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2" r:id="rId5"/>
    <p:sldId id="274" r:id="rId6"/>
    <p:sldId id="276" r:id="rId7"/>
    <p:sldId id="277" r:id="rId8"/>
    <p:sldId id="287" r:id="rId9"/>
    <p:sldId id="266" r:id="rId10"/>
    <p:sldId id="267" r:id="rId11"/>
    <p:sldId id="259" r:id="rId12"/>
    <p:sldId id="275" r:id="rId13"/>
    <p:sldId id="260" r:id="rId14"/>
    <p:sldId id="270" r:id="rId15"/>
    <p:sldId id="271" r:id="rId16"/>
    <p:sldId id="278" r:id="rId17"/>
    <p:sldId id="261" r:id="rId18"/>
    <p:sldId id="262" r:id="rId19"/>
    <p:sldId id="263" r:id="rId20"/>
    <p:sldId id="264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CC6DDEB-D16F-41E7-912C-2174C162037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E7D1771-C00E-4338-A716-889C99E299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HUKUM ACARA </a:t>
            </a:r>
            <a:br>
              <a:rPr lang="en-US" b="1" dirty="0" smtClean="0"/>
            </a:br>
            <a:r>
              <a:rPr lang="en-US" b="1" dirty="0" smtClean="0"/>
              <a:t>MAHKAMAH KONSTITUSI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id-ID" sz="2400" noProof="1"/>
              <a:t>Munafrizal Manan, S.H., S.Sos., M.Si., M.IP.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2133600"/>
            <a:ext cx="4052888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5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Online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 smtClean="0"/>
              <a:t>Sumber</a:t>
            </a:r>
            <a:r>
              <a:rPr lang="en-US" sz="1400" dirty="0"/>
              <a:t>:</a:t>
            </a:r>
            <a:r>
              <a:rPr lang="en-US" sz="1400" dirty="0" smtClean="0"/>
              <a:t> www.mahkamahkonstitusi.go.id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63000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51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990600"/>
          </a:xfrm>
        </p:spPr>
        <p:txBody>
          <a:bodyPr>
            <a:normAutofit/>
          </a:bodyPr>
          <a:lstStyle/>
          <a:p>
            <a:pPr lvl="0" algn="ctr"/>
            <a:r>
              <a:rPr lang="id-ID" sz="3000" dirty="0"/>
              <a:t>Penjadwalan Sidang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1816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/>
              <a:t>Setelah diregistrasi dalam BRPK, MK akan menetapkan hari sidang pertama dalam jangka waktu paling lambat 14 hari kerja.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>
                <a:sym typeface="Wingdings" pitchFamily="2" charset="2"/>
              </a:rPr>
              <a:t>Jangka waktu 14 hari kerja hanya penetapan jadwal sidang pertama, bukan realisasi sidang pertamanya  pelaksanaan sidang pertama dapat lebih dari 14 hari kerja.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>
                <a:sym typeface="Wingdings" pitchFamily="2" charset="2"/>
              </a:rPr>
              <a:t>Penetapan jadwal sidang pertama harus diberitahukan kepada para pihak (melalui surat) dan diumumkan kepada masyarakat (melalui papan pengumuman dan/atau website).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6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8006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>
                <a:sym typeface="Wingdings" pitchFamily="2" charset="2"/>
              </a:rPr>
              <a:t>Pemohon dapat menarik kembali permohonan yang diajukannya kepada MK, baik sebelum maupun selama sidang pemeriksaan di MK.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>
                <a:sym typeface="Wingdings" pitchFamily="2" charset="2"/>
              </a:rPr>
              <a:t>Penarikan permohonan berakibat permohonan pemohon yang sama dan substansi permohonan yang sama tidak dapat diajukan kembali.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600" dirty="0" smtClean="0">
                <a:sym typeface="Wingdings" pitchFamily="2" charset="2"/>
              </a:rPr>
              <a:t>Permohonan dapat diajukan kembali jika disertai alasan konstitusional yang berbeda dari permohonan sebelumnya.</a:t>
            </a:r>
            <a:endParaRPr lang="id-ID" sz="2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23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066482"/>
          </a:xfrm>
        </p:spPr>
        <p:txBody>
          <a:bodyPr/>
          <a:lstStyle/>
          <a:p>
            <a:pPr lvl="0" algn="ctr"/>
            <a:r>
              <a:rPr lang="id-ID" sz="3000" dirty="0"/>
              <a:t>Penggabungan Perkara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864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Dalam praktik peradilan di MK, MK dapat menetapkan penggabungan perkara, baik ketika masih dalam pemeriksaan maupun dalam putusan.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Penggabungan perkara jika ada 2 perkara atau lebih yang memiliki objek atau substansi permohonan yang sama.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Biasanya perkara yang digabung adalah perkara sejenis, namun tidak menutup kemungkinan penggabungan terhadap 2 perkara dalam jenis wewenang MK yang berbeda yang punya isu hukum atau pokok perkara yang sama.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Penggabungan perkara dapat juga dilakukan terhadap perkara baru yang menyusul dimohonkan yang punya isu hukum atau pokok perkara yang sama.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Penggabungan perkara dilakukan melalui Ketetapan MK.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22032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34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Untuk perkara PUU, penggabungan perkara diatur dalam PMK No. 6/PMK/2005 tentang Pedoman Beracara Dalam Perkara Pengujian Undang-Undang.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Menurut Pasal 11 ayat (6) PMK tersebut, penggabungan perkara dapat dilakukan berdasarkan usulan panel hakim terhadap perkara yang :</a:t>
            </a:r>
          </a:p>
          <a:p>
            <a:pPr marL="731520" lvl="1" indent="-457200">
              <a:buAutoNum type="arabicPeriod"/>
            </a:pPr>
            <a:r>
              <a:rPr lang="id-ID" dirty="0" smtClean="0"/>
              <a:t>Memiliki kesamaan pokok permohonan</a:t>
            </a:r>
          </a:p>
          <a:p>
            <a:pPr marL="731520" lvl="1" indent="-457200">
              <a:buAutoNum type="arabicPeriod"/>
            </a:pPr>
            <a:r>
              <a:rPr lang="id-ID" dirty="0" smtClean="0"/>
              <a:t>Memiliki keterkaitan materi permohonan, atau</a:t>
            </a:r>
          </a:p>
          <a:p>
            <a:pPr marL="731520" lvl="1" indent="-457200">
              <a:buAutoNum type="arabicPeriod"/>
            </a:pPr>
            <a:r>
              <a:rPr lang="id-ID" dirty="0" smtClean="0"/>
              <a:t>Pertimbangan atas permintaan pemohon.</a:t>
            </a:r>
          </a:p>
          <a:p>
            <a:pPr marL="160020" indent="-342900">
              <a:buFont typeface="Arial" pitchFamily="34" charset="0"/>
              <a:buChar char="•"/>
            </a:pPr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Penggabungan perkara dan putusan pertama kali dilakukan terhadap perkara No. 011/PUU-I/2003 dan perkara No. 017/PUU-I/2003 tentang Pasal 60 huruf g UU No. 12 Tahun 2003 tentang Pemilu DPR, DPD, dan DPRD </a:t>
            </a:r>
            <a:r>
              <a:rPr lang="id-ID" dirty="0" smtClean="0">
                <a:sym typeface="Wingdings" pitchFamily="2" charset="2"/>
              </a:rPr>
              <a:t> calon legislatif bukan bekas organisasi terlarang PKI.</a:t>
            </a:r>
          </a:p>
          <a:p>
            <a:pPr marL="160020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99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51054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Pada prinsipnya, penggabungan perkara dapat dilakukan sepanjang memiliki kesamaan jenis perkara dan pokok permohonan atau isu hukum.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Untuk perkara PHPU, penggabungan perkara juga dapat dilakukan jika terkait dengan permasalahan yang sama.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Contoh penggabungan perkara PHPU </a:t>
            </a:r>
            <a:r>
              <a:rPr lang="id-ID" sz="2500" dirty="0" smtClean="0">
                <a:sym typeface="Wingdings" pitchFamily="2" charset="2"/>
              </a:rPr>
              <a:t> perselisihan hasil pemilu DPR di suatu daerah pemilihan yang sama, tetapi diajukan oleh partai politik yang berbeda-beda  pemeriksaan perkara dan putusan dapat digabung.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74814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664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9530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sym typeface="Wingdings" pitchFamily="2" charset="2"/>
              </a:rPr>
              <a:t>Terhadap pokok permohonan yang sama dan diajukan melalui permohonan perkara yang berbeda, dalam praktiknya MK tidak menggabungkan perkara tersebut, tetapi diputus pada waktu hampir bersaman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>
                <a:sym typeface="Wingdings" pitchFamily="2" charset="2"/>
              </a:rPr>
              <a:t>Contoh: perkara PHPU Walikota dan Wakil Walikota Depok yang diajukan dalam 2 perkara berbeda, yaitu : </a:t>
            </a:r>
          </a:p>
          <a:p>
            <a:pPr lvl="1"/>
            <a:r>
              <a:rPr lang="id-ID" sz="2100" dirty="0" smtClean="0">
                <a:sym typeface="Wingdings" pitchFamily="2" charset="2"/>
              </a:rPr>
              <a:t>Perkara No. 01/PUU-IV/2006 dengan pokok perkara pengujian Putusan PK MA No. 01/PK/PILKADA/2005 yang dikonstruksikan sebagai UU oleh pemohon dan dianggap dapat diuji oleh MK.</a:t>
            </a:r>
          </a:p>
          <a:p>
            <a:pPr lvl="1"/>
            <a:r>
              <a:rPr lang="id-ID" sz="2100" dirty="0" smtClean="0">
                <a:sym typeface="Wingdings" pitchFamily="2" charset="2"/>
              </a:rPr>
              <a:t>Perkara No. 02/SKLN-IV/2006 tentang Sengketa Kewenangan Lembaga Negara antara Pasangan Calon Walikota dan Wakil Walikota Depok terhadap KPU Kota Depok.</a:t>
            </a:r>
            <a:endParaRPr lang="id-ID" sz="2100" dirty="0"/>
          </a:p>
        </p:txBody>
      </p:sp>
    </p:spTree>
    <p:extLst>
      <p:ext uri="{BB962C8B-B14F-4D97-AF65-F5344CB8AC3E}">
        <p14:creationId xmlns:p14="http://schemas.microsoft.com/office/powerpoint/2010/main" val="100396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838200"/>
          </a:xfrm>
        </p:spPr>
        <p:txBody>
          <a:bodyPr>
            <a:normAutofit/>
          </a:bodyPr>
          <a:lstStyle/>
          <a:p>
            <a:pPr algn="ctr"/>
            <a:r>
              <a:rPr lang="id-ID" sz="3000" b="1" dirty="0"/>
              <a:t>Jenis dan Sifat Persidangan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600" dirty="0" smtClean="0"/>
              <a:t>Proses </a:t>
            </a:r>
            <a:r>
              <a:rPr lang="en-US" sz="2600" dirty="0" err="1" smtClean="0"/>
              <a:t>persidangan</a:t>
            </a:r>
            <a:r>
              <a:rPr lang="en-US" sz="2600" dirty="0"/>
              <a:t> </a:t>
            </a:r>
            <a:r>
              <a:rPr lang="en-US" sz="2600" dirty="0" err="1" smtClean="0"/>
              <a:t>perkara</a:t>
            </a:r>
            <a:r>
              <a:rPr lang="en-US" sz="2600" dirty="0" smtClean="0"/>
              <a:t> di MK </a:t>
            </a:r>
            <a:r>
              <a:rPr lang="en-US" sz="2600" dirty="0" err="1" smtClean="0"/>
              <a:t>ada</a:t>
            </a:r>
            <a:r>
              <a:rPr lang="en-US" sz="2600" dirty="0" smtClean="0"/>
              <a:t> 4 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tahap</a:t>
            </a:r>
            <a:r>
              <a:rPr lang="en-US" sz="2600" dirty="0" smtClean="0"/>
              <a:t> </a:t>
            </a:r>
            <a:r>
              <a:rPr lang="en-US" sz="2600" dirty="0" err="1" smtClean="0"/>
              <a:t>persidangan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id-ID" sz="2500" dirty="0" smtClean="0"/>
              <a:t>Pemeriksaan Pendahuluan </a:t>
            </a:r>
            <a:endParaRPr lang="en-US" sz="25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id-ID" sz="2500" dirty="0" smtClean="0"/>
              <a:t>Pemeriksaan Persidangan </a:t>
            </a:r>
            <a:endParaRPr lang="en-US" sz="25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id-ID" sz="2500" dirty="0" smtClean="0"/>
              <a:t>Rapat </a:t>
            </a:r>
            <a:r>
              <a:rPr lang="id-ID" sz="2500" dirty="0"/>
              <a:t>Permusyawaratan </a:t>
            </a:r>
            <a:r>
              <a:rPr lang="id-ID" sz="2500" dirty="0" smtClean="0"/>
              <a:t>Hakim</a:t>
            </a:r>
            <a:r>
              <a:rPr lang="en-US" sz="2500" dirty="0" smtClean="0"/>
              <a:t> (RPH)</a:t>
            </a:r>
          </a:p>
          <a:p>
            <a:pPr marL="731520" lvl="1" indent="-457200">
              <a:buFont typeface="+mj-lt"/>
              <a:buAutoNum type="arabicPeriod"/>
            </a:pPr>
            <a:r>
              <a:rPr lang="id-ID" sz="2500" dirty="0" smtClean="0"/>
              <a:t>Pengucapan Putusan</a:t>
            </a:r>
            <a:endParaRPr lang="en-US" sz="2500" dirty="0"/>
          </a:p>
          <a:p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08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763000" cy="5486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Dalam perkara tertentu, tidak semua tahapan jenis persidangan dibutuhkan.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Berdasarkan hasil pemeriksaan pendahuluan, panel hakim  dapat melaporkan kepada pleno hakim bahwa suatu perkara sudah dapat diputus karena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Pemohon tidak memiliki </a:t>
            </a:r>
            <a:r>
              <a:rPr lang="id-ID" i="1" dirty="0" smtClean="0"/>
              <a:t>legal standing</a:t>
            </a:r>
            <a:r>
              <a:rPr lang="id-ID" dirty="0" smtClean="0"/>
              <a:t> atau permohonan bukan merupakan kewenangan MK </a:t>
            </a:r>
            <a:r>
              <a:rPr lang="id-ID" dirty="0" smtClean="0">
                <a:sym typeface="Wingdings" pitchFamily="2" charset="2"/>
              </a:rPr>
              <a:t> Putusan yaitu tidak dapat diterima.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Pemohon punya </a:t>
            </a:r>
            <a:r>
              <a:rPr lang="id-ID" i="1" dirty="0" smtClean="0">
                <a:sym typeface="Wingdings" pitchFamily="2" charset="2"/>
              </a:rPr>
              <a:t>legal standing</a:t>
            </a:r>
            <a:r>
              <a:rPr lang="id-ID" dirty="0" smtClean="0">
                <a:sym typeface="Wingdings" pitchFamily="2" charset="2"/>
              </a:rPr>
              <a:t> dan materi permohonan merupakan kewenangan MK dan substansi perkara itu sudah sangat jelas serta bersifat urgen.</a:t>
            </a:r>
          </a:p>
          <a:p>
            <a:pPr marL="1428750" lvl="2" indent="-285750"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contoh: Putusan No. 102/PUU-VII/2009 tentang UU No. 42 tahun 2008 tentang Pemilu Presiden dan Wakil Presiden.</a:t>
            </a:r>
          </a:p>
          <a:p>
            <a:pPr marL="1428750" lvl="2" indent="-285750"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hak pilih harus terdaftar dalam DPT.</a:t>
            </a:r>
          </a:p>
          <a:p>
            <a:pPr marL="1428750" lvl="2" indent="-285750"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Putusan MK menyatakan hak pilih dapat dilakukan dengan menggunakan KTP/Paspor. </a:t>
            </a:r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2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1. </a:t>
            </a:r>
            <a:r>
              <a:rPr lang="id-ID" sz="2600" dirty="0" smtClean="0"/>
              <a:t>Pemeriksaan Pendahuluan</a:t>
            </a:r>
          </a:p>
          <a:p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Persidangan untuk memeriksa kelengkapan dan kejelasan materi permohonan sebelum masuk ke pemeriksaan pokok perkara (Pasal 39 ayat (1) UU No. 24 Tahun 2003).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Dalam praktiknya, pemeriksaan pendahuluan digunakan untuk memeriksa aspek </a:t>
            </a:r>
            <a:r>
              <a:rPr lang="id-ID" sz="2200" i="1" dirty="0" smtClean="0"/>
              <a:t>legal standing</a:t>
            </a:r>
            <a:r>
              <a:rPr lang="id-ID" sz="2200" dirty="0" smtClean="0"/>
              <a:t> pemohon dan apakah materi permohonan merupakan wewenang MK.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Pemeriksaan pendahuluan menjadi dasar apakah suatu perkara dapat dilanjutkan atau tidak.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Pemeriksaan pendahuluan juga dilakukan untuk mendeteksi kejelasan materi permohonan.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2258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718"/>
            <a:ext cx="8001000" cy="990282"/>
          </a:xfrm>
        </p:spPr>
        <p:txBody>
          <a:bodyPr>
            <a:normAutofit/>
          </a:bodyPr>
          <a:lstStyle/>
          <a:p>
            <a:pPr algn="ctr"/>
            <a:r>
              <a:rPr lang="id-ID" b="1" dirty="0"/>
              <a:t>Proses </a:t>
            </a:r>
            <a:r>
              <a:rPr lang="id-ID" b="1" dirty="0" smtClean="0"/>
              <a:t>Persidangan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76437"/>
            <a:ext cx="3733800" cy="4271963"/>
          </a:xfrm>
        </p:spPr>
        <p:txBody>
          <a:bodyPr>
            <a:normAutofit lnSpcReduction="10000"/>
          </a:bodyPr>
          <a:lstStyle/>
          <a:p>
            <a:r>
              <a:rPr lang="id-ID" sz="3200" noProof="1" smtClean="0"/>
              <a:t>Pembahasan:</a:t>
            </a:r>
          </a:p>
          <a:p>
            <a:endParaRPr lang="en-US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id-ID" sz="2500" dirty="0"/>
              <a:t>Pendaftaran Permohonan </a:t>
            </a:r>
            <a:r>
              <a:rPr lang="id-ID" sz="2500" dirty="0" smtClean="0"/>
              <a:t>Perkara</a:t>
            </a:r>
            <a:endParaRPr lang="en-US" sz="25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id-ID" sz="2500" dirty="0"/>
              <a:t>Penjadwalan Sidang</a:t>
            </a:r>
            <a:endParaRPr lang="en-US" sz="25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id-ID" sz="2500" dirty="0"/>
              <a:t>Penggabungan Perkara</a:t>
            </a:r>
            <a:endParaRPr lang="en-US" sz="2500" dirty="0"/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/>
              <a:t>Jenis dan Sifat </a:t>
            </a:r>
            <a:r>
              <a:rPr lang="id-ID" sz="2500" dirty="0" smtClean="0"/>
              <a:t>Persidangan</a:t>
            </a:r>
            <a:endParaRPr lang="en-US" sz="25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733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4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4864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900" dirty="0" smtClean="0"/>
              <a:t>Pemeriksaan pendahuluan mencakup pemeriksaan terhadap hal-hal dan untuk tujuan berikut:</a:t>
            </a:r>
          </a:p>
          <a:p>
            <a:endParaRPr lang="id-ID" sz="2700" dirty="0" smtClean="0"/>
          </a:p>
          <a:p>
            <a:pPr marL="457200" indent="-457200">
              <a:buAutoNum type="arabicPeriod"/>
            </a:pPr>
            <a:r>
              <a:rPr lang="id-ID" sz="2300" dirty="0" smtClean="0"/>
              <a:t>Identitas dan kualifikasi pemohon, kewenangan bertindak dan surat-surat kuasa.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Kedudukan hukum pemohon.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Isi permohonan merupakan wewenang MK.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Jika perlu, permohonan dapat disederhanakan, permohonan yang memiliki posita dan petitum yang sama dapat digabung.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Melakukan perbaikan permohonan baik atas nasihat hakim maupun atas kehendak pemohon (perbaikan paling lambat 14 hari).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Alat-alat bukti yang akan diajukan.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Saksi dan ahli dan pokok keterangan yang akan diberikan.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Pengaturan jadwal sidang dan tertib persidangan.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7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/>
              <a:t>Biasanya pemeriksaan pendahuluan dilakukan oleh majelis panel hakim </a:t>
            </a:r>
            <a:r>
              <a:rPr lang="id-ID" sz="2300" dirty="0" smtClean="0">
                <a:sym typeface="Wingdings" pitchFamily="2" charset="2"/>
              </a:rPr>
              <a:t> namun dapat juga oleh majelis hakim pleno untuk perkara yang sangat penting dan harus segera diputus.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>
                <a:sym typeface="Wingdings" pitchFamily="2" charset="2"/>
              </a:rPr>
              <a:t>Jika pemeriksaan pendahuluan oleh majelis hakim panel, maka hasilnya dilaporkan ke majelis hakim pleno.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>
                <a:sym typeface="Wingdings" pitchFamily="2" charset="2"/>
              </a:rPr>
              <a:t>Majelis hakim panel merekomendasikan apakah pemeriksaan permohonan perlu diteruskan atau diputus tidak dapat diterima.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>
                <a:sym typeface="Wingdings" pitchFamily="2" charset="2"/>
              </a:rPr>
              <a:t>Rekomendasi hakim panel dapat diterima atau ditolak oleh hakim pleno.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>
                <a:sym typeface="Wingdings" pitchFamily="2" charset="2"/>
              </a:rPr>
              <a:t>Pemeriksaan pendahuluan dilakukan secara terbuka untuk umum.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64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2. </a:t>
            </a:r>
            <a:r>
              <a:rPr lang="id-ID" sz="2800" dirty="0" smtClean="0"/>
              <a:t>Pemeriksaan Persidangan</a:t>
            </a:r>
          </a:p>
          <a:p>
            <a:pPr marL="342900" indent="-342900">
              <a:buFont typeface="Arial" pitchFamily="34" charset="0"/>
              <a:buChar char="•"/>
            </a:pPr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Persidangan untuk memeriksa permohonan, alat bukti, keterangan termohon (jika ada), keterangan saksi, keterangan ahli, dan keterangan pihak terkait.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Hakim konstitusi wajib memanggil para pihak yang berperkara untuk memberi keterangan yang dibutuhkan dan/atau meminta keterangan tertulis dari lembaga pada lembaga negara yang terkait dengan permohonan.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Lembaga negara tersebut wajib memberi keterangan yang diminta dalam waktu 7 hari.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Pemeriksaan persidangan dilakukan oleh pleno hakim, namun untuk perkara tertentu dapat dilakukan oleh panel hakim berdasarkan keputusan Ketua MK.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Sidang pemeriksaan dilakukan secara terbuka, kecuali ditentukan lain oleh majelis hakim.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235863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102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300" dirty="0" smtClean="0"/>
              <a:t>Tahapan pemeriksaan persidangan yaitu: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Penyampaian pokok-pokok permohonan secara lisan.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Penyamapaian pokok-pokok jawaban termohon atau keterangan pihak-pihak terkait secara lisan.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Pemeriksaan alat bukti dari pemohon maupun dari termohon dan pihak terkait.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Penyampaian dan pemeriksaan keterangan saksi dan/atau ahli yang diajukan pemohon.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Penyampaian dan pemeriksaan keterangan saksi dan/atau ahli yang diajukan oleh termohon atau pihak terkait.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Penyampaian kesimpulan oleh pemohon.</a:t>
            </a:r>
          </a:p>
          <a:p>
            <a:pPr marL="457200" indent="-457200">
              <a:buAutoNum type="arabicPeriod"/>
            </a:pPr>
            <a:r>
              <a:rPr lang="id-ID" sz="2100" dirty="0" smtClean="0"/>
              <a:t>Penyampaian kesimpulan oleh termohon dan/atau pihak terkait.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37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Selain penyampaian secara lisan dalam persidangan, pemohon, jawaban termohon, dan keterangan pihak terkait serta keterangan ahli harus juga disampaikan secara tertulis.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Penyampaian lisan hanya penyampaian poin-poin pokok saja, tidak dibaca secara keseluruhan dari keterangan tertulis.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Dalam pemeriksaan pendahuluan akan dilanjutkan dengan tanya jawab baik dengan pemohon, termohon, pihak terkait, saksi/ahli maupun dengan hakim konstitusi.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3464909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3. </a:t>
            </a:r>
            <a:r>
              <a:rPr lang="id-ID" sz="2600" dirty="0" smtClean="0"/>
              <a:t>Rapat Permusyawaratan Hakim (RPH)</a:t>
            </a:r>
          </a:p>
          <a:p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Dalam UU MK, RPH disebut sebagai salah satu jenis sidang dalam persidangan di MK (Pasal 40 ayat (1)).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RPH merupakan sidang pleno yang sifatnya tertutup.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RPH bersifat rahasia yang hanya diikuti oleh hakim-hakim konstitusi, panitera, dan panitera pengganti.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Dalam RPH dibahas perkembangan suatu perkara, putusan, serta ketetapan yang terkait dengan suatu perkara.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63466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4. </a:t>
            </a:r>
            <a:r>
              <a:rPr lang="id-ID" sz="2800" dirty="0" smtClean="0"/>
              <a:t>Pengucapan Putusan</a:t>
            </a:r>
          </a:p>
          <a:p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Putusan diucapkan dalam sidang pleno.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Dalam sidang pleno pengucapan putusan, agendanya adalah hanya pembacaan putusan atau ketetapan MK untuk suatu perkara yang telah diperiksa dan diadili.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Putusan dibacakan secara bergantian oleh majelis sidang pleno </a:t>
            </a:r>
            <a:r>
              <a:rPr lang="id-ID" sz="2200" dirty="0" smtClean="0">
                <a:sym typeface="Wingdings" pitchFamily="2" charset="2"/>
              </a:rPr>
              <a:t> dimulai oleh ketua, dilanjutkan oleh hakim-hakim konstitusi lain, dan dikahiri oleh ketua lagi untuk bagian kesimpulan, amar putusan, dan penutup putusan.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>
                <a:sym typeface="Wingdings" pitchFamily="2" charset="2"/>
              </a:rPr>
              <a:t>Hakim konstitusi yang mengajukan pendapat berbeda (</a:t>
            </a:r>
            <a:r>
              <a:rPr lang="id-ID" sz="2200" i="1" dirty="0" smtClean="0">
                <a:sym typeface="Wingdings" pitchFamily="2" charset="2"/>
              </a:rPr>
              <a:t>dissenting opinion</a:t>
            </a:r>
            <a:r>
              <a:rPr lang="id-ID" sz="2200" dirty="0" smtClean="0">
                <a:sym typeface="Wingdings" pitchFamily="2" charset="2"/>
              </a:rPr>
              <a:t>) atau alasan berbeda (</a:t>
            </a:r>
            <a:r>
              <a:rPr lang="id-ID" sz="2200" i="1" dirty="0" smtClean="0">
                <a:sym typeface="Wingdings" pitchFamily="2" charset="2"/>
              </a:rPr>
              <a:t>concuring opinion</a:t>
            </a:r>
            <a:r>
              <a:rPr lang="id-ID" sz="2200" dirty="0" smtClean="0">
                <a:sym typeface="Wingdings" pitchFamily="2" charset="2"/>
              </a:rPr>
              <a:t>) hanya akan membacakan bagian pendapatnya sendiri setelah ketua sidang selesai membacakan amar putusan.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>
                <a:sym typeface="Wingdings" pitchFamily="2" charset="2"/>
              </a:rPr>
              <a:t>Putusan dibacakan dalam sidang yang terbuka untuk umum. Jika tidak, maka putusan tidak sah dan tidak punya kekuatan hukum.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462962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410200"/>
          </a:xfrm>
        </p:spPr>
        <p:txBody>
          <a:bodyPr>
            <a:normAutofit fontScale="85000" lnSpcReduction="20000"/>
          </a:bodyPr>
          <a:lstStyle/>
          <a:p>
            <a:r>
              <a:rPr lang="id-ID" sz="3100" dirty="0" smtClean="0"/>
              <a:t>Persidangan Jarak Jauh</a:t>
            </a:r>
          </a:p>
          <a:p>
            <a:endParaRPr lang="id-ID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MK menyediakan persidangan jarak jauh (</a:t>
            </a:r>
            <a:r>
              <a:rPr lang="id-ID" sz="2400" i="1" dirty="0" smtClean="0"/>
              <a:t>video conference</a:t>
            </a:r>
            <a:r>
              <a:rPr lang="id-ID" sz="2400" dirty="0" smtClean="0"/>
              <a:t>) untuk pemeriksaan pendahuluan dan pemeriksaan persidangan.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Persidangan jarak jauh dilakukan berdasarkan permohonan pemohon dan/atau termohon atau kuasanya yang ditujukan kepada Ketua MK melalui Kepaniteraan MK.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Permohonan persidangan jarak jauh harus disampaikan 5 hari kerja sebelum waktu persidangan jarak jauh dilakukan.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MK akan memutus apakah permohonan persidangan jarak jauh diterima atau ditolak.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Kepaniteraan MK memberitahukan keputusan permohonan pesidangan jarak jauh 2 hari sebelum sidang dilakukan, sekaligus sebagai panggilan resmi sidang.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MK menempatkan sarana </a:t>
            </a:r>
            <a:r>
              <a:rPr lang="id-ID" sz="2400" i="1" dirty="0" smtClean="0"/>
              <a:t>video conference </a:t>
            </a:r>
            <a:r>
              <a:rPr lang="id-ID" sz="2400" dirty="0" smtClean="0"/>
              <a:t>di 40 perguruan tinggi di seluruh Indonesia yang dapat digunakan secara gratis.</a:t>
            </a:r>
          </a:p>
        </p:txBody>
      </p:sp>
    </p:spTree>
    <p:extLst>
      <p:ext uri="{BB962C8B-B14F-4D97-AF65-F5344CB8AC3E}">
        <p14:creationId xmlns:p14="http://schemas.microsoft.com/office/powerpoint/2010/main" val="3412767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718"/>
            <a:ext cx="5791200" cy="837882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Rujukan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id-ID" sz="2500" dirty="0" smtClean="0"/>
              <a:t>Jimly Asshiddiqie, </a:t>
            </a:r>
            <a:r>
              <a:rPr lang="id-ID" sz="2500" i="1" dirty="0" smtClean="0"/>
              <a:t>Hukum Acara Pengujian Undang-Undang</a:t>
            </a:r>
            <a:r>
              <a:rPr lang="id-ID" sz="2500" dirty="0" smtClean="0"/>
              <a:t> (Sekretariat Jenderal dan Kepaniteraan MKRI: Jakarta, 2005).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d-ID" sz="2500" dirty="0" smtClean="0"/>
              <a:t>Maruarar Siahaan, </a:t>
            </a:r>
            <a:r>
              <a:rPr lang="id-ID" sz="2500" i="1" dirty="0" smtClean="0"/>
              <a:t>Hukum Acara Mahkamah Konstitusi Republik</a:t>
            </a:r>
            <a:r>
              <a:rPr lang="id-ID" sz="2500" dirty="0" smtClean="0"/>
              <a:t> Indonesia (Mahkamah Konstitusi Republik Indonesia: Jakarta 2006).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d-ID" sz="2500" dirty="0" smtClean="0"/>
              <a:t>Tim Penyusun Hukum Acara Mahkamah Konstitusi, </a:t>
            </a:r>
            <a:r>
              <a:rPr lang="id-ID" sz="2500" i="1" dirty="0" smtClean="0"/>
              <a:t>Hukum Acara Mahkamah Konstitusi</a:t>
            </a:r>
            <a:r>
              <a:rPr lang="id-ID" sz="2500" dirty="0" smtClean="0"/>
              <a:t> (Sekretariat Jenderal dan Kepaniteraan Mahkamah Konstitusi, 2010).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6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142682"/>
          </a:xfrm>
        </p:spPr>
        <p:txBody>
          <a:bodyPr>
            <a:noAutofit/>
          </a:bodyPr>
          <a:lstStyle/>
          <a:p>
            <a:pPr lvl="0" algn="ctr"/>
            <a:r>
              <a:rPr lang="id-ID" sz="3000" b="1" dirty="0"/>
              <a:t>Pendaftaran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id-ID" sz="3000" b="1" dirty="0" smtClean="0"/>
              <a:t>Permohonan Perkara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530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350" dirty="0" smtClean="0"/>
              <a:t>Setiap permohonan yang masuk di MK harus terlebih dahulu melalui pemeriksaan kelengkapan permohonan oleh panitera MK.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50" dirty="0" smtClean="0"/>
              <a:t>Panitera MK hanya memeriksa kelengkapan administratif, bukan memeriksa substansi permohonan.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50" dirty="0" smtClean="0"/>
              <a:t>Pemeriksaan adminstratif oleh panitera  hanya untuk menentukan apakah permohonan dapat didaftar atau tidak dalam Buku Registrasi Perkara Konstitusi (BRPK).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350" dirty="0" smtClean="0"/>
              <a:t>Pemeriksaan administratif antara lain mencakup : jumlah rangkap berkas permohonan, surat kuasa, kejelasan identitas, uraian dasar permohonan, dan alat bukti awal.</a:t>
            </a:r>
          </a:p>
        </p:txBody>
      </p:sp>
    </p:spTree>
    <p:extLst>
      <p:ext uri="{BB962C8B-B14F-4D97-AF65-F5344CB8AC3E}">
        <p14:creationId xmlns:p14="http://schemas.microsoft.com/office/powerpoint/2010/main" val="263976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Permohonan yang tidak lengkap dikembalikan ke pemohon untuk diperbaiki dan dilengkapi dalam waktu paling lambat 7 hari kerja sejak diberitahu.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Hanya permohonan yang sudah lengkap yang dicatat dalam Buku Registrasi Perkara Konstitusi (BRPK).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BRPK memuat antara lain: catatan kelengkapan administrasi, pencantuman nomor perkara, tanggal penerimaan berkas permohonan, nama pemohon, dan pokok perkara (Pasal 32 dan Pasal 33 UU No. 24 Tahun 2003).</a:t>
            </a:r>
          </a:p>
        </p:txBody>
      </p:sp>
    </p:spTree>
    <p:extLst>
      <p:ext uri="{BB962C8B-B14F-4D97-AF65-F5344CB8AC3E}">
        <p14:creationId xmlns:p14="http://schemas.microsoft.com/office/powerpoint/2010/main" val="219301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105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Ada 2 pilihan cara menyampaikan permohonan kepada MK, yaitu:</a:t>
            </a:r>
          </a:p>
          <a:p>
            <a:endParaRPr lang="id-ID" sz="2500" dirty="0" smtClean="0"/>
          </a:p>
          <a:p>
            <a:pPr marL="457200" indent="-457200">
              <a:buAutoNum type="arabicPeriod"/>
            </a:pPr>
            <a:r>
              <a:rPr lang="id-ID" sz="2300" dirty="0" smtClean="0"/>
              <a:t>Permohonan dapat disampaikan secara langsung/fisik ke MK </a:t>
            </a:r>
            <a:r>
              <a:rPr lang="id-ID" sz="2300" dirty="0" smtClean="0">
                <a:sym typeface="Wingdings" pitchFamily="2" charset="2"/>
              </a:rPr>
              <a:t> datang langsung ke kantor MK membawa berkas syarat-syarat permohonan.</a:t>
            </a:r>
            <a:endParaRPr lang="id-ID" sz="2300" dirty="0" smtClean="0"/>
          </a:p>
          <a:p>
            <a:pPr marL="457200" indent="-457200">
              <a:buAutoNum type="arabicPeriod"/>
            </a:pPr>
            <a:endParaRPr lang="id-ID" sz="2300" dirty="0" smtClean="0"/>
          </a:p>
          <a:p>
            <a:pPr marL="457200" indent="-457200">
              <a:buAutoNum type="arabicPeriod"/>
            </a:pPr>
            <a:r>
              <a:rPr lang="id-ID" sz="2300" dirty="0" smtClean="0"/>
              <a:t>Permohonan dapat juga disampaikan secara online melalui sistem informasi yang telah disediakan oleh MK dan menjadi satu dengan laman/website MK </a:t>
            </a:r>
            <a:r>
              <a:rPr lang="id-ID" sz="2300" dirty="0" smtClean="0">
                <a:sym typeface="Wingdings" pitchFamily="2" charset="2"/>
              </a:rPr>
              <a:t> berkas fisik permohonan tetap harus disusulkan secara langsung ke MK.</a:t>
            </a:r>
            <a:endParaRPr lang="id-ID" sz="2300" dirty="0"/>
          </a:p>
        </p:txBody>
      </p:sp>
    </p:spTree>
    <p:extLst>
      <p:ext uri="{BB962C8B-B14F-4D97-AF65-F5344CB8AC3E}">
        <p14:creationId xmlns:p14="http://schemas.microsoft.com/office/powerpoint/2010/main" val="10978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0292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Dasar hukum permohonan online yaitu PMK Nomor 18 Tahun 2009 tentang Pedoman Pengajuan Permohonan Elektronik (</a:t>
            </a:r>
            <a:r>
              <a:rPr lang="id-ID" sz="2200" i="1" dirty="0" smtClean="0"/>
              <a:t>Electronic Filing</a:t>
            </a:r>
            <a:r>
              <a:rPr lang="id-ID" sz="2200" dirty="0" smtClean="0"/>
              <a:t>) dan Pemeriksaan Sidang Jarak Jauh (</a:t>
            </a:r>
            <a:r>
              <a:rPr lang="id-ID" sz="2200" i="1" dirty="0" smtClean="0"/>
              <a:t>Video Conference</a:t>
            </a:r>
            <a:r>
              <a:rPr lang="id-ID" sz="220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/>
              <a:t>Untuk permohonan online, MK menyediakan aplikasi Sistem Informasi Manajemen Permohonan Elektronik (SIMPEL) </a:t>
            </a:r>
            <a:r>
              <a:rPr lang="id-ID" sz="2200" dirty="0" smtClean="0">
                <a:sym typeface="Wingdings" pitchFamily="2" charset="2"/>
              </a:rPr>
              <a:t> melaui SIMPEL dapat mengajukan permohonan, alat bukti, penambahan dokumen, serta daftar saksi dan ahli yang diajukan.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200" dirty="0" smtClean="0">
                <a:sym typeface="Wingdings" pitchFamily="2" charset="2"/>
              </a:rPr>
              <a:t>Melalui permohonan online, pemohon diberi </a:t>
            </a:r>
            <a:r>
              <a:rPr lang="id-ID" sz="2200" i="1" dirty="0" smtClean="0">
                <a:sym typeface="Wingdings" pitchFamily="2" charset="2"/>
              </a:rPr>
              <a:t>User name </a:t>
            </a:r>
            <a:r>
              <a:rPr lang="id-ID" sz="2200" dirty="0" smtClean="0">
                <a:sym typeface="Wingdings" pitchFamily="2" charset="2"/>
              </a:rPr>
              <a:t>dan </a:t>
            </a:r>
            <a:r>
              <a:rPr lang="id-ID" sz="2200" i="1" dirty="0" smtClean="0">
                <a:sym typeface="Wingdings" pitchFamily="2" charset="2"/>
              </a:rPr>
              <a:t>password</a:t>
            </a:r>
            <a:r>
              <a:rPr lang="id-ID" sz="2200" dirty="0" smtClean="0">
                <a:sym typeface="Wingdings" pitchFamily="2" charset="2"/>
              </a:rPr>
              <a:t> yang berfungsi sebagai akses registrasi dan sekaligus sebagai tanda tangan elektronik dalam proses perkara di MK.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395731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24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Kepaniteraan MK menyampaikan konfirmasi kepada pemohon dan/atau kuasanya dalam waktu 1 hari setelah dokumen permohonan masuk dalam SIMPEL.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Pemohon atau kuasanya harus menjawab konfirmasi secara tertulis kepada Kepaniteraan MK dalam waktu selambat-lambatnya 3 hari sejak permintaan konfirmasi disampaikan.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Jawaban atas konfirmasi disertai dengan penyerahan 12 rangkap dokumen asli (</a:t>
            </a:r>
            <a:r>
              <a:rPr lang="id-ID" sz="2500" i="1" dirty="0" smtClean="0"/>
              <a:t>hard copy</a:t>
            </a:r>
            <a:r>
              <a:rPr lang="id-ID" sz="2500" dirty="0" smtClean="0"/>
              <a:t>) permohonan.</a:t>
            </a:r>
          </a:p>
        </p:txBody>
      </p:sp>
    </p:spTree>
    <p:extLst>
      <p:ext uri="{BB962C8B-B14F-4D97-AF65-F5344CB8AC3E}">
        <p14:creationId xmlns:p14="http://schemas.microsoft.com/office/powerpoint/2010/main" val="405808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664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4837"/>
            <a:ext cx="7848600" cy="43735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Proses pemeriksaan kelengkapan permohonan dan pemberitahuan dilakukan melalui email.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Permohonan online yang telah memenuhi syarat didokumentasi oleh Panitera disertai dengan penomoran perkara.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 smtClean="0"/>
              <a:t>Panitera mengirimkan Akta Registrasi Perkara kepada pemohon melalui email dalam waktu 7 hari sejak diregistrasi.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4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angsung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Sumber</a:t>
            </a:r>
            <a:r>
              <a:rPr lang="en-US" sz="1400" dirty="0" smtClean="0"/>
              <a:t>: www.mahkamahkonstitusi.go.id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610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58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597</TotalTime>
  <Words>1943</Words>
  <Application>Microsoft Office PowerPoint</Application>
  <PresentationFormat>On-screen Show (4:3)</PresentationFormat>
  <Paragraphs>199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Essential</vt:lpstr>
      <vt:lpstr>HUKUM ACARA  MAHKAMAH KONSTITUSI</vt:lpstr>
      <vt:lpstr>Proses Persidangan</vt:lpstr>
      <vt:lpstr>Pendaftaran  Permohonan Perkara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Penjadwalan Sidang </vt:lpstr>
      <vt:lpstr>Lanjutan…</vt:lpstr>
      <vt:lpstr>Penggabungan Perkara </vt:lpstr>
      <vt:lpstr>Lanjutan…</vt:lpstr>
      <vt:lpstr>Lanjutan…</vt:lpstr>
      <vt:lpstr>Lanjutan…</vt:lpstr>
      <vt:lpstr>Jenis dan Sifat Persidangan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 MAHKAMAH KONSTITUSI</dc:title>
  <dc:creator>acer</dc:creator>
  <cp:lastModifiedBy>May</cp:lastModifiedBy>
  <cp:revision>42</cp:revision>
  <dcterms:created xsi:type="dcterms:W3CDTF">2012-09-03T06:57:33Z</dcterms:created>
  <dcterms:modified xsi:type="dcterms:W3CDTF">2015-05-23T04:24:38Z</dcterms:modified>
</cp:coreProperties>
</file>