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1" r:id="rId5"/>
    <p:sldId id="296" r:id="rId6"/>
    <p:sldId id="262" r:id="rId7"/>
    <p:sldId id="263" r:id="rId8"/>
    <p:sldId id="297" r:id="rId9"/>
    <p:sldId id="265" r:id="rId10"/>
    <p:sldId id="292" r:id="rId11"/>
    <p:sldId id="293" r:id="rId12"/>
    <p:sldId id="294" r:id="rId13"/>
    <p:sldId id="290" r:id="rId14"/>
    <p:sldId id="289" r:id="rId15"/>
    <p:sldId id="276" r:id="rId16"/>
    <p:sldId id="278" r:id="rId17"/>
    <p:sldId id="280" r:id="rId18"/>
    <p:sldId id="281" r:id="rId19"/>
    <p:sldId id="295" r:id="rId20"/>
    <p:sldId id="282" r:id="rId21"/>
    <p:sldId id="286"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094A202-F84B-40F6-B9FB-CECA3B63B41E}" type="datetimeFigureOut">
              <a:rPr lang="en-US" smtClean="0"/>
              <a:t>5/23/2015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3A23F8A-6BF9-4D0E-8530-65E3EEA52C2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A202-F84B-40F6-B9FB-CECA3B63B41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23F8A-6BF9-4D0E-8530-65E3EEA52C2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A202-F84B-40F6-B9FB-CECA3B63B41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23F8A-6BF9-4D0E-8530-65E3EEA52C2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A202-F84B-40F6-B9FB-CECA3B63B41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23F8A-6BF9-4D0E-8530-65E3EEA52C2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4A202-F84B-40F6-B9FB-CECA3B63B41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23F8A-6BF9-4D0E-8530-65E3EEA52C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94A202-F84B-40F6-B9FB-CECA3B63B41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23F8A-6BF9-4D0E-8530-65E3EEA52C2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94A202-F84B-40F6-B9FB-CECA3B63B41E}"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23F8A-6BF9-4D0E-8530-65E3EEA52C2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94A202-F84B-40F6-B9FB-CECA3B63B41E}"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23F8A-6BF9-4D0E-8530-65E3EEA52C2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A202-F84B-40F6-B9FB-CECA3B63B41E}"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23F8A-6BF9-4D0E-8530-65E3EEA52C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4A202-F84B-40F6-B9FB-CECA3B63B41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23F8A-6BF9-4D0E-8530-65E3EEA52C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4A202-F84B-40F6-B9FB-CECA3B63B41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23F8A-6BF9-4D0E-8530-65E3EEA52C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094A202-F84B-40F6-B9FB-CECA3B63B41E}" type="datetimeFigureOut">
              <a:rPr lang="en-US" smtClean="0"/>
              <a:t>5/23/2015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3A23F8A-6BF9-4D0E-8530-65E3EEA52C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smtClean="0"/>
          </a:p>
          <a:p>
            <a:pPr marL="0" indent="0">
              <a:buNone/>
            </a:pPr>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id-ID" b="1" noProof="1"/>
              <a:t>Munafrizal Manan, S.H., S.Sos., M.Si., M.IP.</a:t>
            </a:r>
          </a:p>
          <a:p>
            <a:pPr marL="0" indent="0">
              <a:buNone/>
            </a:pPr>
            <a:endParaRPr lang="en-US" dirty="0"/>
          </a:p>
        </p:txBody>
      </p:sp>
      <p:sp>
        <p:nvSpPr>
          <p:cNvPr id="4" name="Title 3"/>
          <p:cNvSpPr>
            <a:spLocks noGrp="1"/>
          </p:cNvSpPr>
          <p:nvPr>
            <p:ph type="title"/>
          </p:nvPr>
        </p:nvSpPr>
        <p:spPr/>
        <p:txBody>
          <a:bodyPr/>
          <a:lstStyle/>
          <a:p>
            <a:r>
              <a:rPr lang="en-US" sz="3600" b="1" dirty="0"/>
              <a:t>HUKUM ACARA </a:t>
            </a:r>
            <a:br>
              <a:rPr lang="en-US" sz="3600" b="1" dirty="0"/>
            </a:br>
            <a:r>
              <a:rPr lang="en-US" sz="3600" b="1" dirty="0"/>
              <a:t>MAHKAMAH KONSTITUSI</a:t>
            </a:r>
            <a:endParaRPr lang="en-US"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362201"/>
            <a:ext cx="510539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015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199" cy="4457253"/>
          </a:xfrm>
        </p:spPr>
        <p:txBody>
          <a:bodyPr/>
          <a:lstStyle/>
          <a:p>
            <a:pPr algn="just"/>
            <a:r>
              <a:rPr lang="id-ID" noProof="1" smtClean="0"/>
              <a:t>Dalam hukum acara MK, putusan sela/provisi pada awalnya hanya terdapat dalam perkara sengketa kewenangan konstitusional lembaga negara.</a:t>
            </a:r>
          </a:p>
          <a:p>
            <a:pPr algn="just"/>
            <a:r>
              <a:rPr lang="id-ID" noProof="1" smtClean="0"/>
              <a:t>Pasal 63 UU No. 24 Tahun 2003 mengatur bahwa MK dapat mengeluarkan penetapan yang memerintahkan pada pemohon dan/atau termohon untuk menghentikan sementara pelaksanaan kewenangan yang dipersengketakan sampai ada putusan MK.</a:t>
            </a:r>
          </a:p>
          <a:p>
            <a:pPr algn="just"/>
            <a:r>
              <a:rPr lang="id-ID" noProof="1" smtClean="0"/>
              <a:t>Pada perkembangannya, putusan sela/provisi juga dapat diberikan dalam perkara pengujian UU dan perkara perselesihan hasil Pemilu.</a:t>
            </a:r>
            <a:endParaRPr lang="id-ID"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307297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199" cy="4457253"/>
          </a:xfrm>
        </p:spPr>
        <p:txBody>
          <a:bodyPr>
            <a:normAutofit/>
          </a:bodyPr>
          <a:lstStyle/>
          <a:p>
            <a:pPr algn="just"/>
            <a:r>
              <a:rPr lang="id-ID" sz="2500" noProof="1" smtClean="0"/>
              <a:t>Putusan sela/provisi dalam perkara pengujian UU pertama kali dijatuhkan dalam proses pengujian UU No. 30 Tahun 2002 tentang Komisi Pemberantasan Tindak Pidana Korupsi (KPK) dalam Perkara No. 133/PUU-VII/2009.</a:t>
            </a:r>
          </a:p>
          <a:p>
            <a:pPr marL="0" indent="0" algn="just">
              <a:buNone/>
            </a:pPr>
            <a:endParaRPr lang="id-ID" sz="2500" noProof="1" smtClean="0"/>
          </a:p>
          <a:p>
            <a:pPr algn="just"/>
            <a:r>
              <a:rPr lang="id-ID" sz="2500" noProof="1" smtClean="0">
                <a:sym typeface="Wingdings" pitchFamily="2" charset="2"/>
              </a:rPr>
              <a:t>Ketentuan Pasal 30 UU KPK tentang pemberhentian pimpinan KPK yang menjadi terdakwa tidak dapat dilaksanakan sebelum ada putusan MK terhadap pengujian pasal tersebut.</a:t>
            </a:r>
            <a:endParaRPr lang="id-ID" sz="2500"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421590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09800"/>
            <a:ext cx="8686800" cy="4457253"/>
          </a:xfrm>
        </p:spPr>
        <p:txBody>
          <a:bodyPr/>
          <a:lstStyle/>
          <a:p>
            <a:pPr algn="just"/>
            <a:r>
              <a:rPr lang="id-ID" noProof="1" smtClean="0"/>
              <a:t>Putusan sela/provisi dalam perkara perselisihan hasil Pemilu misalnya yaitu atas Perkara No. 47-81/PHPU.A-VII/2009.</a:t>
            </a:r>
          </a:p>
          <a:p>
            <a:pPr marL="0" indent="0" algn="just">
              <a:buNone/>
            </a:pPr>
            <a:endParaRPr lang="id-ID" noProof="1" smtClean="0"/>
          </a:p>
          <a:p>
            <a:pPr algn="just"/>
            <a:r>
              <a:rPr lang="id-ID" noProof="1" smtClean="0"/>
              <a:t>Dalam putusan sela itu MK memerintahkan kepada Termohon (KPU), Turut Termohon I (KPUD Provinsi Papua), dan Tururt Termohon II (KPUD Kabupaten Yahukimo) untuk melaksanakan pemungutan suara ulang pemilihan calon anggota DPD pada sejumlah distrik di daerah pemilihan di sana.</a:t>
            </a:r>
            <a:endParaRPr lang="id-ID"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220493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199" cy="4457253"/>
          </a:xfrm>
        </p:spPr>
        <p:txBody>
          <a:bodyPr>
            <a:normAutofit lnSpcReduction="10000"/>
          </a:bodyPr>
          <a:lstStyle/>
          <a:p>
            <a:r>
              <a:rPr lang="id-ID" sz="2600" noProof="1" smtClean="0"/>
              <a:t>Menurut Pasal 56 UU. No. 24 tahun 2003, ada 3 jenis amar putusan MK, yaitu:</a:t>
            </a:r>
          </a:p>
          <a:p>
            <a:pPr marL="457200" indent="-457200">
              <a:buAutoNum type="arabicPeriod"/>
            </a:pPr>
            <a:r>
              <a:rPr lang="id-ID" noProof="1" smtClean="0"/>
              <a:t>Tidak dapat diterima (</a:t>
            </a:r>
            <a:r>
              <a:rPr lang="id-ID" i="1" noProof="1" smtClean="0"/>
              <a:t>Niet Ontvantkelijk Verklaard</a:t>
            </a:r>
            <a:r>
              <a:rPr lang="id-ID" noProof="1" smtClean="0"/>
              <a:t>)</a:t>
            </a:r>
          </a:p>
          <a:p>
            <a:pPr lvl="1">
              <a:buFont typeface="Wingdings"/>
              <a:buChar char="à"/>
            </a:pPr>
            <a:r>
              <a:rPr lang="id-ID" noProof="1" smtClean="0">
                <a:sym typeface="Wingdings" pitchFamily="2" charset="2"/>
              </a:rPr>
              <a:t>Jika pemohon tidak memiliki </a:t>
            </a:r>
            <a:r>
              <a:rPr lang="id-ID" i="1" noProof="1" smtClean="0">
                <a:sym typeface="Wingdings" pitchFamily="2" charset="2"/>
              </a:rPr>
              <a:t>legal standing</a:t>
            </a:r>
            <a:r>
              <a:rPr lang="id-ID" noProof="1" smtClean="0">
                <a:sym typeface="Wingdings" pitchFamily="2" charset="2"/>
              </a:rPr>
              <a:t> dan permohonan tidak memenuhi syarat dan/atau bukan merupakan wewenang MK.</a:t>
            </a:r>
          </a:p>
          <a:p>
            <a:pPr marL="457200" indent="-457200">
              <a:buAutoNum type="arabicPeriod"/>
            </a:pPr>
            <a:r>
              <a:rPr lang="id-ID" noProof="1" smtClean="0"/>
              <a:t>Dikabulkan</a:t>
            </a:r>
          </a:p>
          <a:p>
            <a:pPr lvl="1">
              <a:buFont typeface="Wingdings"/>
              <a:buChar char="à"/>
            </a:pPr>
            <a:r>
              <a:rPr lang="id-ID" noProof="1" smtClean="0">
                <a:sym typeface="Wingdings" pitchFamily="2" charset="2"/>
              </a:rPr>
              <a:t>Permohonan beralasan, maka dikabulkan sebagian atau seluruhnya.</a:t>
            </a:r>
          </a:p>
          <a:p>
            <a:pPr marL="457200" indent="-457200">
              <a:buAutoNum type="arabicPeriod"/>
            </a:pPr>
            <a:r>
              <a:rPr lang="id-ID" noProof="1" smtClean="0"/>
              <a:t>Ditolak</a:t>
            </a:r>
          </a:p>
          <a:p>
            <a:pPr lvl="1">
              <a:buFont typeface="Wingdings"/>
              <a:buChar char="à"/>
            </a:pPr>
            <a:r>
              <a:rPr lang="id-ID" noProof="1" smtClean="0">
                <a:sym typeface="Wingdings" pitchFamily="2" charset="2"/>
              </a:rPr>
              <a:t>Apa yang dimohonkan terbukti tidak bertentangan dengan UUD 1945.</a:t>
            </a:r>
          </a:p>
          <a:p>
            <a:pPr marL="411480" lvl="1" indent="0">
              <a:buNone/>
            </a:pPr>
            <a:endParaRPr lang="en-US" dirty="0"/>
          </a:p>
        </p:txBody>
      </p:sp>
      <p:sp>
        <p:nvSpPr>
          <p:cNvPr id="3" name="Title 2"/>
          <p:cNvSpPr>
            <a:spLocks noGrp="1"/>
          </p:cNvSpPr>
          <p:nvPr>
            <p:ph type="title"/>
          </p:nvPr>
        </p:nvSpPr>
        <p:spPr/>
        <p:txBody>
          <a:bodyPr/>
          <a:lstStyle/>
          <a:p>
            <a:r>
              <a:rPr lang="en-US" sz="4000" b="1" dirty="0" smtClean="0"/>
              <a:t>Amar </a:t>
            </a:r>
            <a:r>
              <a:rPr lang="en-US" sz="4000" b="1" dirty="0" err="1" smtClean="0"/>
              <a:t>Putusan</a:t>
            </a:r>
            <a:endParaRPr lang="en-US" sz="4000" b="1" dirty="0"/>
          </a:p>
        </p:txBody>
      </p:sp>
    </p:spTree>
    <p:extLst>
      <p:ext uri="{BB962C8B-B14F-4D97-AF65-F5344CB8AC3E}">
        <p14:creationId xmlns:p14="http://schemas.microsoft.com/office/powerpoint/2010/main" val="394434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1"/>
            <a:ext cx="8686799" cy="4648199"/>
          </a:xfrm>
        </p:spPr>
        <p:txBody>
          <a:bodyPr>
            <a:normAutofit fontScale="92500" lnSpcReduction="10000"/>
          </a:bodyPr>
          <a:lstStyle/>
          <a:p>
            <a:r>
              <a:rPr lang="id-ID" sz="2700" noProof="1" smtClean="0"/>
              <a:t>Dilihat dari amar putusan dan akibat hukumnya, sifat putusan pengadilan yaitu:</a:t>
            </a:r>
          </a:p>
          <a:p>
            <a:pPr marL="457200" indent="-457200">
              <a:buAutoNum type="arabicPeriod"/>
            </a:pPr>
            <a:r>
              <a:rPr lang="id-ID" i="1" noProof="1" smtClean="0"/>
              <a:t>Declaratoir</a:t>
            </a:r>
          </a:p>
          <a:p>
            <a:pPr lvl="1">
              <a:buFont typeface="Wingdings"/>
              <a:buChar char="à"/>
            </a:pPr>
            <a:r>
              <a:rPr lang="id-ID" noProof="1" smtClean="0">
                <a:sym typeface="Wingdings" pitchFamily="2" charset="2"/>
              </a:rPr>
              <a:t>Putusan yang menyatakan apa yang menjadi hukum. Contoh: hak atas suatu benda atau menyatakan suatu perbuatan sebagai perbuatan melawan hukum.</a:t>
            </a:r>
          </a:p>
          <a:p>
            <a:pPr marL="457200" indent="-457200">
              <a:buAutoNum type="arabicPeriod"/>
            </a:pPr>
            <a:r>
              <a:rPr lang="id-ID" i="1" noProof="1" smtClean="0"/>
              <a:t>Constitutief</a:t>
            </a:r>
          </a:p>
          <a:p>
            <a:pPr marL="411480" lvl="1" indent="0">
              <a:buNone/>
            </a:pPr>
            <a:r>
              <a:rPr lang="id-ID" noProof="1" smtClean="0">
                <a:sym typeface="Wingdings" pitchFamily="2" charset="2"/>
              </a:rPr>
              <a:t> Putusan yang meniadakan suatu keadaan hukum dan/atau menciptakan suatu keadaan hukum baru. Contoh: status anak dan penikahan/perceraian.</a:t>
            </a:r>
            <a:endParaRPr lang="id-ID" noProof="1" smtClean="0"/>
          </a:p>
          <a:p>
            <a:pPr marL="457200" indent="-457200">
              <a:buAutoNum type="arabicPeriod"/>
            </a:pPr>
            <a:r>
              <a:rPr lang="id-ID" i="1" noProof="1" smtClean="0"/>
              <a:t>Condemnatoir</a:t>
            </a:r>
          </a:p>
          <a:p>
            <a:pPr lvl="1">
              <a:buFont typeface="Wingdings"/>
              <a:buChar char="à"/>
            </a:pPr>
            <a:r>
              <a:rPr lang="id-ID" noProof="1" smtClean="0">
                <a:sym typeface="Wingdings" pitchFamily="2" charset="2"/>
              </a:rPr>
              <a:t>Putusan yang menghukum tergugat/termohon untuk melakukan suatu prestasi. Contoh: Tergugat membayar ganti rugi.</a:t>
            </a:r>
          </a:p>
          <a:p>
            <a:pPr marL="411480" lvl="1" indent="0">
              <a:buNone/>
            </a:pPr>
            <a:r>
              <a:rPr lang="id-ID" noProof="1" smtClean="0">
                <a:sym typeface="Wingdings" pitchFamily="2" charset="2"/>
              </a:rPr>
              <a:t> </a:t>
            </a:r>
            <a:endParaRPr lang="id-ID" noProof="1"/>
          </a:p>
        </p:txBody>
      </p:sp>
      <p:sp>
        <p:nvSpPr>
          <p:cNvPr id="3" name="Title 2"/>
          <p:cNvSpPr>
            <a:spLocks noGrp="1"/>
          </p:cNvSpPr>
          <p:nvPr>
            <p:ph type="title"/>
          </p:nvPr>
        </p:nvSpPr>
        <p:spPr/>
        <p:txBody>
          <a:bodyPr/>
          <a:lstStyle/>
          <a:p>
            <a:r>
              <a:rPr lang="en-US" sz="4000" b="1" dirty="0" err="1" smtClean="0"/>
              <a:t>Sifat</a:t>
            </a:r>
            <a:r>
              <a:rPr lang="en-US" sz="4000" b="1" dirty="0" smtClean="0"/>
              <a:t> </a:t>
            </a:r>
            <a:r>
              <a:rPr lang="en-US" sz="4000" b="1" dirty="0" err="1" smtClean="0"/>
              <a:t>Putusan</a:t>
            </a:r>
            <a:endParaRPr lang="en-US" sz="4000" b="1" dirty="0"/>
          </a:p>
        </p:txBody>
      </p:sp>
    </p:spTree>
    <p:extLst>
      <p:ext uri="{BB962C8B-B14F-4D97-AF65-F5344CB8AC3E}">
        <p14:creationId xmlns:p14="http://schemas.microsoft.com/office/powerpoint/2010/main" val="322830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839200" cy="4648199"/>
          </a:xfrm>
        </p:spPr>
        <p:txBody>
          <a:bodyPr>
            <a:normAutofit/>
          </a:bodyPr>
          <a:lstStyle/>
          <a:p>
            <a:pPr algn="just"/>
            <a:r>
              <a:rPr lang="id-ID" noProof="1" smtClean="0"/>
              <a:t>Umumnya putusan MK bersifat </a:t>
            </a:r>
            <a:r>
              <a:rPr lang="id-ID" i="1" noProof="1" smtClean="0"/>
              <a:t>declaratoir</a:t>
            </a:r>
            <a:r>
              <a:rPr lang="id-ID" noProof="1" smtClean="0"/>
              <a:t> dan </a:t>
            </a:r>
            <a:r>
              <a:rPr lang="id-ID" i="1" noProof="1" smtClean="0"/>
              <a:t>constitutief</a:t>
            </a:r>
            <a:r>
              <a:rPr lang="id-ID" noProof="1" smtClean="0"/>
              <a:t>.</a:t>
            </a:r>
          </a:p>
          <a:p>
            <a:pPr algn="just"/>
            <a:r>
              <a:rPr lang="id-ID" noProof="1" smtClean="0"/>
              <a:t>Putusan MK berisi pernyataan tentang apa yang menjadi hukum atau meniadakan keadaan hukum yang ada dan menciptakan keadaan hukum baru.</a:t>
            </a:r>
          </a:p>
          <a:p>
            <a:pPr algn="just"/>
            <a:r>
              <a:rPr lang="id-ID" noProof="1" smtClean="0"/>
              <a:t>Sifat putusan </a:t>
            </a:r>
            <a:r>
              <a:rPr lang="id-ID" i="1" noProof="1" smtClean="0"/>
              <a:t>declaratoir</a:t>
            </a:r>
            <a:r>
              <a:rPr lang="id-ID" noProof="1" smtClean="0"/>
              <a:t> dan </a:t>
            </a:r>
            <a:r>
              <a:rPr lang="id-ID" i="1" noProof="1" smtClean="0"/>
              <a:t>constitutief</a:t>
            </a:r>
            <a:r>
              <a:rPr lang="id-ID" noProof="1" smtClean="0"/>
              <a:t> MK tampak pada perkara pengujian UU dan perkara perselisihan hasil Pemilu.</a:t>
            </a:r>
          </a:p>
          <a:p>
            <a:pPr algn="just"/>
            <a:r>
              <a:rPr lang="id-ID" noProof="1" smtClean="0"/>
              <a:t>Menurut Maruarar Siahaan, putusan MK yang mendekati sifat </a:t>
            </a:r>
            <a:r>
              <a:rPr lang="id-ID" i="1" noProof="1" smtClean="0"/>
              <a:t>comdemnatoir</a:t>
            </a:r>
            <a:r>
              <a:rPr lang="id-ID" noProof="1" smtClean="0"/>
              <a:t> yaitu pada perkara sengketa kewenangan konstitusional lembaga negara, karena putusan ini memberi hukuman pada termohon untuk melakukan atau tidak melakukan sesuatu.</a:t>
            </a:r>
            <a:endParaRPr lang="id-ID"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136401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839199" cy="4648199"/>
          </a:xfrm>
        </p:spPr>
        <p:txBody>
          <a:bodyPr>
            <a:normAutofit fontScale="92500" lnSpcReduction="20000"/>
          </a:bodyPr>
          <a:lstStyle/>
          <a:p>
            <a:r>
              <a:rPr lang="id-ID" noProof="1" smtClean="0"/>
              <a:t>Putusan diambil dalam rapat permusyawaratan hakim (RPH) yang tertutup.</a:t>
            </a:r>
          </a:p>
          <a:p>
            <a:r>
              <a:rPr lang="id-ID" noProof="1" smtClean="0"/>
              <a:t>Dalam proses pengambilan putusan, setiap hakim konstitusi wajib menyampaikan pertimbangan atau pendapat tertulis terhadap permohonan.</a:t>
            </a:r>
          </a:p>
          <a:p>
            <a:r>
              <a:rPr lang="id-ID" noProof="1" smtClean="0"/>
              <a:t>Putusan diupayakan dicapai melalui musyawarah untuk mufakat </a:t>
            </a:r>
            <a:r>
              <a:rPr lang="id-ID" noProof="1" smtClean="0">
                <a:sym typeface="Wingdings" pitchFamily="2" charset="2"/>
              </a:rPr>
              <a:t> jika tidak tercapai mufakat, putusan diambil berdasarkan suara terbanyak.</a:t>
            </a:r>
          </a:p>
          <a:p>
            <a:r>
              <a:rPr lang="id-ID" noProof="1" smtClean="0">
                <a:sym typeface="Wingdings" pitchFamily="2" charset="2"/>
              </a:rPr>
              <a:t>RPH untuk mengambil putusan harus diikuti oleh 9 hakim konstitusi, kecuali dalam kondisi luar biasa boleh hanya diikuti oleh 7 hakim konstitusi.</a:t>
            </a:r>
          </a:p>
          <a:p>
            <a:r>
              <a:rPr lang="id-ID" noProof="1" smtClean="0">
                <a:sym typeface="Wingdings" pitchFamily="2" charset="2"/>
              </a:rPr>
              <a:t>Jika RPH diikuti hanya oleh 8 hakim konstitusi, dan hasil pemilihan suara putusan terdapat 4 hakim mengabulkan dan 4 hakim menolak, maka suara ketua sidang pleno menentukan pilihan putusan yang diambil.</a:t>
            </a:r>
            <a:endParaRPr lang="id-ID" noProof="1"/>
          </a:p>
        </p:txBody>
      </p:sp>
      <p:sp>
        <p:nvSpPr>
          <p:cNvPr id="3" name="Title 2"/>
          <p:cNvSpPr>
            <a:spLocks noGrp="1"/>
          </p:cNvSpPr>
          <p:nvPr>
            <p:ph type="title"/>
          </p:nvPr>
        </p:nvSpPr>
        <p:spPr/>
        <p:txBody>
          <a:bodyPr/>
          <a:lstStyle/>
          <a:p>
            <a:r>
              <a:rPr lang="en-US" sz="4000" b="1" dirty="0" smtClean="0"/>
              <a:t>Proses </a:t>
            </a:r>
            <a:r>
              <a:rPr lang="en-US" sz="4000" b="1" dirty="0" err="1" smtClean="0"/>
              <a:t>Pengambilan</a:t>
            </a:r>
            <a:r>
              <a:rPr lang="en-US" sz="4000" b="1" dirty="0" smtClean="0"/>
              <a:t> </a:t>
            </a:r>
            <a:r>
              <a:rPr lang="en-US" sz="4000" b="1" dirty="0" err="1" smtClean="0"/>
              <a:t>Putusan</a:t>
            </a:r>
            <a:endParaRPr lang="en-US" sz="4000" b="1" dirty="0"/>
          </a:p>
        </p:txBody>
      </p:sp>
    </p:spTree>
    <p:extLst>
      <p:ext uri="{BB962C8B-B14F-4D97-AF65-F5344CB8AC3E}">
        <p14:creationId xmlns:p14="http://schemas.microsoft.com/office/powerpoint/2010/main" val="212190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81200"/>
            <a:ext cx="8839199" cy="4800600"/>
          </a:xfrm>
        </p:spPr>
        <p:txBody>
          <a:bodyPr>
            <a:normAutofit fontScale="85000" lnSpcReduction="20000"/>
          </a:bodyPr>
          <a:lstStyle/>
          <a:p>
            <a:r>
              <a:rPr lang="id-ID" sz="2900" noProof="1" smtClean="0"/>
              <a:t>Susunan putusan MK yaitu terdiri dari:</a:t>
            </a:r>
          </a:p>
          <a:p>
            <a:pPr marL="457200" indent="-457200">
              <a:buAutoNum type="arabicPeriod"/>
            </a:pPr>
            <a:r>
              <a:rPr lang="id-ID" noProof="1" smtClean="0"/>
              <a:t>Identitas pemohon</a:t>
            </a:r>
          </a:p>
          <a:p>
            <a:pPr marL="457200" indent="-457200">
              <a:buAutoNum type="arabicPeriod"/>
            </a:pPr>
            <a:r>
              <a:rPr lang="id-ID" noProof="1" smtClean="0"/>
              <a:t>Duduk perkara</a:t>
            </a:r>
          </a:p>
          <a:p>
            <a:pPr lvl="1">
              <a:buFont typeface="Wingdings"/>
              <a:buChar char="à"/>
            </a:pPr>
            <a:r>
              <a:rPr lang="id-ID" noProof="1" smtClean="0">
                <a:sym typeface="Wingdings" pitchFamily="2" charset="2"/>
              </a:rPr>
              <a:t>Kewenangan MK, kedudukan hukum (</a:t>
            </a:r>
            <a:r>
              <a:rPr lang="id-ID" i="1" noProof="1" smtClean="0">
                <a:sym typeface="Wingdings" pitchFamily="2" charset="2"/>
              </a:rPr>
              <a:t>legal standing</a:t>
            </a:r>
            <a:r>
              <a:rPr lang="id-ID" noProof="1" smtClean="0">
                <a:sym typeface="Wingdings" pitchFamily="2" charset="2"/>
              </a:rPr>
              <a:t>) pemohon, alasan dan pokok permohonan, petitum.</a:t>
            </a:r>
          </a:p>
          <a:p>
            <a:pPr lvl="1">
              <a:buFont typeface="Wingdings"/>
              <a:buChar char="à"/>
            </a:pPr>
            <a:r>
              <a:rPr lang="id-ID" noProof="1" smtClean="0">
                <a:sym typeface="Wingdings" pitchFamily="2" charset="2"/>
              </a:rPr>
              <a:t>Ringkasan seluruh proses persidangan yang terjadi (ringkasan permohonan, alat bukti yang diajukan, keterangan pihak terkait, keterangan saksi dan/atau ahli pemohon dan termohon/pihak terkait, dan keterangan ahli dari MK jika ada).</a:t>
            </a:r>
          </a:p>
          <a:p>
            <a:pPr marL="457200" indent="-457200">
              <a:buAutoNum type="arabicPeriod"/>
            </a:pPr>
            <a:r>
              <a:rPr lang="id-ID" noProof="1" smtClean="0"/>
              <a:t>Pertimbangan hukum</a:t>
            </a:r>
          </a:p>
          <a:p>
            <a:pPr lvl="1">
              <a:buFont typeface="Wingdings"/>
              <a:buChar char="à"/>
            </a:pPr>
            <a:r>
              <a:rPr lang="id-ID" noProof="1" smtClean="0">
                <a:sym typeface="Wingdings" pitchFamily="2" charset="2"/>
              </a:rPr>
              <a:t>Kewenangan MK, kedudukan hukum (</a:t>
            </a:r>
            <a:r>
              <a:rPr lang="id-ID" i="1" noProof="1" smtClean="0">
                <a:sym typeface="Wingdings" pitchFamily="2" charset="2"/>
              </a:rPr>
              <a:t>legal standing</a:t>
            </a:r>
            <a:r>
              <a:rPr lang="id-ID" noProof="1" smtClean="0">
                <a:sym typeface="Wingdings" pitchFamily="2" charset="2"/>
              </a:rPr>
              <a:t>) pemohon, dan tentang pokok perkara, konklusi.</a:t>
            </a:r>
          </a:p>
          <a:p>
            <a:pPr marL="457200" indent="-457200">
              <a:buAutoNum type="arabicPeriod"/>
            </a:pPr>
            <a:r>
              <a:rPr lang="id-ID" noProof="1" smtClean="0"/>
              <a:t>Amar putusan</a:t>
            </a:r>
          </a:p>
          <a:p>
            <a:pPr marL="457200" indent="-457200">
              <a:buAutoNum type="arabicPeriod"/>
            </a:pPr>
            <a:r>
              <a:rPr lang="id-ID" noProof="1" smtClean="0"/>
              <a:t>Tanda tangan majelis hakim</a:t>
            </a:r>
          </a:p>
          <a:p>
            <a:pPr marL="457200" indent="-457200">
              <a:buAutoNum type="arabicPeriod"/>
            </a:pPr>
            <a:r>
              <a:rPr lang="id-ID" noProof="1" smtClean="0"/>
              <a:t>Pendapat berbeda (jika ada)</a:t>
            </a:r>
          </a:p>
          <a:p>
            <a:pPr marL="457200" indent="-457200">
              <a:buAutoNum type="arabicPeriod"/>
            </a:pPr>
            <a:r>
              <a:rPr lang="id-ID" noProof="1" smtClean="0"/>
              <a:t>Tanda tangan panitera</a:t>
            </a:r>
            <a:endParaRPr lang="id-ID" noProof="1"/>
          </a:p>
        </p:txBody>
      </p:sp>
      <p:sp>
        <p:nvSpPr>
          <p:cNvPr id="3" name="Title 2"/>
          <p:cNvSpPr>
            <a:spLocks noGrp="1"/>
          </p:cNvSpPr>
          <p:nvPr>
            <p:ph type="title"/>
          </p:nvPr>
        </p:nvSpPr>
        <p:spPr/>
        <p:txBody>
          <a:bodyPr/>
          <a:lstStyle/>
          <a:p>
            <a:r>
              <a:rPr lang="en-US" sz="4000" b="1" dirty="0" err="1" smtClean="0"/>
              <a:t>Susunan</a:t>
            </a:r>
            <a:r>
              <a:rPr lang="en-US" sz="4000" b="1" dirty="0" smtClean="0"/>
              <a:t> </a:t>
            </a:r>
            <a:r>
              <a:rPr lang="en-US" sz="4000" b="1" dirty="0" err="1" smtClean="0"/>
              <a:t>dan</a:t>
            </a:r>
            <a:r>
              <a:rPr lang="en-US" sz="4000" b="1" dirty="0" smtClean="0"/>
              <a:t> Isi </a:t>
            </a:r>
            <a:r>
              <a:rPr lang="en-US" sz="4000" b="1" dirty="0" err="1" smtClean="0"/>
              <a:t>Putusan</a:t>
            </a:r>
            <a:endParaRPr lang="en-US" sz="4000" b="1" dirty="0"/>
          </a:p>
        </p:txBody>
      </p:sp>
    </p:spTree>
    <p:extLst>
      <p:ext uri="{BB962C8B-B14F-4D97-AF65-F5344CB8AC3E}">
        <p14:creationId xmlns:p14="http://schemas.microsoft.com/office/powerpoint/2010/main" val="96362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534399" cy="4304853"/>
          </a:xfrm>
        </p:spPr>
        <p:txBody>
          <a:bodyPr/>
          <a:lstStyle/>
          <a:p>
            <a:r>
              <a:rPr lang="id-ID" sz="2600" noProof="1" smtClean="0"/>
              <a:t>Putusan berbeda hakim konstitusi dibedakan menjadi 2 jenis, yaitu:</a:t>
            </a:r>
          </a:p>
          <a:p>
            <a:pPr marL="0" indent="0">
              <a:buNone/>
            </a:pPr>
            <a:endParaRPr lang="id-ID" noProof="1" smtClean="0"/>
          </a:p>
          <a:p>
            <a:pPr marL="457200" indent="-457200">
              <a:buAutoNum type="arabicPeriod"/>
            </a:pPr>
            <a:r>
              <a:rPr lang="id-ID" i="1" noProof="1" smtClean="0"/>
              <a:t>Dissenting opinion</a:t>
            </a:r>
          </a:p>
          <a:p>
            <a:pPr lvl="1">
              <a:buFont typeface="Wingdings"/>
              <a:buChar char="à"/>
            </a:pPr>
            <a:r>
              <a:rPr lang="id-ID" noProof="1" smtClean="0">
                <a:sym typeface="Wingdings" pitchFamily="2" charset="2"/>
              </a:rPr>
              <a:t>Pendapat berbeda terkait dengan substansi yang menimbulkan perbedaan dalam amar putusan.</a:t>
            </a:r>
          </a:p>
          <a:p>
            <a:pPr marL="411480" lvl="1" indent="0">
              <a:buNone/>
            </a:pPr>
            <a:endParaRPr lang="id-ID" noProof="1" smtClean="0"/>
          </a:p>
          <a:p>
            <a:pPr marL="457200" indent="-457200">
              <a:buAutoNum type="arabicPeriod"/>
            </a:pPr>
            <a:r>
              <a:rPr lang="id-ID" i="1" noProof="1" smtClean="0"/>
              <a:t>Concurent opinion</a:t>
            </a:r>
          </a:p>
          <a:p>
            <a:pPr marL="411480" lvl="1" indent="0">
              <a:buNone/>
            </a:pPr>
            <a:r>
              <a:rPr lang="id-ID" noProof="1" smtClean="0">
                <a:sym typeface="Wingdings" pitchFamily="2" charset="2"/>
              </a:rPr>
              <a:t> Pendapat berbeda terkait dengan pertimbangan hukum atas amar putusan yang sama.</a:t>
            </a:r>
            <a:endParaRPr lang="id-ID"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2687508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763000" cy="4457253"/>
          </a:xfrm>
        </p:spPr>
        <p:txBody>
          <a:bodyPr>
            <a:normAutofit fontScale="92500" lnSpcReduction="10000"/>
          </a:bodyPr>
          <a:lstStyle/>
          <a:p>
            <a:r>
              <a:rPr lang="id-ID" sz="2600" dirty="0" smtClean="0"/>
              <a:t>Pasal 48 UU No. 24 Tahun 2003 menentukan isi putusan MK harus memuat hal-hal berikut:</a:t>
            </a:r>
          </a:p>
          <a:p>
            <a:pPr marL="457200" indent="-457200">
              <a:buAutoNum type="arabicPeriod"/>
            </a:pPr>
            <a:r>
              <a:rPr lang="id-ID" dirty="0" smtClean="0"/>
              <a:t>Kepala putusan berbunyi “DEMI KEADILAN BERDASARKAN KETUHANAN YANG MAHA ESA”.</a:t>
            </a:r>
          </a:p>
          <a:p>
            <a:pPr marL="457200" indent="-457200">
              <a:buAutoNum type="arabicPeriod"/>
            </a:pPr>
            <a:r>
              <a:rPr lang="id-ID" dirty="0" smtClean="0"/>
              <a:t> Identitas para pihak (pemohon, termohon, juga kuasa hukum jika ada).</a:t>
            </a:r>
          </a:p>
          <a:p>
            <a:pPr marL="457200" indent="-457200">
              <a:buAutoNum type="arabicPeriod"/>
            </a:pPr>
            <a:r>
              <a:rPr lang="id-ID" dirty="0" smtClean="0"/>
              <a:t>Ringkasan permohonan.</a:t>
            </a:r>
          </a:p>
          <a:p>
            <a:pPr marL="457200" indent="-457200">
              <a:buAutoNum type="arabicPeriod"/>
            </a:pPr>
            <a:r>
              <a:rPr lang="id-ID" dirty="0" smtClean="0"/>
              <a:t>Pertimbangan terhadap fakta yang terungkap dalam persidangan.</a:t>
            </a:r>
          </a:p>
          <a:p>
            <a:pPr marL="457200" indent="-457200">
              <a:buAutoNum type="arabicPeriod"/>
            </a:pPr>
            <a:r>
              <a:rPr lang="id-ID" dirty="0" smtClean="0"/>
              <a:t>Pertimbangan hukum yang menjadi dasar putusan.</a:t>
            </a:r>
          </a:p>
          <a:p>
            <a:pPr marL="457200" indent="-457200">
              <a:buAutoNum type="arabicPeriod"/>
            </a:pPr>
            <a:r>
              <a:rPr lang="id-ID" dirty="0" smtClean="0"/>
              <a:t>Amar putusan.</a:t>
            </a:r>
          </a:p>
          <a:p>
            <a:pPr marL="457200" indent="-457200">
              <a:buAutoNum type="arabicPeriod"/>
            </a:pPr>
            <a:r>
              <a:rPr lang="id-ID" dirty="0" smtClean="0"/>
              <a:t>Hari, tanggal putusan, nama hakim konstitusi, dan panitera.</a:t>
            </a:r>
            <a:endParaRPr lang="id-ID" dirty="0"/>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201538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8490" y="152400"/>
            <a:ext cx="7756263" cy="762000"/>
          </a:xfrm>
        </p:spPr>
        <p:txBody>
          <a:bodyPr/>
          <a:lstStyle/>
          <a:p>
            <a:r>
              <a:rPr lang="id-ID" sz="4000" b="1" dirty="0"/>
              <a:t>Pembuktian </a:t>
            </a:r>
            <a:r>
              <a:rPr lang="en-US" sz="4000" b="1" dirty="0" err="1" smtClean="0"/>
              <a:t>dan</a:t>
            </a:r>
            <a:r>
              <a:rPr lang="en-US" sz="4000" b="1" dirty="0" smtClean="0"/>
              <a:t> </a:t>
            </a:r>
            <a:r>
              <a:rPr lang="en-US" sz="4000" b="1" dirty="0" err="1" smtClean="0"/>
              <a:t>Putusan</a:t>
            </a:r>
            <a:endParaRPr lang="en-US" sz="4000" b="1" dirty="0"/>
          </a:p>
        </p:txBody>
      </p:sp>
      <p:sp>
        <p:nvSpPr>
          <p:cNvPr id="5" name="Content Placeholder 4"/>
          <p:cNvSpPr>
            <a:spLocks noGrp="1"/>
          </p:cNvSpPr>
          <p:nvPr>
            <p:ph sz="quarter" idx="13"/>
          </p:nvPr>
        </p:nvSpPr>
        <p:spPr>
          <a:xfrm>
            <a:off x="304800" y="2057400"/>
            <a:ext cx="4419600" cy="4572000"/>
          </a:xfrm>
        </p:spPr>
        <p:txBody>
          <a:bodyPr>
            <a:normAutofit fontScale="47500" lnSpcReduction="20000"/>
          </a:bodyPr>
          <a:lstStyle/>
          <a:p>
            <a:pPr marL="0" lvl="0" indent="0">
              <a:buNone/>
            </a:pPr>
            <a:r>
              <a:rPr lang="en-US" sz="4400" b="1" dirty="0" err="1" smtClean="0"/>
              <a:t>Pembahasan</a:t>
            </a:r>
            <a:r>
              <a:rPr lang="en-US" sz="4400" b="1" dirty="0" smtClean="0"/>
              <a:t>:</a:t>
            </a:r>
          </a:p>
          <a:p>
            <a:pPr marL="0" lvl="0" indent="0">
              <a:buNone/>
            </a:pPr>
            <a:endParaRPr lang="en-US" sz="3200" b="1" dirty="0" smtClean="0"/>
          </a:p>
          <a:p>
            <a:pPr marL="0" lvl="0" indent="0">
              <a:buNone/>
            </a:pPr>
            <a:r>
              <a:rPr lang="en-US" sz="3600" b="1" dirty="0" err="1" smtClean="0"/>
              <a:t>Pembuktian</a:t>
            </a:r>
            <a:r>
              <a:rPr lang="en-US" sz="3600" b="1" dirty="0" smtClean="0"/>
              <a:t>:</a:t>
            </a:r>
          </a:p>
          <a:p>
            <a:pPr lvl="0">
              <a:buFont typeface="Wingdings" pitchFamily="2" charset="2"/>
              <a:buChar char="§"/>
            </a:pPr>
            <a:r>
              <a:rPr lang="id-ID" sz="3600" dirty="0" smtClean="0"/>
              <a:t>Tujuan </a:t>
            </a:r>
            <a:r>
              <a:rPr lang="id-ID" sz="3600" dirty="0"/>
              <a:t>Pembuktian</a:t>
            </a:r>
            <a:endParaRPr lang="en-US" sz="3600" dirty="0"/>
          </a:p>
          <a:p>
            <a:pPr lvl="0">
              <a:buFont typeface="Wingdings" pitchFamily="2" charset="2"/>
              <a:buChar char="§"/>
            </a:pPr>
            <a:r>
              <a:rPr lang="id-ID" sz="3600" dirty="0" smtClean="0"/>
              <a:t>Beban </a:t>
            </a:r>
            <a:r>
              <a:rPr lang="id-ID" sz="3600" dirty="0"/>
              <a:t>Pembuktian</a:t>
            </a:r>
            <a:endParaRPr lang="en-US" sz="3600" dirty="0"/>
          </a:p>
          <a:p>
            <a:pPr lvl="0">
              <a:buFont typeface="Wingdings" pitchFamily="2" charset="2"/>
              <a:buChar char="§"/>
            </a:pPr>
            <a:r>
              <a:rPr lang="id-ID" sz="3600" dirty="0"/>
              <a:t>Jenis Alat Bukti</a:t>
            </a:r>
            <a:endParaRPr lang="en-US" sz="3600" dirty="0"/>
          </a:p>
          <a:p>
            <a:pPr lvl="0">
              <a:buFont typeface="Wingdings" pitchFamily="2" charset="2"/>
              <a:buChar char="§"/>
            </a:pPr>
            <a:r>
              <a:rPr lang="en-US" sz="3600" dirty="0" smtClean="0"/>
              <a:t>B</a:t>
            </a:r>
            <a:r>
              <a:rPr lang="id-ID" sz="3600" dirty="0" smtClean="0"/>
              <a:t>ukti </a:t>
            </a:r>
            <a:r>
              <a:rPr lang="id-ID" sz="3600" dirty="0"/>
              <a:t>Harus </a:t>
            </a:r>
            <a:r>
              <a:rPr lang="id-ID" sz="3600" dirty="0" smtClean="0"/>
              <a:t>Legal</a:t>
            </a:r>
            <a:endParaRPr lang="en-US" sz="3600" dirty="0" smtClean="0"/>
          </a:p>
          <a:p>
            <a:pPr lvl="0">
              <a:buFont typeface="Wingdings" pitchFamily="2" charset="2"/>
              <a:buChar char="§"/>
            </a:pPr>
            <a:r>
              <a:rPr lang="id-ID" sz="3600" dirty="0" smtClean="0"/>
              <a:t>Hal-Hal </a:t>
            </a:r>
            <a:r>
              <a:rPr lang="id-ID" sz="3600" dirty="0"/>
              <a:t>yang Tidak Perlu Dibuktikan</a:t>
            </a:r>
            <a:endParaRPr lang="en-US" sz="3600" dirty="0"/>
          </a:p>
          <a:p>
            <a:pPr>
              <a:buFont typeface="Wingdings" pitchFamily="2" charset="2"/>
              <a:buChar char="§"/>
            </a:pPr>
            <a:endParaRPr lang="en-US" sz="3600" dirty="0" smtClean="0"/>
          </a:p>
          <a:p>
            <a:pPr marL="0" indent="0">
              <a:buNone/>
            </a:pPr>
            <a:r>
              <a:rPr lang="en-US" sz="3600" b="1" dirty="0" err="1" smtClean="0"/>
              <a:t>Putusan</a:t>
            </a:r>
            <a:r>
              <a:rPr lang="en-US" sz="3600" b="1" dirty="0" smtClean="0"/>
              <a:t>:</a:t>
            </a:r>
          </a:p>
          <a:p>
            <a:pPr>
              <a:buFont typeface="Wingdings" pitchFamily="2" charset="2"/>
              <a:buChar char="§"/>
            </a:pPr>
            <a:r>
              <a:rPr lang="id-ID" sz="3600" dirty="0" smtClean="0"/>
              <a:t>Jenis </a:t>
            </a:r>
            <a:r>
              <a:rPr lang="id-ID" sz="3600" dirty="0"/>
              <a:t>Putusan </a:t>
            </a:r>
            <a:endParaRPr lang="en-US" sz="3600" dirty="0" smtClean="0"/>
          </a:p>
          <a:p>
            <a:pPr>
              <a:buFont typeface="Wingdings" pitchFamily="2" charset="2"/>
              <a:buChar char="§"/>
            </a:pPr>
            <a:r>
              <a:rPr lang="en-US" sz="3600" dirty="0"/>
              <a:t>Amar </a:t>
            </a:r>
            <a:r>
              <a:rPr lang="en-US" sz="3600" dirty="0" err="1"/>
              <a:t>Putusan</a:t>
            </a:r>
            <a:endParaRPr lang="en-US" sz="3600" dirty="0"/>
          </a:p>
          <a:p>
            <a:pPr>
              <a:buFont typeface="Wingdings" pitchFamily="2" charset="2"/>
              <a:buChar char="§"/>
            </a:pPr>
            <a:r>
              <a:rPr lang="en-US" sz="3600" dirty="0" err="1" smtClean="0"/>
              <a:t>Sifat</a:t>
            </a:r>
            <a:r>
              <a:rPr lang="en-US" sz="3600" dirty="0" smtClean="0"/>
              <a:t> </a:t>
            </a:r>
            <a:r>
              <a:rPr lang="en-US" sz="3600" dirty="0" err="1" smtClean="0"/>
              <a:t>Putusan</a:t>
            </a:r>
            <a:endParaRPr lang="en-US" sz="3600" dirty="0" smtClean="0"/>
          </a:p>
          <a:p>
            <a:pPr>
              <a:buFont typeface="Wingdings" pitchFamily="2" charset="2"/>
              <a:buChar char="§"/>
            </a:pPr>
            <a:r>
              <a:rPr lang="id-ID" sz="3600" dirty="0" smtClean="0"/>
              <a:t>Proses Pe</a:t>
            </a:r>
            <a:r>
              <a:rPr lang="en-US" sz="3600" dirty="0" err="1" smtClean="0"/>
              <a:t>ngambilan</a:t>
            </a:r>
            <a:r>
              <a:rPr lang="id-ID" sz="3600" dirty="0" smtClean="0"/>
              <a:t> Putusan</a:t>
            </a:r>
            <a:endParaRPr lang="en-US" sz="3600" dirty="0"/>
          </a:p>
          <a:p>
            <a:pPr>
              <a:buFont typeface="Wingdings" pitchFamily="2" charset="2"/>
              <a:buChar char="§"/>
            </a:pPr>
            <a:r>
              <a:rPr lang="id-ID" sz="3600" dirty="0" smtClean="0"/>
              <a:t>Susunan </a:t>
            </a:r>
            <a:r>
              <a:rPr lang="id-ID" sz="3600" dirty="0"/>
              <a:t>dan Isi </a:t>
            </a:r>
            <a:r>
              <a:rPr lang="id-ID" sz="3600" dirty="0" smtClean="0"/>
              <a:t>Putusan</a:t>
            </a:r>
            <a:endParaRPr lang="en-US" sz="3600" dirty="0"/>
          </a:p>
          <a:p>
            <a:pPr>
              <a:buFont typeface="Wingdings" pitchFamily="2" charset="2"/>
              <a:buChar char="§"/>
            </a:pPr>
            <a:r>
              <a:rPr lang="id-ID" sz="3600" dirty="0" smtClean="0"/>
              <a:t>Kekuatan Putusan</a:t>
            </a:r>
            <a:endParaRPr lang="en-US" sz="3600" dirty="0"/>
          </a:p>
          <a:p>
            <a:pPr>
              <a:buFont typeface="Wingdings" pitchFamily="2" charset="2"/>
              <a:buChar char="§"/>
            </a:pPr>
            <a:r>
              <a:rPr lang="id-ID" sz="3600" dirty="0" smtClean="0"/>
              <a:t>Pelaksanaan </a:t>
            </a:r>
            <a:r>
              <a:rPr lang="id-ID" sz="3600" dirty="0"/>
              <a:t>Putusan</a:t>
            </a:r>
            <a:endParaRPr lang="en-US" sz="3600" dirty="0"/>
          </a:p>
        </p:txBody>
      </p:sp>
      <p:pic>
        <p:nvPicPr>
          <p:cNvPr id="2050"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57800" y="2133600"/>
            <a:ext cx="3581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617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534399" cy="4304853"/>
          </a:xfrm>
        </p:spPr>
        <p:txBody>
          <a:bodyPr>
            <a:normAutofit/>
          </a:bodyPr>
          <a:lstStyle/>
          <a:p>
            <a:pPr algn="just"/>
            <a:r>
              <a:rPr lang="id-ID" sz="2600" dirty="0" smtClean="0"/>
              <a:t>Kekuatan putusan MK bersifat prospektif, yaitu putusan mempunyai kekuatan hukum tetap sejak selesai diucapkan dalam sidang pleno yang terbuka untuk umum.</a:t>
            </a:r>
          </a:p>
          <a:p>
            <a:pPr algn="just"/>
            <a:r>
              <a:rPr lang="id-ID" sz="2600" dirty="0" smtClean="0"/>
              <a:t>Karena MK merupakan peradilan pertama dan terakhir, maka kekuatan putusan MK bersifat final dan mengikat.</a:t>
            </a:r>
          </a:p>
          <a:p>
            <a:pPr algn="just"/>
            <a:r>
              <a:rPr lang="id-ID" sz="2600" dirty="0" smtClean="0"/>
              <a:t>MK wajib mengirimkan salinan putusan kepada para pihak dalam jangka waktu paling lambat 7 hari kerja sejak putusan selesai diucapkan.</a:t>
            </a:r>
            <a:endParaRPr lang="id-ID" sz="2600" dirty="0"/>
          </a:p>
        </p:txBody>
      </p:sp>
      <p:sp>
        <p:nvSpPr>
          <p:cNvPr id="3" name="Title 2"/>
          <p:cNvSpPr>
            <a:spLocks noGrp="1"/>
          </p:cNvSpPr>
          <p:nvPr>
            <p:ph type="title"/>
          </p:nvPr>
        </p:nvSpPr>
        <p:spPr/>
        <p:txBody>
          <a:bodyPr/>
          <a:lstStyle/>
          <a:p>
            <a:r>
              <a:rPr lang="en-US" sz="4000" b="1" dirty="0" err="1" smtClean="0"/>
              <a:t>Kekuatan</a:t>
            </a:r>
            <a:r>
              <a:rPr lang="en-US" sz="4000" b="1" dirty="0" smtClean="0"/>
              <a:t> Isi </a:t>
            </a:r>
            <a:r>
              <a:rPr lang="en-US" sz="4000" b="1" dirty="0" err="1" smtClean="0"/>
              <a:t>Putusan</a:t>
            </a:r>
            <a:endParaRPr lang="en-US" sz="4000" b="1" dirty="0"/>
          </a:p>
        </p:txBody>
      </p:sp>
    </p:spTree>
    <p:extLst>
      <p:ext uri="{BB962C8B-B14F-4D97-AF65-F5344CB8AC3E}">
        <p14:creationId xmlns:p14="http://schemas.microsoft.com/office/powerpoint/2010/main" val="2567306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457253"/>
          </a:xfrm>
        </p:spPr>
        <p:txBody>
          <a:bodyPr/>
          <a:lstStyle/>
          <a:p>
            <a:r>
              <a:rPr lang="id-ID" noProof="1" smtClean="0"/>
              <a:t>Untuk perkara PUU yang putusannya dikabulkan oleh MK, Pasal 57 ayat (3) UU No. 24 Tahun 2003 mengatur putusan itu harus dimuat dalam Berita Negara paling lambat 30 hari kerja sejak putusan diucapkan.</a:t>
            </a:r>
          </a:p>
          <a:p>
            <a:r>
              <a:rPr lang="id-ID" noProof="1" smtClean="0"/>
              <a:t>Menurut Achmad Roestandi, putusan MK yang dimuat di Berita Negara tidak berarti putusan MK mulai berlaku sejak dimuat dalam Berita Negara.</a:t>
            </a:r>
          </a:p>
          <a:p>
            <a:r>
              <a:rPr lang="id-ID" noProof="1" smtClean="0"/>
              <a:t>Pemuatan putusan MK dalam Berita Negara berfungsi sebagai registrasi dan sosialisasi, bukan sebagai pernyataan pemberlakuan putusan.</a:t>
            </a:r>
          </a:p>
          <a:p>
            <a:endParaRPr lang="en-US" dirty="0"/>
          </a:p>
        </p:txBody>
      </p:sp>
      <p:sp>
        <p:nvSpPr>
          <p:cNvPr id="3" name="Title 2"/>
          <p:cNvSpPr>
            <a:spLocks noGrp="1"/>
          </p:cNvSpPr>
          <p:nvPr>
            <p:ph type="title"/>
          </p:nvPr>
        </p:nvSpPr>
        <p:spPr/>
        <p:txBody>
          <a:bodyPr/>
          <a:lstStyle/>
          <a:p>
            <a:r>
              <a:rPr lang="en-US" sz="4000" b="1" dirty="0" err="1" smtClean="0"/>
              <a:t>Pelaksanaan</a:t>
            </a:r>
            <a:r>
              <a:rPr lang="en-US" sz="4000" b="1" dirty="0" smtClean="0"/>
              <a:t> </a:t>
            </a:r>
            <a:r>
              <a:rPr lang="en-US" sz="4000" b="1" dirty="0" err="1" smtClean="0"/>
              <a:t>Putusan</a:t>
            </a:r>
            <a:endParaRPr lang="en-US" sz="4000" b="1" dirty="0"/>
          </a:p>
        </p:txBody>
      </p:sp>
    </p:spTree>
    <p:extLst>
      <p:ext uri="{BB962C8B-B14F-4D97-AF65-F5344CB8AC3E}">
        <p14:creationId xmlns:p14="http://schemas.microsoft.com/office/powerpoint/2010/main" val="1073656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r>
              <a:rPr lang="id-ID" sz="2500" noProof="1" smtClean="0"/>
              <a:t>Berbeda dengan lembaga peradilan umum yang punya organ eksekutor (polisi, jaksa, dan juru sita) yang berwenang memaksa pelaksanaan putusan yang telah dijatuhkan, MK tidak punya lembaga eksekutor seperti itu.</a:t>
            </a:r>
          </a:p>
          <a:p>
            <a:r>
              <a:rPr lang="id-ID" sz="2500" noProof="1" smtClean="0"/>
              <a:t>Pelaksanaan putusan MK sangat bergantung pada kesediaan dan kesadaran konstitusional otoritas publik terkait untuk melaksanakan putusan MK.</a:t>
            </a:r>
          </a:p>
          <a:p>
            <a:r>
              <a:rPr lang="id-ID" sz="2500" noProof="1" smtClean="0"/>
              <a:t>MK tidak punya kekuasaan untuk memastikan pelaksanaan putusannya.</a:t>
            </a:r>
            <a:endParaRPr lang="id-ID" sz="2500"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1237252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1"/>
            <a:ext cx="8686799" cy="4419600"/>
          </a:xfrm>
        </p:spPr>
        <p:txBody>
          <a:bodyPr>
            <a:normAutofit fontScale="92500"/>
          </a:bodyPr>
          <a:lstStyle/>
          <a:p>
            <a:pPr marL="342900" indent="-342900">
              <a:buFont typeface="Arial" pitchFamily="34" charset="0"/>
              <a:buChar char="•"/>
            </a:pPr>
            <a:r>
              <a:rPr lang="id-ID" sz="2800" noProof="1" smtClean="0"/>
              <a:t>Achmad Roestandi, </a:t>
            </a:r>
            <a:r>
              <a:rPr lang="id-ID" sz="2800" i="1" noProof="1" smtClean="0"/>
              <a:t>Mahkamah Konstitusi dalam Tanya Jawab</a:t>
            </a:r>
            <a:r>
              <a:rPr lang="id-ID" sz="2800" noProof="1" smtClean="0"/>
              <a:t> (Sekretariat Jenderal dan Kepaniteraan MKRI: Jakarta, 2006).</a:t>
            </a:r>
          </a:p>
          <a:p>
            <a:pPr marL="342900" lvl="0" indent="-342900">
              <a:buFont typeface="Arial" pitchFamily="34" charset="0"/>
              <a:buChar char="•"/>
            </a:pPr>
            <a:r>
              <a:rPr lang="id-ID" sz="2500" noProof="1" smtClean="0"/>
              <a:t>Jimly Asshiddiqie, </a:t>
            </a:r>
            <a:r>
              <a:rPr lang="id-ID" sz="2500" i="1" noProof="1" smtClean="0"/>
              <a:t>Hukum Acara Pengujian Undang-Undang</a:t>
            </a:r>
            <a:r>
              <a:rPr lang="id-ID" sz="2500" noProof="1" smtClean="0"/>
              <a:t> (Sekretariat Jenderal dan Kepaniteraan MKRI: Jakarta, 2005).</a:t>
            </a:r>
          </a:p>
          <a:p>
            <a:pPr marL="342900" lvl="0" indent="-342900">
              <a:buFont typeface="Arial" pitchFamily="34" charset="0"/>
              <a:buChar char="•"/>
            </a:pPr>
            <a:r>
              <a:rPr lang="id-ID" sz="2500" noProof="1" smtClean="0"/>
              <a:t>Maruarar Siahaan, </a:t>
            </a:r>
            <a:r>
              <a:rPr lang="id-ID" sz="2500" i="1" noProof="1" smtClean="0"/>
              <a:t>Hukum Acara Mahkamah Konstitusi Republik</a:t>
            </a:r>
            <a:r>
              <a:rPr lang="id-ID" sz="2500" noProof="1" smtClean="0"/>
              <a:t> Indonesia (Mahkamah Konstitusi Republik Indonesia: Jakarta 2006).</a:t>
            </a:r>
          </a:p>
          <a:p>
            <a:pPr marL="342900" lvl="0" indent="-342900">
              <a:buFont typeface="Arial" pitchFamily="34" charset="0"/>
              <a:buChar char="•"/>
            </a:pPr>
            <a:r>
              <a:rPr lang="id-ID" sz="2500" noProof="1" smtClean="0"/>
              <a:t>Tim Penyusun Hukum Acara Mahkamah Konstitusi, </a:t>
            </a:r>
            <a:r>
              <a:rPr lang="id-ID" sz="2500" i="1" noProof="1" smtClean="0"/>
              <a:t>Hukum Acara Mahkamah Konstitusi</a:t>
            </a:r>
            <a:r>
              <a:rPr lang="id-ID" sz="2500" noProof="1" smtClean="0"/>
              <a:t> (Sekretariat Jenderal dan Kepaniteraan Mahkamah Konstitusi, 2010).</a:t>
            </a:r>
          </a:p>
          <a:p>
            <a:endParaRPr lang="en-US" dirty="0"/>
          </a:p>
        </p:txBody>
      </p:sp>
      <p:sp>
        <p:nvSpPr>
          <p:cNvPr id="3" name="Title 2"/>
          <p:cNvSpPr>
            <a:spLocks noGrp="1"/>
          </p:cNvSpPr>
          <p:nvPr>
            <p:ph type="title"/>
          </p:nvPr>
        </p:nvSpPr>
        <p:spPr/>
        <p:txBody>
          <a:bodyPr/>
          <a:lstStyle/>
          <a:p>
            <a:r>
              <a:rPr lang="en-US" sz="4000" b="1" dirty="0" err="1" smtClean="0"/>
              <a:t>Sumber</a:t>
            </a:r>
            <a:r>
              <a:rPr lang="en-US" sz="4000" b="1" dirty="0" smtClean="0"/>
              <a:t> </a:t>
            </a:r>
            <a:r>
              <a:rPr lang="en-US" sz="4000" b="1" dirty="0" err="1" smtClean="0"/>
              <a:t>Rujukan</a:t>
            </a:r>
            <a:endParaRPr lang="en-US" sz="4000" b="1" dirty="0"/>
          </a:p>
        </p:txBody>
      </p:sp>
    </p:spTree>
    <p:extLst>
      <p:ext uri="{BB962C8B-B14F-4D97-AF65-F5344CB8AC3E}">
        <p14:creationId xmlns:p14="http://schemas.microsoft.com/office/powerpoint/2010/main" val="251533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248347"/>
            <a:ext cx="8534400" cy="4381053"/>
          </a:xfrm>
        </p:spPr>
        <p:txBody>
          <a:bodyPr/>
          <a:lstStyle/>
          <a:p>
            <a:r>
              <a:rPr lang="id-ID" noProof="1" smtClean="0"/>
              <a:t>Bagi pemohon tujuan pembuktian adalah untuk keperluan memperkuat dalil yang dikemukakan dalam permohonannya. </a:t>
            </a:r>
          </a:p>
          <a:p>
            <a:r>
              <a:rPr lang="id-ID" noProof="1" smtClean="0"/>
              <a:t>Bagi hakim konstitusi tuju</a:t>
            </a:r>
            <a:r>
              <a:rPr lang="en-US" noProof="1" smtClean="0"/>
              <a:t>an</a:t>
            </a:r>
            <a:r>
              <a:rPr lang="id-ID" noProof="1" smtClean="0"/>
              <a:t> pembuktian adalah untuk menilai alat-alat bukti yang diajukan dan kesesuaian antara alat bukti tersebut serta untuk mendapatkan keyakinan konstitusional dalam menjatuhkan putusan.</a:t>
            </a:r>
          </a:p>
          <a:p>
            <a:r>
              <a:rPr lang="en-US" noProof="1" smtClean="0"/>
              <a:t>H</a:t>
            </a:r>
            <a:r>
              <a:rPr lang="id-ID" noProof="1" smtClean="0"/>
              <a:t>akim konstitusi secara aktif menggali kebenaran materiil</a:t>
            </a:r>
            <a:r>
              <a:rPr lang="en-US" noProof="1" smtClean="0"/>
              <a:t> melalui pembuktian</a:t>
            </a:r>
            <a:r>
              <a:rPr lang="id-ID" noProof="1" smtClean="0"/>
              <a:t> agar sampai pada keyakinan dalam menjatuhkan putusan yang bersifat final dan mengikat.</a:t>
            </a:r>
            <a:endParaRPr lang="id-ID" noProof="1"/>
          </a:p>
        </p:txBody>
      </p:sp>
      <p:sp>
        <p:nvSpPr>
          <p:cNvPr id="3" name="Title 2"/>
          <p:cNvSpPr>
            <a:spLocks noGrp="1"/>
          </p:cNvSpPr>
          <p:nvPr>
            <p:ph type="title"/>
          </p:nvPr>
        </p:nvSpPr>
        <p:spPr/>
        <p:txBody>
          <a:bodyPr/>
          <a:lstStyle/>
          <a:p>
            <a:pPr lvl="0"/>
            <a:r>
              <a:rPr lang="id-ID" sz="3800" b="1" dirty="0"/>
              <a:t>Tujuan Pembuktian</a:t>
            </a:r>
            <a:r>
              <a:rPr lang="en-US" sz="3800" b="1" dirty="0"/>
              <a:t/>
            </a:r>
            <a:br>
              <a:rPr lang="en-US" sz="3800" b="1" dirty="0"/>
            </a:br>
            <a:endParaRPr lang="en-US" sz="3800" b="1" dirty="0"/>
          </a:p>
        </p:txBody>
      </p:sp>
    </p:spTree>
    <p:extLst>
      <p:ext uri="{BB962C8B-B14F-4D97-AF65-F5344CB8AC3E}">
        <p14:creationId xmlns:p14="http://schemas.microsoft.com/office/powerpoint/2010/main" val="267588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81999" cy="4228653"/>
          </a:xfrm>
        </p:spPr>
        <p:txBody>
          <a:bodyPr>
            <a:normAutofit/>
          </a:bodyPr>
          <a:lstStyle/>
          <a:p>
            <a:r>
              <a:rPr lang="id-ID" noProof="1" smtClean="0"/>
              <a:t>UU MK tidak mengatur tentang beban pembuktian. Hukum acara MK menganut teori pembuktian bebas terbatas </a:t>
            </a:r>
            <a:r>
              <a:rPr lang="id-ID" noProof="1" smtClean="0">
                <a:sym typeface="Wingdings" pitchFamily="2" charset="2"/>
              </a:rPr>
              <a:t>karena beban pembuktian diserahkan pada hakim konstitusi untuk menggalinya dari para pihak.</a:t>
            </a:r>
            <a:endParaRPr lang="id-ID" noProof="1" smtClean="0"/>
          </a:p>
          <a:p>
            <a:r>
              <a:rPr lang="id-ID" noProof="1" smtClean="0"/>
              <a:t>Di MK berlaku asas umum dalam hukum acara yaitu siapa yang mendalilkan suatu hal, keadaan, peristiwa, atau hak, maka ia wajib membuktikannya</a:t>
            </a:r>
            <a:r>
              <a:rPr lang="id-ID" noProof="1" smtClean="0">
                <a:sym typeface="Wingdings" pitchFamily="2" charset="2"/>
              </a:rPr>
              <a:t>.</a:t>
            </a:r>
          </a:p>
          <a:p>
            <a:r>
              <a:rPr lang="id-ID" noProof="1" smtClean="0">
                <a:sym typeface="Wingdings" pitchFamily="2" charset="2"/>
              </a:rPr>
              <a:t>Jika ada pihak yang menyangkal dalil, maka ia wajib membuktikan ketidakbenaran dalil tersebut dengan alat bukti sah yang lain.</a:t>
            </a:r>
          </a:p>
          <a:p>
            <a:endParaRPr lang="en-US" dirty="0"/>
          </a:p>
        </p:txBody>
      </p:sp>
      <p:sp>
        <p:nvSpPr>
          <p:cNvPr id="3" name="Title 2"/>
          <p:cNvSpPr>
            <a:spLocks noGrp="1"/>
          </p:cNvSpPr>
          <p:nvPr>
            <p:ph type="title"/>
          </p:nvPr>
        </p:nvSpPr>
        <p:spPr/>
        <p:txBody>
          <a:bodyPr/>
          <a:lstStyle/>
          <a:p>
            <a:pPr lvl="0"/>
            <a:r>
              <a:rPr lang="en-US" sz="4000" b="1" dirty="0" smtClean="0"/>
              <a:t/>
            </a:r>
            <a:br>
              <a:rPr lang="en-US" sz="4000" b="1" dirty="0" smtClean="0"/>
            </a:br>
            <a:r>
              <a:rPr lang="id-ID" sz="4000" b="1" dirty="0" smtClean="0"/>
              <a:t>Beban </a:t>
            </a:r>
            <a:r>
              <a:rPr lang="id-ID" sz="4000" b="1" dirty="0"/>
              <a:t>Pembuktian</a:t>
            </a:r>
            <a:r>
              <a:rPr lang="en-US" dirty="0"/>
              <a:t/>
            </a:r>
            <a:br>
              <a:rPr lang="en-US" dirty="0"/>
            </a:br>
            <a:endParaRPr lang="en-US" dirty="0"/>
          </a:p>
        </p:txBody>
      </p:sp>
    </p:spTree>
    <p:extLst>
      <p:ext uri="{BB962C8B-B14F-4D97-AF65-F5344CB8AC3E}">
        <p14:creationId xmlns:p14="http://schemas.microsoft.com/office/powerpoint/2010/main" val="39768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81053"/>
          </a:xfrm>
        </p:spPr>
        <p:txBody>
          <a:bodyPr>
            <a:normAutofit fontScale="92500" lnSpcReduction="10000"/>
          </a:bodyPr>
          <a:lstStyle/>
          <a:p>
            <a:r>
              <a:rPr lang="id-ID" noProof="1" smtClean="0"/>
              <a:t>Dalam perkara PUU, beban pembuktian dibebankan kepada pemohon. Jika perlua, MK dapat membebankan pembuktian kepaa pihak Presiden/Pemerintah, DPD, DPD, da/atau Pihak Terkait.</a:t>
            </a:r>
          </a:p>
          <a:p>
            <a:r>
              <a:rPr lang="id-ID" noProof="1" smtClean="0"/>
              <a:t>Dalam perkara SKLN, beban pembuktian dibebankan kepada pemohon. Jika ada alasan kuat, beban pembuktian dapat dilakukan kepada pihak termohon.</a:t>
            </a:r>
          </a:p>
          <a:p>
            <a:r>
              <a:rPr lang="id-ID" noProof="1" smtClean="0"/>
              <a:t>Dalam perkara PHPU, setiap pihak diberikan kesempatan untuk melakukan pembuktian.</a:t>
            </a:r>
          </a:p>
          <a:p>
            <a:r>
              <a:rPr lang="id-ID" noProof="1" smtClean="0"/>
              <a:t>Dalam perkara pembubaran partai politik, beban pembuktian dibebankan kepada pemerintah pusat sebagai pemohon.</a:t>
            </a:r>
          </a:p>
          <a:p>
            <a:r>
              <a:rPr lang="id-ID" noProof="1" smtClean="0"/>
              <a:t>Dalam perkara </a:t>
            </a:r>
            <a:r>
              <a:rPr lang="id-ID" i="1" noProof="1" smtClean="0"/>
              <a:t>impeachment</a:t>
            </a:r>
            <a:r>
              <a:rPr lang="id-ID" noProof="1" smtClean="0"/>
              <a:t>, beban pembuktian dibebankan kepada DPR.</a:t>
            </a:r>
            <a:endParaRPr lang="id-ID" noProof="1"/>
          </a:p>
        </p:txBody>
      </p:sp>
      <p:sp>
        <p:nvSpPr>
          <p:cNvPr id="3" name="Title 2"/>
          <p:cNvSpPr>
            <a:spLocks noGrp="1"/>
          </p:cNvSpPr>
          <p:nvPr>
            <p:ph type="title"/>
          </p:nvPr>
        </p:nvSpPr>
        <p:spPr/>
        <p:txBody>
          <a:bodyPr/>
          <a:lstStyle/>
          <a:p>
            <a:r>
              <a:rPr lang="en-US" sz="4000" b="1" dirty="0" err="1" smtClean="0"/>
              <a:t>Lanjutan</a:t>
            </a:r>
            <a:r>
              <a:rPr lang="en-US" sz="4000" b="1" dirty="0" smtClean="0"/>
              <a:t>…</a:t>
            </a:r>
            <a:endParaRPr lang="en-US" sz="4000" b="1" dirty="0"/>
          </a:p>
        </p:txBody>
      </p:sp>
    </p:spTree>
    <p:extLst>
      <p:ext uri="{BB962C8B-B14F-4D97-AF65-F5344CB8AC3E}">
        <p14:creationId xmlns:p14="http://schemas.microsoft.com/office/powerpoint/2010/main" val="377660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382000" cy="4304853"/>
          </a:xfrm>
        </p:spPr>
        <p:txBody>
          <a:bodyPr>
            <a:normAutofit/>
          </a:bodyPr>
          <a:lstStyle/>
          <a:p>
            <a:r>
              <a:rPr lang="id-ID" noProof="1" smtClean="0"/>
              <a:t>Pasal 36 ayat (1) UU No. 24 Tahun 2003 menentukan alat bukti dalam persidangan di MK yaitu:</a:t>
            </a:r>
          </a:p>
          <a:p>
            <a:pPr marL="457200" indent="-457200">
              <a:buAutoNum type="arabicPeriod"/>
            </a:pPr>
            <a:r>
              <a:rPr lang="id-ID" noProof="1" smtClean="0"/>
              <a:t>Surat atau tulisan.</a:t>
            </a:r>
          </a:p>
          <a:p>
            <a:pPr marL="457200" indent="-457200">
              <a:buAutoNum type="arabicPeriod"/>
            </a:pPr>
            <a:r>
              <a:rPr lang="id-ID" noProof="1" smtClean="0"/>
              <a:t>Keterangan saksi.</a:t>
            </a:r>
          </a:p>
          <a:p>
            <a:pPr marL="457200" indent="-457200">
              <a:buAutoNum type="arabicPeriod"/>
            </a:pPr>
            <a:r>
              <a:rPr lang="id-ID" noProof="1" smtClean="0"/>
              <a:t>Keterangan ahli.</a:t>
            </a:r>
          </a:p>
          <a:p>
            <a:pPr marL="457200" indent="-457200">
              <a:buAutoNum type="arabicPeriod"/>
            </a:pPr>
            <a:r>
              <a:rPr lang="id-ID" noProof="1" smtClean="0"/>
              <a:t>Keterangan para pihak.</a:t>
            </a:r>
          </a:p>
          <a:p>
            <a:pPr marL="457200" indent="-457200">
              <a:buAutoNum type="arabicPeriod"/>
            </a:pPr>
            <a:r>
              <a:rPr lang="id-ID" noProof="1" smtClean="0"/>
              <a:t>Petunjuk.</a:t>
            </a:r>
          </a:p>
          <a:p>
            <a:pPr marL="457200" indent="-457200">
              <a:buAutoNum type="arabicPeriod"/>
            </a:pPr>
            <a:r>
              <a:rPr lang="id-ID" noProof="1" smtClean="0"/>
              <a:t>Alat bukti lain berupa informasi yang diucapkan, dikirimkan, diterima atau disimpan secara elektronik dengan alat optik atau yang serupa dengan itu.</a:t>
            </a:r>
          </a:p>
          <a:p>
            <a:pPr marL="457200" indent="-457200">
              <a:buAutoNum type="arabicPeriod"/>
            </a:pPr>
            <a:endParaRPr lang="en-US" dirty="0"/>
          </a:p>
        </p:txBody>
      </p:sp>
      <p:sp>
        <p:nvSpPr>
          <p:cNvPr id="3" name="Title 2"/>
          <p:cNvSpPr>
            <a:spLocks noGrp="1"/>
          </p:cNvSpPr>
          <p:nvPr>
            <p:ph type="title"/>
          </p:nvPr>
        </p:nvSpPr>
        <p:spPr/>
        <p:txBody>
          <a:bodyPr/>
          <a:lstStyle/>
          <a:p>
            <a:pPr lvl="0"/>
            <a:r>
              <a:rPr lang="en-US" sz="4000" b="1" dirty="0" smtClean="0"/>
              <a:t/>
            </a:r>
            <a:br>
              <a:rPr lang="en-US" sz="4000" b="1" dirty="0" smtClean="0"/>
            </a:br>
            <a:r>
              <a:rPr lang="id-ID" sz="4000" b="1" dirty="0" smtClean="0"/>
              <a:t>Jenis </a:t>
            </a:r>
            <a:r>
              <a:rPr lang="id-ID" sz="4000" b="1" dirty="0"/>
              <a:t>Alat Bukti</a:t>
            </a:r>
            <a:r>
              <a:rPr lang="en-US" dirty="0"/>
              <a:t/>
            </a:r>
            <a:br>
              <a:rPr lang="en-US" dirty="0"/>
            </a:br>
            <a:endParaRPr lang="en-US" dirty="0"/>
          </a:p>
        </p:txBody>
      </p:sp>
    </p:spTree>
    <p:extLst>
      <p:ext uri="{BB962C8B-B14F-4D97-AF65-F5344CB8AC3E}">
        <p14:creationId xmlns:p14="http://schemas.microsoft.com/office/powerpoint/2010/main" val="149875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347"/>
            <a:ext cx="8229599" cy="4228653"/>
          </a:xfrm>
        </p:spPr>
        <p:txBody>
          <a:bodyPr>
            <a:noAutofit/>
          </a:bodyPr>
          <a:lstStyle/>
          <a:p>
            <a:r>
              <a:rPr lang="id-ID" sz="2500" noProof="1" smtClean="0"/>
              <a:t>Pasal 36 ayat (2) dan ayat (3) UU No. 24 Tahun 2003 mengatur tentang keabsahan alat bukti.</a:t>
            </a:r>
          </a:p>
          <a:p>
            <a:r>
              <a:rPr lang="id-ID" sz="2500" noProof="1" smtClean="0"/>
              <a:t>Bukti-bukti yang diajukan dalam persidangan MK oleh pemohon, termohon, dan/atau pihak terkait harus dapat dipertanggungjawabkan secara hukum.</a:t>
            </a:r>
          </a:p>
          <a:p>
            <a:r>
              <a:rPr lang="id-ID" sz="2500" noProof="1" smtClean="0"/>
              <a:t>Alat bukti yang diperoleh dengan cara melawan hukum (tipu daya, pemalsuan, paksaan, dll) tidak dipertimbangkan sebagai alat bukti yang sah/legal.</a:t>
            </a:r>
            <a:endParaRPr lang="id-ID" sz="2500" noProof="1"/>
          </a:p>
        </p:txBody>
      </p:sp>
      <p:sp>
        <p:nvSpPr>
          <p:cNvPr id="3" name="Title 2"/>
          <p:cNvSpPr>
            <a:spLocks noGrp="1"/>
          </p:cNvSpPr>
          <p:nvPr>
            <p:ph type="title"/>
          </p:nvPr>
        </p:nvSpPr>
        <p:spPr/>
        <p:txBody>
          <a:bodyPr/>
          <a:lstStyle/>
          <a:p>
            <a:r>
              <a:rPr lang="en-US" sz="4000" b="1" dirty="0" smtClean="0"/>
              <a:t/>
            </a:r>
            <a:br>
              <a:rPr lang="en-US" sz="4000" b="1" dirty="0" smtClean="0"/>
            </a:br>
            <a:r>
              <a:rPr lang="id-ID" sz="4000" b="1" dirty="0" smtClean="0"/>
              <a:t>Bukti </a:t>
            </a:r>
            <a:r>
              <a:rPr lang="id-ID" sz="4000" b="1" dirty="0"/>
              <a:t>Harus Legal</a:t>
            </a:r>
            <a:r>
              <a:rPr lang="en-US" dirty="0"/>
              <a:t/>
            </a:r>
            <a:br>
              <a:rPr lang="en-US" dirty="0"/>
            </a:br>
            <a:endParaRPr lang="en-US" dirty="0"/>
          </a:p>
        </p:txBody>
      </p:sp>
    </p:spTree>
    <p:extLst>
      <p:ext uri="{BB962C8B-B14F-4D97-AF65-F5344CB8AC3E}">
        <p14:creationId xmlns:p14="http://schemas.microsoft.com/office/powerpoint/2010/main" val="50067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81999" cy="4381053"/>
          </a:xfrm>
        </p:spPr>
        <p:txBody>
          <a:bodyPr>
            <a:normAutofit/>
          </a:bodyPr>
          <a:lstStyle/>
          <a:p>
            <a:r>
              <a:rPr lang="id-ID" sz="2500" i="1" noProof="1" smtClean="0"/>
              <a:t>Notoire feit</a:t>
            </a:r>
            <a:r>
              <a:rPr lang="id-ID" sz="2500" noProof="1" smtClean="0"/>
              <a:t> </a:t>
            </a:r>
            <a:r>
              <a:rPr lang="id-ID" sz="2500" noProof="1" smtClean="0">
                <a:sym typeface="Wingdings" pitchFamily="2" charset="2"/>
              </a:rPr>
              <a:t> peristiwa atau keadaan yang telah diketahui secara umum.</a:t>
            </a:r>
          </a:p>
          <a:p>
            <a:r>
              <a:rPr lang="id-ID" sz="2500" noProof="1" smtClean="0"/>
              <a:t>Hal-hal yang diketahui sendiri oleh hakim, baik karena pengalaman maupun karena dilihat sendiri oleh hakim di depan persidangan.</a:t>
            </a:r>
          </a:p>
          <a:p>
            <a:r>
              <a:rPr lang="id-ID" sz="2500" noProof="1" smtClean="0"/>
              <a:t>Hal-hal yang diakui atau tidak disangkal oleh pihak berperkara atas dalil yang dikemukakan oleh pihak lain sehingga dipandang sebagai hal yang tidak diperselisihkan. </a:t>
            </a:r>
            <a:r>
              <a:rPr lang="id-ID" sz="2500" noProof="1" smtClean="0">
                <a:sym typeface="Wingdings" pitchFamily="2" charset="2"/>
              </a:rPr>
              <a:t> namun dalam praktiknya MK tetap perlu menggali kebenaran materiil atas hal ini.</a:t>
            </a:r>
            <a:endParaRPr lang="id-ID" sz="2500" noProof="1"/>
          </a:p>
        </p:txBody>
      </p:sp>
      <p:sp>
        <p:nvSpPr>
          <p:cNvPr id="3" name="Title 2"/>
          <p:cNvSpPr>
            <a:spLocks noGrp="1"/>
          </p:cNvSpPr>
          <p:nvPr>
            <p:ph type="title"/>
          </p:nvPr>
        </p:nvSpPr>
        <p:spPr/>
        <p:txBody>
          <a:bodyPr/>
          <a:lstStyle/>
          <a:p>
            <a:pPr lvl="0"/>
            <a:r>
              <a:rPr lang="en-US" sz="3600" dirty="0" smtClean="0"/>
              <a:t/>
            </a:r>
            <a:br>
              <a:rPr lang="en-US" sz="3600" dirty="0" smtClean="0"/>
            </a:br>
            <a:r>
              <a:rPr lang="id-ID" sz="3600" b="1" dirty="0" smtClean="0"/>
              <a:t>Hal-Hal </a:t>
            </a:r>
            <a:r>
              <a:rPr lang="id-ID" sz="3600" b="1" dirty="0"/>
              <a:t>yang </a:t>
            </a:r>
            <a:r>
              <a:rPr lang="en-US" sz="3600" b="1" dirty="0" smtClean="0"/>
              <a:t/>
            </a:r>
            <a:br>
              <a:rPr lang="en-US" sz="3600" b="1" dirty="0" smtClean="0"/>
            </a:br>
            <a:r>
              <a:rPr lang="id-ID" sz="3600" b="1" dirty="0" smtClean="0"/>
              <a:t>Tidak </a:t>
            </a:r>
            <a:r>
              <a:rPr lang="id-ID" sz="3600" b="1" dirty="0"/>
              <a:t>Perlu Dibuktikan</a:t>
            </a:r>
            <a:r>
              <a:rPr lang="en-US" sz="4000" b="1" dirty="0"/>
              <a:t/>
            </a:r>
            <a:br>
              <a:rPr lang="en-US" sz="4000" b="1" dirty="0"/>
            </a:br>
            <a:endParaRPr lang="en-US" sz="3800" b="1" dirty="0"/>
          </a:p>
        </p:txBody>
      </p:sp>
    </p:spTree>
    <p:extLst>
      <p:ext uri="{BB962C8B-B14F-4D97-AF65-F5344CB8AC3E}">
        <p14:creationId xmlns:p14="http://schemas.microsoft.com/office/powerpoint/2010/main" val="72824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199" cy="4381053"/>
          </a:xfrm>
        </p:spPr>
        <p:txBody>
          <a:bodyPr/>
          <a:lstStyle/>
          <a:p>
            <a:r>
              <a:rPr lang="id-ID" noProof="1" smtClean="0"/>
              <a:t>Dalam proses peradilan dikenal 2 jenis putusan, yaitu:</a:t>
            </a:r>
          </a:p>
          <a:p>
            <a:pPr marL="457200" indent="-457200">
              <a:buAutoNum type="arabicPeriod"/>
            </a:pPr>
            <a:r>
              <a:rPr lang="id-ID" noProof="1" smtClean="0"/>
              <a:t>Putusan Sela/Putusan Provisi</a:t>
            </a:r>
          </a:p>
          <a:p>
            <a:pPr marL="411480" lvl="1" indent="0" algn="just">
              <a:buNone/>
            </a:pPr>
            <a:r>
              <a:rPr lang="id-ID" noProof="1" smtClean="0">
                <a:sym typeface="Wingdings" pitchFamily="2" charset="2"/>
              </a:rPr>
              <a:t>Putusan yang menjadi bagian dari proses peradilan yang belum mengakhiri perkara/sengketa yang diberikan oleh majelis hakim atas permohonan pihak berperkara/bersengketa tentang suatu hal yang berhubungan dengan perkara/sengketa yang sedang diperiksa atau atas dasar pertimbangan hakim.</a:t>
            </a:r>
          </a:p>
          <a:p>
            <a:pPr marL="411480" lvl="1" indent="0" algn="just">
              <a:buNone/>
            </a:pPr>
            <a:endParaRPr lang="id-ID" noProof="1" smtClean="0"/>
          </a:p>
          <a:p>
            <a:pPr marL="457200" indent="-457200">
              <a:buAutoNum type="arabicPeriod"/>
            </a:pPr>
            <a:r>
              <a:rPr lang="id-ID" noProof="1" smtClean="0"/>
              <a:t>Putusan Akhir</a:t>
            </a:r>
          </a:p>
          <a:p>
            <a:pPr marL="411480" lvl="1" indent="0">
              <a:buNone/>
            </a:pPr>
            <a:r>
              <a:rPr lang="id-ID" noProof="1" smtClean="0">
                <a:sym typeface="Wingdings" pitchFamily="2" charset="2"/>
              </a:rPr>
              <a:t> Putusan yang mengakhiri perkara/sengketa yang telah diperiksa dan diadili oleh majelis hakim.</a:t>
            </a:r>
            <a:endParaRPr lang="id-ID" noProof="1"/>
          </a:p>
        </p:txBody>
      </p:sp>
      <p:sp>
        <p:nvSpPr>
          <p:cNvPr id="3" name="Title 2"/>
          <p:cNvSpPr>
            <a:spLocks noGrp="1"/>
          </p:cNvSpPr>
          <p:nvPr>
            <p:ph type="title"/>
          </p:nvPr>
        </p:nvSpPr>
        <p:spPr/>
        <p:txBody>
          <a:bodyPr/>
          <a:lstStyle/>
          <a:p>
            <a:r>
              <a:rPr lang="en-US" sz="4000" b="1" dirty="0" err="1" smtClean="0"/>
              <a:t>Jenis</a:t>
            </a:r>
            <a:r>
              <a:rPr lang="en-US" sz="4000" b="1" dirty="0" smtClean="0"/>
              <a:t> </a:t>
            </a:r>
            <a:r>
              <a:rPr lang="en-US" sz="4000" b="1" dirty="0" err="1" smtClean="0"/>
              <a:t>Putusan</a:t>
            </a:r>
            <a:r>
              <a:rPr lang="en-US" sz="4000" b="1" dirty="0" smtClean="0"/>
              <a:t> MK</a:t>
            </a:r>
            <a:endParaRPr lang="en-US" sz="4000" b="1" dirty="0"/>
          </a:p>
        </p:txBody>
      </p:sp>
    </p:spTree>
    <p:extLst>
      <p:ext uri="{BB962C8B-B14F-4D97-AF65-F5344CB8AC3E}">
        <p14:creationId xmlns:p14="http://schemas.microsoft.com/office/powerpoint/2010/main" val="2267382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330</TotalTime>
  <Words>1602</Words>
  <Application>Microsoft Office PowerPoint</Application>
  <PresentationFormat>On-screen Show (4:3)</PresentationFormat>
  <Paragraphs>150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Hardcover</vt:lpstr>
      <vt:lpstr>HUKUM ACARA  MAHKAMAH KONSTITUSI</vt:lpstr>
      <vt:lpstr>Pembuktian dan Putusan</vt:lpstr>
      <vt:lpstr>Tujuan Pembuktian </vt:lpstr>
      <vt:lpstr> Beban Pembuktian </vt:lpstr>
      <vt:lpstr>Lanjutan…</vt:lpstr>
      <vt:lpstr> Jenis Alat Bukti </vt:lpstr>
      <vt:lpstr> Bukti Harus Legal </vt:lpstr>
      <vt:lpstr> Hal-Hal yang  Tidak Perlu Dibuktikan </vt:lpstr>
      <vt:lpstr>Jenis Putusan MK</vt:lpstr>
      <vt:lpstr>Lanjutan…</vt:lpstr>
      <vt:lpstr>Lanjutan…</vt:lpstr>
      <vt:lpstr>Lanjutan…</vt:lpstr>
      <vt:lpstr>Amar Putusan</vt:lpstr>
      <vt:lpstr>Sifat Putusan</vt:lpstr>
      <vt:lpstr>Lanjutan…</vt:lpstr>
      <vt:lpstr>Proses Pengambilan Putusan</vt:lpstr>
      <vt:lpstr>Susunan dan Isi Putusan</vt:lpstr>
      <vt:lpstr>Lanjutan…</vt:lpstr>
      <vt:lpstr>Lanjutan…</vt:lpstr>
      <vt:lpstr>Kekuatan Isi Putusan</vt:lpstr>
      <vt:lpstr>Pelaksanaan Putusan</vt:lpstr>
      <vt:lpstr>Lanjutan…</vt:lpstr>
      <vt:lpstr>Sumber Rujukan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ACARA  MAHKAMAH KONSTITUSI</dc:title>
  <dc:creator>acer</dc:creator>
  <cp:lastModifiedBy>May</cp:lastModifiedBy>
  <cp:revision>30</cp:revision>
  <dcterms:created xsi:type="dcterms:W3CDTF">2012-09-03T07:09:20Z</dcterms:created>
  <dcterms:modified xsi:type="dcterms:W3CDTF">2015-05-23T04:25:07Z</dcterms:modified>
</cp:coreProperties>
</file>