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4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9874" name="Group 2"/>
          <p:cNvGrpSpPr>
            <a:grpSpLocks/>
          </p:cNvGrpSpPr>
          <p:nvPr/>
        </p:nvGrpSpPr>
        <p:grpSpPr bwMode="auto">
          <a:xfrm>
            <a:off x="0" y="0"/>
            <a:ext cx="9148763" cy="6851650"/>
            <a:chOff x="1" y="0"/>
            <a:chExt cx="5763" cy="4316"/>
          </a:xfrm>
        </p:grpSpPr>
        <p:sp>
          <p:nvSpPr>
            <p:cNvPr id="7987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987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987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79878" name="Group 6"/>
            <p:cNvGrpSpPr>
              <a:grpSpLocks/>
            </p:cNvGrpSpPr>
            <p:nvPr/>
          </p:nvGrpSpPr>
          <p:grpSpPr bwMode="auto">
            <a:xfrm>
              <a:off x="288" y="0"/>
              <a:ext cx="5098" cy="4316"/>
              <a:chOff x="288" y="0"/>
              <a:chExt cx="5098" cy="4316"/>
            </a:xfrm>
          </p:grpSpPr>
          <p:sp>
            <p:nvSpPr>
              <p:cNvPr id="7987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8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9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989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7989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989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989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79895"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79896"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7989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79898"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79899"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79900"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79901"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79902"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79903" name="Group 31"/>
            <p:cNvGrpSpPr>
              <a:grpSpLocks/>
            </p:cNvGrpSpPr>
            <p:nvPr/>
          </p:nvGrpSpPr>
          <p:grpSpPr bwMode="auto">
            <a:xfrm>
              <a:off x="1" y="392"/>
              <a:ext cx="5758" cy="1571"/>
              <a:chOff x="1" y="392"/>
              <a:chExt cx="5758" cy="1571"/>
            </a:xfrm>
          </p:grpSpPr>
          <p:sp>
            <p:nvSpPr>
              <p:cNvPr id="7990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7990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7990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7990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7990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79909"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79910"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7991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991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9913" name="Rectangle 41"/>
          <p:cNvSpPr>
            <a:spLocks noGrp="1" noChangeArrowheads="1"/>
          </p:cNvSpPr>
          <p:nvPr>
            <p:ph type="dt" sz="quarter" idx="2"/>
          </p:nvPr>
        </p:nvSpPr>
        <p:spPr/>
        <p:txBody>
          <a:bodyPr/>
          <a:lstStyle>
            <a:lvl1pPr>
              <a:defRPr/>
            </a:lvl1pPr>
          </a:lstStyle>
          <a:p>
            <a:endParaRPr lang="en-US"/>
          </a:p>
        </p:txBody>
      </p:sp>
      <p:sp>
        <p:nvSpPr>
          <p:cNvPr id="79914" name="Rectangle 42"/>
          <p:cNvSpPr>
            <a:spLocks noGrp="1" noChangeArrowheads="1"/>
          </p:cNvSpPr>
          <p:nvPr>
            <p:ph type="ftr" sz="quarter" idx="3"/>
          </p:nvPr>
        </p:nvSpPr>
        <p:spPr/>
        <p:txBody>
          <a:bodyPr/>
          <a:lstStyle>
            <a:lvl1pPr>
              <a:defRPr/>
            </a:lvl1pPr>
          </a:lstStyle>
          <a:p>
            <a:endParaRPr lang="en-US"/>
          </a:p>
        </p:txBody>
      </p:sp>
      <p:sp>
        <p:nvSpPr>
          <p:cNvPr id="79915" name="Rectangle 43"/>
          <p:cNvSpPr>
            <a:spLocks noGrp="1" noChangeArrowheads="1"/>
          </p:cNvSpPr>
          <p:nvPr>
            <p:ph type="sldNum" sz="quarter" idx="4"/>
          </p:nvPr>
        </p:nvSpPr>
        <p:spPr/>
        <p:txBody>
          <a:bodyPr/>
          <a:lstStyle>
            <a:lvl1pPr>
              <a:defRPr/>
            </a:lvl1pPr>
          </a:lstStyle>
          <a:p>
            <a:fld id="{BAB6C7D1-9F36-4182-92B0-955E473EC63F}"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43F46B-D92C-4C03-8662-6FDDD7ABE0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0A63DF-68FB-433E-A1F4-9B9E1FC8D17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ED59228-A6D3-4158-8A77-56523CEE9C4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27FD7B65-A04F-4307-BDBF-6DEBCB67116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60B23272-C850-436C-A158-B4AB64EE866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504433-6015-49B8-A0A7-6466EEECE5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BBB773-5D2B-4A33-BCFA-48B5E6BB10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1545F9-85AD-4431-84BE-496751A7D7C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9EDAD53-C5DD-4C77-9B29-748A295CAF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936E524-CA78-4C87-805F-48278C49369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E357C6-E484-411B-89CF-D3230015D36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11A211-3100-478C-8F36-7CAC4CA7401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0B26F8-8412-4650-AE34-15031D71280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78850" name="Group 2"/>
          <p:cNvGrpSpPr>
            <a:grpSpLocks/>
          </p:cNvGrpSpPr>
          <p:nvPr/>
        </p:nvGrpSpPr>
        <p:grpSpPr bwMode="auto">
          <a:xfrm>
            <a:off x="1588" y="0"/>
            <a:ext cx="9148762" cy="6851650"/>
            <a:chOff x="1" y="0"/>
            <a:chExt cx="5763" cy="4316"/>
          </a:xfrm>
        </p:grpSpPr>
        <p:sp>
          <p:nvSpPr>
            <p:cNvPr id="7885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885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885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78854" name="Group 6"/>
            <p:cNvGrpSpPr>
              <a:grpSpLocks/>
            </p:cNvGrpSpPr>
            <p:nvPr/>
          </p:nvGrpSpPr>
          <p:grpSpPr bwMode="auto">
            <a:xfrm>
              <a:off x="288" y="0"/>
              <a:ext cx="5098" cy="4316"/>
              <a:chOff x="288" y="0"/>
              <a:chExt cx="5098" cy="4316"/>
            </a:xfrm>
          </p:grpSpPr>
          <p:sp>
            <p:nvSpPr>
              <p:cNvPr id="7885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5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5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5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5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886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7886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886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887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7887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7887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7887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7887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7887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7887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7887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7887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78879" name="Group 31"/>
            <p:cNvGrpSpPr>
              <a:grpSpLocks/>
            </p:cNvGrpSpPr>
            <p:nvPr/>
          </p:nvGrpSpPr>
          <p:grpSpPr bwMode="auto">
            <a:xfrm>
              <a:off x="1" y="392"/>
              <a:ext cx="5758" cy="1571"/>
              <a:chOff x="1" y="392"/>
              <a:chExt cx="5758" cy="1571"/>
            </a:xfrm>
          </p:grpSpPr>
          <p:sp>
            <p:nvSpPr>
              <p:cNvPr id="7888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7888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7888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7888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7888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7888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7888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7888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888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7888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7889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70BEEC86-322F-4666-B82C-25BB20248585}" type="slidenum">
              <a:rPr lang="en-US"/>
              <a:pPr/>
              <a:t>‹#›</a:t>
            </a:fld>
            <a:endParaRPr lang="en-US"/>
          </a:p>
        </p:txBody>
      </p:sp>
      <p:sp>
        <p:nvSpPr>
          <p:cNvPr id="7889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fi-FI" sz="2400" b="1">
                <a:latin typeface="Comic Sans MS" pitchFamily="66" charset="0"/>
              </a:rPr>
              <a:t>PERENCANAAN DAN</a:t>
            </a:r>
            <a:r>
              <a:rPr lang="sv-SE" sz="2400" b="1">
                <a:latin typeface="Comic Sans MS" pitchFamily="66" charset="0"/>
              </a:rPr>
              <a:t/>
            </a:r>
            <a:br>
              <a:rPr lang="sv-SE" sz="2400" b="1">
                <a:latin typeface="Comic Sans MS" pitchFamily="66" charset="0"/>
              </a:rPr>
            </a:br>
            <a:r>
              <a:rPr lang="sv-SE" sz="2400" b="1">
                <a:latin typeface="Comic Sans MS" pitchFamily="66" charset="0"/>
              </a:rPr>
              <a:t>MANAJEMEN STRATEGI</a:t>
            </a:r>
            <a:endParaRPr lang="en-US" sz="2400" b="1">
              <a:latin typeface="Comic Sans MS" pitchFamily="66" charset="0"/>
            </a:endParaRPr>
          </a:p>
        </p:txBody>
      </p:sp>
      <p:sp>
        <p:nvSpPr>
          <p:cNvPr id="2055" name="Rectangle 7"/>
          <p:cNvSpPr>
            <a:spLocks noGrp="1" noChangeArrowheads="1"/>
          </p:cNvSpPr>
          <p:nvPr>
            <p:ph type="body" sz="half" idx="2"/>
          </p:nvPr>
        </p:nvSpPr>
        <p:spPr/>
        <p:txBody>
          <a:bodyPr/>
          <a:lstStyle/>
          <a:p>
            <a:r>
              <a:rPr lang="sv-SE" sz="2400" b="1"/>
              <a:t>Perencanaan </a:t>
            </a:r>
            <a:endParaRPr lang="sv-SE" sz="2400"/>
          </a:p>
          <a:p>
            <a:pPr>
              <a:buFont typeface="Wingdings" pitchFamily="2" charset="2"/>
              <a:buNone/>
            </a:pPr>
            <a:r>
              <a:rPr lang="sv-SE" sz="2400"/>
              <a:t>	</a:t>
            </a:r>
            <a:r>
              <a:rPr lang="sv-SE" sz="2000">
                <a:latin typeface="Comic Sans MS" pitchFamily="66" charset="0"/>
              </a:rPr>
              <a:t>Proses menetapkan sasaran dan tindakan yang perlu untuk mencapai sasaran tersebut.</a:t>
            </a:r>
            <a:endParaRPr lang="sv-SE" sz="2000" b="1">
              <a:latin typeface="Comic Sans MS" pitchFamily="66" charset="0"/>
            </a:endParaRPr>
          </a:p>
          <a:p>
            <a:r>
              <a:rPr lang="sv-SE" sz="2000" b="1">
                <a:latin typeface="Comic Sans MS" pitchFamily="66" charset="0"/>
              </a:rPr>
              <a:t>Sasaran </a:t>
            </a:r>
            <a:endParaRPr lang="sv-SE" sz="2000">
              <a:latin typeface="Comic Sans MS" pitchFamily="66" charset="0"/>
            </a:endParaRPr>
          </a:p>
          <a:p>
            <a:pPr>
              <a:buFont typeface="Wingdings" pitchFamily="2" charset="2"/>
              <a:buNone/>
            </a:pPr>
            <a:r>
              <a:rPr lang="sv-SE" sz="2000">
                <a:latin typeface="Comic Sans MS" pitchFamily="66" charset="0"/>
              </a:rPr>
              <a:t>	Suatu tujuan yang dikarakteristikkan dengan suatu perbandingan jangka waktu yang pendek dan spesifik, pencapaian yang dapat diukur.</a:t>
            </a:r>
            <a:endParaRPr lang="en-US" sz="2000">
              <a:latin typeface="Comic Sans MS" pitchFamily="66" charset="0"/>
            </a:endParaRPr>
          </a:p>
        </p:txBody>
      </p:sp>
      <p:pic>
        <p:nvPicPr>
          <p:cNvPr id="2058" name="Picture 10" descr="j0287005"/>
          <p:cNvPicPr>
            <a:picLocks noGrp="1" noChangeAspect="1" noChangeArrowheads="1"/>
          </p:cNvPicPr>
          <p:nvPr>
            <p:ph type="clipArt" sz="half" idx="1"/>
          </p:nvPr>
        </p:nvPicPr>
        <p:blipFill>
          <a:blip r:embed="rId2"/>
          <a:srcRect/>
          <a:stretch>
            <a:fillRect/>
          </a:stretch>
        </p:blipFill>
        <p:spPr>
          <a:xfrm>
            <a:off x="1133475" y="1905000"/>
            <a:ext cx="2525713" cy="3890963"/>
          </a:xfr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768" decel="100000"/>
                                        <p:tgtEl>
                                          <p:spTgt spid="2052"/>
                                        </p:tgtEl>
                                      </p:cBhvr>
                                    </p:animEffect>
                                    <p:animScale>
                                      <p:cBhvr>
                                        <p:cTn id="8" dur="768" decel="100000"/>
                                        <p:tgtEl>
                                          <p:spTgt spid="2052"/>
                                        </p:tgtEl>
                                      </p:cBhvr>
                                      <p:from x="10000" y="10000"/>
                                      <p:to x="200000" y="450000"/>
                                    </p:animScale>
                                    <p:animScale>
                                      <p:cBhvr>
                                        <p:cTn id="9" dur="1230" accel="100000" fill="hold">
                                          <p:stCondLst>
                                            <p:cond delay="768"/>
                                          </p:stCondLst>
                                        </p:cTn>
                                        <p:tgtEl>
                                          <p:spTgt spid="2052"/>
                                        </p:tgtEl>
                                      </p:cBhvr>
                                      <p:from x="200000" y="450000"/>
                                      <p:to x="100000" y="100000"/>
                                    </p:animScale>
                                    <p:set>
                                      <p:cBhvr>
                                        <p:cTn id="10" dur="768" fill="hold"/>
                                        <p:tgtEl>
                                          <p:spTgt spid="2052"/>
                                        </p:tgtEl>
                                        <p:attrNameLst>
                                          <p:attrName>ppt_x</p:attrName>
                                        </p:attrNameLst>
                                      </p:cBhvr>
                                      <p:to>
                                        <p:strVal val="(0.5)"/>
                                      </p:to>
                                    </p:set>
                                    <p:anim from="(0.5)" to="(#ppt_x)" calcmode="lin" valueType="num">
                                      <p:cBhvr>
                                        <p:cTn id="11" dur="1230" accel="100000" fill="hold">
                                          <p:stCondLst>
                                            <p:cond delay="768"/>
                                          </p:stCondLst>
                                        </p:cTn>
                                        <p:tgtEl>
                                          <p:spTgt spid="2052"/>
                                        </p:tgtEl>
                                        <p:attrNameLst>
                                          <p:attrName>ppt_x</p:attrName>
                                        </p:attrNameLst>
                                      </p:cBhvr>
                                    </p:anim>
                                    <p:set>
                                      <p:cBhvr>
                                        <p:cTn id="12" dur="768" fill="hold"/>
                                        <p:tgtEl>
                                          <p:spTgt spid="2052"/>
                                        </p:tgtEl>
                                        <p:attrNameLst>
                                          <p:attrName>ppt_y</p:attrName>
                                        </p:attrNameLst>
                                      </p:cBhvr>
                                      <p:to>
                                        <p:strVal val="(#ppt_y+0.4)"/>
                                      </p:to>
                                    </p:set>
                                    <p:anim from="(#ppt_y+0.4)" to="(#ppt_y)" calcmode="lin" valueType="num">
                                      <p:cBhvr>
                                        <p:cTn id="13" dur="1230" accel="100000" fill="hold">
                                          <p:stCondLst>
                                            <p:cond delay="768"/>
                                          </p:stCondLst>
                                        </p:cTn>
                                        <p:tgtEl>
                                          <p:spTgt spid="205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55">
                                            <p:txEl>
                                              <p:pRg st="0" end="0"/>
                                            </p:txEl>
                                          </p:spTgt>
                                        </p:tgtEl>
                                        <p:attrNameLst>
                                          <p:attrName>style.visibility</p:attrName>
                                        </p:attrNameLst>
                                      </p:cBhvr>
                                      <p:to>
                                        <p:strVal val="visible"/>
                                      </p:to>
                                    </p:set>
                                    <p:anim calcmode="lin" valueType="num">
                                      <p:cBhvr>
                                        <p:cTn id="18" dur="500" fill="hold"/>
                                        <p:tgtEl>
                                          <p:spTgt spid="205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55">
                                            <p:txEl>
                                              <p:pRg st="1" end="1"/>
                                            </p:txEl>
                                          </p:spTgt>
                                        </p:tgtEl>
                                        <p:attrNameLst>
                                          <p:attrName>style.visibility</p:attrName>
                                        </p:attrNameLst>
                                      </p:cBhvr>
                                      <p:to>
                                        <p:strVal val="visible"/>
                                      </p:to>
                                    </p:set>
                                    <p:anim calcmode="lin" valueType="num">
                                      <p:cBhvr>
                                        <p:cTn id="25" dur="500" fill="hold"/>
                                        <p:tgtEl>
                                          <p:spTgt spid="205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05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05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055">
                                            <p:txEl>
                                              <p:pRg st="2" end="2"/>
                                            </p:txEl>
                                          </p:spTgt>
                                        </p:tgtEl>
                                        <p:attrNameLst>
                                          <p:attrName>style.visibility</p:attrName>
                                        </p:attrNameLst>
                                      </p:cBhvr>
                                      <p:to>
                                        <p:strVal val="visible"/>
                                      </p:to>
                                    </p:set>
                                    <p:anim calcmode="lin" valueType="num">
                                      <p:cBhvr>
                                        <p:cTn id="32" dur="500" fill="hold"/>
                                        <p:tgtEl>
                                          <p:spTgt spid="205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05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0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055">
                                            <p:txEl>
                                              <p:pRg st="3" end="3"/>
                                            </p:txEl>
                                          </p:spTgt>
                                        </p:tgtEl>
                                        <p:attrNameLst>
                                          <p:attrName>style.visibility</p:attrName>
                                        </p:attrNameLst>
                                      </p:cBhvr>
                                      <p:to>
                                        <p:strVal val="visible"/>
                                      </p:to>
                                    </p:set>
                                    <p:anim calcmode="lin" valueType="num">
                                      <p:cBhvr>
                                        <p:cTn id="39" dur="500" fill="hold"/>
                                        <p:tgtEl>
                                          <p:spTgt spid="20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05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0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4421188" cy="1139825"/>
          </a:xfrm>
        </p:spPr>
        <p:txBody>
          <a:bodyPr/>
          <a:lstStyle/>
          <a:p>
            <a:r>
              <a:rPr lang="sv-SE" sz="2400">
                <a:latin typeface="Comic Sans MS" pitchFamily="66" charset="0"/>
              </a:rPr>
              <a:t>TINGKATAN STRATEGI</a:t>
            </a:r>
            <a:endParaRPr lang="en-US" sz="2400">
              <a:latin typeface="Comic Sans MS" pitchFamily="66" charset="0"/>
            </a:endParaRPr>
          </a:p>
        </p:txBody>
      </p:sp>
      <p:sp>
        <p:nvSpPr>
          <p:cNvPr id="26628" name="Rectangle 4"/>
          <p:cNvSpPr>
            <a:spLocks noGrp="1" noChangeArrowheads="1"/>
          </p:cNvSpPr>
          <p:nvPr>
            <p:ph type="body" idx="1"/>
          </p:nvPr>
        </p:nvSpPr>
        <p:spPr/>
        <p:txBody>
          <a:bodyPr/>
          <a:lstStyle/>
          <a:p>
            <a:pPr marL="533400" indent="-533400">
              <a:lnSpc>
                <a:spcPct val="90000"/>
              </a:lnSpc>
            </a:pPr>
            <a:r>
              <a:rPr lang="it-IT" sz="2400" b="1">
                <a:latin typeface="Comic Sans MS" pitchFamily="66" charset="0"/>
              </a:rPr>
              <a:t>Strategi Tingkat Korporasi (</a:t>
            </a:r>
            <a:r>
              <a:rPr lang="it-IT" sz="2400" b="1" i="1">
                <a:latin typeface="Comic Sans MS" pitchFamily="66" charset="0"/>
              </a:rPr>
              <a:t>Corporate-level Strategy</a:t>
            </a:r>
            <a:r>
              <a:rPr lang="it-IT" sz="2400" b="1">
                <a:latin typeface="Comic Sans MS" pitchFamily="66" charset="0"/>
              </a:rPr>
              <a:t>)</a:t>
            </a:r>
            <a:endParaRPr lang="it-IT" sz="2400">
              <a:latin typeface="Comic Sans MS" pitchFamily="66" charset="0"/>
            </a:endParaRPr>
          </a:p>
          <a:p>
            <a:pPr marL="533400" indent="-533400">
              <a:lnSpc>
                <a:spcPct val="90000"/>
              </a:lnSpc>
              <a:buFont typeface="Wingdings" pitchFamily="2" charset="2"/>
              <a:buNone/>
            </a:pPr>
            <a:r>
              <a:rPr lang="it-IT" sz="2400">
                <a:latin typeface="Comic Sans MS" pitchFamily="66" charset="0"/>
              </a:rPr>
              <a:t>	Strategi yang dirumuskan oleh manajemen puncak untuk mengawasi perhatian dan operasi korporasi multilini. </a:t>
            </a:r>
            <a:endParaRPr lang="en-US" sz="2400">
              <a:latin typeface="Comic Sans MS" pitchFamily="66" charset="0"/>
            </a:endParaRPr>
          </a:p>
          <a:p>
            <a:pPr marL="533400" indent="-533400">
              <a:lnSpc>
                <a:spcPct val="90000"/>
              </a:lnSpc>
              <a:buFont typeface="Wingdings" pitchFamily="2" charset="2"/>
              <a:buNone/>
            </a:pPr>
            <a:r>
              <a:rPr lang="en-US" sz="2400">
                <a:latin typeface="Comic Sans MS" pitchFamily="66" charset="0"/>
              </a:rPr>
              <a:t>	Pertanyaan pokok yang muncul </a:t>
            </a:r>
          </a:p>
          <a:p>
            <a:pPr marL="914400" lvl="1" indent="-457200">
              <a:lnSpc>
                <a:spcPct val="90000"/>
              </a:lnSpc>
            </a:pPr>
            <a:r>
              <a:rPr lang="en-US" sz="2400">
                <a:latin typeface="Comic Sans MS" pitchFamily="66" charset="0"/>
              </a:rPr>
              <a:t>Bisnis seperti apa yang harus diterjuni perusahaan?</a:t>
            </a:r>
          </a:p>
          <a:p>
            <a:pPr marL="914400" lvl="1" indent="-457200">
              <a:lnSpc>
                <a:spcPct val="90000"/>
              </a:lnSpc>
            </a:pPr>
            <a:r>
              <a:rPr lang="en-US" sz="2400">
                <a:latin typeface="Comic Sans MS" pitchFamily="66" charset="0"/>
              </a:rPr>
              <a:t>Apa sasaran dan harapan dari setiap bisnis ?</a:t>
            </a:r>
          </a:p>
          <a:p>
            <a:pPr marL="914400" lvl="1" indent="-457200">
              <a:lnSpc>
                <a:spcPct val="90000"/>
              </a:lnSpc>
            </a:pPr>
            <a:r>
              <a:rPr lang="en-US" sz="2400">
                <a:latin typeface="Comic Sans MS" pitchFamily="66" charset="0"/>
              </a:rPr>
              <a:t>Bagaimana pengalokasian sumber daya untuk mencapai semua sasaran ?</a:t>
            </a:r>
          </a:p>
        </p:txBody>
      </p:sp>
      <p:pic>
        <p:nvPicPr>
          <p:cNvPr id="26630" name="Picture 6" descr="Winter"/>
          <p:cNvPicPr>
            <a:picLocks noChangeAspect="1" noChangeArrowheads="1"/>
          </p:cNvPicPr>
          <p:nvPr/>
        </p:nvPicPr>
        <p:blipFill>
          <a:blip r:embed="rId2"/>
          <a:srcRect/>
          <a:stretch>
            <a:fillRect/>
          </a:stretch>
        </p:blipFill>
        <p:spPr bwMode="auto">
          <a:xfrm>
            <a:off x="5029200" y="304800"/>
            <a:ext cx="3352800" cy="12192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768" decel="100000"/>
                                        <p:tgtEl>
                                          <p:spTgt spid="26626"/>
                                        </p:tgtEl>
                                      </p:cBhvr>
                                    </p:animEffect>
                                    <p:animScale>
                                      <p:cBhvr>
                                        <p:cTn id="8" dur="768" decel="100000"/>
                                        <p:tgtEl>
                                          <p:spTgt spid="26626"/>
                                        </p:tgtEl>
                                      </p:cBhvr>
                                      <p:from x="10000" y="10000"/>
                                      <p:to x="200000" y="450000"/>
                                    </p:animScale>
                                    <p:animScale>
                                      <p:cBhvr>
                                        <p:cTn id="9" dur="1230" accel="100000" fill="hold">
                                          <p:stCondLst>
                                            <p:cond delay="768"/>
                                          </p:stCondLst>
                                        </p:cTn>
                                        <p:tgtEl>
                                          <p:spTgt spid="26626"/>
                                        </p:tgtEl>
                                      </p:cBhvr>
                                      <p:from x="200000" y="450000"/>
                                      <p:to x="100000" y="100000"/>
                                    </p:animScale>
                                    <p:set>
                                      <p:cBhvr>
                                        <p:cTn id="10" dur="768" fill="hold"/>
                                        <p:tgtEl>
                                          <p:spTgt spid="26626"/>
                                        </p:tgtEl>
                                        <p:attrNameLst>
                                          <p:attrName>ppt_x</p:attrName>
                                        </p:attrNameLst>
                                      </p:cBhvr>
                                      <p:to>
                                        <p:strVal val="(0.5)"/>
                                      </p:to>
                                    </p:set>
                                    <p:anim from="(0.5)" to="(#ppt_x)" calcmode="lin" valueType="num">
                                      <p:cBhvr>
                                        <p:cTn id="11" dur="1230" accel="100000" fill="hold">
                                          <p:stCondLst>
                                            <p:cond delay="768"/>
                                          </p:stCondLst>
                                        </p:cTn>
                                        <p:tgtEl>
                                          <p:spTgt spid="26626"/>
                                        </p:tgtEl>
                                        <p:attrNameLst>
                                          <p:attrName>ppt_x</p:attrName>
                                        </p:attrNameLst>
                                      </p:cBhvr>
                                    </p:anim>
                                    <p:set>
                                      <p:cBhvr>
                                        <p:cTn id="12" dur="768" fill="hold"/>
                                        <p:tgtEl>
                                          <p:spTgt spid="26626"/>
                                        </p:tgtEl>
                                        <p:attrNameLst>
                                          <p:attrName>ppt_y</p:attrName>
                                        </p:attrNameLst>
                                      </p:cBhvr>
                                      <p:to>
                                        <p:strVal val="(#ppt_y+0.4)"/>
                                      </p:to>
                                    </p:set>
                                    <p:anim from="(#ppt_y+0.4)" to="(#ppt_y)" calcmode="lin" valueType="num">
                                      <p:cBhvr>
                                        <p:cTn id="13" dur="1230" accel="100000" fill="hold">
                                          <p:stCondLst>
                                            <p:cond delay="768"/>
                                          </p:stCondLst>
                                        </p:cTn>
                                        <p:tgtEl>
                                          <p:spTgt spid="2662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6628">
                                            <p:txEl>
                                              <p:pRg st="0" end="0"/>
                                            </p:txEl>
                                          </p:spTgt>
                                        </p:tgtEl>
                                        <p:attrNameLst>
                                          <p:attrName>style.visibility</p:attrName>
                                        </p:attrNameLst>
                                      </p:cBhvr>
                                      <p:to>
                                        <p:strVal val="visible"/>
                                      </p:to>
                                    </p:set>
                                    <p:anim calcmode="lin" valueType="num">
                                      <p:cBhvr>
                                        <p:cTn id="18" dur="500" fill="hold"/>
                                        <p:tgtEl>
                                          <p:spTgt spid="26628">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6628">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662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6628">
                                            <p:txEl>
                                              <p:pRg st="1" end="1"/>
                                            </p:txEl>
                                          </p:spTgt>
                                        </p:tgtEl>
                                        <p:attrNameLst>
                                          <p:attrName>style.visibility</p:attrName>
                                        </p:attrNameLst>
                                      </p:cBhvr>
                                      <p:to>
                                        <p:strVal val="visible"/>
                                      </p:to>
                                    </p:set>
                                    <p:anim calcmode="lin" valueType="num">
                                      <p:cBhvr>
                                        <p:cTn id="25" dur="500" fill="hold"/>
                                        <p:tgtEl>
                                          <p:spTgt spid="26628">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6628">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662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6628">
                                            <p:txEl>
                                              <p:pRg st="2" end="2"/>
                                            </p:txEl>
                                          </p:spTgt>
                                        </p:tgtEl>
                                        <p:attrNameLst>
                                          <p:attrName>style.visibility</p:attrName>
                                        </p:attrNameLst>
                                      </p:cBhvr>
                                      <p:to>
                                        <p:strVal val="visible"/>
                                      </p:to>
                                    </p:set>
                                    <p:anim calcmode="lin" valueType="num">
                                      <p:cBhvr>
                                        <p:cTn id="32" dur="500" fill="hold"/>
                                        <p:tgtEl>
                                          <p:spTgt spid="26628">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6628">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6628">
                                            <p:txEl>
                                              <p:pRg st="2" end="2"/>
                                            </p:txEl>
                                          </p:spTgt>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26628">
                                            <p:txEl>
                                              <p:pRg st="3" end="3"/>
                                            </p:txEl>
                                          </p:spTgt>
                                        </p:tgtEl>
                                        <p:attrNameLst>
                                          <p:attrName>style.visibility</p:attrName>
                                        </p:attrNameLst>
                                      </p:cBhvr>
                                      <p:to>
                                        <p:strVal val="visible"/>
                                      </p:to>
                                    </p:set>
                                    <p:anim calcmode="lin" valueType="num">
                                      <p:cBhvr>
                                        <p:cTn id="37" dur="500" fill="hold"/>
                                        <p:tgtEl>
                                          <p:spTgt spid="26628">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26628">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26628">
                                            <p:txEl>
                                              <p:pRg st="3" end="3"/>
                                            </p:txEl>
                                          </p:spTgt>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26628">
                                            <p:txEl>
                                              <p:pRg st="4" end="4"/>
                                            </p:txEl>
                                          </p:spTgt>
                                        </p:tgtEl>
                                        <p:attrNameLst>
                                          <p:attrName>style.visibility</p:attrName>
                                        </p:attrNameLst>
                                      </p:cBhvr>
                                      <p:to>
                                        <p:strVal val="visible"/>
                                      </p:to>
                                    </p:set>
                                    <p:anim calcmode="lin" valueType="num">
                                      <p:cBhvr>
                                        <p:cTn id="42" dur="500" fill="hold"/>
                                        <p:tgtEl>
                                          <p:spTgt spid="26628">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6628">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6628">
                                            <p:txEl>
                                              <p:pRg st="4" end="4"/>
                                            </p:txEl>
                                          </p:spTgt>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26628">
                                            <p:txEl>
                                              <p:pRg st="5" end="5"/>
                                            </p:txEl>
                                          </p:spTgt>
                                        </p:tgtEl>
                                        <p:attrNameLst>
                                          <p:attrName>style.visibility</p:attrName>
                                        </p:attrNameLst>
                                      </p:cBhvr>
                                      <p:to>
                                        <p:strVal val="visible"/>
                                      </p:to>
                                    </p:set>
                                    <p:anim calcmode="lin" valueType="num">
                                      <p:cBhvr>
                                        <p:cTn id="47" dur="500" fill="hold"/>
                                        <p:tgtEl>
                                          <p:spTgt spid="26628">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26628">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266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7813"/>
            <a:ext cx="3124200" cy="1139825"/>
          </a:xfrm>
        </p:spPr>
        <p:txBody>
          <a:bodyPr/>
          <a:lstStyle/>
          <a:p>
            <a:r>
              <a:rPr lang="en-US" sz="2400">
                <a:latin typeface="Comic Sans MS" pitchFamily="66" charset="0"/>
              </a:rPr>
              <a:t>Tingkatan Strategi</a:t>
            </a:r>
          </a:p>
        </p:txBody>
      </p:sp>
      <p:sp>
        <p:nvSpPr>
          <p:cNvPr id="36867" name="Rectangle 3"/>
          <p:cNvSpPr>
            <a:spLocks noGrp="1" noChangeArrowheads="1"/>
          </p:cNvSpPr>
          <p:nvPr>
            <p:ph type="body" idx="1"/>
          </p:nvPr>
        </p:nvSpPr>
        <p:spPr>
          <a:xfrm>
            <a:off x="457200" y="2057400"/>
            <a:ext cx="8229600" cy="4073525"/>
          </a:xfrm>
        </p:spPr>
        <p:txBody>
          <a:bodyPr/>
          <a:lstStyle/>
          <a:p>
            <a:r>
              <a:rPr lang="en-US" sz="2400" b="1">
                <a:latin typeface="Comic Sans MS" pitchFamily="66" charset="0"/>
              </a:rPr>
              <a:t>Strategi Unit Bisnis (</a:t>
            </a:r>
            <a:r>
              <a:rPr lang="en-US" sz="2400" b="1" i="1">
                <a:latin typeface="Comic Sans MS" pitchFamily="66" charset="0"/>
              </a:rPr>
              <a:t>Business Unit Strategy</a:t>
            </a:r>
            <a:r>
              <a:rPr lang="en-US" sz="2400" b="1">
                <a:latin typeface="Comic Sans MS" pitchFamily="66" charset="0"/>
              </a:rPr>
              <a:t>)</a:t>
            </a:r>
            <a:endParaRPr lang="en-US" sz="2400">
              <a:latin typeface="Comic Sans MS" pitchFamily="66" charset="0"/>
            </a:endParaRPr>
          </a:p>
          <a:p>
            <a:pPr>
              <a:buFont typeface="Wingdings" pitchFamily="2" charset="2"/>
              <a:buNone/>
            </a:pPr>
            <a:r>
              <a:rPr lang="en-US" sz="2400">
                <a:latin typeface="Comic Sans MS" pitchFamily="66" charset="0"/>
              </a:rPr>
              <a:t>	Strategi yang dirumuskan untuk mencapai sasaran bisnis tertentu; juga disebut strategi lini bisnis.</a:t>
            </a:r>
            <a:endParaRPr lang="sv-SE" sz="2400">
              <a:latin typeface="Comic Sans MS" pitchFamily="66" charset="0"/>
            </a:endParaRPr>
          </a:p>
          <a:p>
            <a:pPr>
              <a:buFont typeface="Wingdings" pitchFamily="2" charset="2"/>
              <a:buNone/>
            </a:pPr>
            <a:r>
              <a:rPr lang="sv-SE" sz="2400">
                <a:latin typeface="Comic Sans MS" pitchFamily="66" charset="0"/>
              </a:rPr>
              <a:t>	Strategi ini berkaitan dengan :</a:t>
            </a:r>
          </a:p>
          <a:p>
            <a:pPr lvl="1"/>
            <a:r>
              <a:rPr lang="sv-SE" sz="2400">
                <a:latin typeface="Comic Sans MS" pitchFamily="66" charset="0"/>
              </a:rPr>
              <a:t> Bagaimana bisnis bersaing di pasarnya ?</a:t>
            </a:r>
          </a:p>
          <a:p>
            <a:pPr lvl="1"/>
            <a:r>
              <a:rPr lang="sv-SE" sz="2400">
                <a:latin typeface="Comic Sans MS" pitchFamily="66" charset="0"/>
              </a:rPr>
              <a:t> Produk apa yang harus ditawarkan ?</a:t>
            </a:r>
          </a:p>
          <a:p>
            <a:pPr lvl="1"/>
            <a:r>
              <a:rPr lang="sv-SE" sz="2400">
                <a:latin typeface="Comic Sans MS" pitchFamily="66" charset="0"/>
              </a:rPr>
              <a:t> Pelanggan mana yang harus dilayani ?</a:t>
            </a:r>
          </a:p>
          <a:p>
            <a:pPr lvl="1"/>
            <a:r>
              <a:rPr lang="sv-SE" sz="2400">
                <a:latin typeface="Comic Sans MS" pitchFamily="66" charset="0"/>
              </a:rPr>
              <a:t> Bagaimana mendistribusikan sumber daya  dalam    bisnis ? </a:t>
            </a:r>
            <a:endParaRPr lang="en-US" sz="2400">
              <a:latin typeface="Comic Sans MS" pitchFamily="66" charset="0"/>
            </a:endParaRPr>
          </a:p>
          <a:p>
            <a:endParaRPr lang="en-US" sz="2400"/>
          </a:p>
        </p:txBody>
      </p:sp>
      <p:pic>
        <p:nvPicPr>
          <p:cNvPr id="36868" name="Picture 4" descr="Sunset"/>
          <p:cNvPicPr>
            <a:picLocks noChangeAspect="1" noChangeArrowheads="1"/>
          </p:cNvPicPr>
          <p:nvPr/>
        </p:nvPicPr>
        <p:blipFill>
          <a:blip r:embed="rId2"/>
          <a:srcRect/>
          <a:stretch>
            <a:fillRect/>
          </a:stretch>
        </p:blipFill>
        <p:spPr bwMode="auto">
          <a:xfrm>
            <a:off x="4038600" y="228600"/>
            <a:ext cx="4343400" cy="13716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768" decel="100000"/>
                                        <p:tgtEl>
                                          <p:spTgt spid="36866"/>
                                        </p:tgtEl>
                                      </p:cBhvr>
                                    </p:animEffect>
                                    <p:animScale>
                                      <p:cBhvr>
                                        <p:cTn id="8" dur="768" decel="100000"/>
                                        <p:tgtEl>
                                          <p:spTgt spid="36866"/>
                                        </p:tgtEl>
                                      </p:cBhvr>
                                      <p:from x="10000" y="10000"/>
                                      <p:to x="200000" y="450000"/>
                                    </p:animScale>
                                    <p:animScale>
                                      <p:cBhvr>
                                        <p:cTn id="9" dur="1230" accel="100000" fill="hold">
                                          <p:stCondLst>
                                            <p:cond delay="768"/>
                                          </p:stCondLst>
                                        </p:cTn>
                                        <p:tgtEl>
                                          <p:spTgt spid="36866"/>
                                        </p:tgtEl>
                                      </p:cBhvr>
                                      <p:from x="200000" y="450000"/>
                                      <p:to x="100000" y="100000"/>
                                    </p:animScale>
                                    <p:set>
                                      <p:cBhvr>
                                        <p:cTn id="10" dur="768" fill="hold"/>
                                        <p:tgtEl>
                                          <p:spTgt spid="36866"/>
                                        </p:tgtEl>
                                        <p:attrNameLst>
                                          <p:attrName>ppt_x</p:attrName>
                                        </p:attrNameLst>
                                      </p:cBhvr>
                                      <p:to>
                                        <p:strVal val="(0.5)"/>
                                      </p:to>
                                    </p:set>
                                    <p:anim from="(0.5)" to="(#ppt_x)" calcmode="lin" valueType="num">
                                      <p:cBhvr>
                                        <p:cTn id="11" dur="1230" accel="100000" fill="hold">
                                          <p:stCondLst>
                                            <p:cond delay="768"/>
                                          </p:stCondLst>
                                        </p:cTn>
                                        <p:tgtEl>
                                          <p:spTgt spid="36866"/>
                                        </p:tgtEl>
                                        <p:attrNameLst>
                                          <p:attrName>ppt_x</p:attrName>
                                        </p:attrNameLst>
                                      </p:cBhvr>
                                    </p:anim>
                                    <p:set>
                                      <p:cBhvr>
                                        <p:cTn id="12" dur="768" fill="hold"/>
                                        <p:tgtEl>
                                          <p:spTgt spid="36866"/>
                                        </p:tgtEl>
                                        <p:attrNameLst>
                                          <p:attrName>ppt_y</p:attrName>
                                        </p:attrNameLst>
                                      </p:cBhvr>
                                      <p:to>
                                        <p:strVal val="(#ppt_y+0.4)"/>
                                      </p:to>
                                    </p:set>
                                    <p:anim from="(#ppt_y+0.4)" to="(#ppt_y)" calcmode="lin" valueType="num">
                                      <p:cBhvr>
                                        <p:cTn id="13" dur="1230" accel="100000" fill="hold">
                                          <p:stCondLst>
                                            <p:cond delay="768"/>
                                          </p:stCondLst>
                                        </p:cTn>
                                        <p:tgtEl>
                                          <p:spTgt spid="3686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6867">
                                            <p:txEl>
                                              <p:pRg st="0" end="0"/>
                                            </p:txEl>
                                          </p:spTgt>
                                        </p:tgtEl>
                                        <p:attrNameLst>
                                          <p:attrName>style.visibility</p:attrName>
                                        </p:attrNameLst>
                                      </p:cBhvr>
                                      <p:to>
                                        <p:strVal val="visible"/>
                                      </p:to>
                                    </p:set>
                                    <p:anim calcmode="lin" valueType="num">
                                      <p:cBhvr>
                                        <p:cTn id="18"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686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6867">
                                            <p:txEl>
                                              <p:pRg st="1" end="1"/>
                                            </p:txEl>
                                          </p:spTgt>
                                        </p:tgtEl>
                                        <p:attrNameLst>
                                          <p:attrName>style.visibility</p:attrName>
                                        </p:attrNameLst>
                                      </p:cBhvr>
                                      <p:to>
                                        <p:strVal val="visible"/>
                                      </p:to>
                                    </p:set>
                                    <p:anim calcmode="lin" valueType="num">
                                      <p:cBhvr>
                                        <p:cTn id="25" dur="5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6867">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686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6867">
                                            <p:txEl>
                                              <p:pRg st="2" end="2"/>
                                            </p:txEl>
                                          </p:spTgt>
                                        </p:tgtEl>
                                        <p:attrNameLst>
                                          <p:attrName>style.visibility</p:attrName>
                                        </p:attrNameLst>
                                      </p:cBhvr>
                                      <p:to>
                                        <p:strVal val="visible"/>
                                      </p:to>
                                    </p:set>
                                    <p:anim calcmode="lin" valueType="num">
                                      <p:cBhvr>
                                        <p:cTn id="32" dur="500" fill="hold"/>
                                        <p:tgtEl>
                                          <p:spTgt spid="36867">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6867">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6867">
                                            <p:txEl>
                                              <p:pRg st="2" end="2"/>
                                            </p:txEl>
                                          </p:spTgt>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36867">
                                            <p:txEl>
                                              <p:pRg st="3" end="3"/>
                                            </p:txEl>
                                          </p:spTgt>
                                        </p:tgtEl>
                                        <p:attrNameLst>
                                          <p:attrName>style.visibility</p:attrName>
                                        </p:attrNameLst>
                                      </p:cBhvr>
                                      <p:to>
                                        <p:strVal val="visible"/>
                                      </p:to>
                                    </p:set>
                                    <p:anim calcmode="lin" valueType="num">
                                      <p:cBhvr>
                                        <p:cTn id="37" dur="500" fill="hold"/>
                                        <p:tgtEl>
                                          <p:spTgt spid="36867">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6867">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36867">
                                            <p:txEl>
                                              <p:pRg st="3" end="3"/>
                                            </p:txEl>
                                          </p:spTgt>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36867">
                                            <p:txEl>
                                              <p:pRg st="4" end="4"/>
                                            </p:txEl>
                                          </p:spTgt>
                                        </p:tgtEl>
                                        <p:attrNameLst>
                                          <p:attrName>style.visibility</p:attrName>
                                        </p:attrNameLst>
                                      </p:cBhvr>
                                      <p:to>
                                        <p:strVal val="visible"/>
                                      </p:to>
                                    </p:set>
                                    <p:anim calcmode="lin" valueType="num">
                                      <p:cBhvr>
                                        <p:cTn id="42" dur="500" fill="hold"/>
                                        <p:tgtEl>
                                          <p:spTgt spid="36867">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6867">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6867">
                                            <p:txEl>
                                              <p:pRg st="4" end="4"/>
                                            </p:txEl>
                                          </p:spTgt>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36867">
                                            <p:txEl>
                                              <p:pRg st="5" end="5"/>
                                            </p:txEl>
                                          </p:spTgt>
                                        </p:tgtEl>
                                        <p:attrNameLst>
                                          <p:attrName>style.visibility</p:attrName>
                                        </p:attrNameLst>
                                      </p:cBhvr>
                                      <p:to>
                                        <p:strVal val="visible"/>
                                      </p:to>
                                    </p:set>
                                    <p:anim calcmode="lin" valueType="num">
                                      <p:cBhvr>
                                        <p:cTn id="47" dur="500" fill="hold"/>
                                        <p:tgtEl>
                                          <p:spTgt spid="3686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6867">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6867">
                                            <p:txEl>
                                              <p:pRg st="5" end="5"/>
                                            </p:txEl>
                                          </p:spTgt>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36867">
                                            <p:txEl>
                                              <p:pRg st="6" end="6"/>
                                            </p:txEl>
                                          </p:spTgt>
                                        </p:tgtEl>
                                        <p:attrNameLst>
                                          <p:attrName>style.visibility</p:attrName>
                                        </p:attrNameLst>
                                      </p:cBhvr>
                                      <p:to>
                                        <p:strVal val="visible"/>
                                      </p:to>
                                    </p:set>
                                    <p:anim calcmode="lin" valueType="num">
                                      <p:cBhvr>
                                        <p:cTn id="52" dur="500" fill="hold"/>
                                        <p:tgtEl>
                                          <p:spTgt spid="36867">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36867">
                                            <p:txEl>
                                              <p:pRg st="6" end="6"/>
                                            </p:txEl>
                                          </p:spTgt>
                                        </p:tgtEl>
                                        <p:attrNameLst>
                                          <p:attrName>ppt_h</p:attrName>
                                        </p:attrNameLst>
                                      </p:cBhvr>
                                      <p:tavLst>
                                        <p:tav tm="0">
                                          <p:val>
                                            <p:fltVal val="0"/>
                                          </p:val>
                                        </p:tav>
                                        <p:tav tm="100000">
                                          <p:val>
                                            <p:strVal val="#ppt_h"/>
                                          </p:val>
                                        </p:tav>
                                      </p:tavLst>
                                    </p:anim>
                                    <p:animEffect transition="in" filter="fade">
                                      <p:cBhvr>
                                        <p:cTn id="54"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457200" y="508000"/>
            <a:ext cx="3887788" cy="727075"/>
          </a:xfrm>
        </p:spPr>
        <p:txBody>
          <a:bodyPr/>
          <a:lstStyle/>
          <a:p>
            <a:r>
              <a:rPr lang="sv-SE" sz="2400">
                <a:latin typeface="Comic Sans MS" pitchFamily="66" charset="0"/>
              </a:rPr>
              <a:t>TINGKATAN STRATEGI</a:t>
            </a:r>
            <a:endParaRPr lang="en-US" sz="2400">
              <a:latin typeface="Comic Sans MS" pitchFamily="66" charset="0"/>
            </a:endParaRPr>
          </a:p>
        </p:txBody>
      </p:sp>
      <p:sp>
        <p:nvSpPr>
          <p:cNvPr id="28677" name="Rectangle 5"/>
          <p:cNvSpPr>
            <a:spLocks noGrp="1" noChangeArrowheads="1"/>
          </p:cNvSpPr>
          <p:nvPr>
            <p:ph type="body" idx="1"/>
          </p:nvPr>
        </p:nvSpPr>
        <p:spPr>
          <a:xfrm>
            <a:off x="457200" y="1905000"/>
            <a:ext cx="7847013" cy="3352800"/>
          </a:xfrm>
        </p:spPr>
        <p:txBody>
          <a:bodyPr/>
          <a:lstStyle/>
          <a:p>
            <a:pPr marL="533400" indent="-533400">
              <a:lnSpc>
                <a:spcPct val="90000"/>
              </a:lnSpc>
            </a:pPr>
            <a:r>
              <a:rPr lang="en-US" sz="2800" b="1">
                <a:latin typeface="Comic Sans MS" pitchFamily="66" charset="0"/>
              </a:rPr>
              <a:t>Strategi Fungsional (</a:t>
            </a:r>
            <a:r>
              <a:rPr lang="en-US" sz="2800" b="1" i="1">
                <a:latin typeface="Comic Sans MS" pitchFamily="66" charset="0"/>
              </a:rPr>
              <a:t>Functional-level Strategy</a:t>
            </a:r>
            <a:r>
              <a:rPr lang="en-US" sz="2800" b="1">
                <a:latin typeface="Comic Sans MS" pitchFamily="66" charset="0"/>
              </a:rPr>
              <a:t>)</a:t>
            </a:r>
            <a:endParaRPr lang="en-US" sz="2800">
              <a:latin typeface="Comic Sans MS" pitchFamily="66" charset="0"/>
            </a:endParaRPr>
          </a:p>
          <a:p>
            <a:pPr marL="914400" lvl="1" indent="-457200">
              <a:lnSpc>
                <a:spcPct val="90000"/>
              </a:lnSpc>
            </a:pPr>
            <a:r>
              <a:rPr lang="en-US">
                <a:latin typeface="Comic Sans MS" pitchFamily="66" charset="0"/>
              </a:rPr>
              <a:t>Strategi yang dirumuskan oleh bidang fungsional khusus dalam suatu usaha untuk melaksanakan strategi bisnis unit.</a:t>
            </a:r>
          </a:p>
          <a:p>
            <a:pPr marL="914400" lvl="1" indent="-457200">
              <a:lnSpc>
                <a:spcPct val="90000"/>
              </a:lnSpc>
            </a:pPr>
            <a:r>
              <a:rPr lang="en-US">
                <a:latin typeface="Comic Sans MS" pitchFamily="66" charset="0"/>
              </a:rPr>
              <a:t>Menciptakan kerangka kerja untuk manajer dalam setiap fungsi, seperti pemasaran, produksi, keuangan.</a:t>
            </a:r>
          </a:p>
        </p:txBody>
      </p:sp>
      <p:pic>
        <p:nvPicPr>
          <p:cNvPr id="28679" name="Picture 7" descr="Water lilies"/>
          <p:cNvPicPr>
            <a:picLocks noChangeAspect="1" noChangeArrowheads="1"/>
          </p:cNvPicPr>
          <p:nvPr/>
        </p:nvPicPr>
        <p:blipFill>
          <a:blip r:embed="rId2"/>
          <a:srcRect/>
          <a:stretch>
            <a:fillRect/>
          </a:stretch>
        </p:blipFill>
        <p:spPr bwMode="auto">
          <a:xfrm>
            <a:off x="4953000" y="457200"/>
            <a:ext cx="3048000" cy="12954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fade">
                                      <p:cBhvr>
                                        <p:cTn id="7" dur="768" decel="100000"/>
                                        <p:tgtEl>
                                          <p:spTgt spid="28676"/>
                                        </p:tgtEl>
                                      </p:cBhvr>
                                    </p:animEffect>
                                    <p:animScale>
                                      <p:cBhvr>
                                        <p:cTn id="8" dur="768" decel="100000"/>
                                        <p:tgtEl>
                                          <p:spTgt spid="28676"/>
                                        </p:tgtEl>
                                      </p:cBhvr>
                                      <p:from x="10000" y="10000"/>
                                      <p:to x="200000" y="450000"/>
                                    </p:animScale>
                                    <p:animScale>
                                      <p:cBhvr>
                                        <p:cTn id="9" dur="1230" accel="100000" fill="hold">
                                          <p:stCondLst>
                                            <p:cond delay="768"/>
                                          </p:stCondLst>
                                        </p:cTn>
                                        <p:tgtEl>
                                          <p:spTgt spid="28676"/>
                                        </p:tgtEl>
                                      </p:cBhvr>
                                      <p:from x="200000" y="450000"/>
                                      <p:to x="100000" y="100000"/>
                                    </p:animScale>
                                    <p:set>
                                      <p:cBhvr>
                                        <p:cTn id="10" dur="768" fill="hold"/>
                                        <p:tgtEl>
                                          <p:spTgt spid="28676"/>
                                        </p:tgtEl>
                                        <p:attrNameLst>
                                          <p:attrName>ppt_x</p:attrName>
                                        </p:attrNameLst>
                                      </p:cBhvr>
                                      <p:to>
                                        <p:strVal val="(0.5)"/>
                                      </p:to>
                                    </p:set>
                                    <p:anim from="(0.5)" to="(#ppt_x)" calcmode="lin" valueType="num">
                                      <p:cBhvr>
                                        <p:cTn id="11" dur="1230" accel="100000" fill="hold">
                                          <p:stCondLst>
                                            <p:cond delay="768"/>
                                          </p:stCondLst>
                                        </p:cTn>
                                        <p:tgtEl>
                                          <p:spTgt spid="28676"/>
                                        </p:tgtEl>
                                        <p:attrNameLst>
                                          <p:attrName>ppt_x</p:attrName>
                                        </p:attrNameLst>
                                      </p:cBhvr>
                                    </p:anim>
                                    <p:set>
                                      <p:cBhvr>
                                        <p:cTn id="12" dur="768" fill="hold"/>
                                        <p:tgtEl>
                                          <p:spTgt spid="28676"/>
                                        </p:tgtEl>
                                        <p:attrNameLst>
                                          <p:attrName>ppt_y</p:attrName>
                                        </p:attrNameLst>
                                      </p:cBhvr>
                                      <p:to>
                                        <p:strVal val="(#ppt_y+0.4)"/>
                                      </p:to>
                                    </p:set>
                                    <p:anim from="(#ppt_y+0.4)" to="(#ppt_y)" calcmode="lin" valueType="num">
                                      <p:cBhvr>
                                        <p:cTn id="13" dur="1230" accel="100000" fill="hold">
                                          <p:stCondLst>
                                            <p:cond delay="768"/>
                                          </p:stCondLst>
                                        </p:cTn>
                                        <p:tgtEl>
                                          <p:spTgt spid="2867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8677">
                                            <p:txEl>
                                              <p:pRg st="0" end="0"/>
                                            </p:txEl>
                                          </p:spTgt>
                                        </p:tgtEl>
                                        <p:attrNameLst>
                                          <p:attrName>style.visibility</p:attrName>
                                        </p:attrNameLst>
                                      </p:cBhvr>
                                      <p:to>
                                        <p:strVal val="visible"/>
                                      </p:to>
                                    </p:set>
                                    <p:anim calcmode="lin" valueType="num">
                                      <p:cBhvr>
                                        <p:cTn id="18" dur="500" fill="hold"/>
                                        <p:tgtEl>
                                          <p:spTgt spid="2867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867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867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8677">
                                            <p:txEl>
                                              <p:pRg st="1" end="1"/>
                                            </p:txEl>
                                          </p:spTgt>
                                        </p:tgtEl>
                                        <p:attrNameLst>
                                          <p:attrName>style.visibility</p:attrName>
                                        </p:attrNameLst>
                                      </p:cBhvr>
                                      <p:to>
                                        <p:strVal val="visible"/>
                                      </p:to>
                                    </p:set>
                                    <p:anim calcmode="lin" valueType="num">
                                      <p:cBhvr>
                                        <p:cTn id="23" dur="500" fill="hold"/>
                                        <p:tgtEl>
                                          <p:spTgt spid="2867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867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2867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28677">
                                            <p:txEl>
                                              <p:pRg st="2" end="2"/>
                                            </p:txEl>
                                          </p:spTgt>
                                        </p:tgtEl>
                                        <p:attrNameLst>
                                          <p:attrName>style.visibility</p:attrName>
                                        </p:attrNameLst>
                                      </p:cBhvr>
                                      <p:to>
                                        <p:strVal val="visible"/>
                                      </p:to>
                                    </p:set>
                                    <p:anim calcmode="lin" valueType="num">
                                      <p:cBhvr>
                                        <p:cTn id="28" dur="500" fill="hold"/>
                                        <p:tgtEl>
                                          <p:spTgt spid="2867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867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8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it-IT" sz="2400">
                <a:latin typeface="Comic Sans MS" pitchFamily="66" charset="0"/>
              </a:rPr>
              <a:t>Hierarki Rencana Strategis Dan Operasional</a:t>
            </a:r>
            <a:br>
              <a:rPr lang="it-IT" sz="2400">
                <a:latin typeface="Comic Sans MS" pitchFamily="66" charset="0"/>
              </a:rPr>
            </a:br>
            <a:r>
              <a:rPr lang="it-IT" sz="2400">
                <a:latin typeface="Comic Sans MS" pitchFamily="66" charset="0"/>
              </a:rPr>
              <a:t>          Dalam Organisasi Multi-Bisnis</a:t>
            </a:r>
            <a:endParaRPr lang="en-US" sz="2400">
              <a:latin typeface="Comic Sans MS" pitchFamily="66" charset="0"/>
            </a:endParaRPr>
          </a:p>
        </p:txBody>
      </p:sp>
      <p:sp>
        <p:nvSpPr>
          <p:cNvPr id="30730" name="AutoShape 10"/>
          <p:cNvSpPr>
            <a:spLocks noChangeArrowheads="1"/>
          </p:cNvSpPr>
          <p:nvPr/>
        </p:nvSpPr>
        <p:spPr bwMode="auto">
          <a:xfrm>
            <a:off x="4114800" y="2743200"/>
            <a:ext cx="457200" cy="22860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30728" name="AutoShape 8"/>
          <p:cNvSpPr>
            <a:spLocks noChangeArrowheads="1"/>
          </p:cNvSpPr>
          <p:nvPr/>
        </p:nvSpPr>
        <p:spPr bwMode="auto">
          <a:xfrm>
            <a:off x="4114800" y="4876800"/>
            <a:ext cx="457200" cy="34290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30726" name="AutoShape 6"/>
          <p:cNvSpPr>
            <a:spLocks noChangeArrowheads="1"/>
          </p:cNvSpPr>
          <p:nvPr/>
        </p:nvSpPr>
        <p:spPr bwMode="auto">
          <a:xfrm>
            <a:off x="4114800" y="3810000"/>
            <a:ext cx="485775" cy="26670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30731" name="Rectangle 11"/>
          <p:cNvSpPr>
            <a:spLocks noChangeArrowheads="1"/>
          </p:cNvSpPr>
          <p:nvPr/>
        </p:nvSpPr>
        <p:spPr bwMode="auto">
          <a:xfrm>
            <a:off x="0" y="3005138"/>
            <a:ext cx="9144000" cy="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30732" name="Rectangle 12"/>
          <p:cNvSpPr>
            <a:spLocks noChangeArrowheads="1"/>
          </p:cNvSpPr>
          <p:nvPr/>
        </p:nvSpPr>
        <p:spPr bwMode="auto">
          <a:xfrm>
            <a:off x="0" y="3005138"/>
            <a:ext cx="9144000" cy="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30734" name="Rectangle 14"/>
          <p:cNvSpPr>
            <a:spLocks noChangeArrowheads="1"/>
          </p:cNvSpPr>
          <p:nvPr/>
        </p:nvSpPr>
        <p:spPr bwMode="auto">
          <a:xfrm>
            <a:off x="0" y="3005138"/>
            <a:ext cx="9144000" cy="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30735" name="Rectangle 15"/>
          <p:cNvSpPr>
            <a:spLocks noChangeArrowheads="1"/>
          </p:cNvSpPr>
          <p:nvPr/>
        </p:nvSpPr>
        <p:spPr bwMode="auto">
          <a:xfrm>
            <a:off x="0" y="3005138"/>
            <a:ext cx="9144000" cy="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30736" name="Rectangle 16"/>
          <p:cNvSpPr>
            <a:spLocks noChangeArrowheads="1"/>
          </p:cNvSpPr>
          <p:nvPr/>
        </p:nvSpPr>
        <p:spPr bwMode="auto">
          <a:xfrm>
            <a:off x="0" y="3005138"/>
            <a:ext cx="9144000" cy="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30737" name="Rectangle 17"/>
          <p:cNvSpPr>
            <a:spLocks noChangeArrowheads="1"/>
          </p:cNvSpPr>
          <p:nvPr/>
        </p:nvSpPr>
        <p:spPr bwMode="auto">
          <a:xfrm>
            <a:off x="0" y="3094038"/>
            <a:ext cx="184150" cy="366712"/>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30739" name="Rectangle 19"/>
          <p:cNvSpPr>
            <a:spLocks noChangeArrowheads="1"/>
          </p:cNvSpPr>
          <p:nvPr/>
        </p:nvSpPr>
        <p:spPr bwMode="auto">
          <a:xfrm>
            <a:off x="2895600" y="2133600"/>
            <a:ext cx="3124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Strategi Korporasi</a:t>
            </a:r>
          </a:p>
        </p:txBody>
      </p:sp>
      <p:sp>
        <p:nvSpPr>
          <p:cNvPr id="30741" name="Rectangle 21"/>
          <p:cNvSpPr>
            <a:spLocks noChangeArrowheads="1"/>
          </p:cNvSpPr>
          <p:nvPr/>
        </p:nvSpPr>
        <p:spPr bwMode="auto">
          <a:xfrm>
            <a:off x="2895600" y="3124200"/>
            <a:ext cx="31242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Strategi Unit Bisnis</a:t>
            </a:r>
          </a:p>
        </p:txBody>
      </p:sp>
      <p:sp>
        <p:nvSpPr>
          <p:cNvPr id="30744" name="Rectangle 24"/>
          <p:cNvSpPr>
            <a:spLocks noChangeArrowheads="1"/>
          </p:cNvSpPr>
          <p:nvPr/>
        </p:nvSpPr>
        <p:spPr bwMode="auto">
          <a:xfrm>
            <a:off x="2895600" y="4267200"/>
            <a:ext cx="31242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Strategi  Tingkat Fungsional</a:t>
            </a:r>
          </a:p>
        </p:txBody>
      </p:sp>
      <p:sp>
        <p:nvSpPr>
          <p:cNvPr id="30746" name="Rectangle 26"/>
          <p:cNvSpPr>
            <a:spLocks noChangeArrowheads="1"/>
          </p:cNvSpPr>
          <p:nvPr/>
        </p:nvSpPr>
        <p:spPr bwMode="auto">
          <a:xfrm>
            <a:off x="2895600" y="5562600"/>
            <a:ext cx="31242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Rencana Operasinal</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fade">
                                      <p:cBhvr>
                                        <p:cTn id="7" dur="768" decel="100000"/>
                                        <p:tgtEl>
                                          <p:spTgt spid="30724"/>
                                        </p:tgtEl>
                                      </p:cBhvr>
                                    </p:animEffect>
                                    <p:animScale>
                                      <p:cBhvr>
                                        <p:cTn id="8" dur="768" decel="100000"/>
                                        <p:tgtEl>
                                          <p:spTgt spid="30724"/>
                                        </p:tgtEl>
                                      </p:cBhvr>
                                      <p:from x="10000" y="10000"/>
                                      <p:to x="200000" y="450000"/>
                                    </p:animScale>
                                    <p:animScale>
                                      <p:cBhvr>
                                        <p:cTn id="9" dur="1230" accel="100000" fill="hold">
                                          <p:stCondLst>
                                            <p:cond delay="768"/>
                                          </p:stCondLst>
                                        </p:cTn>
                                        <p:tgtEl>
                                          <p:spTgt spid="30724"/>
                                        </p:tgtEl>
                                      </p:cBhvr>
                                      <p:from x="200000" y="450000"/>
                                      <p:to x="100000" y="100000"/>
                                    </p:animScale>
                                    <p:set>
                                      <p:cBhvr>
                                        <p:cTn id="10" dur="768" fill="hold"/>
                                        <p:tgtEl>
                                          <p:spTgt spid="30724"/>
                                        </p:tgtEl>
                                        <p:attrNameLst>
                                          <p:attrName>ppt_x</p:attrName>
                                        </p:attrNameLst>
                                      </p:cBhvr>
                                      <p:to>
                                        <p:strVal val="(0.5)"/>
                                      </p:to>
                                    </p:set>
                                    <p:anim from="(0.5)" to="(#ppt_x)" calcmode="lin" valueType="num">
                                      <p:cBhvr>
                                        <p:cTn id="11" dur="1230" accel="100000" fill="hold">
                                          <p:stCondLst>
                                            <p:cond delay="768"/>
                                          </p:stCondLst>
                                        </p:cTn>
                                        <p:tgtEl>
                                          <p:spTgt spid="30724"/>
                                        </p:tgtEl>
                                        <p:attrNameLst>
                                          <p:attrName>ppt_x</p:attrName>
                                        </p:attrNameLst>
                                      </p:cBhvr>
                                    </p:anim>
                                    <p:set>
                                      <p:cBhvr>
                                        <p:cTn id="12" dur="768" fill="hold"/>
                                        <p:tgtEl>
                                          <p:spTgt spid="30724"/>
                                        </p:tgtEl>
                                        <p:attrNameLst>
                                          <p:attrName>ppt_y</p:attrName>
                                        </p:attrNameLst>
                                      </p:cBhvr>
                                      <p:to>
                                        <p:strVal val="(#ppt_y+0.4)"/>
                                      </p:to>
                                    </p:set>
                                    <p:anim from="(#ppt_y+0.4)" to="(#ppt_y)" calcmode="lin" valueType="num">
                                      <p:cBhvr>
                                        <p:cTn id="13" dur="1230" accel="100000" fill="hold">
                                          <p:stCondLst>
                                            <p:cond delay="768"/>
                                          </p:stCondLst>
                                        </p:cTn>
                                        <p:tgtEl>
                                          <p:spTgt spid="3072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it-IT" sz="2400">
                <a:latin typeface="Comic Sans MS" pitchFamily="66" charset="0"/>
              </a:rPr>
              <a:t>ISI STRATEGI KORPORASI</a:t>
            </a:r>
            <a:endParaRPr lang="en-US" sz="2400">
              <a:latin typeface="Comic Sans MS" pitchFamily="66" charset="0"/>
            </a:endParaRPr>
          </a:p>
        </p:txBody>
      </p:sp>
      <p:sp>
        <p:nvSpPr>
          <p:cNvPr id="38915" name="Rectangle 3"/>
          <p:cNvSpPr>
            <a:spLocks noGrp="1" noChangeArrowheads="1"/>
          </p:cNvSpPr>
          <p:nvPr>
            <p:ph type="body" idx="1"/>
          </p:nvPr>
        </p:nvSpPr>
        <p:spPr/>
        <p:txBody>
          <a:bodyPr/>
          <a:lstStyle/>
          <a:p>
            <a:r>
              <a:rPr lang="it-IT" sz="2000" b="1">
                <a:latin typeface="Comic Sans MS" pitchFamily="66" charset="0"/>
              </a:rPr>
              <a:t>Mutu Sebagai Bagian dari Strategi Korporasi.</a:t>
            </a:r>
            <a:endParaRPr lang="it-IT" sz="2000">
              <a:latin typeface="Comic Sans MS" pitchFamily="66" charset="0"/>
            </a:endParaRPr>
          </a:p>
          <a:p>
            <a:pPr>
              <a:buFont typeface="Wingdings" pitchFamily="2" charset="2"/>
              <a:buNone/>
            </a:pPr>
            <a:r>
              <a:rPr lang="it-IT" sz="2000">
                <a:latin typeface="Comic Sans MS" pitchFamily="66" charset="0"/>
              </a:rPr>
              <a:t>	Agar manajemen mutu terpadu dapat berhasil, program mutu harus dihubungkan dengan beberapa sasaran strategis yang jelas.</a:t>
            </a:r>
          </a:p>
          <a:p>
            <a:pPr>
              <a:buFont typeface="Wingdings" pitchFamily="2" charset="2"/>
              <a:buNone/>
            </a:pPr>
            <a:r>
              <a:rPr lang="fi-FI" sz="2000">
                <a:latin typeface="Comic Sans MS" pitchFamily="66" charset="0"/>
              </a:rPr>
              <a:t>	Usaha memperbaiki mutu harus jelas arahnya</a:t>
            </a:r>
            <a:r>
              <a:rPr lang="fi-FI" sz="2400">
                <a:latin typeface="Comic Sans MS" pitchFamily="66" charset="0"/>
              </a:rPr>
              <a:t>.</a:t>
            </a:r>
          </a:p>
          <a:p>
            <a:pPr>
              <a:buFont typeface="Wingdings" pitchFamily="2" charset="2"/>
              <a:buNone/>
            </a:pPr>
            <a:endParaRPr lang="fi-FI" sz="2400">
              <a:latin typeface="Comic Sans MS" pitchFamily="66" charset="0"/>
            </a:endParaRPr>
          </a:p>
          <a:p>
            <a:r>
              <a:rPr lang="fi-FI" sz="2000" b="1">
                <a:latin typeface="Comic Sans MS" pitchFamily="66" charset="0"/>
              </a:rPr>
              <a:t>Pendekatan Portofolio Korporasi</a:t>
            </a:r>
            <a:endParaRPr lang="fi-FI" sz="2000">
              <a:latin typeface="Comic Sans MS" pitchFamily="66" charset="0"/>
            </a:endParaRPr>
          </a:p>
          <a:p>
            <a:pPr>
              <a:buFont typeface="Wingdings" pitchFamily="2" charset="2"/>
              <a:buNone/>
            </a:pPr>
            <a:r>
              <a:rPr lang="fi-FI" sz="2000">
                <a:latin typeface="Comic Sans MS" pitchFamily="66" charset="0"/>
              </a:rPr>
              <a:t>	Manajemen Puncak mengevaluasi setiap unit bisnis korporasi yang bervariasi dengan mempertimbangkan pasar dan sifat internal</a:t>
            </a:r>
          </a:p>
          <a:p>
            <a:pPr lvl="1"/>
            <a:r>
              <a:rPr lang="fi-FI" sz="2000">
                <a:latin typeface="Comic Sans MS" pitchFamily="66" charset="0"/>
              </a:rPr>
              <a:t>Salah satu contoh terbaik dari pendekatan portofolio korporasi adalah </a:t>
            </a:r>
            <a:r>
              <a:rPr lang="fi-FI" sz="2000" b="1" i="1">
                <a:latin typeface="Comic Sans MS" pitchFamily="66" charset="0"/>
              </a:rPr>
              <a:t>Kerangka kerja Portofolio Boston Consulting Group.</a:t>
            </a:r>
            <a:endParaRPr lang="en-US" sz="2000" b="1" i="1">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768" decel="100000"/>
                                        <p:tgtEl>
                                          <p:spTgt spid="38914"/>
                                        </p:tgtEl>
                                      </p:cBhvr>
                                    </p:animEffect>
                                    <p:animScale>
                                      <p:cBhvr>
                                        <p:cTn id="8" dur="768" decel="100000"/>
                                        <p:tgtEl>
                                          <p:spTgt spid="38914"/>
                                        </p:tgtEl>
                                      </p:cBhvr>
                                      <p:from x="10000" y="10000"/>
                                      <p:to x="200000" y="450000"/>
                                    </p:animScale>
                                    <p:animScale>
                                      <p:cBhvr>
                                        <p:cTn id="9" dur="1230" accel="100000" fill="hold">
                                          <p:stCondLst>
                                            <p:cond delay="768"/>
                                          </p:stCondLst>
                                        </p:cTn>
                                        <p:tgtEl>
                                          <p:spTgt spid="38914"/>
                                        </p:tgtEl>
                                      </p:cBhvr>
                                      <p:from x="200000" y="450000"/>
                                      <p:to x="100000" y="100000"/>
                                    </p:animScale>
                                    <p:set>
                                      <p:cBhvr>
                                        <p:cTn id="10" dur="768" fill="hold"/>
                                        <p:tgtEl>
                                          <p:spTgt spid="38914"/>
                                        </p:tgtEl>
                                        <p:attrNameLst>
                                          <p:attrName>ppt_x</p:attrName>
                                        </p:attrNameLst>
                                      </p:cBhvr>
                                      <p:to>
                                        <p:strVal val="(0.5)"/>
                                      </p:to>
                                    </p:set>
                                    <p:anim from="(0.5)" to="(#ppt_x)" calcmode="lin" valueType="num">
                                      <p:cBhvr>
                                        <p:cTn id="11" dur="1230" accel="100000" fill="hold">
                                          <p:stCondLst>
                                            <p:cond delay="768"/>
                                          </p:stCondLst>
                                        </p:cTn>
                                        <p:tgtEl>
                                          <p:spTgt spid="38914"/>
                                        </p:tgtEl>
                                        <p:attrNameLst>
                                          <p:attrName>ppt_x</p:attrName>
                                        </p:attrNameLst>
                                      </p:cBhvr>
                                    </p:anim>
                                    <p:set>
                                      <p:cBhvr>
                                        <p:cTn id="12" dur="768" fill="hold"/>
                                        <p:tgtEl>
                                          <p:spTgt spid="38914"/>
                                        </p:tgtEl>
                                        <p:attrNameLst>
                                          <p:attrName>ppt_y</p:attrName>
                                        </p:attrNameLst>
                                      </p:cBhvr>
                                      <p:to>
                                        <p:strVal val="(#ppt_y+0.4)"/>
                                      </p:to>
                                    </p:set>
                                    <p:anim from="(#ppt_y+0.4)" to="(#ppt_y)" calcmode="lin" valueType="num">
                                      <p:cBhvr>
                                        <p:cTn id="13" dur="1230" accel="100000" fill="hold">
                                          <p:stCondLst>
                                            <p:cond delay="768"/>
                                          </p:stCondLst>
                                        </p:cTn>
                                        <p:tgtEl>
                                          <p:spTgt spid="3891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8915">
                                            <p:txEl>
                                              <p:pRg st="0" end="0"/>
                                            </p:txEl>
                                          </p:spTgt>
                                        </p:tgtEl>
                                        <p:attrNameLst>
                                          <p:attrName>style.visibility</p:attrName>
                                        </p:attrNameLst>
                                      </p:cBhvr>
                                      <p:to>
                                        <p:strVal val="visible"/>
                                      </p:to>
                                    </p:set>
                                    <p:anim calcmode="lin" valueType="num">
                                      <p:cBhvr>
                                        <p:cTn id="18"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891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8915">
                                            <p:txEl>
                                              <p:pRg st="1" end="1"/>
                                            </p:txEl>
                                          </p:spTgt>
                                        </p:tgtEl>
                                        <p:attrNameLst>
                                          <p:attrName>style.visibility</p:attrName>
                                        </p:attrNameLst>
                                      </p:cBhvr>
                                      <p:to>
                                        <p:strVal val="visible"/>
                                      </p:to>
                                    </p:set>
                                    <p:anim calcmode="lin" valueType="num">
                                      <p:cBhvr>
                                        <p:cTn id="25"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891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891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8915">
                                            <p:txEl>
                                              <p:pRg st="2" end="2"/>
                                            </p:txEl>
                                          </p:spTgt>
                                        </p:tgtEl>
                                        <p:attrNameLst>
                                          <p:attrName>style.visibility</p:attrName>
                                        </p:attrNameLst>
                                      </p:cBhvr>
                                      <p:to>
                                        <p:strVal val="visible"/>
                                      </p:to>
                                    </p:set>
                                    <p:anim calcmode="lin" valueType="num">
                                      <p:cBhvr>
                                        <p:cTn id="32"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891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891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38915">
                                            <p:txEl>
                                              <p:pRg st="4" end="4"/>
                                            </p:txEl>
                                          </p:spTgt>
                                        </p:tgtEl>
                                        <p:attrNameLst>
                                          <p:attrName>style.visibility</p:attrName>
                                        </p:attrNameLst>
                                      </p:cBhvr>
                                      <p:to>
                                        <p:strVal val="visible"/>
                                      </p:to>
                                    </p:set>
                                    <p:anim calcmode="lin" valueType="num">
                                      <p:cBhvr>
                                        <p:cTn id="39"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8915">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3891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38915">
                                            <p:txEl>
                                              <p:pRg st="5" end="5"/>
                                            </p:txEl>
                                          </p:spTgt>
                                        </p:tgtEl>
                                        <p:attrNameLst>
                                          <p:attrName>style.visibility</p:attrName>
                                        </p:attrNameLst>
                                      </p:cBhvr>
                                      <p:to>
                                        <p:strVal val="visible"/>
                                      </p:to>
                                    </p:set>
                                    <p:anim calcmode="lin" valueType="num">
                                      <p:cBhvr>
                                        <p:cTn id="46" dur="500" fill="hold"/>
                                        <p:tgtEl>
                                          <p:spTgt spid="3891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3891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38915">
                                            <p:txEl>
                                              <p:pRg st="5" end="5"/>
                                            </p:txEl>
                                          </p:spTgt>
                                        </p:tgtEl>
                                      </p:cBhvr>
                                    </p:animEffect>
                                  </p:childTnLst>
                                </p:cTn>
                              </p:par>
                              <p:par>
                                <p:cTn id="49" presetID="53" presetClass="entr" presetSubtype="0" fill="hold" grpId="0" nodeType="withEffect">
                                  <p:stCondLst>
                                    <p:cond delay="0"/>
                                  </p:stCondLst>
                                  <p:childTnLst>
                                    <p:set>
                                      <p:cBhvr>
                                        <p:cTn id="50" dur="1" fill="hold">
                                          <p:stCondLst>
                                            <p:cond delay="0"/>
                                          </p:stCondLst>
                                        </p:cTn>
                                        <p:tgtEl>
                                          <p:spTgt spid="38915">
                                            <p:txEl>
                                              <p:pRg st="6" end="6"/>
                                            </p:txEl>
                                          </p:spTgt>
                                        </p:tgtEl>
                                        <p:attrNameLst>
                                          <p:attrName>style.visibility</p:attrName>
                                        </p:attrNameLst>
                                      </p:cBhvr>
                                      <p:to>
                                        <p:strVal val="visible"/>
                                      </p:to>
                                    </p:set>
                                    <p:anim calcmode="lin" valueType="num">
                                      <p:cBhvr>
                                        <p:cTn id="51" dur="500" fill="hold"/>
                                        <p:tgtEl>
                                          <p:spTgt spid="38915">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38915">
                                            <p:txEl>
                                              <p:pRg st="6" end="6"/>
                                            </p:txEl>
                                          </p:spTgt>
                                        </p:tgtEl>
                                        <p:attrNameLst>
                                          <p:attrName>ppt_h</p:attrName>
                                        </p:attrNameLst>
                                      </p:cBhvr>
                                      <p:tavLst>
                                        <p:tav tm="0">
                                          <p:val>
                                            <p:fltVal val="0"/>
                                          </p:val>
                                        </p:tav>
                                        <p:tav tm="100000">
                                          <p:val>
                                            <p:strVal val="#ppt_h"/>
                                          </p:val>
                                        </p:tav>
                                      </p:tavLst>
                                    </p:anim>
                                    <p:animEffect transition="in" filter="fade">
                                      <p:cBhvr>
                                        <p:cTn id="53"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fi-FI" sz="2400" b="1" i="1">
                <a:latin typeface="Comic Sans MS" pitchFamily="66" charset="0"/>
              </a:rPr>
              <a:t>Kerangka kerja Portofolio Boston Consulting Group.</a:t>
            </a:r>
            <a:r>
              <a:rPr lang="en-US" sz="2400" b="1" i="1">
                <a:latin typeface="Comic Sans MS" pitchFamily="66" charset="0"/>
              </a:rPr>
              <a:t/>
            </a:r>
            <a:br>
              <a:rPr lang="en-US" sz="2400" b="1" i="1">
                <a:latin typeface="Comic Sans MS" pitchFamily="66" charset="0"/>
              </a:rPr>
            </a:br>
            <a:endParaRPr lang="en-US" sz="2400" b="1" i="1">
              <a:latin typeface="Comic Sans MS" pitchFamily="66" charset="0"/>
            </a:endParaRPr>
          </a:p>
        </p:txBody>
      </p:sp>
      <p:sp>
        <p:nvSpPr>
          <p:cNvPr id="39940" name="Rectangle 4"/>
          <p:cNvSpPr>
            <a:spLocks noGrp="1" noChangeArrowheads="1"/>
          </p:cNvSpPr>
          <p:nvPr>
            <p:ph type="body" sz="half" idx="1"/>
          </p:nvPr>
        </p:nvSpPr>
        <p:spPr/>
        <p:txBody>
          <a:bodyPr/>
          <a:lstStyle/>
          <a:p>
            <a:pPr>
              <a:lnSpc>
                <a:spcPct val="80000"/>
              </a:lnSpc>
            </a:pPr>
            <a:r>
              <a:rPr lang="sv-SE" sz="2000">
                <a:solidFill>
                  <a:schemeClr val="accent1"/>
                </a:solidFill>
                <a:latin typeface="Comic Sans MS" pitchFamily="66" charset="0"/>
              </a:rPr>
              <a:t>Unit Bisnis dalam kategori </a:t>
            </a:r>
            <a:r>
              <a:rPr lang="sv-SE" sz="2000" b="1">
                <a:solidFill>
                  <a:schemeClr val="accent1"/>
                </a:solidFill>
                <a:latin typeface="Comic Sans MS" pitchFamily="66" charset="0"/>
              </a:rPr>
              <a:t>TandaTanya</a:t>
            </a:r>
            <a:r>
              <a:rPr lang="sv-SE" sz="2000">
                <a:solidFill>
                  <a:schemeClr val="accent1"/>
                </a:solidFill>
                <a:latin typeface="Comic Sans MS" pitchFamily="66" charset="0"/>
              </a:rPr>
              <a:t> :</a:t>
            </a:r>
          </a:p>
          <a:p>
            <a:pPr>
              <a:lnSpc>
                <a:spcPct val="80000"/>
              </a:lnSpc>
              <a:buFont typeface="Wingdings" pitchFamily="2" charset="2"/>
              <a:buNone/>
            </a:pPr>
            <a:r>
              <a:rPr lang="sv-SE" sz="2000">
                <a:latin typeface="Comic Sans MS" pitchFamily="66" charset="0"/>
              </a:rPr>
              <a:t>	Bisnis dengan pangsa pasar relatif kecil dalam pasar yang berkembang pesat, dapat merupakan usaha yang mahal dan tidak pasti</a:t>
            </a:r>
            <a:endParaRPr lang="fi-FI" sz="2000">
              <a:latin typeface="Comic Sans MS" pitchFamily="66" charset="0"/>
            </a:endParaRPr>
          </a:p>
          <a:p>
            <a:pPr>
              <a:lnSpc>
                <a:spcPct val="80000"/>
              </a:lnSpc>
            </a:pPr>
            <a:r>
              <a:rPr lang="fi-FI" sz="2000">
                <a:solidFill>
                  <a:schemeClr val="accent1"/>
                </a:solidFill>
                <a:latin typeface="Comic Sans MS" pitchFamily="66" charset="0"/>
              </a:rPr>
              <a:t>Unit Bisnis dalam kategori </a:t>
            </a:r>
            <a:r>
              <a:rPr lang="fi-FI" sz="2000" b="1">
                <a:solidFill>
                  <a:schemeClr val="accent1"/>
                </a:solidFill>
                <a:latin typeface="Comic Sans MS" pitchFamily="66" charset="0"/>
              </a:rPr>
              <a:t>Bintang</a:t>
            </a:r>
            <a:endParaRPr lang="fi-FI" sz="2000">
              <a:solidFill>
                <a:schemeClr val="accent1"/>
              </a:solidFill>
              <a:latin typeface="Comic Sans MS" pitchFamily="66" charset="0"/>
            </a:endParaRPr>
          </a:p>
          <a:p>
            <a:pPr>
              <a:lnSpc>
                <a:spcPct val="80000"/>
              </a:lnSpc>
              <a:buFont typeface="Wingdings" pitchFamily="2" charset="2"/>
              <a:buNone/>
            </a:pPr>
            <a:r>
              <a:rPr lang="fi-FI" sz="2000">
                <a:latin typeface="Comic Sans MS" pitchFamily="66" charset="0"/>
              </a:rPr>
              <a:t>	Pangsa pasar relatif besar dalam pasar yang tumbuh cepat, pasti amat menguntungkan.</a:t>
            </a:r>
            <a:endParaRPr lang="en-US" sz="2000">
              <a:latin typeface="Comic Sans MS" pitchFamily="66" charset="0"/>
            </a:endParaRPr>
          </a:p>
        </p:txBody>
      </p:sp>
      <p:sp>
        <p:nvSpPr>
          <p:cNvPr id="39941" name="Rectangle 5"/>
          <p:cNvSpPr>
            <a:spLocks noGrp="1" noChangeArrowheads="1"/>
          </p:cNvSpPr>
          <p:nvPr>
            <p:ph type="body" sz="half" idx="2"/>
          </p:nvPr>
        </p:nvSpPr>
        <p:spPr/>
        <p:txBody>
          <a:bodyPr/>
          <a:lstStyle/>
          <a:p>
            <a:pPr>
              <a:lnSpc>
                <a:spcPct val="80000"/>
              </a:lnSpc>
            </a:pPr>
            <a:r>
              <a:rPr lang="sv-SE" sz="1600">
                <a:solidFill>
                  <a:schemeClr val="accent1"/>
                </a:solidFill>
                <a:latin typeface="Comic Sans MS" pitchFamily="66" charset="0"/>
              </a:rPr>
              <a:t>Unit Bisnis dalam kategori </a:t>
            </a:r>
            <a:r>
              <a:rPr lang="sv-SE" sz="1600" b="1">
                <a:solidFill>
                  <a:schemeClr val="accent1"/>
                </a:solidFill>
                <a:latin typeface="Comic Sans MS" pitchFamily="66" charset="0"/>
              </a:rPr>
              <a:t>Sapi Perah</a:t>
            </a:r>
            <a:endParaRPr lang="sv-SE" sz="1600">
              <a:solidFill>
                <a:schemeClr val="accent1"/>
              </a:solidFill>
              <a:latin typeface="Comic Sans MS" pitchFamily="66" charset="0"/>
            </a:endParaRPr>
          </a:p>
          <a:p>
            <a:pPr>
              <a:lnSpc>
                <a:spcPct val="80000"/>
              </a:lnSpc>
              <a:buFont typeface="Wingdings" pitchFamily="2" charset="2"/>
              <a:buNone/>
            </a:pPr>
            <a:r>
              <a:rPr lang="sv-SE" sz="1600">
                <a:latin typeface="Comic Sans MS" pitchFamily="66" charset="0"/>
              </a:rPr>
              <a:t>	Pangsa pasar relatif tinggi dalam pasar yang tumbuh lambat. Menguntungkan dan menjadi sumber uang tunai berlebih, karena pertumbuhan pasar yang lambat tidak memerlukan investasi dalam jumlah besar untuk mempertahankan  posisi di pasar. </a:t>
            </a:r>
            <a:endParaRPr lang="fi-FI" sz="1600">
              <a:latin typeface="Comic Sans MS" pitchFamily="66" charset="0"/>
            </a:endParaRPr>
          </a:p>
          <a:p>
            <a:pPr>
              <a:lnSpc>
                <a:spcPct val="80000"/>
              </a:lnSpc>
            </a:pPr>
            <a:r>
              <a:rPr lang="fi-FI" sz="1600">
                <a:solidFill>
                  <a:schemeClr val="accent1"/>
                </a:solidFill>
                <a:latin typeface="Comic Sans MS" pitchFamily="66" charset="0"/>
              </a:rPr>
              <a:t>Unit Bisnis dalam kategori </a:t>
            </a:r>
            <a:r>
              <a:rPr lang="fi-FI" sz="1600" b="1">
                <a:solidFill>
                  <a:schemeClr val="accent1"/>
                </a:solidFill>
                <a:latin typeface="Comic Sans MS" pitchFamily="66" charset="0"/>
              </a:rPr>
              <a:t>Anjing </a:t>
            </a:r>
            <a:endParaRPr lang="fi-FI" sz="1600">
              <a:solidFill>
                <a:schemeClr val="accent1"/>
              </a:solidFill>
              <a:latin typeface="Comic Sans MS" pitchFamily="66" charset="0"/>
            </a:endParaRPr>
          </a:p>
          <a:p>
            <a:pPr>
              <a:lnSpc>
                <a:spcPct val="80000"/>
              </a:lnSpc>
              <a:buFont typeface="Wingdings" pitchFamily="2" charset="2"/>
              <a:buNone/>
            </a:pPr>
            <a:r>
              <a:rPr lang="fi-FI" sz="1600">
                <a:latin typeface="Comic Sans MS" pitchFamily="66" charset="0"/>
              </a:rPr>
              <a:t>	Bisnis dengan pangsa pasar relatif kecil dalam pasar yang pertumbuhannya lambat atau tidak berkembang. Dipandang sebagai pemakai atau penghasil uang yang sedang. </a:t>
            </a:r>
          </a:p>
          <a:p>
            <a:pPr algn="just">
              <a:lnSpc>
                <a:spcPct val="80000"/>
              </a:lnSpc>
              <a:buFont typeface="Wingdings" pitchFamily="2" charset="2"/>
              <a:buNone/>
            </a:pPr>
            <a:r>
              <a:rPr lang="fi-FI" sz="1600">
                <a:latin typeface="Comic Sans MS" pitchFamily="66" charset="0"/>
              </a:rPr>
              <a:t> </a:t>
            </a:r>
            <a:endParaRPr lang="en-US" sz="1600">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768" decel="100000"/>
                                        <p:tgtEl>
                                          <p:spTgt spid="39938"/>
                                        </p:tgtEl>
                                      </p:cBhvr>
                                    </p:animEffect>
                                    <p:animScale>
                                      <p:cBhvr>
                                        <p:cTn id="8" dur="768" decel="100000"/>
                                        <p:tgtEl>
                                          <p:spTgt spid="39938"/>
                                        </p:tgtEl>
                                      </p:cBhvr>
                                      <p:from x="10000" y="10000"/>
                                      <p:to x="200000" y="450000"/>
                                    </p:animScale>
                                    <p:animScale>
                                      <p:cBhvr>
                                        <p:cTn id="9" dur="1230" accel="100000" fill="hold">
                                          <p:stCondLst>
                                            <p:cond delay="768"/>
                                          </p:stCondLst>
                                        </p:cTn>
                                        <p:tgtEl>
                                          <p:spTgt spid="39938"/>
                                        </p:tgtEl>
                                      </p:cBhvr>
                                      <p:from x="200000" y="450000"/>
                                      <p:to x="100000" y="100000"/>
                                    </p:animScale>
                                    <p:set>
                                      <p:cBhvr>
                                        <p:cTn id="10" dur="768" fill="hold"/>
                                        <p:tgtEl>
                                          <p:spTgt spid="39938"/>
                                        </p:tgtEl>
                                        <p:attrNameLst>
                                          <p:attrName>ppt_x</p:attrName>
                                        </p:attrNameLst>
                                      </p:cBhvr>
                                      <p:to>
                                        <p:strVal val="(0.5)"/>
                                      </p:to>
                                    </p:set>
                                    <p:anim from="(0.5)" to="(#ppt_x)" calcmode="lin" valueType="num">
                                      <p:cBhvr>
                                        <p:cTn id="11" dur="1230" accel="100000" fill="hold">
                                          <p:stCondLst>
                                            <p:cond delay="768"/>
                                          </p:stCondLst>
                                        </p:cTn>
                                        <p:tgtEl>
                                          <p:spTgt spid="39938"/>
                                        </p:tgtEl>
                                        <p:attrNameLst>
                                          <p:attrName>ppt_x</p:attrName>
                                        </p:attrNameLst>
                                      </p:cBhvr>
                                    </p:anim>
                                    <p:set>
                                      <p:cBhvr>
                                        <p:cTn id="12" dur="768" fill="hold"/>
                                        <p:tgtEl>
                                          <p:spTgt spid="39938"/>
                                        </p:tgtEl>
                                        <p:attrNameLst>
                                          <p:attrName>ppt_y</p:attrName>
                                        </p:attrNameLst>
                                      </p:cBhvr>
                                      <p:to>
                                        <p:strVal val="(#ppt_y+0.4)"/>
                                      </p:to>
                                    </p:set>
                                    <p:anim from="(#ppt_y+0.4)" to="(#ppt_y)" calcmode="lin" valueType="num">
                                      <p:cBhvr>
                                        <p:cTn id="13" dur="1230" accel="100000" fill="hold">
                                          <p:stCondLst>
                                            <p:cond delay="768"/>
                                          </p:stCondLst>
                                        </p:cTn>
                                        <p:tgtEl>
                                          <p:spTgt spid="3993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9940">
                                            <p:txEl>
                                              <p:pRg st="0" end="0"/>
                                            </p:txEl>
                                          </p:spTgt>
                                        </p:tgtEl>
                                        <p:attrNameLst>
                                          <p:attrName>style.visibility</p:attrName>
                                        </p:attrNameLst>
                                      </p:cBhvr>
                                      <p:to>
                                        <p:strVal val="visible"/>
                                      </p:to>
                                    </p:set>
                                    <p:anim calcmode="lin" valueType="num">
                                      <p:cBhvr>
                                        <p:cTn id="18" dur="500" fill="hold"/>
                                        <p:tgtEl>
                                          <p:spTgt spid="39940">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9940">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994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9940">
                                            <p:txEl>
                                              <p:pRg st="1" end="1"/>
                                            </p:txEl>
                                          </p:spTgt>
                                        </p:tgtEl>
                                        <p:attrNameLst>
                                          <p:attrName>style.visibility</p:attrName>
                                        </p:attrNameLst>
                                      </p:cBhvr>
                                      <p:to>
                                        <p:strVal val="visible"/>
                                      </p:to>
                                    </p:set>
                                    <p:anim calcmode="lin" valueType="num">
                                      <p:cBhvr>
                                        <p:cTn id="25" dur="500" fill="hold"/>
                                        <p:tgtEl>
                                          <p:spTgt spid="39940">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9940">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994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9940">
                                            <p:txEl>
                                              <p:pRg st="2" end="2"/>
                                            </p:txEl>
                                          </p:spTgt>
                                        </p:tgtEl>
                                        <p:attrNameLst>
                                          <p:attrName>style.visibility</p:attrName>
                                        </p:attrNameLst>
                                      </p:cBhvr>
                                      <p:to>
                                        <p:strVal val="visible"/>
                                      </p:to>
                                    </p:set>
                                    <p:anim calcmode="lin" valueType="num">
                                      <p:cBhvr>
                                        <p:cTn id="32" dur="500" fill="hold"/>
                                        <p:tgtEl>
                                          <p:spTgt spid="39940">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9940">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9940">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39940">
                                            <p:txEl>
                                              <p:pRg st="3" end="3"/>
                                            </p:txEl>
                                          </p:spTgt>
                                        </p:tgtEl>
                                        <p:attrNameLst>
                                          <p:attrName>style.visibility</p:attrName>
                                        </p:attrNameLst>
                                      </p:cBhvr>
                                      <p:to>
                                        <p:strVal val="visible"/>
                                      </p:to>
                                    </p:set>
                                    <p:anim calcmode="lin" valueType="num">
                                      <p:cBhvr>
                                        <p:cTn id="39" dur="500" fill="hold"/>
                                        <p:tgtEl>
                                          <p:spTgt spid="39940">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9940">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39940">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39941">
                                            <p:txEl>
                                              <p:pRg st="0" end="0"/>
                                            </p:txEl>
                                          </p:spTgt>
                                        </p:tgtEl>
                                        <p:attrNameLst>
                                          <p:attrName>style.visibility</p:attrName>
                                        </p:attrNameLst>
                                      </p:cBhvr>
                                      <p:to>
                                        <p:strVal val="visible"/>
                                      </p:to>
                                    </p:set>
                                    <p:anim calcmode="lin" valueType="num">
                                      <p:cBhvr>
                                        <p:cTn id="46" dur="500" fill="hold"/>
                                        <p:tgtEl>
                                          <p:spTgt spid="39941">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39941">
                                            <p:txEl>
                                              <p:pRg st="0" end="0"/>
                                            </p:txEl>
                                          </p:spTgt>
                                        </p:tgtEl>
                                        <p:attrNameLst>
                                          <p:attrName>ppt_h</p:attrName>
                                        </p:attrNameLst>
                                      </p:cBhvr>
                                      <p:tavLst>
                                        <p:tav tm="0">
                                          <p:val>
                                            <p:fltVal val="0"/>
                                          </p:val>
                                        </p:tav>
                                        <p:tav tm="100000">
                                          <p:val>
                                            <p:strVal val="#ppt_h"/>
                                          </p:val>
                                        </p:tav>
                                      </p:tavLst>
                                    </p:anim>
                                    <p:animEffect transition="in" filter="fade">
                                      <p:cBhvr>
                                        <p:cTn id="48" dur="500"/>
                                        <p:tgtEl>
                                          <p:spTgt spid="39941">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39941">
                                            <p:txEl>
                                              <p:pRg st="1" end="1"/>
                                            </p:txEl>
                                          </p:spTgt>
                                        </p:tgtEl>
                                        <p:attrNameLst>
                                          <p:attrName>style.visibility</p:attrName>
                                        </p:attrNameLst>
                                      </p:cBhvr>
                                      <p:to>
                                        <p:strVal val="visible"/>
                                      </p:to>
                                    </p:set>
                                    <p:anim calcmode="lin" valueType="num">
                                      <p:cBhvr>
                                        <p:cTn id="53" dur="500" fill="hold"/>
                                        <p:tgtEl>
                                          <p:spTgt spid="39941">
                                            <p:txEl>
                                              <p:pRg st="1" end="1"/>
                                            </p:txEl>
                                          </p:spTgt>
                                        </p:tgtEl>
                                        <p:attrNameLst>
                                          <p:attrName>ppt_w</p:attrName>
                                        </p:attrNameLst>
                                      </p:cBhvr>
                                      <p:tavLst>
                                        <p:tav tm="0">
                                          <p:val>
                                            <p:fltVal val="0"/>
                                          </p:val>
                                        </p:tav>
                                        <p:tav tm="100000">
                                          <p:val>
                                            <p:strVal val="#ppt_w"/>
                                          </p:val>
                                        </p:tav>
                                      </p:tavLst>
                                    </p:anim>
                                    <p:anim calcmode="lin" valueType="num">
                                      <p:cBhvr>
                                        <p:cTn id="54" dur="500" fill="hold"/>
                                        <p:tgtEl>
                                          <p:spTgt spid="39941">
                                            <p:txEl>
                                              <p:pRg st="1" end="1"/>
                                            </p:txEl>
                                          </p:spTgt>
                                        </p:tgtEl>
                                        <p:attrNameLst>
                                          <p:attrName>ppt_h</p:attrName>
                                        </p:attrNameLst>
                                      </p:cBhvr>
                                      <p:tavLst>
                                        <p:tav tm="0">
                                          <p:val>
                                            <p:fltVal val="0"/>
                                          </p:val>
                                        </p:tav>
                                        <p:tav tm="100000">
                                          <p:val>
                                            <p:strVal val="#ppt_h"/>
                                          </p:val>
                                        </p:tav>
                                      </p:tavLst>
                                    </p:anim>
                                    <p:animEffect transition="in" filter="fade">
                                      <p:cBhvr>
                                        <p:cTn id="55" dur="500"/>
                                        <p:tgtEl>
                                          <p:spTgt spid="39941">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39941">
                                            <p:txEl>
                                              <p:pRg st="2" end="2"/>
                                            </p:txEl>
                                          </p:spTgt>
                                        </p:tgtEl>
                                        <p:attrNameLst>
                                          <p:attrName>style.visibility</p:attrName>
                                        </p:attrNameLst>
                                      </p:cBhvr>
                                      <p:to>
                                        <p:strVal val="visible"/>
                                      </p:to>
                                    </p:set>
                                    <p:anim calcmode="lin" valueType="num">
                                      <p:cBhvr>
                                        <p:cTn id="60" dur="500" fill="hold"/>
                                        <p:tgtEl>
                                          <p:spTgt spid="39941">
                                            <p:txEl>
                                              <p:pRg st="2" end="2"/>
                                            </p:txEl>
                                          </p:spTgt>
                                        </p:tgtEl>
                                        <p:attrNameLst>
                                          <p:attrName>ppt_w</p:attrName>
                                        </p:attrNameLst>
                                      </p:cBhvr>
                                      <p:tavLst>
                                        <p:tav tm="0">
                                          <p:val>
                                            <p:fltVal val="0"/>
                                          </p:val>
                                        </p:tav>
                                        <p:tav tm="100000">
                                          <p:val>
                                            <p:strVal val="#ppt_w"/>
                                          </p:val>
                                        </p:tav>
                                      </p:tavLst>
                                    </p:anim>
                                    <p:anim calcmode="lin" valueType="num">
                                      <p:cBhvr>
                                        <p:cTn id="61" dur="500" fill="hold"/>
                                        <p:tgtEl>
                                          <p:spTgt spid="39941">
                                            <p:txEl>
                                              <p:pRg st="2" end="2"/>
                                            </p:txEl>
                                          </p:spTgt>
                                        </p:tgtEl>
                                        <p:attrNameLst>
                                          <p:attrName>ppt_h</p:attrName>
                                        </p:attrNameLst>
                                      </p:cBhvr>
                                      <p:tavLst>
                                        <p:tav tm="0">
                                          <p:val>
                                            <p:fltVal val="0"/>
                                          </p:val>
                                        </p:tav>
                                        <p:tav tm="100000">
                                          <p:val>
                                            <p:strVal val="#ppt_h"/>
                                          </p:val>
                                        </p:tav>
                                      </p:tavLst>
                                    </p:anim>
                                    <p:animEffect transition="in" filter="fade">
                                      <p:cBhvr>
                                        <p:cTn id="62" dur="500"/>
                                        <p:tgtEl>
                                          <p:spTgt spid="39941">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39941">
                                            <p:txEl>
                                              <p:pRg st="3" end="3"/>
                                            </p:txEl>
                                          </p:spTgt>
                                        </p:tgtEl>
                                        <p:attrNameLst>
                                          <p:attrName>style.visibility</p:attrName>
                                        </p:attrNameLst>
                                      </p:cBhvr>
                                      <p:to>
                                        <p:strVal val="visible"/>
                                      </p:to>
                                    </p:set>
                                    <p:anim calcmode="lin" valueType="num">
                                      <p:cBhvr>
                                        <p:cTn id="67" dur="500" fill="hold"/>
                                        <p:tgtEl>
                                          <p:spTgt spid="39941">
                                            <p:txEl>
                                              <p:pRg st="3" end="3"/>
                                            </p:txEl>
                                          </p:spTgt>
                                        </p:tgtEl>
                                        <p:attrNameLst>
                                          <p:attrName>ppt_w</p:attrName>
                                        </p:attrNameLst>
                                      </p:cBhvr>
                                      <p:tavLst>
                                        <p:tav tm="0">
                                          <p:val>
                                            <p:fltVal val="0"/>
                                          </p:val>
                                        </p:tav>
                                        <p:tav tm="100000">
                                          <p:val>
                                            <p:strVal val="#ppt_w"/>
                                          </p:val>
                                        </p:tav>
                                      </p:tavLst>
                                    </p:anim>
                                    <p:anim calcmode="lin" valueType="num">
                                      <p:cBhvr>
                                        <p:cTn id="68" dur="500" fill="hold"/>
                                        <p:tgtEl>
                                          <p:spTgt spid="39941">
                                            <p:txEl>
                                              <p:pRg st="3" end="3"/>
                                            </p:txEl>
                                          </p:spTgt>
                                        </p:tgtEl>
                                        <p:attrNameLst>
                                          <p:attrName>ppt_h</p:attrName>
                                        </p:attrNameLst>
                                      </p:cBhvr>
                                      <p:tavLst>
                                        <p:tav tm="0">
                                          <p:val>
                                            <p:fltVal val="0"/>
                                          </p:val>
                                        </p:tav>
                                        <p:tav tm="100000">
                                          <p:val>
                                            <p:strVal val="#ppt_h"/>
                                          </p:val>
                                        </p:tav>
                                      </p:tavLst>
                                    </p:anim>
                                    <p:animEffect transition="in" filter="fade">
                                      <p:cBhvr>
                                        <p:cTn id="69" dur="500"/>
                                        <p:tgtEl>
                                          <p:spTgt spid="39941">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39941">
                                            <p:txEl>
                                              <p:pRg st="4" end="4"/>
                                            </p:txEl>
                                          </p:spTgt>
                                        </p:tgtEl>
                                        <p:attrNameLst>
                                          <p:attrName>style.visibility</p:attrName>
                                        </p:attrNameLst>
                                      </p:cBhvr>
                                      <p:to>
                                        <p:strVal val="visible"/>
                                      </p:to>
                                    </p:set>
                                    <p:anim calcmode="lin" valueType="num">
                                      <p:cBhvr>
                                        <p:cTn id="74" dur="500" fill="hold"/>
                                        <p:tgtEl>
                                          <p:spTgt spid="39941">
                                            <p:txEl>
                                              <p:pRg st="4" end="4"/>
                                            </p:txEl>
                                          </p:spTgt>
                                        </p:tgtEl>
                                        <p:attrNameLst>
                                          <p:attrName>ppt_w</p:attrName>
                                        </p:attrNameLst>
                                      </p:cBhvr>
                                      <p:tavLst>
                                        <p:tav tm="0">
                                          <p:val>
                                            <p:fltVal val="0"/>
                                          </p:val>
                                        </p:tav>
                                        <p:tav tm="100000">
                                          <p:val>
                                            <p:strVal val="#ppt_w"/>
                                          </p:val>
                                        </p:tav>
                                      </p:tavLst>
                                    </p:anim>
                                    <p:anim calcmode="lin" valueType="num">
                                      <p:cBhvr>
                                        <p:cTn id="75" dur="500" fill="hold"/>
                                        <p:tgtEl>
                                          <p:spTgt spid="39941">
                                            <p:txEl>
                                              <p:pRg st="4" end="4"/>
                                            </p:txEl>
                                          </p:spTgt>
                                        </p:tgtEl>
                                        <p:attrNameLst>
                                          <p:attrName>ppt_h</p:attrName>
                                        </p:attrNameLst>
                                      </p:cBhvr>
                                      <p:tavLst>
                                        <p:tav tm="0">
                                          <p:val>
                                            <p:fltVal val="0"/>
                                          </p:val>
                                        </p:tav>
                                        <p:tav tm="100000">
                                          <p:val>
                                            <p:strVal val="#ppt_h"/>
                                          </p:val>
                                        </p:tav>
                                      </p:tavLst>
                                    </p:anim>
                                    <p:animEffect transition="in" filter="fade">
                                      <p:cBhvr>
                                        <p:cTn id="76" dur="500"/>
                                        <p:tgtEl>
                                          <p:spTgt spid="399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0" grpId="0" build="p"/>
      <p:bldP spid="3994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4" name="Rectangle 6"/>
          <p:cNvSpPr>
            <a:spLocks noGrp="1" noChangeArrowheads="1"/>
          </p:cNvSpPr>
          <p:nvPr>
            <p:ph type="title"/>
          </p:nvPr>
        </p:nvSpPr>
        <p:spPr/>
        <p:txBody>
          <a:bodyPr/>
          <a:lstStyle/>
          <a:p>
            <a:r>
              <a:rPr lang="fi-FI" sz="2400" b="1" i="1">
                <a:latin typeface="Arial Black" pitchFamily="34" charset="0"/>
              </a:rPr>
              <a:t>Portofolio Boston Consulting Group.</a:t>
            </a:r>
            <a:r>
              <a:rPr lang="en-US" sz="2400" b="1" i="1">
                <a:latin typeface="Arial Black" pitchFamily="34" charset="0"/>
              </a:rPr>
              <a:t/>
            </a:r>
            <a:br>
              <a:rPr lang="en-US" sz="2400" b="1" i="1">
                <a:latin typeface="Arial Black" pitchFamily="34" charset="0"/>
              </a:rPr>
            </a:br>
            <a:endParaRPr lang="en-US" sz="2400" b="1" i="1">
              <a:latin typeface="Arial Black" pitchFamily="34" charset="0"/>
            </a:endParaRPr>
          </a:p>
        </p:txBody>
      </p:sp>
      <p:graphicFrame>
        <p:nvGraphicFramePr>
          <p:cNvPr id="43079" name="Group 71"/>
          <p:cNvGraphicFramePr>
            <a:graphicFrameLocks noGrp="1"/>
          </p:cNvGraphicFramePr>
          <p:nvPr>
            <p:ph type="tbl" idx="1"/>
          </p:nvPr>
        </p:nvGraphicFramePr>
        <p:xfrm>
          <a:off x="1905000" y="1524000"/>
          <a:ext cx="6019800" cy="3048000"/>
        </p:xfrm>
        <a:graphic>
          <a:graphicData uri="http://schemas.openxmlformats.org/drawingml/2006/table">
            <a:tbl>
              <a:tblPr/>
              <a:tblGrid>
                <a:gridCol w="3009900"/>
                <a:gridCol w="3009900"/>
              </a:tblGrid>
              <a:tr h="1524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Bintang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   </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Tanda Tanya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524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Sapi Kas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 </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Anjing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2" name="Text Box 34"/>
          <p:cNvSpPr txBox="1">
            <a:spLocks noChangeArrowheads="1"/>
          </p:cNvSpPr>
          <p:nvPr/>
        </p:nvSpPr>
        <p:spPr bwMode="auto">
          <a:xfrm>
            <a:off x="5241925" y="2019300"/>
            <a:ext cx="184150" cy="366713"/>
          </a:xfrm>
          <a:prstGeom prst="rect">
            <a:avLst/>
          </a:prstGeom>
          <a:noFill/>
          <a:ln w="9525">
            <a:noFill/>
            <a:miter lim="800000"/>
            <a:headEnd/>
            <a:tailEnd/>
          </a:ln>
          <a:effectLst/>
        </p:spPr>
        <p:txBody>
          <a:bodyPr wrap="none">
            <a:spAutoFit/>
          </a:bodyPr>
          <a:lstStyle/>
          <a:p>
            <a:endParaRPr lang="en-US">
              <a:solidFill>
                <a:schemeClr val="accent1"/>
              </a:solidFill>
              <a:latin typeface="Times New Roman" pitchFamily="18" charset="0"/>
            </a:endParaRPr>
          </a:p>
        </p:txBody>
      </p:sp>
      <p:sp>
        <p:nvSpPr>
          <p:cNvPr id="43043" name="Text Box 35"/>
          <p:cNvSpPr txBox="1">
            <a:spLocks noChangeArrowheads="1"/>
          </p:cNvSpPr>
          <p:nvPr/>
        </p:nvSpPr>
        <p:spPr bwMode="auto">
          <a:xfrm>
            <a:off x="4191000" y="5334000"/>
            <a:ext cx="1600200" cy="366713"/>
          </a:xfrm>
          <a:prstGeom prst="rect">
            <a:avLst/>
          </a:prstGeom>
          <a:noFill/>
          <a:ln w="9525">
            <a:noFill/>
            <a:miter lim="800000"/>
            <a:headEnd/>
            <a:tailEnd/>
          </a:ln>
          <a:effectLst/>
        </p:spPr>
        <p:txBody>
          <a:bodyPr>
            <a:spAutoFit/>
          </a:bodyPr>
          <a:lstStyle/>
          <a:p>
            <a:r>
              <a:rPr lang="en-US">
                <a:latin typeface="Times New Roman" pitchFamily="18" charset="0"/>
              </a:rPr>
              <a:t>Pangsa Pasar</a:t>
            </a:r>
          </a:p>
        </p:txBody>
      </p:sp>
      <p:sp>
        <p:nvSpPr>
          <p:cNvPr id="43044" name="Text Box 36"/>
          <p:cNvSpPr txBox="1">
            <a:spLocks noChangeArrowheads="1"/>
          </p:cNvSpPr>
          <p:nvPr/>
        </p:nvSpPr>
        <p:spPr bwMode="auto">
          <a:xfrm>
            <a:off x="2438400" y="4724400"/>
            <a:ext cx="793750" cy="366713"/>
          </a:xfrm>
          <a:prstGeom prst="rect">
            <a:avLst/>
          </a:prstGeom>
          <a:noFill/>
          <a:ln w="9525">
            <a:noFill/>
            <a:miter lim="800000"/>
            <a:headEnd/>
            <a:tailEnd/>
          </a:ln>
          <a:effectLst/>
        </p:spPr>
        <p:txBody>
          <a:bodyPr wrap="none">
            <a:spAutoFit/>
          </a:bodyPr>
          <a:lstStyle/>
          <a:p>
            <a:r>
              <a:rPr lang="en-US">
                <a:latin typeface="Times New Roman" pitchFamily="18" charset="0"/>
              </a:rPr>
              <a:t>Tinggi</a:t>
            </a:r>
          </a:p>
        </p:txBody>
      </p:sp>
      <p:sp>
        <p:nvSpPr>
          <p:cNvPr id="43045" name="Text Box 37"/>
          <p:cNvSpPr txBox="1">
            <a:spLocks noChangeArrowheads="1"/>
          </p:cNvSpPr>
          <p:nvPr/>
        </p:nvSpPr>
        <p:spPr bwMode="auto">
          <a:xfrm>
            <a:off x="5943600" y="4724400"/>
            <a:ext cx="882650" cy="366713"/>
          </a:xfrm>
          <a:prstGeom prst="rect">
            <a:avLst/>
          </a:prstGeom>
          <a:noFill/>
          <a:ln w="9525">
            <a:noFill/>
            <a:miter lim="800000"/>
            <a:headEnd/>
            <a:tailEnd/>
          </a:ln>
          <a:effectLst/>
        </p:spPr>
        <p:txBody>
          <a:bodyPr wrap="none">
            <a:spAutoFit/>
          </a:bodyPr>
          <a:lstStyle/>
          <a:p>
            <a:r>
              <a:rPr lang="en-US">
                <a:latin typeface="Times New Roman" pitchFamily="18" charset="0"/>
              </a:rPr>
              <a:t>Rendah</a:t>
            </a:r>
          </a:p>
        </p:txBody>
      </p:sp>
      <p:sp>
        <p:nvSpPr>
          <p:cNvPr id="43046" name="Text Box 38"/>
          <p:cNvSpPr txBox="1">
            <a:spLocks noChangeArrowheads="1"/>
          </p:cNvSpPr>
          <p:nvPr/>
        </p:nvSpPr>
        <p:spPr bwMode="auto">
          <a:xfrm>
            <a:off x="685800" y="1828800"/>
            <a:ext cx="730250" cy="366713"/>
          </a:xfrm>
          <a:prstGeom prst="rect">
            <a:avLst/>
          </a:prstGeom>
          <a:noFill/>
          <a:ln w="9525">
            <a:noFill/>
            <a:miter lim="800000"/>
            <a:headEnd/>
            <a:tailEnd/>
          </a:ln>
          <a:effectLst/>
        </p:spPr>
        <p:txBody>
          <a:bodyPr wrap="none">
            <a:spAutoFit/>
          </a:bodyPr>
          <a:lstStyle/>
          <a:p>
            <a:r>
              <a:rPr lang="en-US">
                <a:latin typeface="Times New Roman" pitchFamily="18" charset="0"/>
              </a:rPr>
              <a:t>Tnggi</a:t>
            </a:r>
          </a:p>
        </p:txBody>
      </p:sp>
      <p:sp>
        <p:nvSpPr>
          <p:cNvPr id="43047" name="Text Box 39"/>
          <p:cNvSpPr txBox="1">
            <a:spLocks noChangeArrowheads="1"/>
          </p:cNvSpPr>
          <p:nvPr/>
        </p:nvSpPr>
        <p:spPr bwMode="auto">
          <a:xfrm>
            <a:off x="609600" y="4114800"/>
            <a:ext cx="882650" cy="366713"/>
          </a:xfrm>
          <a:prstGeom prst="rect">
            <a:avLst/>
          </a:prstGeom>
          <a:noFill/>
          <a:ln w="9525">
            <a:noFill/>
            <a:miter lim="800000"/>
            <a:headEnd/>
            <a:tailEnd/>
          </a:ln>
          <a:effectLst/>
        </p:spPr>
        <p:txBody>
          <a:bodyPr wrap="none">
            <a:spAutoFit/>
          </a:bodyPr>
          <a:lstStyle/>
          <a:p>
            <a:r>
              <a:rPr lang="en-US">
                <a:latin typeface="Times New Roman" pitchFamily="18" charset="0"/>
              </a:rPr>
              <a:t>Rendah</a:t>
            </a:r>
          </a:p>
        </p:txBody>
      </p:sp>
      <p:sp>
        <p:nvSpPr>
          <p:cNvPr id="43048" name="Text Box 40"/>
          <p:cNvSpPr txBox="1">
            <a:spLocks noChangeArrowheads="1"/>
          </p:cNvSpPr>
          <p:nvPr/>
        </p:nvSpPr>
        <p:spPr bwMode="auto">
          <a:xfrm rot="16200000">
            <a:off x="119857" y="2524919"/>
            <a:ext cx="1403350" cy="915987"/>
          </a:xfrm>
          <a:prstGeom prst="rect">
            <a:avLst/>
          </a:prstGeom>
          <a:noFill/>
          <a:ln w="9525">
            <a:noFill/>
            <a:miter lim="800000"/>
            <a:headEnd/>
            <a:tailEnd/>
          </a:ln>
          <a:effectLst/>
        </p:spPr>
        <p:txBody>
          <a:bodyPr wrap="none">
            <a:spAutoFit/>
          </a:bodyPr>
          <a:lstStyle/>
          <a:p>
            <a:r>
              <a:rPr lang="en-US">
                <a:latin typeface="Times New Roman" pitchFamily="18" charset="0"/>
              </a:rPr>
              <a:t>Tingkat</a:t>
            </a:r>
          </a:p>
          <a:p>
            <a:r>
              <a:rPr lang="en-US">
                <a:latin typeface="Times New Roman" pitchFamily="18" charset="0"/>
              </a:rPr>
              <a:t>Pertumbuhan</a:t>
            </a:r>
          </a:p>
          <a:p>
            <a:r>
              <a:rPr lang="en-US">
                <a:latin typeface="Times New Roman" pitchFamily="18" charset="0"/>
              </a:rPr>
              <a:t>Relatif</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3014"/>
                                        </p:tgtEl>
                                        <p:attrNameLst>
                                          <p:attrName>style.visibility</p:attrName>
                                        </p:attrNameLst>
                                      </p:cBhvr>
                                      <p:to>
                                        <p:strVal val="visible"/>
                                      </p:to>
                                    </p:set>
                                    <p:animEffect transition="in" filter="fade">
                                      <p:cBhvr>
                                        <p:cTn id="7" dur="768" decel="100000"/>
                                        <p:tgtEl>
                                          <p:spTgt spid="43014"/>
                                        </p:tgtEl>
                                      </p:cBhvr>
                                    </p:animEffect>
                                    <p:animScale>
                                      <p:cBhvr>
                                        <p:cTn id="8" dur="768" decel="100000"/>
                                        <p:tgtEl>
                                          <p:spTgt spid="43014"/>
                                        </p:tgtEl>
                                      </p:cBhvr>
                                      <p:from x="10000" y="10000"/>
                                      <p:to x="200000" y="450000"/>
                                    </p:animScale>
                                    <p:animScale>
                                      <p:cBhvr>
                                        <p:cTn id="9" dur="1230" accel="100000" fill="hold">
                                          <p:stCondLst>
                                            <p:cond delay="768"/>
                                          </p:stCondLst>
                                        </p:cTn>
                                        <p:tgtEl>
                                          <p:spTgt spid="43014"/>
                                        </p:tgtEl>
                                      </p:cBhvr>
                                      <p:from x="200000" y="450000"/>
                                      <p:to x="100000" y="100000"/>
                                    </p:animScale>
                                    <p:set>
                                      <p:cBhvr>
                                        <p:cTn id="10" dur="768" fill="hold"/>
                                        <p:tgtEl>
                                          <p:spTgt spid="43014"/>
                                        </p:tgtEl>
                                        <p:attrNameLst>
                                          <p:attrName>ppt_x</p:attrName>
                                        </p:attrNameLst>
                                      </p:cBhvr>
                                      <p:to>
                                        <p:strVal val="(0.5)"/>
                                      </p:to>
                                    </p:set>
                                    <p:anim from="(0.5)" to="(#ppt_x)" calcmode="lin" valueType="num">
                                      <p:cBhvr>
                                        <p:cTn id="11" dur="1230" accel="100000" fill="hold">
                                          <p:stCondLst>
                                            <p:cond delay="768"/>
                                          </p:stCondLst>
                                        </p:cTn>
                                        <p:tgtEl>
                                          <p:spTgt spid="43014"/>
                                        </p:tgtEl>
                                        <p:attrNameLst>
                                          <p:attrName>ppt_x</p:attrName>
                                        </p:attrNameLst>
                                      </p:cBhvr>
                                    </p:anim>
                                    <p:set>
                                      <p:cBhvr>
                                        <p:cTn id="12" dur="768" fill="hold"/>
                                        <p:tgtEl>
                                          <p:spTgt spid="43014"/>
                                        </p:tgtEl>
                                        <p:attrNameLst>
                                          <p:attrName>ppt_y</p:attrName>
                                        </p:attrNameLst>
                                      </p:cBhvr>
                                      <p:to>
                                        <p:strVal val="(#ppt_y+0.4)"/>
                                      </p:to>
                                    </p:set>
                                    <p:anim from="(#ppt_y+0.4)" to="(#ppt_y)" calcmode="lin" valueType="num">
                                      <p:cBhvr>
                                        <p:cTn id="13" dur="1230" accel="100000" fill="hold">
                                          <p:stCondLst>
                                            <p:cond delay="768"/>
                                          </p:stCondLst>
                                        </p:cTn>
                                        <p:tgtEl>
                                          <p:spTgt spid="430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fi-FI" sz="2800">
                <a:latin typeface="Comic Sans MS" pitchFamily="66" charset="0"/>
              </a:rPr>
              <a:t>Lima Kekuatan Strategi Korporasi</a:t>
            </a:r>
            <a:endParaRPr lang="en-US" sz="2800">
              <a:latin typeface="Comic Sans MS" pitchFamily="66" charset="0"/>
            </a:endParaRPr>
          </a:p>
        </p:txBody>
      </p:sp>
      <p:sp>
        <p:nvSpPr>
          <p:cNvPr id="46083" name="Rectangle 3"/>
          <p:cNvSpPr>
            <a:spLocks noGrp="1" noChangeArrowheads="1"/>
          </p:cNvSpPr>
          <p:nvPr>
            <p:ph type="body" idx="1"/>
          </p:nvPr>
        </p:nvSpPr>
        <p:spPr/>
        <p:txBody>
          <a:bodyPr/>
          <a:lstStyle/>
          <a:p>
            <a:pPr marL="609600" indent="-609600"/>
            <a:r>
              <a:rPr lang="fi-FI"/>
              <a:t>Ancaman dari pendatang baru</a:t>
            </a:r>
          </a:p>
          <a:p>
            <a:pPr marL="609600" indent="-609600"/>
            <a:r>
              <a:rPr lang="fi-FI"/>
              <a:t>Daya tawar pembeli (pelanggan).</a:t>
            </a:r>
          </a:p>
          <a:p>
            <a:pPr marL="609600" indent="-609600"/>
            <a:r>
              <a:rPr lang="fi-FI"/>
              <a:t>Daya tawar pemasok</a:t>
            </a:r>
          </a:p>
          <a:p>
            <a:pPr marL="609600" indent="-609600"/>
            <a:r>
              <a:rPr lang="fi-FI"/>
              <a:t>Ancaman dari produk substitusi</a:t>
            </a:r>
          </a:p>
          <a:p>
            <a:pPr marL="609600" indent="-609600"/>
            <a:r>
              <a:rPr lang="fi-FI"/>
              <a:t>Persaingan diantara pesaing. </a:t>
            </a: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768" decel="100000"/>
                                        <p:tgtEl>
                                          <p:spTgt spid="46082"/>
                                        </p:tgtEl>
                                      </p:cBhvr>
                                    </p:animEffect>
                                    <p:animScale>
                                      <p:cBhvr>
                                        <p:cTn id="8" dur="768" decel="100000"/>
                                        <p:tgtEl>
                                          <p:spTgt spid="46082"/>
                                        </p:tgtEl>
                                      </p:cBhvr>
                                      <p:from x="10000" y="10000"/>
                                      <p:to x="200000" y="450000"/>
                                    </p:animScale>
                                    <p:animScale>
                                      <p:cBhvr>
                                        <p:cTn id="9" dur="1230" accel="100000" fill="hold">
                                          <p:stCondLst>
                                            <p:cond delay="768"/>
                                          </p:stCondLst>
                                        </p:cTn>
                                        <p:tgtEl>
                                          <p:spTgt spid="46082"/>
                                        </p:tgtEl>
                                      </p:cBhvr>
                                      <p:from x="200000" y="450000"/>
                                      <p:to x="100000" y="100000"/>
                                    </p:animScale>
                                    <p:set>
                                      <p:cBhvr>
                                        <p:cTn id="10" dur="768" fill="hold"/>
                                        <p:tgtEl>
                                          <p:spTgt spid="46082"/>
                                        </p:tgtEl>
                                        <p:attrNameLst>
                                          <p:attrName>ppt_x</p:attrName>
                                        </p:attrNameLst>
                                      </p:cBhvr>
                                      <p:to>
                                        <p:strVal val="(0.5)"/>
                                      </p:to>
                                    </p:set>
                                    <p:anim from="(0.5)" to="(#ppt_x)" calcmode="lin" valueType="num">
                                      <p:cBhvr>
                                        <p:cTn id="11" dur="1230" accel="100000" fill="hold">
                                          <p:stCondLst>
                                            <p:cond delay="768"/>
                                          </p:stCondLst>
                                        </p:cTn>
                                        <p:tgtEl>
                                          <p:spTgt spid="46082"/>
                                        </p:tgtEl>
                                        <p:attrNameLst>
                                          <p:attrName>ppt_x</p:attrName>
                                        </p:attrNameLst>
                                      </p:cBhvr>
                                    </p:anim>
                                    <p:set>
                                      <p:cBhvr>
                                        <p:cTn id="12" dur="768" fill="hold"/>
                                        <p:tgtEl>
                                          <p:spTgt spid="46082"/>
                                        </p:tgtEl>
                                        <p:attrNameLst>
                                          <p:attrName>ppt_y</p:attrName>
                                        </p:attrNameLst>
                                      </p:cBhvr>
                                      <p:to>
                                        <p:strVal val="(#ppt_y+0.4)"/>
                                      </p:to>
                                    </p:set>
                                    <p:anim from="(#ppt_y+0.4)" to="(#ppt_y)" calcmode="lin" valueType="num">
                                      <p:cBhvr>
                                        <p:cTn id="13" dur="1230" accel="100000" fill="hold">
                                          <p:stCondLst>
                                            <p:cond delay="768"/>
                                          </p:stCondLst>
                                        </p:cTn>
                                        <p:tgtEl>
                                          <p:spTgt spid="460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6083">
                                            <p:txEl>
                                              <p:pRg st="0" end="0"/>
                                            </p:txEl>
                                          </p:spTgt>
                                        </p:tgtEl>
                                        <p:attrNameLst>
                                          <p:attrName>style.visibility</p:attrName>
                                        </p:attrNameLst>
                                      </p:cBhvr>
                                      <p:to>
                                        <p:strVal val="visible"/>
                                      </p:to>
                                    </p:set>
                                    <p:anim calcmode="lin" valueType="num">
                                      <p:cBhvr>
                                        <p:cTn id="18" dur="500" fill="hold"/>
                                        <p:tgtEl>
                                          <p:spTgt spid="4608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608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608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6083">
                                            <p:txEl>
                                              <p:pRg st="1" end="1"/>
                                            </p:txEl>
                                          </p:spTgt>
                                        </p:tgtEl>
                                        <p:attrNameLst>
                                          <p:attrName>style.visibility</p:attrName>
                                        </p:attrNameLst>
                                      </p:cBhvr>
                                      <p:to>
                                        <p:strVal val="visible"/>
                                      </p:to>
                                    </p:set>
                                    <p:anim calcmode="lin" valueType="num">
                                      <p:cBhvr>
                                        <p:cTn id="25" dur="500" fill="hold"/>
                                        <p:tgtEl>
                                          <p:spTgt spid="4608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608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608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6083">
                                            <p:txEl>
                                              <p:pRg st="2" end="2"/>
                                            </p:txEl>
                                          </p:spTgt>
                                        </p:tgtEl>
                                        <p:attrNameLst>
                                          <p:attrName>style.visibility</p:attrName>
                                        </p:attrNameLst>
                                      </p:cBhvr>
                                      <p:to>
                                        <p:strVal val="visible"/>
                                      </p:to>
                                    </p:set>
                                    <p:anim calcmode="lin" valueType="num">
                                      <p:cBhvr>
                                        <p:cTn id="32" dur="500" fill="hold"/>
                                        <p:tgtEl>
                                          <p:spTgt spid="4608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608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608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46083">
                                            <p:txEl>
                                              <p:pRg st="3" end="3"/>
                                            </p:txEl>
                                          </p:spTgt>
                                        </p:tgtEl>
                                        <p:attrNameLst>
                                          <p:attrName>style.visibility</p:attrName>
                                        </p:attrNameLst>
                                      </p:cBhvr>
                                      <p:to>
                                        <p:strVal val="visible"/>
                                      </p:to>
                                    </p:set>
                                    <p:anim calcmode="lin" valueType="num">
                                      <p:cBhvr>
                                        <p:cTn id="39" dur="500" fill="hold"/>
                                        <p:tgtEl>
                                          <p:spTgt spid="4608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608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4608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46083">
                                            <p:txEl>
                                              <p:pRg st="4" end="4"/>
                                            </p:txEl>
                                          </p:spTgt>
                                        </p:tgtEl>
                                        <p:attrNameLst>
                                          <p:attrName>style.visibility</p:attrName>
                                        </p:attrNameLst>
                                      </p:cBhvr>
                                      <p:to>
                                        <p:strVal val="visible"/>
                                      </p:to>
                                    </p:set>
                                    <p:anim calcmode="lin" valueType="num">
                                      <p:cBhvr>
                                        <p:cTn id="46" dur="500" fill="hold"/>
                                        <p:tgtEl>
                                          <p:spTgt spid="4608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4608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r>
              <a:rPr lang="fi-FI" sz="2800">
                <a:latin typeface="Comic Sans MS" pitchFamily="66" charset="0"/>
              </a:rPr>
              <a:t>Lima Kekuatan Strategi Korporasi</a:t>
            </a:r>
            <a:endParaRPr lang="en-US" sz="2800">
              <a:latin typeface="Comic Sans MS" pitchFamily="66" charset="0"/>
            </a:endParaRPr>
          </a:p>
        </p:txBody>
      </p:sp>
      <p:sp>
        <p:nvSpPr>
          <p:cNvPr id="47118" name="AutoShape 14"/>
          <p:cNvSpPr>
            <a:spLocks noChangeArrowheads="1"/>
          </p:cNvSpPr>
          <p:nvPr/>
        </p:nvSpPr>
        <p:spPr bwMode="auto">
          <a:xfrm>
            <a:off x="2057400" y="3352800"/>
            <a:ext cx="1485900" cy="1028700"/>
          </a:xfrm>
          <a:prstGeom prst="rightArrowCallout">
            <a:avLst>
              <a:gd name="adj1" fmla="val 23083"/>
              <a:gd name="adj2" fmla="val 21296"/>
              <a:gd name="adj3" fmla="val 7657"/>
              <a:gd name="adj4" fmla="val 66667"/>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Kekeuatan tawar penawaran dari pemasok</a:t>
            </a:r>
            <a:endParaRPr lang="en-US">
              <a:solidFill>
                <a:schemeClr val="accent1"/>
              </a:solidFill>
              <a:latin typeface="Arial" charset="0"/>
            </a:endParaRPr>
          </a:p>
        </p:txBody>
      </p:sp>
      <p:sp>
        <p:nvSpPr>
          <p:cNvPr id="47117" name="Oval 13"/>
          <p:cNvSpPr>
            <a:spLocks noChangeArrowheads="1"/>
          </p:cNvSpPr>
          <p:nvPr/>
        </p:nvSpPr>
        <p:spPr bwMode="auto">
          <a:xfrm>
            <a:off x="3886200" y="3200400"/>
            <a:ext cx="1638300" cy="1371600"/>
          </a:xfrm>
          <a:prstGeom prst="ellipse">
            <a:avLst/>
          </a:prstGeom>
          <a:solidFill>
            <a:srgbClr val="FFFFFF"/>
          </a:solidFill>
          <a:ln w="9525">
            <a:solidFill>
              <a:srgbClr val="000000"/>
            </a:solidFill>
            <a:round/>
            <a:headEnd/>
            <a:tailEnd/>
          </a:ln>
        </p:spPr>
        <p:txBody>
          <a:bodyPr/>
          <a:lstStyle/>
          <a:p>
            <a:pPr algn="ctr" eaLnBrk="1" hangingPunct="1"/>
            <a:r>
              <a:rPr lang="en-US" sz="1200">
                <a:solidFill>
                  <a:schemeClr val="accent1"/>
                </a:solidFill>
                <a:latin typeface="Arial" charset="0"/>
                <a:cs typeface="Times New Roman" pitchFamily="18" charset="0"/>
              </a:rPr>
              <a:t>INDUSTRI</a:t>
            </a:r>
            <a:endParaRPr lang="en-US" sz="900">
              <a:solidFill>
                <a:schemeClr val="accent1"/>
              </a:solidFill>
              <a:latin typeface="Arial" charset="0"/>
            </a:endParaRPr>
          </a:p>
          <a:p>
            <a:pPr algn="ctr"/>
            <a:r>
              <a:rPr lang="en-US" sz="1200">
                <a:solidFill>
                  <a:schemeClr val="accent1"/>
                </a:solidFill>
                <a:latin typeface="Arial" charset="0"/>
                <a:cs typeface="Times New Roman" pitchFamily="18" charset="0"/>
              </a:rPr>
              <a:t>Berebut kedudukan diantara pesaing yang sudah ada</a:t>
            </a:r>
            <a:endParaRPr lang="en-US" sz="900">
              <a:solidFill>
                <a:schemeClr val="accent1"/>
              </a:solidFill>
              <a:latin typeface="Arial" charset="0"/>
            </a:endParaRPr>
          </a:p>
          <a:p>
            <a:endParaRPr lang="en-US">
              <a:solidFill>
                <a:schemeClr val="accent1"/>
              </a:solidFill>
              <a:latin typeface="Arial" charset="0"/>
            </a:endParaRPr>
          </a:p>
        </p:txBody>
      </p:sp>
      <p:sp>
        <p:nvSpPr>
          <p:cNvPr id="47125" name="AutoShape 21"/>
          <p:cNvSpPr>
            <a:spLocks noChangeArrowheads="1"/>
          </p:cNvSpPr>
          <p:nvPr/>
        </p:nvSpPr>
        <p:spPr bwMode="auto">
          <a:xfrm>
            <a:off x="4038600" y="1676400"/>
            <a:ext cx="1143000" cy="1371600"/>
          </a:xfrm>
          <a:prstGeom prst="downArrowCallout">
            <a:avLst>
              <a:gd name="adj1" fmla="val 20000"/>
              <a:gd name="adj2" fmla="val 20000"/>
              <a:gd name="adj3" fmla="val 20000"/>
              <a:gd name="adj4" fmla="val 66667"/>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Ancaman</a:t>
            </a:r>
            <a:endParaRPr lang="en-US" sz="900">
              <a:solidFill>
                <a:schemeClr val="accent1"/>
              </a:solidFill>
              <a:latin typeface="Arial" charset="0"/>
            </a:endParaRPr>
          </a:p>
          <a:p>
            <a:pPr algn="ctr"/>
            <a:r>
              <a:rPr lang="en-US" sz="1200">
                <a:solidFill>
                  <a:schemeClr val="accent1"/>
                </a:solidFill>
                <a:latin typeface="Arial" charset="0"/>
                <a:cs typeface="Times New Roman" pitchFamily="18" charset="0"/>
              </a:rPr>
              <a:t>Pendatang</a:t>
            </a:r>
            <a:endParaRPr lang="en-US" sz="900">
              <a:solidFill>
                <a:schemeClr val="accent1"/>
              </a:solidFill>
              <a:latin typeface="Arial" charset="0"/>
            </a:endParaRPr>
          </a:p>
          <a:p>
            <a:pPr algn="ctr"/>
            <a:r>
              <a:rPr lang="en-US" sz="1200">
                <a:solidFill>
                  <a:schemeClr val="accent1"/>
                </a:solidFill>
                <a:latin typeface="Arial" charset="0"/>
                <a:cs typeface="Times New Roman" pitchFamily="18" charset="0"/>
              </a:rPr>
              <a:t>baru</a:t>
            </a:r>
            <a:endParaRPr lang="en-US">
              <a:solidFill>
                <a:schemeClr val="accent1"/>
              </a:solidFill>
              <a:latin typeface="Arial" charset="0"/>
            </a:endParaRPr>
          </a:p>
        </p:txBody>
      </p:sp>
      <p:sp>
        <p:nvSpPr>
          <p:cNvPr id="47116" name="AutoShape 12"/>
          <p:cNvSpPr>
            <a:spLocks noChangeArrowheads="1"/>
          </p:cNvSpPr>
          <p:nvPr/>
        </p:nvSpPr>
        <p:spPr bwMode="auto">
          <a:xfrm>
            <a:off x="5715000" y="3429000"/>
            <a:ext cx="1600200" cy="1028700"/>
          </a:xfrm>
          <a:prstGeom prst="leftArrowCallout">
            <a:avLst>
              <a:gd name="adj1" fmla="val 21231"/>
              <a:gd name="adj2" fmla="val 22222"/>
              <a:gd name="adj3" fmla="val 27107"/>
              <a:gd name="adj4" fmla="val 66667"/>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Kekuatan tawar menawar pelanggan</a:t>
            </a:r>
            <a:endParaRPr lang="en-US">
              <a:solidFill>
                <a:schemeClr val="accent1"/>
              </a:solidFill>
              <a:latin typeface="Arial" charset="0"/>
            </a:endParaRPr>
          </a:p>
        </p:txBody>
      </p:sp>
      <p:sp>
        <p:nvSpPr>
          <p:cNvPr id="47109" name="AutoShape 5"/>
          <p:cNvSpPr>
            <a:spLocks noChangeArrowheads="1"/>
          </p:cNvSpPr>
          <p:nvPr/>
        </p:nvSpPr>
        <p:spPr bwMode="auto">
          <a:xfrm>
            <a:off x="4114800" y="4953000"/>
            <a:ext cx="1257300" cy="1257300"/>
          </a:xfrm>
          <a:prstGeom prst="upArrowCallout">
            <a:avLst>
              <a:gd name="adj1" fmla="val 20407"/>
              <a:gd name="adj2" fmla="val 21213"/>
              <a:gd name="adj3" fmla="val 18333"/>
              <a:gd name="adj4" fmla="val 66667"/>
            </a:avLst>
          </a:prstGeom>
          <a:solidFill>
            <a:srgbClr val="FFFFFF"/>
          </a:solidFill>
          <a:ln w="9525">
            <a:solidFill>
              <a:srgbClr val="000000"/>
            </a:solidFill>
            <a:miter lim="800000"/>
            <a:headEnd/>
            <a:tailEnd/>
          </a:ln>
        </p:spPr>
        <p:txBody>
          <a:bodyPr/>
          <a:lstStyle/>
          <a:p>
            <a:pPr algn="ctr" eaLnBrk="1" hangingPunct="1"/>
            <a:r>
              <a:rPr lang="it-IT" sz="1200">
                <a:solidFill>
                  <a:schemeClr val="accent1"/>
                </a:solidFill>
                <a:latin typeface="Arial" charset="0"/>
                <a:cs typeface="Times New Roman" pitchFamily="18" charset="0"/>
              </a:rPr>
              <a:t>Ancaman dari produk atau jasa substitusi</a:t>
            </a:r>
            <a:endParaRPr lang="it-IT">
              <a:solidFill>
                <a:schemeClr val="accent1"/>
              </a:solidFill>
              <a:latin typeface="Arial" charset="0"/>
            </a:endParaRPr>
          </a:p>
        </p:txBody>
      </p:sp>
      <p:sp>
        <p:nvSpPr>
          <p:cNvPr id="47121" name="Arc 17"/>
          <p:cNvSpPr>
            <a:spLocks/>
          </p:cNvSpPr>
          <p:nvPr/>
        </p:nvSpPr>
        <p:spPr bwMode="auto">
          <a:xfrm rot="-650305">
            <a:off x="5562600" y="1981200"/>
            <a:ext cx="1144588" cy="1257300"/>
          </a:xfrm>
          <a:custGeom>
            <a:avLst/>
            <a:gdLst>
              <a:gd name="G0" fmla="+- 0 0 0"/>
              <a:gd name="G1" fmla="+- 20962 0 0"/>
              <a:gd name="G2" fmla="+- 21600 0 0"/>
              <a:gd name="T0" fmla="*/ 5212 w 21600"/>
              <a:gd name="T1" fmla="*/ 0 h 34847"/>
              <a:gd name="T2" fmla="*/ 16545 w 21600"/>
              <a:gd name="T3" fmla="*/ 34847 h 34847"/>
              <a:gd name="T4" fmla="*/ 0 w 21600"/>
              <a:gd name="T5" fmla="*/ 20962 h 34847"/>
            </a:gdLst>
            <a:ahLst/>
            <a:cxnLst>
              <a:cxn ang="0">
                <a:pos x="T0" y="T1"/>
              </a:cxn>
              <a:cxn ang="0">
                <a:pos x="T2" y="T3"/>
              </a:cxn>
              <a:cxn ang="0">
                <a:pos x="T4" y="T5"/>
              </a:cxn>
            </a:cxnLst>
            <a:rect l="0" t="0" r="r" b="b"/>
            <a:pathLst>
              <a:path w="21600" h="34847" fill="none" extrusionOk="0">
                <a:moveTo>
                  <a:pt x="5211" y="0"/>
                </a:moveTo>
                <a:cubicBezTo>
                  <a:pt x="14840" y="2394"/>
                  <a:pt x="21600" y="11040"/>
                  <a:pt x="21600" y="20962"/>
                </a:cubicBezTo>
                <a:cubicBezTo>
                  <a:pt x="21600" y="26040"/>
                  <a:pt x="19810" y="30957"/>
                  <a:pt x="16545" y="34847"/>
                </a:cubicBezTo>
              </a:path>
              <a:path w="21600" h="34847" stroke="0" extrusionOk="0">
                <a:moveTo>
                  <a:pt x="5211" y="0"/>
                </a:moveTo>
                <a:cubicBezTo>
                  <a:pt x="14840" y="2394"/>
                  <a:pt x="21600" y="11040"/>
                  <a:pt x="21600" y="20962"/>
                </a:cubicBezTo>
                <a:cubicBezTo>
                  <a:pt x="21600" y="26040"/>
                  <a:pt x="19810" y="30957"/>
                  <a:pt x="16545" y="34847"/>
                </a:cubicBezTo>
                <a:lnTo>
                  <a:pt x="0" y="20962"/>
                </a:lnTo>
                <a:close/>
              </a:path>
            </a:pathLst>
          </a:custGeom>
          <a:noFill/>
          <a:ln w="9525">
            <a:solidFill>
              <a:srgbClr val="000000"/>
            </a:solidFill>
            <a:round/>
            <a:headEnd/>
            <a:tailEnd type="triangle" w="med" len="med"/>
          </a:ln>
        </p:spPr>
        <p:txBody>
          <a:bodyPr/>
          <a:lstStyle/>
          <a:p>
            <a:endParaRPr lang="en-US"/>
          </a:p>
        </p:txBody>
      </p:sp>
      <p:sp>
        <p:nvSpPr>
          <p:cNvPr id="47124" name="Arc 20"/>
          <p:cNvSpPr>
            <a:spLocks/>
          </p:cNvSpPr>
          <p:nvPr/>
        </p:nvSpPr>
        <p:spPr bwMode="auto">
          <a:xfrm rot="1475136" flipH="1">
            <a:off x="2514600" y="1828800"/>
            <a:ext cx="687388" cy="1382713"/>
          </a:xfrm>
          <a:custGeom>
            <a:avLst/>
            <a:gdLst>
              <a:gd name="G0" fmla="+- 1400 0 0"/>
              <a:gd name="G1" fmla="+- 21600 0 0"/>
              <a:gd name="G2" fmla="+- 21600 0 0"/>
              <a:gd name="T0" fmla="*/ 0 w 23000"/>
              <a:gd name="T1" fmla="*/ 45 h 34346"/>
              <a:gd name="T2" fmla="*/ 18838 w 23000"/>
              <a:gd name="T3" fmla="*/ 34346 h 34346"/>
              <a:gd name="T4" fmla="*/ 1400 w 23000"/>
              <a:gd name="T5" fmla="*/ 21600 h 34346"/>
            </a:gdLst>
            <a:ahLst/>
            <a:cxnLst>
              <a:cxn ang="0">
                <a:pos x="T0" y="T1"/>
              </a:cxn>
              <a:cxn ang="0">
                <a:pos x="T2" y="T3"/>
              </a:cxn>
              <a:cxn ang="0">
                <a:pos x="T4" y="T5"/>
              </a:cxn>
            </a:cxnLst>
            <a:rect l="0" t="0" r="r" b="b"/>
            <a:pathLst>
              <a:path w="23000" h="34346" fill="none" extrusionOk="0">
                <a:moveTo>
                  <a:pt x="0" y="45"/>
                </a:moveTo>
                <a:cubicBezTo>
                  <a:pt x="466" y="15"/>
                  <a:pt x="932" y="-1"/>
                  <a:pt x="1400" y="0"/>
                </a:cubicBezTo>
                <a:cubicBezTo>
                  <a:pt x="13329" y="0"/>
                  <a:pt x="23000" y="9670"/>
                  <a:pt x="23000" y="21600"/>
                </a:cubicBezTo>
                <a:cubicBezTo>
                  <a:pt x="23000" y="26182"/>
                  <a:pt x="21542" y="30646"/>
                  <a:pt x="18838" y="34346"/>
                </a:cubicBezTo>
              </a:path>
              <a:path w="23000" h="34346" stroke="0" extrusionOk="0">
                <a:moveTo>
                  <a:pt x="0" y="45"/>
                </a:moveTo>
                <a:cubicBezTo>
                  <a:pt x="466" y="15"/>
                  <a:pt x="932" y="-1"/>
                  <a:pt x="1400" y="0"/>
                </a:cubicBezTo>
                <a:cubicBezTo>
                  <a:pt x="13329" y="0"/>
                  <a:pt x="23000" y="9670"/>
                  <a:pt x="23000" y="21600"/>
                </a:cubicBezTo>
                <a:cubicBezTo>
                  <a:pt x="23000" y="26182"/>
                  <a:pt x="21542" y="30646"/>
                  <a:pt x="18838" y="34346"/>
                </a:cubicBezTo>
                <a:lnTo>
                  <a:pt x="1400" y="21600"/>
                </a:lnTo>
                <a:close/>
              </a:path>
            </a:pathLst>
          </a:custGeom>
          <a:noFill/>
          <a:ln w="9525">
            <a:solidFill>
              <a:srgbClr val="000000"/>
            </a:solidFill>
            <a:round/>
            <a:headEnd/>
            <a:tailEnd type="triangle" w="med" len="med"/>
          </a:ln>
        </p:spPr>
        <p:txBody>
          <a:bodyPr/>
          <a:lstStyle/>
          <a:p>
            <a:endParaRPr lang="en-US"/>
          </a:p>
        </p:txBody>
      </p:sp>
      <p:sp>
        <p:nvSpPr>
          <p:cNvPr id="47115" name="Arc 11"/>
          <p:cNvSpPr>
            <a:spLocks/>
          </p:cNvSpPr>
          <p:nvPr/>
        </p:nvSpPr>
        <p:spPr bwMode="auto">
          <a:xfrm rot="9669225">
            <a:off x="2590800" y="4572000"/>
            <a:ext cx="901700" cy="1217613"/>
          </a:xfrm>
          <a:custGeom>
            <a:avLst/>
            <a:gdLst>
              <a:gd name="G0" fmla="+- 0 0 0"/>
              <a:gd name="G1" fmla="+- 21344 0 0"/>
              <a:gd name="G2" fmla="+- 21600 0 0"/>
              <a:gd name="T0" fmla="*/ 3313 w 21600"/>
              <a:gd name="T1" fmla="*/ 0 h 37520"/>
              <a:gd name="T2" fmla="*/ 14314 w 21600"/>
              <a:gd name="T3" fmla="*/ 37520 h 37520"/>
              <a:gd name="T4" fmla="*/ 0 w 21600"/>
              <a:gd name="T5" fmla="*/ 21344 h 37520"/>
            </a:gdLst>
            <a:ahLst/>
            <a:cxnLst>
              <a:cxn ang="0">
                <a:pos x="T0" y="T1"/>
              </a:cxn>
              <a:cxn ang="0">
                <a:pos x="T2" y="T3"/>
              </a:cxn>
              <a:cxn ang="0">
                <a:pos x="T4" y="T5"/>
              </a:cxn>
            </a:cxnLst>
            <a:rect l="0" t="0" r="r" b="b"/>
            <a:pathLst>
              <a:path w="21600" h="37520" fill="none" extrusionOk="0">
                <a:moveTo>
                  <a:pt x="3313" y="-1"/>
                </a:moveTo>
                <a:cubicBezTo>
                  <a:pt x="13837" y="1633"/>
                  <a:pt x="21600" y="10693"/>
                  <a:pt x="21600" y="21344"/>
                </a:cubicBezTo>
                <a:cubicBezTo>
                  <a:pt x="21600" y="27530"/>
                  <a:pt x="18947" y="33420"/>
                  <a:pt x="14314" y="37520"/>
                </a:cubicBezTo>
              </a:path>
              <a:path w="21600" h="37520" stroke="0" extrusionOk="0">
                <a:moveTo>
                  <a:pt x="3313" y="-1"/>
                </a:moveTo>
                <a:cubicBezTo>
                  <a:pt x="13837" y="1633"/>
                  <a:pt x="21600" y="10693"/>
                  <a:pt x="21600" y="21344"/>
                </a:cubicBezTo>
                <a:cubicBezTo>
                  <a:pt x="21600" y="27530"/>
                  <a:pt x="18947" y="33420"/>
                  <a:pt x="14314" y="37520"/>
                </a:cubicBezTo>
                <a:lnTo>
                  <a:pt x="0" y="21344"/>
                </a:lnTo>
                <a:close/>
              </a:path>
            </a:pathLst>
          </a:custGeom>
          <a:noFill/>
          <a:ln w="9525">
            <a:solidFill>
              <a:srgbClr val="000000"/>
            </a:solidFill>
            <a:round/>
            <a:headEnd/>
            <a:tailEnd type="triangle" w="med" len="med"/>
          </a:ln>
        </p:spPr>
        <p:txBody>
          <a:bodyPr/>
          <a:lstStyle/>
          <a:p>
            <a:endParaRPr lang="en-US"/>
          </a:p>
        </p:txBody>
      </p:sp>
      <p:sp>
        <p:nvSpPr>
          <p:cNvPr id="47114" name="Arc 10"/>
          <p:cNvSpPr>
            <a:spLocks/>
          </p:cNvSpPr>
          <p:nvPr/>
        </p:nvSpPr>
        <p:spPr bwMode="auto">
          <a:xfrm rot="13236284" flipH="1">
            <a:off x="5638800" y="4572000"/>
            <a:ext cx="974725" cy="1296988"/>
          </a:xfrm>
          <a:custGeom>
            <a:avLst/>
            <a:gdLst>
              <a:gd name="G0" fmla="+- 0 0 0"/>
              <a:gd name="G1" fmla="+- 14296 0 0"/>
              <a:gd name="G2" fmla="+- 21600 0 0"/>
              <a:gd name="T0" fmla="*/ 16192 w 21600"/>
              <a:gd name="T1" fmla="*/ 0 h 27042"/>
              <a:gd name="T2" fmla="*/ 17438 w 21600"/>
              <a:gd name="T3" fmla="*/ 27042 h 27042"/>
              <a:gd name="T4" fmla="*/ 0 w 21600"/>
              <a:gd name="T5" fmla="*/ 14296 h 27042"/>
            </a:gdLst>
            <a:ahLst/>
            <a:cxnLst>
              <a:cxn ang="0">
                <a:pos x="T0" y="T1"/>
              </a:cxn>
              <a:cxn ang="0">
                <a:pos x="T2" y="T3"/>
              </a:cxn>
              <a:cxn ang="0">
                <a:pos x="T4" y="T5"/>
              </a:cxn>
            </a:cxnLst>
            <a:rect l="0" t="0" r="r" b="b"/>
            <a:pathLst>
              <a:path w="21600" h="27042" fill="none" extrusionOk="0">
                <a:moveTo>
                  <a:pt x="16192" y="-1"/>
                </a:moveTo>
                <a:cubicBezTo>
                  <a:pt x="19676" y="3946"/>
                  <a:pt x="21600" y="9030"/>
                  <a:pt x="21600" y="14296"/>
                </a:cubicBezTo>
                <a:cubicBezTo>
                  <a:pt x="21600" y="18878"/>
                  <a:pt x="20142" y="23342"/>
                  <a:pt x="17438" y="27042"/>
                </a:cubicBezTo>
              </a:path>
              <a:path w="21600" h="27042" stroke="0" extrusionOk="0">
                <a:moveTo>
                  <a:pt x="16192" y="-1"/>
                </a:moveTo>
                <a:cubicBezTo>
                  <a:pt x="19676" y="3946"/>
                  <a:pt x="21600" y="9030"/>
                  <a:pt x="21600" y="14296"/>
                </a:cubicBezTo>
                <a:cubicBezTo>
                  <a:pt x="21600" y="18878"/>
                  <a:pt x="20142" y="23342"/>
                  <a:pt x="17438" y="27042"/>
                </a:cubicBezTo>
                <a:lnTo>
                  <a:pt x="0" y="14296"/>
                </a:lnTo>
                <a:close/>
              </a:path>
            </a:pathLst>
          </a:custGeom>
          <a:noFill/>
          <a:ln w="9525">
            <a:solidFill>
              <a:srgbClr val="000000"/>
            </a:solidFill>
            <a:round/>
            <a:headEnd/>
            <a:tailEnd type="triangle" w="med" len="med"/>
          </a:ln>
        </p:spPr>
        <p:txBody>
          <a:bodyPr/>
          <a:lstStyle/>
          <a:p>
            <a:endParaRPr lang="en-US"/>
          </a:p>
        </p:txBody>
      </p:sp>
      <p:sp>
        <p:nvSpPr>
          <p:cNvPr id="47120" name="Arc 16"/>
          <p:cNvSpPr>
            <a:spLocks/>
          </p:cNvSpPr>
          <p:nvPr/>
        </p:nvSpPr>
        <p:spPr bwMode="auto">
          <a:xfrm rot="8352078" flipH="1">
            <a:off x="5486400" y="2286000"/>
            <a:ext cx="762000" cy="1143000"/>
          </a:xfrm>
          <a:custGeom>
            <a:avLst/>
            <a:gdLst>
              <a:gd name="G0" fmla="+- 0 0 0"/>
              <a:gd name="G1" fmla="+- 9980 0 0"/>
              <a:gd name="G2" fmla="+- 21600 0 0"/>
              <a:gd name="T0" fmla="*/ 19156 w 21600"/>
              <a:gd name="T1" fmla="*/ 0 h 24567"/>
              <a:gd name="T2" fmla="*/ 15931 w 21600"/>
              <a:gd name="T3" fmla="*/ 24567 h 24567"/>
              <a:gd name="T4" fmla="*/ 0 w 21600"/>
              <a:gd name="T5" fmla="*/ 9980 h 24567"/>
            </a:gdLst>
            <a:ahLst/>
            <a:cxnLst>
              <a:cxn ang="0">
                <a:pos x="T0" y="T1"/>
              </a:cxn>
              <a:cxn ang="0">
                <a:pos x="T2" y="T3"/>
              </a:cxn>
              <a:cxn ang="0">
                <a:pos x="T4" y="T5"/>
              </a:cxn>
            </a:cxnLst>
            <a:rect l="0" t="0" r="r" b="b"/>
            <a:pathLst>
              <a:path w="21600" h="24567" fill="none" extrusionOk="0">
                <a:moveTo>
                  <a:pt x="19156" y="-1"/>
                </a:moveTo>
                <a:cubicBezTo>
                  <a:pt x="20761" y="3081"/>
                  <a:pt x="21600" y="6505"/>
                  <a:pt x="21600" y="9980"/>
                </a:cubicBezTo>
                <a:cubicBezTo>
                  <a:pt x="21600" y="15379"/>
                  <a:pt x="19577" y="20584"/>
                  <a:pt x="15930" y="24566"/>
                </a:cubicBezTo>
              </a:path>
              <a:path w="21600" h="24567" stroke="0" extrusionOk="0">
                <a:moveTo>
                  <a:pt x="19156" y="-1"/>
                </a:moveTo>
                <a:cubicBezTo>
                  <a:pt x="20761" y="3081"/>
                  <a:pt x="21600" y="6505"/>
                  <a:pt x="21600" y="9980"/>
                </a:cubicBezTo>
                <a:cubicBezTo>
                  <a:pt x="21600" y="15379"/>
                  <a:pt x="19577" y="20584"/>
                  <a:pt x="15930" y="24566"/>
                </a:cubicBezTo>
                <a:lnTo>
                  <a:pt x="0" y="9980"/>
                </a:lnTo>
                <a:close/>
              </a:path>
            </a:pathLst>
          </a:custGeom>
          <a:noFill/>
          <a:ln w="9525">
            <a:solidFill>
              <a:srgbClr val="000000"/>
            </a:solidFill>
            <a:round/>
            <a:headEnd/>
            <a:tailEnd type="triangle" w="med" len="med"/>
          </a:ln>
        </p:spPr>
        <p:txBody>
          <a:bodyPr/>
          <a:lstStyle/>
          <a:p>
            <a:endParaRPr lang="en-US"/>
          </a:p>
        </p:txBody>
      </p:sp>
      <p:sp>
        <p:nvSpPr>
          <p:cNvPr id="47123" name="Arc 19"/>
          <p:cNvSpPr>
            <a:spLocks/>
          </p:cNvSpPr>
          <p:nvPr/>
        </p:nvSpPr>
        <p:spPr bwMode="auto">
          <a:xfrm rot="3227873" flipH="1">
            <a:off x="2736850" y="2368550"/>
            <a:ext cx="1093788" cy="1233488"/>
          </a:xfrm>
          <a:custGeom>
            <a:avLst/>
            <a:gdLst>
              <a:gd name="G0" fmla="+- 0 0 0"/>
              <a:gd name="G1" fmla="+- 8797 0 0"/>
              <a:gd name="G2" fmla="+- 21600 0 0"/>
              <a:gd name="T0" fmla="*/ 19728 w 21600"/>
              <a:gd name="T1" fmla="*/ 0 h 24998"/>
              <a:gd name="T2" fmla="*/ 14286 w 21600"/>
              <a:gd name="T3" fmla="*/ 24998 h 24998"/>
              <a:gd name="T4" fmla="*/ 0 w 21600"/>
              <a:gd name="T5" fmla="*/ 8797 h 24998"/>
            </a:gdLst>
            <a:ahLst/>
            <a:cxnLst>
              <a:cxn ang="0">
                <a:pos x="T0" y="T1"/>
              </a:cxn>
              <a:cxn ang="0">
                <a:pos x="T2" y="T3"/>
              </a:cxn>
              <a:cxn ang="0">
                <a:pos x="T4" y="T5"/>
              </a:cxn>
            </a:cxnLst>
            <a:rect l="0" t="0" r="r" b="b"/>
            <a:pathLst>
              <a:path w="21600" h="24998" fill="none" extrusionOk="0">
                <a:moveTo>
                  <a:pt x="19727" y="0"/>
                </a:moveTo>
                <a:cubicBezTo>
                  <a:pt x="20962" y="2768"/>
                  <a:pt x="21600" y="5765"/>
                  <a:pt x="21600" y="8797"/>
                </a:cubicBezTo>
                <a:cubicBezTo>
                  <a:pt x="21600" y="14996"/>
                  <a:pt x="18936" y="20897"/>
                  <a:pt x="14285" y="24997"/>
                </a:cubicBezTo>
              </a:path>
              <a:path w="21600" h="24998" stroke="0" extrusionOk="0">
                <a:moveTo>
                  <a:pt x="19727" y="0"/>
                </a:moveTo>
                <a:cubicBezTo>
                  <a:pt x="20962" y="2768"/>
                  <a:pt x="21600" y="5765"/>
                  <a:pt x="21600" y="8797"/>
                </a:cubicBezTo>
                <a:cubicBezTo>
                  <a:pt x="21600" y="14996"/>
                  <a:pt x="18936" y="20897"/>
                  <a:pt x="14285" y="24997"/>
                </a:cubicBezTo>
                <a:lnTo>
                  <a:pt x="0" y="8797"/>
                </a:lnTo>
                <a:close/>
              </a:path>
            </a:pathLst>
          </a:custGeom>
          <a:noFill/>
          <a:ln w="9525">
            <a:solidFill>
              <a:srgbClr val="000000"/>
            </a:solidFill>
            <a:round/>
            <a:headEnd type="triangle" w="med" len="med"/>
            <a:tailEnd/>
          </a:ln>
        </p:spPr>
        <p:txBody>
          <a:bodyPr/>
          <a:lstStyle/>
          <a:p>
            <a:endParaRPr lang="en-US"/>
          </a:p>
        </p:txBody>
      </p:sp>
      <p:sp>
        <p:nvSpPr>
          <p:cNvPr id="47113" name="Arc 9"/>
          <p:cNvSpPr>
            <a:spLocks/>
          </p:cNvSpPr>
          <p:nvPr/>
        </p:nvSpPr>
        <p:spPr bwMode="auto">
          <a:xfrm rot="19431119" flipH="1">
            <a:off x="2971800" y="4267200"/>
            <a:ext cx="1149350" cy="1022350"/>
          </a:xfrm>
          <a:custGeom>
            <a:avLst/>
            <a:gdLst>
              <a:gd name="G0" fmla="+- 0 0 0"/>
              <a:gd name="G1" fmla="+- 9479 0 0"/>
              <a:gd name="G2" fmla="+- 21600 0 0"/>
              <a:gd name="T0" fmla="*/ 19409 w 21600"/>
              <a:gd name="T1" fmla="*/ 0 h 22376"/>
              <a:gd name="T2" fmla="*/ 17327 w 21600"/>
              <a:gd name="T3" fmla="*/ 22376 h 22376"/>
              <a:gd name="T4" fmla="*/ 0 w 21600"/>
              <a:gd name="T5" fmla="*/ 9479 h 22376"/>
            </a:gdLst>
            <a:ahLst/>
            <a:cxnLst>
              <a:cxn ang="0">
                <a:pos x="T0" y="T1"/>
              </a:cxn>
              <a:cxn ang="0">
                <a:pos x="T2" y="T3"/>
              </a:cxn>
              <a:cxn ang="0">
                <a:pos x="T4" y="T5"/>
              </a:cxn>
            </a:cxnLst>
            <a:rect l="0" t="0" r="r" b="b"/>
            <a:pathLst>
              <a:path w="21600" h="22376" fill="none" extrusionOk="0">
                <a:moveTo>
                  <a:pt x="19408" y="0"/>
                </a:moveTo>
                <a:cubicBezTo>
                  <a:pt x="20850" y="2951"/>
                  <a:pt x="21600" y="6193"/>
                  <a:pt x="21600" y="9479"/>
                </a:cubicBezTo>
                <a:cubicBezTo>
                  <a:pt x="21600" y="14125"/>
                  <a:pt x="20101" y="18648"/>
                  <a:pt x="17327" y="22376"/>
                </a:cubicBezTo>
              </a:path>
              <a:path w="21600" h="22376" stroke="0" extrusionOk="0">
                <a:moveTo>
                  <a:pt x="19408" y="0"/>
                </a:moveTo>
                <a:cubicBezTo>
                  <a:pt x="20850" y="2951"/>
                  <a:pt x="21600" y="6193"/>
                  <a:pt x="21600" y="9479"/>
                </a:cubicBezTo>
                <a:cubicBezTo>
                  <a:pt x="21600" y="14125"/>
                  <a:pt x="20101" y="18648"/>
                  <a:pt x="17327" y="22376"/>
                </a:cubicBezTo>
                <a:lnTo>
                  <a:pt x="0" y="9479"/>
                </a:lnTo>
                <a:close/>
              </a:path>
            </a:pathLst>
          </a:custGeom>
          <a:noFill/>
          <a:ln w="9525">
            <a:solidFill>
              <a:srgbClr val="000000"/>
            </a:solidFill>
            <a:round/>
            <a:headEnd/>
            <a:tailEnd type="triangle" w="med" len="med"/>
          </a:ln>
        </p:spPr>
        <p:txBody>
          <a:bodyPr/>
          <a:lstStyle/>
          <a:p>
            <a:endParaRPr lang="en-US"/>
          </a:p>
        </p:txBody>
      </p:sp>
      <p:sp>
        <p:nvSpPr>
          <p:cNvPr id="47112" name="Arc 8"/>
          <p:cNvSpPr>
            <a:spLocks/>
          </p:cNvSpPr>
          <p:nvPr/>
        </p:nvSpPr>
        <p:spPr bwMode="auto">
          <a:xfrm rot="14085227" flipH="1">
            <a:off x="5216525" y="4384675"/>
            <a:ext cx="1257300" cy="1022350"/>
          </a:xfrm>
          <a:custGeom>
            <a:avLst/>
            <a:gdLst>
              <a:gd name="G0" fmla="+- 0 0 0"/>
              <a:gd name="G1" fmla="+- 9479 0 0"/>
              <a:gd name="G2" fmla="+- 21600 0 0"/>
              <a:gd name="T0" fmla="*/ 19409 w 21600"/>
              <a:gd name="T1" fmla="*/ 0 h 22376"/>
              <a:gd name="T2" fmla="*/ 17327 w 21600"/>
              <a:gd name="T3" fmla="*/ 22376 h 22376"/>
              <a:gd name="T4" fmla="*/ 0 w 21600"/>
              <a:gd name="T5" fmla="*/ 9479 h 22376"/>
            </a:gdLst>
            <a:ahLst/>
            <a:cxnLst>
              <a:cxn ang="0">
                <a:pos x="T0" y="T1"/>
              </a:cxn>
              <a:cxn ang="0">
                <a:pos x="T2" y="T3"/>
              </a:cxn>
              <a:cxn ang="0">
                <a:pos x="T4" y="T5"/>
              </a:cxn>
            </a:cxnLst>
            <a:rect l="0" t="0" r="r" b="b"/>
            <a:pathLst>
              <a:path w="21600" h="22376" fill="none" extrusionOk="0">
                <a:moveTo>
                  <a:pt x="19408" y="0"/>
                </a:moveTo>
                <a:cubicBezTo>
                  <a:pt x="20850" y="2951"/>
                  <a:pt x="21600" y="6193"/>
                  <a:pt x="21600" y="9479"/>
                </a:cubicBezTo>
                <a:cubicBezTo>
                  <a:pt x="21600" y="14125"/>
                  <a:pt x="20101" y="18648"/>
                  <a:pt x="17327" y="22376"/>
                </a:cubicBezTo>
              </a:path>
              <a:path w="21600" h="22376" stroke="0" extrusionOk="0">
                <a:moveTo>
                  <a:pt x="19408" y="0"/>
                </a:moveTo>
                <a:cubicBezTo>
                  <a:pt x="20850" y="2951"/>
                  <a:pt x="21600" y="6193"/>
                  <a:pt x="21600" y="9479"/>
                </a:cubicBezTo>
                <a:cubicBezTo>
                  <a:pt x="21600" y="14125"/>
                  <a:pt x="20101" y="18648"/>
                  <a:pt x="17327" y="22376"/>
                </a:cubicBezTo>
                <a:lnTo>
                  <a:pt x="0" y="9479"/>
                </a:lnTo>
                <a:close/>
              </a:path>
            </a:pathLst>
          </a:custGeom>
          <a:noFill/>
          <a:ln w="9525">
            <a:solidFill>
              <a:srgbClr val="000000"/>
            </a:solidFill>
            <a:round/>
            <a:headEnd type="triangle" w="med" len="med"/>
            <a:tailEnd/>
          </a:ln>
        </p:spPr>
        <p:txBody>
          <a:bodyPr/>
          <a:lstStyle/>
          <a:p>
            <a:endParaRPr lang="en-US"/>
          </a:p>
        </p:txBody>
      </p:sp>
      <p:sp>
        <p:nvSpPr>
          <p:cNvPr id="47111" name="Arc 7"/>
          <p:cNvSpPr>
            <a:spLocks/>
          </p:cNvSpPr>
          <p:nvPr/>
        </p:nvSpPr>
        <p:spPr bwMode="auto">
          <a:xfrm rot="13676903" flipH="1">
            <a:off x="4994275" y="4302125"/>
            <a:ext cx="1257300" cy="882650"/>
          </a:xfrm>
          <a:custGeom>
            <a:avLst/>
            <a:gdLst>
              <a:gd name="G0" fmla="+- 0 0 0"/>
              <a:gd name="G1" fmla="+- 9479 0 0"/>
              <a:gd name="G2" fmla="+- 21600 0 0"/>
              <a:gd name="T0" fmla="*/ 19409 w 21600"/>
              <a:gd name="T1" fmla="*/ 0 h 20179"/>
              <a:gd name="T2" fmla="*/ 18764 w 21600"/>
              <a:gd name="T3" fmla="*/ 20179 h 20179"/>
              <a:gd name="T4" fmla="*/ 0 w 21600"/>
              <a:gd name="T5" fmla="*/ 9479 h 20179"/>
            </a:gdLst>
            <a:ahLst/>
            <a:cxnLst>
              <a:cxn ang="0">
                <a:pos x="T0" y="T1"/>
              </a:cxn>
              <a:cxn ang="0">
                <a:pos x="T2" y="T3"/>
              </a:cxn>
              <a:cxn ang="0">
                <a:pos x="T4" y="T5"/>
              </a:cxn>
            </a:cxnLst>
            <a:rect l="0" t="0" r="r" b="b"/>
            <a:pathLst>
              <a:path w="21600" h="20179" fill="none" extrusionOk="0">
                <a:moveTo>
                  <a:pt x="19408" y="0"/>
                </a:moveTo>
                <a:cubicBezTo>
                  <a:pt x="20850" y="2951"/>
                  <a:pt x="21600" y="6193"/>
                  <a:pt x="21600" y="9479"/>
                </a:cubicBezTo>
                <a:cubicBezTo>
                  <a:pt x="21600" y="13231"/>
                  <a:pt x="20622" y="16919"/>
                  <a:pt x="18763" y="20178"/>
                </a:cubicBezTo>
              </a:path>
              <a:path w="21600" h="20179" stroke="0" extrusionOk="0">
                <a:moveTo>
                  <a:pt x="19408" y="0"/>
                </a:moveTo>
                <a:cubicBezTo>
                  <a:pt x="20850" y="2951"/>
                  <a:pt x="21600" y="6193"/>
                  <a:pt x="21600" y="9479"/>
                </a:cubicBezTo>
                <a:cubicBezTo>
                  <a:pt x="21600" y="13231"/>
                  <a:pt x="20622" y="16919"/>
                  <a:pt x="18763" y="20178"/>
                </a:cubicBezTo>
                <a:lnTo>
                  <a:pt x="0" y="9479"/>
                </a:lnTo>
                <a:close/>
              </a:path>
            </a:pathLst>
          </a:custGeom>
          <a:noFill/>
          <a:ln w="9525">
            <a:solidFill>
              <a:srgbClr val="000000"/>
            </a:solidFill>
            <a:round/>
            <a:headEnd/>
            <a:tailEnd type="triangle" w="med" len="med"/>
          </a:ln>
        </p:spPr>
        <p:txBody>
          <a:bodyPr/>
          <a:lstStyle/>
          <a:p>
            <a:endParaRPr lang="en-US"/>
          </a:p>
        </p:txBody>
      </p:sp>
      <p:sp>
        <p:nvSpPr>
          <p:cNvPr id="47110" name="Arc 6"/>
          <p:cNvSpPr>
            <a:spLocks/>
          </p:cNvSpPr>
          <p:nvPr/>
        </p:nvSpPr>
        <p:spPr bwMode="auto">
          <a:xfrm rot="19338931" flipH="1">
            <a:off x="3124200" y="4114800"/>
            <a:ext cx="1257300" cy="946150"/>
          </a:xfrm>
          <a:custGeom>
            <a:avLst/>
            <a:gdLst>
              <a:gd name="G0" fmla="+- 0 0 0"/>
              <a:gd name="G1" fmla="+- 9479 0 0"/>
              <a:gd name="G2" fmla="+- 21600 0 0"/>
              <a:gd name="T0" fmla="*/ 19409 w 21600"/>
              <a:gd name="T1" fmla="*/ 0 h 20863"/>
              <a:gd name="T2" fmla="*/ 18357 w 21600"/>
              <a:gd name="T3" fmla="*/ 20863 h 20863"/>
              <a:gd name="T4" fmla="*/ 0 w 21600"/>
              <a:gd name="T5" fmla="*/ 9479 h 20863"/>
            </a:gdLst>
            <a:ahLst/>
            <a:cxnLst>
              <a:cxn ang="0">
                <a:pos x="T0" y="T1"/>
              </a:cxn>
              <a:cxn ang="0">
                <a:pos x="T2" y="T3"/>
              </a:cxn>
              <a:cxn ang="0">
                <a:pos x="T4" y="T5"/>
              </a:cxn>
            </a:cxnLst>
            <a:rect l="0" t="0" r="r" b="b"/>
            <a:pathLst>
              <a:path w="21600" h="20863" fill="none" extrusionOk="0">
                <a:moveTo>
                  <a:pt x="19408" y="0"/>
                </a:moveTo>
                <a:cubicBezTo>
                  <a:pt x="20850" y="2951"/>
                  <a:pt x="21600" y="6193"/>
                  <a:pt x="21600" y="9479"/>
                </a:cubicBezTo>
                <a:cubicBezTo>
                  <a:pt x="21600" y="13501"/>
                  <a:pt x="20476" y="17444"/>
                  <a:pt x="18356" y="20862"/>
                </a:cubicBezTo>
              </a:path>
              <a:path w="21600" h="20863" stroke="0" extrusionOk="0">
                <a:moveTo>
                  <a:pt x="19408" y="0"/>
                </a:moveTo>
                <a:cubicBezTo>
                  <a:pt x="20850" y="2951"/>
                  <a:pt x="21600" y="6193"/>
                  <a:pt x="21600" y="9479"/>
                </a:cubicBezTo>
                <a:cubicBezTo>
                  <a:pt x="21600" y="13501"/>
                  <a:pt x="20476" y="17444"/>
                  <a:pt x="18356" y="20862"/>
                </a:cubicBezTo>
                <a:lnTo>
                  <a:pt x="0" y="9479"/>
                </a:lnTo>
                <a:close/>
              </a:path>
            </a:pathLst>
          </a:custGeom>
          <a:noFill/>
          <a:ln w="9525">
            <a:solidFill>
              <a:srgbClr val="000000"/>
            </a:solidFill>
            <a:round/>
            <a:headEnd type="triangle" w="med" len="med"/>
            <a:tailEnd/>
          </a:ln>
        </p:spPr>
        <p:txBody>
          <a:bodyPr/>
          <a:lstStyle/>
          <a:p>
            <a:endParaRPr lang="en-US"/>
          </a:p>
        </p:txBody>
      </p:sp>
      <p:sp>
        <p:nvSpPr>
          <p:cNvPr id="47122" name="Arc 18"/>
          <p:cNvSpPr>
            <a:spLocks/>
          </p:cNvSpPr>
          <p:nvPr/>
        </p:nvSpPr>
        <p:spPr bwMode="auto">
          <a:xfrm rot="3277419" flipH="1">
            <a:off x="2941638" y="2697162"/>
            <a:ext cx="1257300" cy="1044575"/>
          </a:xfrm>
          <a:custGeom>
            <a:avLst/>
            <a:gdLst>
              <a:gd name="G0" fmla="+- 0 0 0"/>
              <a:gd name="G1" fmla="+- 9479 0 0"/>
              <a:gd name="G2" fmla="+- 21600 0 0"/>
              <a:gd name="T0" fmla="*/ 19409 w 21600"/>
              <a:gd name="T1" fmla="*/ 0 h 23062"/>
              <a:gd name="T2" fmla="*/ 16795 w 21600"/>
              <a:gd name="T3" fmla="*/ 23062 h 23062"/>
              <a:gd name="T4" fmla="*/ 0 w 21600"/>
              <a:gd name="T5" fmla="*/ 9479 h 23062"/>
            </a:gdLst>
            <a:ahLst/>
            <a:cxnLst>
              <a:cxn ang="0">
                <a:pos x="T0" y="T1"/>
              </a:cxn>
              <a:cxn ang="0">
                <a:pos x="T2" y="T3"/>
              </a:cxn>
              <a:cxn ang="0">
                <a:pos x="T4" y="T5"/>
              </a:cxn>
            </a:cxnLst>
            <a:rect l="0" t="0" r="r" b="b"/>
            <a:pathLst>
              <a:path w="21600" h="23062" fill="none" extrusionOk="0">
                <a:moveTo>
                  <a:pt x="19408" y="0"/>
                </a:moveTo>
                <a:cubicBezTo>
                  <a:pt x="20850" y="2951"/>
                  <a:pt x="21600" y="6193"/>
                  <a:pt x="21600" y="9479"/>
                </a:cubicBezTo>
                <a:cubicBezTo>
                  <a:pt x="21600" y="14423"/>
                  <a:pt x="19903" y="19217"/>
                  <a:pt x="16794" y="23061"/>
                </a:cubicBezTo>
              </a:path>
              <a:path w="21600" h="23062" stroke="0" extrusionOk="0">
                <a:moveTo>
                  <a:pt x="19408" y="0"/>
                </a:moveTo>
                <a:cubicBezTo>
                  <a:pt x="20850" y="2951"/>
                  <a:pt x="21600" y="6193"/>
                  <a:pt x="21600" y="9479"/>
                </a:cubicBezTo>
                <a:cubicBezTo>
                  <a:pt x="21600" y="14423"/>
                  <a:pt x="19903" y="19217"/>
                  <a:pt x="16794" y="23061"/>
                </a:cubicBezTo>
                <a:lnTo>
                  <a:pt x="0" y="9479"/>
                </a:lnTo>
                <a:close/>
              </a:path>
            </a:pathLst>
          </a:custGeom>
          <a:noFill/>
          <a:ln w="9525">
            <a:solidFill>
              <a:srgbClr val="000000"/>
            </a:solidFill>
            <a:round/>
            <a:headEnd/>
            <a:tailEnd type="triangle" w="med" len="med"/>
          </a:ln>
        </p:spPr>
        <p:txBody>
          <a:bodyPr/>
          <a:lstStyle/>
          <a:p>
            <a:endParaRPr lang="en-US"/>
          </a:p>
        </p:txBody>
      </p:sp>
      <p:sp>
        <p:nvSpPr>
          <p:cNvPr id="47119" name="Arc 15"/>
          <p:cNvSpPr>
            <a:spLocks/>
          </p:cNvSpPr>
          <p:nvPr/>
        </p:nvSpPr>
        <p:spPr bwMode="auto">
          <a:xfrm rot="8082286" flipH="1">
            <a:off x="5341938" y="2582862"/>
            <a:ext cx="876300" cy="1044575"/>
          </a:xfrm>
          <a:custGeom>
            <a:avLst/>
            <a:gdLst>
              <a:gd name="G0" fmla="+- 0 0 0"/>
              <a:gd name="G1" fmla="+- 9479 0 0"/>
              <a:gd name="G2" fmla="+- 21600 0 0"/>
              <a:gd name="T0" fmla="*/ 19409 w 21600"/>
              <a:gd name="T1" fmla="*/ 0 h 23062"/>
              <a:gd name="T2" fmla="*/ 16795 w 21600"/>
              <a:gd name="T3" fmla="*/ 23062 h 23062"/>
              <a:gd name="T4" fmla="*/ 0 w 21600"/>
              <a:gd name="T5" fmla="*/ 9479 h 23062"/>
            </a:gdLst>
            <a:ahLst/>
            <a:cxnLst>
              <a:cxn ang="0">
                <a:pos x="T0" y="T1"/>
              </a:cxn>
              <a:cxn ang="0">
                <a:pos x="T2" y="T3"/>
              </a:cxn>
              <a:cxn ang="0">
                <a:pos x="T4" y="T5"/>
              </a:cxn>
            </a:cxnLst>
            <a:rect l="0" t="0" r="r" b="b"/>
            <a:pathLst>
              <a:path w="21600" h="23062" fill="none" extrusionOk="0">
                <a:moveTo>
                  <a:pt x="19408" y="0"/>
                </a:moveTo>
                <a:cubicBezTo>
                  <a:pt x="20850" y="2951"/>
                  <a:pt x="21600" y="6193"/>
                  <a:pt x="21600" y="9479"/>
                </a:cubicBezTo>
                <a:cubicBezTo>
                  <a:pt x="21600" y="14423"/>
                  <a:pt x="19903" y="19217"/>
                  <a:pt x="16794" y="23061"/>
                </a:cubicBezTo>
              </a:path>
              <a:path w="21600" h="23062" stroke="0" extrusionOk="0">
                <a:moveTo>
                  <a:pt x="19408" y="0"/>
                </a:moveTo>
                <a:cubicBezTo>
                  <a:pt x="20850" y="2951"/>
                  <a:pt x="21600" y="6193"/>
                  <a:pt x="21600" y="9479"/>
                </a:cubicBezTo>
                <a:cubicBezTo>
                  <a:pt x="21600" y="14423"/>
                  <a:pt x="19903" y="19217"/>
                  <a:pt x="16794" y="23061"/>
                </a:cubicBezTo>
                <a:lnTo>
                  <a:pt x="0" y="9479"/>
                </a:lnTo>
                <a:close/>
              </a:path>
            </a:pathLst>
          </a:custGeom>
          <a:noFill/>
          <a:ln w="9525">
            <a:solidFill>
              <a:srgbClr val="000000"/>
            </a:solidFill>
            <a:round/>
            <a:headEnd type="triangle" w="med" len="med"/>
            <a:tailEnd/>
          </a:ln>
        </p:spPr>
        <p:txBody>
          <a:bodyPr/>
          <a:lstStyle/>
          <a:p>
            <a:endParaRPr lang="en-US"/>
          </a:p>
        </p:txBody>
      </p:sp>
      <p:sp>
        <p:nvSpPr>
          <p:cNvPr id="47126" name="Rectangle 22"/>
          <p:cNvSpPr>
            <a:spLocks noChangeArrowheads="1"/>
          </p:cNvSpPr>
          <p:nvPr/>
        </p:nvSpPr>
        <p:spPr bwMode="auto">
          <a:xfrm>
            <a:off x="0" y="1757363"/>
            <a:ext cx="9144000" cy="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47128" name="Rectangle 24"/>
          <p:cNvSpPr>
            <a:spLocks noChangeArrowheads="1"/>
          </p:cNvSpPr>
          <p:nvPr/>
        </p:nvSpPr>
        <p:spPr bwMode="auto">
          <a:xfrm>
            <a:off x="2209800" y="1981200"/>
            <a:ext cx="1384300" cy="960438"/>
          </a:xfrm>
          <a:prstGeom prst="rect">
            <a:avLst/>
          </a:prstGeom>
          <a:noFill/>
          <a:ln w="9525">
            <a:noFill/>
            <a:miter lim="800000"/>
            <a:headEnd/>
            <a:tailEnd/>
          </a:ln>
          <a:effectLst/>
        </p:spPr>
        <p:txBody>
          <a:bodyPr wrap="none" anchor="ctr">
            <a:spAutoFit/>
          </a:bodyPr>
          <a:lstStyle/>
          <a:p>
            <a:pPr eaLnBrk="1" hangingPunct="1"/>
            <a:r>
              <a:rPr lang="en-US" sz="900">
                <a:latin typeface="Arial" charset="0"/>
              </a:rPr>
              <a:t/>
            </a:r>
            <a:br>
              <a:rPr lang="en-US" sz="900">
                <a:latin typeface="Arial" charset="0"/>
              </a:rPr>
            </a:br>
            <a:endParaRPr lang="en-US">
              <a:latin typeface="Arial" charset="0"/>
            </a:endParaRPr>
          </a:p>
          <a:p>
            <a:r>
              <a:rPr lang="fi-FI" sz="1200">
                <a:latin typeface="Arial" charset="0"/>
                <a:cs typeface="Times New Roman" pitchFamily="18" charset="0"/>
              </a:rPr>
              <a:t>                            </a:t>
            </a:r>
            <a:endParaRPr lang="en-US" sz="900">
              <a:latin typeface="Arial" charset="0"/>
            </a:endParaRPr>
          </a:p>
          <a:p>
            <a:endParaRPr lang="en-US">
              <a:latin typeface="Arial" charset="0"/>
            </a:endParaRPr>
          </a:p>
        </p:txBody>
      </p:sp>
      <p:sp>
        <p:nvSpPr>
          <p:cNvPr id="47132" name="Rectangle 28"/>
          <p:cNvSpPr>
            <a:spLocks noChangeArrowheads="1"/>
          </p:cNvSpPr>
          <p:nvPr/>
        </p:nvSpPr>
        <p:spPr bwMode="auto">
          <a:xfrm>
            <a:off x="0" y="2717800"/>
            <a:ext cx="184150" cy="777875"/>
          </a:xfrm>
          <a:prstGeom prst="rect">
            <a:avLst/>
          </a:prstGeom>
          <a:noFill/>
          <a:ln w="9525">
            <a:noFill/>
            <a:miter lim="800000"/>
            <a:headEnd/>
            <a:tailEnd/>
          </a:ln>
          <a:effectLst/>
        </p:spPr>
        <p:txBody>
          <a:bodyPr wrap="none" anchor="ctr">
            <a:spAutoFit/>
          </a:bodyPr>
          <a:lstStyle/>
          <a:p>
            <a:pPr eaLnBrk="1" hangingPunct="1"/>
            <a:r>
              <a:rPr lang="en-US" sz="900">
                <a:latin typeface="Arial" charset="0"/>
              </a:rPr>
              <a:t/>
            </a:r>
            <a:br>
              <a:rPr lang="en-US" sz="900">
                <a:latin typeface="Arial" charset="0"/>
              </a:rPr>
            </a:br>
            <a:endParaRPr lang="en-US">
              <a:latin typeface="Arial" charset="0"/>
            </a:endParaRPr>
          </a:p>
          <a:p>
            <a:endParaRPr lang="en-US">
              <a:latin typeface="Arial" charset="0"/>
            </a:endParaRPr>
          </a:p>
        </p:txBody>
      </p:sp>
      <p:sp>
        <p:nvSpPr>
          <p:cNvPr id="47134" name="Rectangle 30"/>
          <p:cNvSpPr>
            <a:spLocks noChangeArrowheads="1"/>
          </p:cNvSpPr>
          <p:nvPr/>
        </p:nvSpPr>
        <p:spPr bwMode="auto">
          <a:xfrm>
            <a:off x="4179888" y="3495675"/>
            <a:ext cx="784225" cy="731838"/>
          </a:xfrm>
          <a:prstGeom prst="rect">
            <a:avLst/>
          </a:prstGeom>
          <a:noFill/>
          <a:ln w="9525">
            <a:noFill/>
            <a:miter lim="800000"/>
            <a:headEnd/>
            <a:tailEnd/>
          </a:ln>
          <a:effectLst/>
        </p:spPr>
        <p:txBody>
          <a:bodyPr wrap="none" anchor="ctr">
            <a:spAutoFit/>
          </a:bodyPr>
          <a:lstStyle/>
          <a:p>
            <a:pPr eaLnBrk="1" hangingPunct="1"/>
            <a:endParaRPr lang="fi-FI" sz="1200">
              <a:latin typeface="Arial" charset="0"/>
              <a:cs typeface="Times New Roman" pitchFamily="18" charset="0"/>
            </a:endParaRPr>
          </a:p>
          <a:p>
            <a:r>
              <a:rPr lang="fi-FI" sz="1200">
                <a:latin typeface="Arial" charset="0"/>
                <a:cs typeface="Times New Roman" pitchFamily="18" charset="0"/>
              </a:rPr>
              <a:t>              </a:t>
            </a:r>
            <a:endParaRPr lang="en-US" sz="900">
              <a:latin typeface="Arial" charset="0"/>
            </a:endParaRPr>
          </a:p>
          <a:p>
            <a:endParaRPr lang="en-US">
              <a:latin typeface="Arial"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fade">
                                      <p:cBhvr>
                                        <p:cTn id="7" dur="768" decel="100000"/>
                                        <p:tgtEl>
                                          <p:spTgt spid="47108"/>
                                        </p:tgtEl>
                                      </p:cBhvr>
                                    </p:animEffect>
                                    <p:animScale>
                                      <p:cBhvr>
                                        <p:cTn id="8" dur="768" decel="100000"/>
                                        <p:tgtEl>
                                          <p:spTgt spid="47108"/>
                                        </p:tgtEl>
                                      </p:cBhvr>
                                      <p:from x="10000" y="10000"/>
                                      <p:to x="200000" y="450000"/>
                                    </p:animScale>
                                    <p:animScale>
                                      <p:cBhvr>
                                        <p:cTn id="9" dur="1230" accel="100000" fill="hold">
                                          <p:stCondLst>
                                            <p:cond delay="768"/>
                                          </p:stCondLst>
                                        </p:cTn>
                                        <p:tgtEl>
                                          <p:spTgt spid="47108"/>
                                        </p:tgtEl>
                                      </p:cBhvr>
                                      <p:from x="200000" y="450000"/>
                                      <p:to x="100000" y="100000"/>
                                    </p:animScale>
                                    <p:set>
                                      <p:cBhvr>
                                        <p:cTn id="10" dur="768" fill="hold"/>
                                        <p:tgtEl>
                                          <p:spTgt spid="47108"/>
                                        </p:tgtEl>
                                        <p:attrNameLst>
                                          <p:attrName>ppt_x</p:attrName>
                                        </p:attrNameLst>
                                      </p:cBhvr>
                                      <p:to>
                                        <p:strVal val="(0.5)"/>
                                      </p:to>
                                    </p:set>
                                    <p:anim from="(0.5)" to="(#ppt_x)" calcmode="lin" valueType="num">
                                      <p:cBhvr>
                                        <p:cTn id="11" dur="1230" accel="100000" fill="hold">
                                          <p:stCondLst>
                                            <p:cond delay="768"/>
                                          </p:stCondLst>
                                        </p:cTn>
                                        <p:tgtEl>
                                          <p:spTgt spid="47108"/>
                                        </p:tgtEl>
                                        <p:attrNameLst>
                                          <p:attrName>ppt_x</p:attrName>
                                        </p:attrNameLst>
                                      </p:cBhvr>
                                    </p:anim>
                                    <p:set>
                                      <p:cBhvr>
                                        <p:cTn id="12" dur="768" fill="hold"/>
                                        <p:tgtEl>
                                          <p:spTgt spid="47108"/>
                                        </p:tgtEl>
                                        <p:attrNameLst>
                                          <p:attrName>ppt_y</p:attrName>
                                        </p:attrNameLst>
                                      </p:cBhvr>
                                      <p:to>
                                        <p:strVal val="(#ppt_y+0.4)"/>
                                      </p:to>
                                    </p:set>
                                    <p:anim from="(#ppt_y+0.4)" to="(#ppt_y)" calcmode="lin" valueType="num">
                                      <p:cBhvr>
                                        <p:cTn id="13" dur="1230" accel="100000" fill="hold">
                                          <p:stCondLst>
                                            <p:cond delay="768"/>
                                          </p:stCondLst>
                                        </p:cTn>
                                        <p:tgtEl>
                                          <p:spTgt spid="4710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381000"/>
            <a:ext cx="8229600" cy="758825"/>
          </a:xfrm>
        </p:spPr>
        <p:txBody>
          <a:bodyPr/>
          <a:lstStyle/>
          <a:p>
            <a:r>
              <a:rPr lang="en-US" sz="4000"/>
              <a:t>Tips For Today’s</a:t>
            </a:r>
          </a:p>
        </p:txBody>
      </p:sp>
      <p:sp>
        <p:nvSpPr>
          <p:cNvPr id="50181" name="Rectangle 5"/>
          <p:cNvSpPr>
            <a:spLocks noGrp="1" noChangeArrowheads="1"/>
          </p:cNvSpPr>
          <p:nvPr>
            <p:ph type="body" sz="half" idx="1"/>
          </p:nvPr>
        </p:nvSpPr>
        <p:spPr>
          <a:xfrm>
            <a:off x="457200" y="1600200"/>
            <a:ext cx="8229600" cy="2190750"/>
          </a:xfrm>
        </p:spPr>
        <p:txBody>
          <a:bodyPr/>
          <a:lstStyle/>
          <a:p>
            <a:r>
              <a:rPr lang="en-US" sz="4800"/>
              <a:t>“Don’t put till tomorrow what you can do today”</a:t>
            </a:r>
          </a:p>
        </p:txBody>
      </p:sp>
      <p:pic>
        <p:nvPicPr>
          <p:cNvPr id="50183" name="Picture 7" descr="Water lilies"/>
          <p:cNvPicPr>
            <a:picLocks noGrp="1" noChangeAspect="1" noChangeArrowheads="1"/>
          </p:cNvPicPr>
          <p:nvPr>
            <p:ph sz="half" idx="2"/>
          </p:nvPr>
        </p:nvPicPr>
        <p:blipFill>
          <a:blip r:embed="rId2"/>
          <a:srcRect/>
          <a:stretch>
            <a:fillRect/>
          </a:stretch>
        </p:blipFill>
        <p:spPr>
          <a:xfrm>
            <a:off x="533400" y="3940175"/>
            <a:ext cx="8153400" cy="219075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fade">
                                      <p:cBhvr>
                                        <p:cTn id="7" dur="1000"/>
                                        <p:tgtEl>
                                          <p:spTgt spid="50180"/>
                                        </p:tgtEl>
                                      </p:cBhvr>
                                    </p:animEffect>
                                    <p:anim calcmode="lin" valueType="num">
                                      <p:cBhvr>
                                        <p:cTn id="8" dur="1000" fill="hold"/>
                                        <p:tgtEl>
                                          <p:spTgt spid="50180"/>
                                        </p:tgtEl>
                                        <p:attrNameLst>
                                          <p:attrName>ppt_x</p:attrName>
                                        </p:attrNameLst>
                                      </p:cBhvr>
                                      <p:tavLst>
                                        <p:tav tm="0">
                                          <p:val>
                                            <p:strVal val="#ppt_x"/>
                                          </p:val>
                                        </p:tav>
                                        <p:tav tm="100000">
                                          <p:val>
                                            <p:strVal val="#ppt_x"/>
                                          </p:val>
                                        </p:tav>
                                      </p:tavLst>
                                    </p:anim>
                                    <p:anim calcmode="lin" valueType="num">
                                      <p:cBhvr>
                                        <p:cTn id="9" dur="1000" fill="hold"/>
                                        <p:tgtEl>
                                          <p:spTgt spid="5018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50181">
                                            <p:txEl>
                                              <p:pRg st="0" end="0"/>
                                            </p:txEl>
                                          </p:spTgt>
                                        </p:tgtEl>
                                        <p:attrNameLst>
                                          <p:attrName>style.visibility</p:attrName>
                                        </p:attrNameLst>
                                      </p:cBhvr>
                                      <p:to>
                                        <p:strVal val="visible"/>
                                      </p:to>
                                    </p:set>
                                    <p:anim calcmode="lin" valueType="num">
                                      <p:cBhvr additive="base">
                                        <p:cTn id="14" dur="1000" fill="hold">
                                          <p:stCondLst>
                                            <p:cond delay="0"/>
                                          </p:stCondLst>
                                        </p:cTn>
                                        <p:tgtEl>
                                          <p:spTgt spid="50181">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5018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50181" grpId="0" build="p" rev="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606425" y="387350"/>
            <a:ext cx="8077200" cy="909638"/>
          </a:xfrm>
        </p:spPr>
        <p:txBody>
          <a:bodyPr/>
          <a:lstStyle/>
          <a:p>
            <a:r>
              <a:rPr lang="en-US" sz="2800">
                <a:latin typeface="Comic Sans MS" pitchFamily="66" charset="0"/>
              </a:rPr>
              <a:t>Arti penting Sasaran dan Rencana</a:t>
            </a:r>
          </a:p>
        </p:txBody>
      </p:sp>
      <p:sp>
        <p:nvSpPr>
          <p:cNvPr id="12293" name="Rectangle 5"/>
          <p:cNvSpPr>
            <a:spLocks noGrp="1" noChangeArrowheads="1"/>
          </p:cNvSpPr>
          <p:nvPr>
            <p:ph type="body" sz="half" idx="1"/>
          </p:nvPr>
        </p:nvSpPr>
        <p:spPr/>
        <p:txBody>
          <a:bodyPr/>
          <a:lstStyle/>
          <a:p>
            <a:r>
              <a:rPr lang="fi-FI" sz="2000" b="1">
                <a:latin typeface="Comic Sans MS" pitchFamily="66" charset="0"/>
              </a:rPr>
              <a:t>Arti Penting Sasaran </a:t>
            </a:r>
            <a:endParaRPr lang="fi-FI" sz="2000">
              <a:latin typeface="Comic Sans MS" pitchFamily="66" charset="0"/>
            </a:endParaRPr>
          </a:p>
          <a:p>
            <a:pPr lvl="1"/>
            <a:r>
              <a:rPr lang="fi-FI" sz="2000">
                <a:latin typeface="Comic Sans MS" pitchFamily="66" charset="0"/>
              </a:rPr>
              <a:t>Sasaran memberikan arah</a:t>
            </a:r>
          </a:p>
          <a:p>
            <a:pPr lvl="1"/>
            <a:r>
              <a:rPr lang="fi-FI" sz="2000">
                <a:latin typeface="Comic Sans MS" pitchFamily="66" charset="0"/>
              </a:rPr>
              <a:t>Sasaran memfokuskan usaha kita</a:t>
            </a:r>
          </a:p>
          <a:p>
            <a:pPr lvl="1"/>
            <a:r>
              <a:rPr lang="fi-FI" sz="2000">
                <a:latin typeface="Comic Sans MS" pitchFamily="66" charset="0"/>
              </a:rPr>
              <a:t>Sasaran menjadi pedoman rencana dan keputusan kita</a:t>
            </a:r>
          </a:p>
          <a:p>
            <a:pPr lvl="1"/>
            <a:r>
              <a:rPr lang="fi-FI" sz="2000">
                <a:latin typeface="Comic Sans MS" pitchFamily="66" charset="0"/>
              </a:rPr>
              <a:t>Sasaran membantu kita mengevaluasi kemajuan yang kita capai.</a:t>
            </a:r>
          </a:p>
          <a:p>
            <a:pPr lvl="1">
              <a:buFontTx/>
              <a:buNone/>
            </a:pPr>
            <a:endParaRPr lang="fi-FI" sz="2000" b="1">
              <a:latin typeface="Comic Sans MS" pitchFamily="66" charset="0"/>
            </a:endParaRPr>
          </a:p>
        </p:txBody>
      </p:sp>
      <p:sp>
        <p:nvSpPr>
          <p:cNvPr id="12294" name="Rectangle 6"/>
          <p:cNvSpPr>
            <a:spLocks noGrp="1" noChangeArrowheads="1"/>
          </p:cNvSpPr>
          <p:nvPr>
            <p:ph type="body" sz="half" idx="2"/>
          </p:nvPr>
        </p:nvSpPr>
        <p:spPr/>
        <p:txBody>
          <a:bodyPr/>
          <a:lstStyle/>
          <a:p>
            <a:r>
              <a:rPr lang="fi-FI" sz="2000" b="1">
                <a:latin typeface="Comic Sans MS" pitchFamily="66" charset="0"/>
              </a:rPr>
              <a:t>Arti Penting Perencanaan </a:t>
            </a:r>
            <a:endParaRPr lang="fi-FI" sz="2000">
              <a:latin typeface="Comic Sans MS" pitchFamily="66" charset="0"/>
            </a:endParaRPr>
          </a:p>
          <a:p>
            <a:pPr lvl="1"/>
            <a:r>
              <a:rPr lang="fi-FI" sz="2000">
                <a:latin typeface="Comic Sans MS" pitchFamily="66" charset="0"/>
              </a:rPr>
              <a:t>Tanpa perencanaan, para manajer tidak dapat mengetahui bagaimana sebaiknya mereka mengorganisasikan orang dan sumber daya secara efektif. </a:t>
            </a:r>
            <a:r>
              <a:rPr lang="sv-SE" sz="2000">
                <a:latin typeface="Comic Sans MS" pitchFamily="66" charset="0"/>
              </a:rPr>
              <a:t>Bahkan mereka tidak mempunyai ide yang jelas tentang apa yang perlu mereka organisasikan. </a:t>
            </a:r>
            <a:endParaRPr lang="en-US" sz="2000">
              <a:latin typeface="Comic Sans MS" pitchFamily="66" charset="0"/>
            </a:endParaRPr>
          </a:p>
          <a:p>
            <a:endParaRPr lang="en-US" sz="2000">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768" decel="100000"/>
                                        <p:tgtEl>
                                          <p:spTgt spid="12292"/>
                                        </p:tgtEl>
                                      </p:cBhvr>
                                    </p:animEffect>
                                    <p:animScale>
                                      <p:cBhvr>
                                        <p:cTn id="8" dur="768" decel="100000"/>
                                        <p:tgtEl>
                                          <p:spTgt spid="12292"/>
                                        </p:tgtEl>
                                      </p:cBhvr>
                                      <p:from x="10000" y="10000"/>
                                      <p:to x="200000" y="450000"/>
                                    </p:animScale>
                                    <p:animScale>
                                      <p:cBhvr>
                                        <p:cTn id="9" dur="1230" accel="100000" fill="hold">
                                          <p:stCondLst>
                                            <p:cond delay="768"/>
                                          </p:stCondLst>
                                        </p:cTn>
                                        <p:tgtEl>
                                          <p:spTgt spid="12292"/>
                                        </p:tgtEl>
                                      </p:cBhvr>
                                      <p:from x="200000" y="450000"/>
                                      <p:to x="100000" y="100000"/>
                                    </p:animScale>
                                    <p:set>
                                      <p:cBhvr>
                                        <p:cTn id="10" dur="768" fill="hold"/>
                                        <p:tgtEl>
                                          <p:spTgt spid="12292"/>
                                        </p:tgtEl>
                                        <p:attrNameLst>
                                          <p:attrName>ppt_x</p:attrName>
                                        </p:attrNameLst>
                                      </p:cBhvr>
                                      <p:to>
                                        <p:strVal val="(0.5)"/>
                                      </p:to>
                                    </p:set>
                                    <p:anim from="(0.5)" to="(#ppt_x)" calcmode="lin" valueType="num">
                                      <p:cBhvr>
                                        <p:cTn id="11" dur="1230" accel="100000" fill="hold">
                                          <p:stCondLst>
                                            <p:cond delay="768"/>
                                          </p:stCondLst>
                                        </p:cTn>
                                        <p:tgtEl>
                                          <p:spTgt spid="12292"/>
                                        </p:tgtEl>
                                        <p:attrNameLst>
                                          <p:attrName>ppt_x</p:attrName>
                                        </p:attrNameLst>
                                      </p:cBhvr>
                                    </p:anim>
                                    <p:set>
                                      <p:cBhvr>
                                        <p:cTn id="12" dur="768" fill="hold"/>
                                        <p:tgtEl>
                                          <p:spTgt spid="12292"/>
                                        </p:tgtEl>
                                        <p:attrNameLst>
                                          <p:attrName>ppt_y</p:attrName>
                                        </p:attrNameLst>
                                      </p:cBhvr>
                                      <p:to>
                                        <p:strVal val="(#ppt_y+0.4)"/>
                                      </p:to>
                                    </p:set>
                                    <p:anim from="(#ppt_y+0.4)" to="(#ppt_y)" calcmode="lin" valueType="num">
                                      <p:cBhvr>
                                        <p:cTn id="13" dur="1230" accel="100000" fill="hold">
                                          <p:stCondLst>
                                            <p:cond delay="768"/>
                                          </p:stCondLst>
                                        </p:cTn>
                                        <p:tgtEl>
                                          <p:spTgt spid="1229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2293">
                                            <p:txEl>
                                              <p:pRg st="0" end="0"/>
                                            </p:txEl>
                                          </p:spTgt>
                                        </p:tgtEl>
                                        <p:attrNameLst>
                                          <p:attrName>style.visibility</p:attrName>
                                        </p:attrNameLst>
                                      </p:cBhvr>
                                      <p:to>
                                        <p:strVal val="visible"/>
                                      </p:to>
                                    </p:set>
                                    <p:anim calcmode="lin" valueType="num">
                                      <p:cBhvr>
                                        <p:cTn id="18" dur="500" fill="hold"/>
                                        <p:tgtEl>
                                          <p:spTgt spid="1229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229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2293">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2293">
                                            <p:txEl>
                                              <p:pRg st="1" end="1"/>
                                            </p:txEl>
                                          </p:spTgt>
                                        </p:tgtEl>
                                        <p:attrNameLst>
                                          <p:attrName>style.visibility</p:attrName>
                                        </p:attrNameLst>
                                      </p:cBhvr>
                                      <p:to>
                                        <p:strVal val="visible"/>
                                      </p:to>
                                    </p:set>
                                    <p:anim calcmode="lin" valueType="num">
                                      <p:cBhvr>
                                        <p:cTn id="23" dur="500" fill="hold"/>
                                        <p:tgtEl>
                                          <p:spTgt spid="1229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229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2293">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2293">
                                            <p:txEl>
                                              <p:pRg st="2" end="2"/>
                                            </p:txEl>
                                          </p:spTgt>
                                        </p:tgtEl>
                                        <p:attrNameLst>
                                          <p:attrName>style.visibility</p:attrName>
                                        </p:attrNameLst>
                                      </p:cBhvr>
                                      <p:to>
                                        <p:strVal val="visible"/>
                                      </p:to>
                                    </p:set>
                                    <p:anim calcmode="lin" valueType="num">
                                      <p:cBhvr>
                                        <p:cTn id="28" dur="500" fill="hold"/>
                                        <p:tgtEl>
                                          <p:spTgt spid="1229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229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2293">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2293">
                                            <p:txEl>
                                              <p:pRg st="3" end="3"/>
                                            </p:txEl>
                                          </p:spTgt>
                                        </p:tgtEl>
                                        <p:attrNameLst>
                                          <p:attrName>style.visibility</p:attrName>
                                        </p:attrNameLst>
                                      </p:cBhvr>
                                      <p:to>
                                        <p:strVal val="visible"/>
                                      </p:to>
                                    </p:set>
                                    <p:anim calcmode="lin" valueType="num">
                                      <p:cBhvr>
                                        <p:cTn id="33" dur="500" fill="hold"/>
                                        <p:tgtEl>
                                          <p:spTgt spid="1229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229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2293">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2293">
                                            <p:txEl>
                                              <p:pRg st="4" end="4"/>
                                            </p:txEl>
                                          </p:spTgt>
                                        </p:tgtEl>
                                        <p:attrNameLst>
                                          <p:attrName>style.visibility</p:attrName>
                                        </p:attrNameLst>
                                      </p:cBhvr>
                                      <p:to>
                                        <p:strVal val="visible"/>
                                      </p:to>
                                    </p:set>
                                    <p:anim calcmode="lin" valueType="num">
                                      <p:cBhvr>
                                        <p:cTn id="38" dur="500" fill="hold"/>
                                        <p:tgtEl>
                                          <p:spTgt spid="1229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229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229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2294">
                                            <p:txEl>
                                              <p:pRg st="0" end="0"/>
                                            </p:txEl>
                                          </p:spTgt>
                                        </p:tgtEl>
                                        <p:attrNameLst>
                                          <p:attrName>style.visibility</p:attrName>
                                        </p:attrNameLst>
                                      </p:cBhvr>
                                      <p:to>
                                        <p:strVal val="visible"/>
                                      </p:to>
                                    </p:set>
                                    <p:anim calcmode="lin" valueType="num">
                                      <p:cBhvr>
                                        <p:cTn id="45" dur="500" fill="hold"/>
                                        <p:tgtEl>
                                          <p:spTgt spid="12294">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12294">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12294">
                                            <p:txEl>
                                              <p:pRg st="0" end="0"/>
                                            </p:txEl>
                                          </p:spTgt>
                                        </p:tgtEl>
                                      </p:cBhvr>
                                    </p:animEffect>
                                  </p:childTnLst>
                                </p:cTn>
                              </p:par>
                              <p:par>
                                <p:cTn id="48" presetID="53" presetClass="entr" presetSubtype="0" fill="hold" grpId="0" nodeType="withEffect">
                                  <p:stCondLst>
                                    <p:cond delay="0"/>
                                  </p:stCondLst>
                                  <p:childTnLst>
                                    <p:set>
                                      <p:cBhvr>
                                        <p:cTn id="49" dur="1" fill="hold">
                                          <p:stCondLst>
                                            <p:cond delay="0"/>
                                          </p:stCondLst>
                                        </p:cTn>
                                        <p:tgtEl>
                                          <p:spTgt spid="12294">
                                            <p:txEl>
                                              <p:pRg st="1" end="1"/>
                                            </p:txEl>
                                          </p:spTgt>
                                        </p:tgtEl>
                                        <p:attrNameLst>
                                          <p:attrName>style.visibility</p:attrName>
                                        </p:attrNameLst>
                                      </p:cBhvr>
                                      <p:to>
                                        <p:strVal val="visible"/>
                                      </p:to>
                                    </p:set>
                                    <p:anim calcmode="lin" valueType="num">
                                      <p:cBhvr>
                                        <p:cTn id="50" dur="500" fill="hold"/>
                                        <p:tgtEl>
                                          <p:spTgt spid="12294">
                                            <p:txEl>
                                              <p:pRg st="1" end="1"/>
                                            </p:txEl>
                                          </p:spTgt>
                                        </p:tgtEl>
                                        <p:attrNameLst>
                                          <p:attrName>ppt_w</p:attrName>
                                        </p:attrNameLst>
                                      </p:cBhvr>
                                      <p:tavLst>
                                        <p:tav tm="0">
                                          <p:val>
                                            <p:fltVal val="0"/>
                                          </p:val>
                                        </p:tav>
                                        <p:tav tm="100000">
                                          <p:val>
                                            <p:strVal val="#ppt_w"/>
                                          </p:val>
                                        </p:tav>
                                      </p:tavLst>
                                    </p:anim>
                                    <p:anim calcmode="lin" valueType="num">
                                      <p:cBhvr>
                                        <p:cTn id="51" dur="500" fill="hold"/>
                                        <p:tgtEl>
                                          <p:spTgt spid="12294">
                                            <p:txEl>
                                              <p:pRg st="1" end="1"/>
                                            </p:txEl>
                                          </p:spTgt>
                                        </p:tgtEl>
                                        <p:attrNameLst>
                                          <p:attrName>ppt_h</p:attrName>
                                        </p:attrNameLst>
                                      </p:cBhvr>
                                      <p:tavLst>
                                        <p:tav tm="0">
                                          <p:val>
                                            <p:fltVal val="0"/>
                                          </p:val>
                                        </p:tav>
                                        <p:tav tm="100000">
                                          <p:val>
                                            <p:strVal val="#ppt_h"/>
                                          </p:val>
                                        </p:tav>
                                      </p:tavLst>
                                    </p:anim>
                                    <p:animEffect transition="in" filter="fade">
                                      <p:cBhvr>
                                        <p:cTn id="52" dur="500"/>
                                        <p:tgtEl>
                                          <p:spTgt spid="122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build="p"/>
      <p:bldP spid="1229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i-FI" sz="2800">
                <a:latin typeface="Comic Sans MS" pitchFamily="66" charset="0"/>
              </a:rPr>
              <a:t>HIERARKI RENCANA ORGANISASI</a:t>
            </a:r>
            <a:r>
              <a:rPr lang="fi-FI"/>
              <a:t> </a:t>
            </a:r>
            <a:endParaRPr lang="en-US"/>
          </a:p>
        </p:txBody>
      </p:sp>
      <p:sp>
        <p:nvSpPr>
          <p:cNvPr id="13315" name="Rectangle 3"/>
          <p:cNvSpPr>
            <a:spLocks noGrp="1" noChangeArrowheads="1"/>
          </p:cNvSpPr>
          <p:nvPr>
            <p:ph type="body" idx="1"/>
          </p:nvPr>
        </p:nvSpPr>
        <p:spPr/>
        <p:txBody>
          <a:bodyPr/>
          <a:lstStyle/>
          <a:p>
            <a:pPr marL="609600" indent="-609600"/>
            <a:r>
              <a:rPr lang="fi-FI" sz="2400">
                <a:latin typeface="Comic Sans MS" pitchFamily="66" charset="0"/>
              </a:rPr>
              <a:t>Perencanaan Strategik</a:t>
            </a:r>
          </a:p>
          <a:p>
            <a:pPr marL="609600" indent="-609600">
              <a:buFont typeface="Wingdings" pitchFamily="2" charset="2"/>
              <a:buNone/>
            </a:pPr>
            <a:r>
              <a:rPr lang="fi-FI" sz="2400">
                <a:latin typeface="Comic Sans MS" pitchFamily="66" charset="0"/>
              </a:rPr>
              <a:t>	Rencana yang didesain oleh manajer tingkat tinggi, untuk memenuhi sasaran organisasi secara luas.</a:t>
            </a:r>
          </a:p>
          <a:p>
            <a:pPr marL="609600" indent="-609600"/>
            <a:r>
              <a:rPr lang="fi-FI" sz="2400">
                <a:latin typeface="Comic Sans MS" pitchFamily="66" charset="0"/>
              </a:rPr>
              <a:t>Perencanaan Operasional</a:t>
            </a:r>
          </a:p>
          <a:p>
            <a:pPr marL="609600" indent="-609600">
              <a:buFont typeface="Wingdings" pitchFamily="2" charset="2"/>
              <a:buNone/>
            </a:pPr>
            <a:r>
              <a:rPr lang="fi-FI" sz="2400">
                <a:latin typeface="Comic Sans MS" pitchFamily="66" charset="0"/>
              </a:rPr>
              <a:t>	Rencana yang terperinci tentang kebutuhan untuk mengimplementasikan strategi ke dalam kegiatan harian</a:t>
            </a:r>
            <a:endParaRPr lang="en-US" sz="2400">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768" decel="100000"/>
                                        <p:tgtEl>
                                          <p:spTgt spid="13314"/>
                                        </p:tgtEl>
                                      </p:cBhvr>
                                    </p:animEffect>
                                    <p:animScale>
                                      <p:cBhvr>
                                        <p:cTn id="8" dur="768" decel="100000"/>
                                        <p:tgtEl>
                                          <p:spTgt spid="13314"/>
                                        </p:tgtEl>
                                      </p:cBhvr>
                                      <p:from x="10000" y="10000"/>
                                      <p:to x="200000" y="450000"/>
                                    </p:animScale>
                                    <p:animScale>
                                      <p:cBhvr>
                                        <p:cTn id="9" dur="1230" accel="100000" fill="hold">
                                          <p:stCondLst>
                                            <p:cond delay="768"/>
                                          </p:stCondLst>
                                        </p:cTn>
                                        <p:tgtEl>
                                          <p:spTgt spid="13314"/>
                                        </p:tgtEl>
                                      </p:cBhvr>
                                      <p:from x="200000" y="450000"/>
                                      <p:to x="100000" y="100000"/>
                                    </p:animScale>
                                    <p:set>
                                      <p:cBhvr>
                                        <p:cTn id="10" dur="768" fill="hold"/>
                                        <p:tgtEl>
                                          <p:spTgt spid="13314"/>
                                        </p:tgtEl>
                                        <p:attrNameLst>
                                          <p:attrName>ppt_x</p:attrName>
                                        </p:attrNameLst>
                                      </p:cBhvr>
                                      <p:to>
                                        <p:strVal val="(0.5)"/>
                                      </p:to>
                                    </p:set>
                                    <p:anim from="(0.5)" to="(#ppt_x)" calcmode="lin" valueType="num">
                                      <p:cBhvr>
                                        <p:cTn id="11" dur="1230" accel="100000" fill="hold">
                                          <p:stCondLst>
                                            <p:cond delay="768"/>
                                          </p:stCondLst>
                                        </p:cTn>
                                        <p:tgtEl>
                                          <p:spTgt spid="13314"/>
                                        </p:tgtEl>
                                        <p:attrNameLst>
                                          <p:attrName>ppt_x</p:attrName>
                                        </p:attrNameLst>
                                      </p:cBhvr>
                                    </p:anim>
                                    <p:set>
                                      <p:cBhvr>
                                        <p:cTn id="12" dur="768" fill="hold"/>
                                        <p:tgtEl>
                                          <p:spTgt spid="13314"/>
                                        </p:tgtEl>
                                        <p:attrNameLst>
                                          <p:attrName>ppt_y</p:attrName>
                                        </p:attrNameLst>
                                      </p:cBhvr>
                                      <p:to>
                                        <p:strVal val="(#ppt_y+0.4)"/>
                                      </p:to>
                                    </p:set>
                                    <p:anim from="(#ppt_y+0.4)" to="(#ppt_y)" calcmode="lin" valueType="num">
                                      <p:cBhvr>
                                        <p:cTn id="13" dur="1230" accel="100000" fill="hold">
                                          <p:stCondLst>
                                            <p:cond delay="768"/>
                                          </p:stCondLst>
                                        </p:cTn>
                                        <p:tgtEl>
                                          <p:spTgt spid="1331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315">
                                            <p:txEl>
                                              <p:pRg st="0" end="0"/>
                                            </p:txEl>
                                          </p:spTgt>
                                        </p:tgtEl>
                                        <p:attrNameLst>
                                          <p:attrName>style.visibility</p:attrName>
                                        </p:attrNameLst>
                                      </p:cBhvr>
                                      <p:to>
                                        <p:strVal val="visible"/>
                                      </p:to>
                                    </p:set>
                                    <p:anim calcmode="lin" valueType="num">
                                      <p:cBhvr>
                                        <p:cTn id="18"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31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31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315">
                                            <p:txEl>
                                              <p:pRg st="1" end="1"/>
                                            </p:txEl>
                                          </p:spTgt>
                                        </p:tgtEl>
                                        <p:attrNameLst>
                                          <p:attrName>style.visibility</p:attrName>
                                        </p:attrNameLst>
                                      </p:cBhvr>
                                      <p:to>
                                        <p:strVal val="visible"/>
                                      </p:to>
                                    </p:set>
                                    <p:anim calcmode="lin" valueType="num">
                                      <p:cBhvr>
                                        <p:cTn id="25"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331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3315">
                                            <p:txEl>
                                              <p:pRg st="2" end="2"/>
                                            </p:txEl>
                                          </p:spTgt>
                                        </p:tgtEl>
                                        <p:attrNameLst>
                                          <p:attrName>style.visibility</p:attrName>
                                        </p:attrNameLst>
                                      </p:cBhvr>
                                      <p:to>
                                        <p:strVal val="visible"/>
                                      </p:to>
                                    </p:set>
                                    <p:anim calcmode="lin" valueType="num">
                                      <p:cBhvr>
                                        <p:cTn id="32"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331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331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3315">
                                            <p:txEl>
                                              <p:pRg st="3" end="3"/>
                                            </p:txEl>
                                          </p:spTgt>
                                        </p:tgtEl>
                                        <p:attrNameLst>
                                          <p:attrName>style.visibility</p:attrName>
                                        </p:attrNameLst>
                                      </p:cBhvr>
                                      <p:to>
                                        <p:strVal val="visible"/>
                                      </p:to>
                                    </p:set>
                                    <p:anim calcmode="lin" valueType="num">
                                      <p:cBhvr>
                                        <p:cTn id="39"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331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sz="2800">
                <a:latin typeface="Comic Sans MS" pitchFamily="66" charset="0"/>
              </a:rPr>
              <a:t>Hierarki Perencanaan</a:t>
            </a:r>
          </a:p>
        </p:txBody>
      </p:sp>
      <p:sp>
        <p:nvSpPr>
          <p:cNvPr id="17421" name="Rectangle 13"/>
          <p:cNvSpPr>
            <a:spLocks noChangeArrowheads="1"/>
          </p:cNvSpPr>
          <p:nvPr/>
        </p:nvSpPr>
        <p:spPr bwMode="auto">
          <a:xfrm>
            <a:off x="304800" y="2560638"/>
            <a:ext cx="184150" cy="366712"/>
          </a:xfrm>
          <a:prstGeom prst="rect">
            <a:avLst/>
          </a:prstGeom>
          <a:noFill/>
          <a:ln w="9525">
            <a:noFill/>
            <a:miter lim="800000"/>
            <a:headEnd/>
            <a:tailEnd/>
          </a:ln>
          <a:effectLst/>
        </p:spPr>
        <p:txBody>
          <a:bodyPr wrap="none" anchor="ctr">
            <a:spAutoFit/>
          </a:bodyPr>
          <a:lstStyle/>
          <a:p>
            <a:pPr eaLnBrk="1" hangingPunct="1">
              <a:tabLst>
                <a:tab pos="228600" algn="l"/>
              </a:tabLst>
            </a:pPr>
            <a:endParaRPr lang="en-US">
              <a:latin typeface="Arial" charset="0"/>
            </a:endParaRPr>
          </a:p>
        </p:txBody>
      </p:sp>
      <p:grpSp>
        <p:nvGrpSpPr>
          <p:cNvPr id="17415" name="Group 7"/>
          <p:cNvGrpSpPr>
            <a:grpSpLocks/>
          </p:cNvGrpSpPr>
          <p:nvPr/>
        </p:nvGrpSpPr>
        <p:grpSpPr bwMode="auto">
          <a:xfrm>
            <a:off x="4267200" y="2133600"/>
            <a:ext cx="2095500" cy="3352800"/>
            <a:chOff x="3780" y="1440"/>
            <a:chExt cx="3420" cy="3960"/>
          </a:xfrm>
        </p:grpSpPr>
        <p:sp>
          <p:nvSpPr>
            <p:cNvPr id="17420" name="Text Box 12"/>
            <p:cNvSpPr txBox="1">
              <a:spLocks noChangeArrowheads="1"/>
            </p:cNvSpPr>
            <p:nvPr/>
          </p:nvSpPr>
          <p:spPr bwMode="auto">
            <a:xfrm>
              <a:off x="3960" y="1440"/>
              <a:ext cx="3240" cy="900"/>
            </a:xfrm>
            <a:prstGeom prst="rect">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PERNYATAAN MISI</a:t>
              </a:r>
              <a:endParaRPr lang="en-US">
                <a:solidFill>
                  <a:schemeClr val="accent1"/>
                </a:solidFill>
                <a:latin typeface="Arial" charset="0"/>
              </a:endParaRPr>
            </a:p>
          </p:txBody>
        </p:sp>
        <p:sp>
          <p:nvSpPr>
            <p:cNvPr id="17419" name="Text Box 11"/>
            <p:cNvSpPr txBox="1">
              <a:spLocks noChangeArrowheads="1"/>
            </p:cNvSpPr>
            <p:nvPr/>
          </p:nvSpPr>
          <p:spPr bwMode="auto">
            <a:xfrm>
              <a:off x="3960" y="2880"/>
              <a:ext cx="3240" cy="1080"/>
            </a:xfrm>
            <a:prstGeom prst="rect">
              <a:avLst/>
            </a:prstGeom>
            <a:solidFill>
              <a:srgbClr val="FFFFFF"/>
            </a:solidFill>
            <a:ln w="9525">
              <a:solidFill>
                <a:srgbClr val="000000"/>
              </a:solidFill>
              <a:miter lim="800000"/>
              <a:headEnd/>
              <a:tailEnd/>
            </a:ln>
          </p:spPr>
          <p:txBody>
            <a:bodyPr/>
            <a:lstStyle/>
            <a:p>
              <a:pPr algn="ctr" eaLnBrk="1" hangingPunct="1">
                <a:tabLst>
                  <a:tab pos="863600" algn="l"/>
                </a:tabLst>
              </a:pPr>
              <a:r>
                <a:rPr lang="en-US" sz="1200">
                  <a:solidFill>
                    <a:schemeClr val="accent1"/>
                  </a:solidFill>
                  <a:latin typeface="Arial" charset="0"/>
                  <a:cs typeface="Times New Roman" pitchFamily="18" charset="0"/>
                </a:rPr>
                <a:t>RENCANA STRATEGIK</a:t>
              </a:r>
              <a:endParaRPr lang="en-US">
                <a:solidFill>
                  <a:schemeClr val="accent1"/>
                </a:solidFill>
                <a:latin typeface="Arial" charset="0"/>
              </a:endParaRPr>
            </a:p>
          </p:txBody>
        </p:sp>
        <p:sp>
          <p:nvSpPr>
            <p:cNvPr id="17418" name="Text Box 10"/>
            <p:cNvSpPr txBox="1">
              <a:spLocks noChangeArrowheads="1"/>
            </p:cNvSpPr>
            <p:nvPr/>
          </p:nvSpPr>
          <p:spPr bwMode="auto">
            <a:xfrm>
              <a:off x="3780" y="4500"/>
              <a:ext cx="3420" cy="900"/>
            </a:xfrm>
            <a:prstGeom prst="rect">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RENCANA OPERASIONAL</a:t>
              </a:r>
              <a:endParaRPr lang="en-US">
                <a:solidFill>
                  <a:schemeClr val="accent1"/>
                </a:solidFill>
                <a:latin typeface="Arial" charset="0"/>
              </a:endParaRPr>
            </a:p>
          </p:txBody>
        </p:sp>
        <p:sp>
          <p:nvSpPr>
            <p:cNvPr id="17417" name="AutoShape 9"/>
            <p:cNvSpPr>
              <a:spLocks noChangeArrowheads="1"/>
            </p:cNvSpPr>
            <p:nvPr/>
          </p:nvSpPr>
          <p:spPr bwMode="auto">
            <a:xfrm>
              <a:off x="5220" y="2340"/>
              <a:ext cx="540" cy="54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17416" name="AutoShape 8"/>
            <p:cNvSpPr>
              <a:spLocks noChangeArrowheads="1"/>
            </p:cNvSpPr>
            <p:nvPr/>
          </p:nvSpPr>
          <p:spPr bwMode="auto">
            <a:xfrm>
              <a:off x="5220" y="3960"/>
              <a:ext cx="540" cy="540"/>
            </a:xfrm>
            <a:prstGeom prst="upDownArrow">
              <a:avLst>
                <a:gd name="adj1" fmla="val 50000"/>
                <a:gd name="adj2" fmla="val 20000"/>
              </a:avLst>
            </a:prstGeom>
            <a:solidFill>
              <a:srgbClr val="FFFFFF"/>
            </a:solidFill>
            <a:ln w="9525">
              <a:solidFill>
                <a:srgbClr val="000000"/>
              </a:solidFill>
              <a:miter lim="800000"/>
              <a:headEnd/>
              <a:tailEnd/>
            </a:ln>
          </p:spPr>
          <p:txBody>
            <a:bodyPr/>
            <a:lstStyle/>
            <a:p>
              <a:endParaRPr lang="en-US"/>
            </a:p>
          </p:txBody>
        </p:sp>
      </p:grpSp>
      <p:sp>
        <p:nvSpPr>
          <p:cNvPr id="17427" name="Text Box 19"/>
          <p:cNvSpPr txBox="1">
            <a:spLocks noChangeArrowheads="1"/>
          </p:cNvSpPr>
          <p:nvPr/>
        </p:nvSpPr>
        <p:spPr bwMode="auto">
          <a:xfrm>
            <a:off x="2193925" y="2133600"/>
            <a:ext cx="1997075" cy="581025"/>
          </a:xfrm>
          <a:prstGeom prst="rect">
            <a:avLst/>
          </a:prstGeom>
          <a:noFill/>
          <a:ln w="9525">
            <a:noFill/>
            <a:miter lim="800000"/>
            <a:headEnd/>
            <a:tailEnd/>
          </a:ln>
          <a:effectLst/>
        </p:spPr>
        <p:txBody>
          <a:bodyPr>
            <a:spAutoFit/>
          </a:bodyPr>
          <a:lstStyle/>
          <a:p>
            <a:r>
              <a:rPr lang="en-US" sz="1600">
                <a:latin typeface="Times New Roman" pitchFamily="18" charset="0"/>
              </a:rPr>
              <a:t>Pendiri, Para direktur</a:t>
            </a:r>
          </a:p>
          <a:p>
            <a:r>
              <a:rPr lang="en-US" sz="1600">
                <a:latin typeface="Times New Roman" pitchFamily="18" charset="0"/>
              </a:rPr>
              <a:t>Top Manager</a:t>
            </a:r>
          </a:p>
        </p:txBody>
      </p:sp>
      <p:sp>
        <p:nvSpPr>
          <p:cNvPr id="17428" name="Text Box 20"/>
          <p:cNvSpPr txBox="1">
            <a:spLocks noChangeArrowheads="1"/>
          </p:cNvSpPr>
          <p:nvPr/>
        </p:nvSpPr>
        <p:spPr bwMode="auto">
          <a:xfrm>
            <a:off x="2270125" y="3338513"/>
            <a:ext cx="1630363" cy="581025"/>
          </a:xfrm>
          <a:prstGeom prst="rect">
            <a:avLst/>
          </a:prstGeom>
          <a:noFill/>
          <a:ln w="9525">
            <a:noFill/>
            <a:miter lim="800000"/>
            <a:headEnd/>
            <a:tailEnd/>
          </a:ln>
          <a:effectLst/>
        </p:spPr>
        <p:txBody>
          <a:bodyPr wrap="none">
            <a:spAutoFit/>
          </a:bodyPr>
          <a:lstStyle/>
          <a:p>
            <a:r>
              <a:rPr lang="en-US" sz="1600">
                <a:latin typeface="Times New Roman" pitchFamily="18" charset="0"/>
              </a:rPr>
              <a:t>Top Manager dan</a:t>
            </a:r>
          </a:p>
          <a:p>
            <a:r>
              <a:rPr lang="en-US" sz="1600">
                <a:latin typeface="Times New Roman" pitchFamily="18" charset="0"/>
              </a:rPr>
              <a:t>Middle manager</a:t>
            </a:r>
          </a:p>
        </p:txBody>
      </p:sp>
      <p:sp>
        <p:nvSpPr>
          <p:cNvPr id="17430" name="Text Box 22"/>
          <p:cNvSpPr txBox="1">
            <a:spLocks noChangeArrowheads="1"/>
          </p:cNvSpPr>
          <p:nvPr/>
        </p:nvSpPr>
        <p:spPr bwMode="auto">
          <a:xfrm>
            <a:off x="2346325" y="4786313"/>
            <a:ext cx="1855788" cy="581025"/>
          </a:xfrm>
          <a:prstGeom prst="rect">
            <a:avLst/>
          </a:prstGeom>
          <a:noFill/>
          <a:ln w="9525">
            <a:noFill/>
            <a:miter lim="800000"/>
            <a:headEnd/>
            <a:tailEnd/>
          </a:ln>
          <a:effectLst/>
        </p:spPr>
        <p:txBody>
          <a:bodyPr wrap="none">
            <a:spAutoFit/>
          </a:bodyPr>
          <a:lstStyle/>
          <a:p>
            <a:r>
              <a:rPr lang="en-US" sz="1600">
                <a:latin typeface="Times New Roman" pitchFamily="18" charset="0"/>
              </a:rPr>
              <a:t>Middle manager</a:t>
            </a:r>
          </a:p>
          <a:p>
            <a:r>
              <a:rPr lang="en-US" sz="1600">
                <a:latin typeface="Times New Roman" pitchFamily="18" charset="0"/>
              </a:rPr>
              <a:t>Dan Lower manager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fade">
                                      <p:cBhvr>
                                        <p:cTn id="7" dur="768" decel="100000"/>
                                        <p:tgtEl>
                                          <p:spTgt spid="17412"/>
                                        </p:tgtEl>
                                      </p:cBhvr>
                                    </p:animEffect>
                                    <p:animScale>
                                      <p:cBhvr>
                                        <p:cTn id="8" dur="768" decel="100000"/>
                                        <p:tgtEl>
                                          <p:spTgt spid="17412"/>
                                        </p:tgtEl>
                                      </p:cBhvr>
                                      <p:from x="10000" y="10000"/>
                                      <p:to x="200000" y="450000"/>
                                    </p:animScale>
                                    <p:animScale>
                                      <p:cBhvr>
                                        <p:cTn id="9" dur="1230" accel="100000" fill="hold">
                                          <p:stCondLst>
                                            <p:cond delay="768"/>
                                          </p:stCondLst>
                                        </p:cTn>
                                        <p:tgtEl>
                                          <p:spTgt spid="17412"/>
                                        </p:tgtEl>
                                      </p:cBhvr>
                                      <p:from x="200000" y="450000"/>
                                      <p:to x="100000" y="100000"/>
                                    </p:animScale>
                                    <p:set>
                                      <p:cBhvr>
                                        <p:cTn id="10" dur="768" fill="hold"/>
                                        <p:tgtEl>
                                          <p:spTgt spid="17412"/>
                                        </p:tgtEl>
                                        <p:attrNameLst>
                                          <p:attrName>ppt_x</p:attrName>
                                        </p:attrNameLst>
                                      </p:cBhvr>
                                      <p:to>
                                        <p:strVal val="(0.5)"/>
                                      </p:to>
                                    </p:set>
                                    <p:anim from="(0.5)" to="(#ppt_x)" calcmode="lin" valueType="num">
                                      <p:cBhvr>
                                        <p:cTn id="11" dur="1230" accel="100000" fill="hold">
                                          <p:stCondLst>
                                            <p:cond delay="768"/>
                                          </p:stCondLst>
                                        </p:cTn>
                                        <p:tgtEl>
                                          <p:spTgt spid="17412"/>
                                        </p:tgtEl>
                                        <p:attrNameLst>
                                          <p:attrName>ppt_x</p:attrName>
                                        </p:attrNameLst>
                                      </p:cBhvr>
                                    </p:anim>
                                    <p:set>
                                      <p:cBhvr>
                                        <p:cTn id="12" dur="768" fill="hold"/>
                                        <p:tgtEl>
                                          <p:spTgt spid="17412"/>
                                        </p:tgtEl>
                                        <p:attrNameLst>
                                          <p:attrName>ppt_y</p:attrName>
                                        </p:attrNameLst>
                                      </p:cBhvr>
                                      <p:to>
                                        <p:strVal val="(#ppt_y+0.4)"/>
                                      </p:to>
                                    </p:set>
                                    <p:anim from="(#ppt_y+0.4)" to="(#ppt_y)" calcmode="lin" valueType="num">
                                      <p:cBhvr>
                                        <p:cTn id="13" dur="1230" accel="100000" fill="hold">
                                          <p:stCondLst>
                                            <p:cond delay="768"/>
                                          </p:stCondLst>
                                        </p:cTn>
                                        <p:tgtEl>
                                          <p:spTgt spid="1741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v-SE" sz="2800">
                <a:latin typeface="Comic Sans MS" pitchFamily="66" charset="0"/>
              </a:rPr>
              <a:t>Pernyataan Misi (Mission Statement)</a:t>
            </a:r>
            <a:r>
              <a:rPr lang="sv-SE"/>
              <a:t> </a:t>
            </a:r>
            <a:endParaRPr lang="en-US"/>
          </a:p>
        </p:txBody>
      </p:sp>
      <p:sp>
        <p:nvSpPr>
          <p:cNvPr id="19461" name="Rectangle 5"/>
          <p:cNvSpPr>
            <a:spLocks noGrp="1" noChangeArrowheads="1"/>
          </p:cNvSpPr>
          <p:nvPr>
            <p:ph type="body" sz="half" idx="2"/>
          </p:nvPr>
        </p:nvSpPr>
        <p:spPr/>
        <p:txBody>
          <a:bodyPr/>
          <a:lstStyle/>
          <a:p>
            <a:r>
              <a:rPr lang="fi-FI" sz="2400">
                <a:latin typeface="Comic Sans MS" pitchFamily="66" charset="0"/>
              </a:rPr>
              <a:t>Sasaran organisasi secara luas, berdasarkan pada alasan perencanaan, yang membenarkan keberadaan organisasi.</a:t>
            </a:r>
            <a:endParaRPr lang="en-US" sz="2400">
              <a:latin typeface="Comic Sans MS" pitchFamily="66" charset="0"/>
            </a:endParaRPr>
          </a:p>
        </p:txBody>
      </p:sp>
      <p:pic>
        <p:nvPicPr>
          <p:cNvPr id="19464" name="Picture 8" descr="j0199549"/>
          <p:cNvPicPr>
            <a:picLocks noGrp="1" noChangeAspect="1" noChangeArrowheads="1"/>
          </p:cNvPicPr>
          <p:nvPr>
            <p:ph type="clipArt" sz="half" idx="1"/>
          </p:nvPr>
        </p:nvPicPr>
        <p:blipFill>
          <a:blip r:embed="rId2"/>
          <a:srcRect/>
          <a:stretch>
            <a:fillRect/>
          </a:stretch>
        </p:blipFill>
        <p:spPr>
          <a:xfrm>
            <a:off x="1219200" y="1754188"/>
            <a:ext cx="2439988" cy="3008312"/>
          </a:xfr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768" decel="100000"/>
                                        <p:tgtEl>
                                          <p:spTgt spid="19458"/>
                                        </p:tgtEl>
                                      </p:cBhvr>
                                    </p:animEffect>
                                    <p:animScale>
                                      <p:cBhvr>
                                        <p:cTn id="8" dur="768" decel="100000"/>
                                        <p:tgtEl>
                                          <p:spTgt spid="19458"/>
                                        </p:tgtEl>
                                      </p:cBhvr>
                                      <p:from x="10000" y="10000"/>
                                      <p:to x="200000" y="450000"/>
                                    </p:animScale>
                                    <p:animScale>
                                      <p:cBhvr>
                                        <p:cTn id="9" dur="1230" accel="100000" fill="hold">
                                          <p:stCondLst>
                                            <p:cond delay="768"/>
                                          </p:stCondLst>
                                        </p:cTn>
                                        <p:tgtEl>
                                          <p:spTgt spid="19458"/>
                                        </p:tgtEl>
                                      </p:cBhvr>
                                      <p:from x="200000" y="450000"/>
                                      <p:to x="100000" y="100000"/>
                                    </p:animScale>
                                    <p:set>
                                      <p:cBhvr>
                                        <p:cTn id="10" dur="768" fill="hold"/>
                                        <p:tgtEl>
                                          <p:spTgt spid="19458"/>
                                        </p:tgtEl>
                                        <p:attrNameLst>
                                          <p:attrName>ppt_x</p:attrName>
                                        </p:attrNameLst>
                                      </p:cBhvr>
                                      <p:to>
                                        <p:strVal val="(0.5)"/>
                                      </p:to>
                                    </p:set>
                                    <p:anim from="(0.5)" to="(#ppt_x)" calcmode="lin" valueType="num">
                                      <p:cBhvr>
                                        <p:cTn id="11" dur="1230" accel="100000" fill="hold">
                                          <p:stCondLst>
                                            <p:cond delay="768"/>
                                          </p:stCondLst>
                                        </p:cTn>
                                        <p:tgtEl>
                                          <p:spTgt spid="19458"/>
                                        </p:tgtEl>
                                        <p:attrNameLst>
                                          <p:attrName>ppt_x</p:attrName>
                                        </p:attrNameLst>
                                      </p:cBhvr>
                                    </p:anim>
                                    <p:set>
                                      <p:cBhvr>
                                        <p:cTn id="12" dur="768" fill="hold"/>
                                        <p:tgtEl>
                                          <p:spTgt spid="19458"/>
                                        </p:tgtEl>
                                        <p:attrNameLst>
                                          <p:attrName>ppt_y</p:attrName>
                                        </p:attrNameLst>
                                      </p:cBhvr>
                                      <p:to>
                                        <p:strVal val="(#ppt_y+0.4)"/>
                                      </p:to>
                                    </p:set>
                                    <p:anim from="(#ppt_y+0.4)" to="(#ppt_y)" calcmode="lin" valueType="num">
                                      <p:cBhvr>
                                        <p:cTn id="13" dur="1230" accel="100000" fill="hold">
                                          <p:stCondLst>
                                            <p:cond delay="768"/>
                                          </p:stCondLst>
                                        </p:cTn>
                                        <p:tgtEl>
                                          <p:spTgt spid="1945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9461">
                                            <p:txEl>
                                              <p:pRg st="0" end="0"/>
                                            </p:txEl>
                                          </p:spTgt>
                                        </p:tgtEl>
                                        <p:attrNameLst>
                                          <p:attrName>style.visibility</p:attrName>
                                        </p:attrNameLst>
                                      </p:cBhvr>
                                      <p:to>
                                        <p:strVal val="visible"/>
                                      </p:to>
                                    </p:set>
                                    <p:anim calcmode="lin" valueType="num">
                                      <p:cBhvr>
                                        <p:cTn id="18" dur="500" fill="hold"/>
                                        <p:tgtEl>
                                          <p:spTgt spid="1946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946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94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v-SE" sz="2400">
                <a:latin typeface="Comic Sans MS" pitchFamily="66" charset="0"/>
              </a:rPr>
              <a:t>Perbedaan antara Perencanaan Strategik Dengan Operasional</a:t>
            </a:r>
            <a:r>
              <a:rPr lang="en-US" sz="4000"/>
              <a:t> </a:t>
            </a:r>
          </a:p>
        </p:txBody>
      </p:sp>
      <p:sp>
        <p:nvSpPr>
          <p:cNvPr id="21507" name="Rectangle 3"/>
          <p:cNvSpPr>
            <a:spLocks noGrp="1" noChangeArrowheads="1"/>
          </p:cNvSpPr>
          <p:nvPr>
            <p:ph type="body" idx="1"/>
          </p:nvPr>
        </p:nvSpPr>
        <p:spPr/>
        <p:txBody>
          <a:bodyPr/>
          <a:lstStyle/>
          <a:p>
            <a:pPr marL="609600" indent="-609600">
              <a:lnSpc>
                <a:spcPct val="80000"/>
              </a:lnSpc>
            </a:pPr>
            <a:r>
              <a:rPr lang="sv-SE" sz="2000" b="1">
                <a:latin typeface="Comic Sans MS" pitchFamily="66" charset="0"/>
              </a:rPr>
              <a:t>Dari segi jangka waktu </a:t>
            </a:r>
            <a:endParaRPr lang="sv-SE" sz="2000">
              <a:latin typeface="Comic Sans MS" pitchFamily="66" charset="0"/>
            </a:endParaRPr>
          </a:p>
          <a:p>
            <a:pPr marL="609600" indent="-609600">
              <a:lnSpc>
                <a:spcPct val="80000"/>
              </a:lnSpc>
              <a:buFont typeface="Wingdings" pitchFamily="2" charset="2"/>
              <a:buNone/>
            </a:pPr>
            <a:r>
              <a:rPr lang="sv-SE" sz="2000">
                <a:latin typeface="Comic Sans MS" pitchFamily="66" charset="0"/>
              </a:rPr>
              <a:t>	Rencana  Strategik jangka waktunya melibatkan tahunan bahkan dekade, sedangkan perencanaan operasional tidak.</a:t>
            </a:r>
            <a:endParaRPr lang="nb-NO" sz="2000" b="1">
              <a:latin typeface="Comic Sans MS" pitchFamily="66" charset="0"/>
            </a:endParaRPr>
          </a:p>
          <a:p>
            <a:pPr marL="609600" indent="-609600">
              <a:lnSpc>
                <a:spcPct val="80000"/>
              </a:lnSpc>
            </a:pPr>
            <a:r>
              <a:rPr lang="nb-NO" sz="2000" b="1">
                <a:latin typeface="Comic Sans MS" pitchFamily="66" charset="0"/>
              </a:rPr>
              <a:t>Dari Segi Ruang Lingkup (Cakupan) </a:t>
            </a:r>
            <a:endParaRPr lang="nb-NO" sz="2000">
              <a:latin typeface="Comic Sans MS" pitchFamily="66" charset="0"/>
            </a:endParaRPr>
          </a:p>
          <a:p>
            <a:pPr marL="609600" indent="-609600">
              <a:lnSpc>
                <a:spcPct val="80000"/>
              </a:lnSpc>
              <a:buFont typeface="Wingdings" pitchFamily="2" charset="2"/>
              <a:buNone/>
            </a:pPr>
            <a:r>
              <a:rPr lang="nb-NO" sz="2000">
                <a:latin typeface="Comic Sans MS" pitchFamily="66" charset="0"/>
              </a:rPr>
              <a:t>	Perencanaan Strategik mempengaruhi kegiatan organisasi secara luas, sedangkan perencanaan operasional memiliki lingkup yang sempit dan terbatas.</a:t>
            </a:r>
            <a:endParaRPr lang="sv-SE" sz="2000" b="1">
              <a:latin typeface="Comic Sans MS" pitchFamily="66" charset="0"/>
            </a:endParaRPr>
          </a:p>
          <a:p>
            <a:pPr marL="609600" indent="-609600">
              <a:lnSpc>
                <a:spcPct val="80000"/>
              </a:lnSpc>
            </a:pPr>
            <a:r>
              <a:rPr lang="sv-SE" sz="2000" b="1">
                <a:latin typeface="Comic Sans MS" pitchFamily="66" charset="0"/>
              </a:rPr>
              <a:t>Dari Segi Kompleksitas dan Pengaruh yang Luas </a:t>
            </a:r>
            <a:endParaRPr lang="sv-SE" sz="2000">
              <a:latin typeface="Comic Sans MS" pitchFamily="66" charset="0"/>
            </a:endParaRPr>
          </a:p>
          <a:p>
            <a:pPr marL="609600" indent="-609600">
              <a:lnSpc>
                <a:spcPct val="80000"/>
              </a:lnSpc>
              <a:buFont typeface="Wingdings" pitchFamily="2" charset="2"/>
              <a:buNone/>
            </a:pPr>
            <a:r>
              <a:rPr lang="sv-SE" sz="2000">
                <a:latin typeface="Comic Sans MS" pitchFamily="66" charset="0"/>
              </a:rPr>
              <a:t>	Sasaran perencanaan strategik luas tapi seolah-olah sederhana, sedangkan perencanaan operasional lebih kompleks.</a:t>
            </a:r>
            <a:endParaRPr lang="sv-SE" sz="2000" b="1">
              <a:latin typeface="Comic Sans MS" pitchFamily="66" charset="0"/>
            </a:endParaRPr>
          </a:p>
          <a:p>
            <a:pPr marL="609600" indent="-609600">
              <a:lnSpc>
                <a:spcPct val="80000"/>
              </a:lnSpc>
            </a:pPr>
            <a:r>
              <a:rPr lang="sv-SE" sz="2000" b="1">
                <a:latin typeface="Comic Sans MS" pitchFamily="66" charset="0"/>
              </a:rPr>
              <a:t>Dari Segi Ketergantungan</a:t>
            </a:r>
            <a:r>
              <a:rPr lang="sv-SE" sz="2000">
                <a:latin typeface="Comic Sans MS" pitchFamily="66" charset="0"/>
              </a:rPr>
              <a:t> </a:t>
            </a:r>
          </a:p>
          <a:p>
            <a:pPr marL="609600" indent="-609600">
              <a:lnSpc>
                <a:spcPct val="80000"/>
              </a:lnSpc>
              <a:buFont typeface="Wingdings" pitchFamily="2" charset="2"/>
              <a:buNone/>
            </a:pPr>
            <a:r>
              <a:rPr lang="sv-SE" sz="2000">
                <a:latin typeface="Comic Sans MS" pitchFamily="66" charset="0"/>
              </a:rPr>
              <a:t>	Jika sebuah organisasi ingin efektif, maka rencana dan sasaran operasional harus mencerminkan rencana dan sasaran strategik, sebaik misi organisasi yang lebih luas.</a:t>
            </a:r>
            <a:endParaRPr lang="en-US" sz="2000">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768" decel="100000"/>
                                        <p:tgtEl>
                                          <p:spTgt spid="21506"/>
                                        </p:tgtEl>
                                      </p:cBhvr>
                                    </p:animEffect>
                                    <p:animScale>
                                      <p:cBhvr>
                                        <p:cTn id="8" dur="768" decel="100000"/>
                                        <p:tgtEl>
                                          <p:spTgt spid="21506"/>
                                        </p:tgtEl>
                                      </p:cBhvr>
                                      <p:from x="10000" y="10000"/>
                                      <p:to x="200000" y="450000"/>
                                    </p:animScale>
                                    <p:animScale>
                                      <p:cBhvr>
                                        <p:cTn id="9" dur="1230" accel="100000" fill="hold">
                                          <p:stCondLst>
                                            <p:cond delay="768"/>
                                          </p:stCondLst>
                                        </p:cTn>
                                        <p:tgtEl>
                                          <p:spTgt spid="21506"/>
                                        </p:tgtEl>
                                      </p:cBhvr>
                                      <p:from x="200000" y="450000"/>
                                      <p:to x="100000" y="100000"/>
                                    </p:animScale>
                                    <p:set>
                                      <p:cBhvr>
                                        <p:cTn id="10" dur="768" fill="hold"/>
                                        <p:tgtEl>
                                          <p:spTgt spid="21506"/>
                                        </p:tgtEl>
                                        <p:attrNameLst>
                                          <p:attrName>ppt_x</p:attrName>
                                        </p:attrNameLst>
                                      </p:cBhvr>
                                      <p:to>
                                        <p:strVal val="(0.5)"/>
                                      </p:to>
                                    </p:set>
                                    <p:anim from="(0.5)" to="(#ppt_x)" calcmode="lin" valueType="num">
                                      <p:cBhvr>
                                        <p:cTn id="11" dur="1230" accel="100000" fill="hold">
                                          <p:stCondLst>
                                            <p:cond delay="768"/>
                                          </p:stCondLst>
                                        </p:cTn>
                                        <p:tgtEl>
                                          <p:spTgt spid="21506"/>
                                        </p:tgtEl>
                                        <p:attrNameLst>
                                          <p:attrName>ppt_x</p:attrName>
                                        </p:attrNameLst>
                                      </p:cBhvr>
                                    </p:anim>
                                    <p:set>
                                      <p:cBhvr>
                                        <p:cTn id="12" dur="768" fill="hold"/>
                                        <p:tgtEl>
                                          <p:spTgt spid="21506"/>
                                        </p:tgtEl>
                                        <p:attrNameLst>
                                          <p:attrName>ppt_y</p:attrName>
                                        </p:attrNameLst>
                                      </p:cBhvr>
                                      <p:to>
                                        <p:strVal val="(#ppt_y+0.4)"/>
                                      </p:to>
                                    </p:set>
                                    <p:anim from="(#ppt_y+0.4)" to="(#ppt_y)" calcmode="lin" valueType="num">
                                      <p:cBhvr>
                                        <p:cTn id="13" dur="1230" accel="100000" fill="hold">
                                          <p:stCondLst>
                                            <p:cond delay="768"/>
                                          </p:stCondLst>
                                        </p:cTn>
                                        <p:tgtEl>
                                          <p:spTgt spid="2150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1507">
                                            <p:txEl>
                                              <p:pRg st="0" end="0"/>
                                            </p:txEl>
                                          </p:spTgt>
                                        </p:tgtEl>
                                        <p:attrNameLst>
                                          <p:attrName>style.visibility</p:attrName>
                                        </p:attrNameLst>
                                      </p:cBhvr>
                                      <p:to>
                                        <p:strVal val="visible"/>
                                      </p:to>
                                    </p:set>
                                    <p:anim calcmode="lin" valueType="num">
                                      <p:cBhvr>
                                        <p:cTn id="18"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150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150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1507">
                                            <p:txEl>
                                              <p:pRg st="1" end="1"/>
                                            </p:txEl>
                                          </p:spTgt>
                                        </p:tgtEl>
                                        <p:attrNameLst>
                                          <p:attrName>style.visibility</p:attrName>
                                        </p:attrNameLst>
                                      </p:cBhvr>
                                      <p:to>
                                        <p:strVal val="visible"/>
                                      </p:to>
                                    </p:set>
                                    <p:anim calcmode="lin" valueType="num">
                                      <p:cBhvr>
                                        <p:cTn id="25"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1507">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150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1507">
                                            <p:txEl>
                                              <p:pRg st="2" end="2"/>
                                            </p:txEl>
                                          </p:spTgt>
                                        </p:tgtEl>
                                        <p:attrNameLst>
                                          <p:attrName>style.visibility</p:attrName>
                                        </p:attrNameLst>
                                      </p:cBhvr>
                                      <p:to>
                                        <p:strVal val="visible"/>
                                      </p:to>
                                    </p:set>
                                    <p:anim calcmode="lin" valueType="num">
                                      <p:cBhvr>
                                        <p:cTn id="32"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1507">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150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1507">
                                            <p:txEl>
                                              <p:pRg st="3" end="3"/>
                                            </p:txEl>
                                          </p:spTgt>
                                        </p:tgtEl>
                                        <p:attrNameLst>
                                          <p:attrName>style.visibility</p:attrName>
                                        </p:attrNameLst>
                                      </p:cBhvr>
                                      <p:to>
                                        <p:strVal val="visible"/>
                                      </p:to>
                                    </p:set>
                                    <p:anim calcmode="lin" valueType="num">
                                      <p:cBhvr>
                                        <p:cTn id="39"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1507">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1507">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1507">
                                            <p:txEl>
                                              <p:pRg st="4" end="4"/>
                                            </p:txEl>
                                          </p:spTgt>
                                        </p:tgtEl>
                                        <p:attrNameLst>
                                          <p:attrName>style.visibility</p:attrName>
                                        </p:attrNameLst>
                                      </p:cBhvr>
                                      <p:to>
                                        <p:strVal val="visible"/>
                                      </p:to>
                                    </p:set>
                                    <p:anim calcmode="lin" valueType="num">
                                      <p:cBhvr>
                                        <p:cTn id="46"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1507">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21507">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1507">
                                            <p:txEl>
                                              <p:pRg st="5" end="5"/>
                                            </p:txEl>
                                          </p:spTgt>
                                        </p:tgtEl>
                                        <p:attrNameLst>
                                          <p:attrName>style.visibility</p:attrName>
                                        </p:attrNameLst>
                                      </p:cBhvr>
                                      <p:to>
                                        <p:strVal val="visible"/>
                                      </p:to>
                                    </p:set>
                                    <p:anim calcmode="lin" valueType="num">
                                      <p:cBhvr>
                                        <p:cTn id="53" dur="5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21507">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21507">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1507">
                                            <p:txEl>
                                              <p:pRg st="6" end="6"/>
                                            </p:txEl>
                                          </p:spTgt>
                                        </p:tgtEl>
                                        <p:attrNameLst>
                                          <p:attrName>style.visibility</p:attrName>
                                        </p:attrNameLst>
                                      </p:cBhvr>
                                      <p:to>
                                        <p:strVal val="visible"/>
                                      </p:to>
                                    </p:set>
                                    <p:anim calcmode="lin" valueType="num">
                                      <p:cBhvr>
                                        <p:cTn id="60" dur="500" fill="hold"/>
                                        <p:tgtEl>
                                          <p:spTgt spid="21507">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21507">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21507">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21507">
                                            <p:txEl>
                                              <p:pRg st="7" end="7"/>
                                            </p:txEl>
                                          </p:spTgt>
                                        </p:tgtEl>
                                        <p:attrNameLst>
                                          <p:attrName>style.visibility</p:attrName>
                                        </p:attrNameLst>
                                      </p:cBhvr>
                                      <p:to>
                                        <p:strVal val="visible"/>
                                      </p:to>
                                    </p:set>
                                    <p:anim calcmode="lin" valueType="num">
                                      <p:cBhvr>
                                        <p:cTn id="67" dur="500" fill="hold"/>
                                        <p:tgtEl>
                                          <p:spTgt spid="21507">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21507">
                                            <p:txEl>
                                              <p:pRg st="7" end="7"/>
                                            </p:txEl>
                                          </p:spTgt>
                                        </p:tgtEl>
                                        <p:attrNameLst>
                                          <p:attrName>ppt_h</p:attrName>
                                        </p:attrNameLst>
                                      </p:cBhvr>
                                      <p:tavLst>
                                        <p:tav tm="0">
                                          <p:val>
                                            <p:fltVal val="0"/>
                                          </p:val>
                                        </p:tav>
                                        <p:tav tm="100000">
                                          <p:val>
                                            <p:strVal val="#ppt_h"/>
                                          </p:val>
                                        </p:tav>
                                      </p:tavLst>
                                    </p:anim>
                                    <p:animEffect transition="in" filter="fade">
                                      <p:cBhvr>
                                        <p:cTn id="69" dur="5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sz="2400">
                <a:latin typeface="Comic Sans MS" pitchFamily="66" charset="0"/>
              </a:rPr>
              <a:t>EVOLUSI KONSEP STRATEGI</a:t>
            </a:r>
            <a:endParaRPr lang="en-US" sz="2400">
              <a:latin typeface="Comic Sans MS" pitchFamily="66" charset="0"/>
            </a:endParaRPr>
          </a:p>
        </p:txBody>
      </p:sp>
      <p:sp>
        <p:nvSpPr>
          <p:cNvPr id="22531" name="Rectangle 3"/>
          <p:cNvSpPr>
            <a:spLocks noGrp="1" noChangeArrowheads="1"/>
          </p:cNvSpPr>
          <p:nvPr>
            <p:ph type="body" idx="1"/>
          </p:nvPr>
        </p:nvSpPr>
        <p:spPr/>
        <p:txBody>
          <a:bodyPr/>
          <a:lstStyle/>
          <a:p>
            <a:pPr>
              <a:lnSpc>
                <a:spcPct val="80000"/>
              </a:lnSpc>
            </a:pPr>
            <a:r>
              <a:rPr lang="it-IT" sz="2000" b="1">
                <a:latin typeface="Comic Sans MS" pitchFamily="66" charset="0"/>
              </a:rPr>
              <a:t>Strategi (Strategy) </a:t>
            </a:r>
            <a:endParaRPr lang="it-IT" sz="2000">
              <a:latin typeface="Comic Sans MS" pitchFamily="66" charset="0"/>
            </a:endParaRPr>
          </a:p>
          <a:p>
            <a:pPr>
              <a:lnSpc>
                <a:spcPct val="80000"/>
              </a:lnSpc>
              <a:buFont typeface="Wingdings" pitchFamily="2" charset="2"/>
              <a:buNone/>
            </a:pPr>
            <a:r>
              <a:rPr lang="it-IT" sz="2000">
                <a:latin typeface="Comic Sans MS" pitchFamily="66" charset="0"/>
              </a:rPr>
              <a:t>	Program luas untuk menentukan dan mencapai tujuan organisasi, respon organisasi pada ligkungannya sepanjang waktu</a:t>
            </a:r>
          </a:p>
          <a:p>
            <a:pPr>
              <a:lnSpc>
                <a:spcPct val="80000"/>
              </a:lnSpc>
              <a:buFont typeface="Wingdings" pitchFamily="2" charset="2"/>
              <a:buNone/>
            </a:pPr>
            <a:endParaRPr lang="it-IT" sz="2000">
              <a:latin typeface="Comic Sans MS" pitchFamily="66" charset="0"/>
            </a:endParaRPr>
          </a:p>
          <a:p>
            <a:pPr>
              <a:lnSpc>
                <a:spcPct val="80000"/>
              </a:lnSpc>
            </a:pPr>
            <a:r>
              <a:rPr lang="nb-NO" sz="2000" b="1">
                <a:latin typeface="Comic Sans MS" pitchFamily="66" charset="0"/>
              </a:rPr>
              <a:t>Definisi Strategi menurut Alfred D. Chandler</a:t>
            </a:r>
            <a:r>
              <a:rPr lang="nb-NO" sz="2000">
                <a:latin typeface="Comic Sans MS" pitchFamily="66" charset="0"/>
              </a:rPr>
              <a:t> </a:t>
            </a:r>
          </a:p>
          <a:p>
            <a:pPr>
              <a:lnSpc>
                <a:spcPct val="80000"/>
              </a:lnSpc>
              <a:buFont typeface="Wingdings" pitchFamily="2" charset="2"/>
              <a:buNone/>
            </a:pPr>
            <a:r>
              <a:rPr lang="nb-NO" sz="2000">
                <a:latin typeface="Comic Sans MS" pitchFamily="66" charset="0"/>
              </a:rPr>
              <a:t>	Penentuan sasaran dan tujuan jangka panjang dari sebuah perusahaan dan proses adopsi rangkaian tindakan serta pengalokasian sumber daya yang diperlukan untuk mencapai sasaran tadi.</a:t>
            </a:r>
          </a:p>
          <a:p>
            <a:pPr>
              <a:lnSpc>
                <a:spcPct val="80000"/>
              </a:lnSpc>
              <a:buFont typeface="Wingdings" pitchFamily="2" charset="2"/>
              <a:buNone/>
            </a:pPr>
            <a:endParaRPr lang="nb-NO" sz="2000">
              <a:latin typeface="Comic Sans MS" pitchFamily="66" charset="0"/>
            </a:endParaRPr>
          </a:p>
          <a:p>
            <a:pPr>
              <a:lnSpc>
                <a:spcPct val="80000"/>
              </a:lnSpc>
            </a:pPr>
            <a:r>
              <a:rPr lang="it-IT" sz="2000" b="1">
                <a:latin typeface="Comic Sans MS" pitchFamily="66" charset="0"/>
              </a:rPr>
              <a:t>Manajemen Strategik (Strategic Managment) </a:t>
            </a:r>
            <a:endParaRPr lang="it-IT" sz="2000">
              <a:latin typeface="Comic Sans MS" pitchFamily="66" charset="0"/>
            </a:endParaRPr>
          </a:p>
          <a:p>
            <a:pPr>
              <a:lnSpc>
                <a:spcPct val="80000"/>
              </a:lnSpc>
              <a:buFont typeface="Wingdings" pitchFamily="2" charset="2"/>
              <a:buNone/>
            </a:pPr>
            <a:r>
              <a:rPr lang="it-IT" sz="2000">
                <a:latin typeface="Comic Sans MS" pitchFamily="66" charset="0"/>
              </a:rPr>
              <a:t>	Proses manajemen yang mencakup penyertaan organisasi dalam membuat rencana strategis dan kemudian bertindak berdasarkan rencana tersebut.</a:t>
            </a:r>
            <a:endParaRPr lang="en-US" sz="2000">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768" decel="100000"/>
                                        <p:tgtEl>
                                          <p:spTgt spid="22530"/>
                                        </p:tgtEl>
                                      </p:cBhvr>
                                    </p:animEffect>
                                    <p:animScale>
                                      <p:cBhvr>
                                        <p:cTn id="8" dur="768" decel="100000"/>
                                        <p:tgtEl>
                                          <p:spTgt spid="22530"/>
                                        </p:tgtEl>
                                      </p:cBhvr>
                                      <p:from x="10000" y="10000"/>
                                      <p:to x="200000" y="450000"/>
                                    </p:animScale>
                                    <p:animScale>
                                      <p:cBhvr>
                                        <p:cTn id="9" dur="1230" accel="100000" fill="hold">
                                          <p:stCondLst>
                                            <p:cond delay="768"/>
                                          </p:stCondLst>
                                        </p:cTn>
                                        <p:tgtEl>
                                          <p:spTgt spid="22530"/>
                                        </p:tgtEl>
                                      </p:cBhvr>
                                      <p:from x="200000" y="450000"/>
                                      <p:to x="100000" y="100000"/>
                                    </p:animScale>
                                    <p:set>
                                      <p:cBhvr>
                                        <p:cTn id="10" dur="768" fill="hold"/>
                                        <p:tgtEl>
                                          <p:spTgt spid="22530"/>
                                        </p:tgtEl>
                                        <p:attrNameLst>
                                          <p:attrName>ppt_x</p:attrName>
                                        </p:attrNameLst>
                                      </p:cBhvr>
                                      <p:to>
                                        <p:strVal val="(0.5)"/>
                                      </p:to>
                                    </p:set>
                                    <p:anim from="(0.5)" to="(#ppt_x)" calcmode="lin" valueType="num">
                                      <p:cBhvr>
                                        <p:cTn id="11" dur="1230" accel="100000" fill="hold">
                                          <p:stCondLst>
                                            <p:cond delay="768"/>
                                          </p:stCondLst>
                                        </p:cTn>
                                        <p:tgtEl>
                                          <p:spTgt spid="22530"/>
                                        </p:tgtEl>
                                        <p:attrNameLst>
                                          <p:attrName>ppt_x</p:attrName>
                                        </p:attrNameLst>
                                      </p:cBhvr>
                                    </p:anim>
                                    <p:set>
                                      <p:cBhvr>
                                        <p:cTn id="12" dur="768" fill="hold"/>
                                        <p:tgtEl>
                                          <p:spTgt spid="22530"/>
                                        </p:tgtEl>
                                        <p:attrNameLst>
                                          <p:attrName>ppt_y</p:attrName>
                                        </p:attrNameLst>
                                      </p:cBhvr>
                                      <p:to>
                                        <p:strVal val="(#ppt_y+0.4)"/>
                                      </p:to>
                                    </p:set>
                                    <p:anim from="(#ppt_y+0.4)" to="(#ppt_y)" calcmode="lin" valueType="num">
                                      <p:cBhvr>
                                        <p:cTn id="13" dur="1230" accel="100000" fill="hold">
                                          <p:stCondLst>
                                            <p:cond delay="768"/>
                                          </p:stCondLst>
                                        </p:cTn>
                                        <p:tgtEl>
                                          <p:spTgt spid="2253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2531">
                                            <p:txEl>
                                              <p:pRg st="0" end="0"/>
                                            </p:txEl>
                                          </p:spTgt>
                                        </p:tgtEl>
                                        <p:attrNameLst>
                                          <p:attrName>style.visibility</p:attrName>
                                        </p:attrNameLst>
                                      </p:cBhvr>
                                      <p:to>
                                        <p:strVal val="visible"/>
                                      </p:to>
                                    </p:set>
                                    <p:anim calcmode="lin" valueType="num">
                                      <p:cBhvr>
                                        <p:cTn id="18"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253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253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2531">
                                            <p:txEl>
                                              <p:pRg st="1" end="1"/>
                                            </p:txEl>
                                          </p:spTgt>
                                        </p:tgtEl>
                                        <p:attrNameLst>
                                          <p:attrName>style.visibility</p:attrName>
                                        </p:attrNameLst>
                                      </p:cBhvr>
                                      <p:to>
                                        <p:strVal val="visible"/>
                                      </p:to>
                                    </p:set>
                                    <p:anim calcmode="lin" valueType="num">
                                      <p:cBhvr>
                                        <p:cTn id="25"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253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2531">
                                            <p:txEl>
                                              <p:pRg st="3" end="3"/>
                                            </p:txEl>
                                          </p:spTgt>
                                        </p:tgtEl>
                                        <p:attrNameLst>
                                          <p:attrName>style.visibility</p:attrName>
                                        </p:attrNameLst>
                                      </p:cBhvr>
                                      <p:to>
                                        <p:strVal val="visible"/>
                                      </p:to>
                                    </p:set>
                                    <p:anim calcmode="lin" valueType="num">
                                      <p:cBhvr>
                                        <p:cTn id="32"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2253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2531">
                                            <p:txEl>
                                              <p:pRg st="4" end="4"/>
                                            </p:txEl>
                                          </p:spTgt>
                                        </p:tgtEl>
                                        <p:attrNameLst>
                                          <p:attrName>style.visibility</p:attrName>
                                        </p:attrNameLst>
                                      </p:cBhvr>
                                      <p:to>
                                        <p:strVal val="visible"/>
                                      </p:to>
                                    </p:set>
                                    <p:anim calcmode="lin" valueType="num">
                                      <p:cBhvr>
                                        <p:cTn id="39"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22531">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2531">
                                            <p:txEl>
                                              <p:pRg st="6" end="6"/>
                                            </p:txEl>
                                          </p:spTgt>
                                        </p:tgtEl>
                                        <p:attrNameLst>
                                          <p:attrName>style.visibility</p:attrName>
                                        </p:attrNameLst>
                                      </p:cBhvr>
                                      <p:to>
                                        <p:strVal val="visible"/>
                                      </p:to>
                                    </p:set>
                                    <p:anim calcmode="lin" valueType="num">
                                      <p:cBhvr>
                                        <p:cTn id="46"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22531">
                                            <p:txEl>
                                              <p:pRg st="6" end="6"/>
                                            </p:txEl>
                                          </p:spTgt>
                                        </p:tgtEl>
                                        <p:attrNameLst>
                                          <p:attrName>ppt_h</p:attrName>
                                        </p:attrNameLst>
                                      </p:cBhvr>
                                      <p:tavLst>
                                        <p:tav tm="0">
                                          <p:val>
                                            <p:fltVal val="0"/>
                                          </p:val>
                                        </p:tav>
                                        <p:tav tm="100000">
                                          <p:val>
                                            <p:strVal val="#ppt_h"/>
                                          </p:val>
                                        </p:tav>
                                      </p:tavLst>
                                    </p:anim>
                                    <p:animEffect transition="in" filter="fade">
                                      <p:cBhvr>
                                        <p:cTn id="48" dur="500"/>
                                        <p:tgtEl>
                                          <p:spTgt spid="22531">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2531">
                                            <p:txEl>
                                              <p:pRg st="7" end="7"/>
                                            </p:txEl>
                                          </p:spTgt>
                                        </p:tgtEl>
                                        <p:attrNameLst>
                                          <p:attrName>style.visibility</p:attrName>
                                        </p:attrNameLst>
                                      </p:cBhvr>
                                      <p:to>
                                        <p:strVal val="visible"/>
                                      </p:to>
                                    </p:set>
                                    <p:anim calcmode="lin" valueType="num">
                                      <p:cBhvr>
                                        <p:cTn id="53"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54" dur="500" fill="hold"/>
                                        <p:tgtEl>
                                          <p:spTgt spid="22531">
                                            <p:txEl>
                                              <p:pRg st="7" end="7"/>
                                            </p:txEl>
                                          </p:spTgt>
                                        </p:tgtEl>
                                        <p:attrNameLst>
                                          <p:attrName>ppt_h</p:attrName>
                                        </p:attrNameLst>
                                      </p:cBhvr>
                                      <p:tavLst>
                                        <p:tav tm="0">
                                          <p:val>
                                            <p:fltVal val="0"/>
                                          </p:val>
                                        </p:tav>
                                        <p:tav tm="100000">
                                          <p:val>
                                            <p:strVal val="#ppt_h"/>
                                          </p:val>
                                        </p:tav>
                                      </p:tavLst>
                                    </p:anim>
                                    <p:animEffect transition="in" filter="fade">
                                      <p:cBhvr>
                                        <p:cTn id="55"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sv-SE" sz="2400">
                <a:latin typeface="Comic Sans MS" pitchFamily="66" charset="0"/>
              </a:rPr>
              <a:t>Tiga Pendekatan Strategi</a:t>
            </a:r>
            <a:r>
              <a:rPr lang="en-US" sz="2400">
                <a:latin typeface="Comic Sans MS" pitchFamily="66" charset="0"/>
              </a:rPr>
              <a:t> (</a:t>
            </a:r>
            <a:r>
              <a:rPr lang="sv-SE" sz="2400">
                <a:latin typeface="Comic Sans MS" pitchFamily="66" charset="0"/>
              </a:rPr>
              <a:t>Charles Hofer</a:t>
            </a:r>
            <a:r>
              <a:rPr lang="en-US" sz="2400">
                <a:latin typeface="Comic Sans MS" pitchFamily="66" charset="0"/>
              </a:rPr>
              <a:t> )</a:t>
            </a:r>
          </a:p>
        </p:txBody>
      </p:sp>
      <p:sp>
        <p:nvSpPr>
          <p:cNvPr id="23555" name="Rectangle 3"/>
          <p:cNvSpPr>
            <a:spLocks noGrp="1" noChangeArrowheads="1"/>
          </p:cNvSpPr>
          <p:nvPr>
            <p:ph type="body" idx="1"/>
          </p:nvPr>
        </p:nvSpPr>
        <p:spPr/>
        <p:txBody>
          <a:bodyPr/>
          <a:lstStyle/>
          <a:p>
            <a:pPr>
              <a:lnSpc>
                <a:spcPct val="80000"/>
              </a:lnSpc>
            </a:pPr>
            <a:r>
              <a:rPr lang="sv-SE" sz="2000">
                <a:latin typeface="Comic Sans MS" pitchFamily="66" charset="0"/>
              </a:rPr>
              <a:t>Pendekatan Kebijaksanaan – formulasi </a:t>
            </a:r>
          </a:p>
          <a:p>
            <a:pPr>
              <a:lnSpc>
                <a:spcPct val="80000"/>
              </a:lnSpc>
              <a:buFont typeface="Wingdings" pitchFamily="2" charset="2"/>
              <a:buNone/>
            </a:pPr>
            <a:r>
              <a:rPr lang="sv-SE" sz="2000">
                <a:latin typeface="Comic Sans MS" pitchFamily="66" charset="0"/>
              </a:rPr>
              <a:t>	Konsep pengimplementasian peraturan harian yang dapat memisahkan mana yang dapat dilakukan atau tidak dapat dilakukan oleh area fungsional.</a:t>
            </a:r>
          </a:p>
          <a:p>
            <a:pPr>
              <a:lnSpc>
                <a:spcPct val="80000"/>
              </a:lnSpc>
            </a:pPr>
            <a:r>
              <a:rPr lang="sv-SE" sz="2000">
                <a:latin typeface="Comic Sans MS" pitchFamily="66" charset="0"/>
              </a:rPr>
              <a:t>Pendekatan Initial – Strategi </a:t>
            </a:r>
          </a:p>
          <a:p>
            <a:pPr>
              <a:lnSpc>
                <a:spcPct val="80000"/>
              </a:lnSpc>
              <a:buFont typeface="Wingdings" pitchFamily="2" charset="2"/>
              <a:buNone/>
            </a:pPr>
            <a:r>
              <a:rPr lang="sv-SE" sz="2000">
                <a:latin typeface="Comic Sans MS" pitchFamily="66" charset="0"/>
              </a:rPr>
              <a:t>	Penentuan sasaran dan tujuan dasar secara jangka panjang sebuah organisasi dan pengambilan tindakan yang diperlukan dan alikasi sumber daya yang dibutuhkan untuk mencapai tujuan-tujuan tersebut.</a:t>
            </a:r>
          </a:p>
          <a:p>
            <a:pPr>
              <a:lnSpc>
                <a:spcPct val="80000"/>
              </a:lnSpc>
            </a:pPr>
            <a:r>
              <a:rPr lang="sv-SE" sz="2000">
                <a:latin typeface="Comic Sans MS" pitchFamily="66" charset="0"/>
              </a:rPr>
              <a:t>Pendekatan Manajemen Strategik </a:t>
            </a:r>
          </a:p>
          <a:p>
            <a:pPr>
              <a:lnSpc>
                <a:spcPct val="80000"/>
              </a:lnSpc>
              <a:buFont typeface="Wingdings" pitchFamily="2" charset="2"/>
              <a:buNone/>
            </a:pPr>
            <a:r>
              <a:rPr lang="sv-SE" sz="2000">
                <a:latin typeface="Comic Sans MS" pitchFamily="66" charset="0"/>
              </a:rPr>
              <a:t>	Suatu pola yang didasarkan pada prinsip bahwa rencanga keseluruhan dari suatu organisasi dapat digambarkan hanya jika perolehan sasaran dengan kebijaksanaan dan strategi sebagai suatu faktor kunci dalam manajemen operasi dari kegiatan perusahaan</a:t>
            </a:r>
            <a:r>
              <a:rPr lang="sv-SE" sz="2000"/>
              <a:t>. </a:t>
            </a:r>
            <a:endParaRPr lang="en-US" sz="200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768" decel="100000"/>
                                        <p:tgtEl>
                                          <p:spTgt spid="23554"/>
                                        </p:tgtEl>
                                      </p:cBhvr>
                                    </p:animEffect>
                                    <p:animScale>
                                      <p:cBhvr>
                                        <p:cTn id="8" dur="768" decel="100000"/>
                                        <p:tgtEl>
                                          <p:spTgt spid="23554"/>
                                        </p:tgtEl>
                                      </p:cBhvr>
                                      <p:from x="10000" y="10000"/>
                                      <p:to x="200000" y="450000"/>
                                    </p:animScale>
                                    <p:animScale>
                                      <p:cBhvr>
                                        <p:cTn id="9" dur="1230" accel="100000" fill="hold">
                                          <p:stCondLst>
                                            <p:cond delay="768"/>
                                          </p:stCondLst>
                                        </p:cTn>
                                        <p:tgtEl>
                                          <p:spTgt spid="23554"/>
                                        </p:tgtEl>
                                      </p:cBhvr>
                                      <p:from x="200000" y="450000"/>
                                      <p:to x="100000" y="100000"/>
                                    </p:animScale>
                                    <p:set>
                                      <p:cBhvr>
                                        <p:cTn id="10" dur="768" fill="hold"/>
                                        <p:tgtEl>
                                          <p:spTgt spid="23554"/>
                                        </p:tgtEl>
                                        <p:attrNameLst>
                                          <p:attrName>ppt_x</p:attrName>
                                        </p:attrNameLst>
                                      </p:cBhvr>
                                      <p:to>
                                        <p:strVal val="(0.5)"/>
                                      </p:to>
                                    </p:set>
                                    <p:anim from="(0.5)" to="(#ppt_x)" calcmode="lin" valueType="num">
                                      <p:cBhvr>
                                        <p:cTn id="11" dur="1230" accel="100000" fill="hold">
                                          <p:stCondLst>
                                            <p:cond delay="768"/>
                                          </p:stCondLst>
                                        </p:cTn>
                                        <p:tgtEl>
                                          <p:spTgt spid="23554"/>
                                        </p:tgtEl>
                                        <p:attrNameLst>
                                          <p:attrName>ppt_x</p:attrName>
                                        </p:attrNameLst>
                                      </p:cBhvr>
                                    </p:anim>
                                    <p:set>
                                      <p:cBhvr>
                                        <p:cTn id="12" dur="768" fill="hold"/>
                                        <p:tgtEl>
                                          <p:spTgt spid="23554"/>
                                        </p:tgtEl>
                                        <p:attrNameLst>
                                          <p:attrName>ppt_y</p:attrName>
                                        </p:attrNameLst>
                                      </p:cBhvr>
                                      <p:to>
                                        <p:strVal val="(#ppt_y+0.4)"/>
                                      </p:to>
                                    </p:set>
                                    <p:anim from="(#ppt_y+0.4)" to="(#ppt_y)" calcmode="lin" valueType="num">
                                      <p:cBhvr>
                                        <p:cTn id="13" dur="1230" accel="100000" fill="hold">
                                          <p:stCondLst>
                                            <p:cond delay="768"/>
                                          </p:stCondLst>
                                        </p:cTn>
                                        <p:tgtEl>
                                          <p:spTgt spid="2355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3555">
                                            <p:txEl>
                                              <p:pRg st="0" end="0"/>
                                            </p:txEl>
                                          </p:spTgt>
                                        </p:tgtEl>
                                        <p:attrNameLst>
                                          <p:attrName>style.visibility</p:attrName>
                                        </p:attrNameLst>
                                      </p:cBhvr>
                                      <p:to>
                                        <p:strVal val="visible"/>
                                      </p:to>
                                    </p:set>
                                    <p:anim calcmode="lin" valueType="num">
                                      <p:cBhvr>
                                        <p:cTn id="18"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355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35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3555">
                                            <p:txEl>
                                              <p:pRg st="1" end="1"/>
                                            </p:txEl>
                                          </p:spTgt>
                                        </p:tgtEl>
                                        <p:attrNameLst>
                                          <p:attrName>style.visibility</p:attrName>
                                        </p:attrNameLst>
                                      </p:cBhvr>
                                      <p:to>
                                        <p:strVal val="visible"/>
                                      </p:to>
                                    </p:set>
                                    <p:anim calcmode="lin" valueType="num">
                                      <p:cBhvr>
                                        <p:cTn id="25" dur="5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355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355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3555">
                                            <p:txEl>
                                              <p:pRg st="2" end="2"/>
                                            </p:txEl>
                                          </p:spTgt>
                                        </p:tgtEl>
                                        <p:attrNameLst>
                                          <p:attrName>style.visibility</p:attrName>
                                        </p:attrNameLst>
                                      </p:cBhvr>
                                      <p:to>
                                        <p:strVal val="visible"/>
                                      </p:to>
                                    </p:set>
                                    <p:anim calcmode="lin" valueType="num">
                                      <p:cBhvr>
                                        <p:cTn id="32"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355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35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3555">
                                            <p:txEl>
                                              <p:pRg st="3" end="3"/>
                                            </p:txEl>
                                          </p:spTgt>
                                        </p:tgtEl>
                                        <p:attrNameLst>
                                          <p:attrName>style.visibility</p:attrName>
                                        </p:attrNameLst>
                                      </p:cBhvr>
                                      <p:to>
                                        <p:strVal val="visible"/>
                                      </p:to>
                                    </p:set>
                                    <p:anim calcmode="lin" valueType="num">
                                      <p:cBhvr>
                                        <p:cTn id="39" dur="5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355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355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3555">
                                            <p:txEl>
                                              <p:pRg st="4" end="4"/>
                                            </p:txEl>
                                          </p:spTgt>
                                        </p:tgtEl>
                                        <p:attrNameLst>
                                          <p:attrName>style.visibility</p:attrName>
                                        </p:attrNameLst>
                                      </p:cBhvr>
                                      <p:to>
                                        <p:strVal val="visible"/>
                                      </p:to>
                                    </p:set>
                                    <p:anim calcmode="lin" valueType="num">
                                      <p:cBhvr>
                                        <p:cTn id="46" dur="5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3555">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23555">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3555">
                                            <p:txEl>
                                              <p:pRg st="5" end="5"/>
                                            </p:txEl>
                                          </p:spTgt>
                                        </p:tgtEl>
                                        <p:attrNameLst>
                                          <p:attrName>style.visibility</p:attrName>
                                        </p:attrNameLst>
                                      </p:cBhvr>
                                      <p:to>
                                        <p:strVal val="visible"/>
                                      </p:to>
                                    </p:set>
                                    <p:anim calcmode="lin" valueType="num">
                                      <p:cBhvr>
                                        <p:cTn id="53" dur="500" fill="hold"/>
                                        <p:tgtEl>
                                          <p:spTgt spid="23555">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23555">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25438"/>
            <a:ext cx="8077200" cy="909637"/>
          </a:xfrm>
        </p:spPr>
        <p:txBody>
          <a:bodyPr/>
          <a:lstStyle/>
          <a:p>
            <a:r>
              <a:rPr lang="nb-NO" sz="2400">
                <a:latin typeface="Comic Sans MS" pitchFamily="66" charset="0"/>
              </a:rPr>
              <a:t>PROSES MANAJEMEN STRATEGIS</a:t>
            </a:r>
            <a:endParaRPr lang="en-US" sz="2400">
              <a:latin typeface="Comic Sans MS" pitchFamily="66" charset="0"/>
            </a:endParaRPr>
          </a:p>
        </p:txBody>
      </p:sp>
      <p:sp>
        <p:nvSpPr>
          <p:cNvPr id="24590" name="Text Box 14"/>
          <p:cNvSpPr txBox="1">
            <a:spLocks noChangeArrowheads="1"/>
          </p:cNvSpPr>
          <p:nvPr/>
        </p:nvSpPr>
        <p:spPr bwMode="auto">
          <a:xfrm>
            <a:off x="4114800" y="1600200"/>
            <a:ext cx="3086100" cy="487363"/>
          </a:xfrm>
          <a:prstGeom prst="rect">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PENETAPAN SASARAN</a:t>
            </a:r>
            <a:endParaRPr lang="en-US">
              <a:solidFill>
                <a:schemeClr val="accent1"/>
              </a:solidFill>
              <a:latin typeface="Arial" charset="0"/>
            </a:endParaRPr>
          </a:p>
        </p:txBody>
      </p:sp>
      <p:sp>
        <p:nvSpPr>
          <p:cNvPr id="24586" name="Text Box 10"/>
          <p:cNvSpPr txBox="1">
            <a:spLocks noChangeArrowheads="1"/>
          </p:cNvSpPr>
          <p:nvPr/>
        </p:nvSpPr>
        <p:spPr bwMode="auto">
          <a:xfrm>
            <a:off x="4114800" y="2590800"/>
            <a:ext cx="3086100" cy="487363"/>
          </a:xfrm>
          <a:prstGeom prst="rect">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MERUMUSKAN STRATEGI</a:t>
            </a:r>
            <a:endParaRPr lang="en-US">
              <a:solidFill>
                <a:schemeClr val="accent1"/>
              </a:solidFill>
              <a:latin typeface="Arial" charset="0"/>
            </a:endParaRPr>
          </a:p>
        </p:txBody>
      </p:sp>
      <p:sp>
        <p:nvSpPr>
          <p:cNvPr id="24583" name="Text Box 7"/>
          <p:cNvSpPr txBox="1">
            <a:spLocks noChangeArrowheads="1"/>
          </p:cNvSpPr>
          <p:nvPr/>
        </p:nvSpPr>
        <p:spPr bwMode="auto">
          <a:xfrm>
            <a:off x="4114800" y="3810000"/>
            <a:ext cx="3086100" cy="487363"/>
          </a:xfrm>
          <a:prstGeom prst="rect">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ADMINISTRASI</a:t>
            </a:r>
            <a:endParaRPr lang="en-US">
              <a:solidFill>
                <a:schemeClr val="accent1"/>
              </a:solidFill>
              <a:latin typeface="Arial" charset="0"/>
            </a:endParaRPr>
          </a:p>
        </p:txBody>
      </p:sp>
      <p:sp>
        <p:nvSpPr>
          <p:cNvPr id="24581" name="Text Box 5"/>
          <p:cNvSpPr txBox="1">
            <a:spLocks noChangeArrowheads="1"/>
          </p:cNvSpPr>
          <p:nvPr/>
        </p:nvSpPr>
        <p:spPr bwMode="auto">
          <a:xfrm>
            <a:off x="4114800" y="4800600"/>
            <a:ext cx="3086100" cy="487363"/>
          </a:xfrm>
          <a:prstGeom prst="rect">
            <a:avLst/>
          </a:prstGeom>
          <a:solidFill>
            <a:srgbClr val="FFFFFF"/>
          </a:solidFill>
          <a:ln w="9525">
            <a:solidFill>
              <a:srgbClr val="000000"/>
            </a:solidFill>
            <a:miter lim="800000"/>
            <a:headEnd/>
            <a:tailEnd/>
          </a:ln>
        </p:spPr>
        <p:txBody>
          <a:bodyPr/>
          <a:lstStyle/>
          <a:p>
            <a:pPr algn="ctr" eaLnBrk="1" hangingPunct="1"/>
            <a:r>
              <a:rPr lang="en-US" sz="1200">
                <a:solidFill>
                  <a:schemeClr val="accent1"/>
                </a:solidFill>
                <a:latin typeface="Arial" charset="0"/>
                <a:cs typeface="Times New Roman" pitchFamily="18" charset="0"/>
              </a:rPr>
              <a:t>PENGENDALIAN STRATEGI</a:t>
            </a:r>
            <a:endParaRPr lang="en-US">
              <a:solidFill>
                <a:schemeClr val="accent1"/>
              </a:solidFill>
              <a:latin typeface="Arial" charset="0"/>
            </a:endParaRPr>
          </a:p>
        </p:txBody>
      </p:sp>
      <p:sp>
        <p:nvSpPr>
          <p:cNvPr id="24580" name="Line 4"/>
          <p:cNvSpPr>
            <a:spLocks noChangeShapeType="1"/>
          </p:cNvSpPr>
          <p:nvPr/>
        </p:nvSpPr>
        <p:spPr bwMode="auto">
          <a:xfrm>
            <a:off x="7239000" y="5105400"/>
            <a:ext cx="685800" cy="0"/>
          </a:xfrm>
          <a:prstGeom prst="line">
            <a:avLst/>
          </a:prstGeom>
          <a:noFill/>
          <a:ln w="9525">
            <a:solidFill>
              <a:srgbClr val="000000"/>
            </a:solidFill>
            <a:round/>
            <a:headEnd/>
            <a:tailEnd/>
          </a:ln>
        </p:spPr>
        <p:txBody>
          <a:bodyPr/>
          <a:lstStyle/>
          <a:p>
            <a:endParaRPr lang="en-US"/>
          </a:p>
        </p:txBody>
      </p:sp>
      <p:sp>
        <p:nvSpPr>
          <p:cNvPr id="24589" name="Line 13"/>
          <p:cNvSpPr>
            <a:spLocks noChangeShapeType="1"/>
          </p:cNvSpPr>
          <p:nvPr/>
        </p:nvSpPr>
        <p:spPr bwMode="auto">
          <a:xfrm>
            <a:off x="7924800" y="1828800"/>
            <a:ext cx="0" cy="3276600"/>
          </a:xfrm>
          <a:prstGeom prst="line">
            <a:avLst/>
          </a:prstGeom>
          <a:noFill/>
          <a:ln w="9525">
            <a:solidFill>
              <a:srgbClr val="000000"/>
            </a:solidFill>
            <a:round/>
            <a:headEnd/>
            <a:tailEnd/>
          </a:ln>
        </p:spPr>
        <p:txBody>
          <a:bodyPr/>
          <a:lstStyle/>
          <a:p>
            <a:endParaRPr lang="en-US"/>
          </a:p>
        </p:txBody>
      </p:sp>
      <p:sp>
        <p:nvSpPr>
          <p:cNvPr id="24588" name="Line 12"/>
          <p:cNvSpPr>
            <a:spLocks noChangeShapeType="1"/>
          </p:cNvSpPr>
          <p:nvPr/>
        </p:nvSpPr>
        <p:spPr bwMode="auto">
          <a:xfrm flipH="1">
            <a:off x="7315200" y="1828800"/>
            <a:ext cx="609600" cy="0"/>
          </a:xfrm>
          <a:prstGeom prst="line">
            <a:avLst/>
          </a:prstGeom>
          <a:noFill/>
          <a:ln w="9525">
            <a:solidFill>
              <a:srgbClr val="000000"/>
            </a:solidFill>
            <a:round/>
            <a:headEnd/>
            <a:tailEnd type="triangle" w="med" len="med"/>
          </a:ln>
        </p:spPr>
        <p:txBody>
          <a:bodyPr/>
          <a:lstStyle/>
          <a:p>
            <a:endParaRPr lang="en-US"/>
          </a:p>
        </p:txBody>
      </p:sp>
      <p:sp>
        <p:nvSpPr>
          <p:cNvPr id="24584" name="Line 8"/>
          <p:cNvSpPr>
            <a:spLocks noChangeShapeType="1"/>
          </p:cNvSpPr>
          <p:nvPr/>
        </p:nvSpPr>
        <p:spPr bwMode="auto">
          <a:xfrm flipH="1">
            <a:off x="7467600" y="2895600"/>
            <a:ext cx="457200" cy="0"/>
          </a:xfrm>
          <a:prstGeom prst="line">
            <a:avLst/>
          </a:prstGeom>
          <a:noFill/>
          <a:ln w="9525">
            <a:solidFill>
              <a:srgbClr val="000000"/>
            </a:solidFill>
            <a:round/>
            <a:headEnd/>
            <a:tailEnd type="triangle" w="med" len="med"/>
          </a:ln>
        </p:spPr>
        <p:txBody>
          <a:bodyPr/>
          <a:lstStyle/>
          <a:p>
            <a:endParaRPr lang="en-US"/>
          </a:p>
        </p:txBody>
      </p:sp>
      <p:sp>
        <p:nvSpPr>
          <p:cNvPr id="24587" name="Line 11"/>
          <p:cNvSpPr>
            <a:spLocks noChangeShapeType="1"/>
          </p:cNvSpPr>
          <p:nvPr/>
        </p:nvSpPr>
        <p:spPr bwMode="auto">
          <a:xfrm>
            <a:off x="5715000" y="2133600"/>
            <a:ext cx="0" cy="312738"/>
          </a:xfrm>
          <a:prstGeom prst="line">
            <a:avLst/>
          </a:prstGeom>
          <a:noFill/>
          <a:ln w="9525">
            <a:solidFill>
              <a:srgbClr val="000000"/>
            </a:solidFill>
            <a:round/>
            <a:headEnd/>
            <a:tailEnd type="triangle" w="med" len="med"/>
          </a:ln>
        </p:spPr>
        <p:txBody>
          <a:bodyPr/>
          <a:lstStyle/>
          <a:p>
            <a:endParaRPr lang="en-US"/>
          </a:p>
        </p:txBody>
      </p:sp>
      <p:sp>
        <p:nvSpPr>
          <p:cNvPr id="24585" name="Line 9"/>
          <p:cNvSpPr>
            <a:spLocks noChangeShapeType="1"/>
          </p:cNvSpPr>
          <p:nvPr/>
        </p:nvSpPr>
        <p:spPr bwMode="auto">
          <a:xfrm>
            <a:off x="5715000" y="3276600"/>
            <a:ext cx="0" cy="342900"/>
          </a:xfrm>
          <a:prstGeom prst="line">
            <a:avLst/>
          </a:prstGeom>
          <a:noFill/>
          <a:ln w="9525">
            <a:solidFill>
              <a:srgbClr val="000000"/>
            </a:solidFill>
            <a:round/>
            <a:headEnd/>
            <a:tailEnd type="triangle" w="med" len="med"/>
          </a:ln>
        </p:spPr>
        <p:txBody>
          <a:bodyPr/>
          <a:lstStyle/>
          <a:p>
            <a:endParaRPr lang="en-US"/>
          </a:p>
        </p:txBody>
      </p:sp>
      <p:sp>
        <p:nvSpPr>
          <p:cNvPr id="24582" name="Line 6"/>
          <p:cNvSpPr>
            <a:spLocks noChangeShapeType="1"/>
          </p:cNvSpPr>
          <p:nvPr/>
        </p:nvSpPr>
        <p:spPr bwMode="auto">
          <a:xfrm>
            <a:off x="5715000" y="4343400"/>
            <a:ext cx="0" cy="266700"/>
          </a:xfrm>
          <a:prstGeom prst="line">
            <a:avLst/>
          </a:prstGeom>
          <a:noFill/>
          <a:ln w="9525">
            <a:solidFill>
              <a:srgbClr val="000000"/>
            </a:solidFill>
            <a:round/>
            <a:headEnd/>
            <a:tailEnd type="triangle" w="med" len="med"/>
          </a:ln>
        </p:spPr>
        <p:txBody>
          <a:bodyPr/>
          <a:lstStyle/>
          <a:p>
            <a:endParaRPr lang="en-US"/>
          </a:p>
        </p:txBody>
      </p:sp>
      <p:sp>
        <p:nvSpPr>
          <p:cNvPr id="24591" name="Rectangle 15"/>
          <p:cNvSpPr>
            <a:spLocks noChangeArrowheads="1"/>
          </p:cNvSpPr>
          <p:nvPr/>
        </p:nvSpPr>
        <p:spPr bwMode="auto">
          <a:xfrm>
            <a:off x="0" y="1206500"/>
            <a:ext cx="9144000" cy="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p:txBody>
      </p:sp>
      <p:sp>
        <p:nvSpPr>
          <p:cNvPr id="24592" name="Rectangle 16"/>
          <p:cNvSpPr>
            <a:spLocks noChangeArrowheads="1"/>
          </p:cNvSpPr>
          <p:nvPr/>
        </p:nvSpPr>
        <p:spPr bwMode="auto">
          <a:xfrm>
            <a:off x="0" y="1343025"/>
            <a:ext cx="398463" cy="685800"/>
          </a:xfrm>
          <a:prstGeom prst="rect">
            <a:avLst/>
          </a:prstGeom>
          <a:noFill/>
          <a:ln w="9525">
            <a:noFill/>
            <a:miter lim="800000"/>
            <a:headEnd/>
            <a:tailEnd/>
          </a:ln>
          <a:effectLst/>
        </p:spPr>
        <p:txBody>
          <a:bodyPr wrap="none" anchor="ctr">
            <a:spAutoFit/>
          </a:bodyPr>
          <a:lstStyle/>
          <a:p>
            <a:pPr eaLnBrk="1" hangingPunct="1"/>
            <a:r>
              <a:rPr lang="en-US" sz="900">
                <a:latin typeface="Arial" charset="0"/>
              </a:rPr>
              <a:t/>
            </a:r>
            <a:br>
              <a:rPr lang="en-US" sz="900">
                <a:latin typeface="Arial" charset="0"/>
              </a:rPr>
            </a:br>
            <a:endParaRPr lang="en-US">
              <a:latin typeface="Arial" charset="0"/>
            </a:endParaRPr>
          </a:p>
          <a:p>
            <a:r>
              <a:rPr lang="nb-NO" sz="1200">
                <a:latin typeface="Arial" charset="0"/>
                <a:cs typeface="Times New Roman" pitchFamily="18" charset="0"/>
              </a:rPr>
              <a:t>     </a:t>
            </a:r>
            <a:endParaRPr lang="en-US">
              <a:latin typeface="Arial" charset="0"/>
            </a:endParaRPr>
          </a:p>
        </p:txBody>
      </p:sp>
      <p:sp>
        <p:nvSpPr>
          <p:cNvPr id="24593" name="Rectangle 17"/>
          <p:cNvSpPr>
            <a:spLocks noChangeArrowheads="1"/>
          </p:cNvSpPr>
          <p:nvPr/>
        </p:nvSpPr>
        <p:spPr bwMode="auto">
          <a:xfrm>
            <a:off x="0" y="2395538"/>
            <a:ext cx="398463" cy="457200"/>
          </a:xfrm>
          <a:prstGeom prst="rect">
            <a:avLst/>
          </a:prstGeom>
          <a:noFill/>
          <a:ln w="9525">
            <a:noFill/>
            <a:miter lim="800000"/>
            <a:headEnd/>
            <a:tailEnd/>
          </a:ln>
          <a:effectLst/>
        </p:spPr>
        <p:txBody>
          <a:bodyPr wrap="none" anchor="ctr">
            <a:spAutoFit/>
          </a:bodyPr>
          <a:lstStyle/>
          <a:p>
            <a:pPr eaLnBrk="1" hangingPunct="1"/>
            <a:endParaRPr lang="nb-NO" sz="1200">
              <a:latin typeface="Arial" charset="0"/>
              <a:cs typeface="Times New Roman" pitchFamily="18" charset="0"/>
            </a:endParaRPr>
          </a:p>
          <a:p>
            <a:r>
              <a:rPr lang="nb-NO" sz="1200">
                <a:latin typeface="Arial" charset="0"/>
                <a:cs typeface="Times New Roman" pitchFamily="18" charset="0"/>
              </a:rPr>
              <a:t>     </a:t>
            </a:r>
            <a:endParaRPr lang="en-US">
              <a:latin typeface="Arial" charset="0"/>
            </a:endParaRPr>
          </a:p>
        </p:txBody>
      </p:sp>
      <p:sp>
        <p:nvSpPr>
          <p:cNvPr id="24594" name="Rectangle 18"/>
          <p:cNvSpPr>
            <a:spLocks noChangeArrowheads="1"/>
          </p:cNvSpPr>
          <p:nvPr/>
        </p:nvSpPr>
        <p:spPr bwMode="auto">
          <a:xfrm flipV="1">
            <a:off x="2209800" y="2990850"/>
            <a:ext cx="4756150" cy="960438"/>
          </a:xfrm>
          <a:prstGeom prst="rect">
            <a:avLst/>
          </a:prstGeom>
          <a:noFill/>
          <a:ln w="9525">
            <a:noFill/>
            <a:miter lim="800000"/>
            <a:headEnd/>
            <a:tailEnd/>
          </a:ln>
          <a:effectLst/>
        </p:spPr>
        <p:txBody>
          <a:bodyPr anchor="ctr">
            <a:spAutoFit/>
          </a:bodyPr>
          <a:lstStyle/>
          <a:p>
            <a:pPr eaLnBrk="1" hangingPunct="1"/>
            <a:r>
              <a:rPr lang="en-US" sz="900">
                <a:latin typeface="Arial" charset="0"/>
              </a:rPr>
              <a:t/>
            </a:r>
            <a:br>
              <a:rPr lang="en-US" sz="900">
                <a:latin typeface="Arial" charset="0"/>
              </a:rPr>
            </a:br>
            <a:endParaRPr lang="en-US">
              <a:latin typeface="Arial" charset="0"/>
            </a:endParaRPr>
          </a:p>
          <a:p>
            <a:r>
              <a:rPr lang="nb-NO" sz="1200">
                <a:latin typeface="Arial" charset="0"/>
                <a:cs typeface="Times New Roman" pitchFamily="18" charset="0"/>
              </a:rPr>
              <a:t>------------------------------------------------------------------------------------------</a:t>
            </a:r>
            <a:endParaRPr lang="en-US" sz="900">
              <a:latin typeface="Arial" charset="0"/>
            </a:endParaRPr>
          </a:p>
          <a:p>
            <a:endParaRPr lang="en-US">
              <a:latin typeface="Arial" charset="0"/>
            </a:endParaRPr>
          </a:p>
        </p:txBody>
      </p:sp>
      <p:sp>
        <p:nvSpPr>
          <p:cNvPr id="24596" name="Rectangle 20"/>
          <p:cNvSpPr>
            <a:spLocks noChangeArrowheads="1"/>
          </p:cNvSpPr>
          <p:nvPr/>
        </p:nvSpPr>
        <p:spPr bwMode="auto">
          <a:xfrm>
            <a:off x="0" y="4041775"/>
            <a:ext cx="258763" cy="274638"/>
          </a:xfrm>
          <a:prstGeom prst="rect">
            <a:avLst/>
          </a:prstGeom>
          <a:noFill/>
          <a:ln w="9525">
            <a:noFill/>
            <a:miter lim="800000"/>
            <a:headEnd/>
            <a:tailEnd/>
          </a:ln>
          <a:effectLst/>
        </p:spPr>
        <p:txBody>
          <a:bodyPr wrap="none" anchor="ctr">
            <a:spAutoFit/>
          </a:bodyPr>
          <a:lstStyle/>
          <a:p>
            <a:pPr eaLnBrk="1" hangingPunct="1"/>
            <a:r>
              <a:rPr lang="nb-NO" sz="1200">
                <a:latin typeface="Arial" charset="0"/>
                <a:cs typeface="Times New Roman" pitchFamily="18" charset="0"/>
              </a:rPr>
              <a:t> </a:t>
            </a:r>
            <a:r>
              <a:rPr lang="en-US" sz="900">
                <a:latin typeface="Arial" charset="0"/>
              </a:rPr>
              <a:t> </a:t>
            </a:r>
            <a:endParaRPr lang="en-US">
              <a:latin typeface="Arial" charset="0"/>
            </a:endParaRPr>
          </a:p>
        </p:txBody>
      </p:sp>
      <p:sp>
        <p:nvSpPr>
          <p:cNvPr id="24597" name="Text Box 21"/>
          <p:cNvSpPr txBox="1">
            <a:spLocks noChangeArrowheads="1"/>
          </p:cNvSpPr>
          <p:nvPr/>
        </p:nvSpPr>
        <p:spPr bwMode="auto">
          <a:xfrm>
            <a:off x="2574925" y="1714500"/>
            <a:ext cx="1060450" cy="915988"/>
          </a:xfrm>
          <a:prstGeom prst="rect">
            <a:avLst/>
          </a:prstGeom>
          <a:noFill/>
          <a:ln w="9525">
            <a:noFill/>
            <a:miter lim="800000"/>
            <a:headEnd/>
            <a:tailEnd/>
          </a:ln>
          <a:effectLst/>
        </p:spPr>
        <p:txBody>
          <a:bodyPr wrap="none">
            <a:spAutoFit/>
          </a:bodyPr>
          <a:lstStyle/>
          <a:p>
            <a:r>
              <a:rPr lang="en-US">
                <a:latin typeface="Times New Roman" pitchFamily="18" charset="0"/>
              </a:rPr>
              <a:t>Membuat</a:t>
            </a:r>
          </a:p>
          <a:p>
            <a:r>
              <a:rPr lang="en-US">
                <a:latin typeface="Times New Roman" pitchFamily="18" charset="0"/>
              </a:rPr>
              <a:t>Rencana</a:t>
            </a:r>
          </a:p>
          <a:p>
            <a:r>
              <a:rPr lang="en-US">
                <a:latin typeface="Times New Roman" pitchFamily="18" charset="0"/>
              </a:rPr>
              <a:t>Strategis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768" decel="100000"/>
                                        <p:tgtEl>
                                          <p:spTgt spid="24578"/>
                                        </p:tgtEl>
                                      </p:cBhvr>
                                    </p:animEffect>
                                    <p:animScale>
                                      <p:cBhvr>
                                        <p:cTn id="8" dur="768" decel="100000"/>
                                        <p:tgtEl>
                                          <p:spTgt spid="24578"/>
                                        </p:tgtEl>
                                      </p:cBhvr>
                                      <p:from x="10000" y="10000"/>
                                      <p:to x="200000" y="450000"/>
                                    </p:animScale>
                                    <p:animScale>
                                      <p:cBhvr>
                                        <p:cTn id="9" dur="1230" accel="100000" fill="hold">
                                          <p:stCondLst>
                                            <p:cond delay="768"/>
                                          </p:stCondLst>
                                        </p:cTn>
                                        <p:tgtEl>
                                          <p:spTgt spid="24578"/>
                                        </p:tgtEl>
                                      </p:cBhvr>
                                      <p:from x="200000" y="450000"/>
                                      <p:to x="100000" y="100000"/>
                                    </p:animScale>
                                    <p:set>
                                      <p:cBhvr>
                                        <p:cTn id="10" dur="768" fill="hold"/>
                                        <p:tgtEl>
                                          <p:spTgt spid="24578"/>
                                        </p:tgtEl>
                                        <p:attrNameLst>
                                          <p:attrName>ppt_x</p:attrName>
                                        </p:attrNameLst>
                                      </p:cBhvr>
                                      <p:to>
                                        <p:strVal val="(0.5)"/>
                                      </p:to>
                                    </p:set>
                                    <p:anim from="(0.5)" to="(#ppt_x)" calcmode="lin" valueType="num">
                                      <p:cBhvr>
                                        <p:cTn id="11" dur="1230" accel="100000" fill="hold">
                                          <p:stCondLst>
                                            <p:cond delay="768"/>
                                          </p:stCondLst>
                                        </p:cTn>
                                        <p:tgtEl>
                                          <p:spTgt spid="24578"/>
                                        </p:tgtEl>
                                        <p:attrNameLst>
                                          <p:attrName>ppt_x</p:attrName>
                                        </p:attrNameLst>
                                      </p:cBhvr>
                                    </p:anim>
                                    <p:set>
                                      <p:cBhvr>
                                        <p:cTn id="12" dur="768" fill="hold"/>
                                        <p:tgtEl>
                                          <p:spTgt spid="24578"/>
                                        </p:tgtEl>
                                        <p:attrNameLst>
                                          <p:attrName>ppt_y</p:attrName>
                                        </p:attrNameLst>
                                      </p:cBhvr>
                                      <p:to>
                                        <p:strVal val="(#ppt_y+0.4)"/>
                                      </p:to>
                                    </p:set>
                                    <p:anim from="(#ppt_y+0.4)" to="(#ppt_y)" calcmode="lin" valueType="num">
                                      <p:cBhvr>
                                        <p:cTn id="13" dur="1230" accel="100000" fill="hold">
                                          <p:stCondLst>
                                            <p:cond delay="768"/>
                                          </p:stCondLst>
                                        </p:cTn>
                                        <p:tgtEl>
                                          <p:spTgt spid="2457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theme/theme1.xml><?xml version="1.0" encoding="utf-8"?>
<a:theme xmlns:a="http://schemas.openxmlformats.org/drawingml/2006/main" name="Globe">
  <a:themeElements>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142</TotalTime>
  <Words>358</Words>
  <Application>Microsoft Office PowerPoint</Application>
  <PresentationFormat>On-screen Show (4:3)</PresentationFormat>
  <Paragraphs>151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Globe</vt:lpstr>
      <vt:lpstr>PERENCANAAN DAN MANAJEMEN STRATEGI</vt:lpstr>
      <vt:lpstr>Arti penting Sasaran dan Rencana</vt:lpstr>
      <vt:lpstr>HIERARKI RENCANA ORGANISASI </vt:lpstr>
      <vt:lpstr>Hierarki Perencanaan</vt:lpstr>
      <vt:lpstr>Pernyataan Misi (Mission Statement) </vt:lpstr>
      <vt:lpstr>Perbedaan antara Perencanaan Strategik Dengan Operasional </vt:lpstr>
      <vt:lpstr>EVOLUSI KONSEP STRATEGI</vt:lpstr>
      <vt:lpstr>Tiga Pendekatan Strategi (Charles Hofer )</vt:lpstr>
      <vt:lpstr>PROSES MANAJEMEN STRATEGIS</vt:lpstr>
      <vt:lpstr>TINGKATAN STRATEGI</vt:lpstr>
      <vt:lpstr>Tingkatan Strategi</vt:lpstr>
      <vt:lpstr>TINGKATAN STRATEGI</vt:lpstr>
      <vt:lpstr>Hierarki Rencana Strategis Dan Operasional           Dalam Organisasi Multi-Bisnis</vt:lpstr>
      <vt:lpstr>ISI STRATEGI KORPORASI</vt:lpstr>
      <vt:lpstr>Kerangka kerja Portofolio Boston Consulting Group. </vt:lpstr>
      <vt:lpstr>Portofolio Boston Consulting Group. </vt:lpstr>
      <vt:lpstr>Lima Kekuatan Strategi Korporasi</vt:lpstr>
      <vt:lpstr>Lima Kekuatan Strategi Korporasi</vt:lpstr>
      <vt:lpstr>Tips For Today’s</vt:lpstr>
    </vt:vector>
  </TitlesOfParts>
  <Company>bppt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DAN MANAJEMEN STRATEGI</dc:title>
  <dc:creator>Darmawan</dc:creator>
  <cp:lastModifiedBy>User</cp:lastModifiedBy>
  <cp:revision>17</cp:revision>
  <dcterms:created xsi:type="dcterms:W3CDTF">2007-04-05T22:47:36Z</dcterms:created>
  <dcterms:modified xsi:type="dcterms:W3CDTF">2014-11-04T03:44:03Z</dcterms:modified>
</cp:coreProperties>
</file>