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0" r:id="rId11"/>
    <p:sldId id="266" r:id="rId12"/>
    <p:sldId id="267" r:id="rId13"/>
    <p:sldId id="268" r:id="rId14"/>
    <p:sldId id="269" r:id="rId15"/>
    <p:sldId id="271" r:id="rId16"/>
    <p:sldId id="272"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2ED2ED9B-0EE5-4061-A0BD-7AA35135644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D2ED9B-0EE5-4061-A0BD-7AA35135644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D2ED9B-0EE5-4061-A0BD-7AA35135644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D2ED9B-0EE5-4061-A0BD-7AA35135644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D2ED9B-0EE5-4061-A0BD-7AA35135644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D2ED9B-0EE5-4061-A0BD-7AA35135644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ED2ED9B-0EE5-4061-A0BD-7AA35135644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ED2ED9B-0EE5-4061-A0BD-7AA35135644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ED2ED9B-0EE5-4061-A0BD-7AA35135644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D2ED9B-0EE5-4061-A0BD-7AA35135644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535D32-2BB8-4A9B-AA44-107D3FC307A1}" type="datetimeFigureOut">
              <a:rPr lang="id-ID" smtClean="0"/>
              <a:pPr/>
              <a:t>13/07/2002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2ED2ED9B-0EE5-4061-A0BD-7AA35135644D}"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535D32-2BB8-4A9B-AA44-107D3FC307A1}" type="datetimeFigureOut">
              <a:rPr lang="id-ID" smtClean="0"/>
              <a:pPr/>
              <a:t>13/07/2002</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D2ED9B-0EE5-4061-A0BD-7AA35135644D}"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121296"/>
          </a:xfrm>
        </p:spPr>
        <p:txBody>
          <a:bodyPr>
            <a:normAutofit fontScale="90000"/>
          </a:bodyPr>
          <a:lstStyle/>
          <a:p>
            <a:r>
              <a:rPr lang="id-ID" dirty="0" smtClean="0"/>
              <a:t>ETIKA DALAM PERPAJAKAN</a:t>
            </a:r>
            <a:endParaRPr lang="id-ID" dirty="0"/>
          </a:p>
        </p:txBody>
      </p:sp>
      <p:sp>
        <p:nvSpPr>
          <p:cNvPr id="3" name="Subtitle 2"/>
          <p:cNvSpPr>
            <a:spLocks noGrp="1"/>
          </p:cNvSpPr>
          <p:nvPr>
            <p:ph type="subTitle" idx="1"/>
          </p:nvPr>
        </p:nvSpPr>
        <p:spPr/>
        <p:txBody>
          <a:bodyPr/>
          <a:lstStyle/>
          <a:p>
            <a:r>
              <a:rPr lang="id-ID" dirty="0" smtClean="0"/>
              <a:t>Team Dosen Etika Profesi dan Bisnis</a:t>
            </a:r>
          </a:p>
          <a:p>
            <a:r>
              <a:rPr lang="id-ID" dirty="0" smtClean="0"/>
              <a:t>Fakultas Ekonomi Universitas Esa Unggul</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0040"/>
            <a:ext cx="9144000" cy="6669360"/>
          </a:xfrm>
        </p:spPr>
        <p:txBody>
          <a:bodyPr>
            <a:normAutofit fontScale="85000" lnSpcReduction="20000"/>
          </a:bodyPr>
          <a:lstStyle/>
          <a:p>
            <a:r>
              <a:rPr lang="id-ID" b="1" dirty="0" smtClean="0"/>
              <a:t>8. </a:t>
            </a:r>
            <a:r>
              <a:rPr lang="id-ID" b="1" i="1" dirty="0" smtClean="0"/>
              <a:t>Statement on </a:t>
            </a:r>
            <a:r>
              <a:rPr lang="en-US" b="1" i="1" dirty="0" smtClean="0"/>
              <a:t>Responsibilities in</a:t>
            </a:r>
            <a:r>
              <a:rPr lang="id-ID" b="1" i="1" dirty="0" smtClean="0"/>
              <a:t> Tax Services No. 8, Form and Content of Advice to Taxpayers (</a:t>
            </a:r>
            <a:r>
              <a:rPr lang="en-US" b="1" i="1" dirty="0" smtClean="0"/>
              <a:t>Format </a:t>
            </a:r>
            <a:r>
              <a:rPr lang="en-US" b="1" i="1" dirty="0" err="1" smtClean="0"/>
              <a:t>dan</a:t>
            </a:r>
            <a:r>
              <a:rPr lang="en-US" b="1" i="1" dirty="0" smtClean="0"/>
              <a:t> </a:t>
            </a:r>
            <a:r>
              <a:rPr lang="en-US" b="1" i="1" dirty="0" err="1" smtClean="0"/>
              <a:t>isi</a:t>
            </a:r>
            <a:r>
              <a:rPr lang="en-US" b="1" i="1" dirty="0" smtClean="0"/>
              <a:t> </a:t>
            </a:r>
            <a:r>
              <a:rPr lang="en-US" b="1" i="1" dirty="0" err="1" smtClean="0"/>
              <a:t>nasihat</a:t>
            </a:r>
            <a:r>
              <a:rPr lang="en-US" b="1" i="1" dirty="0" smtClean="0"/>
              <a:t> </a:t>
            </a:r>
            <a:r>
              <a:rPr lang="en-US" b="1" i="1" dirty="0" err="1" smtClean="0"/>
              <a:t>pada</a:t>
            </a:r>
            <a:r>
              <a:rPr lang="en-US" b="1" i="1" dirty="0" smtClean="0"/>
              <a:t> </a:t>
            </a:r>
            <a:r>
              <a:rPr lang="en-US" b="1" i="1" dirty="0" err="1" smtClean="0"/>
              <a:t>klien</a:t>
            </a:r>
            <a:r>
              <a:rPr lang="id-ID" b="1" i="1" dirty="0" smtClean="0"/>
              <a:t>)</a:t>
            </a:r>
            <a:endParaRPr lang="id-ID" dirty="0" smtClean="0"/>
          </a:p>
          <a:p>
            <a:r>
              <a:rPr lang="id-ID" dirty="0" smtClean="0"/>
              <a:t>Suatu anggota perlu menggunakan pertimbangan untuk memastikan bahwa petunjuk pajak yang disajikan ke suatu wajib pajak mencerminkan kemampuan/ wewenang profesional dan sewajarnya melayani kebutuhan taxpayer’s. Suatu anggota tidaklah diperlukan untuk mengikuti suatu bentuk standar atau petunjuk dalam berkomunikasi lisan atau tertulisdalam memberi petunjuk kepada suatu wajib pajak. Suatu anggota perlu berasumsi bahwa petunjuk pajak yang disajikan ke suatu wajib pajak akan mempengaruhi cara di mana berbagai hal atau transaksi yang akan dipertimbangkan. Oleh karena itu, untuk semua petunjuk pajak diberikan kepada suatu wajib pajak, suatu anggota perlu mengikuti aturan yang baku dalam </a:t>
            </a:r>
            <a:r>
              <a:rPr lang="id-ID" i="1" dirty="0" smtClean="0"/>
              <a:t>Statement on </a:t>
            </a:r>
            <a:r>
              <a:rPr lang="en-US" i="1" dirty="0" smtClean="0"/>
              <a:t>Responsibilities in</a:t>
            </a:r>
            <a:r>
              <a:rPr lang="en-US" b="1" i="1" dirty="0" smtClean="0"/>
              <a:t> </a:t>
            </a:r>
            <a:r>
              <a:rPr lang="id-ID" i="1" dirty="0" smtClean="0"/>
              <a:t>Tax Services No. 1.</a:t>
            </a:r>
            <a:r>
              <a:rPr lang="id-ID" dirty="0" smtClean="0"/>
              <a:t> </a:t>
            </a:r>
          </a:p>
          <a:p>
            <a:r>
              <a:rPr lang="id-ID" dirty="0" smtClean="0"/>
              <a:t>Suatu anggota tidak punya kewajiban untuk berkomunikasi dengan suatu wajib pajak ketika pengembangan yang berikutnya mempengaruhi petunjuk yang sebelumnya menyajikan berbagai hal penting, kecuali sedang membantu seorang wajib pajak di dalam menerapkan prosedur atau rencana yang berhubungan dengan petunjuk menyajikan atau ketika suatu anggota melakukan kewajiban ini dengan persetujuan spesifik.</a:t>
            </a:r>
          </a:p>
          <a:p>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id-ID" dirty="0" smtClean="0"/>
              <a:t>KODE ETIK KONSULTAN PAJAK</a:t>
            </a:r>
            <a:endParaRPr lang="id-ID" dirty="0"/>
          </a:p>
        </p:txBody>
      </p:sp>
      <p:sp>
        <p:nvSpPr>
          <p:cNvPr id="3" name="Content Placeholder 2"/>
          <p:cNvSpPr>
            <a:spLocks noGrp="1"/>
          </p:cNvSpPr>
          <p:nvPr>
            <p:ph idx="1"/>
          </p:nvPr>
        </p:nvSpPr>
        <p:spPr>
          <a:xfrm>
            <a:off x="0" y="1052736"/>
            <a:ext cx="9144000" cy="5805264"/>
          </a:xfrm>
        </p:spPr>
        <p:txBody>
          <a:bodyPr>
            <a:normAutofit lnSpcReduction="10000"/>
          </a:bodyPr>
          <a:lstStyle/>
          <a:p>
            <a:r>
              <a:rPr lang="id-ID" dirty="0" smtClean="0"/>
              <a:t>Konsultan Pajak adalah setiap orang yang dengan keahliannya dan dalam lingkungan pekerjaannya, secara bebas dan profesional memberikan jasa perpajakan kepada Wajib Pajak dalam melaksanakan hak dan memenuhi kewajiban perpajakannya sesuai dengan peraturan perundang-undangan perpajakan. </a:t>
            </a:r>
          </a:p>
          <a:p>
            <a:r>
              <a:rPr lang="id-ID" dirty="0" smtClean="0"/>
              <a:t>Kode Etik IKPI adalah kaidah moral yang menjadi pedoman dalam berfikir, bersikap dan bertindak bagi setiap anggota IKPI. </a:t>
            </a:r>
          </a:p>
          <a:p>
            <a:r>
              <a:rPr lang="id-ID" dirty="0" smtClean="0"/>
              <a:t>Setiap anggota IKPI wajib menjaga citra martabat profesi dengan senantiasa berpegang pada Kode Etik IKPI. </a:t>
            </a:r>
          </a:p>
          <a:p>
            <a:r>
              <a:rPr lang="id-ID" dirty="0" smtClean="0"/>
              <a:t>Kode Etik IKPI juga mengatur sanksi terhadap tidak dipenuhinya kewajiban atau dilanggarnya larangan oleh anggota IKPI.</a:t>
            </a:r>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032"/>
            <a:ext cx="8229600" cy="852704"/>
          </a:xfrm>
        </p:spPr>
        <p:txBody>
          <a:bodyPr/>
          <a:lstStyle/>
          <a:p>
            <a:r>
              <a:rPr lang="id-ID" dirty="0" smtClean="0"/>
              <a:t>KODE ETIK KP - KEPRIBADIAN</a:t>
            </a:r>
            <a:endParaRPr lang="id-ID" dirty="0"/>
          </a:p>
        </p:txBody>
      </p:sp>
      <p:sp>
        <p:nvSpPr>
          <p:cNvPr id="3" name="Content Placeholder 2"/>
          <p:cNvSpPr>
            <a:spLocks noGrp="1"/>
          </p:cNvSpPr>
          <p:nvPr>
            <p:ph idx="1"/>
          </p:nvPr>
        </p:nvSpPr>
        <p:spPr>
          <a:xfrm>
            <a:off x="0" y="1196752"/>
            <a:ext cx="9144000" cy="5661248"/>
          </a:xfrm>
        </p:spPr>
        <p:txBody>
          <a:bodyPr>
            <a:normAutofit fontScale="92500" lnSpcReduction="10000"/>
          </a:bodyPr>
          <a:lstStyle/>
          <a:p>
            <a:r>
              <a:rPr lang="id-ID" dirty="0" smtClean="0"/>
              <a:t>Konsultan Pajak Indonesia wajib:</a:t>
            </a:r>
          </a:p>
          <a:p>
            <a:pPr lvl="1"/>
            <a:r>
              <a:rPr lang="id-ID" dirty="0" smtClean="0"/>
              <a:t>Setia dan taat sepenuhnya kepada Pancasila dan Undang-Undang Dasar 1945. </a:t>
            </a:r>
          </a:p>
          <a:p>
            <a:pPr lvl="1"/>
            <a:r>
              <a:rPr lang="id-ID" dirty="0" smtClean="0"/>
              <a:t>Patuh pada hukum dan peraturan perpajakan, serta menjunjung tinggi integritas, martabat dan kehormatan profesi Konsultan Pajak. </a:t>
            </a:r>
          </a:p>
          <a:p>
            <a:pPr lvl="1"/>
            <a:r>
              <a:rPr lang="id-ID" dirty="0" smtClean="0"/>
              <a:t>Melakukan tugas profesi dengan penuh tanggung jawab, dedikasi tinggi dan independen. </a:t>
            </a:r>
          </a:p>
          <a:p>
            <a:pPr lvl="1"/>
            <a:r>
              <a:rPr lang="id-ID" dirty="0" smtClean="0"/>
              <a:t>Menjaga kerahasiaan dalam menjalankan profesi. </a:t>
            </a:r>
          </a:p>
          <a:p>
            <a:r>
              <a:rPr lang="id-ID" dirty="0" smtClean="0"/>
              <a:t>Konsultan Pajak Indonesia dilarang:</a:t>
            </a:r>
          </a:p>
          <a:p>
            <a:pPr lvl="1"/>
            <a:r>
              <a:rPr lang="id-ID" dirty="0" smtClean="0"/>
              <a:t>Melakukan kegiatan profesi lain yang terikat dengan pekerjaan sebagai pegawai negeri, kecuali dibidang riset, pengkajian dan pendidikan. </a:t>
            </a:r>
          </a:p>
          <a:p>
            <a:pPr lvl="1"/>
            <a:r>
              <a:rPr lang="id-ID" dirty="0" smtClean="0"/>
              <a:t>Meminjamkan ijin praktik untuk digunakan oleh pihak lain. </a:t>
            </a:r>
          </a:p>
          <a:p>
            <a:pPr lvl="1"/>
            <a:r>
              <a:rPr lang="id-ID" dirty="0" smtClean="0"/>
              <a:t>Menugaskan karyawannya atau pihak lain yang tidak menguasai pengetahuan perpajakan untuk bertindak, memberikan nasehat dan menangani urusan perpajakan. </a:t>
            </a:r>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fontScale="90000"/>
          </a:bodyPr>
          <a:lstStyle/>
          <a:p>
            <a:r>
              <a:rPr lang="id-ID" dirty="0" smtClean="0"/>
              <a:t>KODE ETIK KP – TEMAN PROFESI</a:t>
            </a:r>
            <a:endParaRPr lang="id-ID" dirty="0"/>
          </a:p>
        </p:txBody>
      </p:sp>
      <p:sp>
        <p:nvSpPr>
          <p:cNvPr id="3" name="Content Placeholder 2"/>
          <p:cNvSpPr>
            <a:spLocks noGrp="1"/>
          </p:cNvSpPr>
          <p:nvPr>
            <p:ph idx="1"/>
          </p:nvPr>
        </p:nvSpPr>
        <p:spPr>
          <a:xfrm>
            <a:off x="0" y="1124744"/>
            <a:ext cx="9144000" cy="5733256"/>
          </a:xfrm>
        </p:spPr>
        <p:txBody>
          <a:bodyPr>
            <a:normAutofit/>
          </a:bodyPr>
          <a:lstStyle/>
          <a:p>
            <a:r>
              <a:rPr lang="id-ID" sz="2800" dirty="0" smtClean="0"/>
              <a:t>Konsultan Pajak Indonesia dilarang:</a:t>
            </a:r>
          </a:p>
          <a:p>
            <a:pPr lvl="1"/>
            <a:r>
              <a:rPr lang="id-ID" sz="2800" dirty="0" smtClean="0"/>
              <a:t>Menarik pelanggan yang diketahui atau patut dapat diketahui bahwa pelanggan tersebut merupakan pelanggan Konsultan Pajak lain. </a:t>
            </a:r>
          </a:p>
          <a:p>
            <a:pPr lvl="1"/>
            <a:r>
              <a:rPr lang="id-ID" sz="2800" dirty="0" smtClean="0"/>
              <a:t>Membujuk karyawan dari Konsultan Pajak lain untuk pindah menjadi karyawannya. </a:t>
            </a:r>
          </a:p>
          <a:p>
            <a:pPr lvl="1"/>
            <a:r>
              <a:rPr lang="id-ID" sz="2800" dirty="0" smtClean="0"/>
              <a:t>Menerima pelanggan pindahan dari Konsultan Pajak lain tanpa memberitahukan kepada Konsultan Pajak lain tersebut, dan harus secara jelas dan meyakinkan secara legal bahwa pelanggan tersebut telah mencabut kuasanya dari Konsultan Pajak lain tersebut. </a:t>
            </a:r>
          </a:p>
          <a:p>
            <a:endParaRPr lang="id-ID"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08688"/>
          </a:xfrm>
        </p:spPr>
        <p:txBody>
          <a:bodyPr>
            <a:normAutofit fontScale="90000"/>
          </a:bodyPr>
          <a:lstStyle/>
          <a:p>
            <a:r>
              <a:rPr lang="id-ID" dirty="0" smtClean="0"/>
              <a:t>KODE ETIK KP – WAJIB  PAJAK</a:t>
            </a:r>
            <a:endParaRPr lang="id-ID" dirty="0"/>
          </a:p>
        </p:txBody>
      </p:sp>
      <p:sp>
        <p:nvSpPr>
          <p:cNvPr id="3" name="Content Placeholder 2"/>
          <p:cNvSpPr>
            <a:spLocks noGrp="1"/>
          </p:cNvSpPr>
          <p:nvPr>
            <p:ph idx="1"/>
          </p:nvPr>
        </p:nvSpPr>
        <p:spPr>
          <a:xfrm>
            <a:off x="0" y="620688"/>
            <a:ext cx="9144000" cy="6165304"/>
          </a:xfrm>
        </p:spPr>
        <p:txBody>
          <a:bodyPr>
            <a:noAutofit/>
          </a:bodyPr>
          <a:lstStyle/>
          <a:p>
            <a:pPr algn="ctr"/>
            <a:r>
              <a:rPr lang="id-ID" sz="1500" b="1" dirty="0" smtClean="0"/>
              <a:t>Konsultan Pajak Indonesia wajib:</a:t>
            </a:r>
          </a:p>
          <a:p>
            <a:r>
              <a:rPr lang="id-ID" sz="1500" dirty="0" smtClean="0"/>
              <a:t>Menjunjung tinggi integritas, martabat dan kehormatan dengan memelihara kepercayaan masyarakat; bersikap jujur dan berterus terang tanpa mengorbankan rahasia penerima jasa; dapat menerima kesalahan yang tidak disengaja dan perbedaan pendapat yang jujur, tetapi tidak boleh menerima kecurangan atau mengorbankan prinsip; mampu melihat mana yang benar, adil dan mengikuti prinsip obyektivitas dan kehatihatian. </a:t>
            </a:r>
          </a:p>
          <a:p>
            <a:r>
              <a:rPr lang="id-ID" sz="1500" dirty="0" smtClean="0"/>
              <a:t>Bersikap profesional: senantiasa menggunakan pertimbangan moral dalam pemberian jasa yang dilakukan; senantiasa bertindak dalam kerangka pelayanan dan menghormati kepercayaan masyarakat dan pemerintah; melaksanakan kewajibannya dengan penuh kehati-hatian, dan mempunyai kewajiban mempertahankan pengetahuan dan ketrampilan. </a:t>
            </a:r>
          </a:p>
          <a:p>
            <a:r>
              <a:rPr lang="id-ID" sz="1500" dirty="0" smtClean="0"/>
              <a:t>Menjaga kerahasiaan dalam hubungan dengan Wajib Pajak: Harus menghormati dan menjaga kerahasiaan informasi yang diperoleh selama menjalankan jasanya, dan tidak menggunakan atau mengungkapkan informasi tersebut tanpa persetujuan, kecuali ada hak atau kewajiban legal profesional yang legal atau hukum atau atas perintah pengadilan untuk mengungkapkannya. Anggota mempunyai kewajiban untuk memastikan bahwa staf atau karyawan maupun pihak lain dalam pengawasannya dan pihak lain yang diminta nasihat dan bantuannya tetap menghormati dan menjaga prinsip kerahasiaan. </a:t>
            </a:r>
          </a:p>
          <a:p>
            <a:pPr algn="ctr"/>
            <a:r>
              <a:rPr lang="id-ID" sz="1500" b="1" dirty="0" smtClean="0"/>
              <a:t>Konsultan Pajak Indonesia dilarang:</a:t>
            </a:r>
          </a:p>
          <a:p>
            <a:r>
              <a:rPr lang="id-ID" sz="1500" dirty="0" smtClean="0"/>
              <a:t>Memberikan petunjuk atau keterangan yang dapat menyesatkan Wajib Pajak mengenai pekerjaan yang sedang dilakukan. </a:t>
            </a:r>
          </a:p>
          <a:p>
            <a:r>
              <a:rPr lang="id-ID" sz="1500" dirty="0" smtClean="0"/>
              <a:t>Memberikan jaminan kepada Wajib Pajak bahwa pekerjaan yang berhubungan dengan instansi perpajakan pasti dapat diselesaikan. </a:t>
            </a:r>
          </a:p>
          <a:p>
            <a:r>
              <a:rPr lang="id-ID" sz="1500" dirty="0" smtClean="0"/>
              <a:t>Menetapkan syarat-syarat yang membatasi kebebasan Wajib Pajak untuk pindah atau memilih Konsultan Pajak lain. </a:t>
            </a:r>
          </a:p>
          <a:p>
            <a:r>
              <a:rPr lang="id-ID" sz="1500" dirty="0" smtClean="0"/>
              <a:t>Menerima setiap ajakan dari pihak manapun untuk melakukan tindakan yang diketahui atau patut diketahui melanggar peraturan perundang-undangan perpajakan. </a:t>
            </a:r>
          </a:p>
          <a:p>
            <a:pPr lvl="1"/>
            <a:endParaRPr lang="id-ID" sz="1600" dirty="0" smtClean="0"/>
          </a:p>
          <a:p>
            <a:endParaRPr lang="id-ID"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2776"/>
            <a:ext cx="8229600" cy="636680"/>
          </a:xfrm>
        </p:spPr>
        <p:txBody>
          <a:bodyPr>
            <a:normAutofit fontScale="90000"/>
          </a:bodyPr>
          <a:lstStyle/>
          <a:p>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Kompleksitas </a:t>
            </a:r>
            <a:r>
              <a:rPr lang="id-ID" b="1" dirty="0" smtClean="0"/>
              <a:t>Aturan Perpajakan dan Tuntutan Klien</a:t>
            </a:r>
            <a:r>
              <a:rPr lang="id-ID" dirty="0" smtClean="0"/>
              <a:t/>
            </a:r>
            <a:br>
              <a:rPr lang="id-ID" dirty="0" smtClean="0"/>
            </a:br>
            <a:endParaRPr lang="id-ID" dirty="0"/>
          </a:p>
        </p:txBody>
      </p:sp>
      <p:sp>
        <p:nvSpPr>
          <p:cNvPr id="3" name="Content Placeholder 2"/>
          <p:cNvSpPr>
            <a:spLocks noGrp="1"/>
          </p:cNvSpPr>
          <p:nvPr>
            <p:ph idx="1"/>
          </p:nvPr>
        </p:nvSpPr>
        <p:spPr>
          <a:xfrm>
            <a:off x="0" y="1412776"/>
            <a:ext cx="9144000" cy="5445224"/>
          </a:xfrm>
        </p:spPr>
        <p:txBody>
          <a:bodyPr/>
          <a:lstStyle/>
          <a:p>
            <a:r>
              <a:rPr lang="id-ID" b="1" i="1" dirty="0" smtClean="0"/>
              <a:t>a. </a:t>
            </a:r>
            <a:r>
              <a:rPr lang="en-US" b="1" i="1" dirty="0" err="1" smtClean="0"/>
              <a:t>Jeratan</a:t>
            </a:r>
            <a:r>
              <a:rPr lang="en-US" b="1" i="1" dirty="0" smtClean="0"/>
              <a:t> </a:t>
            </a:r>
            <a:r>
              <a:rPr lang="en-US" b="1" i="1" dirty="0" err="1" smtClean="0"/>
              <a:t>Pajak</a:t>
            </a:r>
            <a:r>
              <a:rPr lang="en-US" b="1" i="1" dirty="0" smtClean="0"/>
              <a:t> </a:t>
            </a:r>
            <a:r>
              <a:rPr lang="en-US" b="1" i="1" dirty="0" err="1" smtClean="0"/>
              <a:t>Ganda</a:t>
            </a:r>
            <a:r>
              <a:rPr lang="en-US" b="1" i="1" dirty="0" smtClean="0"/>
              <a:t> </a:t>
            </a:r>
            <a:r>
              <a:rPr lang="en-US" b="1" i="1" dirty="0" err="1" smtClean="0"/>
              <a:t>pada</a:t>
            </a:r>
            <a:r>
              <a:rPr lang="en-US" b="1" i="1" dirty="0" smtClean="0"/>
              <a:t> </a:t>
            </a:r>
            <a:r>
              <a:rPr lang="en-US" b="1" i="1" dirty="0" err="1" smtClean="0"/>
              <a:t>Dividen</a:t>
            </a:r>
            <a:endParaRPr lang="id-ID" dirty="0" smtClean="0"/>
          </a:p>
          <a:p>
            <a:r>
              <a:rPr lang="en-US" dirty="0" err="1" smtClean="0"/>
              <a:t>Secara</a:t>
            </a:r>
            <a:r>
              <a:rPr lang="en-US" dirty="0" smtClean="0"/>
              <a:t> </a:t>
            </a:r>
            <a:r>
              <a:rPr lang="en-US" dirty="0" err="1" smtClean="0"/>
              <a:t>teori</a:t>
            </a:r>
            <a:r>
              <a:rPr lang="en-US" dirty="0" smtClean="0"/>
              <a:t> Indonesia </a:t>
            </a:r>
            <a:r>
              <a:rPr lang="en-US" dirty="0" err="1" smtClean="0"/>
              <a:t>menganut</a:t>
            </a:r>
            <a:r>
              <a:rPr lang="en-US" dirty="0" smtClean="0"/>
              <a:t> </a:t>
            </a:r>
            <a:r>
              <a:rPr lang="en-US" dirty="0" err="1" smtClean="0"/>
              <a:t>klasikal</a:t>
            </a:r>
            <a:r>
              <a:rPr lang="en-US" dirty="0" smtClean="0"/>
              <a:t> </a:t>
            </a:r>
            <a:r>
              <a:rPr lang="en-US" dirty="0" err="1" smtClean="0"/>
              <a:t>sistem</a:t>
            </a:r>
            <a:r>
              <a:rPr lang="en-US" dirty="0" smtClean="0"/>
              <a:t>. </a:t>
            </a:r>
            <a:r>
              <a:rPr lang="en-US" dirty="0" err="1" smtClean="0"/>
              <a:t>Artinya</a:t>
            </a:r>
            <a:r>
              <a:rPr lang="en-US" dirty="0" smtClean="0"/>
              <a:t>, </a:t>
            </a:r>
            <a:r>
              <a:rPr lang="en-US" dirty="0" err="1" smtClean="0"/>
              <a:t>ada</a:t>
            </a:r>
            <a:r>
              <a:rPr lang="en-US" dirty="0" smtClean="0"/>
              <a:t> </a:t>
            </a:r>
            <a:r>
              <a:rPr lang="en-US" dirty="0" err="1" smtClean="0"/>
              <a:t>pembedaan</a:t>
            </a:r>
            <a:r>
              <a:rPr lang="en-US" dirty="0" smtClean="0"/>
              <a:t> </a:t>
            </a:r>
            <a:r>
              <a:rPr lang="en-US" dirty="0" err="1" smtClean="0"/>
              <a:t>subyek</a:t>
            </a:r>
            <a:r>
              <a:rPr lang="en-US" dirty="0" smtClean="0"/>
              <a:t> </a:t>
            </a:r>
            <a:r>
              <a:rPr lang="en-US" dirty="0" err="1" smtClean="0"/>
              <a:t>pajak</a:t>
            </a:r>
            <a:r>
              <a:rPr lang="en-US" dirty="0" smtClean="0"/>
              <a:t>. </a:t>
            </a:r>
            <a:r>
              <a:rPr lang="en-US" dirty="0" err="1" smtClean="0"/>
              <a:t>Yaitu</a:t>
            </a:r>
            <a:r>
              <a:rPr lang="en-US" dirty="0" smtClean="0"/>
              <a:t> </a:t>
            </a:r>
            <a:r>
              <a:rPr lang="en-US" dirty="0" err="1" smtClean="0"/>
              <a:t>subyek</a:t>
            </a:r>
            <a:r>
              <a:rPr lang="en-US" dirty="0" smtClean="0"/>
              <a:t> </a:t>
            </a:r>
            <a:r>
              <a:rPr lang="en-US" dirty="0" err="1" smtClean="0"/>
              <a:t>pajak</a:t>
            </a:r>
            <a:r>
              <a:rPr lang="en-US" dirty="0" smtClean="0"/>
              <a:t> </a:t>
            </a:r>
            <a:r>
              <a:rPr lang="en-US" dirty="0" err="1" smtClean="0"/>
              <a:t>badan</a:t>
            </a:r>
            <a:r>
              <a:rPr lang="en-US" dirty="0" smtClean="0"/>
              <a:t> </a:t>
            </a:r>
            <a:r>
              <a:rPr lang="en-US" dirty="0" err="1" smtClean="0"/>
              <a:t>dan</a:t>
            </a:r>
            <a:r>
              <a:rPr lang="en-US" dirty="0" smtClean="0"/>
              <a:t> </a:t>
            </a:r>
            <a:r>
              <a:rPr lang="en-US" dirty="0" err="1" smtClean="0"/>
              <a:t>subjek</a:t>
            </a:r>
            <a:r>
              <a:rPr lang="en-US" dirty="0" smtClean="0"/>
              <a:t> </a:t>
            </a:r>
            <a:r>
              <a:rPr lang="en-US" dirty="0" err="1" smtClean="0"/>
              <a:t>pajak</a:t>
            </a:r>
            <a:r>
              <a:rPr lang="en-US" dirty="0" smtClean="0"/>
              <a:t> </a:t>
            </a:r>
            <a:r>
              <a:rPr lang="en-US" dirty="0" err="1" smtClean="0"/>
              <a:t>perseorangan</a:t>
            </a:r>
            <a:r>
              <a:rPr lang="en-US" dirty="0" smtClean="0"/>
              <a:t>. Yang </a:t>
            </a:r>
            <a:r>
              <a:rPr lang="en-US" dirty="0" err="1" smtClean="0"/>
              <a:t>bermasalah</a:t>
            </a:r>
            <a:r>
              <a:rPr lang="en-US" dirty="0" smtClean="0"/>
              <a:t> </a:t>
            </a:r>
            <a:r>
              <a:rPr lang="en-US" dirty="0" err="1" smtClean="0"/>
              <a:t>dalam</a:t>
            </a:r>
            <a:r>
              <a:rPr lang="en-US" dirty="0" smtClean="0"/>
              <a:t> </a:t>
            </a:r>
            <a:r>
              <a:rPr lang="en-US" dirty="0" err="1" smtClean="0"/>
              <a:t>pajak</a:t>
            </a:r>
            <a:r>
              <a:rPr lang="en-US" dirty="0" smtClean="0"/>
              <a:t> </a:t>
            </a:r>
            <a:r>
              <a:rPr lang="en-US" dirty="0" err="1" smtClean="0"/>
              <a:t>deviden</a:t>
            </a:r>
            <a:r>
              <a:rPr lang="en-US" dirty="0" smtClean="0"/>
              <a:t> </a:t>
            </a:r>
            <a:r>
              <a:rPr lang="en-US" dirty="0" err="1" smtClean="0"/>
              <a:t>adalah</a:t>
            </a:r>
            <a:r>
              <a:rPr lang="en-US" dirty="0" smtClean="0"/>
              <a:t> </a:t>
            </a:r>
            <a:r>
              <a:rPr lang="en-US" dirty="0" err="1" smtClean="0"/>
              <a:t>terjadi</a:t>
            </a:r>
            <a:r>
              <a:rPr lang="en-US" dirty="0" smtClean="0"/>
              <a:t> </a:t>
            </a:r>
            <a:r>
              <a:rPr lang="en-US" i="1" dirty="0" smtClean="0"/>
              <a:t>economic double taxation</a:t>
            </a:r>
            <a:r>
              <a:rPr lang="en-US" dirty="0" smtClean="0"/>
              <a:t>. </a:t>
            </a:r>
            <a:r>
              <a:rPr lang="en-US" dirty="0" err="1" smtClean="0"/>
              <a:t>Pengertiannya</a:t>
            </a:r>
            <a:r>
              <a:rPr lang="en-US" dirty="0" smtClean="0"/>
              <a:t>, </a:t>
            </a:r>
            <a:r>
              <a:rPr lang="en-US" dirty="0" err="1" smtClean="0"/>
              <a:t>sebelum</a:t>
            </a:r>
            <a:r>
              <a:rPr lang="en-US" dirty="0" smtClean="0"/>
              <a:t> </a:t>
            </a:r>
            <a:r>
              <a:rPr lang="en-US" dirty="0" err="1" smtClean="0"/>
              <a:t>dividen</a:t>
            </a:r>
            <a:r>
              <a:rPr lang="en-US" dirty="0" smtClean="0"/>
              <a:t> </a:t>
            </a:r>
            <a:r>
              <a:rPr lang="en-US" dirty="0" err="1" smtClean="0"/>
              <a:t>dibagi</a:t>
            </a:r>
            <a:r>
              <a:rPr lang="en-US" dirty="0" smtClean="0"/>
              <a:t> </a:t>
            </a:r>
            <a:r>
              <a:rPr lang="en-US" dirty="0" err="1" smtClean="0"/>
              <a:t>kepada</a:t>
            </a:r>
            <a:r>
              <a:rPr lang="en-US" dirty="0" smtClean="0"/>
              <a:t> </a:t>
            </a:r>
            <a:r>
              <a:rPr lang="en-US" dirty="0" err="1" smtClean="0"/>
              <a:t>pengusaha</a:t>
            </a:r>
            <a:r>
              <a:rPr lang="en-US" dirty="0" smtClean="0"/>
              <a:t>, </a:t>
            </a:r>
            <a:r>
              <a:rPr lang="en-US" dirty="0" err="1" smtClean="0"/>
              <a:t>dia</a:t>
            </a:r>
            <a:r>
              <a:rPr lang="en-US" dirty="0" smtClean="0"/>
              <a:t> </a:t>
            </a:r>
            <a:r>
              <a:rPr lang="en-US" dirty="0" err="1" smtClean="0"/>
              <a:t>merupakan</a:t>
            </a:r>
            <a:r>
              <a:rPr lang="en-US" dirty="0" smtClean="0"/>
              <a:t> </a:t>
            </a:r>
            <a:r>
              <a:rPr lang="en-US" dirty="0" err="1" smtClean="0"/>
              <a:t>laba</a:t>
            </a:r>
            <a:r>
              <a:rPr lang="en-US" dirty="0" smtClean="0"/>
              <a:t> </a:t>
            </a:r>
            <a:r>
              <a:rPr lang="en-US" dirty="0" err="1" smtClean="0"/>
              <a:t>perusahaan</a:t>
            </a:r>
            <a:r>
              <a:rPr lang="en-US" dirty="0" smtClean="0"/>
              <a:t> yang </a:t>
            </a:r>
            <a:r>
              <a:rPr lang="en-US" dirty="0" err="1" smtClean="0"/>
              <a:t>dikenakan</a:t>
            </a:r>
            <a:r>
              <a:rPr lang="en-US" dirty="0" smtClean="0"/>
              <a:t> </a:t>
            </a:r>
            <a:r>
              <a:rPr lang="en-US" dirty="0" err="1" smtClean="0"/>
              <a:t>pajak</a:t>
            </a:r>
            <a:r>
              <a:rPr lang="en-US" dirty="0" smtClean="0"/>
              <a:t>, </a:t>
            </a:r>
            <a:r>
              <a:rPr lang="en-US" dirty="0" err="1" smtClean="0"/>
              <a:t>atau</a:t>
            </a:r>
            <a:r>
              <a:rPr lang="en-US" dirty="0" smtClean="0"/>
              <a:t> </a:t>
            </a:r>
            <a:r>
              <a:rPr lang="en-US" dirty="0" err="1" smtClean="0"/>
              <a:t>disebut</a:t>
            </a:r>
            <a:r>
              <a:rPr lang="en-US" dirty="0" smtClean="0"/>
              <a:t> </a:t>
            </a:r>
            <a:r>
              <a:rPr lang="en-US" dirty="0" err="1" smtClean="0"/>
              <a:t>pajak</a:t>
            </a:r>
            <a:r>
              <a:rPr lang="en-US" dirty="0" smtClean="0"/>
              <a:t> </a:t>
            </a:r>
            <a:r>
              <a:rPr lang="en-US" dirty="0" err="1" smtClean="0"/>
              <a:t>korporat</a:t>
            </a:r>
            <a:r>
              <a:rPr lang="en-US" dirty="0" smtClean="0"/>
              <a:t>. </a:t>
            </a:r>
            <a:r>
              <a:rPr lang="en-US" dirty="0" err="1" smtClean="0"/>
              <a:t>Namun</a:t>
            </a:r>
            <a:r>
              <a:rPr lang="en-US" dirty="0" smtClean="0"/>
              <a:t>, </a:t>
            </a:r>
            <a:r>
              <a:rPr lang="en-US" dirty="0" err="1" smtClean="0"/>
              <a:t>ketika</a:t>
            </a:r>
            <a:r>
              <a:rPr lang="en-US" dirty="0" smtClean="0"/>
              <a:t> </a:t>
            </a:r>
            <a:r>
              <a:rPr lang="en-US" dirty="0" err="1" smtClean="0"/>
              <a:t>dibagi</a:t>
            </a:r>
            <a:r>
              <a:rPr lang="en-US" dirty="0" smtClean="0"/>
              <a:t> </a:t>
            </a:r>
            <a:r>
              <a:rPr lang="en-US" dirty="0" err="1" smtClean="0"/>
              <a:t>lagi</a:t>
            </a:r>
            <a:r>
              <a:rPr lang="en-US" dirty="0" smtClean="0"/>
              <a:t> </a:t>
            </a:r>
            <a:r>
              <a:rPr lang="en-US" dirty="0" err="1" smtClean="0"/>
              <a:t>kepada</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di</a:t>
            </a:r>
            <a:r>
              <a:rPr lang="en-US" dirty="0" smtClean="0"/>
              <a:t> </a:t>
            </a:r>
            <a:r>
              <a:rPr lang="en-US" dirty="0" err="1" smtClean="0"/>
              <a:t>korporat</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itu</a:t>
            </a:r>
            <a:r>
              <a:rPr lang="en-US" dirty="0" smtClean="0"/>
              <a:t> </a:t>
            </a:r>
            <a:r>
              <a:rPr lang="en-US" dirty="0" err="1" smtClean="0"/>
              <a:t>harus</a:t>
            </a:r>
            <a:r>
              <a:rPr lang="en-US" dirty="0" smtClean="0"/>
              <a:t> </a:t>
            </a:r>
            <a:r>
              <a:rPr lang="en-US" dirty="0" err="1" smtClean="0"/>
              <a:t>dikenakan</a:t>
            </a:r>
            <a:r>
              <a:rPr lang="en-US" dirty="0" smtClean="0"/>
              <a:t> </a:t>
            </a:r>
            <a:r>
              <a:rPr lang="en-US" dirty="0" err="1" smtClean="0"/>
              <a:t>pajak</a:t>
            </a:r>
            <a:r>
              <a:rPr lang="en-US" dirty="0" smtClean="0"/>
              <a:t> </a:t>
            </a:r>
            <a:r>
              <a:rPr lang="en-US" dirty="0" err="1" smtClean="0"/>
              <a:t>lagi</a:t>
            </a:r>
            <a:r>
              <a:rPr lang="en-US" dirty="0" smtClean="0"/>
              <a:t>. </a:t>
            </a:r>
            <a:r>
              <a:rPr lang="en-US" dirty="0" err="1" smtClean="0"/>
              <a:t>Inilah</a:t>
            </a:r>
            <a:r>
              <a:rPr lang="en-US" dirty="0" smtClean="0"/>
              <a:t> yang </a:t>
            </a:r>
            <a:r>
              <a:rPr lang="en-US" dirty="0" err="1" smtClean="0"/>
              <a:t>disebut</a:t>
            </a:r>
            <a:r>
              <a:rPr lang="en-US" dirty="0" smtClean="0"/>
              <a:t> </a:t>
            </a:r>
            <a:r>
              <a:rPr lang="en-US" dirty="0" err="1" smtClean="0"/>
              <a:t>sebagai</a:t>
            </a:r>
            <a:r>
              <a:rPr lang="en-US" dirty="0" smtClean="0"/>
              <a:t> </a:t>
            </a:r>
            <a:r>
              <a:rPr lang="en-US" dirty="0" err="1" smtClean="0"/>
              <a:t>pajak</a:t>
            </a:r>
            <a:r>
              <a:rPr lang="en-US" dirty="0" smtClean="0"/>
              <a:t> </a:t>
            </a:r>
            <a:r>
              <a:rPr lang="en-US" dirty="0" err="1" smtClean="0"/>
              <a:t>ganda</a:t>
            </a:r>
            <a:r>
              <a:rPr lang="en-US" dirty="0" smtClean="0"/>
              <a:t>.</a:t>
            </a:r>
            <a:endParaRPr lang="id-ID" dirty="0" smtClean="0"/>
          </a:p>
          <a:p>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9144000" cy="6525344"/>
          </a:xfrm>
        </p:spPr>
        <p:txBody>
          <a:bodyPr>
            <a:normAutofit/>
          </a:bodyPr>
          <a:lstStyle/>
          <a:p>
            <a:r>
              <a:rPr lang="id-ID" sz="2000" b="1" i="1" dirty="0" smtClean="0"/>
              <a:t>b. </a:t>
            </a:r>
            <a:r>
              <a:rPr lang="en-US" sz="2000" b="1" i="1" dirty="0" err="1" smtClean="0"/>
              <a:t>Sengketa</a:t>
            </a:r>
            <a:r>
              <a:rPr lang="en-US" sz="2000" b="1" i="1" dirty="0" smtClean="0"/>
              <a:t> </a:t>
            </a:r>
            <a:r>
              <a:rPr lang="en-US" sz="2000" b="1" i="1" dirty="0" err="1" smtClean="0"/>
              <a:t>Pajak</a:t>
            </a:r>
            <a:endParaRPr lang="id-ID" sz="2000" dirty="0" smtClean="0"/>
          </a:p>
          <a:p>
            <a:r>
              <a:rPr lang="id-ID" sz="2000" dirty="0" smtClean="0"/>
              <a:t>Kalau terjadi </a:t>
            </a:r>
            <a:r>
              <a:rPr lang="id-ID" sz="2000" i="1" dirty="0" smtClean="0"/>
              <a:t>dispute</a:t>
            </a:r>
            <a:r>
              <a:rPr lang="id-ID" sz="2000" dirty="0" smtClean="0"/>
              <a:t>, yakni hitungan wajib pajak (WP) dengan petugas pajak berbeda. Jika terjadi sengketa SPT, maka apapun yang akan dipakai adalah hitungan aparat pajak, dan hitungan itu harus dibayar lebih dahulu oleh WP sebesar 50 persen dari hitungan petugas pajak sebelum bisa dibawa kepada pengadilan pajak. Kalau hitungan WP yang din</a:t>
            </a:r>
            <a:r>
              <a:rPr lang="en-US" sz="2000" dirty="0" err="1" smtClean="0"/>
              <a:t>yatakan</a:t>
            </a:r>
            <a:r>
              <a:rPr lang="en-US" sz="2000" dirty="0" smtClean="0"/>
              <a:t> </a:t>
            </a:r>
            <a:r>
              <a:rPr lang="en-US" sz="2000" dirty="0" err="1" smtClean="0"/>
              <a:t>pengadilan</a:t>
            </a:r>
            <a:r>
              <a:rPr lang="en-US" sz="2000" dirty="0" smtClean="0"/>
              <a:t> </a:t>
            </a:r>
            <a:r>
              <a:rPr lang="en-US" sz="2000" dirty="0" err="1" smtClean="0"/>
              <a:t>benar</a:t>
            </a:r>
            <a:r>
              <a:rPr lang="en-US" sz="2000" dirty="0" smtClean="0"/>
              <a:t> </a:t>
            </a:r>
            <a:r>
              <a:rPr lang="en-US" sz="2000" dirty="0" err="1" smtClean="0"/>
              <a:t>maka</a:t>
            </a:r>
            <a:r>
              <a:rPr lang="en-US" sz="2000" dirty="0" smtClean="0"/>
              <a:t> WP </a:t>
            </a:r>
            <a:r>
              <a:rPr lang="en-US" sz="2000" dirty="0" err="1" smtClean="0"/>
              <a:t>berhak</a:t>
            </a:r>
            <a:r>
              <a:rPr lang="en-US" sz="2000" dirty="0" smtClean="0"/>
              <a:t> </a:t>
            </a:r>
            <a:r>
              <a:rPr lang="en-US" sz="2000" dirty="0" err="1" smtClean="0"/>
              <a:t>menerima</a:t>
            </a:r>
            <a:r>
              <a:rPr lang="en-US" sz="2000" dirty="0" smtClean="0"/>
              <a:t> </a:t>
            </a:r>
            <a:r>
              <a:rPr lang="en-US" sz="2000" dirty="0" err="1" smtClean="0"/>
              <a:t>restitusi</a:t>
            </a:r>
            <a:r>
              <a:rPr lang="en-US" sz="2000" dirty="0" smtClean="0"/>
              <a:t>. </a:t>
            </a:r>
            <a:r>
              <a:rPr lang="en-US" sz="2000" dirty="0" err="1" smtClean="0"/>
              <a:t>Malangnya</a:t>
            </a:r>
            <a:r>
              <a:rPr lang="en-US" sz="2000" dirty="0" smtClean="0"/>
              <a:t>, </a:t>
            </a:r>
            <a:r>
              <a:rPr lang="en-US" sz="2000" dirty="0" err="1" smtClean="0"/>
              <a:t>uang</a:t>
            </a:r>
            <a:r>
              <a:rPr lang="en-US" sz="2000" dirty="0" smtClean="0"/>
              <a:t> </a:t>
            </a:r>
            <a:r>
              <a:rPr lang="en-US" sz="2000" dirty="0" err="1" smtClean="0"/>
              <a:t>restitusi</a:t>
            </a:r>
            <a:r>
              <a:rPr lang="en-US" sz="2000" dirty="0" smtClean="0"/>
              <a:t> </a:t>
            </a:r>
            <a:r>
              <a:rPr lang="en-US" sz="2000" dirty="0" err="1" smtClean="0"/>
              <a:t>itu</a:t>
            </a:r>
            <a:r>
              <a:rPr lang="en-US" sz="2000" dirty="0" smtClean="0"/>
              <a:t> </a:t>
            </a:r>
            <a:r>
              <a:rPr lang="en-US" sz="2000" dirty="0" err="1" smtClean="0"/>
              <a:t>kenyataannya</a:t>
            </a:r>
            <a:r>
              <a:rPr lang="en-US" sz="2000" dirty="0" smtClean="0"/>
              <a:t> </a:t>
            </a:r>
            <a:r>
              <a:rPr lang="en-US" sz="2000" dirty="0" err="1" smtClean="0"/>
              <a:t>tidak</a:t>
            </a:r>
            <a:r>
              <a:rPr lang="en-US" sz="2000" dirty="0" smtClean="0"/>
              <a:t> </a:t>
            </a:r>
            <a:r>
              <a:rPr lang="en-US" sz="2000" dirty="0" err="1" smtClean="0"/>
              <a:t>segera</a:t>
            </a:r>
            <a:r>
              <a:rPr lang="en-US" sz="2000" dirty="0" smtClean="0"/>
              <a:t> </a:t>
            </a:r>
            <a:r>
              <a:rPr lang="en-US" sz="2000" dirty="0" err="1" smtClean="0"/>
              <a:t>dibayarkan</a:t>
            </a:r>
            <a:r>
              <a:rPr lang="en-US" sz="2000" dirty="0" smtClean="0"/>
              <a:t> </a:t>
            </a:r>
            <a:r>
              <a:rPr lang="en-US" sz="2000" dirty="0" err="1" smtClean="0"/>
              <a:t>oleh</a:t>
            </a:r>
            <a:r>
              <a:rPr lang="en-US" sz="2000" dirty="0" smtClean="0"/>
              <a:t> </a:t>
            </a:r>
            <a:r>
              <a:rPr lang="id-ID" sz="2000" dirty="0" smtClean="0"/>
              <a:t>f</a:t>
            </a:r>
            <a:r>
              <a:rPr lang="en-US" sz="2000" dirty="0" smtClean="0"/>
              <a:t>is</a:t>
            </a:r>
            <a:r>
              <a:rPr lang="id-ID" sz="2000" dirty="0" smtClean="0"/>
              <a:t>k</a:t>
            </a:r>
            <a:r>
              <a:rPr lang="en-US" sz="2000" dirty="0" smtClean="0"/>
              <a:t>us. </a:t>
            </a:r>
            <a:r>
              <a:rPr lang="en-US" sz="2000" dirty="0" err="1" smtClean="0"/>
              <a:t>Jika</a:t>
            </a:r>
            <a:r>
              <a:rPr lang="en-US" sz="2000" dirty="0" smtClean="0"/>
              <a:t> </a:t>
            </a:r>
            <a:r>
              <a:rPr lang="en-US" sz="2000" dirty="0" err="1" smtClean="0"/>
              <a:t>uang</a:t>
            </a:r>
            <a:r>
              <a:rPr lang="en-US" sz="2000" dirty="0" smtClean="0"/>
              <a:t> </a:t>
            </a:r>
            <a:r>
              <a:rPr lang="en-US" sz="2000" dirty="0" err="1" smtClean="0"/>
              <a:t>restitusi</a:t>
            </a:r>
            <a:r>
              <a:rPr lang="en-US" sz="2000" dirty="0" smtClean="0"/>
              <a:t> </a:t>
            </a:r>
            <a:r>
              <a:rPr lang="en-US" sz="2000" dirty="0" err="1" smtClean="0"/>
              <a:t>jumlahnya</a:t>
            </a:r>
            <a:r>
              <a:rPr lang="en-US" sz="2000" dirty="0" smtClean="0"/>
              <a:t> </a:t>
            </a:r>
            <a:r>
              <a:rPr lang="en-US" sz="2000" dirty="0" err="1" smtClean="0"/>
              <a:t>milyaran</a:t>
            </a:r>
            <a:r>
              <a:rPr lang="en-US" sz="2000" dirty="0" smtClean="0"/>
              <a:t> </a:t>
            </a:r>
            <a:r>
              <a:rPr lang="en-US" sz="2000" dirty="0" err="1" smtClean="0"/>
              <a:t>jelas</a:t>
            </a:r>
            <a:r>
              <a:rPr lang="en-US" sz="2000" dirty="0" smtClean="0"/>
              <a:t> </a:t>
            </a:r>
            <a:r>
              <a:rPr lang="en-US" sz="2000" dirty="0" err="1" smtClean="0"/>
              <a:t>saja</a:t>
            </a:r>
            <a:r>
              <a:rPr lang="en-US" sz="2000" dirty="0" smtClean="0"/>
              <a:t> </a:t>
            </a:r>
            <a:r>
              <a:rPr lang="en-US" sz="2000" dirty="0" err="1" smtClean="0"/>
              <a:t>mengganggu</a:t>
            </a:r>
            <a:r>
              <a:rPr lang="en-US" sz="2000" dirty="0" smtClean="0"/>
              <a:t> </a:t>
            </a:r>
            <a:r>
              <a:rPr lang="en-US" sz="2000" i="1" dirty="0" smtClean="0"/>
              <a:t>cash flow</a:t>
            </a:r>
            <a:r>
              <a:rPr lang="en-US" sz="2000" dirty="0" smtClean="0"/>
              <a:t> </a:t>
            </a:r>
            <a:r>
              <a:rPr lang="en-US" sz="2000" dirty="0" err="1" smtClean="0"/>
              <a:t>para</a:t>
            </a:r>
            <a:r>
              <a:rPr lang="en-US" sz="2000" dirty="0" smtClean="0"/>
              <a:t> </a:t>
            </a:r>
            <a:r>
              <a:rPr lang="en-US" sz="2000" dirty="0" err="1" smtClean="0"/>
              <a:t>pengusaha</a:t>
            </a:r>
            <a:r>
              <a:rPr lang="en-US" sz="2000" dirty="0" smtClean="0"/>
              <a:t>. </a:t>
            </a:r>
            <a:r>
              <a:rPr lang="en-US" sz="2000" dirty="0" err="1" smtClean="0"/>
              <a:t>Inilah</a:t>
            </a:r>
            <a:r>
              <a:rPr lang="en-US" sz="2000" dirty="0" smtClean="0"/>
              <a:t> </a:t>
            </a:r>
            <a:r>
              <a:rPr lang="en-US" sz="2000" dirty="0" err="1" smtClean="0"/>
              <a:t>persoalan</a:t>
            </a:r>
            <a:r>
              <a:rPr lang="en-US" sz="2000" dirty="0" smtClean="0"/>
              <a:t> yang </a:t>
            </a:r>
            <a:r>
              <a:rPr lang="en-US" sz="2000" dirty="0" err="1" smtClean="0"/>
              <a:t>menjadi</a:t>
            </a:r>
            <a:r>
              <a:rPr lang="en-US" sz="2000" dirty="0" smtClean="0"/>
              <a:t> </a:t>
            </a:r>
            <a:r>
              <a:rPr lang="en-US" sz="2000" dirty="0" err="1" smtClean="0"/>
              <a:t>momok</a:t>
            </a:r>
            <a:r>
              <a:rPr lang="en-US" sz="2000" dirty="0" smtClean="0"/>
              <a:t> </a:t>
            </a:r>
            <a:r>
              <a:rPr lang="en-US" sz="2000" dirty="0" err="1" smtClean="0"/>
              <a:t>dalam</a:t>
            </a:r>
            <a:r>
              <a:rPr lang="en-US" sz="2000" dirty="0" smtClean="0"/>
              <a:t> </a:t>
            </a:r>
            <a:r>
              <a:rPr lang="en-US" sz="2000" i="1" dirty="0" smtClean="0"/>
              <a:t>dispute</a:t>
            </a:r>
            <a:r>
              <a:rPr lang="en-US" sz="2000" dirty="0" smtClean="0"/>
              <a:t> </a:t>
            </a:r>
            <a:r>
              <a:rPr lang="en-US" sz="2000" dirty="0" err="1" smtClean="0"/>
              <a:t>antara</a:t>
            </a:r>
            <a:r>
              <a:rPr lang="en-US" sz="2000" dirty="0" smtClean="0"/>
              <a:t> WP </a:t>
            </a:r>
            <a:r>
              <a:rPr lang="en-US" sz="2000" dirty="0" err="1" smtClean="0"/>
              <a:t>dengan</a:t>
            </a:r>
            <a:r>
              <a:rPr lang="en-US" sz="2000" dirty="0" smtClean="0"/>
              <a:t> </a:t>
            </a:r>
            <a:r>
              <a:rPr lang="en-US" sz="2000" dirty="0" err="1" smtClean="0"/>
              <a:t>aparat</a:t>
            </a:r>
            <a:r>
              <a:rPr lang="en-US" sz="2000" dirty="0" smtClean="0"/>
              <a:t> </a:t>
            </a:r>
            <a:r>
              <a:rPr lang="en-US" sz="2000" dirty="0" err="1" smtClean="0"/>
              <a:t>pajak</a:t>
            </a:r>
            <a:r>
              <a:rPr lang="en-US" sz="2000" dirty="0" smtClean="0"/>
              <a:t>.</a:t>
            </a:r>
            <a:endParaRPr lang="id-ID" sz="2000" dirty="0" smtClean="0"/>
          </a:p>
          <a:p>
            <a:r>
              <a:rPr lang="en-US" sz="2000" dirty="0" err="1" smtClean="0"/>
              <a:t>Untungnya</a:t>
            </a:r>
            <a:r>
              <a:rPr lang="en-US" sz="2000" dirty="0" smtClean="0"/>
              <a:t> </a:t>
            </a:r>
            <a:r>
              <a:rPr lang="en-US" sz="2000" dirty="0" err="1" smtClean="0"/>
              <a:t>dalam</a:t>
            </a:r>
            <a:r>
              <a:rPr lang="en-US" sz="2000" dirty="0" smtClean="0"/>
              <a:t> UU KUP</a:t>
            </a:r>
            <a:r>
              <a:rPr lang="id-ID" sz="2000" dirty="0" smtClean="0"/>
              <a:t>,</a:t>
            </a:r>
            <a:r>
              <a:rPr lang="en-US" sz="2000" dirty="0" smtClean="0"/>
              <a:t> </a:t>
            </a:r>
            <a:r>
              <a:rPr lang="en-US" sz="2000" dirty="0" err="1" smtClean="0"/>
              <a:t>perhitungan</a:t>
            </a:r>
            <a:r>
              <a:rPr lang="en-US" sz="2000" dirty="0" smtClean="0"/>
              <a:t> SPT </a:t>
            </a:r>
            <a:r>
              <a:rPr lang="en-US" sz="2000" dirty="0" err="1" smtClean="0"/>
              <a:t>ditentukan</a:t>
            </a:r>
            <a:r>
              <a:rPr lang="en-US" sz="2000" dirty="0" smtClean="0"/>
              <a:t> </a:t>
            </a:r>
            <a:r>
              <a:rPr lang="en-US" sz="2000" dirty="0" err="1" smtClean="0"/>
              <a:t>secara</a:t>
            </a:r>
            <a:r>
              <a:rPr lang="en-US" sz="2000" dirty="0" smtClean="0"/>
              <a:t> </a:t>
            </a:r>
            <a:r>
              <a:rPr lang="en-US" sz="2000" dirty="0" err="1" smtClean="0"/>
              <a:t>bersama-sama</a:t>
            </a:r>
            <a:r>
              <a:rPr lang="en-US" sz="2000" dirty="0" smtClean="0"/>
              <a:t>. </a:t>
            </a:r>
            <a:r>
              <a:rPr lang="en-US" sz="2000" dirty="0" err="1" smtClean="0"/>
              <a:t>Jika</a:t>
            </a:r>
            <a:r>
              <a:rPr lang="en-US" sz="2000" dirty="0" smtClean="0"/>
              <a:t> </a:t>
            </a:r>
            <a:r>
              <a:rPr lang="en-US" sz="2000" dirty="0" err="1" smtClean="0"/>
              <a:t>ada</a:t>
            </a:r>
            <a:r>
              <a:rPr lang="en-US" sz="2000" dirty="0" smtClean="0"/>
              <a:t> </a:t>
            </a:r>
            <a:r>
              <a:rPr lang="en-US" sz="2000" dirty="0" err="1" smtClean="0"/>
              <a:t>perbedaan</a:t>
            </a:r>
            <a:r>
              <a:rPr lang="en-US" sz="2000" dirty="0" smtClean="0"/>
              <a:t> </a:t>
            </a:r>
            <a:r>
              <a:rPr lang="en-US" sz="2000" dirty="0" err="1" smtClean="0"/>
              <a:t>klaim</a:t>
            </a:r>
            <a:r>
              <a:rPr lang="en-US" sz="2000" dirty="0" smtClean="0"/>
              <a:t> </a:t>
            </a:r>
            <a:r>
              <a:rPr lang="en-US" sz="2000" dirty="0" err="1" smtClean="0"/>
              <a:t>angka</a:t>
            </a:r>
            <a:r>
              <a:rPr lang="en-US" sz="2000" dirty="0" smtClean="0"/>
              <a:t>, </a:t>
            </a:r>
            <a:r>
              <a:rPr lang="en-US" sz="2000" dirty="0" err="1" smtClean="0"/>
              <a:t>maka</a:t>
            </a:r>
            <a:r>
              <a:rPr lang="en-US" sz="2000" dirty="0" smtClean="0"/>
              <a:t> yang </a:t>
            </a:r>
            <a:r>
              <a:rPr lang="en-US" sz="2000" dirty="0" err="1" smtClean="0"/>
              <a:t>lebih</a:t>
            </a:r>
            <a:r>
              <a:rPr lang="en-US" sz="2000" dirty="0" smtClean="0"/>
              <a:t> </a:t>
            </a:r>
            <a:r>
              <a:rPr lang="en-US" sz="2000" dirty="0" err="1" smtClean="0"/>
              <a:t>dahulu</a:t>
            </a:r>
            <a:r>
              <a:rPr lang="en-US" sz="2000" dirty="0" smtClean="0"/>
              <a:t> </a:t>
            </a:r>
            <a:r>
              <a:rPr lang="en-US" sz="2000" dirty="0" err="1" smtClean="0"/>
              <a:t>dipakai</a:t>
            </a:r>
            <a:r>
              <a:rPr lang="en-US" sz="2000" dirty="0" smtClean="0"/>
              <a:t> </a:t>
            </a:r>
            <a:r>
              <a:rPr lang="en-US" sz="2000" dirty="0" err="1" smtClean="0"/>
              <a:t>adalah</a:t>
            </a:r>
            <a:r>
              <a:rPr lang="en-US" sz="2000" dirty="0" smtClean="0"/>
              <a:t> </a:t>
            </a:r>
            <a:r>
              <a:rPr lang="en-US" sz="2000" dirty="0" err="1" smtClean="0"/>
              <a:t>klaim</a:t>
            </a:r>
            <a:r>
              <a:rPr lang="en-US" sz="2000" dirty="0" smtClean="0"/>
              <a:t> WP. </a:t>
            </a:r>
            <a:r>
              <a:rPr lang="en-US" sz="2000" dirty="0" err="1" smtClean="0"/>
              <a:t>Sebelum</a:t>
            </a:r>
            <a:r>
              <a:rPr lang="en-US" sz="2000" dirty="0" smtClean="0"/>
              <a:t> </a:t>
            </a:r>
            <a:r>
              <a:rPr lang="en-US" sz="2000" dirty="0" err="1" smtClean="0"/>
              <a:t>masuk</a:t>
            </a:r>
            <a:r>
              <a:rPr lang="en-US" sz="2000" dirty="0" smtClean="0"/>
              <a:t> </a:t>
            </a:r>
            <a:r>
              <a:rPr lang="en-US" sz="2000" dirty="0" err="1" smtClean="0"/>
              <a:t>ke</a:t>
            </a:r>
            <a:r>
              <a:rPr lang="en-US" sz="2000" dirty="0" smtClean="0"/>
              <a:t> </a:t>
            </a:r>
            <a:r>
              <a:rPr lang="en-US" sz="2000" dirty="0" err="1" smtClean="0"/>
              <a:t>pengadilan</a:t>
            </a:r>
            <a:r>
              <a:rPr lang="en-US" sz="2000" dirty="0" smtClean="0"/>
              <a:t> </a:t>
            </a:r>
            <a:r>
              <a:rPr lang="en-US" sz="2000" dirty="0" err="1" smtClean="0"/>
              <a:t>pajak</a:t>
            </a:r>
            <a:r>
              <a:rPr lang="en-US" sz="2000" dirty="0" smtClean="0"/>
              <a:t>, WP </a:t>
            </a:r>
            <a:r>
              <a:rPr lang="en-US" sz="2000" dirty="0" err="1" smtClean="0"/>
              <a:t>hanya</a:t>
            </a:r>
            <a:r>
              <a:rPr lang="en-US" sz="2000" dirty="0" smtClean="0"/>
              <a:t> </a:t>
            </a:r>
            <a:r>
              <a:rPr lang="en-US" sz="2000" dirty="0" err="1" smtClean="0"/>
              <a:t>cukup</a:t>
            </a:r>
            <a:r>
              <a:rPr lang="en-US" sz="2000" dirty="0" smtClean="0"/>
              <a:t> </a:t>
            </a:r>
            <a:r>
              <a:rPr lang="en-US" sz="2000" dirty="0" err="1" smtClean="0"/>
              <a:t>membayar</a:t>
            </a:r>
            <a:r>
              <a:rPr lang="en-US" sz="2000" dirty="0" smtClean="0"/>
              <a:t> </a:t>
            </a:r>
            <a:r>
              <a:rPr lang="en-US" sz="2000" dirty="0" err="1" smtClean="0"/>
              <a:t>sebesar</a:t>
            </a:r>
            <a:r>
              <a:rPr lang="en-US" sz="2000" dirty="0" smtClean="0"/>
              <a:t> 50 </a:t>
            </a:r>
            <a:r>
              <a:rPr lang="en-US" sz="2000" dirty="0" err="1" smtClean="0"/>
              <a:t>persen</a:t>
            </a:r>
            <a:r>
              <a:rPr lang="en-US" sz="2000" dirty="0" smtClean="0"/>
              <a:t> </a:t>
            </a:r>
            <a:r>
              <a:rPr lang="en-US" sz="2000" dirty="0" err="1" smtClean="0"/>
              <a:t>dari</a:t>
            </a:r>
            <a:r>
              <a:rPr lang="en-US" sz="2000" dirty="0" smtClean="0"/>
              <a:t> </a:t>
            </a:r>
            <a:r>
              <a:rPr lang="en-US" sz="2000" dirty="0" err="1" smtClean="0"/>
              <a:t>klaim</a:t>
            </a:r>
            <a:r>
              <a:rPr lang="en-US" sz="2000" dirty="0" smtClean="0"/>
              <a:t> </a:t>
            </a:r>
            <a:r>
              <a:rPr lang="en-US" sz="2000" dirty="0" err="1" smtClean="0"/>
              <a:t>hitungan</a:t>
            </a:r>
            <a:r>
              <a:rPr lang="en-US" sz="2000" dirty="0" smtClean="0"/>
              <a:t> WP </a:t>
            </a:r>
            <a:r>
              <a:rPr lang="en-US" sz="2000" dirty="0" err="1" smtClean="0"/>
              <a:t>sendiri</a:t>
            </a:r>
            <a:r>
              <a:rPr lang="en-US" sz="2000" dirty="0" smtClean="0"/>
              <a:t>.</a:t>
            </a:r>
            <a:endParaRPr lang="id-ID" sz="2000" dirty="0" smtClean="0"/>
          </a:p>
          <a:p>
            <a:r>
              <a:rPr lang="id-ID" sz="2000" b="1" i="1" dirty="0" smtClean="0"/>
              <a:t>c. Tarif Pajak yang tinggi</a:t>
            </a:r>
            <a:endParaRPr lang="id-ID" sz="2000" dirty="0" smtClean="0"/>
          </a:p>
          <a:p>
            <a:r>
              <a:rPr lang="id-ID" sz="2000" dirty="0" smtClean="0"/>
              <a:t>Tarif yang tinggi membuat yang bayar menjadi sedikit. Sehingga membuat banyak orang yang lain lebih sering menghindar dan kucing-kucingan dengan petugas pajak. Dalam pikiran mereka, sekali Anda punya NPWP sampai mati Anda akan dikejar oleh aparat pajak. Prinsip ini membuat mereka kalau bisa selalu baku atur </a:t>
            </a:r>
            <a:r>
              <a:rPr lang="en-US" sz="2000" dirty="0" err="1" smtClean="0"/>
              <a:t>atau</a:t>
            </a:r>
            <a:r>
              <a:rPr lang="en-US" sz="2000" dirty="0" smtClean="0"/>
              <a:t> main </a:t>
            </a:r>
            <a:r>
              <a:rPr lang="en-US" sz="2000" dirty="0" err="1" smtClean="0"/>
              <a:t>belakang</a:t>
            </a:r>
            <a:r>
              <a:rPr lang="en-US" sz="2000" dirty="0" smtClean="0"/>
              <a:t> </a:t>
            </a:r>
            <a:r>
              <a:rPr lang="en-US" sz="2000" dirty="0" err="1" smtClean="0"/>
              <a:t>dengan</a:t>
            </a:r>
            <a:r>
              <a:rPr lang="en-US" sz="2000" dirty="0" smtClean="0"/>
              <a:t> </a:t>
            </a:r>
            <a:r>
              <a:rPr lang="en-US" sz="2000" dirty="0" err="1" smtClean="0"/>
              <a:t>fis</a:t>
            </a:r>
            <a:r>
              <a:rPr lang="id-ID" sz="2000" dirty="0" smtClean="0"/>
              <a:t>k</a:t>
            </a:r>
            <a:r>
              <a:rPr lang="en-US" sz="2000" dirty="0" smtClean="0"/>
              <a:t>us.</a:t>
            </a:r>
            <a:endParaRPr lang="id-ID" sz="2000" dirty="0" smtClean="0"/>
          </a:p>
          <a:p>
            <a:endParaRPr lang="id-ID"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lstStyle/>
          <a:p>
            <a:r>
              <a:rPr lang="id-ID" dirty="0" smtClean="0"/>
              <a:t>AKUNTANSI PERPAKAJAN</a:t>
            </a:r>
            <a:endParaRPr lang="id-ID" dirty="0"/>
          </a:p>
        </p:txBody>
      </p:sp>
      <p:sp>
        <p:nvSpPr>
          <p:cNvPr id="3" name="Content Placeholder 2"/>
          <p:cNvSpPr>
            <a:spLocks noGrp="1"/>
          </p:cNvSpPr>
          <p:nvPr>
            <p:ph idx="1"/>
          </p:nvPr>
        </p:nvSpPr>
        <p:spPr>
          <a:xfrm>
            <a:off x="0" y="1412776"/>
            <a:ext cx="9144000" cy="5445224"/>
          </a:xfrm>
        </p:spPr>
        <p:txBody>
          <a:bodyPr>
            <a:normAutofit fontScale="92500" lnSpcReduction="10000"/>
          </a:bodyPr>
          <a:lstStyle/>
          <a:p>
            <a:r>
              <a:rPr lang="id-ID" dirty="0" smtClean="0"/>
              <a:t>Definisi : Bidang Akuntansi yang mengkalkulasi, menangani, mencatat, bahkan menganalisa dan membuat strategi perpajakan sehubungan dengan kejadian-kejadian ekonomi (transaksi) perusahaan”. </a:t>
            </a:r>
          </a:p>
          <a:p>
            <a:r>
              <a:rPr lang="id-ID" dirty="0" smtClean="0"/>
              <a:t>Peranannya dalam perusahaan adalah signifikan, yaitu</a:t>
            </a:r>
          </a:p>
          <a:p>
            <a:pPr lvl="1"/>
            <a:r>
              <a:rPr lang="id-ID" dirty="0" smtClean="0"/>
              <a:t>Memberikan membuat perencanaan dan strategi perpajakan (dalam artian positif) </a:t>
            </a:r>
          </a:p>
          <a:p>
            <a:pPr lvl="1"/>
            <a:r>
              <a:rPr lang="id-ID" dirty="0" smtClean="0"/>
              <a:t>Memberikan analisa dan prediksi mengenai potensi pajak perusahaan di masa yang akan datang </a:t>
            </a:r>
          </a:p>
          <a:p>
            <a:pPr lvl="1"/>
            <a:r>
              <a:rPr lang="id-ID" dirty="0" smtClean="0"/>
              <a:t>Dapat menerapkan perlakuan akuntansi atas kejadian perpajakan (mulai dari penilaian/penghitungan, pencatatan (pengakuan) atas pajak, dan dapat menyajikannya di dalam laporan komersial maupun laporan fiskal perusahaan. </a:t>
            </a:r>
          </a:p>
          <a:p>
            <a:pPr lvl="1"/>
            <a:r>
              <a:rPr lang="id-ID" dirty="0" smtClean="0"/>
              <a:t>Dapat melakukan pengarsipan dan dokumentasi perpajakan dengan lebih baik, sebagai bahan untuk melakukan pemeriksaan dan evaluasi. </a:t>
            </a:r>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rmAutofit fontScale="90000"/>
          </a:bodyPr>
          <a:lstStyle/>
          <a:p>
            <a:r>
              <a:rPr lang="id-ID" dirty="0" smtClean="0"/>
              <a:t>TANGGUNG JAWAB AKUNTAN PAJAK</a:t>
            </a:r>
            <a:endParaRPr lang="id-ID" dirty="0"/>
          </a:p>
        </p:txBody>
      </p:sp>
      <p:sp>
        <p:nvSpPr>
          <p:cNvPr id="3" name="Content Placeholder 2"/>
          <p:cNvSpPr>
            <a:spLocks noGrp="1"/>
          </p:cNvSpPr>
          <p:nvPr>
            <p:ph idx="1"/>
          </p:nvPr>
        </p:nvSpPr>
        <p:spPr>
          <a:xfrm>
            <a:off x="0" y="1052736"/>
            <a:ext cx="9144000" cy="5805264"/>
          </a:xfrm>
        </p:spPr>
        <p:txBody>
          <a:bodyPr>
            <a:normAutofit fontScale="77500" lnSpcReduction="20000"/>
          </a:bodyPr>
          <a:lstStyle/>
          <a:p>
            <a:r>
              <a:rPr lang="id-ID" dirty="0" smtClean="0"/>
              <a:t>IRS mengemukakan bahwa tanggung jawab utama praktisi pajak adalah sistem pajak. Komisi IRS, Roscoe Egger dalam Armstrong (1993:85) menyatakan bahwa suatu sistem pajak yang baik dan kuat tidak hanya terdiri dari entitas administrasi pajak saja, dalam kasus ini IRS. Hal tersebut juga harus terdiri dari Konggres, Administrasi dan komunitas praktisi. Bukan sebagai bagian yang terpisah pada masyarakat yang luas, tetapi lebih bekerja sama ke arah tujuan umum. </a:t>
            </a:r>
          </a:p>
          <a:p>
            <a:r>
              <a:rPr lang="id-ID" dirty="0" smtClean="0"/>
              <a:t>Direktur praktik IRS, Leslie Shapiro dalam Armstrong (1993:85) lebih menegaskan bahwa ketika secara umum menyetujui bahwa praktisi pajak mempunyai kewajiban atas kemampuan, loyalitas dan kerahasiaan klien, hal ini disebut juga tanggung jawab praktisi atas sistem pajak yang baik. Tanggung jawab terakhir adalah pentingnya pervasive (peresapan). Dalam hubungan antara praktisi dan klien yang normal, kedua tanggung jawab dikenali dan dilaksanakan. </a:t>
            </a:r>
          </a:p>
          <a:p>
            <a:r>
              <a:rPr lang="id-ID" dirty="0" smtClean="0"/>
              <a:t>Namun, situasi ini adalah sulit. Dalam beberapa situasi praktisi diperlukan untuk memutuskan kewajiban yang berlaku dan dalam pelaksanaannya dapat disimpulkan bahwa kewajiban atas sistem pajak yang tertinggi. </a:t>
            </a:r>
          </a:p>
          <a:p>
            <a:r>
              <a:rPr lang="id-ID" dirty="0" smtClean="0"/>
              <a:t>IRS bersandar pada praktisi pajak untuk membantu dalam mengatur hukum pajak dengan jujur dan adil dalam pelayanan dan pengembangan kepercayaan klien dalam integritas dan kepatuhan terhadap sistem pajak.</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1143000"/>
          </a:xfrm>
        </p:spPr>
        <p:txBody>
          <a:bodyPr>
            <a:normAutofit fontScale="90000"/>
          </a:bodyPr>
          <a:lstStyle/>
          <a:p>
            <a:r>
              <a:rPr lang="id-ID" dirty="0" smtClean="0"/>
              <a:t>TANGGUNG JAWAB AKUNTAN PAJAK</a:t>
            </a:r>
            <a:endParaRPr lang="id-ID" dirty="0"/>
          </a:p>
        </p:txBody>
      </p:sp>
      <p:sp>
        <p:nvSpPr>
          <p:cNvPr id="3" name="Content Placeholder 2"/>
          <p:cNvSpPr>
            <a:spLocks noGrp="1"/>
          </p:cNvSpPr>
          <p:nvPr>
            <p:ph idx="1"/>
          </p:nvPr>
        </p:nvSpPr>
        <p:spPr>
          <a:xfrm>
            <a:off x="0" y="1340768"/>
            <a:ext cx="9144000" cy="5517232"/>
          </a:xfrm>
        </p:spPr>
        <p:txBody>
          <a:bodyPr>
            <a:normAutofit lnSpcReduction="10000"/>
          </a:bodyPr>
          <a:lstStyle/>
          <a:p>
            <a:r>
              <a:rPr lang="id-ID" dirty="0" smtClean="0"/>
              <a:t>Menurut William L. Raby dalam Armstrong (1993:85) sistem pajak yang mendukung IRS akan menimbulkan perdebatan pajak. Oleh karena itu, praktisi lebih baik melayani publik dengan mengadopsi suatu sikap. Argumennya adalah aturan etika yang fundamental dalam praktik perpajakan pada tingkat etika personal adalah praktisi pajak harus mengijinkan klien untuk membuat keputusan final. Praktisi tidak berhak mengganti skala nilai kliennya. Disamping itu praktisi harus bertanggung jawab tidak menyediakan informasi yang salah untuk pemerintah. Seorang auditor pajak bertanggung jawab mengaudit pajak penghasilan dari wajib pajak untuk menentukan apakah mereka telah memenuhi undang-undang perpajakan yang berlaku. Audit yang dilakukan oleh auditor pajak termasuk jenis audit kepatuhan.</a:t>
            </a:r>
          </a:p>
          <a:p>
            <a:endParaRPr lang="id-ID" dirty="0" smtClean="0"/>
          </a:p>
          <a:p>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72" y="504056"/>
            <a:ext cx="8686800" cy="1052736"/>
          </a:xfrm>
        </p:spPr>
        <p:txBody>
          <a:bodyPr>
            <a:noAutofit/>
          </a:bodyPr>
          <a:lstStyle/>
          <a:p>
            <a:r>
              <a:rPr lang="id-ID" sz="3200" b="1" dirty="0" smtClean="0"/>
              <a:t/>
            </a:r>
            <a:br>
              <a:rPr lang="id-ID" sz="3200" b="1" dirty="0" smtClean="0"/>
            </a:br>
            <a:r>
              <a:rPr lang="id-ID" sz="3200" b="1" dirty="0" smtClean="0"/>
              <a:t>Perlakuan Ditjen Pajak terhadap laporan keuangan yang disampaikan WP adalah bebas</a:t>
            </a:r>
            <a:r>
              <a:rPr lang="id-ID" sz="3200" dirty="0" smtClean="0"/>
              <a:t/>
            </a:r>
            <a:br>
              <a:rPr lang="id-ID" sz="3200" dirty="0" smtClean="0"/>
            </a:br>
            <a:endParaRPr lang="id-ID" sz="3200" dirty="0"/>
          </a:p>
        </p:txBody>
      </p:sp>
      <p:sp>
        <p:nvSpPr>
          <p:cNvPr id="3" name="Content Placeholder 2"/>
          <p:cNvSpPr>
            <a:spLocks noGrp="1"/>
          </p:cNvSpPr>
          <p:nvPr>
            <p:ph idx="1"/>
          </p:nvPr>
        </p:nvSpPr>
        <p:spPr>
          <a:xfrm>
            <a:off x="0" y="1196752"/>
            <a:ext cx="9144000" cy="5661248"/>
          </a:xfrm>
        </p:spPr>
        <p:txBody>
          <a:bodyPr/>
          <a:lstStyle/>
          <a:p>
            <a:r>
              <a:rPr lang="id-ID" dirty="0" smtClean="0"/>
              <a:t>Ditjen Pajak itu dalam menghitung pajak akan sepenuhnya berdasarkan laporan keuangan yang dilampirkan WP dalam SPT atau mengabaikannya dan melakukan pemeriksaan lapangan. Jadi Ditjen Pajak mempunyai kewenangan penuh untuk mempercayai atau tidak laporan keuangan WP. Hak Ditjen Pajak itu tetap melekat apakah dimuat dalam undang-undang atau tidak. </a:t>
            </a:r>
          </a:p>
          <a:p>
            <a:r>
              <a:rPr lang="id-ID" dirty="0" smtClean="0"/>
              <a:t>WP telah melampirkan laporan keuangan yang telah diaudit oleh akuntan publik, Ditjen Pajak tidak akan melakukan pemeriksaan lagi. Walaupun ada keinginan untuk itu, sebaiknya tidak dinyatakan secara eksplisit. Tetapi dilakukan secara diam-diam. </a:t>
            </a:r>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08688"/>
          </a:xfrm>
        </p:spPr>
        <p:txBody>
          <a:bodyPr>
            <a:normAutofit/>
          </a:bodyPr>
          <a:lstStyle/>
          <a:p>
            <a:r>
              <a:rPr lang="id-ID" sz="4000" b="1" dirty="0" smtClean="0"/>
              <a:t>ETIKA DALAM PRAKTIK PERPAJAKAN</a:t>
            </a:r>
            <a:endParaRPr lang="id-ID" sz="4000" b="1" dirty="0"/>
          </a:p>
        </p:txBody>
      </p:sp>
      <p:sp>
        <p:nvSpPr>
          <p:cNvPr id="3" name="Content Placeholder 2"/>
          <p:cNvSpPr>
            <a:spLocks noGrp="1"/>
          </p:cNvSpPr>
          <p:nvPr>
            <p:ph idx="1"/>
          </p:nvPr>
        </p:nvSpPr>
        <p:spPr>
          <a:xfrm>
            <a:off x="0" y="980728"/>
            <a:ext cx="9144000" cy="5877272"/>
          </a:xfrm>
        </p:spPr>
        <p:txBody>
          <a:bodyPr>
            <a:normAutofit fontScale="92500" lnSpcReduction="10000"/>
          </a:bodyPr>
          <a:lstStyle/>
          <a:p>
            <a:r>
              <a:rPr lang="en-US" sz="2500" dirty="0" err="1" smtClean="0"/>
              <a:t>Dalam</a:t>
            </a:r>
            <a:r>
              <a:rPr lang="en-US" sz="2500" dirty="0" smtClean="0"/>
              <a:t> </a:t>
            </a:r>
            <a:r>
              <a:rPr lang="en-US" sz="2500" dirty="0" err="1" smtClean="0"/>
              <a:t>kaitannya</a:t>
            </a:r>
            <a:r>
              <a:rPr lang="en-US" sz="2500" dirty="0" smtClean="0"/>
              <a:t> </a:t>
            </a:r>
            <a:r>
              <a:rPr lang="en-US" sz="2500" dirty="0" err="1" smtClean="0"/>
              <a:t>dengan</a:t>
            </a:r>
            <a:r>
              <a:rPr lang="en-US" sz="2500" dirty="0" smtClean="0"/>
              <a:t> </a:t>
            </a:r>
            <a:r>
              <a:rPr lang="en-US" sz="2500" dirty="0" err="1" smtClean="0"/>
              <a:t>etika</a:t>
            </a:r>
            <a:r>
              <a:rPr lang="en-US" sz="2500" dirty="0" smtClean="0"/>
              <a:t> </a:t>
            </a:r>
            <a:r>
              <a:rPr lang="en-US" sz="2500" dirty="0" err="1" smtClean="0"/>
              <a:t>akuntan</a:t>
            </a:r>
            <a:r>
              <a:rPr lang="en-US" sz="2500" dirty="0" smtClean="0"/>
              <a:t> </a:t>
            </a:r>
            <a:r>
              <a:rPr lang="en-US" sz="2500" dirty="0" err="1" smtClean="0"/>
              <a:t>pajak</a:t>
            </a:r>
            <a:r>
              <a:rPr lang="en-US" sz="2500" dirty="0" smtClean="0"/>
              <a:t>, AICPA </a:t>
            </a:r>
            <a:r>
              <a:rPr lang="en-US" sz="2500" dirty="0" err="1" smtClean="0"/>
              <a:t>mengeluarkan</a:t>
            </a:r>
            <a:r>
              <a:rPr lang="en-US" sz="2500" dirty="0" smtClean="0"/>
              <a:t> </a:t>
            </a:r>
            <a:r>
              <a:rPr lang="en-US" sz="2500" i="1" dirty="0" err="1" smtClean="0"/>
              <a:t>Statemet</a:t>
            </a:r>
            <a:r>
              <a:rPr lang="en-US" sz="2500" i="1" dirty="0" smtClean="0"/>
              <a:t> on Responsibilities in Tax Practice</a:t>
            </a:r>
            <a:r>
              <a:rPr lang="en-US" sz="2500" dirty="0" smtClean="0"/>
              <a:t> (SRTP). </a:t>
            </a:r>
            <a:r>
              <a:rPr lang="en-US" sz="2500" dirty="0" err="1" smtClean="0"/>
              <a:t>Adapun</a:t>
            </a:r>
            <a:r>
              <a:rPr lang="en-US" sz="2500" dirty="0" smtClean="0"/>
              <a:t> </a:t>
            </a:r>
            <a:r>
              <a:rPr lang="en-US" sz="2500" dirty="0" err="1" smtClean="0"/>
              <a:t>isinya</a:t>
            </a:r>
            <a:r>
              <a:rPr lang="en-US" sz="2500" dirty="0" smtClean="0"/>
              <a:t> </a:t>
            </a:r>
            <a:r>
              <a:rPr lang="en-US" sz="2500" dirty="0" err="1" smtClean="0"/>
              <a:t>adalah</a:t>
            </a:r>
            <a:r>
              <a:rPr lang="en-US" sz="2500" dirty="0" smtClean="0"/>
              <a:t> </a:t>
            </a:r>
            <a:r>
              <a:rPr lang="en-US" sz="2500" dirty="0" err="1" smtClean="0"/>
              <a:t>sebagai</a:t>
            </a:r>
            <a:r>
              <a:rPr lang="en-US" sz="2500" dirty="0" smtClean="0"/>
              <a:t> </a:t>
            </a:r>
            <a:r>
              <a:rPr lang="en-US" sz="2500" dirty="0" err="1" smtClean="0"/>
              <a:t>beriku</a:t>
            </a:r>
            <a:r>
              <a:rPr lang="id-ID" sz="2500" dirty="0" smtClean="0"/>
              <a:t>t:</a:t>
            </a:r>
          </a:p>
          <a:p>
            <a:r>
              <a:rPr lang="id-ID" sz="2500" dirty="0" smtClean="0"/>
              <a:t>1. </a:t>
            </a:r>
            <a:r>
              <a:rPr lang="id-ID" sz="2500" b="1" i="1" dirty="0" smtClean="0"/>
              <a:t>Statement on </a:t>
            </a:r>
            <a:r>
              <a:rPr lang="en-US" sz="2500" b="1" i="1" dirty="0" smtClean="0"/>
              <a:t>Responsibilities in</a:t>
            </a:r>
            <a:r>
              <a:rPr lang="id-ID" sz="2500" b="1" i="1" dirty="0" smtClean="0"/>
              <a:t> Tax Services No. 1, Tax Return Positions (</a:t>
            </a:r>
            <a:r>
              <a:rPr lang="en-US" sz="2500" b="1" i="1" dirty="0" err="1" smtClean="0"/>
              <a:t>Posisi</a:t>
            </a:r>
            <a:r>
              <a:rPr lang="en-US" sz="2500" b="1" i="1" dirty="0" smtClean="0"/>
              <a:t> </a:t>
            </a:r>
            <a:r>
              <a:rPr lang="en-US" sz="2500" b="1" i="1" dirty="0" err="1" smtClean="0"/>
              <a:t>Pengembalian</a:t>
            </a:r>
            <a:r>
              <a:rPr lang="en-US" sz="2500" b="1" i="1" dirty="0" smtClean="0"/>
              <a:t> </a:t>
            </a:r>
            <a:r>
              <a:rPr lang="en-US" sz="2500" b="1" i="1" dirty="0" err="1" smtClean="0"/>
              <a:t>Pajak</a:t>
            </a:r>
            <a:r>
              <a:rPr lang="id-ID" sz="2500" b="1" i="1" dirty="0" smtClean="0"/>
              <a:t>)</a:t>
            </a:r>
            <a:endParaRPr lang="id-ID" sz="2500" dirty="0" smtClean="0"/>
          </a:p>
          <a:p>
            <a:pPr lvl="1"/>
            <a:r>
              <a:rPr lang="id-ID" sz="2500" dirty="0" smtClean="0"/>
              <a:t>Statemen ini menetapkan standar masa depan yang bisa diterapkan untuk anggota ketika merekomendasikan tingkat pengembalian pajak dan menyiapkan atau menandatangani surat pembayaran pajak (termasuk klaim untuk lebih bayar) yang disimpan dengan mengenakan pajak otoritas. Karena tujuan standar ini, suatu nilai pajak terutang, (a) mencerminkan tingkat pengembalian pajak seperti yang mana wajib pajak telah secara rinci membicarakannya dengan anggota atau (b) suatu anggota mempunyai pengetahuan semua fakta yang bersifat material dan, atas dasar fakta itu, telah menyimpulkan apakah posisinya sudah sesuai. Karena tujuan standar ini, suatu wajib pajak adalah klien, pemberi kerja, atau pihak ketiga lain penerima jasa pajak.</a:t>
            </a:r>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9144000" cy="6525344"/>
          </a:xfrm>
        </p:spPr>
        <p:txBody>
          <a:bodyPr>
            <a:normAutofit fontScale="70000" lnSpcReduction="20000"/>
          </a:bodyPr>
          <a:lstStyle/>
          <a:p>
            <a:r>
              <a:rPr lang="id-ID" b="1" dirty="0" smtClean="0"/>
              <a:t>2. </a:t>
            </a:r>
            <a:r>
              <a:rPr lang="id-ID" b="1" i="1" dirty="0" smtClean="0"/>
              <a:t>Statement on </a:t>
            </a:r>
            <a:r>
              <a:rPr lang="en-US" b="1" i="1" dirty="0" smtClean="0"/>
              <a:t>Responsibilities in</a:t>
            </a:r>
            <a:r>
              <a:rPr lang="id-ID" b="1" i="1" dirty="0" smtClean="0"/>
              <a:t> Tax Services No. 2, Answers to Questions on Returns (</a:t>
            </a:r>
            <a:r>
              <a:rPr lang="en-US" b="1" i="1" dirty="0" err="1" smtClean="0"/>
              <a:t>Jawaban</a:t>
            </a:r>
            <a:r>
              <a:rPr lang="en-US" b="1" i="1" dirty="0" smtClean="0"/>
              <a:t> </a:t>
            </a:r>
            <a:r>
              <a:rPr lang="en-US" b="1" i="1" dirty="0" err="1" smtClean="0"/>
              <a:t>Pertanyaan</a:t>
            </a:r>
            <a:r>
              <a:rPr lang="en-US" b="1" i="1" dirty="0" smtClean="0"/>
              <a:t> </a:t>
            </a:r>
            <a:r>
              <a:rPr lang="en-US" b="1" i="1" dirty="0" err="1" smtClean="0"/>
              <a:t>atas</a:t>
            </a:r>
            <a:r>
              <a:rPr lang="en-US" b="1" i="1" dirty="0" smtClean="0"/>
              <a:t> </a:t>
            </a:r>
            <a:r>
              <a:rPr lang="en-US" b="1" i="1" dirty="0" err="1" smtClean="0"/>
              <a:t>Pengembalian</a:t>
            </a:r>
            <a:r>
              <a:rPr lang="id-ID" b="1" i="1" dirty="0" smtClean="0"/>
              <a:t>)</a:t>
            </a:r>
            <a:endParaRPr lang="id-ID" dirty="0" smtClean="0"/>
          </a:p>
          <a:p>
            <a:pPr lvl="1"/>
            <a:r>
              <a:rPr lang="id-ID" dirty="0" smtClean="0"/>
              <a:t>Statemen Ini menetapkan standar yang bisa diterapkan untuk anggota ketika menandatangani suatu pajak kembalian jika atau mempertanyakan kelebiahan pajak kembalian. Istilah </a:t>
            </a:r>
            <a:r>
              <a:rPr lang="id-ID" i="1" dirty="0" smtClean="0"/>
              <a:t>questionsincludes</a:t>
            </a:r>
            <a:r>
              <a:rPr lang="id-ID" dirty="0" smtClean="0"/>
              <a:t> meminta informasi untuk pajak kembalian di dalam perusahaan. Instruksi, atau di dalam peraturan, ya atau tidaknya dinyatakan format suatu pertanyaan.</a:t>
            </a:r>
          </a:p>
          <a:p>
            <a:pPr lvl="1"/>
            <a:r>
              <a:rPr lang="id-ID" dirty="0" smtClean="0"/>
              <a:t>Pernyataan: Suatu anggota perlu membuat suatu usaha yang layak untuk memperoleh informasi dari wajib pajak yang diperlukan untuk menyediakan jawaban sesuai dengan semua pertanyaan atas suatu pajak kembalian sebelum ditandatangani. </a:t>
            </a:r>
          </a:p>
          <a:p>
            <a:r>
              <a:rPr lang="id-ID" b="1" i="1" dirty="0" smtClean="0"/>
              <a:t>3. Statement on </a:t>
            </a:r>
            <a:r>
              <a:rPr lang="en-US" b="1" i="1" dirty="0" smtClean="0"/>
              <a:t>Responsibilities in </a:t>
            </a:r>
            <a:r>
              <a:rPr lang="id-ID" b="1" i="1" dirty="0" smtClean="0"/>
              <a:t>Tax Services No. 3, Certain Procedural Aspects of Preparing Returns (</a:t>
            </a:r>
            <a:r>
              <a:rPr lang="en-US" b="1" i="1" dirty="0" err="1" smtClean="0"/>
              <a:t>Aspek</a:t>
            </a:r>
            <a:r>
              <a:rPr lang="en-US" b="1" i="1" dirty="0" smtClean="0"/>
              <a:t> </a:t>
            </a:r>
            <a:r>
              <a:rPr lang="en-US" b="1" i="1" dirty="0" err="1" smtClean="0"/>
              <a:t>prosedur</a:t>
            </a:r>
            <a:r>
              <a:rPr lang="en-US" b="1" i="1" dirty="0" smtClean="0"/>
              <a:t> </a:t>
            </a:r>
            <a:r>
              <a:rPr lang="en-US" b="1" i="1" dirty="0" err="1" smtClean="0"/>
              <a:t>tertentu</a:t>
            </a:r>
            <a:r>
              <a:rPr lang="en-US" b="1" i="1" dirty="0" smtClean="0"/>
              <a:t> </a:t>
            </a:r>
            <a:r>
              <a:rPr lang="en-US" b="1" i="1" dirty="0" err="1" smtClean="0"/>
              <a:t>dalam</a:t>
            </a:r>
            <a:r>
              <a:rPr lang="en-US" b="1" i="1" dirty="0" smtClean="0"/>
              <a:t> </a:t>
            </a:r>
            <a:r>
              <a:rPr lang="en-US" b="1" i="1" dirty="0" err="1" smtClean="0"/>
              <a:t>menyiapkan</a:t>
            </a:r>
            <a:r>
              <a:rPr lang="en-US" b="1" i="1" dirty="0" smtClean="0"/>
              <a:t> </a:t>
            </a:r>
            <a:r>
              <a:rPr lang="en-US" b="1" i="1" dirty="0" err="1" smtClean="0"/>
              <a:t>Pengembalian</a:t>
            </a:r>
            <a:r>
              <a:rPr lang="id-ID" b="1" i="1" dirty="0" smtClean="0"/>
              <a:t>)</a:t>
            </a:r>
            <a:endParaRPr lang="id-ID" dirty="0" smtClean="0"/>
          </a:p>
          <a:p>
            <a:pPr lvl="1"/>
            <a:r>
              <a:rPr lang="id-ID" dirty="0" smtClean="0"/>
              <a:t>Dalam menyiapkan atau menandatangani suatu pajak kembalian, suatu anggota dengan hati jujur boleh mempercayakan, tanpa verifikasi, atas informasi yang diberikan oleh wajib pajak atau dengan pihak ketiga. Bagaimanapun, suatu anggota mestinya tidak mengabaikan tentang implikasi yang melengkapi informasi tersebut dan perlu membuat pemeriksaan yang layak jika informasi nampak seperti ada kesalahan, tidak sempurna, atau plin-plan baik di bagian depannya atau atas dasar lain fakta tidak diketahui oleh suatu anggota. Jika hukum perpajakan atau peraturan memaksakan suatu kondisi dengan rasa hormat, seperti pemeliharaan buku dan arsip atau memperkuat dokumentasi wajib pajak untuk mendukung pengurangan yang dilaporkan ke kantor pajak, suatu anggota perlu membuat pemeriksaan yang sesuai untuk menentukan kondisi yang dijumpai untuk memberi kepuasan kepada wajib pajak.</a:t>
            </a:r>
          </a:p>
          <a:p>
            <a:pPr lvl="1"/>
            <a:r>
              <a:rPr lang="id-ID" dirty="0" smtClean="0"/>
              <a:t>Ketika menyiapkan suatu kembalian pajak, suatu anggota perlu mempertimbangkan informasi yang benar dari pajak kembalian wajib pajak lain jika informasi berkait dengan pajak kembalian dan pertimbangannya pajak kembalian itu. Di dalam menggunakan informasi seperti itu, suatu anggota perlu mempertimbangkan batasan-batasan yang dikenakan oleh hukum atau aturan manapun yang berkenaan dengan kerahasiaan.</a:t>
            </a:r>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r>
              <a:rPr lang="id-ID" sz="2900" b="1" dirty="0" smtClean="0"/>
              <a:t>4. </a:t>
            </a:r>
            <a:r>
              <a:rPr lang="id-ID" sz="2900" b="1" i="1" dirty="0" smtClean="0"/>
              <a:t>Statement on </a:t>
            </a:r>
            <a:r>
              <a:rPr lang="en-US" sz="2900" b="1" i="1" dirty="0" smtClean="0"/>
              <a:t>Responsibilities in</a:t>
            </a:r>
            <a:r>
              <a:rPr lang="id-ID" sz="2900" b="1" i="1" dirty="0" smtClean="0"/>
              <a:t> Tax Services No. 4, Use of Estimates</a:t>
            </a:r>
            <a:r>
              <a:rPr lang="id-ID" sz="2900" b="1" dirty="0" smtClean="0"/>
              <a:t> </a:t>
            </a:r>
            <a:r>
              <a:rPr lang="id-ID" sz="2900" b="1" i="1" dirty="0" smtClean="0"/>
              <a:t>(</a:t>
            </a:r>
            <a:r>
              <a:rPr lang="en-US" sz="2900" b="1" i="1" dirty="0" err="1" smtClean="0"/>
              <a:t>Penggunaan</a:t>
            </a:r>
            <a:r>
              <a:rPr lang="en-US" sz="2900" b="1" i="1" dirty="0" smtClean="0"/>
              <a:t> </a:t>
            </a:r>
            <a:r>
              <a:rPr lang="en-US" sz="2900" b="1" i="1" dirty="0" err="1" smtClean="0"/>
              <a:t>Estimasi</a:t>
            </a:r>
            <a:r>
              <a:rPr lang="id-ID" sz="2900" b="1" i="1" dirty="0" smtClean="0"/>
              <a:t>)</a:t>
            </a:r>
            <a:endParaRPr lang="id-ID" sz="2900" dirty="0" smtClean="0"/>
          </a:p>
          <a:p>
            <a:pPr lvl="1"/>
            <a:r>
              <a:rPr lang="id-ID" sz="2900" dirty="0" smtClean="0"/>
              <a:t>Kecuali jika yang dilarang oleh undang-undang atau menurut peraturan, suatu anggota boleh menggunakan taxpayer’s untuk menaksir persiapan suatu pajak kembalian jika itu bukanlah praktis untuk memperoleh data tepat dan jika anggota menentukan bahwa perkiraan yang layak adalah didasarkan pada keadaan dan fakta saat itu yang diperlihatkan kepada anggota. Jika perkiraan dengan taxpayer’s digunakan, mereka harus diperlihatkan dengan suatu cara yang tidak menyiratkan ketelitian lebih besar disbanding yang ada.</a:t>
            </a:r>
          </a:p>
          <a:p>
            <a:r>
              <a:rPr lang="id-ID" sz="2900" b="1" i="1" dirty="0" smtClean="0"/>
              <a:t>5. Statement on </a:t>
            </a:r>
            <a:r>
              <a:rPr lang="en-US" sz="2900" b="1" i="1" dirty="0" smtClean="0"/>
              <a:t>Responsibilities in</a:t>
            </a:r>
            <a:r>
              <a:rPr lang="id-ID" sz="2900" b="1" i="1" dirty="0" smtClean="0"/>
              <a:t> Tax Services No. 5, Departure From a Position Previously Concluded in an Administrative Proceeding or Court Decision (</a:t>
            </a:r>
            <a:r>
              <a:rPr lang="en-US" sz="2900" b="1" i="1" dirty="0" err="1" smtClean="0"/>
              <a:t>Keberangkatan</a:t>
            </a:r>
            <a:r>
              <a:rPr lang="en-US" sz="2900" b="1" i="1" dirty="0" smtClean="0"/>
              <a:t> </a:t>
            </a:r>
            <a:r>
              <a:rPr lang="en-US" sz="2900" b="1" i="1" dirty="0" err="1" smtClean="0"/>
              <a:t>dari</a:t>
            </a:r>
            <a:r>
              <a:rPr lang="en-US" sz="2900" b="1" i="1" dirty="0" smtClean="0"/>
              <a:t> </a:t>
            </a:r>
            <a:r>
              <a:rPr lang="en-US" sz="2900" b="1" i="1" dirty="0" err="1" smtClean="0"/>
              <a:t>suatu</a:t>
            </a:r>
            <a:r>
              <a:rPr lang="en-US" sz="2900" b="1" i="1" dirty="0" smtClean="0"/>
              <a:t> </a:t>
            </a:r>
            <a:r>
              <a:rPr lang="en-US" sz="2900" b="1" i="1" dirty="0" err="1" smtClean="0"/>
              <a:t>posisi</a:t>
            </a:r>
            <a:r>
              <a:rPr lang="en-US" sz="2900" b="1" i="1" dirty="0" smtClean="0"/>
              <a:t> yang </a:t>
            </a:r>
            <a:r>
              <a:rPr lang="en-US" sz="2900" b="1" i="1" dirty="0" err="1" smtClean="0"/>
              <a:t>sebelumnya</a:t>
            </a:r>
            <a:r>
              <a:rPr lang="en-US" sz="2900" b="1" i="1" dirty="0" smtClean="0"/>
              <a:t> </a:t>
            </a:r>
            <a:r>
              <a:rPr lang="en-US" sz="2900" b="1" i="1" dirty="0" err="1" smtClean="0"/>
              <a:t>disampaikan</a:t>
            </a:r>
            <a:r>
              <a:rPr lang="en-US" sz="2900" b="1" i="1" dirty="0" smtClean="0"/>
              <a:t> </a:t>
            </a:r>
            <a:r>
              <a:rPr lang="en-US" sz="2900" b="1" i="1" dirty="0" err="1" smtClean="0"/>
              <a:t>di</a:t>
            </a:r>
            <a:r>
              <a:rPr lang="en-US" sz="2900" b="1" i="1" dirty="0" smtClean="0"/>
              <a:t> </a:t>
            </a:r>
            <a:r>
              <a:rPr lang="en-US" sz="2900" b="1" i="1" dirty="0" err="1" smtClean="0"/>
              <a:t>dalam</a:t>
            </a:r>
            <a:r>
              <a:rPr lang="en-US" sz="2900" b="1" i="1" dirty="0" smtClean="0"/>
              <a:t> </a:t>
            </a:r>
            <a:r>
              <a:rPr lang="en-US" sz="2900" b="1" i="1" dirty="0" err="1" smtClean="0"/>
              <a:t>suatu</a:t>
            </a:r>
            <a:r>
              <a:rPr lang="en-US" sz="2900" b="1" i="1" dirty="0" smtClean="0"/>
              <a:t> </a:t>
            </a:r>
            <a:r>
              <a:rPr lang="en-US" sz="2900" b="1" i="1" dirty="0" err="1" smtClean="0"/>
              <a:t>kelanjutan</a:t>
            </a:r>
            <a:r>
              <a:rPr lang="en-US" sz="2900" b="1" i="1" dirty="0" smtClean="0"/>
              <a:t> administrative </a:t>
            </a:r>
            <a:r>
              <a:rPr lang="en-US" sz="2900" b="1" i="1" dirty="0" err="1" smtClean="0"/>
              <a:t>atau</a:t>
            </a:r>
            <a:r>
              <a:rPr lang="en-US" sz="2900" b="1" i="1" dirty="0" smtClean="0"/>
              <a:t> </a:t>
            </a:r>
            <a:r>
              <a:rPr lang="en-US" sz="2900" b="1" i="1" dirty="0" err="1" smtClean="0"/>
              <a:t>keputusan</a:t>
            </a:r>
            <a:r>
              <a:rPr lang="en-US" sz="2900" b="1" i="1" dirty="0" smtClean="0"/>
              <a:t> </a:t>
            </a:r>
            <a:r>
              <a:rPr lang="en-US" sz="2900" b="1" i="1" dirty="0" err="1" smtClean="0"/>
              <a:t>pengadilan</a:t>
            </a:r>
            <a:r>
              <a:rPr lang="id-ID" sz="2900" b="1" i="1" dirty="0" smtClean="0"/>
              <a:t>)</a:t>
            </a:r>
            <a:endParaRPr lang="id-ID" sz="2900" dirty="0" smtClean="0"/>
          </a:p>
          <a:p>
            <a:pPr lvl="1"/>
            <a:r>
              <a:rPr lang="id-ID" sz="2900" dirty="0" smtClean="0"/>
              <a:t>Pajak Kembalian berkenaan dengan memposisikan suatu item ketika ditentukan di dalam suatu kelanjutan administratif atau keputusan pengadilan/lingkungan tidak membatasi suatu anggota merekomendasikan dari suatu pajak yang berbeda, kemudian memposisikannya kembali, kecuali jika wajib pajak dalam pemeriksaan. </a:t>
            </a:r>
          </a:p>
          <a:p>
            <a:pPr lvl="1"/>
            <a:r>
              <a:rPr lang="id-ID" sz="2900" dirty="0" smtClean="0"/>
              <a:t>Oleh karena itu, ketika disiapkan dalam bentuk </a:t>
            </a:r>
            <a:r>
              <a:rPr lang="id-ID" sz="2900" i="1" dirty="0" smtClean="0"/>
              <a:t>Statement on </a:t>
            </a:r>
            <a:r>
              <a:rPr lang="en-US" sz="2900" i="1" dirty="0" smtClean="0"/>
              <a:t>Responsibilities in</a:t>
            </a:r>
            <a:r>
              <a:rPr lang="id-ID" sz="2900" i="1" dirty="0" smtClean="0"/>
              <a:t> Tax Services No.1</a:t>
            </a:r>
            <a:r>
              <a:rPr lang="id-ID" sz="2900" dirty="0" smtClean="0"/>
              <a:t>, pajak kembalian diposisikan, anggota boleh merekomendasikan sebuah pajak kembalian untuk memposisikan atau menyiapkan suatu pajak kembalian yang memerlukan pemeriksaan dari suatu item ketika disimpulkan untuk suatu kelanjutan administratif atau meramahi keputusan berkenaan dengan suatu kembali wajib pajak.</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536" y="0"/>
            <a:ext cx="9577064" cy="6858000"/>
          </a:xfrm>
        </p:spPr>
        <p:txBody>
          <a:bodyPr>
            <a:noAutofit/>
          </a:bodyPr>
          <a:lstStyle/>
          <a:p>
            <a:r>
              <a:rPr lang="id-ID" sz="1700" b="1" dirty="0" smtClean="0"/>
              <a:t>6. </a:t>
            </a:r>
            <a:r>
              <a:rPr lang="id-ID" sz="1700" b="1" i="1" dirty="0" smtClean="0"/>
              <a:t>Statement on </a:t>
            </a:r>
            <a:r>
              <a:rPr lang="en-US" sz="1700" b="1" i="1" dirty="0" smtClean="0"/>
              <a:t>Responsibilities in </a:t>
            </a:r>
            <a:r>
              <a:rPr lang="id-ID" sz="1700" b="1" i="1" dirty="0" smtClean="0"/>
              <a:t>Tax Services No. 6, Knowledge of Error: Return Preparation (</a:t>
            </a:r>
            <a:r>
              <a:rPr lang="en-US" sz="1700" b="1" i="1" dirty="0" err="1" smtClean="0"/>
              <a:t>Pengetahuan</a:t>
            </a:r>
            <a:r>
              <a:rPr lang="en-US" sz="1700" b="1" i="1" dirty="0" smtClean="0"/>
              <a:t> </a:t>
            </a:r>
            <a:r>
              <a:rPr lang="en-US" sz="1700" b="1" i="1" dirty="0" err="1" smtClean="0"/>
              <a:t>Kesalahan</a:t>
            </a:r>
            <a:r>
              <a:rPr lang="en-US" sz="1700" b="1" i="1" dirty="0" smtClean="0"/>
              <a:t>: </a:t>
            </a:r>
            <a:r>
              <a:rPr lang="en-US" sz="1700" b="1" i="1" dirty="0" err="1" smtClean="0"/>
              <a:t>Persiapan</a:t>
            </a:r>
            <a:r>
              <a:rPr lang="en-US" sz="1700" b="1" i="1" dirty="0" smtClean="0"/>
              <a:t> </a:t>
            </a:r>
            <a:r>
              <a:rPr lang="en-US" sz="1700" b="1" i="1" dirty="0" err="1" smtClean="0"/>
              <a:t>Kembalian</a:t>
            </a:r>
            <a:r>
              <a:rPr lang="id-ID" sz="1700" b="1" i="1" dirty="0" smtClean="0"/>
              <a:t>)</a:t>
            </a:r>
            <a:endParaRPr lang="id-ID" sz="1700" dirty="0" smtClean="0"/>
          </a:p>
          <a:p>
            <a:pPr lvl="1"/>
            <a:r>
              <a:rPr lang="id-ID" sz="1700" dirty="0" smtClean="0"/>
              <a:t>Suatu anggota perlu menginformasikan kepada wajib pajak dengan segera atas suatu kesalahan di dalam suatu pajak kembalian yang disimpan atau ketika sadar akan kegaalan suatu </a:t>
            </a:r>
            <a:r>
              <a:rPr lang="id-ID" sz="1700" i="1" dirty="0" smtClean="0"/>
              <a:t>taxpayer’s</a:t>
            </a:r>
            <a:r>
              <a:rPr lang="id-ID" sz="1700" dirty="0" smtClean="0"/>
              <a:t> untuk memfile suatu kembalian yang diperlukan. Seorang anggota perlu merekomendasikan ukuran yang diambil untuk melakukan koreksi, seperti rekomendasi yang diberi dengan lisan. Anggota tidaklah diwajibkan untuk menginformasikannya untuk mengenakan pajak otoritas, dan suatu anggota tidak boleh melakukannya tanpa ijin </a:t>
            </a:r>
            <a:r>
              <a:rPr lang="id-ID" sz="1700" i="1" dirty="0" smtClean="0"/>
              <a:t>taxpayer’s</a:t>
            </a:r>
            <a:r>
              <a:rPr lang="id-ID" sz="1700" dirty="0" smtClean="0"/>
              <a:t>, kecuali ketika yang diperlukan di depan hukum.</a:t>
            </a:r>
          </a:p>
          <a:p>
            <a:pPr lvl="1"/>
            <a:r>
              <a:rPr lang="id-ID" sz="1700" dirty="0" smtClean="0"/>
              <a:t>Jika suatu anggota diminta untuk kembalian untuk tahun sekarang dan wajib pajak belum mengambil tindakan yang sesuai untuk mengoreksi suatu kesalahan utama di dalam suatu tahun kembalian, anggota perlu mempertimbangkan apakah untuk menarik dari menyiapkan kembalian itu dan apakah suatu professional melanjutkan hubungan atau hubungan ketenaga-kerjaan dengan wajib pajak itu. Jika anggota menyiapkan, seperti itu kembalian tahun ini, anggota perlu mengambil langkah-langkah layak untuk memastikan bahwa kesalahan itu tidaklah diulangi.</a:t>
            </a:r>
          </a:p>
          <a:p>
            <a:r>
              <a:rPr lang="id-ID" sz="1700" b="1" dirty="0" smtClean="0"/>
              <a:t>7</a:t>
            </a:r>
            <a:r>
              <a:rPr lang="id-ID" sz="1700" b="1" i="1" dirty="0" smtClean="0"/>
              <a:t>. Statement on </a:t>
            </a:r>
            <a:r>
              <a:rPr lang="en-US" sz="1700" b="1" i="1" dirty="0" smtClean="0"/>
              <a:t>Responsibilities in</a:t>
            </a:r>
            <a:r>
              <a:rPr lang="id-ID" sz="1700" b="1" i="1" dirty="0" smtClean="0"/>
              <a:t> Tax Services No. 7, Knowledge of Error: Administrative Proceedings (</a:t>
            </a:r>
            <a:r>
              <a:rPr lang="en-US" sz="1700" b="1" i="1" dirty="0" err="1" smtClean="0"/>
              <a:t>Pengetahuan</a:t>
            </a:r>
            <a:r>
              <a:rPr lang="en-US" sz="1700" b="1" i="1" dirty="0" smtClean="0"/>
              <a:t> </a:t>
            </a:r>
            <a:r>
              <a:rPr lang="en-US" sz="1700" b="1" i="1" dirty="0" err="1" smtClean="0"/>
              <a:t>Kesalahan</a:t>
            </a:r>
            <a:r>
              <a:rPr lang="en-US" sz="1700" b="1" i="1" dirty="0" smtClean="0"/>
              <a:t>: Cara </a:t>
            </a:r>
            <a:r>
              <a:rPr lang="en-US" sz="1700" b="1" i="1" dirty="0" err="1" smtClean="0"/>
              <a:t>kerja</a:t>
            </a:r>
            <a:r>
              <a:rPr lang="en-US" sz="1700" b="1" i="1" dirty="0" smtClean="0"/>
              <a:t> </a:t>
            </a:r>
            <a:r>
              <a:rPr lang="en-US" sz="1700" b="1" i="1" dirty="0" err="1" smtClean="0"/>
              <a:t>administrasi</a:t>
            </a:r>
            <a:r>
              <a:rPr lang="id-ID" sz="1700" b="1" i="1" dirty="0" smtClean="0"/>
              <a:t>)</a:t>
            </a:r>
            <a:endParaRPr lang="id-ID" sz="1700" dirty="0" smtClean="0"/>
          </a:p>
          <a:p>
            <a:pPr lvl="1"/>
            <a:r>
              <a:rPr lang="id-ID" sz="1700" dirty="0" smtClean="0"/>
              <a:t>Jika suatu anggota sedang mewakili suatu wajib pajak di dalam administratifnya untuk suatu kembalian yang berisi suatu kesalahan, maka anggota perlu menginformasikannya kepada wajib pajak itu. Anggota perlu merekomendasikan ukuran yang akan diambil untuk mengoreksinya, yang mungkin diberi dengan lisan. Suatu anggota bukan diwajibkan untuk menginformasikan hal itu mengenakan pajak otoritas maupun mengijinkan untuk melakukannya tanpa ijin </a:t>
            </a:r>
            <a:r>
              <a:rPr lang="id-ID" sz="1700" i="1" dirty="0" smtClean="0"/>
              <a:t>tax payer’s</a:t>
            </a:r>
            <a:r>
              <a:rPr lang="id-ID" sz="1700" dirty="0" smtClean="0"/>
              <a:t>, kecuali jika yang diperlukan di depan hukum. Suatu anggota perlu meminta persetujuan </a:t>
            </a:r>
            <a:r>
              <a:rPr lang="id-ID" sz="1700" i="1" dirty="0" smtClean="0"/>
              <a:t>tax payer’s</a:t>
            </a:r>
            <a:r>
              <a:rPr lang="id-ID" sz="1700" dirty="0" smtClean="0"/>
              <a:t> untuk menyingkapkan kesalahan kepada pajak </a:t>
            </a:r>
            <a:r>
              <a:rPr lang="id-ID" sz="1700" i="1" dirty="0" smtClean="0"/>
              <a:t>authority</a:t>
            </a:r>
            <a:r>
              <a:rPr lang="id-ID" sz="1700" dirty="0" smtClean="0"/>
              <a:t>.</a:t>
            </a:r>
          </a:p>
          <a:p>
            <a:endParaRPr lang="id-ID" sz="17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TotalTime>
  <Words>2558</Words>
  <Application>Microsoft Office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ETIKA DALAM PERPAJAKAN</vt:lpstr>
      <vt:lpstr>AKUNTANSI PERPAKAJAN</vt:lpstr>
      <vt:lpstr>TANGGUNG JAWAB AKUNTAN PAJAK</vt:lpstr>
      <vt:lpstr>TANGGUNG JAWAB AKUNTAN PAJAK</vt:lpstr>
      <vt:lpstr> Perlakuan Ditjen Pajak terhadap laporan keuangan yang disampaikan WP adalah bebas </vt:lpstr>
      <vt:lpstr>ETIKA DALAM PRAKTIK PERPAJAKAN</vt:lpstr>
      <vt:lpstr>Slide 7</vt:lpstr>
      <vt:lpstr>Slide 8</vt:lpstr>
      <vt:lpstr>Slide 9</vt:lpstr>
      <vt:lpstr>Slide 10</vt:lpstr>
      <vt:lpstr>KODE ETIK KONSULTAN PAJAK</vt:lpstr>
      <vt:lpstr>KODE ETIK KP - KEPRIBADIAN</vt:lpstr>
      <vt:lpstr>KODE ETIK KP – TEMAN PROFESI</vt:lpstr>
      <vt:lpstr>KODE ETIK KP – WAJIB  PAJAK</vt:lpstr>
      <vt:lpstr>                                    Kompleksitas Aturan Perpajakan dan Tuntutan Klien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DALAM PERPAJAKAN</dc:title>
  <dc:creator>Arrozi</dc:creator>
  <cp:lastModifiedBy>Arrozi</cp:lastModifiedBy>
  <cp:revision>27</cp:revision>
  <dcterms:created xsi:type="dcterms:W3CDTF">2002-07-12T22:47:17Z</dcterms:created>
  <dcterms:modified xsi:type="dcterms:W3CDTF">2002-07-12T23:44:43Z</dcterms:modified>
</cp:coreProperties>
</file>