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26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Penilaian</a:t>
            </a:r>
            <a:r>
              <a:rPr lang="en-US" sz="3600" dirty="0" smtClean="0"/>
              <a:t> Asset &amp;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AKUNTANSI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E</a:t>
            </a:r>
            <a:r>
              <a:rPr lang="en-US" sz="2000" dirty="0" smtClean="0"/>
              <a:t>BA 919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PENILAIAN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SSET &amp;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bject 12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3364" y="591889"/>
            <a:ext cx="8177348" cy="5519597"/>
          </a:xfrm>
          <a:custGeom>
            <a:avLst/>
            <a:gdLst/>
            <a:ahLst/>
            <a:cxnLst/>
            <a:rect l="l" t="t" r="r" b="b"/>
            <a:pathLst>
              <a:path w="8995083" h="6255543">
                <a:moveTo>
                  <a:pt x="0" y="0"/>
                </a:moveTo>
                <a:lnTo>
                  <a:pt x="0" y="6255543"/>
                </a:lnTo>
                <a:lnTo>
                  <a:pt x="8995083" y="6255543"/>
                </a:lnTo>
                <a:lnTo>
                  <a:pt x="8995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117999" y="2320790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8" y="133873"/>
                </a:moveTo>
                <a:lnTo>
                  <a:pt x="97375" y="0"/>
                </a:lnTo>
                <a:lnTo>
                  <a:pt x="0" y="0"/>
                </a:lnTo>
                <a:lnTo>
                  <a:pt x="48688" y="133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167795" y="2041589"/>
            <a:ext cx="0" cy="375848"/>
          </a:xfrm>
          <a:custGeom>
            <a:avLst/>
            <a:gdLst/>
            <a:ahLst/>
            <a:cxnLst/>
            <a:rect l="l" t="t" r="r" b="b"/>
            <a:pathLst>
              <a:path h="425961">
                <a:moveTo>
                  <a:pt x="0" y="0"/>
                </a:moveTo>
                <a:lnTo>
                  <a:pt x="0" y="425961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71307" y="591889"/>
            <a:ext cx="1294655" cy="289939"/>
          </a:xfrm>
          <a:custGeom>
            <a:avLst/>
            <a:gdLst/>
            <a:ahLst/>
            <a:cxnLst/>
            <a:rect l="l" t="t" r="r" b="b"/>
            <a:pathLst>
              <a:path w="1424120" h="328598">
                <a:moveTo>
                  <a:pt x="0" y="0"/>
                </a:moveTo>
                <a:lnTo>
                  <a:pt x="0" y="328598"/>
                </a:lnTo>
                <a:lnTo>
                  <a:pt x="1424120" y="328598"/>
                </a:lnTo>
                <a:lnTo>
                  <a:pt x="1424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76840" y="597259"/>
            <a:ext cx="1283589" cy="279201"/>
          </a:xfrm>
          <a:custGeom>
            <a:avLst/>
            <a:gdLst/>
            <a:ahLst/>
            <a:cxnLst/>
            <a:rect l="l" t="t" r="r" b="b"/>
            <a:pathLst>
              <a:path w="1411948" h="316428">
                <a:moveTo>
                  <a:pt x="0" y="0"/>
                </a:moveTo>
                <a:lnTo>
                  <a:pt x="1411948" y="0"/>
                </a:lnTo>
                <a:lnTo>
                  <a:pt x="1411948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43758" y="2331528"/>
            <a:ext cx="597533" cy="676526"/>
          </a:xfrm>
          <a:custGeom>
            <a:avLst/>
            <a:gdLst/>
            <a:ahLst/>
            <a:cxnLst/>
            <a:rect l="l" t="t" r="r" b="b"/>
            <a:pathLst>
              <a:path w="657286" h="766730">
                <a:moveTo>
                  <a:pt x="0" y="0"/>
                </a:moveTo>
                <a:lnTo>
                  <a:pt x="0" y="766730"/>
                </a:lnTo>
                <a:lnTo>
                  <a:pt x="657286" y="766730"/>
                </a:lnTo>
                <a:lnTo>
                  <a:pt x="6572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49291" y="2336898"/>
            <a:ext cx="586467" cy="665787"/>
          </a:xfrm>
          <a:custGeom>
            <a:avLst/>
            <a:gdLst/>
            <a:ahLst/>
            <a:cxnLst/>
            <a:rect l="l" t="t" r="r" b="b"/>
            <a:pathLst>
              <a:path w="645114" h="754559">
                <a:moveTo>
                  <a:pt x="0" y="0"/>
                </a:moveTo>
                <a:lnTo>
                  <a:pt x="645114" y="0"/>
                </a:lnTo>
                <a:lnTo>
                  <a:pt x="645114" y="754559"/>
                </a:lnTo>
                <a:lnTo>
                  <a:pt x="0" y="754559"/>
                </a:lnTo>
                <a:lnTo>
                  <a:pt x="0" y="0"/>
                </a:lnTo>
                <a:close/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651982" y="2041588"/>
            <a:ext cx="2987664" cy="193293"/>
          </a:xfrm>
          <a:custGeom>
            <a:avLst/>
            <a:gdLst/>
            <a:ahLst/>
            <a:cxnLst/>
            <a:rect l="l" t="t" r="r" b="b"/>
            <a:pathLst>
              <a:path w="3286430" h="219065">
                <a:moveTo>
                  <a:pt x="0" y="0"/>
                </a:moveTo>
                <a:lnTo>
                  <a:pt x="0" y="219065"/>
                </a:lnTo>
                <a:lnTo>
                  <a:pt x="3286430" y="219065"/>
                </a:lnTo>
                <a:lnTo>
                  <a:pt x="328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57515" y="2046959"/>
            <a:ext cx="2976598" cy="182554"/>
          </a:xfrm>
          <a:custGeom>
            <a:avLst/>
            <a:gdLst/>
            <a:ahLst/>
            <a:cxnLst/>
            <a:rect l="l" t="t" r="r" b="b"/>
            <a:pathLst>
              <a:path w="3274258" h="206895">
                <a:moveTo>
                  <a:pt x="0" y="0"/>
                </a:moveTo>
                <a:lnTo>
                  <a:pt x="3274258" y="0"/>
                </a:lnTo>
                <a:lnTo>
                  <a:pt x="3274258" y="206895"/>
                </a:lnTo>
                <a:lnTo>
                  <a:pt x="0" y="206895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66373" y="3201348"/>
            <a:ext cx="4083142" cy="193293"/>
          </a:xfrm>
          <a:custGeom>
            <a:avLst/>
            <a:gdLst/>
            <a:ahLst/>
            <a:cxnLst/>
            <a:rect l="l" t="t" r="r" b="b"/>
            <a:pathLst>
              <a:path w="4491456" h="219065">
                <a:moveTo>
                  <a:pt x="0" y="0"/>
                </a:moveTo>
                <a:lnTo>
                  <a:pt x="0" y="219065"/>
                </a:lnTo>
                <a:lnTo>
                  <a:pt x="4491456" y="219065"/>
                </a:lnTo>
                <a:lnTo>
                  <a:pt x="44914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71907" y="3206718"/>
            <a:ext cx="4072075" cy="182554"/>
          </a:xfrm>
          <a:custGeom>
            <a:avLst/>
            <a:gdLst/>
            <a:ahLst/>
            <a:cxnLst/>
            <a:rect l="l" t="t" r="r" b="b"/>
            <a:pathLst>
              <a:path w="4479283" h="206895">
                <a:moveTo>
                  <a:pt x="0" y="0"/>
                </a:moveTo>
                <a:lnTo>
                  <a:pt x="4479283" y="0"/>
                </a:lnTo>
                <a:lnTo>
                  <a:pt x="4479283" y="206895"/>
                </a:lnTo>
                <a:lnTo>
                  <a:pt x="0" y="206895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51160" y="688535"/>
            <a:ext cx="1195065" cy="386586"/>
          </a:xfrm>
          <a:custGeom>
            <a:avLst/>
            <a:gdLst/>
            <a:ahLst/>
            <a:cxnLst/>
            <a:rect l="l" t="t" r="r" b="b"/>
            <a:pathLst>
              <a:path w="1314572" h="438131">
                <a:moveTo>
                  <a:pt x="0" y="0"/>
                </a:moveTo>
                <a:lnTo>
                  <a:pt x="0" y="438131"/>
                </a:lnTo>
                <a:lnTo>
                  <a:pt x="1314572" y="438131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56692" y="693905"/>
            <a:ext cx="1184000" cy="375848"/>
          </a:xfrm>
          <a:custGeom>
            <a:avLst/>
            <a:gdLst/>
            <a:ahLst/>
            <a:cxnLst/>
            <a:rect l="l" t="t" r="r" b="b"/>
            <a:pathLst>
              <a:path w="1302400" h="425961">
                <a:moveTo>
                  <a:pt x="0" y="0"/>
                </a:moveTo>
                <a:lnTo>
                  <a:pt x="1302400" y="0"/>
                </a:lnTo>
                <a:lnTo>
                  <a:pt x="1302400" y="425961"/>
                </a:lnTo>
                <a:lnTo>
                  <a:pt x="0" y="42596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062673" y="881828"/>
            <a:ext cx="1195065" cy="386586"/>
          </a:xfrm>
          <a:custGeom>
            <a:avLst/>
            <a:gdLst/>
            <a:ahLst/>
            <a:cxnLst/>
            <a:rect l="l" t="t" r="r" b="b"/>
            <a:pathLst>
              <a:path w="1314572" h="438131">
                <a:moveTo>
                  <a:pt x="0" y="0"/>
                </a:moveTo>
                <a:lnTo>
                  <a:pt x="0" y="438131"/>
                </a:lnTo>
                <a:lnTo>
                  <a:pt x="1314572" y="438131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68205" y="887198"/>
            <a:ext cx="1184000" cy="375848"/>
          </a:xfrm>
          <a:custGeom>
            <a:avLst/>
            <a:gdLst/>
            <a:ahLst/>
            <a:cxnLst/>
            <a:rect l="l" t="t" r="r" b="b"/>
            <a:pathLst>
              <a:path w="1302400" h="425961">
                <a:moveTo>
                  <a:pt x="0" y="0"/>
                </a:moveTo>
                <a:lnTo>
                  <a:pt x="1302400" y="0"/>
                </a:lnTo>
                <a:lnTo>
                  <a:pt x="1302400" y="425961"/>
                </a:lnTo>
                <a:lnTo>
                  <a:pt x="0" y="42596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72542" y="4554401"/>
            <a:ext cx="6274095" cy="1449699"/>
          </a:xfrm>
          <a:custGeom>
            <a:avLst/>
            <a:gdLst/>
            <a:ahLst/>
            <a:cxnLst/>
            <a:rect l="l" t="t" r="r" b="b"/>
            <a:pathLst>
              <a:path w="6901505" h="1642992">
                <a:moveTo>
                  <a:pt x="0" y="0"/>
                </a:moveTo>
                <a:lnTo>
                  <a:pt x="0" y="1642992"/>
                </a:lnTo>
                <a:lnTo>
                  <a:pt x="6901505" y="1642992"/>
                </a:lnTo>
                <a:lnTo>
                  <a:pt x="6901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8074" y="4559770"/>
            <a:ext cx="6263030" cy="1438961"/>
          </a:xfrm>
          <a:custGeom>
            <a:avLst/>
            <a:gdLst/>
            <a:ahLst/>
            <a:cxnLst/>
            <a:rect l="l" t="t" r="r" b="b"/>
            <a:pathLst>
              <a:path w="6889333" h="1630822">
                <a:moveTo>
                  <a:pt x="0" y="0"/>
                </a:moveTo>
                <a:lnTo>
                  <a:pt x="6889333" y="0"/>
                </a:lnTo>
                <a:lnTo>
                  <a:pt x="6889333" y="1630822"/>
                </a:lnTo>
                <a:lnTo>
                  <a:pt x="0" y="1630822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149925" y="5617514"/>
            <a:ext cx="796711" cy="483233"/>
          </a:xfrm>
          <a:custGeom>
            <a:avLst/>
            <a:gdLst/>
            <a:ahLst/>
            <a:cxnLst/>
            <a:rect l="l" t="t" r="r" b="b"/>
            <a:pathLst>
              <a:path w="876382" h="547664">
                <a:moveTo>
                  <a:pt x="0" y="0"/>
                </a:moveTo>
                <a:lnTo>
                  <a:pt x="0" y="547664"/>
                </a:lnTo>
                <a:lnTo>
                  <a:pt x="876382" y="547664"/>
                </a:lnTo>
                <a:lnTo>
                  <a:pt x="876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155459" y="5622883"/>
            <a:ext cx="785644" cy="472495"/>
          </a:xfrm>
          <a:custGeom>
            <a:avLst/>
            <a:gdLst/>
            <a:ahLst/>
            <a:cxnLst/>
            <a:rect l="l" t="t" r="r" b="b"/>
            <a:pathLst>
              <a:path w="864208" h="535494">
                <a:moveTo>
                  <a:pt x="0" y="0"/>
                </a:moveTo>
                <a:lnTo>
                  <a:pt x="864208" y="0"/>
                </a:lnTo>
                <a:lnTo>
                  <a:pt x="864208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54450" y="5617514"/>
            <a:ext cx="896299" cy="483233"/>
          </a:xfrm>
          <a:custGeom>
            <a:avLst/>
            <a:gdLst/>
            <a:ahLst/>
            <a:cxnLst/>
            <a:rect l="l" t="t" r="r" b="b"/>
            <a:pathLst>
              <a:path w="985929" h="547664">
                <a:moveTo>
                  <a:pt x="0" y="0"/>
                </a:moveTo>
                <a:lnTo>
                  <a:pt x="0" y="547664"/>
                </a:lnTo>
                <a:lnTo>
                  <a:pt x="985929" y="547664"/>
                </a:lnTo>
                <a:lnTo>
                  <a:pt x="985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59982" y="5622883"/>
            <a:ext cx="885233" cy="472495"/>
          </a:xfrm>
          <a:custGeom>
            <a:avLst/>
            <a:gdLst/>
            <a:ahLst/>
            <a:cxnLst/>
            <a:rect l="l" t="t" r="r" b="b"/>
            <a:pathLst>
              <a:path w="973756" h="535494">
                <a:moveTo>
                  <a:pt x="0" y="0"/>
                </a:moveTo>
                <a:lnTo>
                  <a:pt x="973756" y="0"/>
                </a:lnTo>
                <a:lnTo>
                  <a:pt x="973756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158150" y="5617514"/>
            <a:ext cx="796710" cy="289939"/>
          </a:xfrm>
          <a:custGeom>
            <a:avLst/>
            <a:gdLst/>
            <a:ahLst/>
            <a:cxnLst/>
            <a:rect l="l" t="t" r="r" b="b"/>
            <a:pathLst>
              <a:path w="876381" h="328598">
                <a:moveTo>
                  <a:pt x="0" y="0"/>
                </a:moveTo>
                <a:lnTo>
                  <a:pt x="0" y="328598"/>
                </a:lnTo>
                <a:lnTo>
                  <a:pt x="876381" y="328598"/>
                </a:lnTo>
                <a:lnTo>
                  <a:pt x="8763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163683" y="5622883"/>
            <a:ext cx="785645" cy="279201"/>
          </a:xfrm>
          <a:custGeom>
            <a:avLst/>
            <a:gdLst/>
            <a:ahLst/>
            <a:cxnLst/>
            <a:rect l="l" t="t" r="r" b="b"/>
            <a:pathLst>
              <a:path w="864209" h="316428">
                <a:moveTo>
                  <a:pt x="0" y="0"/>
                </a:moveTo>
                <a:lnTo>
                  <a:pt x="864209" y="0"/>
                </a:lnTo>
                <a:lnTo>
                  <a:pt x="864209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664317" y="5617514"/>
            <a:ext cx="1294655" cy="289939"/>
          </a:xfrm>
          <a:custGeom>
            <a:avLst/>
            <a:gdLst/>
            <a:ahLst/>
            <a:cxnLst/>
            <a:rect l="l" t="t" r="r" b="b"/>
            <a:pathLst>
              <a:path w="1424120" h="328598">
                <a:moveTo>
                  <a:pt x="0" y="0"/>
                </a:moveTo>
                <a:lnTo>
                  <a:pt x="0" y="328598"/>
                </a:lnTo>
                <a:lnTo>
                  <a:pt x="1424120" y="328598"/>
                </a:lnTo>
                <a:lnTo>
                  <a:pt x="1424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669850" y="5622883"/>
            <a:ext cx="1283589" cy="279201"/>
          </a:xfrm>
          <a:custGeom>
            <a:avLst/>
            <a:gdLst/>
            <a:ahLst/>
            <a:cxnLst/>
            <a:rect l="l" t="t" r="r" b="b"/>
            <a:pathLst>
              <a:path w="1411948" h="316428">
                <a:moveTo>
                  <a:pt x="0" y="0"/>
                </a:moveTo>
                <a:lnTo>
                  <a:pt x="1411948" y="0"/>
                </a:lnTo>
                <a:lnTo>
                  <a:pt x="1411948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56505" y="4844341"/>
            <a:ext cx="1593421" cy="579880"/>
          </a:xfrm>
          <a:custGeom>
            <a:avLst/>
            <a:gdLst/>
            <a:ahLst/>
            <a:cxnLst/>
            <a:rect l="l" t="t" r="r" b="b"/>
            <a:pathLst>
              <a:path w="1752763" h="657197">
                <a:moveTo>
                  <a:pt x="0" y="0"/>
                </a:moveTo>
                <a:lnTo>
                  <a:pt x="0" y="657197"/>
                </a:lnTo>
                <a:lnTo>
                  <a:pt x="1752763" y="657197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62038" y="4849710"/>
            <a:ext cx="1582355" cy="569141"/>
          </a:xfrm>
          <a:custGeom>
            <a:avLst/>
            <a:gdLst/>
            <a:ahLst/>
            <a:cxnLst/>
            <a:rect l="l" t="t" r="r" b="b"/>
            <a:pathLst>
              <a:path w="1740591" h="645026">
                <a:moveTo>
                  <a:pt x="0" y="0"/>
                </a:moveTo>
                <a:lnTo>
                  <a:pt x="1740591" y="0"/>
                </a:lnTo>
                <a:lnTo>
                  <a:pt x="1740591" y="645026"/>
                </a:lnTo>
                <a:lnTo>
                  <a:pt x="0" y="645026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763907" y="4940988"/>
            <a:ext cx="1493832" cy="386586"/>
          </a:xfrm>
          <a:custGeom>
            <a:avLst/>
            <a:gdLst/>
            <a:ahLst/>
            <a:cxnLst/>
            <a:rect l="l" t="t" r="r" b="b"/>
            <a:pathLst>
              <a:path w="1643215" h="438131">
                <a:moveTo>
                  <a:pt x="0" y="0"/>
                </a:moveTo>
                <a:lnTo>
                  <a:pt x="0" y="438131"/>
                </a:lnTo>
                <a:lnTo>
                  <a:pt x="1643215" y="438131"/>
                </a:lnTo>
                <a:lnTo>
                  <a:pt x="1643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69440" y="4946357"/>
            <a:ext cx="1482766" cy="375847"/>
          </a:xfrm>
          <a:custGeom>
            <a:avLst/>
            <a:gdLst/>
            <a:ahLst/>
            <a:cxnLst/>
            <a:rect l="l" t="t" r="r" b="b"/>
            <a:pathLst>
              <a:path w="1631043" h="425960">
                <a:moveTo>
                  <a:pt x="0" y="0"/>
                </a:moveTo>
                <a:lnTo>
                  <a:pt x="1631043" y="0"/>
                </a:lnTo>
                <a:lnTo>
                  <a:pt x="1631043" y="425960"/>
                </a:lnTo>
                <a:lnTo>
                  <a:pt x="0" y="425960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719" y="4651048"/>
            <a:ext cx="1593421" cy="1063113"/>
          </a:xfrm>
          <a:custGeom>
            <a:avLst/>
            <a:gdLst/>
            <a:ahLst/>
            <a:cxnLst/>
            <a:rect l="l" t="t" r="r" b="b"/>
            <a:pathLst>
              <a:path w="1752763" h="1204861">
                <a:moveTo>
                  <a:pt x="0" y="0"/>
                </a:moveTo>
                <a:lnTo>
                  <a:pt x="0" y="1204861"/>
                </a:lnTo>
                <a:lnTo>
                  <a:pt x="1752763" y="1204861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7252" y="4656417"/>
            <a:ext cx="1582355" cy="1052374"/>
          </a:xfrm>
          <a:custGeom>
            <a:avLst/>
            <a:gdLst/>
            <a:ahLst/>
            <a:cxnLst/>
            <a:rect l="l" t="t" r="r" b="b"/>
            <a:pathLst>
              <a:path w="1740591" h="1192691">
                <a:moveTo>
                  <a:pt x="0" y="0"/>
                </a:moveTo>
                <a:lnTo>
                  <a:pt x="1740591" y="0"/>
                </a:lnTo>
                <a:lnTo>
                  <a:pt x="1740591" y="1192691"/>
                </a:lnTo>
                <a:lnTo>
                  <a:pt x="0" y="119269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3364" y="2331528"/>
            <a:ext cx="1493832" cy="1159759"/>
          </a:xfrm>
          <a:custGeom>
            <a:avLst/>
            <a:gdLst/>
            <a:ahLst/>
            <a:cxnLst/>
            <a:rect l="l" t="t" r="r" b="b"/>
            <a:pathLst>
              <a:path w="1643215" h="1314394">
                <a:moveTo>
                  <a:pt x="0" y="0"/>
                </a:moveTo>
                <a:lnTo>
                  <a:pt x="0" y="1314394"/>
                </a:lnTo>
                <a:lnTo>
                  <a:pt x="1643215" y="1314394"/>
                </a:lnTo>
                <a:lnTo>
                  <a:pt x="1643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8896" y="2336898"/>
            <a:ext cx="1482766" cy="1149021"/>
          </a:xfrm>
          <a:custGeom>
            <a:avLst/>
            <a:gdLst/>
            <a:ahLst/>
            <a:cxnLst/>
            <a:rect l="l" t="t" r="r" b="b"/>
            <a:pathLst>
              <a:path w="1631043" h="1302224">
                <a:moveTo>
                  <a:pt x="0" y="0"/>
                </a:moveTo>
                <a:lnTo>
                  <a:pt x="1631043" y="0"/>
                </a:lnTo>
                <a:lnTo>
                  <a:pt x="1631043" y="1302224"/>
                </a:lnTo>
                <a:lnTo>
                  <a:pt x="0" y="130222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054450" y="3877874"/>
            <a:ext cx="1593421" cy="483233"/>
          </a:xfrm>
          <a:custGeom>
            <a:avLst/>
            <a:gdLst/>
            <a:ahLst/>
            <a:cxnLst/>
            <a:rect l="l" t="t" r="r" b="b"/>
            <a:pathLst>
              <a:path w="1752763" h="547664">
                <a:moveTo>
                  <a:pt x="0" y="0"/>
                </a:moveTo>
                <a:lnTo>
                  <a:pt x="0" y="547664"/>
                </a:lnTo>
                <a:lnTo>
                  <a:pt x="1752763" y="547664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59983" y="3883244"/>
            <a:ext cx="1582355" cy="472495"/>
          </a:xfrm>
          <a:custGeom>
            <a:avLst/>
            <a:gdLst/>
            <a:ahLst/>
            <a:cxnLst/>
            <a:rect l="l" t="t" r="r" b="b"/>
            <a:pathLst>
              <a:path w="1740591" h="535494">
                <a:moveTo>
                  <a:pt x="0" y="0"/>
                </a:moveTo>
                <a:lnTo>
                  <a:pt x="1740591" y="0"/>
                </a:lnTo>
                <a:lnTo>
                  <a:pt x="1740591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863495" y="3877874"/>
            <a:ext cx="1892187" cy="579880"/>
          </a:xfrm>
          <a:custGeom>
            <a:avLst/>
            <a:gdLst/>
            <a:ahLst/>
            <a:cxnLst/>
            <a:rect l="l" t="t" r="r" b="b"/>
            <a:pathLst>
              <a:path w="2081406" h="657197">
                <a:moveTo>
                  <a:pt x="0" y="0"/>
                </a:moveTo>
                <a:lnTo>
                  <a:pt x="0" y="657197"/>
                </a:lnTo>
                <a:lnTo>
                  <a:pt x="2081406" y="657197"/>
                </a:lnTo>
                <a:lnTo>
                  <a:pt x="2081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69027" y="3883245"/>
            <a:ext cx="1881122" cy="569141"/>
          </a:xfrm>
          <a:custGeom>
            <a:avLst/>
            <a:gdLst/>
            <a:ahLst/>
            <a:cxnLst/>
            <a:rect l="l" t="t" r="r" b="b"/>
            <a:pathLst>
              <a:path w="2069234" h="645027">
                <a:moveTo>
                  <a:pt x="0" y="0"/>
                </a:moveTo>
                <a:lnTo>
                  <a:pt x="2069234" y="0"/>
                </a:lnTo>
                <a:lnTo>
                  <a:pt x="2069234" y="645027"/>
                </a:lnTo>
                <a:lnTo>
                  <a:pt x="0" y="645027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70897" y="3877874"/>
            <a:ext cx="1195065" cy="289939"/>
          </a:xfrm>
          <a:custGeom>
            <a:avLst/>
            <a:gdLst/>
            <a:ahLst/>
            <a:cxnLst/>
            <a:rect l="l" t="t" r="r" b="b"/>
            <a:pathLst>
              <a:path w="1314572" h="328598">
                <a:moveTo>
                  <a:pt x="0" y="0"/>
                </a:moveTo>
                <a:lnTo>
                  <a:pt x="0" y="328598"/>
                </a:lnTo>
                <a:lnTo>
                  <a:pt x="1314572" y="328598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76429" y="3883244"/>
            <a:ext cx="1184000" cy="279201"/>
          </a:xfrm>
          <a:custGeom>
            <a:avLst/>
            <a:gdLst/>
            <a:ahLst/>
            <a:cxnLst/>
            <a:rect l="l" t="t" r="r" b="b"/>
            <a:pathLst>
              <a:path w="1302400" h="316428">
                <a:moveTo>
                  <a:pt x="0" y="0"/>
                </a:moveTo>
                <a:lnTo>
                  <a:pt x="1302400" y="0"/>
                </a:lnTo>
                <a:lnTo>
                  <a:pt x="1302400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47048" y="1171768"/>
            <a:ext cx="1693010" cy="773172"/>
          </a:xfrm>
          <a:custGeom>
            <a:avLst/>
            <a:gdLst/>
            <a:ahLst/>
            <a:cxnLst/>
            <a:rect l="l" t="t" r="r" b="b"/>
            <a:pathLst>
              <a:path w="1862311" h="876262">
                <a:moveTo>
                  <a:pt x="0" y="0"/>
                </a:moveTo>
                <a:lnTo>
                  <a:pt x="0" y="876262"/>
                </a:lnTo>
                <a:lnTo>
                  <a:pt x="1862311" y="876262"/>
                </a:lnTo>
                <a:lnTo>
                  <a:pt x="18623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52580" y="1177138"/>
            <a:ext cx="1681944" cy="762434"/>
          </a:xfrm>
          <a:custGeom>
            <a:avLst/>
            <a:gdLst/>
            <a:ahLst/>
            <a:cxnLst/>
            <a:rect l="l" t="t" r="r" b="b"/>
            <a:pathLst>
              <a:path w="1850138" h="864092">
                <a:moveTo>
                  <a:pt x="0" y="0"/>
                </a:moveTo>
                <a:lnTo>
                  <a:pt x="1850138" y="0"/>
                </a:lnTo>
                <a:lnTo>
                  <a:pt x="1850138" y="864092"/>
                </a:lnTo>
                <a:lnTo>
                  <a:pt x="0" y="864092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257738" y="1075122"/>
            <a:ext cx="1394244" cy="676526"/>
          </a:xfrm>
          <a:custGeom>
            <a:avLst/>
            <a:gdLst/>
            <a:ahLst/>
            <a:cxnLst/>
            <a:rect l="l" t="t" r="r" b="b"/>
            <a:pathLst>
              <a:path w="1533668" h="766729">
                <a:moveTo>
                  <a:pt x="0" y="0"/>
                </a:moveTo>
                <a:lnTo>
                  <a:pt x="0" y="766729"/>
                </a:lnTo>
                <a:lnTo>
                  <a:pt x="1533668" y="766729"/>
                </a:lnTo>
                <a:lnTo>
                  <a:pt x="1533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263272" y="1080491"/>
            <a:ext cx="1383177" cy="665788"/>
          </a:xfrm>
          <a:custGeom>
            <a:avLst/>
            <a:gdLst/>
            <a:ahLst/>
            <a:cxnLst/>
            <a:rect l="l" t="t" r="r" b="b"/>
            <a:pathLst>
              <a:path w="1521495" h="754560">
                <a:moveTo>
                  <a:pt x="0" y="0"/>
                </a:moveTo>
                <a:lnTo>
                  <a:pt x="1521495" y="0"/>
                </a:lnTo>
                <a:lnTo>
                  <a:pt x="1521495" y="754560"/>
                </a:lnTo>
                <a:lnTo>
                  <a:pt x="0" y="754560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1718" y="978475"/>
            <a:ext cx="2091365" cy="966466"/>
          </a:xfrm>
          <a:custGeom>
            <a:avLst/>
            <a:gdLst/>
            <a:ahLst/>
            <a:cxnLst/>
            <a:rect l="l" t="t" r="r" b="b"/>
            <a:pathLst>
              <a:path w="2300501" h="1095328">
                <a:moveTo>
                  <a:pt x="0" y="0"/>
                </a:moveTo>
                <a:lnTo>
                  <a:pt x="0" y="1095328"/>
                </a:lnTo>
                <a:lnTo>
                  <a:pt x="2300501" y="1095328"/>
                </a:lnTo>
                <a:lnTo>
                  <a:pt x="2300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7251" y="983844"/>
            <a:ext cx="2080300" cy="955729"/>
          </a:xfrm>
          <a:custGeom>
            <a:avLst/>
            <a:gdLst/>
            <a:ahLst/>
            <a:cxnLst/>
            <a:rect l="l" t="t" r="r" b="b"/>
            <a:pathLst>
              <a:path w="2288330" h="1083159">
                <a:moveTo>
                  <a:pt x="0" y="0"/>
                </a:moveTo>
                <a:lnTo>
                  <a:pt x="2288330" y="0"/>
                </a:lnTo>
                <a:lnTo>
                  <a:pt x="2288330" y="1083159"/>
                </a:lnTo>
                <a:lnTo>
                  <a:pt x="0" y="1083159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265962" y="2046958"/>
            <a:ext cx="2899141" cy="0"/>
          </a:xfrm>
          <a:custGeom>
            <a:avLst/>
            <a:gdLst/>
            <a:ahLst/>
            <a:cxnLst/>
            <a:rect l="l" t="t" r="r" b="b"/>
            <a:pathLst>
              <a:path w="3189055">
                <a:moveTo>
                  <a:pt x="0" y="0"/>
                </a:moveTo>
                <a:lnTo>
                  <a:pt x="318905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271495" y="1944942"/>
            <a:ext cx="0" cy="107385"/>
          </a:xfrm>
          <a:custGeom>
            <a:avLst/>
            <a:gdLst/>
            <a:ahLst/>
            <a:cxnLst/>
            <a:rect l="l" t="t" r="r" b="b"/>
            <a:pathLst>
              <a:path h="121703">
                <a:moveTo>
                  <a:pt x="0" y="0"/>
                </a:moveTo>
                <a:lnTo>
                  <a:pt x="0" y="121703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59571" y="1751648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967196" y="29651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0" y="48681"/>
                </a:moveTo>
                <a:lnTo>
                  <a:pt x="133891" y="97362"/>
                </a:lnTo>
                <a:lnTo>
                  <a:pt x="133891" y="0"/>
                </a:lnTo>
                <a:lnTo>
                  <a:pt x="0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931460" y="29651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133891" y="48681"/>
                </a:moveTo>
                <a:lnTo>
                  <a:pt x="0" y="0"/>
                </a:lnTo>
                <a:lnTo>
                  <a:pt x="0" y="97362"/>
                </a:lnTo>
                <a:lnTo>
                  <a:pt x="133891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989326" y="3013424"/>
            <a:ext cx="6041722" cy="0"/>
          </a:xfrm>
          <a:custGeom>
            <a:avLst/>
            <a:gdLst/>
            <a:ahLst/>
            <a:cxnLst/>
            <a:rect l="l" t="t" r="r" b="b"/>
            <a:pathLst>
              <a:path w="6645894">
                <a:moveTo>
                  <a:pt x="0" y="0"/>
                </a:moveTo>
                <a:lnTo>
                  <a:pt x="6645894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66149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499907" y="1934203"/>
            <a:ext cx="88524" cy="118123"/>
          </a:xfrm>
          <a:custGeom>
            <a:avLst/>
            <a:gdLst/>
            <a:ahLst/>
            <a:cxnLst/>
            <a:rect l="l" t="t" r="r" b="b"/>
            <a:pathLst>
              <a:path w="97376" h="133873">
                <a:moveTo>
                  <a:pt x="48688" y="133873"/>
                </a:moveTo>
                <a:lnTo>
                  <a:pt x="97376" y="0"/>
                </a:lnTo>
                <a:lnTo>
                  <a:pt x="0" y="0"/>
                </a:lnTo>
                <a:lnTo>
                  <a:pt x="48688" y="133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549702" y="1848295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5">
                <a:moveTo>
                  <a:pt x="0" y="0"/>
                </a:moveTo>
                <a:lnTo>
                  <a:pt x="0" y="20689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69663" y="3593304"/>
            <a:ext cx="4492562" cy="0"/>
          </a:xfrm>
          <a:custGeom>
            <a:avLst/>
            <a:gdLst/>
            <a:ahLst/>
            <a:cxnLst/>
            <a:rect l="l" t="t" r="r" b="b"/>
            <a:pathLst>
              <a:path w="4941818">
                <a:moveTo>
                  <a:pt x="0" y="0"/>
                </a:moveTo>
                <a:lnTo>
                  <a:pt x="4941818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75195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665738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56692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71906" y="4167815"/>
            <a:ext cx="0" cy="397324"/>
          </a:xfrm>
          <a:custGeom>
            <a:avLst/>
            <a:gdLst/>
            <a:ahLst/>
            <a:cxnLst/>
            <a:rect l="l" t="t" r="r" b="b"/>
            <a:pathLst>
              <a:path h="450301">
                <a:moveTo>
                  <a:pt x="0" y="0"/>
                </a:moveTo>
                <a:lnTo>
                  <a:pt x="0" y="450301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863495" y="5526236"/>
            <a:ext cx="1604486" cy="0"/>
          </a:xfrm>
          <a:custGeom>
            <a:avLst/>
            <a:gdLst/>
            <a:ahLst/>
            <a:cxnLst/>
            <a:rect l="l" t="t" r="r" b="b"/>
            <a:pathLst>
              <a:path w="1764935">
                <a:moveTo>
                  <a:pt x="0" y="0"/>
                </a:moveTo>
                <a:lnTo>
                  <a:pt x="176493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869027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62449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516355" y="5327574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7" y="0"/>
                </a:moveTo>
                <a:lnTo>
                  <a:pt x="0" y="133873"/>
                </a:lnTo>
                <a:lnTo>
                  <a:pt x="97375" y="133873"/>
                </a:lnTo>
                <a:lnTo>
                  <a:pt x="48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66149" y="5349051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4">
                <a:moveTo>
                  <a:pt x="0" y="0"/>
                </a:moveTo>
                <a:lnTo>
                  <a:pt x="0" y="206894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353216" y="5526236"/>
            <a:ext cx="1106543" cy="0"/>
          </a:xfrm>
          <a:custGeom>
            <a:avLst/>
            <a:gdLst/>
            <a:ahLst/>
            <a:cxnLst/>
            <a:rect l="l" t="t" r="r" b="b"/>
            <a:pathLst>
              <a:path w="1217197">
                <a:moveTo>
                  <a:pt x="0" y="0"/>
                </a:moveTo>
                <a:lnTo>
                  <a:pt x="1217197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358748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557925" y="5424221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454225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12655" y="3394642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7" y="0"/>
                </a:moveTo>
                <a:lnTo>
                  <a:pt x="0" y="133873"/>
                </a:lnTo>
                <a:lnTo>
                  <a:pt x="97375" y="133873"/>
                </a:lnTo>
                <a:lnTo>
                  <a:pt x="48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62449" y="3416119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5">
                <a:moveTo>
                  <a:pt x="0" y="0"/>
                </a:moveTo>
                <a:lnTo>
                  <a:pt x="0" y="20689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65327" y="1268415"/>
            <a:ext cx="0" cy="300678"/>
          </a:xfrm>
          <a:custGeom>
            <a:avLst/>
            <a:gdLst/>
            <a:ahLst/>
            <a:cxnLst/>
            <a:rect l="l" t="t" r="r" b="b"/>
            <a:pathLst>
              <a:path h="340768">
                <a:moveTo>
                  <a:pt x="0" y="0"/>
                </a:moveTo>
                <a:lnTo>
                  <a:pt x="0" y="340768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147084" y="15154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133891" y="48681"/>
                </a:moveTo>
                <a:lnTo>
                  <a:pt x="0" y="0"/>
                </a:lnTo>
                <a:lnTo>
                  <a:pt x="0" y="97362"/>
                </a:lnTo>
                <a:lnTo>
                  <a:pt x="133891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759795" y="1563724"/>
            <a:ext cx="486878" cy="0"/>
          </a:xfrm>
          <a:custGeom>
            <a:avLst/>
            <a:gdLst/>
            <a:ahLst/>
            <a:cxnLst/>
            <a:rect l="l" t="t" r="r" b="b"/>
            <a:pathLst>
              <a:path w="535566">
                <a:moveTo>
                  <a:pt x="0" y="0"/>
                </a:moveTo>
                <a:lnTo>
                  <a:pt x="535566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055870" y="1075122"/>
            <a:ext cx="0" cy="204032"/>
          </a:xfrm>
          <a:custGeom>
            <a:avLst/>
            <a:gdLst/>
            <a:ahLst/>
            <a:cxnLst/>
            <a:rect l="l" t="t" r="r" b="b"/>
            <a:pathLst>
              <a:path h="231236">
                <a:moveTo>
                  <a:pt x="0" y="0"/>
                </a:moveTo>
                <a:lnTo>
                  <a:pt x="0" y="231236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651982" y="122546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0" y="48681"/>
                </a:moveTo>
                <a:lnTo>
                  <a:pt x="133891" y="97362"/>
                </a:lnTo>
                <a:lnTo>
                  <a:pt x="133891" y="0"/>
                </a:lnTo>
                <a:lnTo>
                  <a:pt x="0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674113" y="1273785"/>
            <a:ext cx="387289" cy="0"/>
          </a:xfrm>
          <a:custGeom>
            <a:avLst/>
            <a:gdLst/>
            <a:ahLst/>
            <a:cxnLst/>
            <a:rect l="l" t="t" r="r" b="b"/>
            <a:pathLst>
              <a:path w="426018">
                <a:moveTo>
                  <a:pt x="0" y="0"/>
                </a:moveTo>
                <a:lnTo>
                  <a:pt x="426018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162262" y="3110071"/>
            <a:ext cx="4193795" cy="0"/>
          </a:xfrm>
          <a:custGeom>
            <a:avLst/>
            <a:gdLst/>
            <a:ahLst/>
            <a:cxnLst/>
            <a:rect l="l" t="t" r="r" b="b"/>
            <a:pathLst>
              <a:path w="4613175">
                <a:moveTo>
                  <a:pt x="0" y="0"/>
                </a:moveTo>
                <a:lnTo>
                  <a:pt x="461317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566149" y="3104701"/>
            <a:ext cx="0" cy="107385"/>
          </a:xfrm>
          <a:custGeom>
            <a:avLst/>
            <a:gdLst/>
            <a:ahLst/>
            <a:cxnLst/>
            <a:rect l="l" t="t" r="r" b="b"/>
            <a:pathLst>
              <a:path h="121703">
                <a:moveTo>
                  <a:pt x="0" y="0"/>
                </a:moveTo>
                <a:lnTo>
                  <a:pt x="0" y="121703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465141" y="2433544"/>
            <a:ext cx="4791328" cy="0"/>
          </a:xfrm>
          <a:custGeom>
            <a:avLst/>
            <a:gdLst/>
            <a:ahLst/>
            <a:cxnLst/>
            <a:rect l="l" t="t" r="r" b="b"/>
            <a:pathLst>
              <a:path w="5270461">
                <a:moveTo>
                  <a:pt x="0" y="0"/>
                </a:moveTo>
                <a:lnTo>
                  <a:pt x="5270461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362860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159571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956282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952169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544171" y="2234881"/>
            <a:ext cx="99588" cy="118124"/>
          </a:xfrm>
          <a:custGeom>
            <a:avLst/>
            <a:gdLst/>
            <a:ahLst/>
            <a:cxnLst/>
            <a:rect l="l" t="t" r="r" b="b"/>
            <a:pathLst>
              <a:path w="109547" h="133874">
                <a:moveTo>
                  <a:pt x="0" y="0"/>
                </a:moveTo>
                <a:lnTo>
                  <a:pt x="0" y="133874"/>
                </a:lnTo>
                <a:lnTo>
                  <a:pt x="109547" y="851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544170" y="2245620"/>
            <a:ext cx="110654" cy="193293"/>
          </a:xfrm>
          <a:custGeom>
            <a:avLst/>
            <a:gdLst/>
            <a:ahLst/>
            <a:cxnLst/>
            <a:rect l="l" t="t" r="r" b="b"/>
            <a:pathLst>
              <a:path w="121719" h="219065">
                <a:moveTo>
                  <a:pt x="0" y="0"/>
                </a:moveTo>
                <a:lnTo>
                  <a:pt x="0" y="12170"/>
                </a:lnTo>
                <a:lnTo>
                  <a:pt x="109547" y="219065"/>
                </a:lnTo>
                <a:lnTo>
                  <a:pt x="121719" y="219065"/>
                </a:lnTo>
                <a:lnTo>
                  <a:pt x="121719" y="206895"/>
                </a:lnTo>
                <a:lnTo>
                  <a:pt x="12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441740" y="2224143"/>
            <a:ext cx="121719" cy="118123"/>
          </a:xfrm>
          <a:custGeom>
            <a:avLst/>
            <a:gdLst/>
            <a:ahLst/>
            <a:cxnLst/>
            <a:rect l="l" t="t" r="r" b="b"/>
            <a:pathLst>
              <a:path w="133891" h="133873">
                <a:moveTo>
                  <a:pt x="133891" y="133873"/>
                </a:moveTo>
                <a:lnTo>
                  <a:pt x="85203" y="0"/>
                </a:lnTo>
                <a:lnTo>
                  <a:pt x="0" y="85191"/>
                </a:lnTo>
                <a:lnTo>
                  <a:pt x="133891" y="133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53216" y="2138234"/>
            <a:ext cx="199177" cy="193293"/>
          </a:xfrm>
          <a:custGeom>
            <a:avLst/>
            <a:gdLst/>
            <a:ahLst/>
            <a:cxnLst/>
            <a:rect l="l" t="t" r="r" b="b"/>
            <a:pathLst>
              <a:path w="219095" h="219065">
                <a:moveTo>
                  <a:pt x="0" y="0"/>
                </a:moveTo>
                <a:lnTo>
                  <a:pt x="0" y="12170"/>
                </a:lnTo>
                <a:lnTo>
                  <a:pt x="206923" y="219065"/>
                </a:lnTo>
                <a:lnTo>
                  <a:pt x="219095" y="219065"/>
                </a:lnTo>
                <a:lnTo>
                  <a:pt x="219095" y="206895"/>
                </a:lnTo>
                <a:lnTo>
                  <a:pt x="121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548281" y="3190609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0" y="12170"/>
                </a:moveTo>
                <a:lnTo>
                  <a:pt x="109547" y="97362"/>
                </a:lnTo>
                <a:lnTo>
                  <a:pt x="133891" y="0"/>
                </a:lnTo>
                <a:lnTo>
                  <a:pt x="0" y="12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559347" y="3201348"/>
            <a:ext cx="398355" cy="107385"/>
          </a:xfrm>
          <a:custGeom>
            <a:avLst/>
            <a:gdLst/>
            <a:ahLst/>
            <a:cxnLst/>
            <a:rect l="l" t="t" r="r" b="b"/>
            <a:pathLst>
              <a:path w="438190" h="121703">
                <a:moveTo>
                  <a:pt x="0" y="0"/>
                </a:moveTo>
                <a:lnTo>
                  <a:pt x="0" y="12170"/>
                </a:lnTo>
                <a:lnTo>
                  <a:pt x="426018" y="121703"/>
                </a:lnTo>
                <a:lnTo>
                  <a:pt x="438190" y="121703"/>
                </a:lnTo>
                <a:lnTo>
                  <a:pt x="438190" y="109532"/>
                </a:lnTo>
                <a:lnTo>
                  <a:pt x="121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095870" y="1268416"/>
            <a:ext cx="77457" cy="118123"/>
          </a:xfrm>
          <a:custGeom>
            <a:avLst/>
            <a:gdLst/>
            <a:ahLst/>
            <a:cxnLst/>
            <a:rect l="l" t="t" r="r" b="b"/>
            <a:pathLst>
              <a:path w="85203" h="133873">
                <a:moveTo>
                  <a:pt x="85203" y="0"/>
                </a:moveTo>
                <a:lnTo>
                  <a:pt x="0" y="109532"/>
                </a:lnTo>
                <a:lnTo>
                  <a:pt x="85203" y="133873"/>
                </a:lnTo>
                <a:lnTo>
                  <a:pt x="85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963084" y="1279154"/>
            <a:ext cx="210243" cy="579880"/>
          </a:xfrm>
          <a:custGeom>
            <a:avLst/>
            <a:gdLst/>
            <a:ahLst/>
            <a:cxnLst/>
            <a:rect l="l" t="t" r="r" b="b"/>
            <a:pathLst>
              <a:path w="231267" h="657197">
                <a:moveTo>
                  <a:pt x="219095" y="0"/>
                </a:moveTo>
                <a:lnTo>
                  <a:pt x="0" y="645026"/>
                </a:lnTo>
                <a:lnTo>
                  <a:pt x="0" y="657197"/>
                </a:lnTo>
                <a:lnTo>
                  <a:pt x="12172" y="657197"/>
                </a:lnTo>
                <a:lnTo>
                  <a:pt x="231267" y="12170"/>
                </a:lnTo>
                <a:lnTo>
                  <a:pt x="231267" y="0"/>
                </a:lnTo>
                <a:lnTo>
                  <a:pt x="219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265963" y="785182"/>
            <a:ext cx="807775" cy="107385"/>
          </a:xfrm>
          <a:custGeom>
            <a:avLst/>
            <a:gdLst/>
            <a:ahLst/>
            <a:cxnLst/>
            <a:rect l="l" t="t" r="r" b="b"/>
            <a:pathLst>
              <a:path w="888553" h="121703">
                <a:moveTo>
                  <a:pt x="0" y="0"/>
                </a:moveTo>
                <a:lnTo>
                  <a:pt x="0" y="12170"/>
                </a:lnTo>
                <a:lnTo>
                  <a:pt x="876381" y="121703"/>
                </a:lnTo>
                <a:lnTo>
                  <a:pt x="888553" y="121703"/>
                </a:lnTo>
                <a:lnTo>
                  <a:pt x="888553" y="109532"/>
                </a:lnTo>
                <a:lnTo>
                  <a:pt x="12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4345782" y="1190199"/>
            <a:ext cx="788087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b="1" dirty="0">
                <a:latin typeface="Arial"/>
                <a:cs typeface="Arial"/>
              </a:rPr>
              <a:t>in EBIT (1-t)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345782" y="1447923"/>
            <a:ext cx="493360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b="1" dirty="0">
                <a:latin typeface="Arial"/>
                <a:cs typeface="Arial"/>
              </a:rPr>
              <a:t>11.44%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59762" y="1609000"/>
            <a:ext cx="1877285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Reinvestment Rate = 812/1414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248729" y="1802294"/>
            <a:ext cx="1286789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stment Rate=51.54%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731802" y="2446605"/>
            <a:ext cx="338401" cy="408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5451</a:t>
            </a:r>
            <a:endParaRPr sz="1000">
              <a:latin typeface="Arial"/>
              <a:cs typeface="Arial"/>
            </a:endParaRPr>
          </a:p>
          <a:p>
            <a:pPr marL="11397">
              <a:lnSpc>
                <a:spcPct val="95825"/>
              </a:lnSpc>
              <a:spcBef>
                <a:spcPts val="822"/>
              </a:spcBef>
            </a:pPr>
            <a:r>
              <a:rPr sz="1000" dirty="0">
                <a:latin typeface="Arial"/>
                <a:cs typeface="Arial"/>
              </a:rPr>
              <a:t>1826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287613" y="2835771"/>
            <a:ext cx="461205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86"/>
              </a:lnSpc>
              <a:spcBef>
                <a:spcPts val="54"/>
              </a:spcBef>
            </a:pPr>
            <a:r>
              <a:rPr sz="1000" dirty="0">
                <a:latin typeface="Times New Roman"/>
                <a:cs typeface="Times New Roman"/>
              </a:rPr>
              <a:t>= FCFF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051127" y="2835771"/>
            <a:ext cx="3913138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86"/>
              </a:lnSpc>
              <a:spcBef>
                <a:spcPts val="54"/>
              </a:spcBef>
            </a:pPr>
            <a:r>
              <a:rPr sz="1000" dirty="0">
                <a:latin typeface="Times New Roman"/>
                <a:cs typeface="Times New Roman"/>
              </a:rPr>
              <a:t>671      748      833      929      </a:t>
            </a:r>
            <a:r>
              <a:rPr sz="1000" spc="-22" dirty="0">
                <a:latin typeface="Times New Roman"/>
                <a:cs typeface="Times New Roman"/>
              </a:rPr>
              <a:t>1,03</a:t>
            </a:r>
            <a:r>
              <a:rPr sz="1000" dirty="0">
                <a:latin typeface="Times New Roman"/>
                <a:cs typeface="Times New Roman"/>
              </a:rPr>
              <a:t>5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1,16</a:t>
            </a:r>
            <a:r>
              <a:rPr sz="1000" dirty="0">
                <a:latin typeface="Times New Roman"/>
                <a:cs typeface="Times New Roman"/>
              </a:rPr>
              <a:t>8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1,29</a:t>
            </a:r>
            <a:r>
              <a:rPr sz="1000" dirty="0">
                <a:latin typeface="Times New Roman"/>
                <a:cs typeface="Times New Roman"/>
              </a:rPr>
              <a:t>8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1,42</a:t>
            </a:r>
            <a:r>
              <a:rPr sz="1000" dirty="0">
                <a:latin typeface="Times New Roman"/>
                <a:cs typeface="Times New Roman"/>
              </a:rPr>
              <a:t>0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1,53</a:t>
            </a:r>
            <a:r>
              <a:rPr sz="1000" dirty="0">
                <a:latin typeface="Times New Roman"/>
                <a:cs typeface="Times New Roman"/>
              </a:rPr>
              <a:t>0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1,621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835503" y="3429609"/>
            <a:ext cx="1177686" cy="129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33"/>
              </a:lnSpc>
              <a:spcBef>
                <a:spcPts val="47"/>
              </a:spcBef>
            </a:pPr>
            <a:r>
              <a:rPr sz="900" dirty="0">
                <a:latin typeface="Arial"/>
                <a:cs typeface="Arial"/>
              </a:rPr>
              <a:t>Beta</a:t>
            </a:r>
            <a:r>
              <a:rPr sz="900" spc="4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decreases to</a:t>
            </a:r>
            <a:r>
              <a:rPr sz="900" spc="1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1.00</a:t>
            </a:r>
            <a:endParaRPr sz="9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134269" y="3799658"/>
            <a:ext cx="1134733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spc="-17" dirty="0">
                <a:latin typeface="Arial"/>
                <a:cs typeface="Arial"/>
              </a:rPr>
              <a:t>SA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wa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tradin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at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383011" y="3928520"/>
            <a:ext cx="732372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spc="-17" dirty="0">
                <a:latin typeface="Arial"/>
                <a:cs typeface="Arial"/>
              </a:rPr>
              <a:t>Euros/share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142493" y="4089598"/>
            <a:ext cx="1246211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E = 98.6% D = 1.4%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644548" y="4959418"/>
            <a:ext cx="419511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4.25%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553183" y="5027928"/>
            <a:ext cx="169280" cy="215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605"/>
              </a:lnSpc>
              <a:spcBef>
                <a:spcPts val="80"/>
              </a:spcBef>
            </a:pPr>
            <a:r>
              <a:rPr sz="1500" dirty="0">
                <a:latin typeface="Arial"/>
                <a:cs typeface="Arial"/>
              </a:rPr>
              <a:t>+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138382" y="5732591"/>
            <a:ext cx="749675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spc="-13" dirty="0">
                <a:latin typeface="Arial"/>
                <a:cs typeface="Arial"/>
              </a:rPr>
              <a:t>Equit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Prem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669851" y="4946357"/>
            <a:ext cx="99588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0" name="object 110"/>
          <p:cNvSpPr txBox="1"/>
          <p:nvPr/>
        </p:nvSpPr>
        <p:spPr>
          <a:xfrm>
            <a:off x="2769440" y="4946357"/>
            <a:ext cx="1482766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1"/>
              </a:spcBef>
            </a:pPr>
            <a:endParaRPr sz="800"/>
          </a:p>
          <a:p>
            <a:pPr marL="486079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1.26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252207" y="4946357"/>
            <a:ext cx="697121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103769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669851" y="5322205"/>
            <a:ext cx="896299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7" name="object 107"/>
          <p:cNvSpPr txBox="1"/>
          <p:nvPr/>
        </p:nvSpPr>
        <p:spPr>
          <a:xfrm>
            <a:off x="3566150" y="5322205"/>
            <a:ext cx="1383177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6" name="object 106"/>
          <p:cNvSpPr txBox="1"/>
          <p:nvPr/>
        </p:nvSpPr>
        <p:spPr>
          <a:xfrm>
            <a:off x="2669851" y="5526236"/>
            <a:ext cx="19917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5" name="object 105"/>
          <p:cNvSpPr txBox="1"/>
          <p:nvPr/>
        </p:nvSpPr>
        <p:spPr>
          <a:xfrm>
            <a:off x="2869028" y="5526236"/>
            <a:ext cx="1593421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4" name="object 104"/>
          <p:cNvSpPr txBox="1"/>
          <p:nvPr/>
        </p:nvSpPr>
        <p:spPr>
          <a:xfrm>
            <a:off x="4462449" y="5526236"/>
            <a:ext cx="486878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3" name="object 103"/>
          <p:cNvSpPr txBox="1"/>
          <p:nvPr/>
        </p:nvSpPr>
        <p:spPr>
          <a:xfrm>
            <a:off x="2669850" y="5622883"/>
            <a:ext cx="1283589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3953439" y="5622883"/>
            <a:ext cx="210243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4163683" y="5622883"/>
            <a:ext cx="785645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877252" y="4656417"/>
            <a:ext cx="1582355" cy="1052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877251" y="693905"/>
            <a:ext cx="4979441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5856692" y="693904"/>
            <a:ext cx="1184001" cy="381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92846">
              <a:lnSpc>
                <a:spcPct val="95825"/>
              </a:lnSpc>
            </a:pPr>
            <a:r>
              <a:rPr sz="1000" spc="-17" dirty="0">
                <a:latin typeface="Arial"/>
                <a:cs typeface="Arial"/>
              </a:rPr>
              <a:t>Retur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Capital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040693" y="693904"/>
            <a:ext cx="215775" cy="381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877251" y="887198"/>
            <a:ext cx="2190954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95" name="object 95"/>
          <p:cNvSpPr txBox="1"/>
          <p:nvPr/>
        </p:nvSpPr>
        <p:spPr>
          <a:xfrm>
            <a:off x="3068205" y="887198"/>
            <a:ext cx="1195065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1"/>
              </a:spcBef>
            </a:pPr>
            <a:endParaRPr sz="800"/>
          </a:p>
          <a:p>
            <a:pPr marL="30978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57.42%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263271" y="887198"/>
            <a:ext cx="1593421" cy="18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877251" y="983844"/>
            <a:ext cx="2080300" cy="955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Current Cashflow to Firm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  <a:spcBef>
                <a:spcPts val="4"/>
              </a:spcBef>
            </a:pPr>
            <a:r>
              <a:rPr sz="1000" spc="-13" dirty="0">
                <a:latin typeface="Arial"/>
                <a:cs typeface="Arial"/>
              </a:rPr>
              <a:t>EBIT(1-t</a:t>
            </a:r>
            <a:r>
              <a:rPr sz="1000" dirty="0">
                <a:latin typeface="Arial"/>
                <a:cs typeface="Arial"/>
              </a:rPr>
              <a:t>)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:             </a:t>
            </a:r>
            <a:r>
              <a:rPr sz="1000" spc="11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1414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 Nt CpX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831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Ch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W</a:t>
            </a:r>
            <a:r>
              <a:rPr sz="1000" dirty="0">
                <a:latin typeface="Arial"/>
                <a:cs typeface="Arial"/>
              </a:rPr>
              <a:t>C                </a:t>
            </a:r>
            <a:r>
              <a:rPr sz="1000" spc="17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FCF</a:t>
            </a:r>
            <a:r>
              <a:rPr sz="1000" dirty="0">
                <a:latin typeface="Arial"/>
                <a:cs typeface="Arial"/>
              </a:rPr>
              <a:t>F                   </a:t>
            </a:r>
            <a:r>
              <a:rPr sz="1000" spc="173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602</a:t>
            </a:r>
            <a:endParaRPr sz="1000">
              <a:latin typeface="Arial"/>
              <a:cs typeface="Arial"/>
            </a:endParaRPr>
          </a:p>
          <a:p>
            <a:pPr marL="1272544">
              <a:lnSpc>
                <a:spcPct val="95825"/>
              </a:lnSpc>
              <a:spcBef>
                <a:spcPts val="826"/>
              </a:spcBef>
            </a:pPr>
            <a:r>
              <a:rPr sz="1000" dirty="0">
                <a:latin typeface="Arial"/>
                <a:cs typeface="Arial"/>
              </a:rPr>
              <a:t>=57.42%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957552" y="983844"/>
            <a:ext cx="110653" cy="279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4263271" y="1075122"/>
            <a:ext cx="1383178" cy="671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92"/>
              </a:lnSpc>
              <a:spcBef>
                <a:spcPts val="49"/>
              </a:spcBef>
            </a:pPr>
            <a:r>
              <a:rPr sz="1000" b="1" dirty="0">
                <a:latin typeface="Arial"/>
                <a:cs typeface="Arial"/>
              </a:rPr>
              <a:t>Expected Growth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ct val="95825"/>
              </a:lnSpc>
              <a:spcBef>
                <a:spcPts val="827"/>
              </a:spcBef>
            </a:pPr>
            <a:r>
              <a:rPr sz="1000" dirty="0">
                <a:latin typeface="Arial"/>
                <a:cs typeface="Arial"/>
              </a:rPr>
              <a:t>.5742*.1993=.1144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646449" y="1075122"/>
            <a:ext cx="409420" cy="198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6055870" y="1075122"/>
            <a:ext cx="1200598" cy="198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2957553" y="1263046"/>
            <a:ext cx="807775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3765328" y="1263046"/>
            <a:ext cx="497943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5646449" y="1273785"/>
            <a:ext cx="1610018" cy="472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2957552" y="1563725"/>
            <a:ext cx="1305719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2957552" y="1746280"/>
            <a:ext cx="2202018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5159571" y="1746280"/>
            <a:ext cx="2167096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5825"/>
              </a:lnSpc>
              <a:spcBef>
                <a:spcPts val="363"/>
              </a:spcBef>
            </a:pPr>
            <a:r>
              <a:rPr sz="1000" dirty="0">
                <a:latin typeface="Arial"/>
                <a:cs typeface="Arial"/>
              </a:rPr>
              <a:t>Reinve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77251" y="1939573"/>
            <a:ext cx="1394244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2271495" y="1939573"/>
            <a:ext cx="2888075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877251" y="2046959"/>
            <a:ext cx="1587888" cy="370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2465140" y="2046959"/>
            <a:ext cx="702655" cy="386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3167795" y="2046959"/>
            <a:ext cx="4088674" cy="386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  <a:spcBef>
                <a:spcPts val="66"/>
              </a:spcBef>
            </a:pPr>
            <a:endParaRPr sz="900"/>
          </a:p>
          <a:p>
            <a:pPr marL="1174235">
              <a:lnSpc>
                <a:spcPct val="95825"/>
              </a:lnSpc>
            </a:pPr>
            <a:r>
              <a:rPr sz="900" dirty="0">
                <a:latin typeface="Arial"/>
                <a:cs typeface="Arial"/>
              </a:rPr>
              <a:t>gradually to</a:t>
            </a:r>
            <a:r>
              <a:rPr sz="900" spc="1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3.41%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73364" y="448236"/>
            <a:ext cx="8188754" cy="14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473364" y="591889"/>
            <a:ext cx="503476" cy="284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976840" y="591889"/>
            <a:ext cx="1283589" cy="284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92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Avg Reinvestment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  <a:spcBef>
                <a:spcPts val="2"/>
              </a:spcBef>
            </a:pPr>
            <a:r>
              <a:rPr sz="1000" spc="-8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36.94%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260430" y="591889"/>
            <a:ext cx="6401687" cy="284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0385">
              <a:lnSpc>
                <a:spcPts val="1526"/>
              </a:lnSpc>
              <a:spcBef>
                <a:spcPts val="76"/>
              </a:spcBef>
            </a:pPr>
            <a:r>
              <a:rPr sz="1500" dirty="0">
                <a:latin typeface="Arial"/>
                <a:cs typeface="Arial"/>
              </a:rPr>
              <a:t>SAP:</a:t>
            </a:r>
            <a:r>
              <a:rPr sz="1500" spc="4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Status</a:t>
            </a:r>
            <a:r>
              <a:rPr sz="1500" spc="5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Quo</a:t>
            </a:r>
            <a:endParaRPr sz="15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73364" y="876460"/>
            <a:ext cx="8188754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56011">
              <a:lnSpc>
                <a:spcPts val="1306"/>
              </a:lnSpc>
              <a:spcBef>
                <a:spcPts val="65"/>
              </a:spcBef>
            </a:pPr>
            <a:r>
              <a:rPr sz="1500" spc="-4" baseline="12603" dirty="0">
                <a:latin typeface="Arial"/>
                <a:cs typeface="Arial"/>
              </a:rPr>
              <a:t>Reinvestmen</a:t>
            </a:r>
            <a:r>
              <a:rPr sz="1500" baseline="12603" dirty="0">
                <a:latin typeface="Arial"/>
                <a:cs typeface="Arial"/>
              </a:rPr>
              <a:t>t</a:t>
            </a:r>
            <a:r>
              <a:rPr sz="1500" spc="-8" baseline="12603" dirty="0">
                <a:latin typeface="Arial"/>
                <a:cs typeface="Arial"/>
              </a:rPr>
              <a:t> </a:t>
            </a:r>
            <a:r>
              <a:rPr sz="1500" spc="-4" baseline="12603" dirty="0">
                <a:latin typeface="Arial"/>
                <a:cs typeface="Arial"/>
              </a:rPr>
              <a:t>Rat</a:t>
            </a:r>
            <a:r>
              <a:rPr sz="1500" baseline="12603" dirty="0">
                <a:latin typeface="Arial"/>
                <a:cs typeface="Arial"/>
              </a:rPr>
              <a:t>e                                               </a:t>
            </a:r>
            <a:r>
              <a:rPr sz="1500" spc="39" baseline="12603" dirty="0">
                <a:latin typeface="Arial"/>
                <a:cs typeface="Arial"/>
              </a:rPr>
              <a:t> </a:t>
            </a:r>
            <a:r>
              <a:rPr sz="1500" baseline="-2520" dirty="0">
                <a:latin typeface="Arial"/>
                <a:cs typeface="Arial"/>
              </a:rPr>
              <a:t>19.93%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3364" y="1177137"/>
            <a:ext cx="6379216" cy="762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1540">
              <a:lnSpc>
                <a:spcPts val="1203"/>
              </a:lnSpc>
              <a:spcBef>
                <a:spcPts val="78"/>
              </a:spcBef>
            </a:pPr>
            <a:r>
              <a:rPr sz="1500" baseline="-15124" dirty="0">
                <a:latin typeface="Arial"/>
                <a:cs typeface="Arial"/>
              </a:rPr>
              <a:t>- Nt CpX                 </a:t>
            </a:r>
            <a:r>
              <a:rPr sz="1500" spc="187" baseline="-15124" dirty="0">
                <a:latin typeface="Arial"/>
                <a:cs typeface="Arial"/>
              </a:rPr>
              <a:t> </a:t>
            </a:r>
            <a:r>
              <a:rPr sz="1500" spc="-17" baseline="-15124" dirty="0">
                <a:latin typeface="Arial"/>
                <a:cs typeface="Arial"/>
              </a:rPr>
              <a:t>83</a:t>
            </a:r>
            <a:r>
              <a:rPr sz="1500" baseline="-15124" dirty="0">
                <a:latin typeface="Arial"/>
                <a:cs typeface="Arial"/>
              </a:rPr>
              <a:t>1                                                    </a:t>
            </a:r>
            <a:r>
              <a:rPr sz="1500" spc="196" baseline="-1512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 EBIT (1-t)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1032"/>
              </a:lnSpc>
            </a:pPr>
            <a:r>
              <a:rPr sz="1500" baseline="-12603" dirty="0">
                <a:latin typeface="Arial"/>
                <a:cs typeface="Arial"/>
              </a:rPr>
              <a:t>-</a:t>
            </a:r>
            <a:r>
              <a:rPr sz="1500" spc="-13" baseline="-12603" dirty="0">
                <a:latin typeface="Arial"/>
                <a:cs typeface="Arial"/>
              </a:rPr>
              <a:t> </a:t>
            </a:r>
            <a:r>
              <a:rPr sz="1500" spc="-8" baseline="-12603" dirty="0">
                <a:latin typeface="Arial"/>
                <a:cs typeface="Arial"/>
              </a:rPr>
              <a:t>Ch</a:t>
            </a:r>
            <a:r>
              <a:rPr sz="1500" baseline="-12603" dirty="0">
                <a:latin typeface="Arial"/>
                <a:cs typeface="Arial"/>
              </a:rPr>
              <a:t>g</a:t>
            </a:r>
            <a:r>
              <a:rPr sz="1500" spc="-13" baseline="-12603" dirty="0">
                <a:latin typeface="Arial"/>
                <a:cs typeface="Arial"/>
              </a:rPr>
              <a:t> </a:t>
            </a:r>
            <a:r>
              <a:rPr sz="1500" spc="-8" baseline="-12603" dirty="0">
                <a:latin typeface="Arial"/>
                <a:cs typeface="Arial"/>
              </a:rPr>
              <a:t>W</a:t>
            </a:r>
            <a:r>
              <a:rPr sz="1500" baseline="-12603" dirty="0">
                <a:latin typeface="Arial"/>
                <a:cs typeface="Arial"/>
              </a:rPr>
              <a:t>C                </a:t>
            </a:r>
            <a:r>
              <a:rPr sz="1500" spc="173" baseline="-12603" dirty="0">
                <a:latin typeface="Arial"/>
                <a:cs typeface="Arial"/>
              </a:rPr>
              <a:t> </a:t>
            </a:r>
            <a:r>
              <a:rPr sz="1500" baseline="-12603" dirty="0">
                <a:latin typeface="Arial"/>
                <a:cs typeface="Arial"/>
              </a:rPr>
              <a:t>-</a:t>
            </a:r>
            <a:r>
              <a:rPr sz="1500" spc="-13" baseline="-12603" dirty="0">
                <a:latin typeface="Arial"/>
                <a:cs typeface="Arial"/>
              </a:rPr>
              <a:t> </a:t>
            </a:r>
            <a:r>
              <a:rPr sz="1500" spc="-8" baseline="-12603" dirty="0">
                <a:latin typeface="Arial"/>
                <a:cs typeface="Arial"/>
              </a:rPr>
              <a:t>1</a:t>
            </a:r>
            <a:r>
              <a:rPr sz="1500" baseline="-12603" dirty="0">
                <a:latin typeface="Arial"/>
                <a:cs typeface="Arial"/>
              </a:rPr>
              <a:t>9                                                   </a:t>
            </a:r>
            <a:r>
              <a:rPr sz="1500" spc="182" baseline="-12603" dirty="0">
                <a:latin typeface="Arial"/>
                <a:cs typeface="Arial"/>
              </a:rPr>
              <a:t> </a:t>
            </a:r>
            <a:r>
              <a:rPr sz="1500" baseline="2520" dirty="0">
                <a:latin typeface="Arial"/>
                <a:cs typeface="Arial"/>
              </a:rPr>
              <a:t>.5742*.1993=.1144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1028"/>
              </a:lnSpc>
            </a:pPr>
            <a:r>
              <a:rPr sz="1500" baseline="-12603" dirty="0">
                <a:latin typeface="Arial"/>
                <a:cs typeface="Arial"/>
              </a:rPr>
              <a:t>=</a:t>
            </a:r>
            <a:r>
              <a:rPr sz="1500" spc="-35" baseline="-12603" dirty="0">
                <a:latin typeface="Arial"/>
                <a:cs typeface="Arial"/>
              </a:rPr>
              <a:t> </a:t>
            </a:r>
            <a:r>
              <a:rPr sz="1500" spc="-17" baseline="-12603" dirty="0">
                <a:latin typeface="Arial"/>
                <a:cs typeface="Arial"/>
              </a:rPr>
              <a:t>FCF</a:t>
            </a:r>
            <a:r>
              <a:rPr sz="1500" baseline="-12603" dirty="0">
                <a:latin typeface="Arial"/>
                <a:cs typeface="Arial"/>
              </a:rPr>
              <a:t>F                   </a:t>
            </a:r>
            <a:r>
              <a:rPr sz="1500" spc="173" baseline="-12603" dirty="0">
                <a:latin typeface="Arial"/>
                <a:cs typeface="Arial"/>
              </a:rPr>
              <a:t> </a:t>
            </a:r>
            <a:r>
              <a:rPr sz="1500" spc="-17" baseline="-12603" dirty="0">
                <a:latin typeface="Arial"/>
                <a:cs typeface="Arial"/>
              </a:rPr>
              <a:t>60</a:t>
            </a:r>
            <a:r>
              <a:rPr sz="1500" baseline="-12603" dirty="0">
                <a:latin typeface="Arial"/>
                <a:cs typeface="Arial"/>
              </a:rPr>
              <a:t>2                                                    </a:t>
            </a:r>
            <a:r>
              <a:rPr sz="1500" spc="155" baseline="-12603" dirty="0">
                <a:latin typeface="Arial"/>
                <a:cs typeface="Arial"/>
              </a:rPr>
              <a:t> </a:t>
            </a:r>
            <a:r>
              <a:rPr sz="1500" b="1" baseline="2520" dirty="0">
                <a:latin typeface="Arial"/>
                <a:cs typeface="Arial"/>
              </a:rPr>
              <a:t>11.44%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938"/>
              </a:lnSpc>
              <a:spcBef>
                <a:spcPts val="90"/>
              </a:spcBef>
            </a:pPr>
            <a:r>
              <a:rPr sz="1500" baseline="-12603" dirty="0">
                <a:latin typeface="Arial"/>
                <a:cs typeface="Arial"/>
              </a:rPr>
              <a:t>Reinvestment Rate = 812/1414</a:t>
            </a:r>
            <a:endParaRPr sz="1000">
              <a:latin typeface="Arial"/>
              <a:cs typeface="Arial"/>
            </a:endParaRPr>
          </a:p>
          <a:p>
            <a:pPr marL="1671237">
              <a:lnSpc>
                <a:spcPct val="95825"/>
              </a:lnSpc>
              <a:spcBef>
                <a:spcPts val="47"/>
              </a:spcBef>
            </a:pPr>
            <a:r>
              <a:rPr sz="1000" dirty="0">
                <a:latin typeface="Arial"/>
                <a:cs typeface="Arial"/>
              </a:rPr>
              <a:t>=57.42%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52581" y="1177138"/>
            <a:ext cx="1716095" cy="671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3711"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Stable Growth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g = 3.41%;</a:t>
            </a:r>
            <a:r>
              <a:rPr sz="1000" spc="28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Beta = 1.00;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Debt Ratio= 20%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</a:pPr>
            <a:r>
              <a:rPr sz="1000" spc="-8" dirty="0">
                <a:latin typeface="Arial"/>
                <a:cs typeface="Arial"/>
              </a:rPr>
              <a:t>Cos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capita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6.62%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ROC= 6.62%; Tax rate=35%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534526" y="1177137"/>
            <a:ext cx="127592" cy="762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6852580" y="1848295"/>
            <a:ext cx="697122" cy="91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3"/>
              </a:spcBef>
            </a:pPr>
            <a:endParaRPr sz="700"/>
          </a:p>
        </p:txBody>
      </p:sp>
      <p:sp>
        <p:nvSpPr>
          <p:cNvPr id="68" name="object 68"/>
          <p:cNvSpPr txBox="1"/>
          <p:nvPr/>
        </p:nvSpPr>
        <p:spPr>
          <a:xfrm>
            <a:off x="7549702" y="1848295"/>
            <a:ext cx="984823" cy="91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3"/>
              </a:spcBef>
            </a:pPr>
            <a:endParaRPr sz="700"/>
          </a:p>
        </p:txBody>
      </p:sp>
      <p:sp>
        <p:nvSpPr>
          <p:cNvPr id="67" name="object 67"/>
          <p:cNvSpPr txBox="1"/>
          <p:nvPr/>
        </p:nvSpPr>
        <p:spPr>
          <a:xfrm>
            <a:off x="473364" y="1939572"/>
            <a:ext cx="7076338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7549702" y="1939572"/>
            <a:ext cx="1112415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73364" y="2046958"/>
            <a:ext cx="5184151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1086">
              <a:lnSpc>
                <a:spcPts val="1463"/>
              </a:lnSpc>
              <a:spcBef>
                <a:spcPts val="73"/>
              </a:spcBef>
            </a:pPr>
            <a:r>
              <a:rPr sz="1500" spc="-22" baseline="-17644" dirty="0">
                <a:latin typeface="Arial"/>
                <a:cs typeface="Arial"/>
              </a:rPr>
              <a:t>Firs</a:t>
            </a:r>
            <a:r>
              <a:rPr sz="1500" baseline="-17644" dirty="0">
                <a:latin typeface="Arial"/>
                <a:cs typeface="Arial"/>
              </a:rPr>
              <a:t>t</a:t>
            </a:r>
            <a:r>
              <a:rPr sz="1500" spc="-39" baseline="-17644" dirty="0">
                <a:latin typeface="Arial"/>
                <a:cs typeface="Arial"/>
              </a:rPr>
              <a:t> </a:t>
            </a:r>
            <a:r>
              <a:rPr sz="1500" baseline="-17644" dirty="0">
                <a:latin typeface="Arial"/>
                <a:cs typeface="Arial"/>
              </a:rPr>
              <a:t>5</a:t>
            </a:r>
            <a:r>
              <a:rPr sz="1500" spc="-39" baseline="-17644" dirty="0">
                <a:latin typeface="Arial"/>
                <a:cs typeface="Arial"/>
              </a:rPr>
              <a:t> </a:t>
            </a:r>
            <a:r>
              <a:rPr sz="1500" spc="-22" baseline="-17644" dirty="0">
                <a:latin typeface="Arial"/>
                <a:cs typeface="Arial"/>
              </a:rPr>
              <a:t>year</a:t>
            </a:r>
            <a:r>
              <a:rPr sz="1500" baseline="-17644" dirty="0">
                <a:latin typeface="Arial"/>
                <a:cs typeface="Arial"/>
              </a:rPr>
              <a:t>s                       </a:t>
            </a:r>
            <a:r>
              <a:rPr sz="1500" spc="107" baseline="-17644" dirty="0">
                <a:latin typeface="Arial"/>
                <a:cs typeface="Arial"/>
              </a:rPr>
              <a:t> </a:t>
            </a:r>
            <a:r>
              <a:rPr sz="1300" spc="-4" baseline="30513" dirty="0">
                <a:latin typeface="Arial"/>
                <a:cs typeface="Arial"/>
              </a:rPr>
              <a:t>Growt</a:t>
            </a:r>
            <a:r>
              <a:rPr sz="1300" baseline="30513" dirty="0">
                <a:latin typeface="Arial"/>
                <a:cs typeface="Arial"/>
              </a:rPr>
              <a:t>h</a:t>
            </a:r>
            <a:r>
              <a:rPr sz="1300" spc="-8" baseline="30513" dirty="0">
                <a:latin typeface="Arial"/>
                <a:cs typeface="Arial"/>
              </a:rPr>
              <a:t> </a:t>
            </a:r>
            <a:r>
              <a:rPr sz="1300" spc="-4" baseline="30513" dirty="0">
                <a:latin typeface="Arial"/>
                <a:cs typeface="Arial"/>
              </a:rPr>
              <a:t>decreases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57514" y="2046958"/>
            <a:ext cx="3004602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1131"/>
              </a:lnSpc>
              <a:spcBef>
                <a:spcPts val="57"/>
              </a:spcBef>
            </a:pPr>
            <a:r>
              <a:rPr sz="1500" spc="-31" baseline="10082" dirty="0">
                <a:latin typeface="Arial"/>
                <a:cs typeface="Arial"/>
              </a:rPr>
              <a:t>Termina</a:t>
            </a:r>
            <a:r>
              <a:rPr sz="1500" baseline="10082" dirty="0">
                <a:latin typeface="Arial"/>
                <a:cs typeface="Arial"/>
              </a:rPr>
              <a:t>l</a:t>
            </a:r>
            <a:r>
              <a:rPr sz="1500" spc="-62" baseline="10082" dirty="0">
                <a:latin typeface="Arial"/>
                <a:cs typeface="Arial"/>
              </a:rPr>
              <a:t> </a:t>
            </a:r>
            <a:r>
              <a:rPr sz="1500" spc="-31" baseline="10082" dirty="0">
                <a:latin typeface="Arial"/>
                <a:cs typeface="Arial"/>
              </a:rPr>
              <a:t>Valu</a:t>
            </a:r>
            <a:r>
              <a:rPr sz="1500" baseline="1008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spc="57" dirty="0">
                <a:latin typeface="Arial"/>
                <a:cs typeface="Arial"/>
              </a:rPr>
              <a:t>0</a:t>
            </a:r>
            <a:r>
              <a:rPr sz="1500" baseline="10082" dirty="0">
                <a:latin typeface="Arial"/>
                <a:cs typeface="Arial"/>
              </a:rPr>
              <a:t>= 1717/(.0662-.0341) = 53546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73364" y="2229513"/>
            <a:ext cx="8188754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473364" y="2336898"/>
            <a:ext cx="1488299" cy="11490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616"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Op. Assets  </a:t>
            </a:r>
            <a:r>
              <a:rPr sz="1500" spc="4" baseline="2520" dirty="0">
                <a:latin typeface="Arial"/>
                <a:cs typeface="Arial"/>
              </a:rPr>
              <a:t> </a:t>
            </a:r>
            <a:r>
              <a:rPr sz="1500" baseline="2520" dirty="0">
                <a:latin typeface="Arial"/>
                <a:cs typeface="Arial"/>
              </a:rPr>
              <a:t>31,615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+ Cash:         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3,018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 Debt               </a:t>
            </a:r>
            <a:r>
              <a:rPr sz="1000" spc="227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558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Pensio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Lia</a:t>
            </a:r>
            <a:r>
              <a:rPr sz="1000" dirty="0">
                <a:latin typeface="Arial"/>
                <a:cs typeface="Arial"/>
              </a:rPr>
              <a:t>n   </a:t>
            </a:r>
            <a:r>
              <a:rPr sz="1000" spc="182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305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Minor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Int</a:t>
            </a:r>
            <a:r>
              <a:rPr sz="1000" dirty="0">
                <a:latin typeface="Arial"/>
                <a:cs typeface="Arial"/>
              </a:rPr>
              <a:t>.          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55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spc="-8" dirty="0">
                <a:latin typeface="Arial"/>
                <a:cs typeface="Arial"/>
              </a:rPr>
              <a:t>=Equit</a:t>
            </a:r>
            <a:r>
              <a:rPr sz="1000" dirty="0">
                <a:latin typeface="Arial"/>
                <a:cs typeface="Arial"/>
              </a:rPr>
              <a:t>y        </a:t>
            </a:r>
            <a:r>
              <a:rPr sz="1000" spc="191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34,656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-Options           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180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spc="-4" dirty="0">
                <a:latin typeface="Arial"/>
                <a:cs typeface="Arial"/>
              </a:rPr>
              <a:t>Value/Share106.12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61663" y="2336897"/>
            <a:ext cx="5687627" cy="574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0385">
              <a:lnSpc>
                <a:spcPts val="956"/>
              </a:lnSpc>
              <a:spcBef>
                <a:spcPts val="48"/>
              </a:spcBef>
            </a:pPr>
            <a:r>
              <a:rPr sz="1500" spc="-67" baseline="2520" dirty="0">
                <a:latin typeface="Times New Roman"/>
                <a:cs typeface="Times New Roman"/>
              </a:rPr>
              <a:t>Yea</a:t>
            </a:r>
            <a:r>
              <a:rPr sz="1500" baseline="2520" dirty="0">
                <a:latin typeface="Times New Roman"/>
                <a:cs typeface="Times New Roman"/>
              </a:rPr>
              <a:t>r                 1          2          3          4          5          6          7          8          9          10</a:t>
            </a:r>
            <a:endParaRPr sz="1000">
              <a:latin typeface="Times New Roman"/>
              <a:cs typeface="Times New Roman"/>
            </a:endParaRPr>
          </a:p>
          <a:p>
            <a:pPr marL="300385">
              <a:lnSpc>
                <a:spcPts val="1032"/>
              </a:lnSpc>
              <a:spcBef>
                <a:spcPts val="4"/>
              </a:spcBef>
            </a:pPr>
            <a:r>
              <a:rPr sz="1000" spc="-17" dirty="0">
                <a:latin typeface="Times New Roman"/>
                <a:cs typeface="Times New Roman"/>
              </a:rPr>
              <a:t>EBI</a:t>
            </a:r>
            <a:r>
              <a:rPr sz="1000" dirty="0">
                <a:latin typeface="Times New Roman"/>
                <a:cs typeface="Times New Roman"/>
              </a:rPr>
              <a:t>T            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2,48</a:t>
            </a:r>
            <a:r>
              <a:rPr sz="1000" dirty="0">
                <a:latin typeface="Times New Roman"/>
                <a:cs typeface="Times New Roman"/>
              </a:rPr>
              <a:t>3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2,76</a:t>
            </a:r>
            <a:r>
              <a:rPr sz="1000" dirty="0">
                <a:latin typeface="Times New Roman"/>
                <a:cs typeface="Times New Roman"/>
              </a:rPr>
              <a:t>7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3,08</a:t>
            </a:r>
            <a:r>
              <a:rPr sz="1000" dirty="0">
                <a:latin typeface="Times New Roman"/>
                <a:cs typeface="Times New Roman"/>
              </a:rPr>
              <a:t>3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3,43</a:t>
            </a:r>
            <a:r>
              <a:rPr sz="1000" dirty="0">
                <a:latin typeface="Times New Roman"/>
                <a:cs typeface="Times New Roman"/>
              </a:rPr>
              <a:t>6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3,82</a:t>
            </a:r>
            <a:r>
              <a:rPr sz="1000" dirty="0">
                <a:latin typeface="Times New Roman"/>
                <a:cs typeface="Times New Roman"/>
              </a:rPr>
              <a:t>9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4,20</a:t>
            </a:r>
            <a:r>
              <a:rPr sz="1000" dirty="0">
                <a:latin typeface="Times New Roman"/>
                <a:cs typeface="Times New Roman"/>
              </a:rPr>
              <a:t>6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4,55</a:t>
            </a:r>
            <a:r>
              <a:rPr sz="1000" dirty="0">
                <a:latin typeface="Times New Roman"/>
                <a:cs typeface="Times New Roman"/>
              </a:rPr>
              <a:t>2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4,85</a:t>
            </a:r>
            <a:r>
              <a:rPr sz="1000" dirty="0">
                <a:latin typeface="Times New Roman"/>
                <a:cs typeface="Times New Roman"/>
              </a:rPr>
              <a:t>4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5,09</a:t>
            </a:r>
            <a:r>
              <a:rPr sz="1000" dirty="0">
                <a:latin typeface="Times New Roman"/>
                <a:cs typeface="Times New Roman"/>
              </a:rPr>
              <a:t>7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5,271</a:t>
            </a:r>
            <a:endParaRPr sz="1000">
              <a:latin typeface="Times New Roman"/>
              <a:cs typeface="Times New Roman"/>
            </a:endParaRPr>
          </a:p>
          <a:p>
            <a:pPr marL="300385">
              <a:lnSpc>
                <a:spcPts val="1032"/>
              </a:lnSpc>
            </a:pPr>
            <a:r>
              <a:rPr sz="1000" spc="-8" dirty="0">
                <a:latin typeface="Times New Roman"/>
                <a:cs typeface="Times New Roman"/>
              </a:rPr>
              <a:t>EBIT(1-t</a:t>
            </a:r>
            <a:r>
              <a:rPr sz="1000" dirty="0">
                <a:latin typeface="Times New Roman"/>
                <a:cs typeface="Times New Roman"/>
              </a:rPr>
              <a:t>)     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1,57</a:t>
            </a:r>
            <a:r>
              <a:rPr sz="1000" dirty="0">
                <a:latin typeface="Times New Roman"/>
                <a:cs typeface="Times New Roman"/>
              </a:rPr>
              <a:t>6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1,75</a:t>
            </a:r>
            <a:r>
              <a:rPr sz="1000" dirty="0">
                <a:latin typeface="Times New Roman"/>
                <a:cs typeface="Times New Roman"/>
              </a:rPr>
              <a:t>6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1,95</a:t>
            </a:r>
            <a:r>
              <a:rPr sz="1000" dirty="0">
                <a:latin typeface="Times New Roman"/>
                <a:cs typeface="Times New Roman"/>
              </a:rPr>
              <a:t>7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2,18</a:t>
            </a:r>
            <a:r>
              <a:rPr sz="1000" dirty="0">
                <a:latin typeface="Times New Roman"/>
                <a:cs typeface="Times New Roman"/>
              </a:rPr>
              <a:t>1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2,43</a:t>
            </a:r>
            <a:r>
              <a:rPr sz="1000" dirty="0">
                <a:latin typeface="Times New Roman"/>
                <a:cs typeface="Times New Roman"/>
              </a:rPr>
              <a:t>0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2,66</a:t>
            </a:r>
            <a:r>
              <a:rPr sz="1000" dirty="0">
                <a:latin typeface="Times New Roman"/>
                <a:cs typeface="Times New Roman"/>
              </a:rPr>
              <a:t>9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2,88</a:t>
            </a:r>
            <a:r>
              <a:rPr sz="1000" dirty="0">
                <a:latin typeface="Times New Roman"/>
                <a:cs typeface="Times New Roman"/>
              </a:rPr>
              <a:t>9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3,08</a:t>
            </a:r>
            <a:r>
              <a:rPr sz="1000" dirty="0">
                <a:latin typeface="Times New Roman"/>
                <a:cs typeface="Times New Roman"/>
              </a:rPr>
              <a:t>0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3,23</a:t>
            </a:r>
            <a:r>
              <a:rPr sz="1000" dirty="0">
                <a:latin typeface="Times New Roman"/>
                <a:cs typeface="Times New Roman"/>
              </a:rPr>
              <a:t>5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3,345</a:t>
            </a:r>
            <a:endParaRPr sz="1000">
              <a:latin typeface="Times New Roman"/>
              <a:cs typeface="Times New Roman"/>
            </a:endParaRPr>
          </a:p>
          <a:p>
            <a:pPr marL="330846">
              <a:lnSpc>
                <a:spcPts val="1032"/>
              </a:lnSpc>
            </a:pPr>
            <a:r>
              <a:rPr sz="1000" dirty="0">
                <a:latin typeface="Times New Roman"/>
                <a:cs typeface="Times New Roman"/>
              </a:rPr>
              <a:t>-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7" dirty="0">
                <a:latin typeface="Times New Roman"/>
                <a:cs typeface="Times New Roman"/>
              </a:rPr>
              <a:t>Reinvest</a:t>
            </a:r>
            <a:r>
              <a:rPr sz="1000" dirty="0">
                <a:latin typeface="Times New Roman"/>
                <a:cs typeface="Times New Roman"/>
              </a:rPr>
              <a:t>m 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905      </a:t>
            </a:r>
            <a:r>
              <a:rPr sz="1000" spc="-22" dirty="0">
                <a:latin typeface="Times New Roman"/>
                <a:cs typeface="Times New Roman"/>
              </a:rPr>
              <a:t>1,00</a:t>
            </a:r>
            <a:r>
              <a:rPr sz="1000" dirty="0">
                <a:latin typeface="Times New Roman"/>
                <a:cs typeface="Times New Roman"/>
              </a:rPr>
              <a:t>8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1,12</a:t>
            </a:r>
            <a:r>
              <a:rPr sz="1000" dirty="0">
                <a:latin typeface="Times New Roman"/>
                <a:cs typeface="Times New Roman"/>
              </a:rPr>
              <a:t>4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1,25</a:t>
            </a:r>
            <a:r>
              <a:rPr sz="1000" dirty="0">
                <a:latin typeface="Times New Roman"/>
                <a:cs typeface="Times New Roman"/>
              </a:rPr>
              <a:t>2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1,39</a:t>
            </a:r>
            <a:r>
              <a:rPr sz="1000" dirty="0">
                <a:latin typeface="Times New Roman"/>
                <a:cs typeface="Times New Roman"/>
              </a:rPr>
              <a:t>5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1,50</a:t>
            </a:r>
            <a:r>
              <a:rPr sz="1000" dirty="0">
                <a:latin typeface="Times New Roman"/>
                <a:cs typeface="Times New Roman"/>
              </a:rPr>
              <a:t>1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1,59</a:t>
            </a:r>
            <a:r>
              <a:rPr sz="1000" dirty="0">
                <a:latin typeface="Times New Roman"/>
                <a:cs typeface="Times New Roman"/>
              </a:rPr>
              <a:t>1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1,66</a:t>
            </a:r>
            <a:r>
              <a:rPr sz="1000" dirty="0">
                <a:latin typeface="Times New Roman"/>
                <a:cs typeface="Times New Roman"/>
              </a:rPr>
              <a:t>0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1,70</a:t>
            </a:r>
            <a:r>
              <a:rPr sz="1000" dirty="0">
                <a:latin typeface="Times New Roman"/>
                <a:cs typeface="Times New Roman"/>
              </a:rPr>
              <a:t>5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1,724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49291" y="2336898"/>
            <a:ext cx="586467" cy="676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951"/>
              </a:lnSpc>
              <a:spcBef>
                <a:spcPts val="48"/>
              </a:spcBef>
            </a:pPr>
            <a:r>
              <a:rPr sz="1500" spc="-17" baseline="2520" dirty="0">
                <a:latin typeface="Arial"/>
                <a:cs typeface="Arial"/>
              </a:rPr>
              <a:t>Ter</a:t>
            </a:r>
            <a:r>
              <a:rPr sz="1500" baseline="2520" dirty="0">
                <a:latin typeface="Arial"/>
                <a:cs typeface="Arial"/>
              </a:rPr>
              <a:t>m</a:t>
            </a:r>
            <a:r>
              <a:rPr sz="1500" spc="-35" baseline="2520" dirty="0">
                <a:latin typeface="Arial"/>
                <a:cs typeface="Arial"/>
              </a:rPr>
              <a:t> </a:t>
            </a:r>
            <a:r>
              <a:rPr sz="1500" spc="-17" baseline="2520" dirty="0">
                <a:latin typeface="Arial"/>
                <a:cs typeface="Arial"/>
              </a:rPr>
              <a:t>Yr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ct val="95825"/>
              </a:lnSpc>
              <a:spcBef>
                <a:spcPts val="829"/>
              </a:spcBef>
            </a:pPr>
            <a:r>
              <a:rPr sz="1000" dirty="0">
                <a:latin typeface="Arial"/>
                <a:cs typeface="Arial"/>
              </a:rPr>
              <a:t>3543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ct val="95825"/>
              </a:lnSpc>
              <a:spcBef>
                <a:spcPts val="877"/>
              </a:spcBef>
            </a:pPr>
            <a:r>
              <a:rPr sz="1000" dirty="0">
                <a:latin typeface="Arial"/>
                <a:cs typeface="Arial"/>
              </a:rPr>
              <a:t>1717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5759" y="2336898"/>
            <a:ext cx="426358" cy="676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1961663" y="2911408"/>
            <a:ext cx="1604485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7" name="object 57"/>
          <p:cNvSpPr txBox="1"/>
          <p:nvPr/>
        </p:nvSpPr>
        <p:spPr>
          <a:xfrm>
            <a:off x="3566150" y="2911408"/>
            <a:ext cx="796710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6" name="object 56"/>
          <p:cNvSpPr txBox="1"/>
          <p:nvPr/>
        </p:nvSpPr>
        <p:spPr>
          <a:xfrm>
            <a:off x="4362860" y="2911408"/>
            <a:ext cx="796710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5" name="object 55"/>
          <p:cNvSpPr txBox="1"/>
          <p:nvPr/>
        </p:nvSpPr>
        <p:spPr>
          <a:xfrm>
            <a:off x="5159571" y="2911408"/>
            <a:ext cx="796711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4" name="object 54"/>
          <p:cNvSpPr txBox="1"/>
          <p:nvPr/>
        </p:nvSpPr>
        <p:spPr>
          <a:xfrm>
            <a:off x="5956282" y="2911408"/>
            <a:ext cx="995887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3" name="object 53"/>
          <p:cNvSpPr txBox="1"/>
          <p:nvPr/>
        </p:nvSpPr>
        <p:spPr>
          <a:xfrm>
            <a:off x="6952170" y="2911408"/>
            <a:ext cx="697121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2" name="object 52"/>
          <p:cNvSpPr txBox="1"/>
          <p:nvPr/>
        </p:nvSpPr>
        <p:spPr>
          <a:xfrm>
            <a:off x="1961663" y="3013424"/>
            <a:ext cx="1200598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3162261" y="3013424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50" name="object 50"/>
          <p:cNvSpPr txBox="1"/>
          <p:nvPr/>
        </p:nvSpPr>
        <p:spPr>
          <a:xfrm>
            <a:off x="3566150" y="3013424"/>
            <a:ext cx="796710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9" name="object 49"/>
          <p:cNvSpPr txBox="1"/>
          <p:nvPr/>
        </p:nvSpPr>
        <p:spPr>
          <a:xfrm>
            <a:off x="4362860" y="3013424"/>
            <a:ext cx="796710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8" name="object 48"/>
          <p:cNvSpPr txBox="1"/>
          <p:nvPr/>
        </p:nvSpPr>
        <p:spPr>
          <a:xfrm>
            <a:off x="5159571" y="3013424"/>
            <a:ext cx="796711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7" name="object 47"/>
          <p:cNvSpPr txBox="1"/>
          <p:nvPr/>
        </p:nvSpPr>
        <p:spPr>
          <a:xfrm>
            <a:off x="5956282" y="3013424"/>
            <a:ext cx="995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6" name="object 46"/>
          <p:cNvSpPr txBox="1"/>
          <p:nvPr/>
        </p:nvSpPr>
        <p:spPr>
          <a:xfrm>
            <a:off x="6952169" y="3013424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5" name="object 45"/>
          <p:cNvSpPr txBox="1"/>
          <p:nvPr/>
        </p:nvSpPr>
        <p:spPr>
          <a:xfrm>
            <a:off x="7356058" y="3013425"/>
            <a:ext cx="1306059" cy="3098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49"/>
              </a:lnSpc>
              <a:spcBef>
                <a:spcPts val="9"/>
              </a:spcBef>
            </a:pPr>
            <a:endParaRPr sz="400"/>
          </a:p>
          <a:p>
            <a:pPr>
              <a:lnSpc>
                <a:spcPct val="95825"/>
              </a:lnSpc>
              <a:spcBef>
                <a:spcPts val="1795"/>
              </a:spcBef>
            </a:pPr>
            <a:r>
              <a:rPr sz="900" spc="-4" dirty="0">
                <a:latin typeface="Arial"/>
                <a:cs typeface="Arial"/>
              </a:rPr>
              <a:t>increase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-4" dirty="0">
                <a:latin typeface="Arial"/>
                <a:cs typeface="Arial"/>
              </a:rPr>
              <a:t> t</a:t>
            </a:r>
            <a:r>
              <a:rPr sz="900" dirty="0">
                <a:latin typeface="Arial"/>
                <a:cs typeface="Arial"/>
              </a:rPr>
              <a:t>o</a:t>
            </a:r>
            <a:r>
              <a:rPr sz="900" spc="2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20%</a:t>
            </a:r>
            <a:endParaRPr sz="900">
              <a:latin typeface="Arial"/>
              <a:cs typeface="Arial"/>
            </a:endParaRPr>
          </a:p>
          <a:p>
            <a:pPr marL="3757">
              <a:lnSpc>
                <a:spcPct val="95825"/>
              </a:lnSpc>
              <a:spcBef>
                <a:spcPts val="1946"/>
              </a:spcBef>
            </a:pPr>
            <a:r>
              <a:rPr sz="1000" dirty="0">
                <a:latin typeface="Arial"/>
                <a:cs typeface="Arial"/>
              </a:rPr>
              <a:t>May 5, 2005,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62261" y="3110071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3" name="object 43"/>
          <p:cNvSpPr txBox="1"/>
          <p:nvPr/>
        </p:nvSpPr>
        <p:spPr>
          <a:xfrm>
            <a:off x="3566149" y="3110071"/>
            <a:ext cx="378990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2" name="object 42"/>
          <p:cNvSpPr txBox="1"/>
          <p:nvPr/>
        </p:nvSpPr>
        <p:spPr>
          <a:xfrm>
            <a:off x="1961663" y="3206717"/>
            <a:ext cx="210242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2171906" y="3206717"/>
            <a:ext cx="4072076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Cost of Capital (WACC) = 8.77% (0.986) + 2.39% (0.014) = 8.68%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43983" y="3206717"/>
            <a:ext cx="1112075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31"/>
              </a:spcBef>
            </a:pPr>
            <a:endParaRPr sz="700"/>
          </a:p>
          <a:p>
            <a:pPr marL="595309">
              <a:lnSpc>
                <a:spcPts val="757"/>
              </a:lnSpc>
              <a:spcBef>
                <a:spcPts val="38"/>
              </a:spcBef>
            </a:pPr>
            <a:r>
              <a:rPr sz="1300" spc="-4" baseline="-12205" dirty="0">
                <a:latin typeface="Arial"/>
                <a:cs typeface="Arial"/>
              </a:rPr>
              <a:t>Deb</a:t>
            </a:r>
            <a:r>
              <a:rPr sz="1300" baseline="-12205" dirty="0">
                <a:latin typeface="Arial"/>
                <a:cs typeface="Arial"/>
              </a:rPr>
              <a:t>t</a:t>
            </a:r>
            <a:r>
              <a:rPr sz="1300" spc="-4" baseline="-12205" dirty="0">
                <a:latin typeface="Arial"/>
                <a:cs typeface="Arial"/>
              </a:rPr>
              <a:t> ratio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61663" y="3389272"/>
            <a:ext cx="2500785" cy="966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38" name="object 38"/>
          <p:cNvSpPr txBox="1"/>
          <p:nvPr/>
        </p:nvSpPr>
        <p:spPr>
          <a:xfrm>
            <a:off x="4462450" y="3389272"/>
            <a:ext cx="2893608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77761" algn="r">
              <a:lnSpc>
                <a:spcPct val="95825"/>
              </a:lnSpc>
              <a:spcBef>
                <a:spcPts val="274"/>
              </a:spcBef>
            </a:pPr>
            <a:r>
              <a:rPr sz="900" dirty="0">
                <a:latin typeface="Arial"/>
                <a:cs typeface="Arial"/>
              </a:rPr>
              <a:t>Beta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3364" y="3485919"/>
            <a:ext cx="3989085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473364" y="3593304"/>
            <a:ext cx="901832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1375196" y="3593304"/>
            <a:ext cx="2290543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3665738" y="3593304"/>
            <a:ext cx="2190954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5856692" y="3593304"/>
            <a:ext cx="1499365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R="32683" algn="r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3364" y="3883243"/>
            <a:ext cx="603065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1076429" y="3883243"/>
            <a:ext cx="1184001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Cost of Equity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  <a:spcBef>
                <a:spcPts val="4"/>
              </a:spcBef>
            </a:pPr>
            <a:r>
              <a:rPr sz="1000" b="1" dirty="0">
                <a:latin typeface="Arial"/>
                <a:cs typeface="Arial"/>
              </a:rPr>
              <a:t>8.77%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60431" y="3883243"/>
            <a:ext cx="608597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2869028" y="3883244"/>
            <a:ext cx="1881123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Cost of Debt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(3.41%+..35%)(1-.3654)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= 2.39%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0150" y="3883243"/>
            <a:ext cx="309831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5059982" y="3883243"/>
            <a:ext cx="1582356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92846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Weights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42339" y="3883243"/>
            <a:ext cx="717779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5825"/>
              </a:lnSpc>
              <a:spcBef>
                <a:spcPts val="278"/>
              </a:spcBef>
            </a:pPr>
            <a:r>
              <a:rPr sz="1000" spc="-17" dirty="0">
                <a:latin typeface="Arial"/>
                <a:cs typeface="Arial"/>
              </a:rPr>
              <a:t>122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3364" y="4162446"/>
            <a:ext cx="1698543" cy="397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2171907" y="4162446"/>
            <a:ext cx="697121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750151" y="4355739"/>
            <a:ext cx="2605906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22" name="object 22"/>
          <p:cNvSpPr txBox="1"/>
          <p:nvPr/>
        </p:nvSpPr>
        <p:spPr>
          <a:xfrm>
            <a:off x="2171906" y="4452386"/>
            <a:ext cx="5184151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473364" y="4559770"/>
            <a:ext cx="204709" cy="1438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678073" y="4559770"/>
            <a:ext cx="6263031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6941104" y="4559770"/>
            <a:ext cx="414953" cy="1551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678073" y="4849710"/>
            <a:ext cx="3883964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154">
              <a:lnSpc>
                <a:spcPts val="830"/>
              </a:lnSpc>
              <a:spcBef>
                <a:spcPts val="41"/>
              </a:spcBef>
            </a:pPr>
            <a:r>
              <a:rPr sz="1500" b="1" baseline="-2520" dirty="0">
                <a:latin typeface="Arial"/>
                <a:cs typeface="Arial"/>
              </a:rPr>
              <a:t>Riskfree Rate</a:t>
            </a:r>
            <a:r>
              <a:rPr sz="1500" baseline="-252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91154">
              <a:lnSpc>
                <a:spcPts val="1153"/>
              </a:lnSpc>
              <a:spcBef>
                <a:spcPts val="16"/>
              </a:spcBef>
            </a:pPr>
            <a:r>
              <a:rPr sz="1000" spc="-22" dirty="0">
                <a:latin typeface="Arial"/>
                <a:cs typeface="Arial"/>
              </a:rPr>
              <a:t>Eur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riskfre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3.41</a:t>
            </a:r>
            <a:r>
              <a:rPr sz="1000" dirty="0">
                <a:latin typeface="Arial"/>
                <a:cs typeface="Arial"/>
              </a:rPr>
              <a:t>%                       </a:t>
            </a:r>
            <a:r>
              <a:rPr sz="1000" spc="276" dirty="0">
                <a:latin typeface="Arial"/>
                <a:cs typeface="Arial"/>
              </a:rPr>
              <a:t> </a:t>
            </a:r>
            <a:r>
              <a:rPr sz="1500" b="1" baseline="12603" dirty="0">
                <a:latin typeface="Arial"/>
                <a:cs typeface="Arial"/>
              </a:rPr>
              <a:t>Beta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2038" y="4849710"/>
            <a:ext cx="1582355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Risk Premium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4394" y="4849710"/>
            <a:ext cx="796711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678073" y="5418852"/>
            <a:ext cx="4879852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557926" y="5418852"/>
            <a:ext cx="1383178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78073" y="5526236"/>
            <a:ext cx="4680675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5358748" y="5526236"/>
            <a:ext cx="1095476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6454226" y="5526236"/>
            <a:ext cx="486879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678073" y="5622884"/>
            <a:ext cx="4381908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0701">
              <a:lnSpc>
                <a:spcPts val="951"/>
              </a:lnSpc>
              <a:spcBef>
                <a:spcPts val="48"/>
              </a:spcBef>
            </a:pPr>
            <a:r>
              <a:rPr sz="1500" spc="-4" baseline="2520" dirty="0">
                <a:latin typeface="Arial"/>
                <a:cs typeface="Arial"/>
              </a:rPr>
              <a:t>Unlevere</a:t>
            </a:r>
            <a:r>
              <a:rPr sz="1500" baseline="2520" dirty="0">
                <a:latin typeface="Arial"/>
                <a:cs typeface="Arial"/>
              </a:rPr>
              <a:t>d</a:t>
            </a:r>
            <a:r>
              <a:rPr sz="1500" spc="-13" baseline="2520" dirty="0">
                <a:latin typeface="Arial"/>
                <a:cs typeface="Arial"/>
              </a:rPr>
              <a:t> </a:t>
            </a:r>
            <a:r>
              <a:rPr sz="1500" spc="-4" baseline="2520" dirty="0">
                <a:latin typeface="Arial"/>
                <a:cs typeface="Arial"/>
              </a:rPr>
              <a:t>Bet</a:t>
            </a:r>
            <a:r>
              <a:rPr sz="1500" baseline="2520" dirty="0">
                <a:latin typeface="Arial"/>
                <a:cs typeface="Arial"/>
              </a:rPr>
              <a:t>a</a:t>
            </a:r>
            <a:r>
              <a:rPr sz="1500" spc="-13" baseline="2520" dirty="0">
                <a:latin typeface="Arial"/>
                <a:cs typeface="Arial"/>
              </a:rPr>
              <a:t> </a:t>
            </a:r>
            <a:r>
              <a:rPr sz="1500" spc="-4" baseline="2520" dirty="0">
                <a:latin typeface="Arial"/>
                <a:cs typeface="Arial"/>
              </a:rPr>
              <a:t>for</a:t>
            </a:r>
            <a:endParaRPr sz="1000">
              <a:latin typeface="Arial"/>
              <a:cs typeface="Arial"/>
            </a:endParaRPr>
          </a:p>
          <a:p>
            <a:pPr marL="1939474" marR="1579626" algn="ctr">
              <a:lnSpc>
                <a:spcPts val="1032"/>
              </a:lnSpc>
              <a:spcBef>
                <a:spcPts val="4"/>
              </a:spcBef>
            </a:pPr>
            <a:r>
              <a:rPr sz="1000" spc="-4" dirty="0">
                <a:latin typeface="Arial"/>
                <a:cs typeface="Arial"/>
              </a:rPr>
              <a:t>Sectors</a:t>
            </a:r>
            <a:r>
              <a:rPr sz="1000" dirty="0">
                <a:latin typeface="Arial"/>
                <a:cs typeface="Arial"/>
              </a:rPr>
              <a:t>: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1.25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9982" y="5622884"/>
            <a:ext cx="885234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951"/>
              </a:lnSpc>
              <a:spcBef>
                <a:spcPts val="48"/>
              </a:spcBef>
            </a:pPr>
            <a:r>
              <a:rPr sz="1500" spc="-35" baseline="2520" dirty="0">
                <a:latin typeface="Arial"/>
                <a:cs typeface="Arial"/>
              </a:rPr>
              <a:t>Matur</a:t>
            </a:r>
            <a:r>
              <a:rPr sz="1500" baseline="2520" dirty="0">
                <a:latin typeface="Arial"/>
                <a:cs typeface="Arial"/>
              </a:rPr>
              <a:t>e</a:t>
            </a:r>
            <a:r>
              <a:rPr sz="1500" spc="-71" baseline="2520" dirty="0">
                <a:latin typeface="Arial"/>
                <a:cs typeface="Arial"/>
              </a:rPr>
              <a:t> </a:t>
            </a:r>
            <a:r>
              <a:rPr sz="1500" spc="-35" baseline="2520" dirty="0"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ts val="1032"/>
              </a:lnSpc>
              <a:spcBef>
                <a:spcPts val="4"/>
              </a:spcBef>
            </a:pPr>
            <a:r>
              <a:rPr sz="1000" spc="-8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ts val="1028"/>
              </a:lnSpc>
            </a:pPr>
            <a:r>
              <a:rPr sz="1000" dirty="0"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5216" y="5622884"/>
            <a:ext cx="210242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155459" y="5622884"/>
            <a:ext cx="785645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spc="-4" baseline="2520" dirty="0">
                <a:latin typeface="Arial"/>
                <a:cs typeface="Arial"/>
              </a:rPr>
              <a:t>Country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85"/>
              </a:lnSpc>
              <a:spcBef>
                <a:spcPts val="888"/>
              </a:spcBef>
            </a:pPr>
            <a:r>
              <a:rPr sz="1000" dirty="0">
                <a:latin typeface="Arial"/>
                <a:cs typeface="Arial"/>
              </a:rPr>
              <a:t>0.25%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64" y="5998732"/>
            <a:ext cx="4586618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059982" y="5998732"/>
            <a:ext cx="885234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945216" y="5998732"/>
            <a:ext cx="210242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155459" y="5998732"/>
            <a:ext cx="785645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6111486"/>
            <a:ext cx="8188754" cy="29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1555">
              <a:lnSpc>
                <a:spcPts val="888"/>
              </a:lnSpc>
              <a:spcBef>
                <a:spcPts val="44"/>
              </a:spcBef>
            </a:pPr>
            <a:r>
              <a:rPr i="1" baseline="4294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758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50040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A.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 of Gaining Control</a:t>
            </a:r>
            <a:endParaRPr sz="2100">
              <a:latin typeface="Times New Roman"/>
              <a:cs typeface="Times New Roman"/>
            </a:endParaRPr>
          </a:p>
          <a:p>
            <a:pPr marL="1395001" marR="314304" indent="-303444">
              <a:lnSpc>
                <a:spcPts val="1508"/>
              </a:lnSpc>
              <a:spcBef>
                <a:spcPts val="4165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Using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DCF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framework,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four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basic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ways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 enhanced: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261"/>
              </a:spcBef>
            </a:pPr>
            <a:r>
              <a:rPr sz="1200" dirty="0">
                <a:latin typeface="Times New Roman"/>
                <a:cs typeface="Times New Roman"/>
              </a:rPr>
              <a:t>•    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cash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flows</a:t>
            </a:r>
            <a:r>
              <a:rPr sz="1200" spc="-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5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existing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assets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</a:t>
            </a:r>
            <a:r>
              <a:rPr sz="1200" spc="-1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increased,</a:t>
            </a:r>
            <a:r>
              <a:rPr sz="1200" spc="10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either</a:t>
            </a:r>
            <a:endParaRPr sz="12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278"/>
              </a:spcBef>
            </a:pPr>
            <a:r>
              <a:rPr sz="1000" dirty="0">
                <a:latin typeface="Times New Roman"/>
                <a:cs typeface="Times New Roman"/>
              </a:rPr>
              <a:t>–   </a:t>
            </a:r>
            <a:r>
              <a:rPr sz="1000" spc="4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increasing</a:t>
            </a:r>
            <a:r>
              <a:rPr sz="1000" spc="136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afte</a:t>
            </a:r>
            <a:r>
              <a:rPr sz="1000" spc="-22" dirty="0">
                <a:latin typeface="Times New Roman"/>
                <a:cs typeface="Times New Roman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-tax</a:t>
            </a:r>
            <a:r>
              <a:rPr sz="1000" spc="113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earnings</a:t>
            </a:r>
            <a:r>
              <a:rPr sz="1000" spc="78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from</a:t>
            </a:r>
            <a:r>
              <a:rPr sz="1000" spc="48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assets</a:t>
            </a:r>
            <a:r>
              <a:rPr sz="1000" spc="8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32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place</a:t>
            </a:r>
            <a:r>
              <a:rPr sz="1000" spc="7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endParaRPr sz="10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228"/>
              </a:spcBef>
            </a:pPr>
            <a:r>
              <a:rPr sz="1000" dirty="0">
                <a:latin typeface="Times New Roman"/>
                <a:cs typeface="Times New Roman"/>
              </a:rPr>
              <a:t>–   </a:t>
            </a:r>
            <a:r>
              <a:rPr sz="1000" spc="4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reducing</a:t>
            </a:r>
            <a:r>
              <a:rPr sz="1000" spc="8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reinvestment</a:t>
            </a:r>
            <a:r>
              <a:rPr sz="1000" spc="168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needs</a:t>
            </a:r>
            <a:r>
              <a:rPr sz="1000" spc="56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(net</a:t>
            </a:r>
            <a:r>
              <a:rPr sz="1000" spc="5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capital</a:t>
            </a:r>
            <a:r>
              <a:rPr sz="1000" spc="9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expenditures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</a:t>
            </a:r>
            <a:r>
              <a:rPr sz="1000" spc="26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working</a:t>
            </a:r>
            <a:r>
              <a:rPr sz="1000" spc="7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capital)</a:t>
            </a:r>
            <a:endParaRPr sz="10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12"/>
              </a:spcBef>
            </a:pPr>
            <a:r>
              <a:rPr sz="1200" dirty="0">
                <a:latin typeface="Times New Roman"/>
                <a:cs typeface="Times New Roman"/>
              </a:rPr>
              <a:t>•    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expected</a:t>
            </a:r>
            <a:r>
              <a:rPr sz="1200" spc="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growth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rate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these</a:t>
            </a:r>
            <a:r>
              <a:rPr sz="1200" spc="5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cash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flows</a:t>
            </a:r>
            <a:r>
              <a:rPr sz="1200" spc="-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increased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either</a:t>
            </a:r>
            <a:endParaRPr sz="12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188"/>
              </a:spcBef>
            </a:pPr>
            <a:r>
              <a:rPr sz="1000" dirty="0">
                <a:latin typeface="Times New Roman"/>
                <a:cs typeface="Times New Roman"/>
              </a:rPr>
              <a:t>–   </a:t>
            </a:r>
            <a:r>
              <a:rPr sz="1000" spc="4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Increasing</a:t>
            </a:r>
            <a:r>
              <a:rPr sz="1000" spc="94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rate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26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reinvestment</a:t>
            </a:r>
            <a:r>
              <a:rPr sz="1000" spc="168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32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firm</a:t>
            </a:r>
            <a:endParaRPr sz="10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228"/>
              </a:spcBef>
            </a:pPr>
            <a:r>
              <a:rPr sz="1000" dirty="0">
                <a:latin typeface="Times New Roman"/>
                <a:cs typeface="Times New Roman"/>
              </a:rPr>
              <a:t>–   </a:t>
            </a:r>
            <a:r>
              <a:rPr sz="1000" spc="4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Improving</a:t>
            </a:r>
            <a:r>
              <a:rPr sz="1000" spc="9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return</a:t>
            </a:r>
            <a:r>
              <a:rPr sz="1000" spc="5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29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capital</a:t>
            </a:r>
            <a:r>
              <a:rPr sz="1000" spc="9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29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those</a:t>
            </a:r>
            <a:r>
              <a:rPr sz="1000" spc="52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reinvestments</a:t>
            </a:r>
            <a:endParaRPr sz="10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12"/>
              </a:spcBef>
            </a:pPr>
            <a:r>
              <a:rPr sz="1200" dirty="0">
                <a:latin typeface="Times New Roman"/>
                <a:cs typeface="Times New Roman"/>
              </a:rPr>
              <a:t>•    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length</a:t>
            </a:r>
            <a:r>
              <a:rPr sz="1200" spc="6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growth</a:t>
            </a:r>
            <a:r>
              <a:rPr sz="1200" spc="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period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extended</a:t>
            </a:r>
            <a:r>
              <a:rPr sz="1200" spc="9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allow</a:t>
            </a:r>
            <a:r>
              <a:rPr sz="1200" spc="6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3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5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years</a:t>
            </a:r>
            <a:r>
              <a:rPr sz="1200" spc="5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high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growth.</a:t>
            </a:r>
            <a:endParaRPr sz="12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77"/>
              </a:spcBef>
            </a:pPr>
            <a:r>
              <a:rPr sz="1200" dirty="0">
                <a:latin typeface="Times New Roman"/>
                <a:cs typeface="Times New Roman"/>
              </a:rPr>
              <a:t>•    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cost</a:t>
            </a:r>
            <a:r>
              <a:rPr sz="1200" spc="4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capital</a:t>
            </a:r>
            <a:r>
              <a:rPr sz="1200" spc="7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can</a:t>
            </a:r>
            <a:r>
              <a:rPr sz="1200" spc="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reduced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278"/>
              </a:spcBef>
            </a:pPr>
            <a:r>
              <a:rPr sz="1000" dirty="0">
                <a:latin typeface="Times New Roman"/>
                <a:cs typeface="Times New Roman"/>
              </a:rPr>
              <a:t>–   </a:t>
            </a:r>
            <a:r>
              <a:rPr sz="1000" spc="4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Reducing</a:t>
            </a:r>
            <a:r>
              <a:rPr sz="1000" spc="8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operating</a:t>
            </a:r>
            <a:r>
              <a:rPr sz="1000" spc="86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risk</a:t>
            </a:r>
            <a:r>
              <a:rPr sz="1000" spc="39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32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investments/assets</a:t>
            </a:r>
            <a:endParaRPr sz="10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228"/>
              </a:spcBef>
            </a:pPr>
            <a:r>
              <a:rPr sz="1000" dirty="0">
                <a:latin typeface="Times New Roman"/>
                <a:cs typeface="Times New Roman"/>
              </a:rPr>
              <a:t>–   </a:t>
            </a:r>
            <a:r>
              <a:rPr sz="1000" spc="4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Changing</a:t>
            </a:r>
            <a:r>
              <a:rPr sz="1000" spc="89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financial</a:t>
            </a:r>
            <a:r>
              <a:rPr sz="1000" spc="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mix</a:t>
            </a:r>
            <a:endParaRPr sz="1000">
              <a:latin typeface="Times New Roman"/>
              <a:cs typeface="Times New Roman"/>
            </a:endParaRPr>
          </a:p>
          <a:p>
            <a:pPr marL="1900743">
              <a:lnSpc>
                <a:spcPct val="95825"/>
              </a:lnSpc>
              <a:spcBef>
                <a:spcPts val="228"/>
              </a:spcBef>
            </a:pPr>
            <a:r>
              <a:rPr sz="1000" dirty="0">
                <a:latin typeface="Times New Roman"/>
                <a:cs typeface="Times New Roman"/>
              </a:rPr>
              <a:t>–   </a:t>
            </a:r>
            <a:r>
              <a:rPr sz="1000" spc="41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Changing</a:t>
            </a:r>
            <a:r>
              <a:rPr sz="1000" spc="89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47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financing</a:t>
            </a:r>
            <a:r>
              <a:rPr sz="1000" spc="48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composition</a:t>
            </a:r>
            <a:endParaRPr sz="10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152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0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59968" y="4627879"/>
            <a:ext cx="1713847" cy="712994"/>
          </a:xfrm>
          <a:custGeom>
            <a:avLst/>
            <a:gdLst/>
            <a:ahLst/>
            <a:cxnLst/>
            <a:rect l="l" t="t" r="r" b="b"/>
            <a:pathLst>
              <a:path w="1885232" h="808060">
                <a:moveTo>
                  <a:pt x="942616" y="0"/>
                </a:moveTo>
                <a:lnTo>
                  <a:pt x="1623394" y="0"/>
                </a:lnTo>
                <a:lnTo>
                  <a:pt x="1644869" y="868"/>
                </a:lnTo>
                <a:lnTo>
                  <a:pt x="1686317" y="7610"/>
                </a:lnTo>
                <a:lnTo>
                  <a:pt x="1725313" y="20579"/>
                </a:lnTo>
                <a:lnTo>
                  <a:pt x="1761319" y="39234"/>
                </a:lnTo>
                <a:lnTo>
                  <a:pt x="1793795" y="63037"/>
                </a:lnTo>
                <a:lnTo>
                  <a:pt x="1822203" y="91448"/>
                </a:lnTo>
                <a:lnTo>
                  <a:pt x="1846002" y="123928"/>
                </a:lnTo>
                <a:lnTo>
                  <a:pt x="1864655" y="159939"/>
                </a:lnTo>
                <a:lnTo>
                  <a:pt x="1877622" y="198940"/>
                </a:lnTo>
                <a:lnTo>
                  <a:pt x="1884364" y="240393"/>
                </a:lnTo>
                <a:lnTo>
                  <a:pt x="1885232" y="261871"/>
                </a:lnTo>
                <a:lnTo>
                  <a:pt x="1885232" y="546188"/>
                </a:lnTo>
                <a:lnTo>
                  <a:pt x="1884364" y="567666"/>
                </a:lnTo>
                <a:lnTo>
                  <a:pt x="1877622" y="609119"/>
                </a:lnTo>
                <a:lnTo>
                  <a:pt x="1864655" y="648120"/>
                </a:lnTo>
                <a:lnTo>
                  <a:pt x="1846002" y="684131"/>
                </a:lnTo>
                <a:lnTo>
                  <a:pt x="1822203" y="716611"/>
                </a:lnTo>
                <a:lnTo>
                  <a:pt x="1793795" y="745023"/>
                </a:lnTo>
                <a:lnTo>
                  <a:pt x="1761319" y="768825"/>
                </a:lnTo>
                <a:lnTo>
                  <a:pt x="1725313" y="787480"/>
                </a:lnTo>
                <a:lnTo>
                  <a:pt x="1686317" y="800449"/>
                </a:lnTo>
                <a:lnTo>
                  <a:pt x="1644869" y="807192"/>
                </a:lnTo>
                <a:lnTo>
                  <a:pt x="1623394" y="808060"/>
                </a:lnTo>
                <a:lnTo>
                  <a:pt x="261837" y="808060"/>
                </a:lnTo>
                <a:lnTo>
                  <a:pt x="219366" y="804632"/>
                </a:lnTo>
                <a:lnTo>
                  <a:pt x="179076" y="794709"/>
                </a:lnTo>
                <a:lnTo>
                  <a:pt x="141508" y="778830"/>
                </a:lnTo>
                <a:lnTo>
                  <a:pt x="107199" y="757534"/>
                </a:lnTo>
                <a:lnTo>
                  <a:pt x="76690" y="731359"/>
                </a:lnTo>
                <a:lnTo>
                  <a:pt x="50519" y="700846"/>
                </a:lnTo>
                <a:lnTo>
                  <a:pt x="29225" y="666533"/>
                </a:lnTo>
                <a:lnTo>
                  <a:pt x="13348" y="628960"/>
                </a:lnTo>
                <a:lnTo>
                  <a:pt x="3427" y="588665"/>
                </a:lnTo>
                <a:lnTo>
                  <a:pt x="0" y="546188"/>
                </a:lnTo>
                <a:lnTo>
                  <a:pt x="0" y="261871"/>
                </a:lnTo>
                <a:lnTo>
                  <a:pt x="3427" y="219394"/>
                </a:lnTo>
                <a:lnTo>
                  <a:pt x="13348" y="179099"/>
                </a:lnTo>
                <a:lnTo>
                  <a:pt x="29225" y="141526"/>
                </a:lnTo>
                <a:lnTo>
                  <a:pt x="50519" y="107213"/>
                </a:lnTo>
                <a:lnTo>
                  <a:pt x="76690" y="76700"/>
                </a:lnTo>
                <a:lnTo>
                  <a:pt x="107199" y="50525"/>
                </a:lnTo>
                <a:lnTo>
                  <a:pt x="141508" y="29229"/>
                </a:lnTo>
                <a:lnTo>
                  <a:pt x="179076" y="13350"/>
                </a:lnTo>
                <a:lnTo>
                  <a:pt x="219366" y="3427"/>
                </a:lnTo>
                <a:lnTo>
                  <a:pt x="261837" y="0"/>
                </a:lnTo>
                <a:lnTo>
                  <a:pt x="942616" y="0"/>
                </a:lnTo>
                <a:close/>
              </a:path>
            </a:pathLst>
          </a:custGeom>
          <a:ln w="149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82386" y="3796052"/>
            <a:ext cx="1469012" cy="594161"/>
          </a:xfrm>
          <a:custGeom>
            <a:avLst/>
            <a:gdLst/>
            <a:ahLst/>
            <a:cxnLst/>
            <a:rect l="l" t="t" r="r" b="b"/>
            <a:pathLst>
              <a:path w="1615913" h="673383">
                <a:moveTo>
                  <a:pt x="807956" y="0"/>
                </a:moveTo>
                <a:lnTo>
                  <a:pt x="1354075" y="0"/>
                </a:lnTo>
                <a:lnTo>
                  <a:pt x="1375550" y="868"/>
                </a:lnTo>
                <a:lnTo>
                  <a:pt x="1416998" y="7610"/>
                </a:lnTo>
                <a:lnTo>
                  <a:pt x="1455994" y="20579"/>
                </a:lnTo>
                <a:lnTo>
                  <a:pt x="1492000" y="39234"/>
                </a:lnTo>
                <a:lnTo>
                  <a:pt x="1524476" y="63037"/>
                </a:lnTo>
                <a:lnTo>
                  <a:pt x="1552884" y="91448"/>
                </a:lnTo>
                <a:lnTo>
                  <a:pt x="1576684" y="123928"/>
                </a:lnTo>
                <a:lnTo>
                  <a:pt x="1595336" y="159939"/>
                </a:lnTo>
                <a:lnTo>
                  <a:pt x="1608303" y="198940"/>
                </a:lnTo>
                <a:lnTo>
                  <a:pt x="1615045" y="240394"/>
                </a:lnTo>
                <a:lnTo>
                  <a:pt x="1615913" y="261871"/>
                </a:lnTo>
                <a:lnTo>
                  <a:pt x="1615913" y="411511"/>
                </a:lnTo>
                <a:lnTo>
                  <a:pt x="1615045" y="432989"/>
                </a:lnTo>
                <a:lnTo>
                  <a:pt x="1612486" y="453988"/>
                </a:lnTo>
                <a:lnTo>
                  <a:pt x="1608303" y="474442"/>
                </a:lnTo>
                <a:lnTo>
                  <a:pt x="1602564" y="494283"/>
                </a:lnTo>
                <a:lnTo>
                  <a:pt x="1595336" y="513444"/>
                </a:lnTo>
                <a:lnTo>
                  <a:pt x="1586687" y="531856"/>
                </a:lnTo>
                <a:lnTo>
                  <a:pt x="1576684" y="549454"/>
                </a:lnTo>
                <a:lnTo>
                  <a:pt x="1565393" y="566169"/>
                </a:lnTo>
                <a:lnTo>
                  <a:pt x="1552884" y="581935"/>
                </a:lnTo>
                <a:lnTo>
                  <a:pt x="1539222" y="596682"/>
                </a:lnTo>
                <a:lnTo>
                  <a:pt x="1524476" y="610346"/>
                </a:lnTo>
                <a:lnTo>
                  <a:pt x="1508713" y="622857"/>
                </a:lnTo>
                <a:lnTo>
                  <a:pt x="1492000" y="634149"/>
                </a:lnTo>
                <a:lnTo>
                  <a:pt x="1474405" y="644153"/>
                </a:lnTo>
                <a:lnTo>
                  <a:pt x="1455994" y="652804"/>
                </a:lnTo>
                <a:lnTo>
                  <a:pt x="1436836" y="660033"/>
                </a:lnTo>
                <a:lnTo>
                  <a:pt x="1416998" y="665772"/>
                </a:lnTo>
                <a:lnTo>
                  <a:pt x="1396546" y="669956"/>
                </a:lnTo>
                <a:lnTo>
                  <a:pt x="1375550" y="672515"/>
                </a:lnTo>
                <a:lnTo>
                  <a:pt x="1354075" y="673383"/>
                </a:lnTo>
                <a:lnTo>
                  <a:pt x="261837" y="673383"/>
                </a:lnTo>
                <a:lnTo>
                  <a:pt x="240363" y="672515"/>
                </a:lnTo>
                <a:lnTo>
                  <a:pt x="198915" y="665773"/>
                </a:lnTo>
                <a:lnTo>
                  <a:pt x="159918" y="652804"/>
                </a:lnTo>
                <a:lnTo>
                  <a:pt x="123912" y="634149"/>
                </a:lnTo>
                <a:lnTo>
                  <a:pt x="91436" y="610346"/>
                </a:lnTo>
                <a:lnTo>
                  <a:pt x="63029" y="581935"/>
                </a:lnTo>
                <a:lnTo>
                  <a:pt x="39229" y="549454"/>
                </a:lnTo>
                <a:lnTo>
                  <a:pt x="20576" y="513444"/>
                </a:lnTo>
                <a:lnTo>
                  <a:pt x="7609" y="474442"/>
                </a:lnTo>
                <a:lnTo>
                  <a:pt x="867" y="432989"/>
                </a:lnTo>
                <a:lnTo>
                  <a:pt x="0" y="411512"/>
                </a:lnTo>
                <a:lnTo>
                  <a:pt x="0" y="261871"/>
                </a:lnTo>
                <a:lnTo>
                  <a:pt x="3427" y="219394"/>
                </a:lnTo>
                <a:lnTo>
                  <a:pt x="13348" y="179100"/>
                </a:lnTo>
                <a:lnTo>
                  <a:pt x="29225" y="141526"/>
                </a:lnTo>
                <a:lnTo>
                  <a:pt x="50519" y="107213"/>
                </a:lnTo>
                <a:lnTo>
                  <a:pt x="76690" y="76700"/>
                </a:lnTo>
                <a:lnTo>
                  <a:pt x="107199" y="50526"/>
                </a:lnTo>
                <a:lnTo>
                  <a:pt x="141508" y="29229"/>
                </a:lnTo>
                <a:lnTo>
                  <a:pt x="179076" y="13350"/>
                </a:lnTo>
                <a:lnTo>
                  <a:pt x="219366" y="3427"/>
                </a:lnTo>
                <a:lnTo>
                  <a:pt x="261837" y="0"/>
                </a:lnTo>
                <a:lnTo>
                  <a:pt x="807956" y="0"/>
                </a:lnTo>
                <a:close/>
              </a:path>
            </a:pathLst>
          </a:custGeom>
          <a:ln w="149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56449" y="2370064"/>
            <a:ext cx="2081100" cy="2851976"/>
          </a:xfrm>
          <a:custGeom>
            <a:avLst/>
            <a:gdLst/>
            <a:ahLst/>
            <a:cxnLst/>
            <a:rect l="l" t="t" r="r" b="b"/>
            <a:pathLst>
              <a:path w="2289210" h="3232240">
                <a:moveTo>
                  <a:pt x="0" y="0"/>
                </a:moveTo>
                <a:lnTo>
                  <a:pt x="2289210" y="0"/>
                </a:lnTo>
                <a:lnTo>
                  <a:pt x="2289210" y="3232240"/>
                </a:lnTo>
                <a:lnTo>
                  <a:pt x="0" y="3232240"/>
                </a:lnTo>
                <a:lnTo>
                  <a:pt x="0" y="0"/>
                </a:lnTo>
                <a:close/>
              </a:path>
            </a:pathLst>
          </a:custGeom>
          <a:ln w="149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3630" y="2878402"/>
            <a:ext cx="149621" cy="92425"/>
          </a:xfrm>
          <a:custGeom>
            <a:avLst/>
            <a:gdLst/>
            <a:ahLst/>
            <a:cxnLst/>
            <a:rect l="l" t="t" r="r" b="b"/>
            <a:pathLst>
              <a:path w="164583" h="104748">
                <a:moveTo>
                  <a:pt x="164583" y="104748"/>
                </a:moveTo>
                <a:lnTo>
                  <a:pt x="29924" y="0"/>
                </a:lnTo>
                <a:lnTo>
                  <a:pt x="0" y="104748"/>
                </a:lnTo>
                <a:lnTo>
                  <a:pt x="164583" y="104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82395" y="2838791"/>
            <a:ext cx="367253" cy="132035"/>
          </a:xfrm>
          <a:custGeom>
            <a:avLst/>
            <a:gdLst/>
            <a:ahLst/>
            <a:cxnLst/>
            <a:rect l="l" t="t" r="r" b="b"/>
            <a:pathLst>
              <a:path w="403978" h="149640">
                <a:moveTo>
                  <a:pt x="0" y="0"/>
                </a:moveTo>
                <a:lnTo>
                  <a:pt x="0" y="14963"/>
                </a:lnTo>
                <a:lnTo>
                  <a:pt x="389016" y="149640"/>
                </a:lnTo>
                <a:lnTo>
                  <a:pt x="403978" y="149640"/>
                </a:lnTo>
                <a:lnTo>
                  <a:pt x="403978" y="134676"/>
                </a:lnTo>
                <a:lnTo>
                  <a:pt x="1496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13630" y="3432953"/>
            <a:ext cx="149621" cy="92425"/>
          </a:xfrm>
          <a:custGeom>
            <a:avLst/>
            <a:gdLst/>
            <a:ahLst/>
            <a:cxnLst/>
            <a:rect l="l" t="t" r="r" b="b"/>
            <a:pathLst>
              <a:path w="164583" h="104748">
                <a:moveTo>
                  <a:pt x="164583" y="0"/>
                </a:moveTo>
                <a:lnTo>
                  <a:pt x="0" y="0"/>
                </a:lnTo>
                <a:lnTo>
                  <a:pt x="29924" y="104748"/>
                </a:lnTo>
                <a:lnTo>
                  <a:pt x="1645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75349" y="3320723"/>
            <a:ext cx="1713847" cy="594161"/>
          </a:xfrm>
          <a:custGeom>
            <a:avLst/>
            <a:gdLst/>
            <a:ahLst/>
            <a:cxnLst/>
            <a:rect l="l" t="t" r="r" b="b"/>
            <a:pathLst>
              <a:path w="1885232" h="673383">
                <a:moveTo>
                  <a:pt x="942616" y="0"/>
                </a:moveTo>
                <a:lnTo>
                  <a:pt x="1623394" y="0"/>
                </a:lnTo>
                <a:lnTo>
                  <a:pt x="1644869" y="868"/>
                </a:lnTo>
                <a:lnTo>
                  <a:pt x="1686317" y="7610"/>
                </a:lnTo>
                <a:lnTo>
                  <a:pt x="1725313" y="20579"/>
                </a:lnTo>
                <a:lnTo>
                  <a:pt x="1761319" y="39234"/>
                </a:lnTo>
                <a:lnTo>
                  <a:pt x="1793795" y="63036"/>
                </a:lnTo>
                <a:lnTo>
                  <a:pt x="1822203" y="91448"/>
                </a:lnTo>
                <a:lnTo>
                  <a:pt x="1846002" y="123928"/>
                </a:lnTo>
                <a:lnTo>
                  <a:pt x="1864655" y="159938"/>
                </a:lnTo>
                <a:lnTo>
                  <a:pt x="1877622" y="198940"/>
                </a:lnTo>
                <a:lnTo>
                  <a:pt x="1884364" y="240393"/>
                </a:lnTo>
                <a:lnTo>
                  <a:pt x="1885232" y="261871"/>
                </a:lnTo>
                <a:lnTo>
                  <a:pt x="1885232" y="411512"/>
                </a:lnTo>
                <a:lnTo>
                  <a:pt x="1884364" y="432989"/>
                </a:lnTo>
                <a:lnTo>
                  <a:pt x="1877622" y="474442"/>
                </a:lnTo>
                <a:lnTo>
                  <a:pt x="1864655" y="513444"/>
                </a:lnTo>
                <a:lnTo>
                  <a:pt x="1846002" y="549454"/>
                </a:lnTo>
                <a:lnTo>
                  <a:pt x="1822203" y="581934"/>
                </a:lnTo>
                <a:lnTo>
                  <a:pt x="1793795" y="610346"/>
                </a:lnTo>
                <a:lnTo>
                  <a:pt x="1761319" y="634148"/>
                </a:lnTo>
                <a:lnTo>
                  <a:pt x="1725313" y="652804"/>
                </a:lnTo>
                <a:lnTo>
                  <a:pt x="1686317" y="665772"/>
                </a:lnTo>
                <a:lnTo>
                  <a:pt x="1644869" y="672515"/>
                </a:lnTo>
                <a:lnTo>
                  <a:pt x="1623394" y="673383"/>
                </a:lnTo>
                <a:lnTo>
                  <a:pt x="261838" y="673383"/>
                </a:lnTo>
                <a:lnTo>
                  <a:pt x="219366" y="669955"/>
                </a:lnTo>
                <a:lnTo>
                  <a:pt x="179076" y="660032"/>
                </a:lnTo>
                <a:lnTo>
                  <a:pt x="141508" y="644153"/>
                </a:lnTo>
                <a:lnTo>
                  <a:pt x="107199" y="622857"/>
                </a:lnTo>
                <a:lnTo>
                  <a:pt x="76690" y="596682"/>
                </a:lnTo>
                <a:lnTo>
                  <a:pt x="50519" y="566169"/>
                </a:lnTo>
                <a:lnTo>
                  <a:pt x="29225" y="531856"/>
                </a:lnTo>
                <a:lnTo>
                  <a:pt x="13348" y="494283"/>
                </a:lnTo>
                <a:lnTo>
                  <a:pt x="3427" y="453988"/>
                </a:lnTo>
                <a:lnTo>
                  <a:pt x="0" y="411512"/>
                </a:lnTo>
                <a:lnTo>
                  <a:pt x="0" y="261871"/>
                </a:lnTo>
                <a:lnTo>
                  <a:pt x="3427" y="219394"/>
                </a:lnTo>
                <a:lnTo>
                  <a:pt x="13348" y="179099"/>
                </a:lnTo>
                <a:lnTo>
                  <a:pt x="29225" y="141526"/>
                </a:lnTo>
                <a:lnTo>
                  <a:pt x="50519" y="107213"/>
                </a:lnTo>
                <a:lnTo>
                  <a:pt x="76690" y="76700"/>
                </a:lnTo>
                <a:lnTo>
                  <a:pt x="107199" y="50525"/>
                </a:lnTo>
                <a:lnTo>
                  <a:pt x="141508" y="29229"/>
                </a:lnTo>
                <a:lnTo>
                  <a:pt x="179076" y="13350"/>
                </a:lnTo>
                <a:lnTo>
                  <a:pt x="219366" y="3427"/>
                </a:lnTo>
                <a:lnTo>
                  <a:pt x="261838" y="0"/>
                </a:lnTo>
                <a:lnTo>
                  <a:pt x="942616" y="0"/>
                </a:lnTo>
                <a:close/>
              </a:path>
            </a:pathLst>
          </a:custGeom>
          <a:ln w="149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82395" y="3432953"/>
            <a:ext cx="367253" cy="132035"/>
          </a:xfrm>
          <a:custGeom>
            <a:avLst/>
            <a:gdLst/>
            <a:ahLst/>
            <a:cxnLst/>
            <a:rect l="l" t="t" r="r" b="b"/>
            <a:pathLst>
              <a:path w="403978" h="149640">
                <a:moveTo>
                  <a:pt x="389016" y="0"/>
                </a:moveTo>
                <a:lnTo>
                  <a:pt x="0" y="134676"/>
                </a:lnTo>
                <a:lnTo>
                  <a:pt x="0" y="149640"/>
                </a:lnTo>
                <a:lnTo>
                  <a:pt x="14962" y="149640"/>
                </a:lnTo>
                <a:lnTo>
                  <a:pt x="403978" y="14964"/>
                </a:lnTo>
                <a:lnTo>
                  <a:pt x="403978" y="0"/>
                </a:lnTo>
                <a:lnTo>
                  <a:pt x="389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58465" y="3789450"/>
            <a:ext cx="149621" cy="145240"/>
          </a:xfrm>
          <a:custGeom>
            <a:avLst/>
            <a:gdLst/>
            <a:ahLst/>
            <a:cxnLst/>
            <a:rect l="l" t="t" r="r" b="b"/>
            <a:pathLst>
              <a:path w="164583" h="164605">
                <a:moveTo>
                  <a:pt x="164583" y="0"/>
                </a:moveTo>
                <a:lnTo>
                  <a:pt x="0" y="59856"/>
                </a:lnTo>
                <a:lnTo>
                  <a:pt x="104734" y="164605"/>
                </a:lnTo>
                <a:lnTo>
                  <a:pt x="1645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8426" y="4033716"/>
            <a:ext cx="2815606" cy="950659"/>
          </a:xfrm>
          <a:custGeom>
            <a:avLst/>
            <a:gdLst/>
            <a:ahLst/>
            <a:cxnLst/>
            <a:rect l="l" t="t" r="r" b="b"/>
            <a:pathLst>
              <a:path w="3097167" h="1077413">
                <a:moveTo>
                  <a:pt x="1548583" y="0"/>
                </a:moveTo>
                <a:lnTo>
                  <a:pt x="2835329" y="0"/>
                </a:lnTo>
                <a:lnTo>
                  <a:pt x="2856804" y="868"/>
                </a:lnTo>
                <a:lnTo>
                  <a:pt x="2898252" y="7610"/>
                </a:lnTo>
                <a:lnTo>
                  <a:pt x="2937248" y="20579"/>
                </a:lnTo>
                <a:lnTo>
                  <a:pt x="2973254" y="39234"/>
                </a:lnTo>
                <a:lnTo>
                  <a:pt x="3005730" y="63037"/>
                </a:lnTo>
                <a:lnTo>
                  <a:pt x="3034138" y="91448"/>
                </a:lnTo>
                <a:lnTo>
                  <a:pt x="3057937" y="123928"/>
                </a:lnTo>
                <a:lnTo>
                  <a:pt x="3076590" y="159939"/>
                </a:lnTo>
                <a:lnTo>
                  <a:pt x="3089557" y="198940"/>
                </a:lnTo>
                <a:lnTo>
                  <a:pt x="3096299" y="240393"/>
                </a:lnTo>
                <a:lnTo>
                  <a:pt x="3097167" y="261871"/>
                </a:lnTo>
                <a:lnTo>
                  <a:pt x="3097167" y="815542"/>
                </a:lnTo>
                <a:lnTo>
                  <a:pt x="3093740" y="858019"/>
                </a:lnTo>
                <a:lnTo>
                  <a:pt x="3083818" y="898313"/>
                </a:lnTo>
                <a:lnTo>
                  <a:pt x="3067941" y="935887"/>
                </a:lnTo>
                <a:lnTo>
                  <a:pt x="3046647" y="970200"/>
                </a:lnTo>
                <a:lnTo>
                  <a:pt x="3020476" y="1000713"/>
                </a:lnTo>
                <a:lnTo>
                  <a:pt x="2989967" y="1026887"/>
                </a:lnTo>
                <a:lnTo>
                  <a:pt x="2955659" y="1048183"/>
                </a:lnTo>
                <a:lnTo>
                  <a:pt x="2918090" y="1064063"/>
                </a:lnTo>
                <a:lnTo>
                  <a:pt x="2877801" y="1073986"/>
                </a:lnTo>
                <a:lnTo>
                  <a:pt x="2835329" y="1077413"/>
                </a:lnTo>
                <a:lnTo>
                  <a:pt x="261837" y="1077413"/>
                </a:lnTo>
                <a:lnTo>
                  <a:pt x="240363" y="1076545"/>
                </a:lnTo>
                <a:lnTo>
                  <a:pt x="219366" y="1073985"/>
                </a:lnTo>
                <a:lnTo>
                  <a:pt x="198915" y="1069802"/>
                </a:lnTo>
                <a:lnTo>
                  <a:pt x="179076" y="1064062"/>
                </a:lnTo>
                <a:lnTo>
                  <a:pt x="159918" y="1056834"/>
                </a:lnTo>
                <a:lnTo>
                  <a:pt x="141508" y="1048183"/>
                </a:lnTo>
                <a:lnTo>
                  <a:pt x="123912" y="1038179"/>
                </a:lnTo>
                <a:lnTo>
                  <a:pt x="107199" y="1026887"/>
                </a:lnTo>
                <a:lnTo>
                  <a:pt x="91436" y="1014376"/>
                </a:lnTo>
                <a:lnTo>
                  <a:pt x="76690" y="1000713"/>
                </a:lnTo>
                <a:lnTo>
                  <a:pt x="63029" y="985965"/>
                </a:lnTo>
                <a:lnTo>
                  <a:pt x="50519" y="970199"/>
                </a:lnTo>
                <a:lnTo>
                  <a:pt x="39229" y="953484"/>
                </a:lnTo>
                <a:lnTo>
                  <a:pt x="29225" y="935886"/>
                </a:lnTo>
                <a:lnTo>
                  <a:pt x="20576" y="917474"/>
                </a:lnTo>
                <a:lnTo>
                  <a:pt x="13348" y="898313"/>
                </a:lnTo>
                <a:lnTo>
                  <a:pt x="7609" y="878472"/>
                </a:lnTo>
                <a:lnTo>
                  <a:pt x="3427" y="858018"/>
                </a:lnTo>
                <a:lnTo>
                  <a:pt x="867" y="837019"/>
                </a:lnTo>
                <a:lnTo>
                  <a:pt x="0" y="815541"/>
                </a:lnTo>
                <a:lnTo>
                  <a:pt x="0" y="261871"/>
                </a:lnTo>
                <a:lnTo>
                  <a:pt x="867" y="240393"/>
                </a:lnTo>
                <a:lnTo>
                  <a:pt x="3427" y="219394"/>
                </a:lnTo>
                <a:lnTo>
                  <a:pt x="7609" y="198940"/>
                </a:lnTo>
                <a:lnTo>
                  <a:pt x="13348" y="179099"/>
                </a:lnTo>
                <a:lnTo>
                  <a:pt x="20576" y="159939"/>
                </a:lnTo>
                <a:lnTo>
                  <a:pt x="29225" y="141526"/>
                </a:lnTo>
                <a:lnTo>
                  <a:pt x="39229" y="123928"/>
                </a:lnTo>
                <a:lnTo>
                  <a:pt x="50519" y="107213"/>
                </a:lnTo>
                <a:lnTo>
                  <a:pt x="63029" y="91448"/>
                </a:lnTo>
                <a:lnTo>
                  <a:pt x="76690" y="76700"/>
                </a:lnTo>
                <a:lnTo>
                  <a:pt x="91436" y="63037"/>
                </a:lnTo>
                <a:lnTo>
                  <a:pt x="107199" y="50526"/>
                </a:lnTo>
                <a:lnTo>
                  <a:pt x="123912" y="39234"/>
                </a:lnTo>
                <a:lnTo>
                  <a:pt x="141508" y="29229"/>
                </a:lnTo>
                <a:lnTo>
                  <a:pt x="159918" y="20579"/>
                </a:lnTo>
                <a:lnTo>
                  <a:pt x="179076" y="13350"/>
                </a:lnTo>
                <a:lnTo>
                  <a:pt x="198915" y="7610"/>
                </a:lnTo>
                <a:lnTo>
                  <a:pt x="219366" y="3427"/>
                </a:lnTo>
                <a:lnTo>
                  <a:pt x="240363" y="868"/>
                </a:lnTo>
                <a:lnTo>
                  <a:pt x="261837" y="0"/>
                </a:lnTo>
                <a:lnTo>
                  <a:pt x="1548583" y="0"/>
                </a:lnTo>
                <a:close/>
              </a:path>
            </a:pathLst>
          </a:custGeom>
          <a:ln w="149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27231" y="3802654"/>
            <a:ext cx="367253" cy="356497"/>
          </a:xfrm>
          <a:custGeom>
            <a:avLst/>
            <a:gdLst/>
            <a:ahLst/>
            <a:cxnLst/>
            <a:rect l="l" t="t" r="r" b="b"/>
            <a:pathLst>
              <a:path w="403978" h="404030">
                <a:moveTo>
                  <a:pt x="389016" y="0"/>
                </a:moveTo>
                <a:lnTo>
                  <a:pt x="0" y="389066"/>
                </a:lnTo>
                <a:lnTo>
                  <a:pt x="0" y="404030"/>
                </a:lnTo>
                <a:lnTo>
                  <a:pt x="14961" y="404030"/>
                </a:lnTo>
                <a:lnTo>
                  <a:pt x="403978" y="14963"/>
                </a:lnTo>
                <a:lnTo>
                  <a:pt x="403978" y="0"/>
                </a:lnTo>
                <a:lnTo>
                  <a:pt x="389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85914" y="4383612"/>
            <a:ext cx="149621" cy="132035"/>
          </a:xfrm>
          <a:custGeom>
            <a:avLst/>
            <a:gdLst/>
            <a:ahLst/>
            <a:cxnLst/>
            <a:rect l="l" t="t" r="r" b="b"/>
            <a:pathLst>
              <a:path w="164583" h="149640">
                <a:moveTo>
                  <a:pt x="0" y="149640"/>
                </a:moveTo>
                <a:lnTo>
                  <a:pt x="164583" y="119712"/>
                </a:lnTo>
                <a:lnTo>
                  <a:pt x="89773" y="0"/>
                </a:lnTo>
                <a:lnTo>
                  <a:pt x="0" y="149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99516" y="4145948"/>
            <a:ext cx="489670" cy="356496"/>
          </a:xfrm>
          <a:custGeom>
            <a:avLst/>
            <a:gdLst/>
            <a:ahLst/>
            <a:cxnLst/>
            <a:rect l="l" t="t" r="r" b="b"/>
            <a:pathLst>
              <a:path w="538637" h="404029">
                <a:moveTo>
                  <a:pt x="523675" y="0"/>
                </a:moveTo>
                <a:lnTo>
                  <a:pt x="0" y="389066"/>
                </a:lnTo>
                <a:lnTo>
                  <a:pt x="0" y="404029"/>
                </a:lnTo>
                <a:lnTo>
                  <a:pt x="14962" y="404029"/>
                </a:lnTo>
                <a:lnTo>
                  <a:pt x="538637" y="14964"/>
                </a:lnTo>
                <a:lnTo>
                  <a:pt x="538637" y="0"/>
                </a:lnTo>
                <a:lnTo>
                  <a:pt x="523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8332" y="4858941"/>
            <a:ext cx="149621" cy="118832"/>
          </a:xfrm>
          <a:custGeom>
            <a:avLst/>
            <a:gdLst/>
            <a:ahLst/>
            <a:cxnLst/>
            <a:rect l="l" t="t" r="r" b="b"/>
            <a:pathLst>
              <a:path w="164583" h="134676">
                <a:moveTo>
                  <a:pt x="0" y="0"/>
                </a:moveTo>
                <a:lnTo>
                  <a:pt x="104734" y="134676"/>
                </a:lnTo>
                <a:lnTo>
                  <a:pt x="1645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1933" y="4858941"/>
            <a:ext cx="244835" cy="132035"/>
          </a:xfrm>
          <a:custGeom>
            <a:avLst/>
            <a:gdLst/>
            <a:ahLst/>
            <a:cxnLst/>
            <a:rect l="l" t="t" r="r" b="b"/>
            <a:pathLst>
              <a:path w="269319" h="149640">
                <a:moveTo>
                  <a:pt x="0" y="0"/>
                </a:moveTo>
                <a:lnTo>
                  <a:pt x="0" y="14964"/>
                </a:lnTo>
                <a:lnTo>
                  <a:pt x="254356" y="149640"/>
                </a:lnTo>
                <a:lnTo>
                  <a:pt x="269319" y="149640"/>
                </a:lnTo>
                <a:lnTo>
                  <a:pt x="269319" y="134676"/>
                </a:lnTo>
                <a:lnTo>
                  <a:pt x="1496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7767" y="2370063"/>
            <a:ext cx="1469012" cy="831826"/>
          </a:xfrm>
          <a:custGeom>
            <a:avLst/>
            <a:gdLst/>
            <a:ahLst/>
            <a:cxnLst/>
            <a:rect l="l" t="t" r="r" b="b"/>
            <a:pathLst>
              <a:path w="1615913" h="942736">
                <a:moveTo>
                  <a:pt x="807956" y="0"/>
                </a:moveTo>
                <a:lnTo>
                  <a:pt x="1354075" y="0"/>
                </a:lnTo>
                <a:lnTo>
                  <a:pt x="1375550" y="868"/>
                </a:lnTo>
                <a:lnTo>
                  <a:pt x="1416997" y="7610"/>
                </a:lnTo>
                <a:lnTo>
                  <a:pt x="1455994" y="20579"/>
                </a:lnTo>
                <a:lnTo>
                  <a:pt x="1492000" y="39234"/>
                </a:lnTo>
                <a:lnTo>
                  <a:pt x="1524476" y="63037"/>
                </a:lnTo>
                <a:lnTo>
                  <a:pt x="1552884" y="91448"/>
                </a:lnTo>
                <a:lnTo>
                  <a:pt x="1576683" y="123928"/>
                </a:lnTo>
                <a:lnTo>
                  <a:pt x="1595336" y="159939"/>
                </a:lnTo>
                <a:lnTo>
                  <a:pt x="1608303" y="198940"/>
                </a:lnTo>
                <a:lnTo>
                  <a:pt x="1615045" y="240393"/>
                </a:lnTo>
                <a:lnTo>
                  <a:pt x="1615913" y="261871"/>
                </a:lnTo>
                <a:lnTo>
                  <a:pt x="1615913" y="680864"/>
                </a:lnTo>
                <a:lnTo>
                  <a:pt x="1615045" y="702342"/>
                </a:lnTo>
                <a:lnTo>
                  <a:pt x="1612486" y="723341"/>
                </a:lnTo>
                <a:lnTo>
                  <a:pt x="1608303" y="743795"/>
                </a:lnTo>
                <a:lnTo>
                  <a:pt x="1602564" y="763636"/>
                </a:lnTo>
                <a:lnTo>
                  <a:pt x="1595336" y="782797"/>
                </a:lnTo>
                <a:lnTo>
                  <a:pt x="1586687" y="801210"/>
                </a:lnTo>
                <a:lnTo>
                  <a:pt x="1576683" y="818807"/>
                </a:lnTo>
                <a:lnTo>
                  <a:pt x="1565393" y="835522"/>
                </a:lnTo>
                <a:lnTo>
                  <a:pt x="1552884" y="851288"/>
                </a:lnTo>
                <a:lnTo>
                  <a:pt x="1539222" y="866036"/>
                </a:lnTo>
                <a:lnTo>
                  <a:pt x="1524476" y="879699"/>
                </a:lnTo>
                <a:lnTo>
                  <a:pt x="1508713" y="892210"/>
                </a:lnTo>
                <a:lnTo>
                  <a:pt x="1492000" y="903502"/>
                </a:lnTo>
                <a:lnTo>
                  <a:pt x="1474404" y="913507"/>
                </a:lnTo>
                <a:lnTo>
                  <a:pt x="1455994" y="922157"/>
                </a:lnTo>
                <a:lnTo>
                  <a:pt x="1436836" y="929386"/>
                </a:lnTo>
                <a:lnTo>
                  <a:pt x="1416997" y="935126"/>
                </a:lnTo>
                <a:lnTo>
                  <a:pt x="1396546" y="939309"/>
                </a:lnTo>
                <a:lnTo>
                  <a:pt x="1375550" y="941868"/>
                </a:lnTo>
                <a:lnTo>
                  <a:pt x="1354075" y="942736"/>
                </a:lnTo>
                <a:lnTo>
                  <a:pt x="261837" y="942736"/>
                </a:lnTo>
                <a:lnTo>
                  <a:pt x="240362" y="941868"/>
                </a:lnTo>
                <a:lnTo>
                  <a:pt x="198914" y="935126"/>
                </a:lnTo>
                <a:lnTo>
                  <a:pt x="159918" y="922157"/>
                </a:lnTo>
                <a:lnTo>
                  <a:pt x="123912" y="903502"/>
                </a:lnTo>
                <a:lnTo>
                  <a:pt x="91436" y="879699"/>
                </a:lnTo>
                <a:lnTo>
                  <a:pt x="63028" y="851288"/>
                </a:lnTo>
                <a:lnTo>
                  <a:pt x="39229" y="818807"/>
                </a:lnTo>
                <a:lnTo>
                  <a:pt x="20576" y="782797"/>
                </a:lnTo>
                <a:lnTo>
                  <a:pt x="7609" y="743795"/>
                </a:lnTo>
                <a:lnTo>
                  <a:pt x="867" y="702342"/>
                </a:lnTo>
                <a:lnTo>
                  <a:pt x="0" y="680864"/>
                </a:lnTo>
                <a:lnTo>
                  <a:pt x="0" y="261871"/>
                </a:lnTo>
                <a:lnTo>
                  <a:pt x="3427" y="219394"/>
                </a:lnTo>
                <a:lnTo>
                  <a:pt x="13348" y="179099"/>
                </a:lnTo>
                <a:lnTo>
                  <a:pt x="29225" y="141526"/>
                </a:lnTo>
                <a:lnTo>
                  <a:pt x="50519" y="107213"/>
                </a:lnTo>
                <a:lnTo>
                  <a:pt x="76690" y="76700"/>
                </a:lnTo>
                <a:lnTo>
                  <a:pt x="107199" y="50525"/>
                </a:lnTo>
                <a:lnTo>
                  <a:pt x="141508" y="29229"/>
                </a:lnTo>
                <a:lnTo>
                  <a:pt x="179076" y="13350"/>
                </a:lnTo>
                <a:lnTo>
                  <a:pt x="219366" y="3427"/>
                </a:lnTo>
                <a:lnTo>
                  <a:pt x="261837" y="0"/>
                </a:lnTo>
                <a:lnTo>
                  <a:pt x="807956" y="0"/>
                </a:lnTo>
                <a:close/>
              </a:path>
            </a:pathLst>
          </a:custGeom>
          <a:ln w="149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15440" y="2560341"/>
            <a:ext cx="1090263" cy="180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33"/>
              </a:lnSpc>
              <a:spcBef>
                <a:spcPts val="66"/>
              </a:spcBef>
            </a:pPr>
            <a:r>
              <a:rPr sz="1300" spc="-22" dirty="0">
                <a:latin typeface="Arial"/>
                <a:cs typeface="Arial"/>
              </a:rPr>
              <a:t>operation</a:t>
            </a:r>
            <a:r>
              <a:rPr sz="1300" dirty="0">
                <a:latin typeface="Arial"/>
                <a:cs typeface="Arial"/>
              </a:rPr>
              <a:t>s</a:t>
            </a:r>
            <a:r>
              <a:rPr sz="1300" spc="22" dirty="0">
                <a:latin typeface="Arial"/>
                <a:cs typeface="Arial"/>
              </a:rPr>
              <a:t> </a:t>
            </a:r>
            <a:r>
              <a:rPr sz="1300" spc="-22" dirty="0">
                <a:latin typeface="Arial"/>
                <a:cs typeface="Arial"/>
              </a:rPr>
              <a:t>and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15441" y="2930042"/>
            <a:ext cx="1104908" cy="180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33"/>
              </a:lnSpc>
              <a:spcBef>
                <a:spcPts val="66"/>
              </a:spcBef>
            </a:pPr>
            <a:r>
              <a:rPr sz="1300" spc="-26" dirty="0">
                <a:latin typeface="Arial"/>
                <a:cs typeface="Arial"/>
              </a:rPr>
              <a:t>Highe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300" spc="-12" dirty="0">
                <a:latin typeface="Arial"/>
                <a:cs typeface="Arial"/>
              </a:rPr>
              <a:t> </a:t>
            </a:r>
            <a:r>
              <a:rPr sz="1300" spc="-26" dirty="0">
                <a:latin typeface="Arial"/>
                <a:cs typeface="Arial"/>
              </a:rPr>
              <a:t>Margins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7641" y="4105162"/>
            <a:ext cx="821339" cy="180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33"/>
              </a:lnSpc>
              <a:spcBef>
                <a:spcPts val="66"/>
              </a:spcBef>
            </a:pPr>
            <a:r>
              <a:rPr sz="1300" spc="-13" dirty="0">
                <a:latin typeface="Arial"/>
                <a:cs typeface="Arial"/>
              </a:rPr>
              <a:t>investment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6098" y="4157976"/>
            <a:ext cx="1160231" cy="180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33"/>
              </a:lnSpc>
              <a:spcBef>
                <a:spcPts val="66"/>
              </a:spcBef>
            </a:pPr>
            <a:r>
              <a:rPr sz="1300" spc="-22" dirty="0">
                <a:latin typeface="Arial"/>
                <a:cs typeface="Arial"/>
              </a:rPr>
              <a:t>Reduc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7" dirty="0">
                <a:latin typeface="Arial"/>
                <a:cs typeface="Arial"/>
              </a:rPr>
              <a:t> </a:t>
            </a:r>
            <a:r>
              <a:rPr sz="1300" spc="-22" dirty="0">
                <a:latin typeface="Arial"/>
                <a:cs typeface="Arial"/>
              </a:rPr>
              <a:t>ta</a:t>
            </a:r>
            <a:r>
              <a:rPr sz="1300" dirty="0">
                <a:latin typeface="Arial"/>
                <a:cs typeface="Arial"/>
              </a:rPr>
              <a:t>x</a:t>
            </a:r>
            <a:r>
              <a:rPr sz="1300" spc="-19" dirty="0">
                <a:latin typeface="Arial"/>
                <a:cs typeface="Arial"/>
              </a:rPr>
              <a:t> </a:t>
            </a:r>
            <a:r>
              <a:rPr sz="1300" spc="-22" dirty="0">
                <a:latin typeface="Arial"/>
                <a:cs typeface="Arial"/>
              </a:rPr>
              <a:t>rate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7641" y="4936989"/>
            <a:ext cx="1267089" cy="1808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33"/>
              </a:lnSpc>
              <a:spcBef>
                <a:spcPts val="66"/>
              </a:spcBef>
            </a:pPr>
            <a:r>
              <a:rPr sz="1300" spc="-26" dirty="0">
                <a:latin typeface="Arial"/>
                <a:cs typeface="Arial"/>
              </a:rPr>
              <a:t>managemen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19" dirty="0">
                <a:latin typeface="Arial"/>
                <a:cs typeface="Arial"/>
              </a:rPr>
              <a:t> </a:t>
            </a:r>
            <a:r>
              <a:rPr sz="1300" spc="-26" dirty="0">
                <a:latin typeface="Arial"/>
                <a:cs typeface="Arial"/>
              </a:rPr>
              <a:t>and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15886" y="6147581"/>
            <a:ext cx="212515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spc="-90" dirty="0">
                <a:latin typeface="Arial"/>
                <a:cs typeface="Arial"/>
              </a:rPr>
              <a:t>1</a:t>
            </a: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6449" y="2370064"/>
            <a:ext cx="2081100" cy="2851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31"/>
              </a:spcBef>
            </a:pPr>
            <a:endParaRPr sz="900"/>
          </a:p>
          <a:p>
            <a:pPr marL="127556">
              <a:lnSpc>
                <a:spcPct val="95825"/>
              </a:lnSpc>
            </a:pPr>
            <a:r>
              <a:rPr sz="1300" dirty="0">
                <a:latin typeface="Arial"/>
                <a:cs typeface="Arial"/>
              </a:rPr>
              <a:t>Revenues</a:t>
            </a:r>
            <a:endParaRPr sz="1300">
              <a:latin typeface="Arial"/>
              <a:cs typeface="Arial"/>
            </a:endParaRPr>
          </a:p>
          <a:p>
            <a:pPr marL="127556">
              <a:lnSpc>
                <a:spcPct val="95825"/>
              </a:lnSpc>
              <a:spcBef>
                <a:spcPts val="1516"/>
              </a:spcBef>
            </a:pPr>
            <a:r>
              <a:rPr sz="1300" dirty="0">
                <a:latin typeface="Arial"/>
                <a:cs typeface="Arial"/>
              </a:rPr>
              <a:t>*</a:t>
            </a:r>
            <a:r>
              <a:rPr sz="1300" spc="-13" dirty="0">
                <a:latin typeface="Arial"/>
                <a:cs typeface="Arial"/>
              </a:rPr>
              <a:t> </a:t>
            </a:r>
            <a:r>
              <a:rPr sz="1300" spc="-8" dirty="0">
                <a:latin typeface="Arial"/>
                <a:cs typeface="Arial"/>
              </a:rPr>
              <a:t>Operatin</a:t>
            </a:r>
            <a:r>
              <a:rPr sz="1300" dirty="0">
                <a:latin typeface="Arial"/>
                <a:cs typeface="Arial"/>
              </a:rPr>
              <a:t>g</a:t>
            </a:r>
            <a:r>
              <a:rPr sz="1300" spc="37" dirty="0">
                <a:latin typeface="Arial"/>
                <a:cs typeface="Arial"/>
              </a:rPr>
              <a:t> </a:t>
            </a:r>
            <a:r>
              <a:rPr sz="1300" spc="-8" dirty="0">
                <a:latin typeface="Arial"/>
                <a:cs typeface="Arial"/>
              </a:rPr>
              <a:t>Margin</a:t>
            </a:r>
            <a:endParaRPr sz="1300">
              <a:latin typeface="Arial"/>
              <a:cs typeface="Arial"/>
            </a:endParaRPr>
          </a:p>
          <a:p>
            <a:pPr marL="127556">
              <a:lnSpc>
                <a:spcPct val="95825"/>
              </a:lnSpc>
              <a:spcBef>
                <a:spcPts val="14839"/>
              </a:spcBef>
            </a:pPr>
            <a:r>
              <a:rPr sz="1300" dirty="0">
                <a:latin typeface="Arial"/>
                <a:cs typeface="Arial"/>
              </a:rPr>
              <a:t>=</a:t>
            </a:r>
            <a:r>
              <a:rPr sz="1300" spc="12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FCFF</a:t>
            </a:r>
            <a:endParaRPr sz="13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2619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170" dirty="0">
                <a:latin typeface="Times New Roman"/>
                <a:cs typeface="Times New Roman"/>
              </a:rPr>
              <a:t>W</a:t>
            </a:r>
            <a:r>
              <a:rPr sz="2100" dirty="0">
                <a:latin typeface="Times New Roman"/>
                <a:cs typeface="Times New Roman"/>
              </a:rPr>
              <a:t>ays of Increasing Cash Flows from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Assets in Place</a:t>
            </a:r>
            <a:endParaRPr sz="2100">
              <a:latin typeface="Times New Roman"/>
              <a:cs typeface="Times New Roman"/>
            </a:endParaRPr>
          </a:p>
          <a:p>
            <a:pPr marL="2125926" marR="5016451">
              <a:lnSpc>
                <a:spcPts val="1444"/>
              </a:lnSpc>
              <a:spcBef>
                <a:spcPts val="6193"/>
              </a:spcBef>
            </a:pPr>
            <a:r>
              <a:rPr sz="1300" spc="-26" dirty="0">
                <a:latin typeface="Arial"/>
                <a:cs typeface="Arial"/>
              </a:rPr>
              <a:t>Mor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26" dirty="0">
                <a:latin typeface="Arial"/>
                <a:cs typeface="Arial"/>
              </a:rPr>
              <a:t>efficient </a:t>
            </a:r>
            <a:endParaRPr sz="1300">
              <a:latin typeface="Arial"/>
              <a:cs typeface="Arial"/>
            </a:endParaRPr>
          </a:p>
          <a:p>
            <a:pPr marL="2125926" marR="5016451">
              <a:lnSpc>
                <a:spcPts val="1444"/>
              </a:lnSpc>
              <a:spcBef>
                <a:spcPts val="1515"/>
              </a:spcBef>
            </a:pPr>
            <a:r>
              <a:rPr sz="1300" spc="-45" dirty="0">
                <a:latin typeface="Arial"/>
                <a:cs typeface="Arial"/>
              </a:rPr>
              <a:t>cos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-57" dirty="0">
                <a:latin typeface="Arial"/>
                <a:cs typeface="Arial"/>
              </a:rPr>
              <a:t> </a:t>
            </a:r>
            <a:r>
              <a:rPr sz="1300" spc="-45" dirty="0">
                <a:latin typeface="Arial"/>
                <a:cs typeface="Arial"/>
              </a:rPr>
              <a:t>cuttting:</a:t>
            </a:r>
            <a:endParaRPr sz="1300">
              <a:latin typeface="Arial"/>
              <a:cs typeface="Arial"/>
            </a:endParaRPr>
          </a:p>
          <a:p>
            <a:pPr marL="2005082" marR="3512567" indent="2054337">
              <a:lnSpc>
                <a:spcPts val="1444"/>
              </a:lnSpc>
              <a:spcBef>
                <a:spcPts val="2510"/>
              </a:spcBef>
            </a:pPr>
            <a:r>
              <a:rPr sz="1300" dirty="0">
                <a:latin typeface="Arial"/>
                <a:cs typeface="Arial"/>
              </a:rPr>
              <a:t>=</a:t>
            </a:r>
            <a:r>
              <a:rPr sz="1300" spc="-1" dirty="0">
                <a:latin typeface="Arial"/>
                <a:cs typeface="Arial"/>
              </a:rPr>
              <a:t> </a:t>
            </a:r>
            <a:r>
              <a:rPr sz="1300" spc="-4" dirty="0">
                <a:latin typeface="Arial"/>
                <a:cs typeface="Arial"/>
              </a:rPr>
              <a:t>EBIT </a:t>
            </a:r>
            <a:endParaRPr sz="1300">
              <a:latin typeface="Arial"/>
              <a:cs typeface="Arial"/>
            </a:endParaRPr>
          </a:p>
          <a:p>
            <a:pPr marL="2005082" marR="3512567">
              <a:lnSpc>
                <a:spcPts val="1444"/>
              </a:lnSpc>
              <a:spcBef>
                <a:spcPts val="247"/>
              </a:spcBef>
            </a:pPr>
            <a:r>
              <a:rPr sz="1300" spc="-17" dirty="0">
                <a:latin typeface="Arial"/>
                <a:cs typeface="Arial"/>
              </a:rPr>
              <a:t>Dives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3" dirty="0">
                <a:latin typeface="Arial"/>
                <a:cs typeface="Arial"/>
              </a:rPr>
              <a:t> </a:t>
            </a:r>
            <a:r>
              <a:rPr sz="1300" spc="-17" dirty="0">
                <a:latin typeface="Arial"/>
                <a:cs typeface="Arial"/>
              </a:rPr>
              <a:t>asset</a:t>
            </a:r>
            <a:r>
              <a:rPr sz="1300" dirty="0">
                <a:latin typeface="Arial"/>
                <a:cs typeface="Arial"/>
              </a:rPr>
              <a:t>s</a:t>
            </a:r>
            <a:r>
              <a:rPr sz="1300" spc="9" dirty="0">
                <a:latin typeface="Arial"/>
                <a:cs typeface="Arial"/>
              </a:rPr>
              <a:t> </a:t>
            </a:r>
            <a:r>
              <a:rPr sz="1300" spc="-17" dirty="0">
                <a:latin typeface="Arial"/>
                <a:cs typeface="Arial"/>
              </a:rPr>
              <a:t>that</a:t>
            </a:r>
            <a:endParaRPr sz="1300">
              <a:latin typeface="Arial"/>
              <a:cs typeface="Arial"/>
            </a:endParaRPr>
          </a:p>
          <a:p>
            <a:pPr marL="2005082">
              <a:lnSpc>
                <a:spcPts val="1238"/>
              </a:lnSpc>
              <a:spcBef>
                <a:spcPts val="309"/>
              </a:spcBef>
            </a:pPr>
            <a:r>
              <a:rPr sz="1300" spc="-4" dirty="0">
                <a:latin typeface="Arial"/>
                <a:cs typeface="Arial"/>
              </a:rPr>
              <a:t>hav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22" dirty="0">
                <a:latin typeface="Arial"/>
                <a:cs typeface="Arial"/>
              </a:rPr>
              <a:t> </a:t>
            </a:r>
            <a:r>
              <a:rPr sz="1300" spc="-4" dirty="0">
                <a:latin typeface="Arial"/>
                <a:cs typeface="Arial"/>
              </a:rPr>
              <a:t>negativ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42" dirty="0">
                <a:latin typeface="Arial"/>
                <a:cs typeface="Arial"/>
              </a:rPr>
              <a:t> </a:t>
            </a:r>
            <a:r>
              <a:rPr sz="1300" spc="-4" dirty="0">
                <a:latin typeface="Arial"/>
                <a:cs typeface="Arial"/>
              </a:rPr>
              <a:t>EBI</a:t>
            </a:r>
            <a:r>
              <a:rPr sz="1300" dirty="0">
                <a:latin typeface="Arial"/>
                <a:cs typeface="Arial"/>
              </a:rPr>
              <a:t>T             </a:t>
            </a:r>
            <a:r>
              <a:rPr sz="1300" spc="335" dirty="0">
                <a:latin typeface="Arial"/>
                <a:cs typeface="Arial"/>
              </a:rPr>
              <a:t> </a:t>
            </a:r>
            <a:r>
              <a:rPr sz="1900" baseline="10352" dirty="0">
                <a:latin typeface="Arial"/>
                <a:cs typeface="Arial"/>
              </a:rPr>
              <a:t>-</a:t>
            </a:r>
            <a:r>
              <a:rPr sz="1900" spc="4" baseline="10352" dirty="0">
                <a:latin typeface="Arial"/>
                <a:cs typeface="Arial"/>
              </a:rPr>
              <a:t> </a:t>
            </a:r>
            <a:r>
              <a:rPr sz="1900" baseline="10352" dirty="0">
                <a:latin typeface="Arial"/>
                <a:cs typeface="Arial"/>
              </a:rPr>
              <a:t>Tax</a:t>
            </a:r>
            <a:r>
              <a:rPr sz="1900" spc="25" baseline="10352" dirty="0">
                <a:latin typeface="Arial"/>
                <a:cs typeface="Arial"/>
              </a:rPr>
              <a:t> </a:t>
            </a:r>
            <a:r>
              <a:rPr sz="1900" baseline="10352" dirty="0">
                <a:latin typeface="Arial"/>
                <a:cs typeface="Arial"/>
              </a:rPr>
              <a:t>Rate</a:t>
            </a:r>
            <a:r>
              <a:rPr sz="1900" spc="31" baseline="10352" dirty="0">
                <a:latin typeface="Arial"/>
                <a:cs typeface="Arial"/>
              </a:rPr>
              <a:t> </a:t>
            </a:r>
            <a:r>
              <a:rPr sz="1900" baseline="10352" dirty="0">
                <a:latin typeface="Arial"/>
                <a:cs typeface="Arial"/>
              </a:rPr>
              <a:t>*</a:t>
            </a:r>
            <a:r>
              <a:rPr sz="1900" spc="9" baseline="10352" dirty="0">
                <a:latin typeface="Arial"/>
                <a:cs typeface="Arial"/>
              </a:rPr>
              <a:t> </a:t>
            </a:r>
            <a:r>
              <a:rPr sz="1900" baseline="10352" dirty="0">
                <a:latin typeface="Arial"/>
                <a:cs typeface="Arial"/>
              </a:rPr>
              <a:t>EBIT</a:t>
            </a:r>
            <a:endParaRPr sz="1300">
              <a:latin typeface="Arial"/>
              <a:cs typeface="Arial"/>
            </a:endParaRPr>
          </a:p>
          <a:p>
            <a:pPr marL="4059420">
              <a:lnSpc>
                <a:spcPts val="1444"/>
              </a:lnSpc>
              <a:spcBef>
                <a:spcPts val="819"/>
              </a:spcBef>
            </a:pPr>
            <a:r>
              <a:rPr sz="1900" baseline="-18635" dirty="0">
                <a:latin typeface="Arial"/>
                <a:cs typeface="Arial"/>
              </a:rPr>
              <a:t>=</a:t>
            </a:r>
            <a:r>
              <a:rPr sz="1900" spc="7" baseline="-18635" dirty="0">
                <a:latin typeface="Arial"/>
                <a:cs typeface="Arial"/>
              </a:rPr>
              <a:t> </a:t>
            </a:r>
            <a:r>
              <a:rPr sz="1900" spc="-4" baseline="-18635" dirty="0">
                <a:latin typeface="Arial"/>
                <a:cs typeface="Arial"/>
              </a:rPr>
              <a:t>EBI</a:t>
            </a:r>
            <a:r>
              <a:rPr sz="1900" baseline="-18635" dirty="0">
                <a:latin typeface="Arial"/>
                <a:cs typeface="Arial"/>
              </a:rPr>
              <a:t>T</a:t>
            </a:r>
            <a:r>
              <a:rPr sz="1900" spc="28" baseline="-18635" dirty="0">
                <a:latin typeface="Arial"/>
                <a:cs typeface="Arial"/>
              </a:rPr>
              <a:t> </a:t>
            </a:r>
            <a:r>
              <a:rPr sz="1900" spc="-4" baseline="-18635" dirty="0">
                <a:latin typeface="Arial"/>
                <a:cs typeface="Arial"/>
              </a:rPr>
              <a:t>(1-t</a:t>
            </a:r>
            <a:r>
              <a:rPr sz="1900" baseline="-18635" dirty="0">
                <a:latin typeface="Arial"/>
                <a:cs typeface="Arial"/>
              </a:rPr>
              <a:t>)                             </a:t>
            </a:r>
            <a:r>
              <a:rPr sz="1900" spc="153" baseline="-186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Live</a:t>
            </a:r>
            <a:r>
              <a:rPr sz="1300" spc="27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off</a:t>
            </a:r>
            <a:r>
              <a:rPr sz="1300" spc="18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past</a:t>
            </a:r>
            <a:r>
              <a:rPr sz="1300" spc="28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over-</a:t>
            </a:r>
            <a:endParaRPr sz="1300">
              <a:latin typeface="Arial"/>
              <a:cs typeface="Arial"/>
            </a:endParaRPr>
          </a:p>
          <a:p>
            <a:pPr marL="1159179">
              <a:lnSpc>
                <a:spcPct val="95825"/>
              </a:lnSpc>
              <a:spcBef>
                <a:spcPts val="1938"/>
              </a:spcBef>
            </a:pPr>
            <a:r>
              <a:rPr sz="1300" dirty="0">
                <a:latin typeface="Arial"/>
                <a:cs typeface="Arial"/>
              </a:rPr>
              <a:t>-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17" dirty="0">
                <a:latin typeface="Arial"/>
                <a:cs typeface="Arial"/>
              </a:rPr>
              <a:t>movin</a:t>
            </a:r>
            <a:r>
              <a:rPr sz="1300" dirty="0">
                <a:latin typeface="Arial"/>
                <a:cs typeface="Arial"/>
              </a:rPr>
              <a:t>g</a:t>
            </a:r>
            <a:r>
              <a:rPr sz="1300" spc="4" dirty="0">
                <a:latin typeface="Arial"/>
                <a:cs typeface="Arial"/>
              </a:rPr>
              <a:t> </a:t>
            </a:r>
            <a:r>
              <a:rPr sz="1300" spc="-17" dirty="0">
                <a:latin typeface="Arial"/>
                <a:cs typeface="Arial"/>
              </a:rPr>
              <a:t>incom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4" dirty="0">
                <a:latin typeface="Arial"/>
                <a:cs typeface="Arial"/>
              </a:rPr>
              <a:t> </a:t>
            </a:r>
            <a:r>
              <a:rPr sz="1300" spc="-17" dirty="0">
                <a:latin typeface="Arial"/>
                <a:cs typeface="Arial"/>
              </a:rPr>
              <a:t>t</a:t>
            </a:r>
            <a:r>
              <a:rPr sz="1300" dirty="0">
                <a:latin typeface="Arial"/>
                <a:cs typeface="Arial"/>
              </a:rPr>
              <a:t>o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7" dirty="0">
                <a:latin typeface="Arial"/>
                <a:cs typeface="Arial"/>
              </a:rPr>
              <a:t>lowe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7" dirty="0">
                <a:latin typeface="Arial"/>
                <a:cs typeface="Arial"/>
              </a:rPr>
              <a:t>ta</a:t>
            </a:r>
            <a:r>
              <a:rPr sz="1300" dirty="0">
                <a:latin typeface="Arial"/>
                <a:cs typeface="Arial"/>
              </a:rPr>
              <a:t>x</a:t>
            </a:r>
            <a:r>
              <a:rPr sz="1300" spc="-19" dirty="0">
                <a:latin typeface="Arial"/>
                <a:cs typeface="Arial"/>
              </a:rPr>
              <a:t> </a:t>
            </a:r>
            <a:r>
              <a:rPr sz="1300" spc="-17" dirty="0">
                <a:latin typeface="Arial"/>
                <a:cs typeface="Arial"/>
              </a:rPr>
              <a:t>locale</a:t>
            </a:r>
            <a:r>
              <a:rPr sz="1300" dirty="0">
                <a:latin typeface="Arial"/>
                <a:cs typeface="Arial"/>
              </a:rPr>
              <a:t>s       </a:t>
            </a:r>
            <a:r>
              <a:rPr sz="1300" spc="32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+</a:t>
            </a:r>
            <a:r>
              <a:rPr sz="1300" spc="-14" dirty="0">
                <a:latin typeface="Arial"/>
                <a:cs typeface="Arial"/>
              </a:rPr>
              <a:t> </a:t>
            </a:r>
            <a:r>
              <a:rPr sz="1300" spc="-13" dirty="0">
                <a:latin typeface="Arial"/>
                <a:cs typeface="Arial"/>
              </a:rPr>
              <a:t>Depreciation</a:t>
            </a:r>
            <a:endParaRPr sz="1300">
              <a:latin typeface="Arial"/>
              <a:cs typeface="Arial"/>
            </a:endParaRPr>
          </a:p>
          <a:p>
            <a:pPr marL="1159179">
              <a:lnSpc>
                <a:spcPct val="95825"/>
              </a:lnSpc>
              <a:spcBef>
                <a:spcPts val="36"/>
              </a:spcBef>
            </a:pPr>
            <a:r>
              <a:rPr sz="1300" dirty="0">
                <a:latin typeface="Arial"/>
                <a:cs typeface="Arial"/>
              </a:rPr>
              <a:t>-</a:t>
            </a:r>
            <a:r>
              <a:rPr sz="1300" spc="-80" dirty="0">
                <a:latin typeface="Arial"/>
                <a:cs typeface="Arial"/>
              </a:rPr>
              <a:t> </a:t>
            </a:r>
            <a:r>
              <a:rPr sz="1300" spc="-39" dirty="0">
                <a:latin typeface="Arial"/>
                <a:cs typeface="Arial"/>
              </a:rPr>
              <a:t>transfe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300" spc="-38" dirty="0">
                <a:latin typeface="Arial"/>
                <a:cs typeface="Arial"/>
              </a:rPr>
              <a:t> </a:t>
            </a:r>
            <a:r>
              <a:rPr sz="1300" spc="-39" dirty="0">
                <a:latin typeface="Arial"/>
                <a:cs typeface="Arial"/>
              </a:rPr>
              <a:t>pricin</a:t>
            </a:r>
            <a:r>
              <a:rPr sz="1300" dirty="0">
                <a:latin typeface="Arial"/>
                <a:cs typeface="Arial"/>
              </a:rPr>
              <a:t>g                                        </a:t>
            </a:r>
            <a:r>
              <a:rPr sz="1300" spc="14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-4" dirty="0">
                <a:latin typeface="Arial"/>
                <a:cs typeface="Arial"/>
              </a:rPr>
              <a:t> Capita</a:t>
            </a:r>
            <a:r>
              <a:rPr sz="1300" dirty="0">
                <a:latin typeface="Arial"/>
                <a:cs typeface="Arial"/>
              </a:rPr>
              <a:t>l</a:t>
            </a:r>
            <a:r>
              <a:rPr sz="1300" spc="30" dirty="0">
                <a:latin typeface="Arial"/>
                <a:cs typeface="Arial"/>
              </a:rPr>
              <a:t> </a:t>
            </a:r>
            <a:r>
              <a:rPr sz="1300" spc="-4" dirty="0">
                <a:latin typeface="Arial"/>
                <a:cs typeface="Arial"/>
              </a:rPr>
              <a:t>Expenditures</a:t>
            </a:r>
            <a:endParaRPr sz="1300">
              <a:latin typeface="Arial"/>
              <a:cs typeface="Arial"/>
            </a:endParaRPr>
          </a:p>
          <a:p>
            <a:pPr marL="6234601" marR="447993" indent="-5075422">
              <a:lnSpc>
                <a:spcPts val="1444"/>
              </a:lnSpc>
              <a:spcBef>
                <a:spcPts val="36"/>
              </a:spcBef>
            </a:pPr>
            <a:r>
              <a:rPr sz="1300" dirty="0">
                <a:latin typeface="Arial"/>
                <a:cs typeface="Arial"/>
              </a:rPr>
              <a:t>-</a:t>
            </a:r>
            <a:r>
              <a:rPr sz="1300" spc="-67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ris</a:t>
            </a:r>
            <a:r>
              <a:rPr sz="1300" dirty="0">
                <a:latin typeface="Arial"/>
                <a:cs typeface="Arial"/>
              </a:rPr>
              <a:t>k</a:t>
            </a:r>
            <a:r>
              <a:rPr sz="1300" spc="-67" dirty="0">
                <a:latin typeface="Arial"/>
                <a:cs typeface="Arial"/>
              </a:rPr>
              <a:t> </a:t>
            </a:r>
            <a:r>
              <a:rPr sz="1300" spc="-35" dirty="0">
                <a:latin typeface="Arial"/>
                <a:cs typeface="Arial"/>
              </a:rPr>
              <a:t>managemen</a:t>
            </a:r>
            <a:r>
              <a:rPr sz="1300" dirty="0">
                <a:latin typeface="Arial"/>
                <a:cs typeface="Arial"/>
              </a:rPr>
              <a:t>t                                    </a:t>
            </a:r>
            <a:r>
              <a:rPr sz="1300" spc="9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-</a:t>
            </a:r>
            <a:r>
              <a:rPr sz="1300" spc="-22" dirty="0">
                <a:latin typeface="Arial"/>
                <a:cs typeface="Arial"/>
              </a:rPr>
              <a:t> </a:t>
            </a:r>
            <a:r>
              <a:rPr sz="1300" spc="-13" dirty="0">
                <a:latin typeface="Arial"/>
                <a:cs typeface="Arial"/>
              </a:rPr>
              <a:t>Ch</a:t>
            </a:r>
            <a:r>
              <a:rPr sz="1300" dirty="0">
                <a:latin typeface="Arial"/>
                <a:cs typeface="Arial"/>
              </a:rPr>
              <a:t>g </a:t>
            </a:r>
            <a:r>
              <a:rPr sz="1300" spc="-13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n</a:t>
            </a:r>
            <a:r>
              <a:rPr sz="1300" spc="-13" dirty="0">
                <a:latin typeface="Arial"/>
                <a:cs typeface="Arial"/>
              </a:rPr>
              <a:t> Workin</a:t>
            </a:r>
            <a:r>
              <a:rPr sz="1300" dirty="0">
                <a:latin typeface="Arial"/>
                <a:cs typeface="Arial"/>
              </a:rPr>
              <a:t>g</a:t>
            </a:r>
            <a:r>
              <a:rPr sz="1300" spc="23" dirty="0">
                <a:latin typeface="Arial"/>
                <a:cs typeface="Arial"/>
              </a:rPr>
              <a:t> </a:t>
            </a:r>
            <a:r>
              <a:rPr sz="1300" spc="-13" dirty="0">
                <a:latin typeface="Arial"/>
                <a:cs typeface="Arial"/>
              </a:rPr>
              <a:t>Capita</a:t>
            </a:r>
            <a:r>
              <a:rPr sz="1300" dirty="0">
                <a:latin typeface="Arial"/>
                <a:cs typeface="Arial"/>
              </a:rPr>
              <a:t>l         </a:t>
            </a:r>
            <a:r>
              <a:rPr sz="1300" spc="261" dirty="0">
                <a:latin typeface="Arial"/>
                <a:cs typeface="Arial"/>
              </a:rPr>
              <a:t> </a:t>
            </a:r>
            <a:r>
              <a:rPr sz="1900" spc="-8" baseline="-14493" dirty="0">
                <a:latin typeface="Arial"/>
                <a:cs typeface="Arial"/>
              </a:rPr>
              <a:t>Bette</a:t>
            </a:r>
            <a:r>
              <a:rPr sz="1900" baseline="-14493" dirty="0">
                <a:latin typeface="Arial"/>
                <a:cs typeface="Arial"/>
              </a:rPr>
              <a:t>r</a:t>
            </a:r>
            <a:r>
              <a:rPr sz="1900" spc="20" baseline="-14493" dirty="0">
                <a:latin typeface="Arial"/>
                <a:cs typeface="Arial"/>
              </a:rPr>
              <a:t> </a:t>
            </a:r>
            <a:r>
              <a:rPr sz="1900" spc="-8" baseline="-14493" dirty="0">
                <a:latin typeface="Arial"/>
                <a:cs typeface="Arial"/>
              </a:rPr>
              <a:t>inventory </a:t>
            </a:r>
            <a:endParaRPr sz="1300">
              <a:latin typeface="Arial"/>
              <a:cs typeface="Arial"/>
            </a:endParaRPr>
          </a:p>
          <a:p>
            <a:pPr marL="6234601" marR="447993">
              <a:lnSpc>
                <a:spcPts val="1444"/>
              </a:lnSpc>
              <a:spcBef>
                <a:spcPts val="1833"/>
              </a:spcBef>
            </a:pPr>
            <a:r>
              <a:rPr sz="1300" spc="-31" dirty="0">
                <a:latin typeface="Arial"/>
                <a:cs typeface="Arial"/>
              </a:rPr>
              <a:t>tighte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300" spc="-22" dirty="0">
                <a:latin typeface="Arial"/>
                <a:cs typeface="Arial"/>
              </a:rPr>
              <a:t> </a:t>
            </a:r>
            <a:r>
              <a:rPr sz="1300" spc="-31" dirty="0">
                <a:latin typeface="Arial"/>
                <a:cs typeface="Arial"/>
              </a:rPr>
              <a:t>credi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-27" dirty="0">
                <a:latin typeface="Arial"/>
                <a:cs typeface="Arial"/>
              </a:rPr>
              <a:t> </a:t>
            </a:r>
            <a:r>
              <a:rPr sz="1300" spc="-31" dirty="0">
                <a:latin typeface="Arial"/>
                <a:cs typeface="Arial"/>
              </a:rPr>
              <a:t>policies</a:t>
            </a:r>
            <a:endParaRPr sz="13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612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17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1705" y="3311791"/>
            <a:ext cx="1614510" cy="371739"/>
          </a:xfrm>
          <a:custGeom>
            <a:avLst/>
            <a:gdLst/>
            <a:ahLst/>
            <a:cxnLst/>
            <a:rect l="l" t="t" r="r" b="b"/>
            <a:pathLst>
              <a:path w="1775961" h="421304">
                <a:moveTo>
                  <a:pt x="887980" y="0"/>
                </a:moveTo>
                <a:lnTo>
                  <a:pt x="270909" y="0"/>
                </a:lnTo>
                <a:lnTo>
                  <a:pt x="248690" y="673"/>
                </a:lnTo>
                <a:lnTo>
                  <a:pt x="205806" y="5903"/>
                </a:lnTo>
                <a:lnTo>
                  <a:pt x="165459" y="15962"/>
                </a:lnTo>
                <a:lnTo>
                  <a:pt x="128205" y="30433"/>
                </a:lnTo>
                <a:lnTo>
                  <a:pt x="94604" y="48896"/>
                </a:lnTo>
                <a:lnTo>
                  <a:pt x="52269" y="83163"/>
                </a:lnTo>
                <a:lnTo>
                  <a:pt x="21289" y="124061"/>
                </a:lnTo>
                <a:lnTo>
                  <a:pt x="3545" y="170180"/>
                </a:lnTo>
                <a:lnTo>
                  <a:pt x="0" y="203128"/>
                </a:lnTo>
                <a:lnTo>
                  <a:pt x="0" y="218175"/>
                </a:lnTo>
                <a:lnTo>
                  <a:pt x="7873" y="266989"/>
                </a:lnTo>
                <a:lnTo>
                  <a:pt x="30238" y="311524"/>
                </a:lnTo>
                <a:lnTo>
                  <a:pt x="65212" y="350369"/>
                </a:lnTo>
                <a:lnTo>
                  <a:pt x="110913" y="382111"/>
                </a:lnTo>
                <a:lnTo>
                  <a:pt x="146411" y="398631"/>
                </a:lnTo>
                <a:lnTo>
                  <a:pt x="185281" y="410948"/>
                </a:lnTo>
                <a:lnTo>
                  <a:pt x="226966" y="418645"/>
                </a:lnTo>
                <a:lnTo>
                  <a:pt x="270909" y="421304"/>
                </a:lnTo>
                <a:lnTo>
                  <a:pt x="1505052" y="421304"/>
                </a:lnTo>
                <a:lnTo>
                  <a:pt x="1548995" y="418645"/>
                </a:lnTo>
                <a:lnTo>
                  <a:pt x="1590680" y="410948"/>
                </a:lnTo>
                <a:lnTo>
                  <a:pt x="1629550" y="398631"/>
                </a:lnTo>
                <a:lnTo>
                  <a:pt x="1665047" y="382111"/>
                </a:lnTo>
                <a:lnTo>
                  <a:pt x="1710748" y="350369"/>
                </a:lnTo>
                <a:lnTo>
                  <a:pt x="1745722" y="311524"/>
                </a:lnTo>
                <a:lnTo>
                  <a:pt x="1768087" y="266989"/>
                </a:lnTo>
                <a:lnTo>
                  <a:pt x="1775961" y="218174"/>
                </a:lnTo>
                <a:lnTo>
                  <a:pt x="1775961" y="203128"/>
                </a:lnTo>
                <a:lnTo>
                  <a:pt x="1768087" y="154314"/>
                </a:lnTo>
                <a:lnTo>
                  <a:pt x="1745722" y="109779"/>
                </a:lnTo>
                <a:lnTo>
                  <a:pt x="1710748" y="70934"/>
                </a:lnTo>
                <a:lnTo>
                  <a:pt x="1665047" y="39192"/>
                </a:lnTo>
                <a:lnTo>
                  <a:pt x="1629550" y="22672"/>
                </a:lnTo>
                <a:lnTo>
                  <a:pt x="1590680" y="10355"/>
                </a:lnTo>
                <a:lnTo>
                  <a:pt x="1548994" y="2658"/>
                </a:lnTo>
                <a:lnTo>
                  <a:pt x="1505051" y="0"/>
                </a:lnTo>
                <a:lnTo>
                  <a:pt x="88798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18546" y="3318429"/>
            <a:ext cx="1600827" cy="358462"/>
          </a:xfrm>
          <a:custGeom>
            <a:avLst/>
            <a:gdLst/>
            <a:ahLst/>
            <a:cxnLst/>
            <a:rect l="l" t="t" r="r" b="b"/>
            <a:pathLst>
              <a:path w="1760910" h="406257">
                <a:moveTo>
                  <a:pt x="880455" y="0"/>
                </a:moveTo>
                <a:lnTo>
                  <a:pt x="1490001" y="0"/>
                </a:lnTo>
                <a:lnTo>
                  <a:pt x="1512219" y="673"/>
                </a:lnTo>
                <a:lnTo>
                  <a:pt x="1555103" y="5903"/>
                </a:lnTo>
                <a:lnTo>
                  <a:pt x="1595451" y="15962"/>
                </a:lnTo>
                <a:lnTo>
                  <a:pt x="1632704" y="30433"/>
                </a:lnTo>
                <a:lnTo>
                  <a:pt x="1666306" y="48896"/>
                </a:lnTo>
                <a:lnTo>
                  <a:pt x="1695698" y="70934"/>
                </a:lnTo>
                <a:lnTo>
                  <a:pt x="1720322" y="96129"/>
                </a:lnTo>
                <a:lnTo>
                  <a:pt x="1739621" y="124061"/>
                </a:lnTo>
                <a:lnTo>
                  <a:pt x="1753037" y="154314"/>
                </a:lnTo>
                <a:lnTo>
                  <a:pt x="1760012" y="186469"/>
                </a:lnTo>
                <a:lnTo>
                  <a:pt x="1760910" y="203128"/>
                </a:lnTo>
                <a:lnTo>
                  <a:pt x="1760012" y="219787"/>
                </a:lnTo>
                <a:lnTo>
                  <a:pt x="1757365" y="236076"/>
                </a:lnTo>
                <a:lnTo>
                  <a:pt x="1753037" y="251942"/>
                </a:lnTo>
                <a:lnTo>
                  <a:pt x="1747099" y="267332"/>
                </a:lnTo>
                <a:lnTo>
                  <a:pt x="1739621" y="282195"/>
                </a:lnTo>
                <a:lnTo>
                  <a:pt x="1730672" y="296477"/>
                </a:lnTo>
                <a:lnTo>
                  <a:pt x="1720322" y="310128"/>
                </a:lnTo>
                <a:lnTo>
                  <a:pt x="1708641" y="323093"/>
                </a:lnTo>
                <a:lnTo>
                  <a:pt x="1695698" y="335322"/>
                </a:lnTo>
                <a:lnTo>
                  <a:pt x="1681563" y="346762"/>
                </a:lnTo>
                <a:lnTo>
                  <a:pt x="1666306" y="357360"/>
                </a:lnTo>
                <a:lnTo>
                  <a:pt x="1649997" y="367065"/>
                </a:lnTo>
                <a:lnTo>
                  <a:pt x="1632704" y="375823"/>
                </a:lnTo>
                <a:lnTo>
                  <a:pt x="1614499" y="383584"/>
                </a:lnTo>
                <a:lnTo>
                  <a:pt x="1595451" y="390294"/>
                </a:lnTo>
                <a:lnTo>
                  <a:pt x="1575629" y="395901"/>
                </a:lnTo>
                <a:lnTo>
                  <a:pt x="1555104" y="400353"/>
                </a:lnTo>
                <a:lnTo>
                  <a:pt x="1533944" y="403598"/>
                </a:lnTo>
                <a:lnTo>
                  <a:pt x="1512220" y="405584"/>
                </a:lnTo>
                <a:lnTo>
                  <a:pt x="1490001" y="406257"/>
                </a:lnTo>
                <a:lnTo>
                  <a:pt x="270909" y="406257"/>
                </a:lnTo>
                <a:lnTo>
                  <a:pt x="248690" y="405584"/>
                </a:lnTo>
                <a:lnTo>
                  <a:pt x="226966" y="403598"/>
                </a:lnTo>
                <a:lnTo>
                  <a:pt x="205806" y="400353"/>
                </a:lnTo>
                <a:lnTo>
                  <a:pt x="185281" y="395901"/>
                </a:lnTo>
                <a:lnTo>
                  <a:pt x="165459" y="390294"/>
                </a:lnTo>
                <a:lnTo>
                  <a:pt x="146410" y="383584"/>
                </a:lnTo>
                <a:lnTo>
                  <a:pt x="128205" y="375824"/>
                </a:lnTo>
                <a:lnTo>
                  <a:pt x="110913" y="367065"/>
                </a:lnTo>
                <a:lnTo>
                  <a:pt x="94604" y="357360"/>
                </a:lnTo>
                <a:lnTo>
                  <a:pt x="79347" y="346762"/>
                </a:lnTo>
                <a:lnTo>
                  <a:pt x="65212" y="335322"/>
                </a:lnTo>
                <a:lnTo>
                  <a:pt x="52269" y="323093"/>
                </a:lnTo>
                <a:lnTo>
                  <a:pt x="40588" y="310128"/>
                </a:lnTo>
                <a:lnTo>
                  <a:pt x="30238" y="296477"/>
                </a:lnTo>
                <a:lnTo>
                  <a:pt x="21289" y="282195"/>
                </a:lnTo>
                <a:lnTo>
                  <a:pt x="13811" y="267332"/>
                </a:lnTo>
                <a:lnTo>
                  <a:pt x="7873" y="251942"/>
                </a:lnTo>
                <a:lnTo>
                  <a:pt x="3545" y="236077"/>
                </a:lnTo>
                <a:lnTo>
                  <a:pt x="898" y="219788"/>
                </a:lnTo>
                <a:lnTo>
                  <a:pt x="0" y="203128"/>
                </a:lnTo>
                <a:lnTo>
                  <a:pt x="898" y="186469"/>
                </a:lnTo>
                <a:lnTo>
                  <a:pt x="3545" y="170180"/>
                </a:lnTo>
                <a:lnTo>
                  <a:pt x="7873" y="154314"/>
                </a:lnTo>
                <a:lnTo>
                  <a:pt x="13811" y="138924"/>
                </a:lnTo>
                <a:lnTo>
                  <a:pt x="21289" y="124061"/>
                </a:lnTo>
                <a:lnTo>
                  <a:pt x="30238" y="109779"/>
                </a:lnTo>
                <a:lnTo>
                  <a:pt x="40588" y="96129"/>
                </a:lnTo>
                <a:lnTo>
                  <a:pt x="52269" y="83163"/>
                </a:lnTo>
                <a:lnTo>
                  <a:pt x="65212" y="70934"/>
                </a:lnTo>
                <a:lnTo>
                  <a:pt x="79347" y="59494"/>
                </a:lnTo>
                <a:lnTo>
                  <a:pt x="94604" y="48896"/>
                </a:lnTo>
                <a:lnTo>
                  <a:pt x="110913" y="39191"/>
                </a:lnTo>
                <a:lnTo>
                  <a:pt x="128205" y="30433"/>
                </a:lnTo>
                <a:lnTo>
                  <a:pt x="146410" y="22672"/>
                </a:lnTo>
                <a:lnTo>
                  <a:pt x="165459" y="15962"/>
                </a:lnTo>
                <a:lnTo>
                  <a:pt x="185281" y="10355"/>
                </a:lnTo>
                <a:lnTo>
                  <a:pt x="205806" y="5903"/>
                </a:lnTo>
                <a:lnTo>
                  <a:pt x="226966" y="2658"/>
                </a:lnTo>
                <a:lnTo>
                  <a:pt x="248690" y="673"/>
                </a:lnTo>
                <a:lnTo>
                  <a:pt x="270909" y="0"/>
                </a:lnTo>
                <a:lnTo>
                  <a:pt x="880455" y="0"/>
                </a:lnTo>
                <a:close/>
              </a:path>
            </a:pathLst>
          </a:custGeom>
          <a:ln w="150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65655" y="3437917"/>
            <a:ext cx="2462812" cy="1075386"/>
          </a:xfrm>
          <a:custGeom>
            <a:avLst/>
            <a:gdLst/>
            <a:ahLst/>
            <a:cxnLst/>
            <a:rect l="l" t="t" r="r" b="b"/>
            <a:pathLst>
              <a:path w="2709093" h="1218771">
                <a:moveTo>
                  <a:pt x="0" y="0"/>
                </a:moveTo>
                <a:lnTo>
                  <a:pt x="2709093" y="0"/>
                </a:lnTo>
                <a:lnTo>
                  <a:pt x="2709093" y="1218771"/>
                </a:lnTo>
                <a:lnTo>
                  <a:pt x="0" y="1218771"/>
                </a:lnTo>
                <a:lnTo>
                  <a:pt x="0" y="0"/>
                </a:lnTo>
                <a:close/>
              </a:path>
            </a:pathLst>
          </a:custGeom>
          <a:ln w="1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68272" y="3590595"/>
            <a:ext cx="150505" cy="106211"/>
          </a:xfrm>
          <a:custGeom>
            <a:avLst/>
            <a:gdLst/>
            <a:ahLst/>
            <a:cxnLst/>
            <a:rect l="l" t="t" r="r" b="b"/>
            <a:pathLst>
              <a:path w="165555" h="120372">
                <a:moveTo>
                  <a:pt x="165555" y="105326"/>
                </a:moveTo>
                <a:lnTo>
                  <a:pt x="30101" y="0"/>
                </a:lnTo>
                <a:lnTo>
                  <a:pt x="0" y="120372"/>
                </a:lnTo>
                <a:lnTo>
                  <a:pt x="165555" y="105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12533" y="3550766"/>
            <a:ext cx="492562" cy="132763"/>
          </a:xfrm>
          <a:custGeom>
            <a:avLst/>
            <a:gdLst/>
            <a:ahLst/>
            <a:cxnLst/>
            <a:rect l="l" t="t" r="r" b="b"/>
            <a:pathLst>
              <a:path w="541818" h="150465">
                <a:moveTo>
                  <a:pt x="0" y="0"/>
                </a:moveTo>
                <a:lnTo>
                  <a:pt x="0" y="15046"/>
                </a:lnTo>
                <a:lnTo>
                  <a:pt x="526768" y="150465"/>
                </a:lnTo>
                <a:lnTo>
                  <a:pt x="541818" y="150465"/>
                </a:lnTo>
                <a:lnTo>
                  <a:pt x="541818" y="135418"/>
                </a:lnTo>
                <a:lnTo>
                  <a:pt x="150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82783" y="3603871"/>
            <a:ext cx="150505" cy="106211"/>
          </a:xfrm>
          <a:custGeom>
            <a:avLst/>
            <a:gdLst/>
            <a:ahLst/>
            <a:cxnLst/>
            <a:rect l="l" t="t" r="r" b="b"/>
            <a:pathLst>
              <a:path w="165555" h="120372">
                <a:moveTo>
                  <a:pt x="0" y="90279"/>
                </a:moveTo>
                <a:lnTo>
                  <a:pt x="165555" y="120372"/>
                </a:lnTo>
                <a:lnTo>
                  <a:pt x="135454" y="0"/>
                </a:lnTo>
                <a:lnTo>
                  <a:pt x="0" y="90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97889" y="3198942"/>
            <a:ext cx="1477687" cy="358462"/>
          </a:xfrm>
          <a:custGeom>
            <a:avLst/>
            <a:gdLst/>
            <a:ahLst/>
            <a:cxnLst/>
            <a:rect l="l" t="t" r="r" b="b"/>
            <a:pathLst>
              <a:path w="1625456" h="406257">
                <a:moveTo>
                  <a:pt x="812728" y="0"/>
                </a:moveTo>
                <a:lnTo>
                  <a:pt x="1354547" y="0"/>
                </a:lnTo>
                <a:lnTo>
                  <a:pt x="1376766" y="673"/>
                </a:lnTo>
                <a:lnTo>
                  <a:pt x="1419650" y="5903"/>
                </a:lnTo>
                <a:lnTo>
                  <a:pt x="1459997" y="15962"/>
                </a:lnTo>
                <a:lnTo>
                  <a:pt x="1497250" y="30433"/>
                </a:lnTo>
                <a:lnTo>
                  <a:pt x="1530852" y="48896"/>
                </a:lnTo>
                <a:lnTo>
                  <a:pt x="1560243" y="70934"/>
                </a:lnTo>
                <a:lnTo>
                  <a:pt x="1584867" y="96128"/>
                </a:lnTo>
                <a:lnTo>
                  <a:pt x="1604166" y="124061"/>
                </a:lnTo>
                <a:lnTo>
                  <a:pt x="1617582" y="154314"/>
                </a:lnTo>
                <a:lnTo>
                  <a:pt x="1624558" y="186468"/>
                </a:lnTo>
                <a:lnTo>
                  <a:pt x="1625456" y="203128"/>
                </a:lnTo>
                <a:lnTo>
                  <a:pt x="1624558" y="219788"/>
                </a:lnTo>
                <a:lnTo>
                  <a:pt x="1621910" y="236077"/>
                </a:lnTo>
                <a:lnTo>
                  <a:pt x="1604166" y="282195"/>
                </a:lnTo>
                <a:lnTo>
                  <a:pt x="1573186" y="323093"/>
                </a:lnTo>
                <a:lnTo>
                  <a:pt x="1530852" y="357360"/>
                </a:lnTo>
                <a:lnTo>
                  <a:pt x="1497250" y="375823"/>
                </a:lnTo>
                <a:lnTo>
                  <a:pt x="1459997" y="390294"/>
                </a:lnTo>
                <a:lnTo>
                  <a:pt x="1419650" y="400353"/>
                </a:lnTo>
                <a:lnTo>
                  <a:pt x="1376766" y="405583"/>
                </a:lnTo>
                <a:lnTo>
                  <a:pt x="1354547" y="406257"/>
                </a:lnTo>
                <a:lnTo>
                  <a:pt x="270909" y="406257"/>
                </a:lnTo>
                <a:lnTo>
                  <a:pt x="226966" y="403598"/>
                </a:lnTo>
                <a:lnTo>
                  <a:pt x="185281" y="395901"/>
                </a:lnTo>
                <a:lnTo>
                  <a:pt x="146411" y="383584"/>
                </a:lnTo>
                <a:lnTo>
                  <a:pt x="110913" y="367065"/>
                </a:lnTo>
                <a:lnTo>
                  <a:pt x="65212" y="335322"/>
                </a:lnTo>
                <a:lnTo>
                  <a:pt x="30238" y="296477"/>
                </a:lnTo>
                <a:lnTo>
                  <a:pt x="7873" y="251942"/>
                </a:lnTo>
                <a:lnTo>
                  <a:pt x="0" y="203128"/>
                </a:lnTo>
                <a:lnTo>
                  <a:pt x="7873" y="154314"/>
                </a:lnTo>
                <a:lnTo>
                  <a:pt x="30238" y="109779"/>
                </a:lnTo>
                <a:lnTo>
                  <a:pt x="65212" y="70934"/>
                </a:lnTo>
                <a:lnTo>
                  <a:pt x="110913" y="39191"/>
                </a:lnTo>
                <a:lnTo>
                  <a:pt x="146411" y="22672"/>
                </a:lnTo>
                <a:lnTo>
                  <a:pt x="185281" y="10355"/>
                </a:lnTo>
                <a:lnTo>
                  <a:pt x="226966" y="2658"/>
                </a:lnTo>
                <a:lnTo>
                  <a:pt x="270909" y="0"/>
                </a:lnTo>
                <a:lnTo>
                  <a:pt x="812728" y="0"/>
                </a:lnTo>
                <a:close/>
              </a:path>
            </a:pathLst>
          </a:custGeom>
          <a:ln w="150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96465" y="3431278"/>
            <a:ext cx="1108265" cy="252251"/>
          </a:xfrm>
          <a:custGeom>
            <a:avLst/>
            <a:gdLst/>
            <a:ahLst/>
            <a:cxnLst/>
            <a:rect l="l" t="t" r="r" b="b"/>
            <a:pathLst>
              <a:path w="1219091" h="285884">
                <a:moveTo>
                  <a:pt x="1204041" y="0"/>
                </a:moveTo>
                <a:lnTo>
                  <a:pt x="0" y="270838"/>
                </a:lnTo>
                <a:lnTo>
                  <a:pt x="0" y="285884"/>
                </a:lnTo>
                <a:lnTo>
                  <a:pt x="15050" y="285884"/>
                </a:lnTo>
                <a:lnTo>
                  <a:pt x="1219091" y="15046"/>
                </a:lnTo>
                <a:lnTo>
                  <a:pt x="1219091" y="0"/>
                </a:lnTo>
                <a:lnTo>
                  <a:pt x="1204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5132" y="4028716"/>
            <a:ext cx="150505" cy="92934"/>
          </a:xfrm>
          <a:custGeom>
            <a:avLst/>
            <a:gdLst/>
            <a:ahLst/>
            <a:cxnLst/>
            <a:rect l="l" t="t" r="r" b="b"/>
            <a:pathLst>
              <a:path w="165555" h="105325">
                <a:moveTo>
                  <a:pt x="165555" y="0"/>
                </a:moveTo>
                <a:lnTo>
                  <a:pt x="0" y="0"/>
                </a:lnTo>
                <a:lnTo>
                  <a:pt x="30101" y="105325"/>
                </a:lnTo>
                <a:lnTo>
                  <a:pt x="165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8547" y="3915867"/>
            <a:ext cx="1600827" cy="358462"/>
          </a:xfrm>
          <a:custGeom>
            <a:avLst/>
            <a:gdLst/>
            <a:ahLst/>
            <a:cxnLst/>
            <a:rect l="l" t="t" r="r" b="b"/>
            <a:pathLst>
              <a:path w="1760910" h="406257">
                <a:moveTo>
                  <a:pt x="880455" y="0"/>
                </a:moveTo>
                <a:lnTo>
                  <a:pt x="1490001" y="0"/>
                </a:lnTo>
                <a:lnTo>
                  <a:pt x="1512220" y="673"/>
                </a:lnTo>
                <a:lnTo>
                  <a:pt x="1555104" y="5903"/>
                </a:lnTo>
                <a:lnTo>
                  <a:pt x="1595451" y="15962"/>
                </a:lnTo>
                <a:lnTo>
                  <a:pt x="1632704" y="30433"/>
                </a:lnTo>
                <a:lnTo>
                  <a:pt x="1666306" y="48896"/>
                </a:lnTo>
                <a:lnTo>
                  <a:pt x="1695697" y="70934"/>
                </a:lnTo>
                <a:lnTo>
                  <a:pt x="1720322" y="96129"/>
                </a:lnTo>
                <a:lnTo>
                  <a:pt x="1739621" y="124061"/>
                </a:lnTo>
                <a:lnTo>
                  <a:pt x="1753037" y="154314"/>
                </a:lnTo>
                <a:lnTo>
                  <a:pt x="1760012" y="186469"/>
                </a:lnTo>
                <a:lnTo>
                  <a:pt x="1760910" y="203128"/>
                </a:lnTo>
                <a:lnTo>
                  <a:pt x="1760012" y="219788"/>
                </a:lnTo>
                <a:lnTo>
                  <a:pt x="1757364" y="236077"/>
                </a:lnTo>
                <a:lnTo>
                  <a:pt x="1753037" y="251942"/>
                </a:lnTo>
                <a:lnTo>
                  <a:pt x="1747099" y="267333"/>
                </a:lnTo>
                <a:lnTo>
                  <a:pt x="1739621" y="282195"/>
                </a:lnTo>
                <a:lnTo>
                  <a:pt x="1730672" y="296478"/>
                </a:lnTo>
                <a:lnTo>
                  <a:pt x="1720322" y="310128"/>
                </a:lnTo>
                <a:lnTo>
                  <a:pt x="1708640" y="323093"/>
                </a:lnTo>
                <a:lnTo>
                  <a:pt x="1695697" y="335322"/>
                </a:lnTo>
                <a:lnTo>
                  <a:pt x="1681563" y="346762"/>
                </a:lnTo>
                <a:lnTo>
                  <a:pt x="1666306" y="357360"/>
                </a:lnTo>
                <a:lnTo>
                  <a:pt x="1649996" y="367065"/>
                </a:lnTo>
                <a:lnTo>
                  <a:pt x="1632704" y="375824"/>
                </a:lnTo>
                <a:lnTo>
                  <a:pt x="1614499" y="383584"/>
                </a:lnTo>
                <a:lnTo>
                  <a:pt x="1595451" y="390294"/>
                </a:lnTo>
                <a:lnTo>
                  <a:pt x="1575629" y="395901"/>
                </a:lnTo>
                <a:lnTo>
                  <a:pt x="1555104" y="400353"/>
                </a:lnTo>
                <a:lnTo>
                  <a:pt x="1533944" y="403598"/>
                </a:lnTo>
                <a:lnTo>
                  <a:pt x="1512220" y="405584"/>
                </a:lnTo>
                <a:lnTo>
                  <a:pt x="1490001" y="406257"/>
                </a:lnTo>
                <a:lnTo>
                  <a:pt x="270909" y="406257"/>
                </a:lnTo>
                <a:lnTo>
                  <a:pt x="248690" y="405584"/>
                </a:lnTo>
                <a:lnTo>
                  <a:pt x="226966" y="403598"/>
                </a:lnTo>
                <a:lnTo>
                  <a:pt x="205806" y="400353"/>
                </a:lnTo>
                <a:lnTo>
                  <a:pt x="185281" y="395901"/>
                </a:lnTo>
                <a:lnTo>
                  <a:pt x="165459" y="390294"/>
                </a:lnTo>
                <a:lnTo>
                  <a:pt x="146410" y="383584"/>
                </a:lnTo>
                <a:lnTo>
                  <a:pt x="128205" y="375824"/>
                </a:lnTo>
                <a:lnTo>
                  <a:pt x="110913" y="367065"/>
                </a:lnTo>
                <a:lnTo>
                  <a:pt x="94604" y="357360"/>
                </a:lnTo>
                <a:lnTo>
                  <a:pt x="79347" y="346762"/>
                </a:lnTo>
                <a:lnTo>
                  <a:pt x="65212" y="335322"/>
                </a:lnTo>
                <a:lnTo>
                  <a:pt x="52269" y="323093"/>
                </a:lnTo>
                <a:lnTo>
                  <a:pt x="40588" y="310128"/>
                </a:lnTo>
                <a:lnTo>
                  <a:pt x="30238" y="296478"/>
                </a:lnTo>
                <a:lnTo>
                  <a:pt x="21289" y="282195"/>
                </a:lnTo>
                <a:lnTo>
                  <a:pt x="13811" y="267333"/>
                </a:lnTo>
                <a:lnTo>
                  <a:pt x="7873" y="251942"/>
                </a:lnTo>
                <a:lnTo>
                  <a:pt x="3545" y="236077"/>
                </a:lnTo>
                <a:lnTo>
                  <a:pt x="898" y="219788"/>
                </a:lnTo>
                <a:lnTo>
                  <a:pt x="0" y="203128"/>
                </a:lnTo>
                <a:lnTo>
                  <a:pt x="898" y="186469"/>
                </a:lnTo>
                <a:lnTo>
                  <a:pt x="3545" y="170180"/>
                </a:lnTo>
                <a:lnTo>
                  <a:pt x="7873" y="154314"/>
                </a:lnTo>
                <a:lnTo>
                  <a:pt x="13811" y="138924"/>
                </a:lnTo>
                <a:lnTo>
                  <a:pt x="21289" y="124061"/>
                </a:lnTo>
                <a:lnTo>
                  <a:pt x="30238" y="109779"/>
                </a:lnTo>
                <a:lnTo>
                  <a:pt x="40588" y="96129"/>
                </a:lnTo>
                <a:lnTo>
                  <a:pt x="52269" y="83163"/>
                </a:lnTo>
                <a:lnTo>
                  <a:pt x="65212" y="70934"/>
                </a:lnTo>
                <a:lnTo>
                  <a:pt x="79347" y="59495"/>
                </a:lnTo>
                <a:lnTo>
                  <a:pt x="94604" y="48896"/>
                </a:lnTo>
                <a:lnTo>
                  <a:pt x="110913" y="39192"/>
                </a:lnTo>
                <a:lnTo>
                  <a:pt x="128205" y="30433"/>
                </a:lnTo>
                <a:lnTo>
                  <a:pt x="146410" y="22672"/>
                </a:lnTo>
                <a:lnTo>
                  <a:pt x="165459" y="15962"/>
                </a:lnTo>
                <a:lnTo>
                  <a:pt x="185280" y="10355"/>
                </a:lnTo>
                <a:lnTo>
                  <a:pt x="205806" y="5903"/>
                </a:lnTo>
                <a:lnTo>
                  <a:pt x="226966" y="2658"/>
                </a:lnTo>
                <a:lnTo>
                  <a:pt x="248690" y="673"/>
                </a:lnTo>
                <a:lnTo>
                  <a:pt x="270909" y="0"/>
                </a:lnTo>
                <a:lnTo>
                  <a:pt x="880455" y="0"/>
                </a:lnTo>
                <a:close/>
              </a:path>
            </a:pathLst>
          </a:custGeom>
          <a:ln w="150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2533" y="4028716"/>
            <a:ext cx="369421" cy="132763"/>
          </a:xfrm>
          <a:custGeom>
            <a:avLst/>
            <a:gdLst/>
            <a:ahLst/>
            <a:cxnLst/>
            <a:rect l="l" t="t" r="r" b="b"/>
            <a:pathLst>
              <a:path w="406363" h="150465">
                <a:moveTo>
                  <a:pt x="391313" y="0"/>
                </a:moveTo>
                <a:lnTo>
                  <a:pt x="0" y="135419"/>
                </a:lnTo>
                <a:lnTo>
                  <a:pt x="0" y="150465"/>
                </a:lnTo>
                <a:lnTo>
                  <a:pt x="15050" y="150465"/>
                </a:lnTo>
                <a:lnTo>
                  <a:pt x="406363" y="15046"/>
                </a:lnTo>
                <a:lnTo>
                  <a:pt x="406363" y="0"/>
                </a:lnTo>
                <a:lnTo>
                  <a:pt x="3913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2783" y="3975610"/>
            <a:ext cx="150505" cy="106211"/>
          </a:xfrm>
          <a:custGeom>
            <a:avLst/>
            <a:gdLst/>
            <a:ahLst/>
            <a:cxnLst/>
            <a:rect l="l" t="t" r="r" b="b"/>
            <a:pathLst>
              <a:path w="165555" h="120372">
                <a:moveTo>
                  <a:pt x="0" y="60186"/>
                </a:moveTo>
                <a:lnTo>
                  <a:pt x="165555" y="120372"/>
                </a:lnTo>
                <a:lnTo>
                  <a:pt x="165555" y="0"/>
                </a:lnTo>
                <a:lnTo>
                  <a:pt x="0" y="60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74750" y="3796379"/>
            <a:ext cx="2339670" cy="358462"/>
          </a:xfrm>
          <a:custGeom>
            <a:avLst/>
            <a:gdLst/>
            <a:ahLst/>
            <a:cxnLst/>
            <a:rect l="l" t="t" r="r" b="b"/>
            <a:pathLst>
              <a:path w="2573637" h="406257">
                <a:moveTo>
                  <a:pt x="1286818" y="0"/>
                </a:moveTo>
                <a:lnTo>
                  <a:pt x="2302728" y="0"/>
                </a:lnTo>
                <a:lnTo>
                  <a:pt x="2324947" y="673"/>
                </a:lnTo>
                <a:lnTo>
                  <a:pt x="2367831" y="5903"/>
                </a:lnTo>
                <a:lnTo>
                  <a:pt x="2408178" y="15962"/>
                </a:lnTo>
                <a:lnTo>
                  <a:pt x="2445431" y="30433"/>
                </a:lnTo>
                <a:lnTo>
                  <a:pt x="2479033" y="48896"/>
                </a:lnTo>
                <a:lnTo>
                  <a:pt x="2521368" y="83163"/>
                </a:lnTo>
                <a:lnTo>
                  <a:pt x="2552348" y="124061"/>
                </a:lnTo>
                <a:lnTo>
                  <a:pt x="2570092" y="170180"/>
                </a:lnTo>
                <a:lnTo>
                  <a:pt x="2573637" y="203128"/>
                </a:lnTo>
                <a:lnTo>
                  <a:pt x="2565764" y="251942"/>
                </a:lnTo>
                <a:lnTo>
                  <a:pt x="2543399" y="296478"/>
                </a:lnTo>
                <a:lnTo>
                  <a:pt x="2508425" y="335322"/>
                </a:lnTo>
                <a:lnTo>
                  <a:pt x="2462724" y="367065"/>
                </a:lnTo>
                <a:lnTo>
                  <a:pt x="2427226" y="383584"/>
                </a:lnTo>
                <a:lnTo>
                  <a:pt x="2388356" y="395901"/>
                </a:lnTo>
                <a:lnTo>
                  <a:pt x="2346671" y="403598"/>
                </a:lnTo>
                <a:lnTo>
                  <a:pt x="2302728" y="406257"/>
                </a:lnTo>
                <a:lnTo>
                  <a:pt x="270909" y="406257"/>
                </a:lnTo>
                <a:lnTo>
                  <a:pt x="226966" y="403598"/>
                </a:lnTo>
                <a:lnTo>
                  <a:pt x="185281" y="395901"/>
                </a:lnTo>
                <a:lnTo>
                  <a:pt x="146411" y="383584"/>
                </a:lnTo>
                <a:lnTo>
                  <a:pt x="110913" y="367065"/>
                </a:lnTo>
                <a:lnTo>
                  <a:pt x="65212" y="335322"/>
                </a:lnTo>
                <a:lnTo>
                  <a:pt x="30238" y="296478"/>
                </a:lnTo>
                <a:lnTo>
                  <a:pt x="7873" y="251942"/>
                </a:lnTo>
                <a:lnTo>
                  <a:pt x="0" y="203128"/>
                </a:lnTo>
                <a:lnTo>
                  <a:pt x="898" y="186469"/>
                </a:lnTo>
                <a:lnTo>
                  <a:pt x="3545" y="170180"/>
                </a:lnTo>
                <a:lnTo>
                  <a:pt x="7873" y="154315"/>
                </a:lnTo>
                <a:lnTo>
                  <a:pt x="13811" y="138924"/>
                </a:lnTo>
                <a:lnTo>
                  <a:pt x="21289" y="124062"/>
                </a:lnTo>
                <a:lnTo>
                  <a:pt x="30238" y="109779"/>
                </a:lnTo>
                <a:lnTo>
                  <a:pt x="40588" y="96129"/>
                </a:lnTo>
                <a:lnTo>
                  <a:pt x="52269" y="83163"/>
                </a:lnTo>
                <a:lnTo>
                  <a:pt x="65212" y="70935"/>
                </a:lnTo>
                <a:lnTo>
                  <a:pt x="79347" y="59495"/>
                </a:lnTo>
                <a:lnTo>
                  <a:pt x="94604" y="48897"/>
                </a:lnTo>
                <a:lnTo>
                  <a:pt x="110913" y="39192"/>
                </a:lnTo>
                <a:lnTo>
                  <a:pt x="128206" y="30433"/>
                </a:lnTo>
                <a:lnTo>
                  <a:pt x="146411" y="22673"/>
                </a:lnTo>
                <a:lnTo>
                  <a:pt x="165459" y="15963"/>
                </a:lnTo>
                <a:lnTo>
                  <a:pt x="185281" y="10355"/>
                </a:lnTo>
                <a:lnTo>
                  <a:pt x="205806" y="5903"/>
                </a:lnTo>
                <a:lnTo>
                  <a:pt x="226966" y="2658"/>
                </a:lnTo>
                <a:lnTo>
                  <a:pt x="248690" y="673"/>
                </a:lnTo>
                <a:lnTo>
                  <a:pt x="270909" y="0"/>
                </a:lnTo>
                <a:lnTo>
                  <a:pt x="1286818" y="0"/>
                </a:lnTo>
                <a:close/>
              </a:path>
            </a:pathLst>
          </a:custGeom>
          <a:ln w="150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10147" y="4035354"/>
            <a:ext cx="971442" cy="0"/>
          </a:xfrm>
          <a:custGeom>
            <a:avLst/>
            <a:gdLst/>
            <a:ahLst/>
            <a:cxnLst/>
            <a:rect l="l" t="t" r="r" b="b"/>
            <a:pathLst>
              <a:path w="1068586">
                <a:moveTo>
                  <a:pt x="0" y="0"/>
                </a:moveTo>
                <a:lnTo>
                  <a:pt x="1068586" y="0"/>
                </a:lnTo>
              </a:path>
            </a:pathLst>
          </a:custGeom>
          <a:ln w="1504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5655" y="3437917"/>
            <a:ext cx="1744492" cy="10753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110147" y="3437917"/>
            <a:ext cx="718320" cy="597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828467" y="3437917"/>
            <a:ext cx="253122" cy="597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110147" y="4035354"/>
            <a:ext cx="718320" cy="477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828467" y="4035354"/>
            <a:ext cx="253122" cy="4779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5105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II.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 Enhancement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through Growth</a:t>
            </a:r>
            <a:endParaRPr sz="2100">
              <a:latin typeface="Times New Roman"/>
              <a:cs typeface="Times New Roman"/>
            </a:endParaRPr>
          </a:p>
          <a:p>
            <a:pPr marL="1281608" marR="1241679">
              <a:lnSpc>
                <a:spcPts val="1848"/>
              </a:lnSpc>
              <a:spcBef>
                <a:spcPts val="13794"/>
              </a:spcBef>
            </a:pPr>
            <a:r>
              <a:rPr sz="1300" spc="-13" dirty="0">
                <a:latin typeface="Arial"/>
                <a:cs typeface="Arial"/>
              </a:rPr>
              <a:t>Reinves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26" dirty="0">
                <a:latin typeface="Arial"/>
                <a:cs typeface="Arial"/>
              </a:rPr>
              <a:t> </a:t>
            </a:r>
            <a:r>
              <a:rPr sz="1300" spc="-13" dirty="0">
                <a:latin typeface="Arial"/>
                <a:cs typeface="Arial"/>
              </a:rPr>
              <a:t>mor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13" dirty="0">
                <a:latin typeface="Arial"/>
                <a:cs typeface="Arial"/>
              </a:rPr>
              <a:t>i</a:t>
            </a:r>
            <a:r>
              <a:rPr sz="1300" dirty="0">
                <a:latin typeface="Arial"/>
                <a:cs typeface="Arial"/>
              </a:rPr>
              <a:t>n                                                                         </a:t>
            </a:r>
            <a:r>
              <a:rPr sz="1300" spc="312" dirty="0">
                <a:latin typeface="Arial"/>
                <a:cs typeface="Arial"/>
              </a:rPr>
              <a:t> </a:t>
            </a:r>
            <a:r>
              <a:rPr sz="1300" spc="-31" dirty="0">
                <a:latin typeface="Arial"/>
                <a:cs typeface="Arial"/>
              </a:rPr>
              <a:t>D</a:t>
            </a:r>
            <a:r>
              <a:rPr sz="1300" dirty="0">
                <a:latin typeface="Arial"/>
                <a:cs typeface="Arial"/>
              </a:rPr>
              <a:t>o</a:t>
            </a:r>
            <a:r>
              <a:rPr sz="1300" spc="-41" dirty="0">
                <a:latin typeface="Arial"/>
                <a:cs typeface="Arial"/>
              </a:rPr>
              <a:t> </a:t>
            </a:r>
            <a:r>
              <a:rPr sz="1300" spc="-31" dirty="0">
                <a:latin typeface="Arial"/>
                <a:cs typeface="Arial"/>
              </a:rPr>
              <a:t>acquisitions </a:t>
            </a:r>
            <a:r>
              <a:rPr sz="1900" spc="-13" baseline="18635" dirty="0">
                <a:latin typeface="Arial"/>
                <a:cs typeface="Arial"/>
              </a:rPr>
              <a:t>project</a:t>
            </a:r>
            <a:r>
              <a:rPr sz="1900" baseline="18635" dirty="0">
                <a:latin typeface="Arial"/>
                <a:cs typeface="Arial"/>
              </a:rPr>
              <a:t>s                           </a:t>
            </a:r>
            <a:r>
              <a:rPr sz="1900" spc="297" baseline="18635" dirty="0">
                <a:latin typeface="Arial"/>
                <a:cs typeface="Arial"/>
              </a:rPr>
              <a:t> </a:t>
            </a:r>
            <a:r>
              <a:rPr sz="1300" spc="-8" dirty="0">
                <a:latin typeface="Arial"/>
                <a:cs typeface="Arial"/>
              </a:rPr>
              <a:t>Reinvestmen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63" dirty="0">
                <a:latin typeface="Arial"/>
                <a:cs typeface="Arial"/>
              </a:rPr>
              <a:t> </a:t>
            </a:r>
            <a:r>
              <a:rPr sz="1300" spc="-8" dirty="0">
                <a:latin typeface="Arial"/>
                <a:cs typeface="Arial"/>
              </a:rPr>
              <a:t>Rate</a:t>
            </a:r>
            <a:endParaRPr sz="1300">
              <a:latin typeface="Arial"/>
              <a:cs typeface="Arial"/>
            </a:endParaRPr>
          </a:p>
          <a:p>
            <a:pPr marL="1160051" marR="547952">
              <a:lnSpc>
                <a:spcPts val="1490"/>
              </a:lnSpc>
              <a:spcBef>
                <a:spcPts val="1489"/>
              </a:spcBef>
            </a:pPr>
            <a:r>
              <a:rPr sz="1300" spc="-26" dirty="0">
                <a:latin typeface="Arial"/>
                <a:cs typeface="Arial"/>
              </a:rPr>
              <a:t>Increas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-1" dirty="0">
                <a:latin typeface="Arial"/>
                <a:cs typeface="Arial"/>
              </a:rPr>
              <a:t> </a:t>
            </a:r>
            <a:r>
              <a:rPr sz="1300" spc="-26" dirty="0">
                <a:latin typeface="Arial"/>
                <a:cs typeface="Arial"/>
              </a:rPr>
              <a:t>operatin</a:t>
            </a:r>
            <a:r>
              <a:rPr sz="1300" dirty="0">
                <a:latin typeface="Arial"/>
                <a:cs typeface="Arial"/>
              </a:rPr>
              <a:t>g              </a:t>
            </a:r>
            <a:r>
              <a:rPr sz="1300" spc="43" dirty="0">
                <a:latin typeface="Arial"/>
                <a:cs typeface="Arial"/>
              </a:rPr>
              <a:t> </a:t>
            </a:r>
            <a:r>
              <a:rPr sz="1900" baseline="-4141" dirty="0">
                <a:latin typeface="Arial"/>
                <a:cs typeface="Arial"/>
              </a:rPr>
              <a:t>*</a:t>
            </a:r>
            <a:r>
              <a:rPr sz="1900" spc="-17" baseline="-4141" dirty="0">
                <a:latin typeface="Arial"/>
                <a:cs typeface="Arial"/>
              </a:rPr>
              <a:t> </a:t>
            </a:r>
            <a:r>
              <a:rPr sz="1900" spc="-13" baseline="-4141" dirty="0">
                <a:latin typeface="Arial"/>
                <a:cs typeface="Arial"/>
              </a:rPr>
              <a:t>Retur</a:t>
            </a:r>
            <a:r>
              <a:rPr sz="1900" baseline="-4141" dirty="0">
                <a:latin typeface="Arial"/>
                <a:cs typeface="Arial"/>
              </a:rPr>
              <a:t>n</a:t>
            </a:r>
            <a:r>
              <a:rPr sz="1900" spc="14" baseline="-4141" dirty="0">
                <a:latin typeface="Arial"/>
                <a:cs typeface="Arial"/>
              </a:rPr>
              <a:t> </a:t>
            </a:r>
            <a:r>
              <a:rPr sz="1900" spc="-13" baseline="-4141" dirty="0">
                <a:latin typeface="Arial"/>
                <a:cs typeface="Arial"/>
              </a:rPr>
              <a:t>o</a:t>
            </a:r>
            <a:r>
              <a:rPr sz="1900" baseline="-4141" dirty="0">
                <a:latin typeface="Arial"/>
                <a:cs typeface="Arial"/>
              </a:rPr>
              <a:t>n</a:t>
            </a:r>
            <a:r>
              <a:rPr sz="1900" spc="-8" baseline="-4141" dirty="0">
                <a:latin typeface="Arial"/>
                <a:cs typeface="Arial"/>
              </a:rPr>
              <a:t> </a:t>
            </a:r>
            <a:r>
              <a:rPr sz="1900" spc="-13" baseline="-4141" dirty="0">
                <a:latin typeface="Arial"/>
                <a:cs typeface="Arial"/>
              </a:rPr>
              <a:t>Capita</a:t>
            </a:r>
            <a:r>
              <a:rPr sz="1900" baseline="-4141" dirty="0">
                <a:latin typeface="Arial"/>
                <a:cs typeface="Arial"/>
              </a:rPr>
              <a:t>l                       </a:t>
            </a:r>
            <a:r>
              <a:rPr sz="1900" spc="302" baseline="-4141" dirty="0">
                <a:latin typeface="Arial"/>
                <a:cs typeface="Arial"/>
              </a:rPr>
              <a:t> </a:t>
            </a:r>
            <a:r>
              <a:rPr sz="1300" spc="-39" dirty="0">
                <a:latin typeface="Arial"/>
                <a:cs typeface="Arial"/>
              </a:rPr>
              <a:t>Increas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-23" dirty="0">
                <a:latin typeface="Arial"/>
                <a:cs typeface="Arial"/>
              </a:rPr>
              <a:t> </a:t>
            </a:r>
            <a:r>
              <a:rPr sz="1300" spc="-39" dirty="0">
                <a:latin typeface="Arial"/>
                <a:cs typeface="Arial"/>
              </a:rPr>
              <a:t>capita</a:t>
            </a:r>
            <a:r>
              <a:rPr sz="1300" dirty="0">
                <a:latin typeface="Arial"/>
                <a:cs typeface="Arial"/>
              </a:rPr>
              <a:t>l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39" dirty="0">
                <a:latin typeface="Arial"/>
                <a:cs typeface="Arial"/>
              </a:rPr>
              <a:t>turnove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39" dirty="0">
                <a:latin typeface="Arial"/>
                <a:cs typeface="Arial"/>
              </a:rPr>
              <a:t>ratio </a:t>
            </a:r>
            <a:r>
              <a:rPr sz="1300" spc="-48" dirty="0">
                <a:latin typeface="Arial"/>
                <a:cs typeface="Arial"/>
              </a:rPr>
              <a:t>margins</a:t>
            </a:r>
            <a:endParaRPr sz="1300">
              <a:latin typeface="Arial"/>
              <a:cs typeface="Arial"/>
            </a:endParaRPr>
          </a:p>
          <a:p>
            <a:pPr marL="3081414" marR="3194065" algn="ctr">
              <a:lnSpc>
                <a:spcPct val="95825"/>
              </a:lnSpc>
              <a:spcBef>
                <a:spcPts val="42"/>
              </a:spcBef>
            </a:pPr>
            <a:r>
              <a:rPr sz="1300" dirty="0">
                <a:latin typeface="Arial"/>
                <a:cs typeface="Arial"/>
              </a:rPr>
              <a:t>=</a:t>
            </a:r>
            <a:r>
              <a:rPr sz="1300" spc="12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Expected</a:t>
            </a:r>
            <a:r>
              <a:rPr sz="1300" spc="57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Growth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Rate</a:t>
            </a:r>
            <a:endParaRPr sz="13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1261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84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98023" y="2105771"/>
            <a:ext cx="6950604" cy="3512596"/>
          </a:xfrm>
          <a:custGeom>
            <a:avLst/>
            <a:gdLst/>
            <a:ahLst/>
            <a:cxnLst/>
            <a:rect l="l" t="t" r="r" b="b"/>
            <a:pathLst>
              <a:path w="7645664" h="3980942">
                <a:moveTo>
                  <a:pt x="0" y="0"/>
                </a:moveTo>
                <a:lnTo>
                  <a:pt x="0" y="3980942"/>
                </a:lnTo>
                <a:lnTo>
                  <a:pt x="7645664" y="3980942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67893" y="4651940"/>
            <a:ext cx="1550961" cy="836332"/>
          </a:xfrm>
          <a:custGeom>
            <a:avLst/>
            <a:gdLst/>
            <a:ahLst/>
            <a:cxnLst/>
            <a:rect l="l" t="t" r="r" b="b"/>
            <a:pathLst>
              <a:path w="1706057" h="947843">
                <a:moveTo>
                  <a:pt x="1256" y="599801"/>
                </a:moveTo>
                <a:lnTo>
                  <a:pt x="11018" y="659817"/>
                </a:lnTo>
                <a:lnTo>
                  <a:pt x="29793" y="716283"/>
                </a:lnTo>
                <a:lnTo>
                  <a:pt x="56801" y="768419"/>
                </a:lnTo>
                <a:lnTo>
                  <a:pt x="91261" y="815444"/>
                </a:lnTo>
                <a:lnTo>
                  <a:pt x="132394" y="856578"/>
                </a:lnTo>
                <a:lnTo>
                  <a:pt x="179417" y="891040"/>
                </a:lnTo>
                <a:lnTo>
                  <a:pt x="231551" y="918049"/>
                </a:lnTo>
                <a:lnTo>
                  <a:pt x="288015" y="936824"/>
                </a:lnTo>
                <a:lnTo>
                  <a:pt x="348029" y="946586"/>
                </a:lnTo>
                <a:lnTo>
                  <a:pt x="379123" y="947843"/>
                </a:lnTo>
                <a:lnTo>
                  <a:pt x="1326933" y="947843"/>
                </a:lnTo>
                <a:lnTo>
                  <a:pt x="1388429" y="942881"/>
                </a:lnTo>
                <a:lnTo>
                  <a:pt x="1446765" y="928514"/>
                </a:lnTo>
                <a:lnTo>
                  <a:pt x="1501162" y="905524"/>
                </a:lnTo>
                <a:lnTo>
                  <a:pt x="1550838" y="874692"/>
                </a:lnTo>
                <a:lnTo>
                  <a:pt x="1595014" y="836796"/>
                </a:lnTo>
                <a:lnTo>
                  <a:pt x="1632908" y="792619"/>
                </a:lnTo>
                <a:lnTo>
                  <a:pt x="1663740" y="742941"/>
                </a:lnTo>
                <a:lnTo>
                  <a:pt x="1686729" y="688542"/>
                </a:lnTo>
                <a:lnTo>
                  <a:pt x="1701095" y="630204"/>
                </a:lnTo>
                <a:lnTo>
                  <a:pt x="1706057" y="568706"/>
                </a:lnTo>
                <a:lnTo>
                  <a:pt x="1706057" y="379137"/>
                </a:lnTo>
                <a:lnTo>
                  <a:pt x="1701095" y="317639"/>
                </a:lnTo>
                <a:lnTo>
                  <a:pt x="1686729" y="259300"/>
                </a:lnTo>
                <a:lnTo>
                  <a:pt x="1663740" y="204901"/>
                </a:lnTo>
                <a:lnTo>
                  <a:pt x="1632908" y="155223"/>
                </a:lnTo>
                <a:lnTo>
                  <a:pt x="1595014" y="111046"/>
                </a:lnTo>
                <a:lnTo>
                  <a:pt x="1550838" y="73151"/>
                </a:lnTo>
                <a:lnTo>
                  <a:pt x="1501162" y="42318"/>
                </a:lnTo>
                <a:lnTo>
                  <a:pt x="1446765" y="19328"/>
                </a:lnTo>
                <a:lnTo>
                  <a:pt x="1388429" y="4962"/>
                </a:lnTo>
                <a:lnTo>
                  <a:pt x="1326933" y="0"/>
                </a:lnTo>
                <a:lnTo>
                  <a:pt x="379123" y="0"/>
                </a:lnTo>
                <a:lnTo>
                  <a:pt x="317627" y="4962"/>
                </a:lnTo>
                <a:lnTo>
                  <a:pt x="259291" y="19328"/>
                </a:lnTo>
                <a:lnTo>
                  <a:pt x="204894" y="42318"/>
                </a:lnTo>
                <a:lnTo>
                  <a:pt x="155218" y="73151"/>
                </a:lnTo>
                <a:lnTo>
                  <a:pt x="111042" y="111046"/>
                </a:lnTo>
                <a:lnTo>
                  <a:pt x="73148" y="155223"/>
                </a:lnTo>
                <a:lnTo>
                  <a:pt x="42317" y="204901"/>
                </a:lnTo>
                <a:lnTo>
                  <a:pt x="19327" y="259300"/>
                </a:lnTo>
                <a:lnTo>
                  <a:pt x="4962" y="317639"/>
                </a:lnTo>
                <a:lnTo>
                  <a:pt x="0" y="379137"/>
                </a:lnTo>
                <a:lnTo>
                  <a:pt x="0" y="568706"/>
                </a:lnTo>
                <a:lnTo>
                  <a:pt x="1256" y="5998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67893" y="4651940"/>
            <a:ext cx="1550961" cy="836332"/>
          </a:xfrm>
          <a:custGeom>
            <a:avLst/>
            <a:gdLst/>
            <a:ahLst/>
            <a:cxnLst/>
            <a:rect l="l" t="t" r="r" b="b"/>
            <a:pathLst>
              <a:path w="1706057" h="947843">
                <a:moveTo>
                  <a:pt x="0" y="379137"/>
                </a:moveTo>
                <a:lnTo>
                  <a:pt x="4962" y="317639"/>
                </a:lnTo>
                <a:lnTo>
                  <a:pt x="19327" y="259300"/>
                </a:lnTo>
                <a:lnTo>
                  <a:pt x="42317" y="204901"/>
                </a:lnTo>
                <a:lnTo>
                  <a:pt x="73148" y="155223"/>
                </a:lnTo>
                <a:lnTo>
                  <a:pt x="111042" y="111046"/>
                </a:lnTo>
                <a:lnTo>
                  <a:pt x="155218" y="73151"/>
                </a:lnTo>
                <a:lnTo>
                  <a:pt x="204894" y="42318"/>
                </a:lnTo>
                <a:lnTo>
                  <a:pt x="259291" y="19328"/>
                </a:lnTo>
                <a:lnTo>
                  <a:pt x="317627" y="4962"/>
                </a:lnTo>
                <a:lnTo>
                  <a:pt x="379123" y="0"/>
                </a:lnTo>
                <a:lnTo>
                  <a:pt x="1326933" y="0"/>
                </a:lnTo>
                <a:lnTo>
                  <a:pt x="1388429" y="4962"/>
                </a:lnTo>
                <a:lnTo>
                  <a:pt x="1446765" y="19328"/>
                </a:lnTo>
                <a:lnTo>
                  <a:pt x="1501162" y="42318"/>
                </a:lnTo>
                <a:lnTo>
                  <a:pt x="1550838" y="73151"/>
                </a:lnTo>
                <a:lnTo>
                  <a:pt x="1595014" y="111046"/>
                </a:lnTo>
                <a:lnTo>
                  <a:pt x="1632908" y="155223"/>
                </a:lnTo>
                <a:lnTo>
                  <a:pt x="1663740" y="204901"/>
                </a:lnTo>
                <a:lnTo>
                  <a:pt x="1686729" y="259300"/>
                </a:lnTo>
                <a:lnTo>
                  <a:pt x="1701095" y="317639"/>
                </a:lnTo>
                <a:lnTo>
                  <a:pt x="1706057" y="379137"/>
                </a:lnTo>
                <a:lnTo>
                  <a:pt x="1706057" y="568706"/>
                </a:lnTo>
                <a:lnTo>
                  <a:pt x="1701095" y="630204"/>
                </a:lnTo>
                <a:lnTo>
                  <a:pt x="1686729" y="688542"/>
                </a:lnTo>
                <a:lnTo>
                  <a:pt x="1663740" y="742941"/>
                </a:lnTo>
                <a:lnTo>
                  <a:pt x="1632908" y="792619"/>
                </a:lnTo>
                <a:lnTo>
                  <a:pt x="1595014" y="836796"/>
                </a:lnTo>
                <a:lnTo>
                  <a:pt x="1550838" y="874691"/>
                </a:lnTo>
                <a:lnTo>
                  <a:pt x="1501162" y="905524"/>
                </a:lnTo>
                <a:lnTo>
                  <a:pt x="1446765" y="928514"/>
                </a:lnTo>
                <a:lnTo>
                  <a:pt x="1388429" y="942881"/>
                </a:lnTo>
                <a:lnTo>
                  <a:pt x="1326933" y="947843"/>
                </a:lnTo>
                <a:lnTo>
                  <a:pt x="379123" y="947843"/>
                </a:lnTo>
                <a:lnTo>
                  <a:pt x="317627" y="942881"/>
                </a:lnTo>
                <a:lnTo>
                  <a:pt x="259291" y="928514"/>
                </a:lnTo>
                <a:lnTo>
                  <a:pt x="204894" y="905524"/>
                </a:lnTo>
                <a:lnTo>
                  <a:pt x="155218" y="874691"/>
                </a:lnTo>
                <a:lnTo>
                  <a:pt x="111042" y="836796"/>
                </a:lnTo>
                <a:lnTo>
                  <a:pt x="73148" y="792619"/>
                </a:lnTo>
                <a:lnTo>
                  <a:pt x="42317" y="742941"/>
                </a:lnTo>
                <a:lnTo>
                  <a:pt x="19327" y="688542"/>
                </a:lnTo>
                <a:lnTo>
                  <a:pt x="4962" y="630204"/>
                </a:lnTo>
                <a:lnTo>
                  <a:pt x="0" y="568706"/>
                </a:lnTo>
                <a:lnTo>
                  <a:pt x="0" y="379137"/>
                </a:lnTo>
                <a:close/>
              </a:path>
            </a:pathLst>
          </a:custGeom>
          <a:ln w="21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44603" y="4651940"/>
            <a:ext cx="1378632" cy="836332"/>
          </a:xfrm>
          <a:custGeom>
            <a:avLst/>
            <a:gdLst/>
            <a:ahLst/>
            <a:cxnLst/>
            <a:rect l="l" t="t" r="r" b="b"/>
            <a:pathLst>
              <a:path w="1516495" h="947843">
                <a:moveTo>
                  <a:pt x="1256" y="599801"/>
                </a:moveTo>
                <a:lnTo>
                  <a:pt x="11018" y="659817"/>
                </a:lnTo>
                <a:lnTo>
                  <a:pt x="29793" y="716283"/>
                </a:lnTo>
                <a:lnTo>
                  <a:pt x="56801" y="768419"/>
                </a:lnTo>
                <a:lnTo>
                  <a:pt x="91261" y="815444"/>
                </a:lnTo>
                <a:lnTo>
                  <a:pt x="132394" y="856578"/>
                </a:lnTo>
                <a:lnTo>
                  <a:pt x="179417" y="891040"/>
                </a:lnTo>
                <a:lnTo>
                  <a:pt x="231551" y="918049"/>
                </a:lnTo>
                <a:lnTo>
                  <a:pt x="288015" y="936824"/>
                </a:lnTo>
                <a:lnTo>
                  <a:pt x="348029" y="946586"/>
                </a:lnTo>
                <a:lnTo>
                  <a:pt x="379123" y="947843"/>
                </a:lnTo>
                <a:lnTo>
                  <a:pt x="1137371" y="947843"/>
                </a:lnTo>
                <a:lnTo>
                  <a:pt x="1198867" y="942881"/>
                </a:lnTo>
                <a:lnTo>
                  <a:pt x="1257203" y="928514"/>
                </a:lnTo>
                <a:lnTo>
                  <a:pt x="1311600" y="905524"/>
                </a:lnTo>
                <a:lnTo>
                  <a:pt x="1361277" y="874692"/>
                </a:lnTo>
                <a:lnTo>
                  <a:pt x="1405452" y="836796"/>
                </a:lnTo>
                <a:lnTo>
                  <a:pt x="1443346" y="792619"/>
                </a:lnTo>
                <a:lnTo>
                  <a:pt x="1474178" y="742941"/>
                </a:lnTo>
                <a:lnTo>
                  <a:pt x="1497167" y="688542"/>
                </a:lnTo>
                <a:lnTo>
                  <a:pt x="1511533" y="630204"/>
                </a:lnTo>
                <a:lnTo>
                  <a:pt x="1516495" y="568706"/>
                </a:lnTo>
                <a:lnTo>
                  <a:pt x="1516495" y="379137"/>
                </a:lnTo>
                <a:lnTo>
                  <a:pt x="1511533" y="317639"/>
                </a:lnTo>
                <a:lnTo>
                  <a:pt x="1497167" y="259300"/>
                </a:lnTo>
                <a:lnTo>
                  <a:pt x="1474178" y="204901"/>
                </a:lnTo>
                <a:lnTo>
                  <a:pt x="1443346" y="155223"/>
                </a:lnTo>
                <a:lnTo>
                  <a:pt x="1405452" y="111046"/>
                </a:lnTo>
                <a:lnTo>
                  <a:pt x="1361277" y="73151"/>
                </a:lnTo>
                <a:lnTo>
                  <a:pt x="1311600" y="42318"/>
                </a:lnTo>
                <a:lnTo>
                  <a:pt x="1257203" y="19328"/>
                </a:lnTo>
                <a:lnTo>
                  <a:pt x="1198867" y="4962"/>
                </a:lnTo>
                <a:lnTo>
                  <a:pt x="1137371" y="0"/>
                </a:lnTo>
                <a:lnTo>
                  <a:pt x="379123" y="0"/>
                </a:lnTo>
                <a:lnTo>
                  <a:pt x="317627" y="4962"/>
                </a:lnTo>
                <a:lnTo>
                  <a:pt x="259291" y="19328"/>
                </a:lnTo>
                <a:lnTo>
                  <a:pt x="204894" y="42318"/>
                </a:lnTo>
                <a:lnTo>
                  <a:pt x="155218" y="73151"/>
                </a:lnTo>
                <a:lnTo>
                  <a:pt x="111042" y="111046"/>
                </a:lnTo>
                <a:lnTo>
                  <a:pt x="73148" y="155223"/>
                </a:lnTo>
                <a:lnTo>
                  <a:pt x="42317" y="204901"/>
                </a:lnTo>
                <a:lnTo>
                  <a:pt x="19327" y="259300"/>
                </a:lnTo>
                <a:lnTo>
                  <a:pt x="4962" y="317639"/>
                </a:lnTo>
                <a:lnTo>
                  <a:pt x="0" y="379137"/>
                </a:lnTo>
                <a:lnTo>
                  <a:pt x="0" y="568706"/>
                </a:lnTo>
                <a:lnTo>
                  <a:pt x="1256" y="5998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4603" y="4651940"/>
            <a:ext cx="1378632" cy="836332"/>
          </a:xfrm>
          <a:custGeom>
            <a:avLst/>
            <a:gdLst/>
            <a:ahLst/>
            <a:cxnLst/>
            <a:rect l="l" t="t" r="r" b="b"/>
            <a:pathLst>
              <a:path w="1516495" h="947843">
                <a:moveTo>
                  <a:pt x="0" y="379137"/>
                </a:moveTo>
                <a:lnTo>
                  <a:pt x="4962" y="317639"/>
                </a:lnTo>
                <a:lnTo>
                  <a:pt x="19327" y="259300"/>
                </a:lnTo>
                <a:lnTo>
                  <a:pt x="42317" y="204901"/>
                </a:lnTo>
                <a:lnTo>
                  <a:pt x="73148" y="155223"/>
                </a:lnTo>
                <a:lnTo>
                  <a:pt x="111042" y="111046"/>
                </a:lnTo>
                <a:lnTo>
                  <a:pt x="155218" y="73151"/>
                </a:lnTo>
                <a:lnTo>
                  <a:pt x="204894" y="42318"/>
                </a:lnTo>
                <a:lnTo>
                  <a:pt x="259291" y="19328"/>
                </a:lnTo>
                <a:lnTo>
                  <a:pt x="317627" y="4962"/>
                </a:lnTo>
                <a:lnTo>
                  <a:pt x="379123" y="0"/>
                </a:lnTo>
                <a:lnTo>
                  <a:pt x="1137371" y="0"/>
                </a:lnTo>
                <a:lnTo>
                  <a:pt x="1198867" y="4962"/>
                </a:lnTo>
                <a:lnTo>
                  <a:pt x="1257203" y="19328"/>
                </a:lnTo>
                <a:lnTo>
                  <a:pt x="1311600" y="42318"/>
                </a:lnTo>
                <a:lnTo>
                  <a:pt x="1361277" y="73151"/>
                </a:lnTo>
                <a:lnTo>
                  <a:pt x="1405452" y="111046"/>
                </a:lnTo>
                <a:lnTo>
                  <a:pt x="1443346" y="155223"/>
                </a:lnTo>
                <a:lnTo>
                  <a:pt x="1474178" y="204901"/>
                </a:lnTo>
                <a:lnTo>
                  <a:pt x="1497167" y="259300"/>
                </a:lnTo>
                <a:lnTo>
                  <a:pt x="1511533" y="317639"/>
                </a:lnTo>
                <a:lnTo>
                  <a:pt x="1516495" y="379137"/>
                </a:lnTo>
                <a:lnTo>
                  <a:pt x="1516495" y="568706"/>
                </a:lnTo>
                <a:lnTo>
                  <a:pt x="1511533" y="630204"/>
                </a:lnTo>
                <a:lnTo>
                  <a:pt x="1497167" y="688542"/>
                </a:lnTo>
                <a:lnTo>
                  <a:pt x="1474178" y="742941"/>
                </a:lnTo>
                <a:lnTo>
                  <a:pt x="1443346" y="792619"/>
                </a:lnTo>
                <a:lnTo>
                  <a:pt x="1405452" y="836796"/>
                </a:lnTo>
                <a:lnTo>
                  <a:pt x="1361277" y="874691"/>
                </a:lnTo>
                <a:lnTo>
                  <a:pt x="1311600" y="905524"/>
                </a:lnTo>
                <a:lnTo>
                  <a:pt x="1257203" y="928514"/>
                </a:lnTo>
                <a:lnTo>
                  <a:pt x="1198867" y="942881"/>
                </a:lnTo>
                <a:lnTo>
                  <a:pt x="1137371" y="947843"/>
                </a:lnTo>
                <a:lnTo>
                  <a:pt x="379123" y="947843"/>
                </a:lnTo>
                <a:lnTo>
                  <a:pt x="317627" y="942881"/>
                </a:lnTo>
                <a:lnTo>
                  <a:pt x="259291" y="928514"/>
                </a:lnTo>
                <a:lnTo>
                  <a:pt x="204894" y="905524"/>
                </a:lnTo>
                <a:lnTo>
                  <a:pt x="155218" y="874691"/>
                </a:lnTo>
                <a:lnTo>
                  <a:pt x="111042" y="836796"/>
                </a:lnTo>
                <a:lnTo>
                  <a:pt x="73148" y="792619"/>
                </a:lnTo>
                <a:lnTo>
                  <a:pt x="42317" y="742941"/>
                </a:lnTo>
                <a:lnTo>
                  <a:pt x="19327" y="688542"/>
                </a:lnTo>
                <a:lnTo>
                  <a:pt x="4962" y="630204"/>
                </a:lnTo>
                <a:lnTo>
                  <a:pt x="0" y="568706"/>
                </a:lnTo>
                <a:lnTo>
                  <a:pt x="0" y="379137"/>
                </a:lnTo>
                <a:close/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8984" y="4651940"/>
            <a:ext cx="1378632" cy="836332"/>
          </a:xfrm>
          <a:custGeom>
            <a:avLst/>
            <a:gdLst/>
            <a:ahLst/>
            <a:cxnLst/>
            <a:rect l="l" t="t" r="r" b="b"/>
            <a:pathLst>
              <a:path w="1516495" h="947843">
                <a:moveTo>
                  <a:pt x="1256" y="599801"/>
                </a:moveTo>
                <a:lnTo>
                  <a:pt x="11018" y="659817"/>
                </a:lnTo>
                <a:lnTo>
                  <a:pt x="29793" y="716283"/>
                </a:lnTo>
                <a:lnTo>
                  <a:pt x="56801" y="768419"/>
                </a:lnTo>
                <a:lnTo>
                  <a:pt x="91261" y="815444"/>
                </a:lnTo>
                <a:lnTo>
                  <a:pt x="132394" y="856578"/>
                </a:lnTo>
                <a:lnTo>
                  <a:pt x="179417" y="891040"/>
                </a:lnTo>
                <a:lnTo>
                  <a:pt x="231551" y="918049"/>
                </a:lnTo>
                <a:lnTo>
                  <a:pt x="288016" y="936824"/>
                </a:lnTo>
                <a:lnTo>
                  <a:pt x="348029" y="946586"/>
                </a:lnTo>
                <a:lnTo>
                  <a:pt x="379123" y="947843"/>
                </a:lnTo>
                <a:lnTo>
                  <a:pt x="1137371" y="947843"/>
                </a:lnTo>
                <a:lnTo>
                  <a:pt x="1198867" y="942881"/>
                </a:lnTo>
                <a:lnTo>
                  <a:pt x="1257204" y="928514"/>
                </a:lnTo>
                <a:lnTo>
                  <a:pt x="1311600" y="905524"/>
                </a:lnTo>
                <a:lnTo>
                  <a:pt x="1361277" y="874692"/>
                </a:lnTo>
                <a:lnTo>
                  <a:pt x="1405452" y="836796"/>
                </a:lnTo>
                <a:lnTo>
                  <a:pt x="1443346" y="792619"/>
                </a:lnTo>
                <a:lnTo>
                  <a:pt x="1474178" y="742941"/>
                </a:lnTo>
                <a:lnTo>
                  <a:pt x="1497167" y="688542"/>
                </a:lnTo>
                <a:lnTo>
                  <a:pt x="1511533" y="630204"/>
                </a:lnTo>
                <a:lnTo>
                  <a:pt x="1516495" y="568706"/>
                </a:lnTo>
                <a:lnTo>
                  <a:pt x="1516495" y="379137"/>
                </a:lnTo>
                <a:lnTo>
                  <a:pt x="1511533" y="317639"/>
                </a:lnTo>
                <a:lnTo>
                  <a:pt x="1497167" y="259300"/>
                </a:lnTo>
                <a:lnTo>
                  <a:pt x="1474178" y="204901"/>
                </a:lnTo>
                <a:lnTo>
                  <a:pt x="1443346" y="155223"/>
                </a:lnTo>
                <a:lnTo>
                  <a:pt x="1405452" y="111046"/>
                </a:lnTo>
                <a:lnTo>
                  <a:pt x="1361277" y="73151"/>
                </a:lnTo>
                <a:lnTo>
                  <a:pt x="1311600" y="42318"/>
                </a:lnTo>
                <a:lnTo>
                  <a:pt x="1257204" y="19328"/>
                </a:lnTo>
                <a:lnTo>
                  <a:pt x="1198867" y="4962"/>
                </a:lnTo>
                <a:lnTo>
                  <a:pt x="1137371" y="0"/>
                </a:lnTo>
                <a:lnTo>
                  <a:pt x="379123" y="0"/>
                </a:lnTo>
                <a:lnTo>
                  <a:pt x="317627" y="4962"/>
                </a:lnTo>
                <a:lnTo>
                  <a:pt x="259291" y="19328"/>
                </a:lnTo>
                <a:lnTo>
                  <a:pt x="204894" y="42318"/>
                </a:lnTo>
                <a:lnTo>
                  <a:pt x="155218" y="73151"/>
                </a:lnTo>
                <a:lnTo>
                  <a:pt x="111042" y="111046"/>
                </a:lnTo>
                <a:lnTo>
                  <a:pt x="73148" y="155223"/>
                </a:lnTo>
                <a:lnTo>
                  <a:pt x="42317" y="204901"/>
                </a:lnTo>
                <a:lnTo>
                  <a:pt x="19327" y="259300"/>
                </a:lnTo>
                <a:lnTo>
                  <a:pt x="4962" y="317639"/>
                </a:lnTo>
                <a:lnTo>
                  <a:pt x="0" y="379137"/>
                </a:lnTo>
                <a:lnTo>
                  <a:pt x="0" y="568706"/>
                </a:lnTo>
                <a:lnTo>
                  <a:pt x="1256" y="5998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8984" y="4651940"/>
            <a:ext cx="1378632" cy="836332"/>
          </a:xfrm>
          <a:custGeom>
            <a:avLst/>
            <a:gdLst/>
            <a:ahLst/>
            <a:cxnLst/>
            <a:rect l="l" t="t" r="r" b="b"/>
            <a:pathLst>
              <a:path w="1516495" h="947843">
                <a:moveTo>
                  <a:pt x="0" y="379137"/>
                </a:moveTo>
                <a:lnTo>
                  <a:pt x="4962" y="317639"/>
                </a:lnTo>
                <a:lnTo>
                  <a:pt x="19327" y="259300"/>
                </a:lnTo>
                <a:lnTo>
                  <a:pt x="42317" y="204901"/>
                </a:lnTo>
                <a:lnTo>
                  <a:pt x="73148" y="155223"/>
                </a:lnTo>
                <a:lnTo>
                  <a:pt x="111042" y="111046"/>
                </a:lnTo>
                <a:lnTo>
                  <a:pt x="155218" y="73151"/>
                </a:lnTo>
                <a:lnTo>
                  <a:pt x="204894" y="42318"/>
                </a:lnTo>
                <a:lnTo>
                  <a:pt x="259291" y="19328"/>
                </a:lnTo>
                <a:lnTo>
                  <a:pt x="317627" y="4962"/>
                </a:lnTo>
                <a:lnTo>
                  <a:pt x="379123" y="0"/>
                </a:lnTo>
                <a:lnTo>
                  <a:pt x="1137371" y="0"/>
                </a:lnTo>
                <a:lnTo>
                  <a:pt x="1198867" y="4962"/>
                </a:lnTo>
                <a:lnTo>
                  <a:pt x="1257204" y="19328"/>
                </a:lnTo>
                <a:lnTo>
                  <a:pt x="1311600" y="42318"/>
                </a:lnTo>
                <a:lnTo>
                  <a:pt x="1361277" y="73151"/>
                </a:lnTo>
                <a:lnTo>
                  <a:pt x="1405452" y="111046"/>
                </a:lnTo>
                <a:lnTo>
                  <a:pt x="1443346" y="155223"/>
                </a:lnTo>
                <a:lnTo>
                  <a:pt x="1474178" y="204901"/>
                </a:lnTo>
                <a:lnTo>
                  <a:pt x="1497167" y="259300"/>
                </a:lnTo>
                <a:lnTo>
                  <a:pt x="1511533" y="317639"/>
                </a:lnTo>
                <a:lnTo>
                  <a:pt x="1516495" y="379137"/>
                </a:lnTo>
                <a:lnTo>
                  <a:pt x="1516495" y="568706"/>
                </a:lnTo>
                <a:lnTo>
                  <a:pt x="1511533" y="630204"/>
                </a:lnTo>
                <a:lnTo>
                  <a:pt x="1497167" y="688542"/>
                </a:lnTo>
                <a:lnTo>
                  <a:pt x="1474178" y="742941"/>
                </a:lnTo>
                <a:lnTo>
                  <a:pt x="1443346" y="792619"/>
                </a:lnTo>
                <a:lnTo>
                  <a:pt x="1405452" y="836796"/>
                </a:lnTo>
                <a:lnTo>
                  <a:pt x="1361277" y="874691"/>
                </a:lnTo>
                <a:lnTo>
                  <a:pt x="1311600" y="905524"/>
                </a:lnTo>
                <a:lnTo>
                  <a:pt x="1257204" y="928514"/>
                </a:lnTo>
                <a:lnTo>
                  <a:pt x="1198867" y="942881"/>
                </a:lnTo>
                <a:lnTo>
                  <a:pt x="1137371" y="947843"/>
                </a:lnTo>
                <a:lnTo>
                  <a:pt x="379123" y="947843"/>
                </a:lnTo>
                <a:lnTo>
                  <a:pt x="317627" y="942881"/>
                </a:lnTo>
                <a:lnTo>
                  <a:pt x="259291" y="928514"/>
                </a:lnTo>
                <a:lnTo>
                  <a:pt x="204894" y="905524"/>
                </a:lnTo>
                <a:lnTo>
                  <a:pt x="155218" y="874691"/>
                </a:lnTo>
                <a:lnTo>
                  <a:pt x="111042" y="836796"/>
                </a:lnTo>
                <a:lnTo>
                  <a:pt x="73148" y="792619"/>
                </a:lnTo>
                <a:lnTo>
                  <a:pt x="42317" y="742941"/>
                </a:lnTo>
                <a:lnTo>
                  <a:pt x="19327" y="688542"/>
                </a:lnTo>
                <a:lnTo>
                  <a:pt x="4962" y="630204"/>
                </a:lnTo>
                <a:lnTo>
                  <a:pt x="0" y="568706"/>
                </a:lnTo>
                <a:lnTo>
                  <a:pt x="0" y="379137"/>
                </a:lnTo>
                <a:close/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8023" y="4651940"/>
            <a:ext cx="1033974" cy="836332"/>
          </a:xfrm>
          <a:custGeom>
            <a:avLst/>
            <a:gdLst/>
            <a:ahLst/>
            <a:cxnLst/>
            <a:rect l="l" t="t" r="r" b="b"/>
            <a:pathLst>
              <a:path w="1137371" h="947843">
                <a:moveTo>
                  <a:pt x="1256" y="599801"/>
                </a:moveTo>
                <a:lnTo>
                  <a:pt x="11018" y="659817"/>
                </a:lnTo>
                <a:lnTo>
                  <a:pt x="29793" y="716283"/>
                </a:lnTo>
                <a:lnTo>
                  <a:pt x="56801" y="768419"/>
                </a:lnTo>
                <a:lnTo>
                  <a:pt x="91261" y="815444"/>
                </a:lnTo>
                <a:lnTo>
                  <a:pt x="132394" y="856578"/>
                </a:lnTo>
                <a:lnTo>
                  <a:pt x="179417" y="891040"/>
                </a:lnTo>
                <a:lnTo>
                  <a:pt x="231551" y="918049"/>
                </a:lnTo>
                <a:lnTo>
                  <a:pt x="288015" y="936824"/>
                </a:lnTo>
                <a:lnTo>
                  <a:pt x="348029" y="946586"/>
                </a:lnTo>
                <a:lnTo>
                  <a:pt x="379123" y="947843"/>
                </a:lnTo>
                <a:lnTo>
                  <a:pt x="758247" y="947843"/>
                </a:lnTo>
                <a:lnTo>
                  <a:pt x="819743" y="942881"/>
                </a:lnTo>
                <a:lnTo>
                  <a:pt x="878080" y="928514"/>
                </a:lnTo>
                <a:lnTo>
                  <a:pt x="932476" y="905524"/>
                </a:lnTo>
                <a:lnTo>
                  <a:pt x="982153" y="874692"/>
                </a:lnTo>
                <a:lnTo>
                  <a:pt x="1026328" y="836796"/>
                </a:lnTo>
                <a:lnTo>
                  <a:pt x="1064222" y="792619"/>
                </a:lnTo>
                <a:lnTo>
                  <a:pt x="1095054" y="742941"/>
                </a:lnTo>
                <a:lnTo>
                  <a:pt x="1118043" y="688542"/>
                </a:lnTo>
                <a:lnTo>
                  <a:pt x="1132409" y="630204"/>
                </a:lnTo>
                <a:lnTo>
                  <a:pt x="1137371" y="568706"/>
                </a:lnTo>
                <a:lnTo>
                  <a:pt x="1137371" y="379137"/>
                </a:lnTo>
                <a:lnTo>
                  <a:pt x="1132409" y="317639"/>
                </a:lnTo>
                <a:lnTo>
                  <a:pt x="1118043" y="259300"/>
                </a:lnTo>
                <a:lnTo>
                  <a:pt x="1095054" y="204901"/>
                </a:lnTo>
                <a:lnTo>
                  <a:pt x="1064222" y="155223"/>
                </a:lnTo>
                <a:lnTo>
                  <a:pt x="1026328" y="111046"/>
                </a:lnTo>
                <a:lnTo>
                  <a:pt x="982153" y="73151"/>
                </a:lnTo>
                <a:lnTo>
                  <a:pt x="932476" y="42318"/>
                </a:lnTo>
                <a:lnTo>
                  <a:pt x="878080" y="19328"/>
                </a:lnTo>
                <a:lnTo>
                  <a:pt x="819743" y="4962"/>
                </a:lnTo>
                <a:lnTo>
                  <a:pt x="758247" y="0"/>
                </a:lnTo>
                <a:lnTo>
                  <a:pt x="379123" y="0"/>
                </a:lnTo>
                <a:lnTo>
                  <a:pt x="317627" y="4962"/>
                </a:lnTo>
                <a:lnTo>
                  <a:pt x="259291" y="19328"/>
                </a:lnTo>
                <a:lnTo>
                  <a:pt x="204894" y="42318"/>
                </a:lnTo>
                <a:lnTo>
                  <a:pt x="155218" y="73151"/>
                </a:lnTo>
                <a:lnTo>
                  <a:pt x="111042" y="111046"/>
                </a:lnTo>
                <a:lnTo>
                  <a:pt x="73148" y="155223"/>
                </a:lnTo>
                <a:lnTo>
                  <a:pt x="42317" y="204901"/>
                </a:lnTo>
                <a:lnTo>
                  <a:pt x="19327" y="259300"/>
                </a:lnTo>
                <a:lnTo>
                  <a:pt x="4962" y="317639"/>
                </a:lnTo>
                <a:lnTo>
                  <a:pt x="0" y="379137"/>
                </a:lnTo>
                <a:lnTo>
                  <a:pt x="0" y="568706"/>
                </a:lnTo>
                <a:lnTo>
                  <a:pt x="1256" y="59980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98023" y="4651940"/>
            <a:ext cx="1033974" cy="836332"/>
          </a:xfrm>
          <a:custGeom>
            <a:avLst/>
            <a:gdLst/>
            <a:ahLst/>
            <a:cxnLst/>
            <a:rect l="l" t="t" r="r" b="b"/>
            <a:pathLst>
              <a:path w="1137371" h="947843">
                <a:moveTo>
                  <a:pt x="0" y="379137"/>
                </a:moveTo>
                <a:lnTo>
                  <a:pt x="4962" y="317639"/>
                </a:lnTo>
                <a:lnTo>
                  <a:pt x="19327" y="259300"/>
                </a:lnTo>
                <a:lnTo>
                  <a:pt x="42317" y="204901"/>
                </a:lnTo>
                <a:lnTo>
                  <a:pt x="73148" y="155223"/>
                </a:lnTo>
                <a:lnTo>
                  <a:pt x="111042" y="111046"/>
                </a:lnTo>
                <a:lnTo>
                  <a:pt x="155218" y="73151"/>
                </a:lnTo>
                <a:lnTo>
                  <a:pt x="204894" y="42318"/>
                </a:lnTo>
                <a:lnTo>
                  <a:pt x="259291" y="19328"/>
                </a:lnTo>
                <a:lnTo>
                  <a:pt x="317627" y="4962"/>
                </a:lnTo>
                <a:lnTo>
                  <a:pt x="379123" y="0"/>
                </a:lnTo>
                <a:lnTo>
                  <a:pt x="758247" y="0"/>
                </a:lnTo>
                <a:lnTo>
                  <a:pt x="819743" y="4962"/>
                </a:lnTo>
                <a:lnTo>
                  <a:pt x="878080" y="19328"/>
                </a:lnTo>
                <a:lnTo>
                  <a:pt x="932476" y="42318"/>
                </a:lnTo>
                <a:lnTo>
                  <a:pt x="982153" y="73151"/>
                </a:lnTo>
                <a:lnTo>
                  <a:pt x="1026328" y="111046"/>
                </a:lnTo>
                <a:lnTo>
                  <a:pt x="1064222" y="155223"/>
                </a:lnTo>
                <a:lnTo>
                  <a:pt x="1095054" y="204901"/>
                </a:lnTo>
                <a:lnTo>
                  <a:pt x="1118043" y="259300"/>
                </a:lnTo>
                <a:lnTo>
                  <a:pt x="1132409" y="317639"/>
                </a:lnTo>
                <a:lnTo>
                  <a:pt x="1137371" y="379137"/>
                </a:lnTo>
                <a:lnTo>
                  <a:pt x="1137371" y="568706"/>
                </a:lnTo>
                <a:lnTo>
                  <a:pt x="1132409" y="630204"/>
                </a:lnTo>
                <a:lnTo>
                  <a:pt x="1118043" y="688542"/>
                </a:lnTo>
                <a:lnTo>
                  <a:pt x="1095054" y="742941"/>
                </a:lnTo>
                <a:lnTo>
                  <a:pt x="1064222" y="792619"/>
                </a:lnTo>
                <a:lnTo>
                  <a:pt x="1026328" y="836796"/>
                </a:lnTo>
                <a:lnTo>
                  <a:pt x="982153" y="874691"/>
                </a:lnTo>
                <a:lnTo>
                  <a:pt x="932476" y="905524"/>
                </a:lnTo>
                <a:lnTo>
                  <a:pt x="878080" y="928514"/>
                </a:lnTo>
                <a:lnTo>
                  <a:pt x="819743" y="942881"/>
                </a:lnTo>
                <a:lnTo>
                  <a:pt x="758247" y="947843"/>
                </a:lnTo>
                <a:lnTo>
                  <a:pt x="379123" y="947843"/>
                </a:lnTo>
                <a:lnTo>
                  <a:pt x="317627" y="942881"/>
                </a:lnTo>
                <a:lnTo>
                  <a:pt x="259291" y="928514"/>
                </a:lnTo>
                <a:lnTo>
                  <a:pt x="204894" y="905524"/>
                </a:lnTo>
                <a:lnTo>
                  <a:pt x="155218" y="874691"/>
                </a:lnTo>
                <a:lnTo>
                  <a:pt x="111042" y="836796"/>
                </a:lnTo>
                <a:lnTo>
                  <a:pt x="73148" y="792619"/>
                </a:lnTo>
                <a:lnTo>
                  <a:pt x="42317" y="742941"/>
                </a:lnTo>
                <a:lnTo>
                  <a:pt x="19327" y="688542"/>
                </a:lnTo>
                <a:lnTo>
                  <a:pt x="4962" y="630204"/>
                </a:lnTo>
                <a:lnTo>
                  <a:pt x="0" y="568706"/>
                </a:lnTo>
                <a:lnTo>
                  <a:pt x="0" y="379137"/>
                </a:lnTo>
                <a:close/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27616" y="2812008"/>
            <a:ext cx="2240276" cy="1170865"/>
          </a:xfrm>
          <a:custGeom>
            <a:avLst/>
            <a:gdLst/>
            <a:ahLst/>
            <a:cxnLst/>
            <a:rect l="l" t="t" r="r" b="b"/>
            <a:pathLst>
              <a:path w="2464304" h="1326980">
                <a:moveTo>
                  <a:pt x="19327" y="259300"/>
                </a:moveTo>
                <a:lnTo>
                  <a:pt x="11018" y="288026"/>
                </a:lnTo>
                <a:lnTo>
                  <a:pt x="4962" y="317639"/>
                </a:lnTo>
                <a:lnTo>
                  <a:pt x="1256" y="348042"/>
                </a:lnTo>
                <a:lnTo>
                  <a:pt x="0" y="379137"/>
                </a:lnTo>
                <a:lnTo>
                  <a:pt x="0" y="947843"/>
                </a:lnTo>
                <a:lnTo>
                  <a:pt x="4962" y="1009341"/>
                </a:lnTo>
                <a:lnTo>
                  <a:pt x="19327" y="1067680"/>
                </a:lnTo>
                <a:lnTo>
                  <a:pt x="42317" y="1122078"/>
                </a:lnTo>
                <a:lnTo>
                  <a:pt x="73148" y="1171757"/>
                </a:lnTo>
                <a:lnTo>
                  <a:pt x="111042" y="1215934"/>
                </a:lnTo>
                <a:lnTo>
                  <a:pt x="155218" y="1253829"/>
                </a:lnTo>
                <a:lnTo>
                  <a:pt x="204894" y="1284662"/>
                </a:lnTo>
                <a:lnTo>
                  <a:pt x="259291" y="1307652"/>
                </a:lnTo>
                <a:lnTo>
                  <a:pt x="317627" y="1322018"/>
                </a:lnTo>
                <a:lnTo>
                  <a:pt x="379123" y="1326980"/>
                </a:lnTo>
                <a:lnTo>
                  <a:pt x="2085181" y="1326980"/>
                </a:lnTo>
                <a:lnTo>
                  <a:pt x="2146676" y="1322018"/>
                </a:lnTo>
                <a:lnTo>
                  <a:pt x="2205013" y="1307652"/>
                </a:lnTo>
                <a:lnTo>
                  <a:pt x="2259410" y="1284662"/>
                </a:lnTo>
                <a:lnTo>
                  <a:pt x="2309086" y="1253829"/>
                </a:lnTo>
                <a:lnTo>
                  <a:pt x="2353261" y="1215934"/>
                </a:lnTo>
                <a:lnTo>
                  <a:pt x="2391155" y="1171757"/>
                </a:lnTo>
                <a:lnTo>
                  <a:pt x="2421987" y="1122078"/>
                </a:lnTo>
                <a:lnTo>
                  <a:pt x="2444976" y="1067680"/>
                </a:lnTo>
                <a:lnTo>
                  <a:pt x="2459342" y="1009341"/>
                </a:lnTo>
                <a:lnTo>
                  <a:pt x="2464304" y="947843"/>
                </a:lnTo>
                <a:lnTo>
                  <a:pt x="2464304" y="379137"/>
                </a:lnTo>
                <a:lnTo>
                  <a:pt x="2459342" y="317639"/>
                </a:lnTo>
                <a:lnTo>
                  <a:pt x="2444976" y="259300"/>
                </a:lnTo>
                <a:lnTo>
                  <a:pt x="2421987" y="204901"/>
                </a:lnTo>
                <a:lnTo>
                  <a:pt x="2391155" y="155223"/>
                </a:lnTo>
                <a:lnTo>
                  <a:pt x="2353261" y="111046"/>
                </a:lnTo>
                <a:lnTo>
                  <a:pt x="2309086" y="73151"/>
                </a:lnTo>
                <a:lnTo>
                  <a:pt x="2259410" y="42318"/>
                </a:lnTo>
                <a:lnTo>
                  <a:pt x="2205013" y="19328"/>
                </a:lnTo>
                <a:lnTo>
                  <a:pt x="2146676" y="4962"/>
                </a:lnTo>
                <a:lnTo>
                  <a:pt x="2085181" y="0"/>
                </a:lnTo>
                <a:lnTo>
                  <a:pt x="379123" y="0"/>
                </a:lnTo>
                <a:lnTo>
                  <a:pt x="317627" y="4962"/>
                </a:lnTo>
                <a:lnTo>
                  <a:pt x="259291" y="19328"/>
                </a:lnTo>
                <a:lnTo>
                  <a:pt x="204894" y="42318"/>
                </a:lnTo>
                <a:lnTo>
                  <a:pt x="155218" y="73151"/>
                </a:lnTo>
                <a:lnTo>
                  <a:pt x="111042" y="111046"/>
                </a:lnTo>
                <a:lnTo>
                  <a:pt x="73148" y="155223"/>
                </a:lnTo>
                <a:lnTo>
                  <a:pt x="42317" y="204901"/>
                </a:lnTo>
                <a:lnTo>
                  <a:pt x="19327" y="25930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27616" y="2812008"/>
            <a:ext cx="2240276" cy="1170865"/>
          </a:xfrm>
          <a:custGeom>
            <a:avLst/>
            <a:gdLst/>
            <a:ahLst/>
            <a:cxnLst/>
            <a:rect l="l" t="t" r="r" b="b"/>
            <a:pathLst>
              <a:path w="2464304" h="1326980">
                <a:moveTo>
                  <a:pt x="0" y="379137"/>
                </a:moveTo>
                <a:lnTo>
                  <a:pt x="4962" y="317639"/>
                </a:lnTo>
                <a:lnTo>
                  <a:pt x="19327" y="259300"/>
                </a:lnTo>
                <a:lnTo>
                  <a:pt x="42317" y="204901"/>
                </a:lnTo>
                <a:lnTo>
                  <a:pt x="73148" y="155223"/>
                </a:lnTo>
                <a:lnTo>
                  <a:pt x="111042" y="111046"/>
                </a:lnTo>
                <a:lnTo>
                  <a:pt x="155218" y="73151"/>
                </a:lnTo>
                <a:lnTo>
                  <a:pt x="204894" y="42318"/>
                </a:lnTo>
                <a:lnTo>
                  <a:pt x="259291" y="19328"/>
                </a:lnTo>
                <a:lnTo>
                  <a:pt x="317627" y="4962"/>
                </a:lnTo>
                <a:lnTo>
                  <a:pt x="379123" y="0"/>
                </a:lnTo>
                <a:lnTo>
                  <a:pt x="2085181" y="0"/>
                </a:lnTo>
                <a:lnTo>
                  <a:pt x="2146676" y="4962"/>
                </a:lnTo>
                <a:lnTo>
                  <a:pt x="2205013" y="19328"/>
                </a:lnTo>
                <a:lnTo>
                  <a:pt x="2259410" y="42318"/>
                </a:lnTo>
                <a:lnTo>
                  <a:pt x="2309086" y="73151"/>
                </a:lnTo>
                <a:lnTo>
                  <a:pt x="2353261" y="111046"/>
                </a:lnTo>
                <a:lnTo>
                  <a:pt x="2391155" y="155223"/>
                </a:lnTo>
                <a:lnTo>
                  <a:pt x="2421987" y="204901"/>
                </a:lnTo>
                <a:lnTo>
                  <a:pt x="2444976" y="259300"/>
                </a:lnTo>
                <a:lnTo>
                  <a:pt x="2459342" y="317639"/>
                </a:lnTo>
                <a:lnTo>
                  <a:pt x="2464304" y="379137"/>
                </a:lnTo>
                <a:lnTo>
                  <a:pt x="2464304" y="947843"/>
                </a:lnTo>
                <a:lnTo>
                  <a:pt x="2459342" y="1009341"/>
                </a:lnTo>
                <a:lnTo>
                  <a:pt x="2444976" y="1067680"/>
                </a:lnTo>
                <a:lnTo>
                  <a:pt x="2421987" y="1122078"/>
                </a:lnTo>
                <a:lnTo>
                  <a:pt x="2391155" y="1171757"/>
                </a:lnTo>
                <a:lnTo>
                  <a:pt x="2353261" y="1215934"/>
                </a:lnTo>
                <a:lnTo>
                  <a:pt x="2309086" y="1253829"/>
                </a:lnTo>
                <a:lnTo>
                  <a:pt x="2259410" y="1284662"/>
                </a:lnTo>
                <a:lnTo>
                  <a:pt x="2205013" y="1307652"/>
                </a:lnTo>
                <a:lnTo>
                  <a:pt x="2146676" y="1322018"/>
                </a:lnTo>
                <a:lnTo>
                  <a:pt x="2085181" y="1326980"/>
                </a:lnTo>
                <a:lnTo>
                  <a:pt x="379123" y="1326980"/>
                </a:lnTo>
                <a:lnTo>
                  <a:pt x="317627" y="1322018"/>
                </a:lnTo>
                <a:lnTo>
                  <a:pt x="259291" y="1307652"/>
                </a:lnTo>
                <a:lnTo>
                  <a:pt x="204894" y="1284662"/>
                </a:lnTo>
                <a:lnTo>
                  <a:pt x="155218" y="1253829"/>
                </a:lnTo>
                <a:lnTo>
                  <a:pt x="111042" y="1215934"/>
                </a:lnTo>
                <a:lnTo>
                  <a:pt x="73148" y="1171757"/>
                </a:lnTo>
                <a:lnTo>
                  <a:pt x="42317" y="1122078"/>
                </a:lnTo>
                <a:lnTo>
                  <a:pt x="19327" y="1067680"/>
                </a:lnTo>
                <a:lnTo>
                  <a:pt x="4962" y="1009341"/>
                </a:lnTo>
                <a:lnTo>
                  <a:pt x="0" y="947843"/>
                </a:lnTo>
                <a:lnTo>
                  <a:pt x="0" y="379137"/>
                </a:lnTo>
                <a:close/>
              </a:path>
            </a:pathLst>
          </a:custGeom>
          <a:ln w="21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91601" y="2774838"/>
            <a:ext cx="2067948" cy="1170865"/>
          </a:xfrm>
          <a:custGeom>
            <a:avLst/>
            <a:gdLst/>
            <a:ahLst/>
            <a:cxnLst/>
            <a:rect l="l" t="t" r="r" b="b"/>
            <a:pathLst>
              <a:path w="2274743" h="1326980">
                <a:moveTo>
                  <a:pt x="1256" y="978938"/>
                </a:moveTo>
                <a:lnTo>
                  <a:pt x="11018" y="1038954"/>
                </a:lnTo>
                <a:lnTo>
                  <a:pt x="29793" y="1095420"/>
                </a:lnTo>
                <a:lnTo>
                  <a:pt x="56801" y="1147556"/>
                </a:lnTo>
                <a:lnTo>
                  <a:pt x="91261" y="1194582"/>
                </a:lnTo>
                <a:lnTo>
                  <a:pt x="132394" y="1235715"/>
                </a:lnTo>
                <a:lnTo>
                  <a:pt x="179417" y="1270177"/>
                </a:lnTo>
                <a:lnTo>
                  <a:pt x="231551" y="1297186"/>
                </a:lnTo>
                <a:lnTo>
                  <a:pt x="288016" y="1315962"/>
                </a:lnTo>
                <a:lnTo>
                  <a:pt x="348029" y="1325723"/>
                </a:lnTo>
                <a:lnTo>
                  <a:pt x="379123" y="1326980"/>
                </a:lnTo>
                <a:lnTo>
                  <a:pt x="1895619" y="1326980"/>
                </a:lnTo>
                <a:lnTo>
                  <a:pt x="1957115" y="1322018"/>
                </a:lnTo>
                <a:lnTo>
                  <a:pt x="2015451" y="1307652"/>
                </a:lnTo>
                <a:lnTo>
                  <a:pt x="2069848" y="1284662"/>
                </a:lnTo>
                <a:lnTo>
                  <a:pt x="2119524" y="1253829"/>
                </a:lnTo>
                <a:lnTo>
                  <a:pt x="2163700" y="1215934"/>
                </a:lnTo>
                <a:lnTo>
                  <a:pt x="2201594" y="1171757"/>
                </a:lnTo>
                <a:lnTo>
                  <a:pt x="2232425" y="1122078"/>
                </a:lnTo>
                <a:lnTo>
                  <a:pt x="2255415" y="1067680"/>
                </a:lnTo>
                <a:lnTo>
                  <a:pt x="2269780" y="1009341"/>
                </a:lnTo>
                <a:lnTo>
                  <a:pt x="2274743" y="947843"/>
                </a:lnTo>
                <a:lnTo>
                  <a:pt x="2274743" y="379137"/>
                </a:lnTo>
                <a:lnTo>
                  <a:pt x="2269780" y="317639"/>
                </a:lnTo>
                <a:lnTo>
                  <a:pt x="2255415" y="259300"/>
                </a:lnTo>
                <a:lnTo>
                  <a:pt x="2232425" y="204901"/>
                </a:lnTo>
                <a:lnTo>
                  <a:pt x="2201594" y="155223"/>
                </a:lnTo>
                <a:lnTo>
                  <a:pt x="2163700" y="111046"/>
                </a:lnTo>
                <a:lnTo>
                  <a:pt x="2119524" y="73151"/>
                </a:lnTo>
                <a:lnTo>
                  <a:pt x="2069848" y="42318"/>
                </a:lnTo>
                <a:lnTo>
                  <a:pt x="2015451" y="19328"/>
                </a:lnTo>
                <a:lnTo>
                  <a:pt x="1957115" y="4962"/>
                </a:lnTo>
                <a:lnTo>
                  <a:pt x="1895619" y="0"/>
                </a:lnTo>
                <a:lnTo>
                  <a:pt x="379123" y="0"/>
                </a:lnTo>
                <a:lnTo>
                  <a:pt x="317627" y="4962"/>
                </a:lnTo>
                <a:lnTo>
                  <a:pt x="259291" y="19328"/>
                </a:lnTo>
                <a:lnTo>
                  <a:pt x="204894" y="42318"/>
                </a:lnTo>
                <a:lnTo>
                  <a:pt x="155218" y="73151"/>
                </a:lnTo>
                <a:lnTo>
                  <a:pt x="111042" y="111046"/>
                </a:lnTo>
                <a:lnTo>
                  <a:pt x="73148" y="155223"/>
                </a:lnTo>
                <a:lnTo>
                  <a:pt x="42317" y="204901"/>
                </a:lnTo>
                <a:lnTo>
                  <a:pt x="19327" y="259300"/>
                </a:lnTo>
                <a:lnTo>
                  <a:pt x="4962" y="317639"/>
                </a:lnTo>
                <a:lnTo>
                  <a:pt x="0" y="379137"/>
                </a:lnTo>
                <a:lnTo>
                  <a:pt x="0" y="947843"/>
                </a:lnTo>
                <a:lnTo>
                  <a:pt x="1256" y="97893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91601" y="2774838"/>
            <a:ext cx="2067948" cy="1170865"/>
          </a:xfrm>
          <a:custGeom>
            <a:avLst/>
            <a:gdLst/>
            <a:ahLst/>
            <a:cxnLst/>
            <a:rect l="l" t="t" r="r" b="b"/>
            <a:pathLst>
              <a:path w="2274743" h="1326980">
                <a:moveTo>
                  <a:pt x="0" y="379137"/>
                </a:moveTo>
                <a:lnTo>
                  <a:pt x="4962" y="317639"/>
                </a:lnTo>
                <a:lnTo>
                  <a:pt x="19327" y="259300"/>
                </a:lnTo>
                <a:lnTo>
                  <a:pt x="42317" y="204901"/>
                </a:lnTo>
                <a:lnTo>
                  <a:pt x="73148" y="155223"/>
                </a:lnTo>
                <a:lnTo>
                  <a:pt x="111042" y="111046"/>
                </a:lnTo>
                <a:lnTo>
                  <a:pt x="155218" y="73151"/>
                </a:lnTo>
                <a:lnTo>
                  <a:pt x="204894" y="42318"/>
                </a:lnTo>
                <a:lnTo>
                  <a:pt x="259291" y="19328"/>
                </a:lnTo>
                <a:lnTo>
                  <a:pt x="317627" y="4962"/>
                </a:lnTo>
                <a:lnTo>
                  <a:pt x="379123" y="0"/>
                </a:lnTo>
                <a:lnTo>
                  <a:pt x="1895619" y="0"/>
                </a:lnTo>
                <a:lnTo>
                  <a:pt x="1957115" y="4962"/>
                </a:lnTo>
                <a:lnTo>
                  <a:pt x="2015451" y="19328"/>
                </a:lnTo>
                <a:lnTo>
                  <a:pt x="2069848" y="42318"/>
                </a:lnTo>
                <a:lnTo>
                  <a:pt x="2119524" y="73151"/>
                </a:lnTo>
                <a:lnTo>
                  <a:pt x="2163700" y="111046"/>
                </a:lnTo>
                <a:lnTo>
                  <a:pt x="2201594" y="155223"/>
                </a:lnTo>
                <a:lnTo>
                  <a:pt x="2232425" y="204901"/>
                </a:lnTo>
                <a:lnTo>
                  <a:pt x="2255415" y="259300"/>
                </a:lnTo>
                <a:lnTo>
                  <a:pt x="2269780" y="317639"/>
                </a:lnTo>
                <a:lnTo>
                  <a:pt x="2274743" y="379137"/>
                </a:lnTo>
                <a:lnTo>
                  <a:pt x="2274743" y="947843"/>
                </a:lnTo>
                <a:lnTo>
                  <a:pt x="2269780" y="1009341"/>
                </a:lnTo>
                <a:lnTo>
                  <a:pt x="2255415" y="1067680"/>
                </a:lnTo>
                <a:lnTo>
                  <a:pt x="2232425" y="1122078"/>
                </a:lnTo>
                <a:lnTo>
                  <a:pt x="2201594" y="1171757"/>
                </a:lnTo>
                <a:lnTo>
                  <a:pt x="2163700" y="1215934"/>
                </a:lnTo>
                <a:lnTo>
                  <a:pt x="2119524" y="1253829"/>
                </a:lnTo>
                <a:lnTo>
                  <a:pt x="2069848" y="1284662"/>
                </a:lnTo>
                <a:lnTo>
                  <a:pt x="2015451" y="1307652"/>
                </a:lnTo>
                <a:lnTo>
                  <a:pt x="1957115" y="1322018"/>
                </a:lnTo>
                <a:lnTo>
                  <a:pt x="1895619" y="1326980"/>
                </a:lnTo>
                <a:lnTo>
                  <a:pt x="379123" y="1326980"/>
                </a:lnTo>
                <a:lnTo>
                  <a:pt x="317627" y="1322018"/>
                </a:lnTo>
                <a:lnTo>
                  <a:pt x="259291" y="1307652"/>
                </a:lnTo>
                <a:lnTo>
                  <a:pt x="204894" y="1284662"/>
                </a:lnTo>
                <a:lnTo>
                  <a:pt x="155218" y="1253829"/>
                </a:lnTo>
                <a:lnTo>
                  <a:pt x="111042" y="1215934"/>
                </a:lnTo>
                <a:lnTo>
                  <a:pt x="73148" y="1171757"/>
                </a:lnTo>
                <a:lnTo>
                  <a:pt x="42317" y="1122078"/>
                </a:lnTo>
                <a:lnTo>
                  <a:pt x="19327" y="1067680"/>
                </a:lnTo>
                <a:lnTo>
                  <a:pt x="4962" y="1009341"/>
                </a:lnTo>
                <a:lnTo>
                  <a:pt x="0" y="947843"/>
                </a:lnTo>
                <a:lnTo>
                  <a:pt x="0" y="379137"/>
                </a:lnTo>
                <a:close/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58809" y="2129367"/>
            <a:ext cx="3342163" cy="211587"/>
          </a:xfrm>
          <a:custGeom>
            <a:avLst/>
            <a:gdLst/>
            <a:ahLst/>
            <a:cxnLst/>
            <a:rect l="l" t="t" r="r" b="b"/>
            <a:pathLst>
              <a:path w="3676379" h="239799">
                <a:moveTo>
                  <a:pt x="1721031" y="183891"/>
                </a:moveTo>
                <a:lnTo>
                  <a:pt x="1739052" y="99103"/>
                </a:lnTo>
                <a:lnTo>
                  <a:pt x="1740299" y="92405"/>
                </a:lnTo>
                <a:lnTo>
                  <a:pt x="1741380" y="79076"/>
                </a:lnTo>
                <a:lnTo>
                  <a:pt x="1739978" y="68619"/>
                </a:lnTo>
                <a:lnTo>
                  <a:pt x="1739316" y="66636"/>
                </a:lnTo>
                <a:lnTo>
                  <a:pt x="1732528" y="56562"/>
                </a:lnTo>
                <a:lnTo>
                  <a:pt x="1721174" y="50517"/>
                </a:lnTo>
                <a:lnTo>
                  <a:pt x="1705255" y="48502"/>
                </a:lnTo>
                <a:lnTo>
                  <a:pt x="1701202" y="48618"/>
                </a:lnTo>
                <a:lnTo>
                  <a:pt x="1688367" y="50741"/>
                </a:lnTo>
                <a:lnTo>
                  <a:pt x="1676980" y="55537"/>
                </a:lnTo>
                <a:lnTo>
                  <a:pt x="1672207" y="58252"/>
                </a:lnTo>
                <a:lnTo>
                  <a:pt x="1666479" y="62942"/>
                </a:lnTo>
                <a:lnTo>
                  <a:pt x="1659797" y="69607"/>
                </a:lnTo>
                <a:lnTo>
                  <a:pt x="1674172" y="1974"/>
                </a:lnTo>
                <a:lnTo>
                  <a:pt x="1651958" y="1974"/>
                </a:lnTo>
                <a:lnTo>
                  <a:pt x="1613292" y="183891"/>
                </a:lnTo>
                <a:lnTo>
                  <a:pt x="1635506" y="183891"/>
                </a:lnTo>
                <a:lnTo>
                  <a:pt x="1650406" y="113790"/>
                </a:lnTo>
                <a:lnTo>
                  <a:pt x="1651117" y="110640"/>
                </a:lnTo>
                <a:lnTo>
                  <a:pt x="1655671" y="96404"/>
                </a:lnTo>
                <a:lnTo>
                  <a:pt x="1661722" y="85483"/>
                </a:lnTo>
                <a:lnTo>
                  <a:pt x="1669270" y="77875"/>
                </a:lnTo>
                <a:lnTo>
                  <a:pt x="1684218" y="70234"/>
                </a:lnTo>
                <a:lnTo>
                  <a:pt x="1696342" y="68372"/>
                </a:lnTo>
                <a:lnTo>
                  <a:pt x="1707450" y="68372"/>
                </a:lnTo>
                <a:lnTo>
                  <a:pt x="1714250" y="71993"/>
                </a:lnTo>
                <a:lnTo>
                  <a:pt x="1716742" y="79233"/>
                </a:lnTo>
                <a:lnTo>
                  <a:pt x="1718248" y="83759"/>
                </a:lnTo>
                <a:lnTo>
                  <a:pt x="1717970" y="90875"/>
                </a:lnTo>
                <a:lnTo>
                  <a:pt x="1715906" y="100584"/>
                </a:lnTo>
                <a:lnTo>
                  <a:pt x="1698200" y="183891"/>
                </a:lnTo>
                <a:lnTo>
                  <a:pt x="1721031" y="183891"/>
                </a:lnTo>
                <a:close/>
              </a:path>
              <a:path w="3676379" h="239799">
                <a:moveTo>
                  <a:pt x="1601837" y="166365"/>
                </a:moveTo>
                <a:lnTo>
                  <a:pt x="1600156" y="166530"/>
                </a:lnTo>
                <a:lnTo>
                  <a:pt x="1597452" y="166674"/>
                </a:lnTo>
                <a:lnTo>
                  <a:pt x="1589952" y="166736"/>
                </a:lnTo>
                <a:lnTo>
                  <a:pt x="1587168" y="166283"/>
                </a:lnTo>
                <a:lnTo>
                  <a:pt x="1585633" y="165378"/>
                </a:lnTo>
                <a:lnTo>
                  <a:pt x="1582838" y="163815"/>
                </a:lnTo>
                <a:lnTo>
                  <a:pt x="1581931" y="160730"/>
                </a:lnTo>
                <a:lnTo>
                  <a:pt x="1582911" y="156122"/>
                </a:lnTo>
                <a:lnTo>
                  <a:pt x="1601247" y="69854"/>
                </a:lnTo>
                <a:lnTo>
                  <a:pt x="1622350" y="69854"/>
                </a:lnTo>
                <a:lnTo>
                  <a:pt x="1626206" y="51711"/>
                </a:lnTo>
                <a:lnTo>
                  <a:pt x="1605103" y="51711"/>
                </a:lnTo>
                <a:lnTo>
                  <a:pt x="1612946" y="14810"/>
                </a:lnTo>
                <a:lnTo>
                  <a:pt x="1590485" y="14810"/>
                </a:lnTo>
                <a:lnTo>
                  <a:pt x="1582642" y="51711"/>
                </a:lnTo>
                <a:lnTo>
                  <a:pt x="1564747" y="51711"/>
                </a:lnTo>
                <a:lnTo>
                  <a:pt x="1560891" y="69854"/>
                </a:lnTo>
                <a:lnTo>
                  <a:pt x="1578786" y="69854"/>
                </a:lnTo>
                <a:lnTo>
                  <a:pt x="1560187" y="157356"/>
                </a:lnTo>
                <a:lnTo>
                  <a:pt x="1558386" y="165831"/>
                </a:lnTo>
                <a:lnTo>
                  <a:pt x="1558772" y="172721"/>
                </a:lnTo>
                <a:lnTo>
                  <a:pt x="1561347" y="178028"/>
                </a:lnTo>
                <a:lnTo>
                  <a:pt x="1563921" y="183335"/>
                </a:lnTo>
                <a:lnTo>
                  <a:pt x="1570391" y="185989"/>
                </a:lnTo>
                <a:lnTo>
                  <a:pt x="1583967" y="185989"/>
                </a:lnTo>
                <a:lnTo>
                  <a:pt x="1586985" y="185824"/>
                </a:lnTo>
                <a:lnTo>
                  <a:pt x="1589811" y="185495"/>
                </a:lnTo>
                <a:lnTo>
                  <a:pt x="1592637" y="185166"/>
                </a:lnTo>
                <a:lnTo>
                  <a:pt x="1595404" y="184631"/>
                </a:lnTo>
                <a:lnTo>
                  <a:pt x="1598112" y="183891"/>
                </a:lnTo>
                <a:lnTo>
                  <a:pt x="1601837" y="166365"/>
                </a:lnTo>
                <a:close/>
              </a:path>
              <a:path w="3676379" h="239799">
                <a:moveTo>
                  <a:pt x="1828142" y="121641"/>
                </a:moveTo>
                <a:lnTo>
                  <a:pt x="1826162" y="136094"/>
                </a:lnTo>
                <a:lnTo>
                  <a:pt x="1826453" y="149014"/>
                </a:lnTo>
                <a:lnTo>
                  <a:pt x="1829015" y="160401"/>
                </a:lnTo>
                <a:lnTo>
                  <a:pt x="1833849" y="170253"/>
                </a:lnTo>
                <a:lnTo>
                  <a:pt x="1837094" y="174552"/>
                </a:lnTo>
                <a:lnTo>
                  <a:pt x="1846561" y="182414"/>
                </a:lnTo>
                <a:lnTo>
                  <a:pt x="1858612" y="187132"/>
                </a:lnTo>
                <a:lnTo>
                  <a:pt x="1873245" y="188704"/>
                </a:lnTo>
                <a:lnTo>
                  <a:pt x="1879880" y="188480"/>
                </a:lnTo>
                <a:lnTo>
                  <a:pt x="1873669" y="169256"/>
                </a:lnTo>
                <a:lnTo>
                  <a:pt x="1860849" y="164919"/>
                </a:lnTo>
                <a:lnTo>
                  <a:pt x="1853027" y="155505"/>
                </a:lnTo>
                <a:lnTo>
                  <a:pt x="1850268" y="146597"/>
                </a:lnTo>
                <a:lnTo>
                  <a:pt x="1849421" y="134339"/>
                </a:lnTo>
                <a:lnTo>
                  <a:pt x="1851248" y="120331"/>
                </a:lnTo>
                <a:lnTo>
                  <a:pt x="1852016" y="116979"/>
                </a:lnTo>
                <a:lnTo>
                  <a:pt x="1856010" y="104375"/>
                </a:lnTo>
                <a:lnTo>
                  <a:pt x="1861497" y="92986"/>
                </a:lnTo>
                <a:lnTo>
                  <a:pt x="1868478" y="82812"/>
                </a:lnTo>
                <a:lnTo>
                  <a:pt x="1876789" y="74829"/>
                </a:lnTo>
                <a:lnTo>
                  <a:pt x="1888147" y="69153"/>
                </a:lnTo>
                <a:lnTo>
                  <a:pt x="1901402" y="67262"/>
                </a:lnTo>
                <a:lnTo>
                  <a:pt x="1911742" y="68392"/>
                </a:lnTo>
                <a:lnTo>
                  <a:pt x="1923261" y="74382"/>
                </a:lnTo>
                <a:lnTo>
                  <a:pt x="1929854" y="85527"/>
                </a:lnTo>
                <a:lnTo>
                  <a:pt x="1930809" y="89629"/>
                </a:lnTo>
                <a:lnTo>
                  <a:pt x="1931372" y="101440"/>
                </a:lnTo>
                <a:lnTo>
                  <a:pt x="1929377" y="115641"/>
                </a:lnTo>
                <a:lnTo>
                  <a:pt x="1928824" y="118103"/>
                </a:lnTo>
                <a:lnTo>
                  <a:pt x="1925933" y="167847"/>
                </a:lnTo>
                <a:lnTo>
                  <a:pt x="1931350" y="161690"/>
                </a:lnTo>
                <a:lnTo>
                  <a:pt x="1938510" y="151555"/>
                </a:lnTo>
                <a:lnTo>
                  <a:pt x="1944456" y="140400"/>
                </a:lnTo>
                <a:lnTo>
                  <a:pt x="1949190" y="128223"/>
                </a:lnTo>
                <a:lnTo>
                  <a:pt x="1952710" y="115024"/>
                </a:lnTo>
                <a:lnTo>
                  <a:pt x="1954990" y="97918"/>
                </a:lnTo>
                <a:lnTo>
                  <a:pt x="1954342" y="85055"/>
                </a:lnTo>
                <a:lnTo>
                  <a:pt x="1951250" y="74055"/>
                </a:lnTo>
                <a:lnTo>
                  <a:pt x="1945713" y="64917"/>
                </a:lnTo>
                <a:lnTo>
                  <a:pt x="1942313" y="61204"/>
                </a:lnTo>
                <a:lnTo>
                  <a:pt x="1932257" y="53805"/>
                </a:lnTo>
                <a:lnTo>
                  <a:pt x="1920198" y="49365"/>
                </a:lnTo>
                <a:lnTo>
                  <a:pt x="1906138" y="47885"/>
                </a:lnTo>
                <a:lnTo>
                  <a:pt x="1903381" y="47932"/>
                </a:lnTo>
                <a:lnTo>
                  <a:pt x="1890411" y="49506"/>
                </a:lnTo>
                <a:lnTo>
                  <a:pt x="1878278" y="53314"/>
                </a:lnTo>
                <a:lnTo>
                  <a:pt x="1866983" y="59356"/>
                </a:lnTo>
                <a:lnTo>
                  <a:pt x="1856525" y="67632"/>
                </a:lnTo>
                <a:lnTo>
                  <a:pt x="1850334" y="74063"/>
                </a:lnTo>
                <a:lnTo>
                  <a:pt x="1842956" y="83903"/>
                </a:lnTo>
                <a:lnTo>
                  <a:pt x="1836831" y="94956"/>
                </a:lnTo>
                <a:lnTo>
                  <a:pt x="1831958" y="107223"/>
                </a:lnTo>
                <a:lnTo>
                  <a:pt x="1828338" y="120701"/>
                </a:lnTo>
                <a:lnTo>
                  <a:pt x="1828142" y="121641"/>
                </a:lnTo>
                <a:close/>
              </a:path>
              <a:path w="3676379" h="239799">
                <a:moveTo>
                  <a:pt x="1928824" y="118103"/>
                </a:moveTo>
                <a:lnTo>
                  <a:pt x="1925090" y="130424"/>
                </a:lnTo>
                <a:lnTo>
                  <a:pt x="1919902" y="142007"/>
                </a:lnTo>
                <a:lnTo>
                  <a:pt x="1913262" y="152851"/>
                </a:lnTo>
                <a:lnTo>
                  <a:pt x="1904456" y="162007"/>
                </a:lnTo>
                <a:lnTo>
                  <a:pt x="1893101" y="167682"/>
                </a:lnTo>
                <a:lnTo>
                  <a:pt x="1879409" y="169574"/>
                </a:lnTo>
                <a:lnTo>
                  <a:pt x="1873669" y="169256"/>
                </a:lnTo>
                <a:lnTo>
                  <a:pt x="1879880" y="188480"/>
                </a:lnTo>
                <a:lnTo>
                  <a:pt x="1893310" y="186465"/>
                </a:lnTo>
                <a:lnTo>
                  <a:pt x="1905462" y="182354"/>
                </a:lnTo>
                <a:lnTo>
                  <a:pt x="1916337" y="176148"/>
                </a:lnTo>
                <a:lnTo>
                  <a:pt x="1925933" y="167847"/>
                </a:lnTo>
                <a:lnTo>
                  <a:pt x="1928824" y="118103"/>
                </a:lnTo>
                <a:close/>
              </a:path>
              <a:path w="3676379" h="239799">
                <a:moveTo>
                  <a:pt x="2148757" y="167353"/>
                </a:moveTo>
                <a:lnTo>
                  <a:pt x="2138555" y="167353"/>
                </a:lnTo>
                <a:lnTo>
                  <a:pt x="2131256" y="163465"/>
                </a:lnTo>
                <a:lnTo>
                  <a:pt x="2126861" y="155690"/>
                </a:lnTo>
                <a:lnTo>
                  <a:pt x="2124103" y="148507"/>
                </a:lnTo>
                <a:lnTo>
                  <a:pt x="2128775" y="183754"/>
                </a:lnTo>
                <a:lnTo>
                  <a:pt x="2142309" y="185495"/>
                </a:lnTo>
                <a:lnTo>
                  <a:pt x="2148757" y="167353"/>
                </a:lnTo>
                <a:close/>
              </a:path>
              <a:path w="3676379" h="239799">
                <a:moveTo>
                  <a:pt x="2133359" y="239799"/>
                </a:moveTo>
                <a:lnTo>
                  <a:pt x="2148274" y="238673"/>
                </a:lnTo>
                <a:lnTo>
                  <a:pt x="2161261" y="235420"/>
                </a:lnTo>
                <a:lnTo>
                  <a:pt x="2172757" y="230039"/>
                </a:lnTo>
                <a:lnTo>
                  <a:pt x="2182764" y="222530"/>
                </a:lnTo>
                <a:lnTo>
                  <a:pt x="2191280" y="212894"/>
                </a:lnTo>
                <a:lnTo>
                  <a:pt x="2198964" y="199306"/>
                </a:lnTo>
                <a:lnTo>
                  <a:pt x="2203501" y="187165"/>
                </a:lnTo>
                <a:lnTo>
                  <a:pt x="2207132" y="173153"/>
                </a:lnTo>
                <a:lnTo>
                  <a:pt x="2232682" y="52945"/>
                </a:lnTo>
                <a:lnTo>
                  <a:pt x="2212196" y="52945"/>
                </a:lnTo>
                <a:lnTo>
                  <a:pt x="2208654" y="69607"/>
                </a:lnTo>
                <a:lnTo>
                  <a:pt x="2205466" y="64094"/>
                </a:lnTo>
                <a:lnTo>
                  <a:pt x="2202079" y="59898"/>
                </a:lnTo>
                <a:lnTo>
                  <a:pt x="2198495" y="57018"/>
                </a:lnTo>
                <a:lnTo>
                  <a:pt x="2186527" y="51105"/>
                </a:lnTo>
                <a:lnTo>
                  <a:pt x="2172971" y="49366"/>
                </a:lnTo>
                <a:lnTo>
                  <a:pt x="2164378" y="50034"/>
                </a:lnTo>
                <a:lnTo>
                  <a:pt x="2152457" y="53302"/>
                </a:lnTo>
                <a:lnTo>
                  <a:pt x="2140940" y="59291"/>
                </a:lnTo>
                <a:lnTo>
                  <a:pt x="2129826" y="68002"/>
                </a:lnTo>
                <a:lnTo>
                  <a:pt x="2124706" y="73197"/>
                </a:lnTo>
                <a:lnTo>
                  <a:pt x="2117321" y="82802"/>
                </a:lnTo>
                <a:lnTo>
                  <a:pt x="2111172" y="93777"/>
                </a:lnTo>
                <a:lnTo>
                  <a:pt x="2106258" y="106122"/>
                </a:lnTo>
                <a:lnTo>
                  <a:pt x="2102580" y="119837"/>
                </a:lnTo>
                <a:lnTo>
                  <a:pt x="2099998" y="137799"/>
                </a:lnTo>
                <a:lnTo>
                  <a:pt x="2100293" y="150932"/>
                </a:lnTo>
                <a:lnTo>
                  <a:pt x="2102950" y="161750"/>
                </a:lnTo>
                <a:lnTo>
                  <a:pt x="2107969" y="170253"/>
                </a:lnTo>
                <a:lnTo>
                  <a:pt x="2117208" y="178529"/>
                </a:lnTo>
                <a:lnTo>
                  <a:pt x="2128775" y="183754"/>
                </a:lnTo>
                <a:lnTo>
                  <a:pt x="2124103" y="148507"/>
                </a:lnTo>
                <a:lnTo>
                  <a:pt x="2123065" y="136506"/>
                </a:lnTo>
                <a:lnTo>
                  <a:pt x="2125018" y="121688"/>
                </a:lnTo>
                <a:lnTo>
                  <a:pt x="2126966" y="113588"/>
                </a:lnTo>
                <a:lnTo>
                  <a:pt x="2131085" y="101172"/>
                </a:lnTo>
                <a:lnTo>
                  <a:pt x="2136116" y="90958"/>
                </a:lnTo>
                <a:lnTo>
                  <a:pt x="2139174" y="86381"/>
                </a:lnTo>
                <a:lnTo>
                  <a:pt x="2148623" y="76719"/>
                </a:lnTo>
                <a:lnTo>
                  <a:pt x="2159856" y="70922"/>
                </a:lnTo>
                <a:lnTo>
                  <a:pt x="2172873" y="68989"/>
                </a:lnTo>
                <a:lnTo>
                  <a:pt x="2173727" y="68998"/>
                </a:lnTo>
                <a:lnTo>
                  <a:pt x="2186846" y="72116"/>
                </a:lnTo>
                <a:lnTo>
                  <a:pt x="2196147" y="80837"/>
                </a:lnTo>
                <a:lnTo>
                  <a:pt x="2199729" y="89857"/>
                </a:lnTo>
                <a:lnTo>
                  <a:pt x="2200593" y="102100"/>
                </a:lnTo>
                <a:lnTo>
                  <a:pt x="2198529" y="117246"/>
                </a:lnTo>
                <a:lnTo>
                  <a:pt x="2197189" y="122781"/>
                </a:lnTo>
                <a:lnTo>
                  <a:pt x="2192893" y="134963"/>
                </a:lnTo>
                <a:lnTo>
                  <a:pt x="2187039" y="145755"/>
                </a:lnTo>
                <a:lnTo>
                  <a:pt x="2183048" y="151125"/>
                </a:lnTo>
                <a:lnTo>
                  <a:pt x="2173221" y="160140"/>
                </a:lnTo>
                <a:lnTo>
                  <a:pt x="2161791" y="165550"/>
                </a:lnTo>
                <a:lnTo>
                  <a:pt x="2148757" y="167353"/>
                </a:lnTo>
                <a:lnTo>
                  <a:pt x="2142309" y="185495"/>
                </a:lnTo>
                <a:lnTo>
                  <a:pt x="2156937" y="184173"/>
                </a:lnTo>
                <a:lnTo>
                  <a:pt x="2168164" y="180558"/>
                </a:lnTo>
                <a:lnTo>
                  <a:pt x="2175116" y="177267"/>
                </a:lnTo>
                <a:lnTo>
                  <a:pt x="2181531" y="172248"/>
                </a:lnTo>
                <a:lnTo>
                  <a:pt x="2187408" y="165502"/>
                </a:lnTo>
                <a:lnTo>
                  <a:pt x="2186926" y="167876"/>
                </a:lnTo>
                <a:lnTo>
                  <a:pt x="2183271" y="183097"/>
                </a:lnTo>
                <a:lnTo>
                  <a:pt x="2179307" y="194935"/>
                </a:lnTo>
                <a:lnTo>
                  <a:pt x="2175035" y="203391"/>
                </a:lnTo>
                <a:lnTo>
                  <a:pt x="2173077" y="206150"/>
                </a:lnTo>
                <a:lnTo>
                  <a:pt x="2163905" y="214628"/>
                </a:lnTo>
                <a:lnTo>
                  <a:pt x="2152133" y="219714"/>
                </a:lnTo>
                <a:lnTo>
                  <a:pt x="2137761" y="221410"/>
                </a:lnTo>
                <a:lnTo>
                  <a:pt x="2126983" y="221410"/>
                </a:lnTo>
                <a:lnTo>
                  <a:pt x="2119609" y="218941"/>
                </a:lnTo>
                <a:lnTo>
                  <a:pt x="2115639" y="214004"/>
                </a:lnTo>
                <a:lnTo>
                  <a:pt x="2113112" y="210796"/>
                </a:lnTo>
                <a:lnTo>
                  <a:pt x="2111944" y="206229"/>
                </a:lnTo>
                <a:lnTo>
                  <a:pt x="2112134" y="200306"/>
                </a:lnTo>
                <a:lnTo>
                  <a:pt x="2089549" y="200306"/>
                </a:lnTo>
                <a:lnTo>
                  <a:pt x="2089145" y="208935"/>
                </a:lnTo>
                <a:lnTo>
                  <a:pt x="2092042" y="221205"/>
                </a:lnTo>
                <a:lnTo>
                  <a:pt x="2099478" y="230234"/>
                </a:lnTo>
                <a:lnTo>
                  <a:pt x="2107142" y="234820"/>
                </a:lnTo>
                <a:lnTo>
                  <a:pt x="2119102" y="238554"/>
                </a:lnTo>
                <a:lnTo>
                  <a:pt x="2133359" y="239799"/>
                </a:lnTo>
                <a:close/>
              </a:path>
              <a:path w="3676379" h="239799">
                <a:moveTo>
                  <a:pt x="2298450" y="82998"/>
                </a:moveTo>
                <a:lnTo>
                  <a:pt x="2302109" y="79892"/>
                </a:lnTo>
                <a:lnTo>
                  <a:pt x="2313348" y="74122"/>
                </a:lnTo>
                <a:lnTo>
                  <a:pt x="2326539" y="72198"/>
                </a:lnTo>
                <a:lnTo>
                  <a:pt x="2330153" y="72322"/>
                </a:lnTo>
                <a:lnTo>
                  <a:pt x="2333689" y="72815"/>
                </a:lnTo>
                <a:lnTo>
                  <a:pt x="2338673" y="49366"/>
                </a:lnTo>
                <a:lnTo>
                  <a:pt x="2336339" y="49119"/>
                </a:lnTo>
                <a:lnTo>
                  <a:pt x="2332748" y="48790"/>
                </a:lnTo>
                <a:lnTo>
                  <a:pt x="2329992" y="48786"/>
                </a:lnTo>
                <a:lnTo>
                  <a:pt x="2317909" y="51450"/>
                </a:lnTo>
                <a:lnTo>
                  <a:pt x="2306288" y="58314"/>
                </a:lnTo>
                <a:lnTo>
                  <a:pt x="2298186" y="64691"/>
                </a:lnTo>
                <a:lnTo>
                  <a:pt x="2292799" y="70101"/>
                </a:lnTo>
                <a:lnTo>
                  <a:pt x="2290127" y="74543"/>
                </a:lnTo>
                <a:lnTo>
                  <a:pt x="2294980" y="51711"/>
                </a:lnTo>
                <a:lnTo>
                  <a:pt x="2273876" y="51711"/>
                </a:lnTo>
                <a:lnTo>
                  <a:pt x="2245781" y="183891"/>
                </a:lnTo>
                <a:lnTo>
                  <a:pt x="2267996" y="183891"/>
                </a:lnTo>
                <a:lnTo>
                  <a:pt x="2284155" y="107866"/>
                </a:lnTo>
                <a:lnTo>
                  <a:pt x="2284949" y="104687"/>
                </a:lnTo>
                <a:lnTo>
                  <a:pt x="2290069" y="93201"/>
                </a:lnTo>
                <a:lnTo>
                  <a:pt x="2298450" y="82998"/>
                </a:lnTo>
                <a:close/>
              </a:path>
              <a:path w="3676379" h="239799">
                <a:moveTo>
                  <a:pt x="2333640" y="121641"/>
                </a:moveTo>
                <a:lnTo>
                  <a:pt x="2331660" y="136094"/>
                </a:lnTo>
                <a:lnTo>
                  <a:pt x="2331952" y="149014"/>
                </a:lnTo>
                <a:lnTo>
                  <a:pt x="2334514" y="160401"/>
                </a:lnTo>
                <a:lnTo>
                  <a:pt x="2339347" y="170253"/>
                </a:lnTo>
                <a:lnTo>
                  <a:pt x="2342592" y="174552"/>
                </a:lnTo>
                <a:lnTo>
                  <a:pt x="2352060" y="182414"/>
                </a:lnTo>
                <a:lnTo>
                  <a:pt x="2364110" y="187131"/>
                </a:lnTo>
                <a:lnTo>
                  <a:pt x="2378744" y="188704"/>
                </a:lnTo>
                <a:lnTo>
                  <a:pt x="2385378" y="188480"/>
                </a:lnTo>
                <a:lnTo>
                  <a:pt x="2379167" y="169256"/>
                </a:lnTo>
                <a:lnTo>
                  <a:pt x="2366348" y="164919"/>
                </a:lnTo>
                <a:lnTo>
                  <a:pt x="2358526" y="155505"/>
                </a:lnTo>
                <a:lnTo>
                  <a:pt x="2355766" y="146597"/>
                </a:lnTo>
                <a:lnTo>
                  <a:pt x="2354920" y="134339"/>
                </a:lnTo>
                <a:lnTo>
                  <a:pt x="2356747" y="120331"/>
                </a:lnTo>
                <a:lnTo>
                  <a:pt x="2357514" y="116979"/>
                </a:lnTo>
                <a:lnTo>
                  <a:pt x="2361508" y="104375"/>
                </a:lnTo>
                <a:lnTo>
                  <a:pt x="2366996" y="92986"/>
                </a:lnTo>
                <a:lnTo>
                  <a:pt x="2373977" y="82812"/>
                </a:lnTo>
                <a:lnTo>
                  <a:pt x="2382288" y="74829"/>
                </a:lnTo>
                <a:lnTo>
                  <a:pt x="2393645" y="69153"/>
                </a:lnTo>
                <a:lnTo>
                  <a:pt x="2406901" y="67262"/>
                </a:lnTo>
                <a:lnTo>
                  <a:pt x="2417240" y="68392"/>
                </a:lnTo>
                <a:lnTo>
                  <a:pt x="2428760" y="74382"/>
                </a:lnTo>
                <a:lnTo>
                  <a:pt x="2435353" y="85527"/>
                </a:lnTo>
                <a:lnTo>
                  <a:pt x="2436307" y="89629"/>
                </a:lnTo>
                <a:lnTo>
                  <a:pt x="2436870" y="101440"/>
                </a:lnTo>
                <a:lnTo>
                  <a:pt x="2434876" y="115641"/>
                </a:lnTo>
                <a:lnTo>
                  <a:pt x="2434323" y="118103"/>
                </a:lnTo>
                <a:lnTo>
                  <a:pt x="2431431" y="167847"/>
                </a:lnTo>
                <a:lnTo>
                  <a:pt x="2436849" y="161690"/>
                </a:lnTo>
                <a:lnTo>
                  <a:pt x="2444008" y="151556"/>
                </a:lnTo>
                <a:lnTo>
                  <a:pt x="2449955" y="140400"/>
                </a:lnTo>
                <a:lnTo>
                  <a:pt x="2454688" y="128223"/>
                </a:lnTo>
                <a:lnTo>
                  <a:pt x="2458209" y="115024"/>
                </a:lnTo>
                <a:lnTo>
                  <a:pt x="2460488" y="97918"/>
                </a:lnTo>
                <a:lnTo>
                  <a:pt x="2459840" y="85055"/>
                </a:lnTo>
                <a:lnTo>
                  <a:pt x="2456748" y="74055"/>
                </a:lnTo>
                <a:lnTo>
                  <a:pt x="2451211" y="64917"/>
                </a:lnTo>
                <a:lnTo>
                  <a:pt x="2447812" y="61204"/>
                </a:lnTo>
                <a:lnTo>
                  <a:pt x="2437755" y="53805"/>
                </a:lnTo>
                <a:lnTo>
                  <a:pt x="2425697" y="49365"/>
                </a:lnTo>
                <a:lnTo>
                  <a:pt x="2411637" y="47885"/>
                </a:lnTo>
                <a:lnTo>
                  <a:pt x="2408880" y="47932"/>
                </a:lnTo>
                <a:lnTo>
                  <a:pt x="2395909" y="49506"/>
                </a:lnTo>
                <a:lnTo>
                  <a:pt x="2383776" y="53314"/>
                </a:lnTo>
                <a:lnTo>
                  <a:pt x="2372481" y="59356"/>
                </a:lnTo>
                <a:lnTo>
                  <a:pt x="2362024" y="67632"/>
                </a:lnTo>
                <a:lnTo>
                  <a:pt x="2355833" y="74063"/>
                </a:lnTo>
                <a:lnTo>
                  <a:pt x="2348455" y="83903"/>
                </a:lnTo>
                <a:lnTo>
                  <a:pt x="2342329" y="94956"/>
                </a:lnTo>
                <a:lnTo>
                  <a:pt x="2337456" y="107223"/>
                </a:lnTo>
                <a:lnTo>
                  <a:pt x="2333836" y="120701"/>
                </a:lnTo>
                <a:lnTo>
                  <a:pt x="2333640" y="121641"/>
                </a:lnTo>
                <a:close/>
              </a:path>
              <a:path w="3676379" h="239799">
                <a:moveTo>
                  <a:pt x="2434323" y="118103"/>
                </a:moveTo>
                <a:lnTo>
                  <a:pt x="2430588" y="130425"/>
                </a:lnTo>
                <a:lnTo>
                  <a:pt x="2425401" y="142007"/>
                </a:lnTo>
                <a:lnTo>
                  <a:pt x="2418760" y="152851"/>
                </a:lnTo>
                <a:lnTo>
                  <a:pt x="2409955" y="162007"/>
                </a:lnTo>
                <a:lnTo>
                  <a:pt x="2398600" y="167682"/>
                </a:lnTo>
                <a:lnTo>
                  <a:pt x="2384908" y="169574"/>
                </a:lnTo>
                <a:lnTo>
                  <a:pt x="2379167" y="169256"/>
                </a:lnTo>
                <a:lnTo>
                  <a:pt x="2385378" y="188480"/>
                </a:lnTo>
                <a:lnTo>
                  <a:pt x="2398809" y="186465"/>
                </a:lnTo>
                <a:lnTo>
                  <a:pt x="2410961" y="182354"/>
                </a:lnTo>
                <a:lnTo>
                  <a:pt x="2421835" y="176148"/>
                </a:lnTo>
                <a:lnTo>
                  <a:pt x="2431431" y="167847"/>
                </a:lnTo>
                <a:lnTo>
                  <a:pt x="2434323" y="118103"/>
                </a:lnTo>
                <a:close/>
              </a:path>
              <a:path w="3676379" h="239799">
                <a:moveTo>
                  <a:pt x="2666493" y="51711"/>
                </a:moveTo>
                <a:lnTo>
                  <a:pt x="2644279" y="51711"/>
                </a:lnTo>
                <a:lnTo>
                  <a:pt x="2595242" y="155258"/>
                </a:lnTo>
                <a:lnTo>
                  <a:pt x="2591335" y="51711"/>
                </a:lnTo>
                <a:lnTo>
                  <a:pt x="2566405" y="51711"/>
                </a:lnTo>
                <a:lnTo>
                  <a:pt x="2518472" y="155875"/>
                </a:lnTo>
                <a:lnTo>
                  <a:pt x="2515189" y="51711"/>
                </a:lnTo>
                <a:lnTo>
                  <a:pt x="2490877" y="51711"/>
                </a:lnTo>
                <a:lnTo>
                  <a:pt x="2500917" y="183891"/>
                </a:lnTo>
                <a:lnTo>
                  <a:pt x="2523995" y="183891"/>
                </a:lnTo>
                <a:lnTo>
                  <a:pt x="2571782" y="81578"/>
                </a:lnTo>
                <a:lnTo>
                  <a:pt x="2576939" y="183891"/>
                </a:lnTo>
                <a:lnTo>
                  <a:pt x="2600017" y="183891"/>
                </a:lnTo>
                <a:lnTo>
                  <a:pt x="2666493" y="51711"/>
                </a:lnTo>
                <a:close/>
              </a:path>
              <a:path w="3676379" h="239799">
                <a:moveTo>
                  <a:pt x="2837340" y="183891"/>
                </a:moveTo>
                <a:lnTo>
                  <a:pt x="2855361" y="99103"/>
                </a:lnTo>
                <a:lnTo>
                  <a:pt x="2856608" y="92405"/>
                </a:lnTo>
                <a:lnTo>
                  <a:pt x="2857689" y="79076"/>
                </a:lnTo>
                <a:lnTo>
                  <a:pt x="2856287" y="68619"/>
                </a:lnTo>
                <a:lnTo>
                  <a:pt x="2855625" y="66636"/>
                </a:lnTo>
                <a:lnTo>
                  <a:pt x="2848836" y="56562"/>
                </a:lnTo>
                <a:lnTo>
                  <a:pt x="2837483" y="50518"/>
                </a:lnTo>
                <a:lnTo>
                  <a:pt x="2821564" y="48503"/>
                </a:lnTo>
                <a:lnTo>
                  <a:pt x="2817512" y="48618"/>
                </a:lnTo>
                <a:lnTo>
                  <a:pt x="2804676" y="50741"/>
                </a:lnTo>
                <a:lnTo>
                  <a:pt x="2793289" y="55537"/>
                </a:lnTo>
                <a:lnTo>
                  <a:pt x="2788516" y="58253"/>
                </a:lnTo>
                <a:lnTo>
                  <a:pt x="2782788" y="62942"/>
                </a:lnTo>
                <a:lnTo>
                  <a:pt x="2776106" y="69607"/>
                </a:lnTo>
                <a:lnTo>
                  <a:pt x="2790481" y="1975"/>
                </a:lnTo>
                <a:lnTo>
                  <a:pt x="2768267" y="1974"/>
                </a:lnTo>
                <a:lnTo>
                  <a:pt x="2729601" y="183891"/>
                </a:lnTo>
                <a:lnTo>
                  <a:pt x="2751815" y="183891"/>
                </a:lnTo>
                <a:lnTo>
                  <a:pt x="2766715" y="113790"/>
                </a:lnTo>
                <a:lnTo>
                  <a:pt x="2767426" y="110641"/>
                </a:lnTo>
                <a:lnTo>
                  <a:pt x="2771980" y="96405"/>
                </a:lnTo>
                <a:lnTo>
                  <a:pt x="2778031" y="85483"/>
                </a:lnTo>
                <a:lnTo>
                  <a:pt x="2785579" y="77876"/>
                </a:lnTo>
                <a:lnTo>
                  <a:pt x="2788627" y="75820"/>
                </a:lnTo>
                <a:lnTo>
                  <a:pt x="2800527" y="70235"/>
                </a:lnTo>
                <a:lnTo>
                  <a:pt x="2812652" y="68373"/>
                </a:lnTo>
                <a:lnTo>
                  <a:pt x="2823759" y="68373"/>
                </a:lnTo>
                <a:lnTo>
                  <a:pt x="2830559" y="71993"/>
                </a:lnTo>
                <a:lnTo>
                  <a:pt x="2833051" y="79233"/>
                </a:lnTo>
                <a:lnTo>
                  <a:pt x="2834557" y="83759"/>
                </a:lnTo>
                <a:lnTo>
                  <a:pt x="2834279" y="90875"/>
                </a:lnTo>
                <a:lnTo>
                  <a:pt x="2832215" y="100585"/>
                </a:lnTo>
                <a:lnTo>
                  <a:pt x="2814508" y="183891"/>
                </a:lnTo>
                <a:lnTo>
                  <a:pt x="2837340" y="183891"/>
                </a:lnTo>
                <a:close/>
              </a:path>
              <a:path w="3676379" h="239799">
                <a:moveTo>
                  <a:pt x="2676496" y="157356"/>
                </a:moveTo>
                <a:lnTo>
                  <a:pt x="2674695" y="165831"/>
                </a:lnTo>
                <a:lnTo>
                  <a:pt x="2675081" y="172721"/>
                </a:lnTo>
                <a:lnTo>
                  <a:pt x="2677655" y="178028"/>
                </a:lnTo>
                <a:lnTo>
                  <a:pt x="2680230" y="183336"/>
                </a:lnTo>
                <a:lnTo>
                  <a:pt x="2686701" y="185989"/>
                </a:lnTo>
                <a:lnTo>
                  <a:pt x="2700276" y="185989"/>
                </a:lnTo>
                <a:lnTo>
                  <a:pt x="2703294" y="185824"/>
                </a:lnTo>
                <a:lnTo>
                  <a:pt x="2706120" y="185495"/>
                </a:lnTo>
                <a:lnTo>
                  <a:pt x="2708946" y="185166"/>
                </a:lnTo>
                <a:lnTo>
                  <a:pt x="2711713" y="184631"/>
                </a:lnTo>
                <a:lnTo>
                  <a:pt x="2714421" y="183891"/>
                </a:lnTo>
                <a:lnTo>
                  <a:pt x="2718145" y="166365"/>
                </a:lnTo>
                <a:lnTo>
                  <a:pt x="2716465" y="166530"/>
                </a:lnTo>
                <a:lnTo>
                  <a:pt x="2713761" y="166674"/>
                </a:lnTo>
                <a:lnTo>
                  <a:pt x="2706261" y="166736"/>
                </a:lnTo>
                <a:lnTo>
                  <a:pt x="2703477" y="166283"/>
                </a:lnTo>
                <a:lnTo>
                  <a:pt x="2701942" y="165378"/>
                </a:lnTo>
                <a:lnTo>
                  <a:pt x="2699148" y="163815"/>
                </a:lnTo>
                <a:lnTo>
                  <a:pt x="2698240" y="160730"/>
                </a:lnTo>
                <a:lnTo>
                  <a:pt x="2699219" y="156122"/>
                </a:lnTo>
                <a:lnTo>
                  <a:pt x="2717556" y="69854"/>
                </a:lnTo>
                <a:lnTo>
                  <a:pt x="2738660" y="69854"/>
                </a:lnTo>
                <a:lnTo>
                  <a:pt x="2742515" y="51711"/>
                </a:lnTo>
                <a:lnTo>
                  <a:pt x="2721412" y="51711"/>
                </a:lnTo>
                <a:lnTo>
                  <a:pt x="2729255" y="14810"/>
                </a:lnTo>
                <a:lnTo>
                  <a:pt x="2706794" y="14810"/>
                </a:lnTo>
                <a:lnTo>
                  <a:pt x="2698951" y="51711"/>
                </a:lnTo>
                <a:lnTo>
                  <a:pt x="2681056" y="51711"/>
                </a:lnTo>
                <a:lnTo>
                  <a:pt x="2677200" y="69854"/>
                </a:lnTo>
                <a:lnTo>
                  <a:pt x="2695095" y="69854"/>
                </a:lnTo>
                <a:lnTo>
                  <a:pt x="2676496" y="157356"/>
                </a:lnTo>
                <a:close/>
              </a:path>
              <a:path w="3676379" h="239799">
                <a:moveTo>
                  <a:pt x="2949510" y="236590"/>
                </a:moveTo>
                <a:lnTo>
                  <a:pt x="2963859" y="169081"/>
                </a:lnTo>
                <a:lnTo>
                  <a:pt x="2967437" y="175087"/>
                </a:lnTo>
                <a:lnTo>
                  <a:pt x="2970938" y="179325"/>
                </a:lnTo>
                <a:lnTo>
                  <a:pt x="2974363" y="181793"/>
                </a:lnTo>
                <a:lnTo>
                  <a:pt x="2980182" y="186153"/>
                </a:lnTo>
                <a:lnTo>
                  <a:pt x="2988697" y="167628"/>
                </a:lnTo>
                <a:lnTo>
                  <a:pt x="2977727" y="160894"/>
                </a:lnTo>
                <a:lnTo>
                  <a:pt x="2971942" y="148471"/>
                </a:lnTo>
                <a:lnTo>
                  <a:pt x="2971785" y="147691"/>
                </a:lnTo>
                <a:lnTo>
                  <a:pt x="2971062" y="136121"/>
                </a:lnTo>
                <a:lnTo>
                  <a:pt x="2972911" y="122429"/>
                </a:lnTo>
                <a:lnTo>
                  <a:pt x="2975005" y="113787"/>
                </a:lnTo>
                <a:lnTo>
                  <a:pt x="2979114" y="101465"/>
                </a:lnTo>
                <a:lnTo>
                  <a:pt x="2984141" y="91081"/>
                </a:lnTo>
                <a:lnTo>
                  <a:pt x="2987434" y="85968"/>
                </a:lnTo>
                <a:lnTo>
                  <a:pt x="2996832" y="75987"/>
                </a:lnTo>
                <a:lnTo>
                  <a:pt x="2990052" y="63847"/>
                </a:lnTo>
                <a:lnTo>
                  <a:pt x="2984333" y="69854"/>
                </a:lnTo>
                <a:lnTo>
                  <a:pt x="2988058" y="52329"/>
                </a:lnTo>
                <a:lnTo>
                  <a:pt x="2966461" y="52329"/>
                </a:lnTo>
                <a:lnTo>
                  <a:pt x="2927296" y="236590"/>
                </a:lnTo>
                <a:lnTo>
                  <a:pt x="2949510" y="236590"/>
                </a:lnTo>
                <a:close/>
              </a:path>
              <a:path w="3676379" h="239799">
                <a:moveTo>
                  <a:pt x="3046386" y="116999"/>
                </a:moveTo>
                <a:lnTo>
                  <a:pt x="3044994" y="122883"/>
                </a:lnTo>
                <a:lnTo>
                  <a:pt x="3040575" y="136136"/>
                </a:lnTo>
                <a:lnTo>
                  <a:pt x="3034845" y="147154"/>
                </a:lnTo>
                <a:lnTo>
                  <a:pt x="3027804" y="155937"/>
                </a:lnTo>
                <a:lnTo>
                  <a:pt x="3022686" y="160462"/>
                </a:lnTo>
                <a:lnTo>
                  <a:pt x="3011338" y="166834"/>
                </a:lnTo>
                <a:lnTo>
                  <a:pt x="2999181" y="168958"/>
                </a:lnTo>
                <a:lnTo>
                  <a:pt x="2988697" y="167628"/>
                </a:lnTo>
                <a:lnTo>
                  <a:pt x="2980182" y="186153"/>
                </a:lnTo>
                <a:lnTo>
                  <a:pt x="2988070" y="188334"/>
                </a:lnTo>
                <a:lnTo>
                  <a:pt x="2998025" y="188334"/>
                </a:lnTo>
                <a:lnTo>
                  <a:pt x="3010182" y="187088"/>
                </a:lnTo>
                <a:lnTo>
                  <a:pt x="3022260" y="183181"/>
                </a:lnTo>
                <a:lnTo>
                  <a:pt x="3033839" y="176610"/>
                </a:lnTo>
                <a:lnTo>
                  <a:pt x="3039428" y="172268"/>
                </a:lnTo>
                <a:lnTo>
                  <a:pt x="3047651" y="163928"/>
                </a:lnTo>
                <a:lnTo>
                  <a:pt x="3054774" y="154021"/>
                </a:lnTo>
                <a:lnTo>
                  <a:pt x="3060796" y="142548"/>
                </a:lnTo>
                <a:lnTo>
                  <a:pt x="3065718" y="129508"/>
                </a:lnTo>
                <a:lnTo>
                  <a:pt x="3069539" y="114901"/>
                </a:lnTo>
                <a:lnTo>
                  <a:pt x="3071785" y="99499"/>
                </a:lnTo>
                <a:lnTo>
                  <a:pt x="3071610" y="86425"/>
                </a:lnTo>
                <a:lnTo>
                  <a:pt x="3069121" y="75165"/>
                </a:lnTo>
                <a:lnTo>
                  <a:pt x="3064319" y="65719"/>
                </a:lnTo>
                <a:lnTo>
                  <a:pt x="3054915" y="55982"/>
                </a:lnTo>
                <a:lnTo>
                  <a:pt x="3043514" y="50373"/>
                </a:lnTo>
                <a:lnTo>
                  <a:pt x="3029844" y="48503"/>
                </a:lnTo>
                <a:lnTo>
                  <a:pt x="3026160" y="48614"/>
                </a:lnTo>
                <a:lnTo>
                  <a:pt x="3013553" y="50835"/>
                </a:lnTo>
                <a:lnTo>
                  <a:pt x="3001860" y="55908"/>
                </a:lnTo>
                <a:lnTo>
                  <a:pt x="2995895" y="59199"/>
                </a:lnTo>
                <a:lnTo>
                  <a:pt x="2990052" y="63847"/>
                </a:lnTo>
                <a:lnTo>
                  <a:pt x="2996832" y="75987"/>
                </a:lnTo>
                <a:lnTo>
                  <a:pt x="3007900" y="69999"/>
                </a:lnTo>
                <a:lnTo>
                  <a:pt x="3020640" y="68002"/>
                </a:lnTo>
                <a:lnTo>
                  <a:pt x="3031576" y="69570"/>
                </a:lnTo>
                <a:lnTo>
                  <a:pt x="3042124" y="76781"/>
                </a:lnTo>
                <a:lnTo>
                  <a:pt x="3047590" y="89847"/>
                </a:lnTo>
                <a:lnTo>
                  <a:pt x="3047882" y="91573"/>
                </a:lnTo>
                <a:lnTo>
                  <a:pt x="3048313" y="103335"/>
                </a:lnTo>
                <a:lnTo>
                  <a:pt x="3046386" y="116999"/>
                </a:lnTo>
                <a:close/>
              </a:path>
              <a:path w="3676379" h="239799">
                <a:moveTo>
                  <a:pt x="3093305" y="122604"/>
                </a:moveTo>
                <a:lnTo>
                  <a:pt x="3091511" y="137117"/>
                </a:lnTo>
                <a:lnTo>
                  <a:pt x="3092067" y="149958"/>
                </a:lnTo>
                <a:lnTo>
                  <a:pt x="3094974" y="161127"/>
                </a:lnTo>
                <a:lnTo>
                  <a:pt x="3100231" y="170624"/>
                </a:lnTo>
                <a:lnTo>
                  <a:pt x="3102835" y="173837"/>
                </a:lnTo>
                <a:lnTo>
                  <a:pt x="3112571" y="182028"/>
                </a:lnTo>
                <a:lnTo>
                  <a:pt x="3124376" y="186943"/>
                </a:lnTo>
                <a:lnTo>
                  <a:pt x="3138251" y="188581"/>
                </a:lnTo>
                <a:lnTo>
                  <a:pt x="3144998" y="188581"/>
                </a:lnTo>
                <a:lnTo>
                  <a:pt x="3151185" y="187923"/>
                </a:lnTo>
                <a:lnTo>
                  <a:pt x="3156813" y="186607"/>
                </a:lnTo>
                <a:lnTo>
                  <a:pt x="3162287" y="185171"/>
                </a:lnTo>
                <a:lnTo>
                  <a:pt x="3174075" y="180308"/>
                </a:lnTo>
                <a:lnTo>
                  <a:pt x="3184699" y="173277"/>
                </a:lnTo>
                <a:lnTo>
                  <a:pt x="3189535" y="169493"/>
                </a:lnTo>
                <a:lnTo>
                  <a:pt x="3194212" y="164618"/>
                </a:lnTo>
                <a:lnTo>
                  <a:pt x="3198729" y="158653"/>
                </a:lnTo>
                <a:lnTo>
                  <a:pt x="3203247" y="152687"/>
                </a:lnTo>
                <a:lnTo>
                  <a:pt x="3206310" y="147278"/>
                </a:lnTo>
                <a:lnTo>
                  <a:pt x="3207917" y="142423"/>
                </a:lnTo>
                <a:lnTo>
                  <a:pt x="3186074" y="142423"/>
                </a:lnTo>
                <a:lnTo>
                  <a:pt x="3183187" y="148265"/>
                </a:lnTo>
                <a:lnTo>
                  <a:pt x="3179296" y="153407"/>
                </a:lnTo>
                <a:lnTo>
                  <a:pt x="3174402" y="157850"/>
                </a:lnTo>
                <a:lnTo>
                  <a:pt x="3168711" y="162236"/>
                </a:lnTo>
                <a:lnTo>
                  <a:pt x="3157163" y="167555"/>
                </a:lnTo>
                <a:lnTo>
                  <a:pt x="3144195" y="169328"/>
                </a:lnTo>
                <a:lnTo>
                  <a:pt x="3141136" y="169241"/>
                </a:lnTo>
                <a:lnTo>
                  <a:pt x="3127612" y="165754"/>
                </a:lnTo>
                <a:lnTo>
                  <a:pt x="3119258" y="157172"/>
                </a:lnTo>
                <a:lnTo>
                  <a:pt x="3116858" y="151060"/>
                </a:lnTo>
                <a:lnTo>
                  <a:pt x="3115274" y="139148"/>
                </a:lnTo>
                <a:lnTo>
                  <a:pt x="3116615" y="124898"/>
                </a:lnTo>
                <a:lnTo>
                  <a:pt x="3120983" y="107249"/>
                </a:lnTo>
                <a:lnTo>
                  <a:pt x="3123326" y="99871"/>
                </a:lnTo>
                <a:lnTo>
                  <a:pt x="3122036" y="68619"/>
                </a:lnTo>
                <a:lnTo>
                  <a:pt x="3116381" y="74332"/>
                </a:lnTo>
                <a:lnTo>
                  <a:pt x="3108675" y="84164"/>
                </a:lnTo>
                <a:lnTo>
                  <a:pt x="3102337" y="95108"/>
                </a:lnTo>
                <a:lnTo>
                  <a:pt x="3097368" y="107164"/>
                </a:lnTo>
                <a:lnTo>
                  <a:pt x="3093767" y="120331"/>
                </a:lnTo>
                <a:lnTo>
                  <a:pt x="3093305" y="122604"/>
                </a:lnTo>
                <a:close/>
              </a:path>
              <a:path w="3676379" h="239799">
                <a:moveTo>
                  <a:pt x="3217710" y="95772"/>
                </a:moveTo>
                <a:lnTo>
                  <a:pt x="3218118" y="86885"/>
                </a:lnTo>
                <a:lnTo>
                  <a:pt x="3216808" y="79110"/>
                </a:lnTo>
                <a:lnTo>
                  <a:pt x="3213782" y="72445"/>
                </a:lnTo>
                <a:lnTo>
                  <a:pt x="3210661" y="65452"/>
                </a:lnTo>
                <a:lnTo>
                  <a:pt x="3205167" y="59754"/>
                </a:lnTo>
                <a:lnTo>
                  <a:pt x="3197299" y="55352"/>
                </a:lnTo>
                <a:lnTo>
                  <a:pt x="3184299" y="50243"/>
                </a:lnTo>
                <a:lnTo>
                  <a:pt x="3171428" y="48749"/>
                </a:lnTo>
                <a:lnTo>
                  <a:pt x="3168886" y="48791"/>
                </a:lnTo>
                <a:lnTo>
                  <a:pt x="3156083" y="50356"/>
                </a:lnTo>
                <a:lnTo>
                  <a:pt x="3144007" y="54182"/>
                </a:lnTo>
                <a:lnTo>
                  <a:pt x="3132658" y="60270"/>
                </a:lnTo>
                <a:lnTo>
                  <a:pt x="3122036" y="68619"/>
                </a:lnTo>
                <a:lnTo>
                  <a:pt x="3123326" y="99871"/>
                </a:lnTo>
                <a:lnTo>
                  <a:pt x="3129359" y="88624"/>
                </a:lnTo>
                <a:lnTo>
                  <a:pt x="3137935" y="79172"/>
                </a:lnTo>
                <a:lnTo>
                  <a:pt x="3141980" y="75983"/>
                </a:lnTo>
                <a:lnTo>
                  <a:pt x="3153506" y="70090"/>
                </a:lnTo>
                <a:lnTo>
                  <a:pt x="3165952" y="68126"/>
                </a:lnTo>
                <a:lnTo>
                  <a:pt x="3173607" y="68723"/>
                </a:lnTo>
                <a:lnTo>
                  <a:pt x="3185861" y="73833"/>
                </a:lnTo>
                <a:lnTo>
                  <a:pt x="3193025" y="84170"/>
                </a:lnTo>
                <a:lnTo>
                  <a:pt x="3195092" y="89929"/>
                </a:lnTo>
                <a:lnTo>
                  <a:pt x="3195555" y="97623"/>
                </a:lnTo>
                <a:lnTo>
                  <a:pt x="3194414" y="107249"/>
                </a:lnTo>
                <a:lnTo>
                  <a:pt x="3120983" y="107249"/>
                </a:lnTo>
                <a:lnTo>
                  <a:pt x="3116615" y="124898"/>
                </a:lnTo>
                <a:lnTo>
                  <a:pt x="3213494" y="124898"/>
                </a:lnTo>
                <a:lnTo>
                  <a:pt x="3214579" y="119619"/>
                </a:lnTo>
                <a:lnTo>
                  <a:pt x="3216942" y="105674"/>
                </a:lnTo>
                <a:lnTo>
                  <a:pt x="3217710" y="95772"/>
                </a:lnTo>
                <a:close/>
              </a:path>
              <a:path w="3676379" h="239799">
                <a:moveTo>
                  <a:pt x="3288384" y="82998"/>
                </a:moveTo>
                <a:lnTo>
                  <a:pt x="3292044" y="79892"/>
                </a:lnTo>
                <a:lnTo>
                  <a:pt x="3303282" y="74122"/>
                </a:lnTo>
                <a:lnTo>
                  <a:pt x="3316473" y="72199"/>
                </a:lnTo>
                <a:lnTo>
                  <a:pt x="3320087" y="72322"/>
                </a:lnTo>
                <a:lnTo>
                  <a:pt x="3323623" y="72816"/>
                </a:lnTo>
                <a:lnTo>
                  <a:pt x="3328607" y="49367"/>
                </a:lnTo>
                <a:lnTo>
                  <a:pt x="3326274" y="49120"/>
                </a:lnTo>
                <a:lnTo>
                  <a:pt x="3322683" y="48790"/>
                </a:lnTo>
                <a:lnTo>
                  <a:pt x="3319926" y="48787"/>
                </a:lnTo>
                <a:lnTo>
                  <a:pt x="3307843" y="51450"/>
                </a:lnTo>
                <a:lnTo>
                  <a:pt x="3296222" y="58314"/>
                </a:lnTo>
                <a:lnTo>
                  <a:pt x="3288121" y="64691"/>
                </a:lnTo>
                <a:lnTo>
                  <a:pt x="3282734" y="70101"/>
                </a:lnTo>
                <a:lnTo>
                  <a:pt x="3280062" y="74543"/>
                </a:lnTo>
                <a:lnTo>
                  <a:pt x="3284914" y="51711"/>
                </a:lnTo>
                <a:lnTo>
                  <a:pt x="3263811" y="51711"/>
                </a:lnTo>
                <a:lnTo>
                  <a:pt x="3235716" y="183891"/>
                </a:lnTo>
                <a:lnTo>
                  <a:pt x="3257930" y="183891"/>
                </a:lnTo>
                <a:lnTo>
                  <a:pt x="3274090" y="107866"/>
                </a:lnTo>
                <a:lnTo>
                  <a:pt x="3274883" y="104687"/>
                </a:lnTo>
                <a:lnTo>
                  <a:pt x="3280004" y="93201"/>
                </a:lnTo>
                <a:lnTo>
                  <a:pt x="3288384" y="82998"/>
                </a:lnTo>
                <a:close/>
              </a:path>
              <a:path w="3676379" h="239799">
                <a:moveTo>
                  <a:pt x="3347312" y="52329"/>
                </a:moveTo>
                <a:lnTo>
                  <a:pt x="3319349" y="183891"/>
                </a:lnTo>
                <a:lnTo>
                  <a:pt x="3341933" y="183891"/>
                </a:lnTo>
                <a:lnTo>
                  <a:pt x="3369897" y="52329"/>
                </a:lnTo>
                <a:lnTo>
                  <a:pt x="3347312" y="52329"/>
                </a:lnTo>
                <a:close/>
              </a:path>
              <a:path w="3676379" h="239799">
                <a:moveTo>
                  <a:pt x="3357884" y="2591"/>
                </a:moveTo>
                <a:lnTo>
                  <a:pt x="3352533" y="27768"/>
                </a:lnTo>
                <a:lnTo>
                  <a:pt x="3375117" y="27768"/>
                </a:lnTo>
                <a:lnTo>
                  <a:pt x="3380469" y="2591"/>
                </a:lnTo>
                <a:lnTo>
                  <a:pt x="3357884" y="2591"/>
                </a:lnTo>
                <a:close/>
              </a:path>
              <a:path w="3676379" h="239799">
                <a:moveTo>
                  <a:pt x="3386762" y="121640"/>
                </a:moveTo>
                <a:lnTo>
                  <a:pt x="3384782" y="136094"/>
                </a:lnTo>
                <a:lnTo>
                  <a:pt x="3385073" y="149014"/>
                </a:lnTo>
                <a:lnTo>
                  <a:pt x="3387636" y="160401"/>
                </a:lnTo>
                <a:lnTo>
                  <a:pt x="3392469" y="170253"/>
                </a:lnTo>
                <a:lnTo>
                  <a:pt x="3395714" y="174552"/>
                </a:lnTo>
                <a:lnTo>
                  <a:pt x="3405182" y="182415"/>
                </a:lnTo>
                <a:lnTo>
                  <a:pt x="3417232" y="187132"/>
                </a:lnTo>
                <a:lnTo>
                  <a:pt x="3431865" y="188705"/>
                </a:lnTo>
                <a:lnTo>
                  <a:pt x="3438500" y="188481"/>
                </a:lnTo>
                <a:lnTo>
                  <a:pt x="3432289" y="169256"/>
                </a:lnTo>
                <a:lnTo>
                  <a:pt x="3419469" y="164919"/>
                </a:lnTo>
                <a:lnTo>
                  <a:pt x="3411648" y="155505"/>
                </a:lnTo>
                <a:lnTo>
                  <a:pt x="3408888" y="146597"/>
                </a:lnTo>
                <a:lnTo>
                  <a:pt x="3408041" y="134339"/>
                </a:lnTo>
                <a:lnTo>
                  <a:pt x="3409868" y="120331"/>
                </a:lnTo>
                <a:lnTo>
                  <a:pt x="3410635" y="116979"/>
                </a:lnTo>
                <a:lnTo>
                  <a:pt x="3414630" y="104376"/>
                </a:lnTo>
                <a:lnTo>
                  <a:pt x="3420117" y="92987"/>
                </a:lnTo>
                <a:lnTo>
                  <a:pt x="3427098" y="82812"/>
                </a:lnTo>
                <a:lnTo>
                  <a:pt x="3435410" y="74829"/>
                </a:lnTo>
                <a:lnTo>
                  <a:pt x="3446768" y="69153"/>
                </a:lnTo>
                <a:lnTo>
                  <a:pt x="3460023" y="67262"/>
                </a:lnTo>
                <a:lnTo>
                  <a:pt x="3470363" y="68392"/>
                </a:lnTo>
                <a:lnTo>
                  <a:pt x="3481882" y="74383"/>
                </a:lnTo>
                <a:lnTo>
                  <a:pt x="3488475" y="85528"/>
                </a:lnTo>
                <a:lnTo>
                  <a:pt x="3489429" y="89629"/>
                </a:lnTo>
                <a:lnTo>
                  <a:pt x="3489992" y="101440"/>
                </a:lnTo>
                <a:lnTo>
                  <a:pt x="3487998" y="115642"/>
                </a:lnTo>
                <a:lnTo>
                  <a:pt x="3487444" y="118104"/>
                </a:lnTo>
                <a:lnTo>
                  <a:pt x="3484553" y="167847"/>
                </a:lnTo>
                <a:lnTo>
                  <a:pt x="3489970" y="161690"/>
                </a:lnTo>
                <a:lnTo>
                  <a:pt x="3497130" y="151556"/>
                </a:lnTo>
                <a:lnTo>
                  <a:pt x="3503077" y="140400"/>
                </a:lnTo>
                <a:lnTo>
                  <a:pt x="3507810" y="128223"/>
                </a:lnTo>
                <a:lnTo>
                  <a:pt x="3511330" y="115024"/>
                </a:lnTo>
                <a:lnTo>
                  <a:pt x="3513610" y="97918"/>
                </a:lnTo>
                <a:lnTo>
                  <a:pt x="3512962" y="85055"/>
                </a:lnTo>
                <a:lnTo>
                  <a:pt x="3509870" y="74055"/>
                </a:lnTo>
                <a:lnTo>
                  <a:pt x="3504333" y="64917"/>
                </a:lnTo>
                <a:lnTo>
                  <a:pt x="3500933" y="61204"/>
                </a:lnTo>
                <a:lnTo>
                  <a:pt x="3490876" y="53805"/>
                </a:lnTo>
                <a:lnTo>
                  <a:pt x="3478818" y="49365"/>
                </a:lnTo>
                <a:lnTo>
                  <a:pt x="3464758" y="47885"/>
                </a:lnTo>
                <a:lnTo>
                  <a:pt x="3462002" y="47932"/>
                </a:lnTo>
                <a:lnTo>
                  <a:pt x="3449031" y="49506"/>
                </a:lnTo>
                <a:lnTo>
                  <a:pt x="3436898" y="53314"/>
                </a:lnTo>
                <a:lnTo>
                  <a:pt x="3425603" y="59356"/>
                </a:lnTo>
                <a:lnTo>
                  <a:pt x="3415146" y="67632"/>
                </a:lnTo>
                <a:lnTo>
                  <a:pt x="3408954" y="74063"/>
                </a:lnTo>
                <a:lnTo>
                  <a:pt x="3401576" y="83904"/>
                </a:lnTo>
                <a:lnTo>
                  <a:pt x="3395451" y="94957"/>
                </a:lnTo>
                <a:lnTo>
                  <a:pt x="3390578" y="107223"/>
                </a:lnTo>
                <a:lnTo>
                  <a:pt x="3386957" y="120702"/>
                </a:lnTo>
                <a:lnTo>
                  <a:pt x="3386762" y="121640"/>
                </a:lnTo>
                <a:close/>
              </a:path>
              <a:path w="3676379" h="239799">
                <a:moveTo>
                  <a:pt x="3487444" y="118104"/>
                </a:moveTo>
                <a:lnTo>
                  <a:pt x="3483710" y="130425"/>
                </a:lnTo>
                <a:lnTo>
                  <a:pt x="3478522" y="142007"/>
                </a:lnTo>
                <a:lnTo>
                  <a:pt x="3471882" y="152852"/>
                </a:lnTo>
                <a:lnTo>
                  <a:pt x="3463077" y="162007"/>
                </a:lnTo>
                <a:lnTo>
                  <a:pt x="3451722" y="167683"/>
                </a:lnTo>
                <a:lnTo>
                  <a:pt x="3438029" y="169575"/>
                </a:lnTo>
                <a:lnTo>
                  <a:pt x="3432289" y="169256"/>
                </a:lnTo>
                <a:lnTo>
                  <a:pt x="3438500" y="188481"/>
                </a:lnTo>
                <a:lnTo>
                  <a:pt x="3451930" y="186466"/>
                </a:lnTo>
                <a:lnTo>
                  <a:pt x="3464083" y="182355"/>
                </a:lnTo>
                <a:lnTo>
                  <a:pt x="3474957" y="176149"/>
                </a:lnTo>
                <a:lnTo>
                  <a:pt x="3484553" y="167847"/>
                </a:lnTo>
                <a:lnTo>
                  <a:pt x="3487444" y="118104"/>
                </a:lnTo>
                <a:close/>
              </a:path>
              <a:path w="3676379" h="239799">
                <a:moveTo>
                  <a:pt x="3559436" y="70533"/>
                </a:moveTo>
                <a:lnTo>
                  <a:pt x="3555907" y="74612"/>
                </a:lnTo>
                <a:lnTo>
                  <a:pt x="3557761" y="119344"/>
                </a:lnTo>
                <a:lnTo>
                  <a:pt x="3558822" y="114784"/>
                </a:lnTo>
                <a:lnTo>
                  <a:pt x="3563186" y="101507"/>
                </a:lnTo>
                <a:lnTo>
                  <a:pt x="3569481" y="61338"/>
                </a:lnTo>
                <a:lnTo>
                  <a:pt x="3559436" y="70533"/>
                </a:lnTo>
                <a:close/>
              </a:path>
              <a:path w="3676379" h="239799">
                <a:moveTo>
                  <a:pt x="3640837" y="68743"/>
                </a:moveTo>
                <a:lnTo>
                  <a:pt x="3637129" y="62572"/>
                </a:lnTo>
                <a:lnTo>
                  <a:pt x="3633564" y="58253"/>
                </a:lnTo>
                <a:lnTo>
                  <a:pt x="3630139" y="55784"/>
                </a:lnTo>
                <a:lnTo>
                  <a:pt x="3624219" y="51506"/>
                </a:lnTo>
                <a:lnTo>
                  <a:pt x="3616200" y="49367"/>
                </a:lnTo>
                <a:lnTo>
                  <a:pt x="3605629" y="49368"/>
                </a:lnTo>
                <a:lnTo>
                  <a:pt x="3592578" y="50756"/>
                </a:lnTo>
                <a:lnTo>
                  <a:pt x="3580528" y="54746"/>
                </a:lnTo>
                <a:lnTo>
                  <a:pt x="3569481" y="61338"/>
                </a:lnTo>
                <a:lnTo>
                  <a:pt x="3563186" y="101507"/>
                </a:lnTo>
                <a:lnTo>
                  <a:pt x="3568984" y="90439"/>
                </a:lnTo>
                <a:lnTo>
                  <a:pt x="3576217" y="81578"/>
                </a:lnTo>
                <a:lnTo>
                  <a:pt x="3582190" y="76546"/>
                </a:lnTo>
                <a:lnTo>
                  <a:pt x="3593622" y="70694"/>
                </a:lnTo>
                <a:lnTo>
                  <a:pt x="3606158" y="68743"/>
                </a:lnTo>
                <a:lnTo>
                  <a:pt x="3606542" y="68745"/>
                </a:lnTo>
                <a:lnTo>
                  <a:pt x="3619517" y="71829"/>
                </a:lnTo>
                <a:lnTo>
                  <a:pt x="3628900" y="80776"/>
                </a:lnTo>
                <a:lnTo>
                  <a:pt x="3632598" y="90344"/>
                </a:lnTo>
                <a:lnTo>
                  <a:pt x="3633362" y="102670"/>
                </a:lnTo>
                <a:lnTo>
                  <a:pt x="3631260" y="117863"/>
                </a:lnTo>
                <a:lnTo>
                  <a:pt x="3630184" y="122499"/>
                </a:lnTo>
                <a:lnTo>
                  <a:pt x="3625894" y="135743"/>
                </a:lnTo>
                <a:lnTo>
                  <a:pt x="3620243" y="146889"/>
                </a:lnTo>
                <a:lnTo>
                  <a:pt x="3613233" y="155937"/>
                </a:lnTo>
                <a:lnTo>
                  <a:pt x="3608434" y="160382"/>
                </a:lnTo>
                <a:lnTo>
                  <a:pt x="3597187" y="166999"/>
                </a:lnTo>
                <a:lnTo>
                  <a:pt x="3585051" y="169204"/>
                </a:lnTo>
                <a:lnTo>
                  <a:pt x="3579759" y="168923"/>
                </a:lnTo>
                <a:lnTo>
                  <a:pt x="3566917" y="164553"/>
                </a:lnTo>
                <a:lnTo>
                  <a:pt x="3559216" y="154888"/>
                </a:lnTo>
                <a:lnTo>
                  <a:pt x="3556575" y="145654"/>
                </a:lnTo>
                <a:lnTo>
                  <a:pt x="3555887" y="133344"/>
                </a:lnTo>
                <a:lnTo>
                  <a:pt x="3557761" y="119344"/>
                </a:lnTo>
                <a:lnTo>
                  <a:pt x="3555907" y="74612"/>
                </a:lnTo>
                <a:lnTo>
                  <a:pt x="3548429" y="84918"/>
                </a:lnTo>
                <a:lnTo>
                  <a:pt x="3542293" y="96015"/>
                </a:lnTo>
                <a:lnTo>
                  <a:pt x="3537501" y="107901"/>
                </a:lnTo>
                <a:lnTo>
                  <a:pt x="3534051" y="120578"/>
                </a:lnTo>
                <a:lnTo>
                  <a:pt x="3531910" y="135790"/>
                </a:lnTo>
                <a:lnTo>
                  <a:pt x="3532226" y="148690"/>
                </a:lnTo>
                <a:lnTo>
                  <a:pt x="3534826" y="160096"/>
                </a:lnTo>
                <a:lnTo>
                  <a:pt x="3539711" y="170007"/>
                </a:lnTo>
                <a:lnTo>
                  <a:pt x="3549442" y="180709"/>
                </a:lnTo>
                <a:lnTo>
                  <a:pt x="3560686" y="186613"/>
                </a:lnTo>
                <a:lnTo>
                  <a:pt x="3574022" y="188581"/>
                </a:lnTo>
                <a:lnTo>
                  <a:pt x="3574693" y="188578"/>
                </a:lnTo>
                <a:lnTo>
                  <a:pt x="3587550" y="187156"/>
                </a:lnTo>
                <a:lnTo>
                  <a:pt x="3599488" y="183151"/>
                </a:lnTo>
                <a:lnTo>
                  <a:pt x="3612043" y="175097"/>
                </a:lnTo>
                <a:lnTo>
                  <a:pt x="3621628" y="165502"/>
                </a:lnTo>
                <a:lnTo>
                  <a:pt x="3617719" y="183891"/>
                </a:lnTo>
                <a:lnTo>
                  <a:pt x="3637712" y="183891"/>
                </a:lnTo>
                <a:lnTo>
                  <a:pt x="3676379" y="1975"/>
                </a:lnTo>
                <a:lnTo>
                  <a:pt x="3655029" y="1975"/>
                </a:lnTo>
                <a:lnTo>
                  <a:pt x="3640837" y="68743"/>
                </a:lnTo>
                <a:close/>
              </a:path>
              <a:path w="3676379" h="239799">
                <a:moveTo>
                  <a:pt x="2027084" y="52328"/>
                </a:moveTo>
                <a:lnTo>
                  <a:pt x="2027860" y="48749"/>
                </a:lnTo>
                <a:lnTo>
                  <a:pt x="2031607" y="33790"/>
                </a:lnTo>
                <a:lnTo>
                  <a:pt x="2034738" y="25608"/>
                </a:lnTo>
                <a:lnTo>
                  <a:pt x="2036798" y="22112"/>
                </a:lnTo>
                <a:lnTo>
                  <a:pt x="2041201" y="20363"/>
                </a:lnTo>
                <a:lnTo>
                  <a:pt x="2051854" y="20466"/>
                </a:lnTo>
                <a:lnTo>
                  <a:pt x="2055767" y="20733"/>
                </a:lnTo>
                <a:lnTo>
                  <a:pt x="2060069" y="493"/>
                </a:lnTo>
                <a:lnTo>
                  <a:pt x="2056551" y="205"/>
                </a:lnTo>
                <a:lnTo>
                  <a:pt x="2053625" y="40"/>
                </a:lnTo>
                <a:lnTo>
                  <a:pt x="2050795" y="0"/>
                </a:lnTo>
                <a:lnTo>
                  <a:pt x="2040048" y="768"/>
                </a:lnTo>
                <a:lnTo>
                  <a:pt x="2027575" y="4508"/>
                </a:lnTo>
                <a:lnTo>
                  <a:pt x="2018392" y="11354"/>
                </a:lnTo>
                <a:lnTo>
                  <a:pt x="2014603" y="15632"/>
                </a:lnTo>
                <a:lnTo>
                  <a:pt x="2011565" y="22379"/>
                </a:lnTo>
                <a:lnTo>
                  <a:pt x="2009277" y="31594"/>
                </a:lnTo>
                <a:lnTo>
                  <a:pt x="2004870" y="52328"/>
                </a:lnTo>
                <a:lnTo>
                  <a:pt x="1986481" y="52328"/>
                </a:lnTo>
                <a:lnTo>
                  <a:pt x="1982756" y="69854"/>
                </a:lnTo>
                <a:lnTo>
                  <a:pt x="2001145" y="69854"/>
                </a:lnTo>
                <a:lnTo>
                  <a:pt x="1976907" y="183891"/>
                </a:lnTo>
                <a:lnTo>
                  <a:pt x="1998874" y="183891"/>
                </a:lnTo>
                <a:lnTo>
                  <a:pt x="2023112" y="69854"/>
                </a:lnTo>
                <a:lnTo>
                  <a:pt x="2045327" y="69854"/>
                </a:lnTo>
                <a:lnTo>
                  <a:pt x="2049052" y="52328"/>
                </a:lnTo>
                <a:lnTo>
                  <a:pt x="2027084" y="52328"/>
                </a:lnTo>
                <a:close/>
              </a:path>
              <a:path w="3676379" h="239799">
                <a:moveTo>
                  <a:pt x="38535" y="2591"/>
                </a:moveTo>
                <a:lnTo>
                  <a:pt x="0" y="183890"/>
                </a:lnTo>
                <a:lnTo>
                  <a:pt x="24805" y="183890"/>
                </a:lnTo>
                <a:lnTo>
                  <a:pt x="63341" y="2591"/>
                </a:lnTo>
                <a:lnTo>
                  <a:pt x="38535" y="2591"/>
                </a:lnTo>
                <a:close/>
              </a:path>
              <a:path w="3676379" h="239799">
                <a:moveTo>
                  <a:pt x="99882" y="70470"/>
                </a:moveTo>
                <a:lnTo>
                  <a:pt x="103870" y="51711"/>
                </a:lnTo>
                <a:lnTo>
                  <a:pt x="82766" y="51711"/>
                </a:lnTo>
                <a:lnTo>
                  <a:pt x="54671" y="183890"/>
                </a:lnTo>
                <a:lnTo>
                  <a:pt x="76886" y="183890"/>
                </a:lnTo>
                <a:lnTo>
                  <a:pt x="91602" y="114653"/>
                </a:lnTo>
                <a:lnTo>
                  <a:pt x="93438" y="106014"/>
                </a:lnTo>
                <a:lnTo>
                  <a:pt x="95406" y="99370"/>
                </a:lnTo>
                <a:lnTo>
                  <a:pt x="97505" y="94722"/>
                </a:lnTo>
                <a:lnTo>
                  <a:pt x="99603" y="90073"/>
                </a:lnTo>
                <a:lnTo>
                  <a:pt x="102967" y="85568"/>
                </a:lnTo>
                <a:lnTo>
                  <a:pt x="107597" y="81207"/>
                </a:lnTo>
                <a:lnTo>
                  <a:pt x="113358" y="75777"/>
                </a:lnTo>
                <a:lnTo>
                  <a:pt x="119476" y="72157"/>
                </a:lnTo>
                <a:lnTo>
                  <a:pt x="125949" y="70347"/>
                </a:lnTo>
                <a:lnTo>
                  <a:pt x="129549" y="69277"/>
                </a:lnTo>
                <a:lnTo>
                  <a:pt x="133982" y="68742"/>
                </a:lnTo>
                <a:lnTo>
                  <a:pt x="149615" y="68742"/>
                </a:lnTo>
                <a:lnTo>
                  <a:pt x="155898" y="72856"/>
                </a:lnTo>
                <a:lnTo>
                  <a:pt x="158099" y="81084"/>
                </a:lnTo>
                <a:lnTo>
                  <a:pt x="159435" y="86021"/>
                </a:lnTo>
                <a:lnTo>
                  <a:pt x="159247" y="92521"/>
                </a:lnTo>
                <a:lnTo>
                  <a:pt x="157533" y="100584"/>
                </a:lnTo>
                <a:lnTo>
                  <a:pt x="139826" y="183890"/>
                </a:lnTo>
                <a:lnTo>
                  <a:pt x="162411" y="183890"/>
                </a:lnTo>
                <a:lnTo>
                  <a:pt x="180432" y="99103"/>
                </a:lnTo>
                <a:lnTo>
                  <a:pt x="181754" y="92004"/>
                </a:lnTo>
                <a:lnTo>
                  <a:pt x="182871" y="78653"/>
                </a:lnTo>
                <a:lnTo>
                  <a:pt x="181534" y="68372"/>
                </a:lnTo>
                <a:lnTo>
                  <a:pt x="181222" y="67364"/>
                </a:lnTo>
                <a:lnTo>
                  <a:pt x="174775" y="57022"/>
                </a:lnTo>
                <a:lnTo>
                  <a:pt x="163599" y="50817"/>
                </a:lnTo>
                <a:lnTo>
                  <a:pt x="147694" y="48749"/>
                </a:lnTo>
                <a:lnTo>
                  <a:pt x="139137" y="48749"/>
                </a:lnTo>
                <a:lnTo>
                  <a:pt x="131004" y="50435"/>
                </a:lnTo>
                <a:lnTo>
                  <a:pt x="123293" y="53809"/>
                </a:lnTo>
                <a:lnTo>
                  <a:pt x="120605" y="55071"/>
                </a:lnTo>
                <a:lnTo>
                  <a:pt x="110298" y="61493"/>
                </a:lnTo>
                <a:lnTo>
                  <a:pt x="99882" y="70470"/>
                </a:lnTo>
                <a:close/>
              </a:path>
              <a:path w="3676379" h="239799">
                <a:moveTo>
                  <a:pt x="204538" y="133764"/>
                </a:moveTo>
                <a:lnTo>
                  <a:pt x="204615" y="146692"/>
                </a:lnTo>
                <a:lnTo>
                  <a:pt x="207015" y="158361"/>
                </a:lnTo>
                <a:lnTo>
                  <a:pt x="211739" y="168772"/>
                </a:lnTo>
                <a:lnTo>
                  <a:pt x="213899" y="172015"/>
                </a:lnTo>
                <a:lnTo>
                  <a:pt x="222944" y="180738"/>
                </a:lnTo>
                <a:lnTo>
                  <a:pt x="234663" y="185972"/>
                </a:lnTo>
                <a:lnTo>
                  <a:pt x="249056" y="187716"/>
                </a:lnTo>
                <a:lnTo>
                  <a:pt x="253542" y="187599"/>
                </a:lnTo>
                <a:lnTo>
                  <a:pt x="266564" y="185782"/>
                </a:lnTo>
                <a:lnTo>
                  <a:pt x="278559" y="181769"/>
                </a:lnTo>
                <a:lnTo>
                  <a:pt x="289527" y="175560"/>
                </a:lnTo>
                <a:lnTo>
                  <a:pt x="295712" y="170553"/>
                </a:lnTo>
                <a:lnTo>
                  <a:pt x="303739" y="161489"/>
                </a:lnTo>
                <a:lnTo>
                  <a:pt x="310572" y="150343"/>
                </a:lnTo>
                <a:lnTo>
                  <a:pt x="316211" y="137116"/>
                </a:lnTo>
                <a:lnTo>
                  <a:pt x="294613" y="137116"/>
                </a:lnTo>
                <a:lnTo>
                  <a:pt x="293352" y="139955"/>
                </a:lnTo>
                <a:lnTo>
                  <a:pt x="286685" y="151371"/>
                </a:lnTo>
                <a:lnTo>
                  <a:pt x="278526" y="160256"/>
                </a:lnTo>
                <a:lnTo>
                  <a:pt x="271939" y="165892"/>
                </a:lnTo>
                <a:lnTo>
                  <a:pt x="264038" y="168710"/>
                </a:lnTo>
                <a:lnTo>
                  <a:pt x="252540" y="168653"/>
                </a:lnTo>
                <a:lnTo>
                  <a:pt x="239184" y="164862"/>
                </a:lnTo>
                <a:lnTo>
                  <a:pt x="231299" y="155134"/>
                </a:lnTo>
                <a:lnTo>
                  <a:pt x="229115" y="147762"/>
                </a:lnTo>
                <a:lnTo>
                  <a:pt x="228220" y="135596"/>
                </a:lnTo>
                <a:lnTo>
                  <a:pt x="230016" y="121688"/>
                </a:lnTo>
                <a:lnTo>
                  <a:pt x="232808" y="110856"/>
                </a:lnTo>
                <a:lnTo>
                  <a:pt x="237320" y="98873"/>
                </a:lnTo>
                <a:lnTo>
                  <a:pt x="242996" y="88489"/>
                </a:lnTo>
                <a:lnTo>
                  <a:pt x="254150" y="75918"/>
                </a:lnTo>
                <a:lnTo>
                  <a:pt x="265200" y="69796"/>
                </a:lnTo>
                <a:lnTo>
                  <a:pt x="277762" y="67755"/>
                </a:lnTo>
                <a:lnTo>
                  <a:pt x="288129" y="67755"/>
                </a:lnTo>
                <a:lnTo>
                  <a:pt x="295084" y="70450"/>
                </a:lnTo>
                <a:lnTo>
                  <a:pt x="298629" y="75839"/>
                </a:lnTo>
                <a:lnTo>
                  <a:pt x="302173" y="81228"/>
                </a:lnTo>
                <a:lnTo>
                  <a:pt x="303737" y="87996"/>
                </a:lnTo>
                <a:lnTo>
                  <a:pt x="303323" y="96141"/>
                </a:lnTo>
                <a:lnTo>
                  <a:pt x="324920" y="96141"/>
                </a:lnTo>
                <a:lnTo>
                  <a:pt x="325097" y="94316"/>
                </a:lnTo>
                <a:lnTo>
                  <a:pt x="325074" y="79214"/>
                </a:lnTo>
                <a:lnTo>
                  <a:pt x="322050" y="67357"/>
                </a:lnTo>
                <a:lnTo>
                  <a:pt x="316022" y="58746"/>
                </a:lnTo>
                <a:lnTo>
                  <a:pt x="308370" y="53374"/>
                </a:lnTo>
                <a:lnTo>
                  <a:pt x="296522" y="49257"/>
                </a:lnTo>
                <a:lnTo>
                  <a:pt x="281986" y="47885"/>
                </a:lnTo>
                <a:lnTo>
                  <a:pt x="281768" y="47885"/>
                </a:lnTo>
                <a:lnTo>
                  <a:pt x="269070" y="49126"/>
                </a:lnTo>
                <a:lnTo>
                  <a:pt x="257008" y="52769"/>
                </a:lnTo>
                <a:lnTo>
                  <a:pt x="245584" y="58814"/>
                </a:lnTo>
                <a:lnTo>
                  <a:pt x="234796" y="67261"/>
                </a:lnTo>
                <a:lnTo>
                  <a:pt x="228052" y="74282"/>
                </a:lnTo>
                <a:lnTo>
                  <a:pt x="220871" y="84078"/>
                </a:lnTo>
                <a:lnTo>
                  <a:pt x="214864" y="95203"/>
                </a:lnTo>
                <a:lnTo>
                  <a:pt x="210031" y="107658"/>
                </a:lnTo>
                <a:lnTo>
                  <a:pt x="206373" y="121442"/>
                </a:lnTo>
                <a:lnTo>
                  <a:pt x="204538" y="133764"/>
                </a:lnTo>
                <a:close/>
              </a:path>
              <a:path w="3676379" h="239799">
                <a:moveTo>
                  <a:pt x="381768" y="82997"/>
                </a:moveTo>
                <a:lnTo>
                  <a:pt x="385427" y="79891"/>
                </a:lnTo>
                <a:lnTo>
                  <a:pt x="396666" y="74121"/>
                </a:lnTo>
                <a:lnTo>
                  <a:pt x="409857" y="72198"/>
                </a:lnTo>
                <a:lnTo>
                  <a:pt x="413471" y="72321"/>
                </a:lnTo>
                <a:lnTo>
                  <a:pt x="417007" y="72815"/>
                </a:lnTo>
                <a:lnTo>
                  <a:pt x="421991" y="49366"/>
                </a:lnTo>
                <a:lnTo>
                  <a:pt x="419658" y="49119"/>
                </a:lnTo>
                <a:lnTo>
                  <a:pt x="416066" y="48790"/>
                </a:lnTo>
                <a:lnTo>
                  <a:pt x="413310" y="48786"/>
                </a:lnTo>
                <a:lnTo>
                  <a:pt x="401227" y="51450"/>
                </a:lnTo>
                <a:lnTo>
                  <a:pt x="389607" y="58314"/>
                </a:lnTo>
                <a:lnTo>
                  <a:pt x="381505" y="64690"/>
                </a:lnTo>
                <a:lnTo>
                  <a:pt x="376118" y="70100"/>
                </a:lnTo>
                <a:lnTo>
                  <a:pt x="373445" y="74543"/>
                </a:lnTo>
                <a:lnTo>
                  <a:pt x="378298" y="51711"/>
                </a:lnTo>
                <a:lnTo>
                  <a:pt x="357195" y="51711"/>
                </a:lnTo>
                <a:lnTo>
                  <a:pt x="329100" y="183890"/>
                </a:lnTo>
                <a:lnTo>
                  <a:pt x="351314" y="183890"/>
                </a:lnTo>
                <a:lnTo>
                  <a:pt x="367473" y="107865"/>
                </a:lnTo>
                <a:lnTo>
                  <a:pt x="368267" y="104687"/>
                </a:lnTo>
                <a:lnTo>
                  <a:pt x="373388" y="93201"/>
                </a:lnTo>
                <a:lnTo>
                  <a:pt x="381768" y="82997"/>
                </a:lnTo>
                <a:close/>
              </a:path>
              <a:path w="3676379" h="239799">
                <a:moveTo>
                  <a:pt x="418376" y="122603"/>
                </a:moveTo>
                <a:lnTo>
                  <a:pt x="416582" y="137116"/>
                </a:lnTo>
                <a:lnTo>
                  <a:pt x="417138" y="149957"/>
                </a:lnTo>
                <a:lnTo>
                  <a:pt x="420045" y="161126"/>
                </a:lnTo>
                <a:lnTo>
                  <a:pt x="425302" y="170623"/>
                </a:lnTo>
                <a:lnTo>
                  <a:pt x="427907" y="173837"/>
                </a:lnTo>
                <a:lnTo>
                  <a:pt x="437642" y="182028"/>
                </a:lnTo>
                <a:lnTo>
                  <a:pt x="449447" y="186942"/>
                </a:lnTo>
                <a:lnTo>
                  <a:pt x="463322" y="188581"/>
                </a:lnTo>
                <a:lnTo>
                  <a:pt x="470069" y="188581"/>
                </a:lnTo>
                <a:lnTo>
                  <a:pt x="476256" y="187922"/>
                </a:lnTo>
                <a:lnTo>
                  <a:pt x="481884" y="186606"/>
                </a:lnTo>
                <a:lnTo>
                  <a:pt x="487358" y="185170"/>
                </a:lnTo>
                <a:lnTo>
                  <a:pt x="499146" y="180307"/>
                </a:lnTo>
                <a:lnTo>
                  <a:pt x="509770" y="173276"/>
                </a:lnTo>
                <a:lnTo>
                  <a:pt x="514606" y="169492"/>
                </a:lnTo>
                <a:lnTo>
                  <a:pt x="519282" y="164617"/>
                </a:lnTo>
                <a:lnTo>
                  <a:pt x="523800" y="158652"/>
                </a:lnTo>
                <a:lnTo>
                  <a:pt x="528318" y="152687"/>
                </a:lnTo>
                <a:lnTo>
                  <a:pt x="531381" y="147277"/>
                </a:lnTo>
                <a:lnTo>
                  <a:pt x="532988" y="142422"/>
                </a:lnTo>
                <a:lnTo>
                  <a:pt x="511144" y="142422"/>
                </a:lnTo>
                <a:lnTo>
                  <a:pt x="508257" y="148264"/>
                </a:lnTo>
                <a:lnTo>
                  <a:pt x="504367" y="153406"/>
                </a:lnTo>
                <a:lnTo>
                  <a:pt x="499473" y="157850"/>
                </a:lnTo>
                <a:lnTo>
                  <a:pt x="493782" y="162236"/>
                </a:lnTo>
                <a:lnTo>
                  <a:pt x="482234" y="167555"/>
                </a:lnTo>
                <a:lnTo>
                  <a:pt x="469266" y="169328"/>
                </a:lnTo>
                <a:lnTo>
                  <a:pt x="466207" y="169241"/>
                </a:lnTo>
                <a:lnTo>
                  <a:pt x="452683" y="165753"/>
                </a:lnTo>
                <a:lnTo>
                  <a:pt x="444329" y="157171"/>
                </a:lnTo>
                <a:lnTo>
                  <a:pt x="441929" y="151059"/>
                </a:lnTo>
                <a:lnTo>
                  <a:pt x="440344" y="139147"/>
                </a:lnTo>
                <a:lnTo>
                  <a:pt x="441686" y="124897"/>
                </a:lnTo>
                <a:lnTo>
                  <a:pt x="446054" y="107248"/>
                </a:lnTo>
                <a:lnTo>
                  <a:pt x="448397" y="99870"/>
                </a:lnTo>
                <a:lnTo>
                  <a:pt x="447107" y="68619"/>
                </a:lnTo>
                <a:lnTo>
                  <a:pt x="441452" y="74332"/>
                </a:lnTo>
                <a:lnTo>
                  <a:pt x="433746" y="84164"/>
                </a:lnTo>
                <a:lnTo>
                  <a:pt x="427408" y="95108"/>
                </a:lnTo>
                <a:lnTo>
                  <a:pt x="422439" y="107163"/>
                </a:lnTo>
                <a:lnTo>
                  <a:pt x="418837" y="120331"/>
                </a:lnTo>
                <a:lnTo>
                  <a:pt x="418376" y="122603"/>
                </a:lnTo>
                <a:close/>
              </a:path>
              <a:path w="3676379" h="239799">
                <a:moveTo>
                  <a:pt x="542781" y="95771"/>
                </a:moveTo>
                <a:lnTo>
                  <a:pt x="543189" y="86885"/>
                </a:lnTo>
                <a:lnTo>
                  <a:pt x="541879" y="79110"/>
                </a:lnTo>
                <a:lnTo>
                  <a:pt x="538853" y="72445"/>
                </a:lnTo>
                <a:lnTo>
                  <a:pt x="535732" y="65451"/>
                </a:lnTo>
                <a:lnTo>
                  <a:pt x="530238" y="59753"/>
                </a:lnTo>
                <a:lnTo>
                  <a:pt x="522370" y="55351"/>
                </a:lnTo>
                <a:lnTo>
                  <a:pt x="509370" y="50243"/>
                </a:lnTo>
                <a:lnTo>
                  <a:pt x="496499" y="48749"/>
                </a:lnTo>
                <a:lnTo>
                  <a:pt x="493957" y="48790"/>
                </a:lnTo>
                <a:lnTo>
                  <a:pt x="481153" y="50355"/>
                </a:lnTo>
                <a:lnTo>
                  <a:pt x="469077" y="54182"/>
                </a:lnTo>
                <a:lnTo>
                  <a:pt x="457728" y="60270"/>
                </a:lnTo>
                <a:lnTo>
                  <a:pt x="447107" y="68619"/>
                </a:lnTo>
                <a:lnTo>
                  <a:pt x="448397" y="99870"/>
                </a:lnTo>
                <a:lnTo>
                  <a:pt x="454430" y="88623"/>
                </a:lnTo>
                <a:lnTo>
                  <a:pt x="463005" y="79171"/>
                </a:lnTo>
                <a:lnTo>
                  <a:pt x="467051" y="75982"/>
                </a:lnTo>
                <a:lnTo>
                  <a:pt x="478577" y="70090"/>
                </a:lnTo>
                <a:lnTo>
                  <a:pt x="491023" y="68125"/>
                </a:lnTo>
                <a:lnTo>
                  <a:pt x="498678" y="68722"/>
                </a:lnTo>
                <a:lnTo>
                  <a:pt x="510932" y="73833"/>
                </a:lnTo>
                <a:lnTo>
                  <a:pt x="518096" y="84169"/>
                </a:lnTo>
                <a:lnTo>
                  <a:pt x="520163" y="89929"/>
                </a:lnTo>
                <a:lnTo>
                  <a:pt x="520626" y="97622"/>
                </a:lnTo>
                <a:lnTo>
                  <a:pt x="519484" y="107248"/>
                </a:lnTo>
                <a:lnTo>
                  <a:pt x="446054" y="107248"/>
                </a:lnTo>
                <a:lnTo>
                  <a:pt x="441686" y="124897"/>
                </a:lnTo>
                <a:lnTo>
                  <a:pt x="538565" y="124897"/>
                </a:lnTo>
                <a:lnTo>
                  <a:pt x="539649" y="119618"/>
                </a:lnTo>
                <a:lnTo>
                  <a:pt x="542012" y="105673"/>
                </a:lnTo>
                <a:lnTo>
                  <a:pt x="542781" y="95771"/>
                </a:lnTo>
                <a:close/>
              </a:path>
              <a:path w="3676379" h="239799">
                <a:moveTo>
                  <a:pt x="601037" y="92068"/>
                </a:moveTo>
                <a:lnTo>
                  <a:pt x="603311" y="85239"/>
                </a:lnTo>
                <a:lnTo>
                  <a:pt x="606173" y="80097"/>
                </a:lnTo>
                <a:lnTo>
                  <a:pt x="609623" y="76641"/>
                </a:lnTo>
                <a:lnTo>
                  <a:pt x="611594" y="74829"/>
                </a:lnTo>
                <a:lnTo>
                  <a:pt x="622308" y="69153"/>
                </a:lnTo>
                <a:lnTo>
                  <a:pt x="636299" y="67261"/>
                </a:lnTo>
                <a:lnTo>
                  <a:pt x="646337" y="67261"/>
                </a:lnTo>
                <a:lnTo>
                  <a:pt x="653687" y="68969"/>
                </a:lnTo>
                <a:lnTo>
                  <a:pt x="658350" y="72383"/>
                </a:lnTo>
                <a:lnTo>
                  <a:pt x="663013" y="75797"/>
                </a:lnTo>
                <a:lnTo>
                  <a:pt x="664541" y="81290"/>
                </a:lnTo>
                <a:lnTo>
                  <a:pt x="662932" y="88859"/>
                </a:lnTo>
                <a:lnTo>
                  <a:pt x="662145" y="92562"/>
                </a:lnTo>
                <a:lnTo>
                  <a:pt x="661048" y="95401"/>
                </a:lnTo>
                <a:lnTo>
                  <a:pt x="659641" y="97375"/>
                </a:lnTo>
                <a:lnTo>
                  <a:pt x="657144" y="100995"/>
                </a:lnTo>
                <a:lnTo>
                  <a:pt x="653274" y="103135"/>
                </a:lnTo>
                <a:lnTo>
                  <a:pt x="648033" y="103793"/>
                </a:lnTo>
                <a:lnTo>
                  <a:pt x="611670" y="108236"/>
                </a:lnTo>
                <a:lnTo>
                  <a:pt x="601549" y="110117"/>
                </a:lnTo>
                <a:lnTo>
                  <a:pt x="589505" y="114388"/>
                </a:lnTo>
                <a:lnTo>
                  <a:pt x="578907" y="120701"/>
                </a:lnTo>
                <a:lnTo>
                  <a:pt x="572900" y="126063"/>
                </a:lnTo>
                <a:lnTo>
                  <a:pt x="565736" y="136446"/>
                </a:lnTo>
                <a:lnTo>
                  <a:pt x="561370" y="149211"/>
                </a:lnTo>
                <a:lnTo>
                  <a:pt x="560592" y="154093"/>
                </a:lnTo>
                <a:lnTo>
                  <a:pt x="561515" y="166645"/>
                </a:lnTo>
                <a:lnTo>
                  <a:pt x="567091" y="177164"/>
                </a:lnTo>
                <a:lnTo>
                  <a:pt x="570060" y="180244"/>
                </a:lnTo>
                <a:lnTo>
                  <a:pt x="580767" y="186311"/>
                </a:lnTo>
                <a:lnTo>
                  <a:pt x="594768" y="188333"/>
                </a:lnTo>
                <a:lnTo>
                  <a:pt x="592388" y="167599"/>
                </a:lnTo>
                <a:lnTo>
                  <a:pt x="588485" y="163897"/>
                </a:lnTo>
                <a:lnTo>
                  <a:pt x="584582" y="160194"/>
                </a:lnTo>
                <a:lnTo>
                  <a:pt x="583313" y="155134"/>
                </a:lnTo>
                <a:lnTo>
                  <a:pt x="584677" y="148717"/>
                </a:lnTo>
                <a:lnTo>
                  <a:pt x="586478" y="140242"/>
                </a:lnTo>
                <a:lnTo>
                  <a:pt x="591204" y="134071"/>
                </a:lnTo>
                <a:lnTo>
                  <a:pt x="598855" y="130204"/>
                </a:lnTo>
                <a:lnTo>
                  <a:pt x="603376" y="127900"/>
                </a:lnTo>
                <a:lnTo>
                  <a:pt x="609782" y="126214"/>
                </a:lnTo>
                <a:lnTo>
                  <a:pt x="618072" y="125144"/>
                </a:lnTo>
                <a:lnTo>
                  <a:pt x="631892" y="123416"/>
                </a:lnTo>
                <a:lnTo>
                  <a:pt x="636110" y="122923"/>
                </a:lnTo>
                <a:lnTo>
                  <a:pt x="640481" y="122100"/>
                </a:lnTo>
                <a:lnTo>
                  <a:pt x="645004" y="120948"/>
                </a:lnTo>
                <a:lnTo>
                  <a:pt x="649527" y="119796"/>
                </a:lnTo>
                <a:lnTo>
                  <a:pt x="653330" y="118356"/>
                </a:lnTo>
                <a:lnTo>
                  <a:pt x="656412" y="116628"/>
                </a:lnTo>
                <a:lnTo>
                  <a:pt x="652609" y="134524"/>
                </a:lnTo>
                <a:lnTo>
                  <a:pt x="647776" y="147151"/>
                </a:lnTo>
                <a:lnTo>
                  <a:pt x="639548" y="156833"/>
                </a:lnTo>
                <a:lnTo>
                  <a:pt x="627827" y="164020"/>
                </a:lnTo>
                <a:lnTo>
                  <a:pt x="624173" y="181793"/>
                </a:lnTo>
                <a:lnTo>
                  <a:pt x="626305" y="180775"/>
                </a:lnTo>
                <a:lnTo>
                  <a:pt x="637785" y="174070"/>
                </a:lnTo>
                <a:lnTo>
                  <a:pt x="646951" y="166365"/>
                </a:lnTo>
                <a:lnTo>
                  <a:pt x="646573" y="171631"/>
                </a:lnTo>
                <a:lnTo>
                  <a:pt x="646982" y="175704"/>
                </a:lnTo>
                <a:lnTo>
                  <a:pt x="648181" y="178584"/>
                </a:lnTo>
                <a:lnTo>
                  <a:pt x="650482" y="184014"/>
                </a:lnTo>
                <a:lnTo>
                  <a:pt x="655458" y="186729"/>
                </a:lnTo>
                <a:lnTo>
                  <a:pt x="668731" y="186606"/>
                </a:lnTo>
                <a:lnTo>
                  <a:pt x="672456" y="186112"/>
                </a:lnTo>
                <a:lnTo>
                  <a:pt x="675220" y="185495"/>
                </a:lnTo>
                <a:lnTo>
                  <a:pt x="678885" y="184508"/>
                </a:lnTo>
                <a:lnTo>
                  <a:pt x="682374" y="168093"/>
                </a:lnTo>
                <a:lnTo>
                  <a:pt x="680923" y="168340"/>
                </a:lnTo>
                <a:lnTo>
                  <a:pt x="678306" y="168648"/>
                </a:lnTo>
                <a:lnTo>
                  <a:pt x="674935" y="168834"/>
                </a:lnTo>
                <a:lnTo>
                  <a:pt x="671891" y="168834"/>
                </a:lnTo>
                <a:lnTo>
                  <a:pt x="670045" y="168135"/>
                </a:lnTo>
                <a:lnTo>
                  <a:pt x="668747" y="165337"/>
                </a:lnTo>
                <a:lnTo>
                  <a:pt x="669157" y="161182"/>
                </a:lnTo>
                <a:lnTo>
                  <a:pt x="685342" y="85033"/>
                </a:lnTo>
                <a:lnTo>
                  <a:pt x="686239" y="78637"/>
                </a:lnTo>
                <a:lnTo>
                  <a:pt x="684297" y="66349"/>
                </a:lnTo>
                <a:lnTo>
                  <a:pt x="676779" y="57388"/>
                </a:lnTo>
                <a:lnTo>
                  <a:pt x="667738" y="52672"/>
                </a:lnTo>
                <a:lnTo>
                  <a:pt x="655508" y="49544"/>
                </a:lnTo>
                <a:lnTo>
                  <a:pt x="640780" y="48502"/>
                </a:lnTo>
                <a:lnTo>
                  <a:pt x="640265" y="48504"/>
                </a:lnTo>
                <a:lnTo>
                  <a:pt x="627357" y="49620"/>
                </a:lnTo>
                <a:lnTo>
                  <a:pt x="615066" y="52808"/>
                </a:lnTo>
                <a:lnTo>
                  <a:pt x="603389" y="58067"/>
                </a:lnTo>
                <a:lnTo>
                  <a:pt x="591865" y="67543"/>
                </a:lnTo>
                <a:lnTo>
                  <a:pt x="584990" y="78386"/>
                </a:lnTo>
                <a:lnTo>
                  <a:pt x="580304" y="92068"/>
                </a:lnTo>
                <a:lnTo>
                  <a:pt x="601037" y="92068"/>
                </a:lnTo>
                <a:close/>
              </a:path>
              <a:path w="3676379" h="239799">
                <a:moveTo>
                  <a:pt x="619735" y="167641"/>
                </a:moveTo>
                <a:lnTo>
                  <a:pt x="611781" y="169450"/>
                </a:lnTo>
                <a:lnTo>
                  <a:pt x="597548" y="169450"/>
                </a:lnTo>
                <a:lnTo>
                  <a:pt x="592388" y="167599"/>
                </a:lnTo>
                <a:lnTo>
                  <a:pt x="594768" y="188333"/>
                </a:lnTo>
                <a:lnTo>
                  <a:pt x="599538" y="188173"/>
                </a:lnTo>
                <a:lnTo>
                  <a:pt x="612069" y="186145"/>
                </a:lnTo>
                <a:lnTo>
                  <a:pt x="624173" y="181793"/>
                </a:lnTo>
                <a:lnTo>
                  <a:pt x="627827" y="164020"/>
                </a:lnTo>
                <a:lnTo>
                  <a:pt x="619735" y="167641"/>
                </a:lnTo>
                <a:close/>
              </a:path>
              <a:path w="3676379" h="239799">
                <a:moveTo>
                  <a:pt x="745589" y="90546"/>
                </a:moveTo>
                <a:lnTo>
                  <a:pt x="746813" y="84786"/>
                </a:lnTo>
                <a:lnTo>
                  <a:pt x="747932" y="79521"/>
                </a:lnTo>
                <a:lnTo>
                  <a:pt x="750993" y="75284"/>
                </a:lnTo>
                <a:lnTo>
                  <a:pt x="755994" y="72075"/>
                </a:lnTo>
                <a:lnTo>
                  <a:pt x="760996" y="68866"/>
                </a:lnTo>
                <a:lnTo>
                  <a:pt x="767692" y="67261"/>
                </a:lnTo>
                <a:lnTo>
                  <a:pt x="777200" y="67269"/>
                </a:lnTo>
                <a:lnTo>
                  <a:pt x="792059" y="69585"/>
                </a:lnTo>
                <a:lnTo>
                  <a:pt x="800756" y="76024"/>
                </a:lnTo>
                <a:lnTo>
                  <a:pt x="803008" y="80138"/>
                </a:lnTo>
                <a:lnTo>
                  <a:pt x="803806" y="84704"/>
                </a:lnTo>
                <a:lnTo>
                  <a:pt x="803151" y="89723"/>
                </a:lnTo>
                <a:lnTo>
                  <a:pt x="824131" y="89723"/>
                </a:lnTo>
                <a:lnTo>
                  <a:pt x="826114" y="81166"/>
                </a:lnTo>
                <a:lnTo>
                  <a:pt x="825137" y="73186"/>
                </a:lnTo>
                <a:lnTo>
                  <a:pt x="821198" y="65780"/>
                </a:lnTo>
                <a:lnTo>
                  <a:pt x="818737" y="61967"/>
                </a:lnTo>
                <a:lnTo>
                  <a:pt x="809987" y="54350"/>
                </a:lnTo>
                <a:lnTo>
                  <a:pt x="797692" y="49779"/>
                </a:lnTo>
                <a:lnTo>
                  <a:pt x="781852" y="48255"/>
                </a:lnTo>
                <a:lnTo>
                  <a:pt x="779162" y="48296"/>
                </a:lnTo>
                <a:lnTo>
                  <a:pt x="765775" y="49869"/>
                </a:lnTo>
                <a:lnTo>
                  <a:pt x="753734" y="53722"/>
                </a:lnTo>
                <a:lnTo>
                  <a:pt x="743041" y="59856"/>
                </a:lnTo>
                <a:lnTo>
                  <a:pt x="734508" y="67489"/>
                </a:lnTo>
                <a:lnTo>
                  <a:pt x="727326" y="77978"/>
                </a:lnTo>
                <a:lnTo>
                  <a:pt x="723074" y="90217"/>
                </a:lnTo>
                <a:lnTo>
                  <a:pt x="722539" y="93470"/>
                </a:lnTo>
                <a:lnTo>
                  <a:pt x="724151" y="105694"/>
                </a:lnTo>
                <a:lnTo>
                  <a:pt x="732091" y="115147"/>
                </a:lnTo>
                <a:lnTo>
                  <a:pt x="736705" y="118603"/>
                </a:lnTo>
                <a:lnTo>
                  <a:pt x="744350" y="121730"/>
                </a:lnTo>
                <a:lnTo>
                  <a:pt x="755027" y="124527"/>
                </a:lnTo>
                <a:lnTo>
                  <a:pt x="771731" y="128970"/>
                </a:lnTo>
                <a:lnTo>
                  <a:pt x="780685" y="131356"/>
                </a:lnTo>
                <a:lnTo>
                  <a:pt x="786574" y="133454"/>
                </a:lnTo>
                <a:lnTo>
                  <a:pt x="789398" y="135264"/>
                </a:lnTo>
                <a:lnTo>
                  <a:pt x="793787" y="138226"/>
                </a:lnTo>
                <a:lnTo>
                  <a:pt x="795379" y="142546"/>
                </a:lnTo>
                <a:lnTo>
                  <a:pt x="794172" y="148223"/>
                </a:lnTo>
                <a:lnTo>
                  <a:pt x="792581" y="155710"/>
                </a:lnTo>
                <a:lnTo>
                  <a:pt x="788278" y="161243"/>
                </a:lnTo>
                <a:lnTo>
                  <a:pt x="781264" y="164823"/>
                </a:lnTo>
                <a:lnTo>
                  <a:pt x="774251" y="168402"/>
                </a:lnTo>
                <a:lnTo>
                  <a:pt x="766630" y="170191"/>
                </a:lnTo>
                <a:lnTo>
                  <a:pt x="758403" y="170191"/>
                </a:lnTo>
                <a:lnTo>
                  <a:pt x="753583" y="170033"/>
                </a:lnTo>
                <a:lnTo>
                  <a:pt x="739749" y="166815"/>
                </a:lnTo>
                <a:lnTo>
                  <a:pt x="731560" y="159454"/>
                </a:lnTo>
                <a:lnTo>
                  <a:pt x="729355" y="155504"/>
                </a:lnTo>
                <a:lnTo>
                  <a:pt x="728710" y="149827"/>
                </a:lnTo>
                <a:lnTo>
                  <a:pt x="729626" y="142422"/>
                </a:lnTo>
                <a:lnTo>
                  <a:pt x="708276" y="142422"/>
                </a:lnTo>
                <a:lnTo>
                  <a:pt x="707406" y="152607"/>
                </a:lnTo>
                <a:lnTo>
                  <a:pt x="709188" y="164931"/>
                </a:lnTo>
                <a:lnTo>
                  <a:pt x="714376" y="175560"/>
                </a:lnTo>
                <a:lnTo>
                  <a:pt x="724545" y="183853"/>
                </a:lnTo>
                <a:lnTo>
                  <a:pt x="737015" y="187676"/>
                </a:lnTo>
                <a:lnTo>
                  <a:pt x="753305" y="188951"/>
                </a:lnTo>
                <a:lnTo>
                  <a:pt x="761795" y="188621"/>
                </a:lnTo>
                <a:lnTo>
                  <a:pt x="775238" y="186464"/>
                </a:lnTo>
                <a:lnTo>
                  <a:pt x="786913" y="182295"/>
                </a:lnTo>
                <a:lnTo>
                  <a:pt x="796821" y="176115"/>
                </a:lnTo>
                <a:lnTo>
                  <a:pt x="805427" y="167925"/>
                </a:lnTo>
                <a:lnTo>
                  <a:pt x="812565" y="157364"/>
                </a:lnTo>
                <a:lnTo>
                  <a:pt x="816690" y="145631"/>
                </a:lnTo>
                <a:lnTo>
                  <a:pt x="817482" y="140712"/>
                </a:lnTo>
                <a:lnTo>
                  <a:pt x="816233" y="127978"/>
                </a:lnTo>
                <a:lnTo>
                  <a:pt x="809425" y="118850"/>
                </a:lnTo>
                <a:lnTo>
                  <a:pt x="805998" y="116662"/>
                </a:lnTo>
                <a:lnTo>
                  <a:pt x="795376" y="112200"/>
                </a:lnTo>
                <a:lnTo>
                  <a:pt x="779724" y="107619"/>
                </a:lnTo>
                <a:lnTo>
                  <a:pt x="765799" y="104039"/>
                </a:lnTo>
                <a:lnTo>
                  <a:pt x="759714" y="102476"/>
                </a:lnTo>
                <a:lnTo>
                  <a:pt x="755244" y="100666"/>
                </a:lnTo>
                <a:lnTo>
                  <a:pt x="752391" y="98609"/>
                </a:lnTo>
                <a:lnTo>
                  <a:pt x="747448" y="95154"/>
                </a:lnTo>
                <a:lnTo>
                  <a:pt x="745589" y="90546"/>
                </a:lnTo>
                <a:close/>
              </a:path>
              <a:path w="3676379" h="239799">
                <a:moveTo>
                  <a:pt x="839625" y="122603"/>
                </a:moveTo>
                <a:lnTo>
                  <a:pt x="837831" y="137116"/>
                </a:lnTo>
                <a:lnTo>
                  <a:pt x="838387" y="149958"/>
                </a:lnTo>
                <a:lnTo>
                  <a:pt x="841294" y="161126"/>
                </a:lnTo>
                <a:lnTo>
                  <a:pt x="846551" y="170623"/>
                </a:lnTo>
                <a:lnTo>
                  <a:pt x="849155" y="173837"/>
                </a:lnTo>
                <a:lnTo>
                  <a:pt x="858891" y="182028"/>
                </a:lnTo>
                <a:lnTo>
                  <a:pt x="870696" y="186942"/>
                </a:lnTo>
                <a:lnTo>
                  <a:pt x="884571" y="188581"/>
                </a:lnTo>
                <a:lnTo>
                  <a:pt x="891318" y="188581"/>
                </a:lnTo>
                <a:lnTo>
                  <a:pt x="897505" y="187922"/>
                </a:lnTo>
                <a:lnTo>
                  <a:pt x="903132" y="186606"/>
                </a:lnTo>
                <a:lnTo>
                  <a:pt x="908607" y="185170"/>
                </a:lnTo>
                <a:lnTo>
                  <a:pt x="920395" y="180307"/>
                </a:lnTo>
                <a:lnTo>
                  <a:pt x="931018" y="173276"/>
                </a:lnTo>
                <a:lnTo>
                  <a:pt x="935854" y="169492"/>
                </a:lnTo>
                <a:lnTo>
                  <a:pt x="940531" y="164617"/>
                </a:lnTo>
                <a:lnTo>
                  <a:pt x="945049" y="158652"/>
                </a:lnTo>
                <a:lnTo>
                  <a:pt x="949567" y="152687"/>
                </a:lnTo>
                <a:lnTo>
                  <a:pt x="952629" y="147277"/>
                </a:lnTo>
                <a:lnTo>
                  <a:pt x="954237" y="142422"/>
                </a:lnTo>
                <a:lnTo>
                  <a:pt x="932393" y="142422"/>
                </a:lnTo>
                <a:lnTo>
                  <a:pt x="929506" y="148264"/>
                </a:lnTo>
                <a:lnTo>
                  <a:pt x="925616" y="153406"/>
                </a:lnTo>
                <a:lnTo>
                  <a:pt x="920722" y="157850"/>
                </a:lnTo>
                <a:lnTo>
                  <a:pt x="915031" y="162236"/>
                </a:lnTo>
                <a:lnTo>
                  <a:pt x="903483" y="167555"/>
                </a:lnTo>
                <a:lnTo>
                  <a:pt x="890515" y="169328"/>
                </a:lnTo>
                <a:lnTo>
                  <a:pt x="887455" y="169241"/>
                </a:lnTo>
                <a:lnTo>
                  <a:pt x="873932" y="165754"/>
                </a:lnTo>
                <a:lnTo>
                  <a:pt x="865577" y="157171"/>
                </a:lnTo>
                <a:lnTo>
                  <a:pt x="863177" y="151059"/>
                </a:lnTo>
                <a:lnTo>
                  <a:pt x="861593" y="139147"/>
                </a:lnTo>
                <a:lnTo>
                  <a:pt x="862934" y="124897"/>
                </a:lnTo>
                <a:lnTo>
                  <a:pt x="867303" y="107248"/>
                </a:lnTo>
                <a:lnTo>
                  <a:pt x="869645" y="99870"/>
                </a:lnTo>
                <a:lnTo>
                  <a:pt x="868355" y="68619"/>
                </a:lnTo>
                <a:lnTo>
                  <a:pt x="862701" y="74332"/>
                </a:lnTo>
                <a:lnTo>
                  <a:pt x="854994" y="84164"/>
                </a:lnTo>
                <a:lnTo>
                  <a:pt x="848657" y="95108"/>
                </a:lnTo>
                <a:lnTo>
                  <a:pt x="843687" y="107163"/>
                </a:lnTo>
                <a:lnTo>
                  <a:pt x="840086" y="120331"/>
                </a:lnTo>
                <a:lnTo>
                  <a:pt x="839625" y="122603"/>
                </a:lnTo>
                <a:close/>
              </a:path>
              <a:path w="3676379" h="239799">
                <a:moveTo>
                  <a:pt x="964030" y="95771"/>
                </a:moveTo>
                <a:lnTo>
                  <a:pt x="964437" y="86885"/>
                </a:lnTo>
                <a:lnTo>
                  <a:pt x="963128" y="79110"/>
                </a:lnTo>
                <a:lnTo>
                  <a:pt x="960102" y="72445"/>
                </a:lnTo>
                <a:lnTo>
                  <a:pt x="956981" y="65451"/>
                </a:lnTo>
                <a:lnTo>
                  <a:pt x="951486" y="59754"/>
                </a:lnTo>
                <a:lnTo>
                  <a:pt x="943619" y="55352"/>
                </a:lnTo>
                <a:lnTo>
                  <a:pt x="930619" y="50243"/>
                </a:lnTo>
                <a:lnTo>
                  <a:pt x="917748" y="48749"/>
                </a:lnTo>
                <a:lnTo>
                  <a:pt x="915205" y="48790"/>
                </a:lnTo>
                <a:lnTo>
                  <a:pt x="902402" y="50355"/>
                </a:lnTo>
                <a:lnTo>
                  <a:pt x="890326" y="54182"/>
                </a:lnTo>
                <a:lnTo>
                  <a:pt x="878977" y="60270"/>
                </a:lnTo>
                <a:lnTo>
                  <a:pt x="868355" y="68619"/>
                </a:lnTo>
                <a:lnTo>
                  <a:pt x="869645" y="99870"/>
                </a:lnTo>
                <a:lnTo>
                  <a:pt x="875679" y="88623"/>
                </a:lnTo>
                <a:lnTo>
                  <a:pt x="884254" y="79171"/>
                </a:lnTo>
                <a:lnTo>
                  <a:pt x="888300" y="75982"/>
                </a:lnTo>
                <a:lnTo>
                  <a:pt x="899825" y="70090"/>
                </a:lnTo>
                <a:lnTo>
                  <a:pt x="912272" y="68125"/>
                </a:lnTo>
                <a:lnTo>
                  <a:pt x="919926" y="68722"/>
                </a:lnTo>
                <a:lnTo>
                  <a:pt x="932181" y="73833"/>
                </a:lnTo>
                <a:lnTo>
                  <a:pt x="939345" y="84169"/>
                </a:lnTo>
                <a:lnTo>
                  <a:pt x="941411" y="89929"/>
                </a:lnTo>
                <a:lnTo>
                  <a:pt x="941874" y="97622"/>
                </a:lnTo>
                <a:lnTo>
                  <a:pt x="940733" y="107248"/>
                </a:lnTo>
                <a:lnTo>
                  <a:pt x="867303" y="107248"/>
                </a:lnTo>
                <a:lnTo>
                  <a:pt x="862934" y="124897"/>
                </a:lnTo>
                <a:lnTo>
                  <a:pt x="959813" y="124897"/>
                </a:lnTo>
                <a:lnTo>
                  <a:pt x="960898" y="119618"/>
                </a:lnTo>
                <a:lnTo>
                  <a:pt x="963261" y="105673"/>
                </a:lnTo>
                <a:lnTo>
                  <a:pt x="964030" y="95771"/>
                </a:lnTo>
                <a:close/>
              </a:path>
              <a:path w="3676379" h="239799">
                <a:moveTo>
                  <a:pt x="1083758" y="2591"/>
                </a:moveTo>
                <a:lnTo>
                  <a:pt x="1045223" y="183890"/>
                </a:lnTo>
                <a:lnTo>
                  <a:pt x="1067437" y="183891"/>
                </a:lnTo>
                <a:lnTo>
                  <a:pt x="1105972" y="2591"/>
                </a:lnTo>
                <a:lnTo>
                  <a:pt x="1083758" y="2591"/>
                </a:lnTo>
                <a:close/>
              </a:path>
              <a:path w="3676379" h="239799">
                <a:moveTo>
                  <a:pt x="1113437" y="122603"/>
                </a:moveTo>
                <a:lnTo>
                  <a:pt x="1111642" y="137116"/>
                </a:lnTo>
                <a:lnTo>
                  <a:pt x="1112198" y="149957"/>
                </a:lnTo>
                <a:lnTo>
                  <a:pt x="1115105" y="161126"/>
                </a:lnTo>
                <a:lnTo>
                  <a:pt x="1120363" y="170623"/>
                </a:lnTo>
                <a:lnTo>
                  <a:pt x="1122967" y="173837"/>
                </a:lnTo>
                <a:lnTo>
                  <a:pt x="1132702" y="182028"/>
                </a:lnTo>
                <a:lnTo>
                  <a:pt x="1144508" y="186943"/>
                </a:lnTo>
                <a:lnTo>
                  <a:pt x="1158383" y="188581"/>
                </a:lnTo>
                <a:lnTo>
                  <a:pt x="1165129" y="188581"/>
                </a:lnTo>
                <a:lnTo>
                  <a:pt x="1171317" y="187922"/>
                </a:lnTo>
                <a:lnTo>
                  <a:pt x="1176944" y="186606"/>
                </a:lnTo>
                <a:lnTo>
                  <a:pt x="1182418" y="185171"/>
                </a:lnTo>
                <a:lnTo>
                  <a:pt x="1194207" y="180307"/>
                </a:lnTo>
                <a:lnTo>
                  <a:pt x="1204830" y="173277"/>
                </a:lnTo>
                <a:lnTo>
                  <a:pt x="1209666" y="169492"/>
                </a:lnTo>
                <a:lnTo>
                  <a:pt x="1214343" y="164617"/>
                </a:lnTo>
                <a:lnTo>
                  <a:pt x="1218860" y="158652"/>
                </a:lnTo>
                <a:lnTo>
                  <a:pt x="1223378" y="152687"/>
                </a:lnTo>
                <a:lnTo>
                  <a:pt x="1226441" y="147277"/>
                </a:lnTo>
                <a:lnTo>
                  <a:pt x="1228049" y="142423"/>
                </a:lnTo>
                <a:lnTo>
                  <a:pt x="1206205" y="142423"/>
                </a:lnTo>
                <a:lnTo>
                  <a:pt x="1203318" y="148264"/>
                </a:lnTo>
                <a:lnTo>
                  <a:pt x="1199427" y="153407"/>
                </a:lnTo>
                <a:lnTo>
                  <a:pt x="1194534" y="157850"/>
                </a:lnTo>
                <a:lnTo>
                  <a:pt x="1188843" y="162236"/>
                </a:lnTo>
                <a:lnTo>
                  <a:pt x="1177294" y="167555"/>
                </a:lnTo>
                <a:lnTo>
                  <a:pt x="1164326" y="169328"/>
                </a:lnTo>
                <a:lnTo>
                  <a:pt x="1161267" y="169241"/>
                </a:lnTo>
                <a:lnTo>
                  <a:pt x="1147743" y="165754"/>
                </a:lnTo>
                <a:lnTo>
                  <a:pt x="1139389" y="157171"/>
                </a:lnTo>
                <a:lnTo>
                  <a:pt x="1136989" y="151059"/>
                </a:lnTo>
                <a:lnTo>
                  <a:pt x="1135405" y="139148"/>
                </a:lnTo>
                <a:lnTo>
                  <a:pt x="1136746" y="124898"/>
                </a:lnTo>
                <a:lnTo>
                  <a:pt x="1141114" y="107249"/>
                </a:lnTo>
                <a:lnTo>
                  <a:pt x="1143457" y="99870"/>
                </a:lnTo>
                <a:lnTo>
                  <a:pt x="1142167" y="68619"/>
                </a:lnTo>
                <a:lnTo>
                  <a:pt x="1136512" y="74332"/>
                </a:lnTo>
                <a:lnTo>
                  <a:pt x="1128806" y="84164"/>
                </a:lnTo>
                <a:lnTo>
                  <a:pt x="1122468" y="95108"/>
                </a:lnTo>
                <a:lnTo>
                  <a:pt x="1117499" y="107163"/>
                </a:lnTo>
                <a:lnTo>
                  <a:pt x="1113898" y="120331"/>
                </a:lnTo>
                <a:lnTo>
                  <a:pt x="1113437" y="122603"/>
                </a:lnTo>
                <a:close/>
              </a:path>
              <a:path w="3676379" h="239799">
                <a:moveTo>
                  <a:pt x="1237841" y="95771"/>
                </a:moveTo>
                <a:lnTo>
                  <a:pt x="1238249" y="86885"/>
                </a:lnTo>
                <a:lnTo>
                  <a:pt x="1236940" y="79110"/>
                </a:lnTo>
                <a:lnTo>
                  <a:pt x="1233913" y="72445"/>
                </a:lnTo>
                <a:lnTo>
                  <a:pt x="1230793" y="65451"/>
                </a:lnTo>
                <a:lnTo>
                  <a:pt x="1225298" y="59754"/>
                </a:lnTo>
                <a:lnTo>
                  <a:pt x="1217430" y="55352"/>
                </a:lnTo>
                <a:lnTo>
                  <a:pt x="1204430" y="50243"/>
                </a:lnTo>
                <a:lnTo>
                  <a:pt x="1191560" y="48749"/>
                </a:lnTo>
                <a:lnTo>
                  <a:pt x="1189017" y="48790"/>
                </a:lnTo>
                <a:lnTo>
                  <a:pt x="1176213" y="50355"/>
                </a:lnTo>
                <a:lnTo>
                  <a:pt x="1164138" y="54182"/>
                </a:lnTo>
                <a:lnTo>
                  <a:pt x="1152789" y="60270"/>
                </a:lnTo>
                <a:lnTo>
                  <a:pt x="1142167" y="68619"/>
                </a:lnTo>
                <a:lnTo>
                  <a:pt x="1143457" y="99870"/>
                </a:lnTo>
                <a:lnTo>
                  <a:pt x="1149490" y="88623"/>
                </a:lnTo>
                <a:lnTo>
                  <a:pt x="1158066" y="79172"/>
                </a:lnTo>
                <a:lnTo>
                  <a:pt x="1162112" y="75983"/>
                </a:lnTo>
                <a:lnTo>
                  <a:pt x="1173637" y="70090"/>
                </a:lnTo>
                <a:lnTo>
                  <a:pt x="1186083" y="68125"/>
                </a:lnTo>
                <a:lnTo>
                  <a:pt x="1193738" y="68722"/>
                </a:lnTo>
                <a:lnTo>
                  <a:pt x="1205992" y="73833"/>
                </a:lnTo>
                <a:lnTo>
                  <a:pt x="1213156" y="84170"/>
                </a:lnTo>
                <a:lnTo>
                  <a:pt x="1215223" y="89929"/>
                </a:lnTo>
                <a:lnTo>
                  <a:pt x="1215686" y="97622"/>
                </a:lnTo>
                <a:lnTo>
                  <a:pt x="1214545" y="107249"/>
                </a:lnTo>
                <a:lnTo>
                  <a:pt x="1141114" y="107249"/>
                </a:lnTo>
                <a:lnTo>
                  <a:pt x="1136746" y="124898"/>
                </a:lnTo>
                <a:lnTo>
                  <a:pt x="1233625" y="124898"/>
                </a:lnTo>
                <a:lnTo>
                  <a:pt x="1234710" y="119618"/>
                </a:lnTo>
                <a:lnTo>
                  <a:pt x="1237073" y="105673"/>
                </a:lnTo>
                <a:lnTo>
                  <a:pt x="1237841" y="95771"/>
                </a:lnTo>
                <a:close/>
              </a:path>
              <a:path w="3676379" h="239799">
                <a:moveTo>
                  <a:pt x="1300441" y="70470"/>
                </a:moveTo>
                <a:lnTo>
                  <a:pt x="1304428" y="51711"/>
                </a:lnTo>
                <a:lnTo>
                  <a:pt x="1283325" y="51711"/>
                </a:lnTo>
                <a:lnTo>
                  <a:pt x="1255230" y="183891"/>
                </a:lnTo>
                <a:lnTo>
                  <a:pt x="1277444" y="183891"/>
                </a:lnTo>
                <a:lnTo>
                  <a:pt x="1292161" y="114654"/>
                </a:lnTo>
                <a:lnTo>
                  <a:pt x="1293997" y="106015"/>
                </a:lnTo>
                <a:lnTo>
                  <a:pt x="1295965" y="99371"/>
                </a:lnTo>
                <a:lnTo>
                  <a:pt x="1298063" y="94722"/>
                </a:lnTo>
                <a:lnTo>
                  <a:pt x="1300162" y="90073"/>
                </a:lnTo>
                <a:lnTo>
                  <a:pt x="1303526" y="85568"/>
                </a:lnTo>
                <a:lnTo>
                  <a:pt x="1308155" y="81208"/>
                </a:lnTo>
                <a:lnTo>
                  <a:pt x="1313917" y="75777"/>
                </a:lnTo>
                <a:lnTo>
                  <a:pt x="1320034" y="72157"/>
                </a:lnTo>
                <a:lnTo>
                  <a:pt x="1326507" y="70347"/>
                </a:lnTo>
                <a:lnTo>
                  <a:pt x="1330108" y="69277"/>
                </a:lnTo>
                <a:lnTo>
                  <a:pt x="1334541" y="68743"/>
                </a:lnTo>
                <a:lnTo>
                  <a:pt x="1350173" y="68743"/>
                </a:lnTo>
                <a:lnTo>
                  <a:pt x="1356457" y="72856"/>
                </a:lnTo>
                <a:lnTo>
                  <a:pt x="1358657" y="81085"/>
                </a:lnTo>
                <a:lnTo>
                  <a:pt x="1359994" y="86021"/>
                </a:lnTo>
                <a:lnTo>
                  <a:pt x="1359806" y="92521"/>
                </a:lnTo>
                <a:lnTo>
                  <a:pt x="1358092" y="100584"/>
                </a:lnTo>
                <a:lnTo>
                  <a:pt x="1340385" y="183891"/>
                </a:lnTo>
                <a:lnTo>
                  <a:pt x="1362969" y="183891"/>
                </a:lnTo>
                <a:lnTo>
                  <a:pt x="1380991" y="99103"/>
                </a:lnTo>
                <a:lnTo>
                  <a:pt x="1382313" y="92004"/>
                </a:lnTo>
                <a:lnTo>
                  <a:pt x="1383430" y="78653"/>
                </a:lnTo>
                <a:lnTo>
                  <a:pt x="1382093" y="68372"/>
                </a:lnTo>
                <a:lnTo>
                  <a:pt x="1381780" y="67364"/>
                </a:lnTo>
                <a:lnTo>
                  <a:pt x="1375334" y="57022"/>
                </a:lnTo>
                <a:lnTo>
                  <a:pt x="1364158" y="50817"/>
                </a:lnTo>
                <a:lnTo>
                  <a:pt x="1348252" y="48749"/>
                </a:lnTo>
                <a:lnTo>
                  <a:pt x="1339696" y="48749"/>
                </a:lnTo>
                <a:lnTo>
                  <a:pt x="1331562" y="50436"/>
                </a:lnTo>
                <a:lnTo>
                  <a:pt x="1323852" y="53809"/>
                </a:lnTo>
                <a:lnTo>
                  <a:pt x="1321164" y="55072"/>
                </a:lnTo>
                <a:lnTo>
                  <a:pt x="1310857" y="61493"/>
                </a:lnTo>
                <a:lnTo>
                  <a:pt x="1300441" y="70470"/>
                </a:lnTo>
                <a:close/>
              </a:path>
              <a:path w="3676379" h="239799">
                <a:moveTo>
                  <a:pt x="1453696" y="167353"/>
                </a:moveTo>
                <a:lnTo>
                  <a:pt x="1443494" y="167353"/>
                </a:lnTo>
                <a:lnTo>
                  <a:pt x="1436196" y="163465"/>
                </a:lnTo>
                <a:lnTo>
                  <a:pt x="1431801" y="155690"/>
                </a:lnTo>
                <a:lnTo>
                  <a:pt x="1429042" y="148507"/>
                </a:lnTo>
                <a:lnTo>
                  <a:pt x="1433714" y="183754"/>
                </a:lnTo>
                <a:lnTo>
                  <a:pt x="1447248" y="185495"/>
                </a:lnTo>
                <a:lnTo>
                  <a:pt x="1453696" y="167353"/>
                </a:lnTo>
                <a:close/>
              </a:path>
              <a:path w="3676379" h="239799">
                <a:moveTo>
                  <a:pt x="1438298" y="239799"/>
                </a:moveTo>
                <a:lnTo>
                  <a:pt x="1453214" y="238673"/>
                </a:lnTo>
                <a:lnTo>
                  <a:pt x="1466200" y="235420"/>
                </a:lnTo>
                <a:lnTo>
                  <a:pt x="1477697" y="230039"/>
                </a:lnTo>
                <a:lnTo>
                  <a:pt x="1487704" y="222530"/>
                </a:lnTo>
                <a:lnTo>
                  <a:pt x="1496220" y="212894"/>
                </a:lnTo>
                <a:lnTo>
                  <a:pt x="1503903" y="199306"/>
                </a:lnTo>
                <a:lnTo>
                  <a:pt x="1508441" y="187165"/>
                </a:lnTo>
                <a:lnTo>
                  <a:pt x="1512072" y="173153"/>
                </a:lnTo>
                <a:lnTo>
                  <a:pt x="1537622" y="52945"/>
                </a:lnTo>
                <a:lnTo>
                  <a:pt x="1517136" y="52945"/>
                </a:lnTo>
                <a:lnTo>
                  <a:pt x="1513594" y="69607"/>
                </a:lnTo>
                <a:lnTo>
                  <a:pt x="1510405" y="64094"/>
                </a:lnTo>
                <a:lnTo>
                  <a:pt x="1507019" y="59898"/>
                </a:lnTo>
                <a:lnTo>
                  <a:pt x="1503435" y="57018"/>
                </a:lnTo>
                <a:lnTo>
                  <a:pt x="1491466" y="51105"/>
                </a:lnTo>
                <a:lnTo>
                  <a:pt x="1477911" y="49366"/>
                </a:lnTo>
                <a:lnTo>
                  <a:pt x="1469318" y="50034"/>
                </a:lnTo>
                <a:lnTo>
                  <a:pt x="1457397" y="53302"/>
                </a:lnTo>
                <a:lnTo>
                  <a:pt x="1445879" y="59291"/>
                </a:lnTo>
                <a:lnTo>
                  <a:pt x="1434766" y="68002"/>
                </a:lnTo>
                <a:lnTo>
                  <a:pt x="1429646" y="73197"/>
                </a:lnTo>
                <a:lnTo>
                  <a:pt x="1422261" y="82802"/>
                </a:lnTo>
                <a:lnTo>
                  <a:pt x="1416112" y="93777"/>
                </a:lnTo>
                <a:lnTo>
                  <a:pt x="1411198" y="106122"/>
                </a:lnTo>
                <a:lnTo>
                  <a:pt x="1407519" y="119837"/>
                </a:lnTo>
                <a:lnTo>
                  <a:pt x="1404938" y="137800"/>
                </a:lnTo>
                <a:lnTo>
                  <a:pt x="1405233" y="150932"/>
                </a:lnTo>
                <a:lnTo>
                  <a:pt x="1407890" y="161750"/>
                </a:lnTo>
                <a:lnTo>
                  <a:pt x="1412909" y="170253"/>
                </a:lnTo>
                <a:lnTo>
                  <a:pt x="1422147" y="178529"/>
                </a:lnTo>
                <a:lnTo>
                  <a:pt x="1433714" y="183754"/>
                </a:lnTo>
                <a:lnTo>
                  <a:pt x="1429042" y="148507"/>
                </a:lnTo>
                <a:lnTo>
                  <a:pt x="1428004" y="136506"/>
                </a:lnTo>
                <a:lnTo>
                  <a:pt x="1429957" y="121688"/>
                </a:lnTo>
                <a:lnTo>
                  <a:pt x="1431905" y="113588"/>
                </a:lnTo>
                <a:lnTo>
                  <a:pt x="1436024" y="101172"/>
                </a:lnTo>
                <a:lnTo>
                  <a:pt x="1441055" y="90958"/>
                </a:lnTo>
                <a:lnTo>
                  <a:pt x="1444113" y="86381"/>
                </a:lnTo>
                <a:lnTo>
                  <a:pt x="1453563" y="76719"/>
                </a:lnTo>
                <a:lnTo>
                  <a:pt x="1464795" y="70922"/>
                </a:lnTo>
                <a:lnTo>
                  <a:pt x="1477812" y="68989"/>
                </a:lnTo>
                <a:lnTo>
                  <a:pt x="1478667" y="68998"/>
                </a:lnTo>
                <a:lnTo>
                  <a:pt x="1491786" y="72116"/>
                </a:lnTo>
                <a:lnTo>
                  <a:pt x="1501087" y="80837"/>
                </a:lnTo>
                <a:lnTo>
                  <a:pt x="1504669" y="89857"/>
                </a:lnTo>
                <a:lnTo>
                  <a:pt x="1505532" y="102100"/>
                </a:lnTo>
                <a:lnTo>
                  <a:pt x="1503469" y="117246"/>
                </a:lnTo>
                <a:lnTo>
                  <a:pt x="1502128" y="122781"/>
                </a:lnTo>
                <a:lnTo>
                  <a:pt x="1497832" y="134963"/>
                </a:lnTo>
                <a:lnTo>
                  <a:pt x="1491979" y="145755"/>
                </a:lnTo>
                <a:lnTo>
                  <a:pt x="1487988" y="151125"/>
                </a:lnTo>
                <a:lnTo>
                  <a:pt x="1478161" y="160141"/>
                </a:lnTo>
                <a:lnTo>
                  <a:pt x="1466730" y="165550"/>
                </a:lnTo>
                <a:lnTo>
                  <a:pt x="1453696" y="167353"/>
                </a:lnTo>
                <a:lnTo>
                  <a:pt x="1447248" y="185495"/>
                </a:lnTo>
                <a:lnTo>
                  <a:pt x="1461877" y="184173"/>
                </a:lnTo>
                <a:lnTo>
                  <a:pt x="1473104" y="180558"/>
                </a:lnTo>
                <a:lnTo>
                  <a:pt x="1480056" y="177267"/>
                </a:lnTo>
                <a:lnTo>
                  <a:pt x="1486471" y="172248"/>
                </a:lnTo>
                <a:lnTo>
                  <a:pt x="1492348" y="165502"/>
                </a:lnTo>
                <a:lnTo>
                  <a:pt x="1491866" y="167876"/>
                </a:lnTo>
                <a:lnTo>
                  <a:pt x="1488211" y="183097"/>
                </a:lnTo>
                <a:lnTo>
                  <a:pt x="1484247" y="194935"/>
                </a:lnTo>
                <a:lnTo>
                  <a:pt x="1479975" y="203391"/>
                </a:lnTo>
                <a:lnTo>
                  <a:pt x="1478017" y="206150"/>
                </a:lnTo>
                <a:lnTo>
                  <a:pt x="1468845" y="214628"/>
                </a:lnTo>
                <a:lnTo>
                  <a:pt x="1457073" y="219714"/>
                </a:lnTo>
                <a:lnTo>
                  <a:pt x="1442700" y="221410"/>
                </a:lnTo>
                <a:lnTo>
                  <a:pt x="1431922" y="221410"/>
                </a:lnTo>
                <a:lnTo>
                  <a:pt x="1424548" y="218941"/>
                </a:lnTo>
                <a:lnTo>
                  <a:pt x="1420579" y="214004"/>
                </a:lnTo>
                <a:lnTo>
                  <a:pt x="1418052" y="210796"/>
                </a:lnTo>
                <a:lnTo>
                  <a:pt x="1416883" y="206229"/>
                </a:lnTo>
                <a:lnTo>
                  <a:pt x="1417073" y="200306"/>
                </a:lnTo>
                <a:lnTo>
                  <a:pt x="1394489" y="200306"/>
                </a:lnTo>
                <a:lnTo>
                  <a:pt x="1394085" y="208935"/>
                </a:lnTo>
                <a:lnTo>
                  <a:pt x="1396981" y="221205"/>
                </a:lnTo>
                <a:lnTo>
                  <a:pt x="1404418" y="230234"/>
                </a:lnTo>
                <a:lnTo>
                  <a:pt x="1412081" y="234820"/>
                </a:lnTo>
                <a:lnTo>
                  <a:pt x="1424042" y="238554"/>
                </a:lnTo>
                <a:lnTo>
                  <a:pt x="1438298" y="2397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80871" y="2967441"/>
            <a:ext cx="1684508" cy="209846"/>
          </a:xfrm>
          <a:custGeom>
            <a:avLst/>
            <a:gdLst/>
            <a:ahLst/>
            <a:cxnLst/>
            <a:rect l="l" t="t" r="r" b="b"/>
            <a:pathLst>
              <a:path w="1852959" h="237825">
                <a:moveTo>
                  <a:pt x="1358856" y="140449"/>
                </a:moveTo>
                <a:lnTo>
                  <a:pt x="1337505" y="140449"/>
                </a:lnTo>
                <a:lnTo>
                  <a:pt x="1338945" y="151277"/>
                </a:lnTo>
                <a:lnTo>
                  <a:pt x="1343348" y="163238"/>
                </a:lnTo>
                <a:lnTo>
                  <a:pt x="1350648" y="173586"/>
                </a:lnTo>
                <a:lnTo>
                  <a:pt x="1354176" y="176877"/>
                </a:lnTo>
                <a:lnTo>
                  <a:pt x="1364040" y="182488"/>
                </a:lnTo>
                <a:lnTo>
                  <a:pt x="1376789" y="185855"/>
                </a:lnTo>
                <a:lnTo>
                  <a:pt x="1392424" y="186977"/>
                </a:lnTo>
                <a:lnTo>
                  <a:pt x="1398229" y="186824"/>
                </a:lnTo>
                <a:lnTo>
                  <a:pt x="1412361" y="184861"/>
                </a:lnTo>
                <a:lnTo>
                  <a:pt x="1424022" y="180634"/>
                </a:lnTo>
                <a:lnTo>
                  <a:pt x="1433212" y="174141"/>
                </a:lnTo>
                <a:lnTo>
                  <a:pt x="1438809" y="167783"/>
                </a:lnTo>
                <a:lnTo>
                  <a:pt x="1444654" y="156421"/>
                </a:lnTo>
                <a:lnTo>
                  <a:pt x="1446602" y="143657"/>
                </a:lnTo>
                <a:lnTo>
                  <a:pt x="1446325" y="138522"/>
                </a:lnTo>
                <a:lnTo>
                  <a:pt x="1442345" y="125923"/>
                </a:lnTo>
                <a:lnTo>
                  <a:pt x="1433643" y="116876"/>
                </a:lnTo>
                <a:lnTo>
                  <a:pt x="1428515" y="114106"/>
                </a:lnTo>
                <a:lnTo>
                  <a:pt x="1417240" y="109927"/>
                </a:lnTo>
                <a:lnTo>
                  <a:pt x="1401556" y="105645"/>
                </a:lnTo>
                <a:lnTo>
                  <a:pt x="1386870" y="102066"/>
                </a:lnTo>
                <a:lnTo>
                  <a:pt x="1380453" y="100503"/>
                </a:lnTo>
                <a:lnTo>
                  <a:pt x="1375598" y="98692"/>
                </a:lnTo>
                <a:lnTo>
                  <a:pt x="1372307" y="96636"/>
                </a:lnTo>
                <a:lnTo>
                  <a:pt x="1366630" y="93180"/>
                </a:lnTo>
                <a:lnTo>
                  <a:pt x="1363792" y="88572"/>
                </a:lnTo>
                <a:lnTo>
                  <a:pt x="1363792" y="77547"/>
                </a:lnTo>
                <a:lnTo>
                  <a:pt x="1365952" y="73310"/>
                </a:lnTo>
                <a:lnTo>
                  <a:pt x="1370271" y="70101"/>
                </a:lnTo>
                <a:lnTo>
                  <a:pt x="1374591" y="66892"/>
                </a:lnTo>
                <a:lnTo>
                  <a:pt x="1380947" y="65288"/>
                </a:lnTo>
                <a:lnTo>
                  <a:pt x="1392682" y="65360"/>
                </a:lnTo>
                <a:lnTo>
                  <a:pt x="1406597" y="67895"/>
                </a:lnTo>
                <a:lnTo>
                  <a:pt x="1415872" y="74050"/>
                </a:lnTo>
                <a:lnTo>
                  <a:pt x="1418999" y="78164"/>
                </a:lnTo>
                <a:lnTo>
                  <a:pt x="1420768" y="82730"/>
                </a:lnTo>
                <a:lnTo>
                  <a:pt x="1421179" y="87749"/>
                </a:lnTo>
                <a:lnTo>
                  <a:pt x="1442159" y="87749"/>
                </a:lnTo>
                <a:lnTo>
                  <a:pt x="1442324" y="79192"/>
                </a:lnTo>
                <a:lnTo>
                  <a:pt x="1439650" y="71212"/>
                </a:lnTo>
                <a:lnTo>
                  <a:pt x="1434137" y="63806"/>
                </a:lnTo>
                <a:lnTo>
                  <a:pt x="1428823" y="58047"/>
                </a:lnTo>
                <a:lnTo>
                  <a:pt x="1418723" y="51510"/>
                </a:lnTo>
                <a:lnTo>
                  <a:pt x="1406138" y="47589"/>
                </a:lnTo>
                <a:lnTo>
                  <a:pt x="1391066" y="46281"/>
                </a:lnTo>
                <a:lnTo>
                  <a:pt x="1376845" y="47577"/>
                </a:lnTo>
                <a:lnTo>
                  <a:pt x="1364751" y="51444"/>
                </a:lnTo>
                <a:lnTo>
                  <a:pt x="1354721" y="57882"/>
                </a:lnTo>
                <a:lnTo>
                  <a:pt x="1349102" y="63748"/>
                </a:lnTo>
                <a:lnTo>
                  <a:pt x="1343181" y="74950"/>
                </a:lnTo>
                <a:lnTo>
                  <a:pt x="1341208" y="88243"/>
                </a:lnTo>
                <a:lnTo>
                  <a:pt x="1341402" y="91858"/>
                </a:lnTo>
                <a:lnTo>
                  <a:pt x="1345669" y="103864"/>
                </a:lnTo>
                <a:lnTo>
                  <a:pt x="1355524" y="113173"/>
                </a:lnTo>
                <a:lnTo>
                  <a:pt x="1366350" y="118327"/>
                </a:lnTo>
                <a:lnTo>
                  <a:pt x="1380453" y="122553"/>
                </a:lnTo>
                <a:lnTo>
                  <a:pt x="1398101" y="126996"/>
                </a:lnTo>
                <a:lnTo>
                  <a:pt x="1407562" y="129382"/>
                </a:lnTo>
                <a:lnTo>
                  <a:pt x="1413897" y="131480"/>
                </a:lnTo>
                <a:lnTo>
                  <a:pt x="1417107" y="133290"/>
                </a:lnTo>
                <a:lnTo>
                  <a:pt x="1422125" y="136252"/>
                </a:lnTo>
                <a:lnTo>
                  <a:pt x="1424635" y="140572"/>
                </a:lnTo>
                <a:lnTo>
                  <a:pt x="1424635" y="153736"/>
                </a:lnTo>
                <a:lnTo>
                  <a:pt x="1421508" y="159270"/>
                </a:lnTo>
                <a:lnTo>
                  <a:pt x="1415255" y="162849"/>
                </a:lnTo>
                <a:lnTo>
                  <a:pt x="1409002" y="166428"/>
                </a:lnTo>
                <a:lnTo>
                  <a:pt x="1401762" y="168217"/>
                </a:lnTo>
                <a:lnTo>
                  <a:pt x="1393535" y="168217"/>
                </a:lnTo>
                <a:lnTo>
                  <a:pt x="1386406" y="167863"/>
                </a:lnTo>
                <a:lnTo>
                  <a:pt x="1373342" y="164469"/>
                </a:lnTo>
                <a:lnTo>
                  <a:pt x="1364409" y="157480"/>
                </a:lnTo>
                <a:lnTo>
                  <a:pt x="1361365" y="153531"/>
                </a:lnTo>
                <a:lnTo>
                  <a:pt x="1359514" y="147854"/>
                </a:lnTo>
                <a:lnTo>
                  <a:pt x="1358856" y="140449"/>
                </a:lnTo>
                <a:close/>
              </a:path>
              <a:path w="1852959" h="237825">
                <a:moveTo>
                  <a:pt x="1498929" y="49737"/>
                </a:moveTo>
                <a:lnTo>
                  <a:pt x="1498929" y="12835"/>
                </a:lnTo>
                <a:lnTo>
                  <a:pt x="1476468" y="12835"/>
                </a:lnTo>
                <a:lnTo>
                  <a:pt x="1476468" y="49737"/>
                </a:lnTo>
                <a:lnTo>
                  <a:pt x="1458573" y="49737"/>
                </a:lnTo>
                <a:lnTo>
                  <a:pt x="1458573" y="67879"/>
                </a:lnTo>
                <a:lnTo>
                  <a:pt x="1476468" y="67879"/>
                </a:lnTo>
                <a:lnTo>
                  <a:pt x="1476468" y="163857"/>
                </a:lnTo>
                <a:lnTo>
                  <a:pt x="1478319" y="170747"/>
                </a:lnTo>
                <a:lnTo>
                  <a:pt x="1482022" y="176054"/>
                </a:lnTo>
                <a:lnTo>
                  <a:pt x="1485724" y="181361"/>
                </a:lnTo>
                <a:lnTo>
                  <a:pt x="1492758" y="184015"/>
                </a:lnTo>
                <a:lnTo>
                  <a:pt x="1506334" y="184015"/>
                </a:lnTo>
                <a:lnTo>
                  <a:pt x="1509316" y="183850"/>
                </a:lnTo>
                <a:lnTo>
                  <a:pt x="1512072" y="183521"/>
                </a:lnTo>
                <a:lnTo>
                  <a:pt x="1514829" y="183192"/>
                </a:lnTo>
                <a:lnTo>
                  <a:pt x="1517482" y="182657"/>
                </a:lnTo>
                <a:lnTo>
                  <a:pt x="1520033" y="181917"/>
                </a:lnTo>
                <a:lnTo>
                  <a:pt x="1520033" y="164391"/>
                </a:lnTo>
                <a:lnTo>
                  <a:pt x="1518387" y="164556"/>
                </a:lnTo>
                <a:lnTo>
                  <a:pt x="1515713" y="164700"/>
                </a:lnTo>
                <a:lnTo>
                  <a:pt x="1508226" y="164762"/>
                </a:lnTo>
                <a:lnTo>
                  <a:pt x="1505347" y="164309"/>
                </a:lnTo>
                <a:lnTo>
                  <a:pt x="1503619" y="163404"/>
                </a:lnTo>
                <a:lnTo>
                  <a:pt x="1500492" y="161841"/>
                </a:lnTo>
                <a:lnTo>
                  <a:pt x="1498929" y="158756"/>
                </a:lnTo>
                <a:lnTo>
                  <a:pt x="1498929" y="67879"/>
                </a:lnTo>
                <a:lnTo>
                  <a:pt x="1520033" y="67879"/>
                </a:lnTo>
                <a:lnTo>
                  <a:pt x="1520033" y="49737"/>
                </a:lnTo>
                <a:lnTo>
                  <a:pt x="1498929" y="49737"/>
                </a:lnTo>
                <a:close/>
              </a:path>
              <a:path w="1852959" h="237825">
                <a:moveTo>
                  <a:pt x="1535212" y="50354"/>
                </a:moveTo>
                <a:lnTo>
                  <a:pt x="1535212" y="181917"/>
                </a:lnTo>
                <a:lnTo>
                  <a:pt x="1557797" y="181917"/>
                </a:lnTo>
                <a:lnTo>
                  <a:pt x="1557797" y="50354"/>
                </a:lnTo>
                <a:lnTo>
                  <a:pt x="1535212" y="50354"/>
                </a:lnTo>
                <a:close/>
              </a:path>
              <a:path w="1852959" h="237825">
                <a:moveTo>
                  <a:pt x="1535212" y="617"/>
                </a:moveTo>
                <a:lnTo>
                  <a:pt x="1535212" y="25794"/>
                </a:lnTo>
                <a:lnTo>
                  <a:pt x="1557797" y="25794"/>
                </a:lnTo>
                <a:lnTo>
                  <a:pt x="1557797" y="617"/>
                </a:lnTo>
                <a:lnTo>
                  <a:pt x="1535212" y="617"/>
                </a:lnTo>
                <a:close/>
              </a:path>
              <a:path w="1852959" h="237825">
                <a:moveTo>
                  <a:pt x="1620614" y="181917"/>
                </a:moveTo>
                <a:lnTo>
                  <a:pt x="1620614" y="104040"/>
                </a:lnTo>
                <a:lnTo>
                  <a:pt x="1621169" y="97397"/>
                </a:lnTo>
                <a:lnTo>
                  <a:pt x="1622280" y="92748"/>
                </a:lnTo>
                <a:lnTo>
                  <a:pt x="1623391" y="88099"/>
                </a:lnTo>
                <a:lnTo>
                  <a:pt x="1625797" y="83594"/>
                </a:lnTo>
                <a:lnTo>
                  <a:pt x="1629500" y="79234"/>
                </a:lnTo>
                <a:lnTo>
                  <a:pt x="1634107" y="73803"/>
                </a:lnTo>
                <a:lnTo>
                  <a:pt x="1639455" y="70183"/>
                </a:lnTo>
                <a:lnTo>
                  <a:pt x="1645543" y="68373"/>
                </a:lnTo>
                <a:lnTo>
                  <a:pt x="1648917" y="67303"/>
                </a:lnTo>
                <a:lnTo>
                  <a:pt x="1653236" y="66769"/>
                </a:lnTo>
                <a:lnTo>
                  <a:pt x="1668868" y="66769"/>
                </a:lnTo>
                <a:lnTo>
                  <a:pt x="1676026" y="70882"/>
                </a:lnTo>
                <a:lnTo>
                  <a:pt x="1679975" y="79110"/>
                </a:lnTo>
                <a:lnTo>
                  <a:pt x="1682362" y="84047"/>
                </a:lnTo>
                <a:lnTo>
                  <a:pt x="1683555" y="90547"/>
                </a:lnTo>
                <a:lnTo>
                  <a:pt x="1683555" y="181917"/>
                </a:lnTo>
                <a:lnTo>
                  <a:pt x="1706139" y="181917"/>
                </a:lnTo>
                <a:lnTo>
                  <a:pt x="1706139" y="97129"/>
                </a:lnTo>
                <a:lnTo>
                  <a:pt x="1705951" y="90009"/>
                </a:lnTo>
                <a:lnTo>
                  <a:pt x="1704229" y="76671"/>
                </a:lnTo>
                <a:lnTo>
                  <a:pt x="1700709" y="66398"/>
                </a:lnTo>
                <a:lnTo>
                  <a:pt x="1698331" y="62341"/>
                </a:lnTo>
                <a:lnTo>
                  <a:pt x="1689673" y="53693"/>
                </a:lnTo>
                <a:lnTo>
                  <a:pt x="1677795" y="48505"/>
                </a:lnTo>
                <a:lnTo>
                  <a:pt x="1662697" y="46775"/>
                </a:lnTo>
                <a:lnTo>
                  <a:pt x="1654141" y="46775"/>
                </a:lnTo>
                <a:lnTo>
                  <a:pt x="1646366" y="48462"/>
                </a:lnTo>
                <a:lnTo>
                  <a:pt x="1639373" y="51835"/>
                </a:lnTo>
                <a:lnTo>
                  <a:pt x="1628957" y="58702"/>
                </a:lnTo>
                <a:lnTo>
                  <a:pt x="1619503" y="68496"/>
                </a:lnTo>
                <a:lnTo>
                  <a:pt x="1619503" y="49737"/>
                </a:lnTo>
                <a:lnTo>
                  <a:pt x="1598400" y="49737"/>
                </a:lnTo>
                <a:lnTo>
                  <a:pt x="1598400" y="181917"/>
                </a:lnTo>
                <a:lnTo>
                  <a:pt x="1620614" y="181917"/>
                </a:lnTo>
                <a:close/>
              </a:path>
              <a:path w="1852959" h="237825">
                <a:moveTo>
                  <a:pt x="1760058" y="113022"/>
                </a:moveTo>
                <a:lnTo>
                  <a:pt x="1761502" y="99786"/>
                </a:lnTo>
                <a:lnTo>
                  <a:pt x="1764472" y="88984"/>
                </a:lnTo>
                <a:lnTo>
                  <a:pt x="1764828" y="88103"/>
                </a:lnTo>
                <a:lnTo>
                  <a:pt x="1774609" y="50595"/>
                </a:lnTo>
                <a:lnTo>
                  <a:pt x="1763380" y="56715"/>
                </a:lnTo>
                <a:lnTo>
                  <a:pt x="1760058" y="113022"/>
                </a:lnTo>
                <a:close/>
              </a:path>
              <a:path w="1852959" h="237825">
                <a:moveTo>
                  <a:pt x="1763732" y="198331"/>
                </a:moveTo>
                <a:lnTo>
                  <a:pt x="1741147" y="198331"/>
                </a:lnTo>
                <a:lnTo>
                  <a:pt x="1742859" y="208000"/>
                </a:lnTo>
                <a:lnTo>
                  <a:pt x="1748365" y="219630"/>
                </a:lnTo>
                <a:lnTo>
                  <a:pt x="1757438" y="228260"/>
                </a:lnTo>
                <a:lnTo>
                  <a:pt x="1767338" y="233357"/>
                </a:lnTo>
                <a:lnTo>
                  <a:pt x="1779552" y="236708"/>
                </a:lnTo>
                <a:lnTo>
                  <a:pt x="1793351" y="237825"/>
                </a:lnTo>
                <a:lnTo>
                  <a:pt x="1803267" y="237334"/>
                </a:lnTo>
                <a:lnTo>
                  <a:pt x="1817284" y="234505"/>
                </a:lnTo>
                <a:lnTo>
                  <a:pt x="1829004" y="229160"/>
                </a:lnTo>
                <a:lnTo>
                  <a:pt x="1838428" y="221298"/>
                </a:lnTo>
                <a:lnTo>
                  <a:pt x="1845554" y="210920"/>
                </a:lnTo>
                <a:lnTo>
                  <a:pt x="1850036" y="198628"/>
                </a:lnTo>
                <a:lnTo>
                  <a:pt x="1852228" y="185951"/>
                </a:lnTo>
                <a:lnTo>
                  <a:pt x="1852959" y="171179"/>
                </a:lnTo>
                <a:lnTo>
                  <a:pt x="1852959" y="50971"/>
                </a:lnTo>
                <a:lnTo>
                  <a:pt x="1832472" y="50971"/>
                </a:lnTo>
                <a:lnTo>
                  <a:pt x="1832472" y="67632"/>
                </a:lnTo>
                <a:lnTo>
                  <a:pt x="1828112" y="62120"/>
                </a:lnTo>
                <a:lnTo>
                  <a:pt x="1823833" y="57924"/>
                </a:lnTo>
                <a:lnTo>
                  <a:pt x="1819637" y="55044"/>
                </a:lnTo>
                <a:lnTo>
                  <a:pt x="1817288" y="53596"/>
                </a:lnTo>
                <a:lnTo>
                  <a:pt x="1805688" y="48943"/>
                </a:lnTo>
                <a:lnTo>
                  <a:pt x="1792487" y="47392"/>
                </a:lnTo>
                <a:lnTo>
                  <a:pt x="1786990" y="47669"/>
                </a:lnTo>
                <a:lnTo>
                  <a:pt x="1774609" y="50595"/>
                </a:lnTo>
                <a:lnTo>
                  <a:pt x="1764828" y="88103"/>
                </a:lnTo>
                <a:lnTo>
                  <a:pt x="1772246" y="76388"/>
                </a:lnTo>
                <a:lnTo>
                  <a:pt x="1782823" y="69358"/>
                </a:lnTo>
                <a:lnTo>
                  <a:pt x="1796559" y="67015"/>
                </a:lnTo>
                <a:lnTo>
                  <a:pt x="1812185" y="70633"/>
                </a:lnTo>
                <a:lnTo>
                  <a:pt x="1822353" y="78863"/>
                </a:lnTo>
                <a:lnTo>
                  <a:pt x="1827900" y="87998"/>
                </a:lnTo>
                <a:lnTo>
                  <a:pt x="1831329" y="100199"/>
                </a:lnTo>
                <a:lnTo>
                  <a:pt x="1832472" y="115271"/>
                </a:lnTo>
                <a:lnTo>
                  <a:pt x="1832388" y="119274"/>
                </a:lnTo>
                <a:lnTo>
                  <a:pt x="1830755" y="132307"/>
                </a:lnTo>
                <a:lnTo>
                  <a:pt x="1827042" y="143781"/>
                </a:lnTo>
                <a:lnTo>
                  <a:pt x="1818025" y="156679"/>
                </a:lnTo>
                <a:lnTo>
                  <a:pt x="1807117" y="163204"/>
                </a:lnTo>
                <a:lnTo>
                  <a:pt x="1793351" y="165379"/>
                </a:lnTo>
                <a:lnTo>
                  <a:pt x="1791537" y="165337"/>
                </a:lnTo>
                <a:lnTo>
                  <a:pt x="1778880" y="162103"/>
                </a:lnTo>
                <a:lnTo>
                  <a:pt x="1768977" y="153716"/>
                </a:lnTo>
                <a:lnTo>
                  <a:pt x="1764631" y="146400"/>
                </a:lnTo>
                <a:lnTo>
                  <a:pt x="1761087" y="134448"/>
                </a:lnTo>
                <a:lnTo>
                  <a:pt x="1759906" y="119714"/>
                </a:lnTo>
                <a:lnTo>
                  <a:pt x="1760058" y="113022"/>
                </a:lnTo>
                <a:lnTo>
                  <a:pt x="1763380" y="56715"/>
                </a:lnTo>
                <a:lnTo>
                  <a:pt x="1753303" y="66028"/>
                </a:lnTo>
                <a:lnTo>
                  <a:pt x="1745059" y="78454"/>
                </a:lnTo>
                <a:lnTo>
                  <a:pt x="1740623" y="89998"/>
                </a:lnTo>
                <a:lnTo>
                  <a:pt x="1737961" y="103134"/>
                </a:lnTo>
                <a:lnTo>
                  <a:pt x="1737074" y="117863"/>
                </a:lnTo>
                <a:lnTo>
                  <a:pt x="1737100" y="120657"/>
                </a:lnTo>
                <a:lnTo>
                  <a:pt x="1738338" y="136005"/>
                </a:lnTo>
                <a:lnTo>
                  <a:pt x="1741431" y="149059"/>
                </a:lnTo>
                <a:lnTo>
                  <a:pt x="1746378" y="159816"/>
                </a:lnTo>
                <a:lnTo>
                  <a:pt x="1753180" y="168279"/>
                </a:lnTo>
                <a:lnTo>
                  <a:pt x="1765965" y="177542"/>
                </a:lnTo>
                <a:lnTo>
                  <a:pt x="1777835" y="182026"/>
                </a:lnTo>
                <a:lnTo>
                  <a:pt x="1790759" y="183521"/>
                </a:lnTo>
                <a:lnTo>
                  <a:pt x="1801043" y="183521"/>
                </a:lnTo>
                <a:lnTo>
                  <a:pt x="1809312" y="181876"/>
                </a:lnTo>
                <a:lnTo>
                  <a:pt x="1815565" y="178584"/>
                </a:lnTo>
                <a:lnTo>
                  <a:pt x="1821818" y="175293"/>
                </a:lnTo>
                <a:lnTo>
                  <a:pt x="1827166" y="170274"/>
                </a:lnTo>
                <a:lnTo>
                  <a:pt x="1831609" y="163528"/>
                </a:lnTo>
                <a:lnTo>
                  <a:pt x="1831289" y="179931"/>
                </a:lnTo>
                <a:lnTo>
                  <a:pt x="1829848" y="192516"/>
                </a:lnTo>
                <a:lnTo>
                  <a:pt x="1827289" y="201417"/>
                </a:lnTo>
                <a:lnTo>
                  <a:pt x="1820116" y="211381"/>
                </a:lnTo>
                <a:lnTo>
                  <a:pt x="1808952" y="217422"/>
                </a:lnTo>
                <a:lnTo>
                  <a:pt x="1793844" y="219436"/>
                </a:lnTo>
                <a:lnTo>
                  <a:pt x="1783066" y="219436"/>
                </a:lnTo>
                <a:lnTo>
                  <a:pt x="1775168" y="216967"/>
                </a:lnTo>
                <a:lnTo>
                  <a:pt x="1770149" y="212030"/>
                </a:lnTo>
                <a:lnTo>
                  <a:pt x="1766940" y="208822"/>
                </a:lnTo>
                <a:lnTo>
                  <a:pt x="1764801" y="204255"/>
                </a:lnTo>
                <a:lnTo>
                  <a:pt x="1763732" y="198331"/>
                </a:lnTo>
                <a:close/>
              </a:path>
              <a:path w="1852959" h="237825">
                <a:moveTo>
                  <a:pt x="86635" y="22256"/>
                </a:moveTo>
                <a:lnTo>
                  <a:pt x="92065" y="24560"/>
                </a:lnTo>
                <a:lnTo>
                  <a:pt x="94588" y="25787"/>
                </a:lnTo>
                <a:lnTo>
                  <a:pt x="103526" y="34751"/>
                </a:lnTo>
                <a:lnTo>
                  <a:pt x="106505" y="48503"/>
                </a:lnTo>
                <a:lnTo>
                  <a:pt x="106751" y="84293"/>
                </a:lnTo>
                <a:lnTo>
                  <a:pt x="113087" y="81085"/>
                </a:lnTo>
                <a:lnTo>
                  <a:pt x="117941" y="77547"/>
                </a:lnTo>
                <a:lnTo>
                  <a:pt x="121314" y="73680"/>
                </a:lnTo>
                <a:lnTo>
                  <a:pt x="123971" y="70315"/>
                </a:lnTo>
                <a:lnTo>
                  <a:pt x="129291" y="59050"/>
                </a:lnTo>
                <a:lnTo>
                  <a:pt x="131064" y="45540"/>
                </a:lnTo>
                <a:lnTo>
                  <a:pt x="131033" y="43717"/>
                </a:lnTo>
                <a:lnTo>
                  <a:pt x="128835" y="30911"/>
                </a:lnTo>
                <a:lnTo>
                  <a:pt x="123165" y="19623"/>
                </a:lnTo>
                <a:lnTo>
                  <a:pt x="116205" y="12052"/>
                </a:lnTo>
                <a:lnTo>
                  <a:pt x="105886" y="5699"/>
                </a:lnTo>
                <a:lnTo>
                  <a:pt x="93109" y="1887"/>
                </a:lnTo>
                <a:lnTo>
                  <a:pt x="77873" y="617"/>
                </a:lnTo>
                <a:lnTo>
                  <a:pt x="24065" y="21104"/>
                </a:lnTo>
                <a:lnTo>
                  <a:pt x="78572" y="21104"/>
                </a:lnTo>
                <a:lnTo>
                  <a:pt x="86635" y="22256"/>
                </a:lnTo>
                <a:close/>
              </a:path>
              <a:path w="1852959" h="237825">
                <a:moveTo>
                  <a:pt x="128842" y="160689"/>
                </a:moveTo>
                <a:lnTo>
                  <a:pt x="133537" y="153586"/>
                </a:lnTo>
                <a:lnTo>
                  <a:pt x="138254" y="141755"/>
                </a:lnTo>
                <a:lnTo>
                  <a:pt x="139826" y="128970"/>
                </a:lnTo>
                <a:lnTo>
                  <a:pt x="138919" y="118273"/>
                </a:lnTo>
                <a:lnTo>
                  <a:pt x="134880" y="106077"/>
                </a:lnTo>
                <a:lnTo>
                  <a:pt x="127608" y="96265"/>
                </a:lnTo>
                <a:lnTo>
                  <a:pt x="123001" y="91822"/>
                </a:lnTo>
                <a:lnTo>
                  <a:pt x="116049" y="87831"/>
                </a:lnTo>
                <a:lnTo>
                  <a:pt x="106751" y="84293"/>
                </a:lnTo>
                <a:lnTo>
                  <a:pt x="106505" y="48503"/>
                </a:lnTo>
                <a:lnTo>
                  <a:pt x="106391" y="51637"/>
                </a:lnTo>
                <a:lnTo>
                  <a:pt x="102462" y="64530"/>
                </a:lnTo>
                <a:lnTo>
                  <a:pt x="92929" y="72939"/>
                </a:lnTo>
                <a:lnTo>
                  <a:pt x="87170" y="75819"/>
                </a:lnTo>
                <a:lnTo>
                  <a:pt x="79107" y="77259"/>
                </a:lnTo>
                <a:lnTo>
                  <a:pt x="24065" y="77259"/>
                </a:lnTo>
                <a:lnTo>
                  <a:pt x="24065" y="21104"/>
                </a:lnTo>
                <a:lnTo>
                  <a:pt x="77873" y="617"/>
                </a:lnTo>
                <a:lnTo>
                  <a:pt x="0" y="617"/>
                </a:lnTo>
                <a:lnTo>
                  <a:pt x="0" y="181916"/>
                </a:lnTo>
                <a:lnTo>
                  <a:pt x="76639" y="181916"/>
                </a:lnTo>
                <a:lnTo>
                  <a:pt x="24065" y="160936"/>
                </a:lnTo>
                <a:lnTo>
                  <a:pt x="24065" y="97129"/>
                </a:lnTo>
                <a:lnTo>
                  <a:pt x="83097" y="97129"/>
                </a:lnTo>
                <a:lnTo>
                  <a:pt x="91366" y="98404"/>
                </a:lnTo>
                <a:lnTo>
                  <a:pt x="97619" y="100955"/>
                </a:lnTo>
                <a:lnTo>
                  <a:pt x="104270" y="104528"/>
                </a:lnTo>
                <a:lnTo>
                  <a:pt x="112518" y="114233"/>
                </a:lnTo>
                <a:lnTo>
                  <a:pt x="115267" y="127860"/>
                </a:lnTo>
                <a:lnTo>
                  <a:pt x="115267" y="135676"/>
                </a:lnTo>
                <a:lnTo>
                  <a:pt x="113251" y="142341"/>
                </a:lnTo>
                <a:lnTo>
                  <a:pt x="109220" y="147853"/>
                </a:lnTo>
                <a:lnTo>
                  <a:pt x="110110" y="175512"/>
                </a:lnTo>
                <a:lnTo>
                  <a:pt x="120460" y="169178"/>
                </a:lnTo>
                <a:lnTo>
                  <a:pt x="128842" y="160689"/>
                </a:lnTo>
                <a:close/>
              </a:path>
              <a:path w="1852959" h="237825">
                <a:moveTo>
                  <a:pt x="24065" y="160936"/>
                </a:moveTo>
                <a:lnTo>
                  <a:pt x="76639" y="181916"/>
                </a:lnTo>
                <a:lnTo>
                  <a:pt x="83506" y="181710"/>
                </a:lnTo>
                <a:lnTo>
                  <a:pt x="97792" y="179689"/>
                </a:lnTo>
                <a:lnTo>
                  <a:pt x="110110" y="175512"/>
                </a:lnTo>
                <a:lnTo>
                  <a:pt x="109220" y="147853"/>
                </a:lnTo>
                <a:lnTo>
                  <a:pt x="103093" y="153953"/>
                </a:lnTo>
                <a:lnTo>
                  <a:pt x="91780" y="159190"/>
                </a:lnTo>
                <a:lnTo>
                  <a:pt x="77009" y="160936"/>
                </a:lnTo>
                <a:lnTo>
                  <a:pt x="24065" y="160936"/>
                </a:lnTo>
                <a:close/>
              </a:path>
              <a:path w="1852959" h="237825">
                <a:moveTo>
                  <a:pt x="188368" y="49737"/>
                </a:moveTo>
                <a:lnTo>
                  <a:pt x="165660" y="49737"/>
                </a:lnTo>
                <a:lnTo>
                  <a:pt x="165696" y="142229"/>
                </a:lnTo>
                <a:lnTo>
                  <a:pt x="167278" y="155859"/>
                </a:lnTo>
                <a:lnTo>
                  <a:pt x="171214" y="166613"/>
                </a:lnTo>
                <a:lnTo>
                  <a:pt x="173724" y="170592"/>
                </a:lnTo>
                <a:lnTo>
                  <a:pt x="182562" y="178872"/>
                </a:lnTo>
                <a:lnTo>
                  <a:pt x="194560" y="183839"/>
                </a:lnTo>
                <a:lnTo>
                  <a:pt x="209719" y="185495"/>
                </a:lnTo>
                <a:lnTo>
                  <a:pt x="217426" y="184995"/>
                </a:lnTo>
                <a:lnTo>
                  <a:pt x="229825" y="181640"/>
                </a:lnTo>
                <a:lnTo>
                  <a:pt x="240572" y="175128"/>
                </a:lnTo>
                <a:lnTo>
                  <a:pt x="244850" y="171673"/>
                </a:lnTo>
                <a:lnTo>
                  <a:pt x="248429" y="167435"/>
                </a:lnTo>
                <a:lnTo>
                  <a:pt x="251309" y="162416"/>
                </a:lnTo>
                <a:lnTo>
                  <a:pt x="251062" y="181916"/>
                </a:lnTo>
                <a:lnTo>
                  <a:pt x="272042" y="181916"/>
                </a:lnTo>
                <a:lnTo>
                  <a:pt x="272042" y="49737"/>
                </a:lnTo>
                <a:lnTo>
                  <a:pt x="249828" y="49737"/>
                </a:lnTo>
                <a:lnTo>
                  <a:pt x="249828" y="114654"/>
                </a:lnTo>
                <a:lnTo>
                  <a:pt x="249687" y="121217"/>
                </a:lnTo>
                <a:lnTo>
                  <a:pt x="248249" y="134581"/>
                </a:lnTo>
                <a:lnTo>
                  <a:pt x="245262" y="145138"/>
                </a:lnTo>
                <a:lnTo>
                  <a:pt x="238167" y="156505"/>
                </a:lnTo>
                <a:lnTo>
                  <a:pt x="227590" y="163530"/>
                </a:lnTo>
                <a:lnTo>
                  <a:pt x="213668" y="165872"/>
                </a:lnTo>
                <a:lnTo>
                  <a:pt x="202890" y="165872"/>
                </a:lnTo>
                <a:lnTo>
                  <a:pt x="195526" y="161923"/>
                </a:lnTo>
                <a:lnTo>
                  <a:pt x="191577" y="154024"/>
                </a:lnTo>
                <a:lnTo>
                  <a:pt x="189438" y="149746"/>
                </a:lnTo>
                <a:lnTo>
                  <a:pt x="188368" y="144233"/>
                </a:lnTo>
                <a:lnTo>
                  <a:pt x="188368" y="49737"/>
                </a:lnTo>
                <a:close/>
              </a:path>
              <a:path w="1852959" h="237825">
                <a:moveTo>
                  <a:pt x="313591" y="50354"/>
                </a:moveTo>
                <a:lnTo>
                  <a:pt x="313591" y="181916"/>
                </a:lnTo>
                <a:lnTo>
                  <a:pt x="336176" y="181916"/>
                </a:lnTo>
                <a:lnTo>
                  <a:pt x="336176" y="50354"/>
                </a:lnTo>
                <a:lnTo>
                  <a:pt x="313591" y="50354"/>
                </a:lnTo>
                <a:close/>
              </a:path>
              <a:path w="1852959" h="237825">
                <a:moveTo>
                  <a:pt x="313591" y="617"/>
                </a:moveTo>
                <a:lnTo>
                  <a:pt x="313591" y="25794"/>
                </a:lnTo>
                <a:lnTo>
                  <a:pt x="336176" y="25794"/>
                </a:lnTo>
                <a:lnTo>
                  <a:pt x="336176" y="617"/>
                </a:lnTo>
                <a:lnTo>
                  <a:pt x="313591" y="617"/>
                </a:lnTo>
                <a:close/>
              </a:path>
              <a:path w="1852959" h="237825">
                <a:moveTo>
                  <a:pt x="377395" y="617"/>
                </a:moveTo>
                <a:lnTo>
                  <a:pt x="377395" y="181916"/>
                </a:lnTo>
                <a:lnTo>
                  <a:pt x="399610" y="181916"/>
                </a:lnTo>
                <a:lnTo>
                  <a:pt x="399610" y="617"/>
                </a:lnTo>
                <a:lnTo>
                  <a:pt x="377395" y="617"/>
                </a:lnTo>
                <a:close/>
              </a:path>
              <a:path w="1852959" h="237825">
                <a:moveTo>
                  <a:pt x="455115" y="131245"/>
                </a:moveTo>
                <a:lnTo>
                  <a:pt x="454035" y="117369"/>
                </a:lnTo>
                <a:lnTo>
                  <a:pt x="454043" y="116005"/>
                </a:lnTo>
                <a:lnTo>
                  <a:pt x="455325" y="101330"/>
                </a:lnTo>
                <a:lnTo>
                  <a:pt x="458798" y="89196"/>
                </a:lnTo>
                <a:lnTo>
                  <a:pt x="464463" y="79604"/>
                </a:lnTo>
                <a:lnTo>
                  <a:pt x="467867" y="75916"/>
                </a:lnTo>
                <a:lnTo>
                  <a:pt x="478639" y="69055"/>
                </a:lnTo>
                <a:lnTo>
                  <a:pt x="491676" y="66768"/>
                </a:lnTo>
                <a:lnTo>
                  <a:pt x="494445" y="66873"/>
                </a:lnTo>
                <a:lnTo>
                  <a:pt x="506699" y="70364"/>
                </a:lnTo>
                <a:lnTo>
                  <a:pt x="516975" y="78801"/>
                </a:lnTo>
                <a:lnTo>
                  <a:pt x="522754" y="88484"/>
                </a:lnTo>
                <a:lnTo>
                  <a:pt x="526102" y="100767"/>
                </a:lnTo>
                <a:lnTo>
                  <a:pt x="527219" y="115888"/>
                </a:lnTo>
                <a:lnTo>
                  <a:pt x="527209" y="117451"/>
                </a:lnTo>
                <a:lnTo>
                  <a:pt x="525970" y="132026"/>
                </a:lnTo>
                <a:lnTo>
                  <a:pt x="522662" y="144196"/>
                </a:lnTo>
                <a:lnTo>
                  <a:pt x="517284" y="153962"/>
                </a:lnTo>
                <a:lnTo>
                  <a:pt x="514978" y="156781"/>
                </a:lnTo>
                <a:lnTo>
                  <a:pt x="504531" y="164618"/>
                </a:lnTo>
                <a:lnTo>
                  <a:pt x="494144" y="186606"/>
                </a:lnTo>
                <a:lnTo>
                  <a:pt x="502248" y="184796"/>
                </a:lnTo>
                <a:lnTo>
                  <a:pt x="509324" y="181176"/>
                </a:lnTo>
                <a:lnTo>
                  <a:pt x="519259" y="174018"/>
                </a:lnTo>
                <a:lnTo>
                  <a:pt x="527712" y="163527"/>
                </a:lnTo>
                <a:lnTo>
                  <a:pt x="527712" y="181916"/>
                </a:lnTo>
                <a:lnTo>
                  <a:pt x="547705" y="181916"/>
                </a:lnTo>
                <a:lnTo>
                  <a:pt x="547705" y="0"/>
                </a:lnTo>
                <a:lnTo>
                  <a:pt x="526355" y="0"/>
                </a:lnTo>
                <a:lnTo>
                  <a:pt x="526355" y="66768"/>
                </a:lnTo>
                <a:lnTo>
                  <a:pt x="521336" y="60597"/>
                </a:lnTo>
                <a:lnTo>
                  <a:pt x="516852" y="56278"/>
                </a:lnTo>
                <a:lnTo>
                  <a:pt x="512903" y="53809"/>
                </a:lnTo>
                <a:lnTo>
                  <a:pt x="501026" y="48897"/>
                </a:lnTo>
                <a:lnTo>
                  <a:pt x="487480" y="47392"/>
                </a:lnTo>
                <a:lnTo>
                  <a:pt x="477418" y="48173"/>
                </a:lnTo>
                <a:lnTo>
                  <a:pt x="464889" y="51898"/>
                </a:lnTo>
                <a:lnTo>
                  <a:pt x="454194" y="58693"/>
                </a:lnTo>
                <a:lnTo>
                  <a:pt x="445334" y="68558"/>
                </a:lnTo>
                <a:lnTo>
                  <a:pt x="438451" y="80538"/>
                </a:lnTo>
                <a:lnTo>
                  <a:pt x="434082" y="92312"/>
                </a:lnTo>
                <a:lnTo>
                  <a:pt x="431460" y="105001"/>
                </a:lnTo>
                <a:lnTo>
                  <a:pt x="430586" y="118603"/>
                </a:lnTo>
                <a:lnTo>
                  <a:pt x="430595" y="120027"/>
                </a:lnTo>
                <a:lnTo>
                  <a:pt x="431742" y="134225"/>
                </a:lnTo>
                <a:lnTo>
                  <a:pt x="434818" y="146959"/>
                </a:lnTo>
                <a:lnTo>
                  <a:pt x="439821" y="158228"/>
                </a:lnTo>
                <a:lnTo>
                  <a:pt x="446753" y="168032"/>
                </a:lnTo>
                <a:lnTo>
                  <a:pt x="450185" y="171699"/>
                </a:lnTo>
                <a:lnTo>
                  <a:pt x="460737" y="179981"/>
                </a:lnTo>
                <a:lnTo>
                  <a:pt x="458358" y="143462"/>
                </a:lnTo>
                <a:lnTo>
                  <a:pt x="455115" y="131245"/>
                </a:lnTo>
                <a:close/>
              </a:path>
              <a:path w="1852959" h="237825">
                <a:moveTo>
                  <a:pt x="471829" y="161972"/>
                </a:moveTo>
                <a:lnTo>
                  <a:pt x="463044" y="152913"/>
                </a:lnTo>
                <a:lnTo>
                  <a:pt x="458358" y="143462"/>
                </a:lnTo>
                <a:lnTo>
                  <a:pt x="460737" y="179981"/>
                </a:lnTo>
                <a:lnTo>
                  <a:pt x="472346" y="184950"/>
                </a:lnTo>
                <a:lnTo>
                  <a:pt x="485011" y="186606"/>
                </a:lnTo>
                <a:lnTo>
                  <a:pt x="494144" y="186606"/>
                </a:lnTo>
                <a:lnTo>
                  <a:pt x="504531" y="164618"/>
                </a:lnTo>
                <a:lnTo>
                  <a:pt x="491922" y="167230"/>
                </a:lnTo>
                <a:lnTo>
                  <a:pt x="483987" y="166586"/>
                </a:lnTo>
                <a:lnTo>
                  <a:pt x="471829" y="161972"/>
                </a:lnTo>
                <a:close/>
              </a:path>
              <a:path w="1852959" h="237825">
                <a:moveTo>
                  <a:pt x="749197" y="165872"/>
                </a:moveTo>
                <a:lnTo>
                  <a:pt x="757302" y="151967"/>
                </a:lnTo>
                <a:lnTo>
                  <a:pt x="761438" y="140176"/>
                </a:lnTo>
                <a:lnTo>
                  <a:pt x="763920" y="127204"/>
                </a:lnTo>
                <a:lnTo>
                  <a:pt x="764747" y="113050"/>
                </a:lnTo>
                <a:lnTo>
                  <a:pt x="764713" y="110186"/>
                </a:lnTo>
                <a:lnTo>
                  <a:pt x="763335" y="95624"/>
                </a:lnTo>
                <a:lnTo>
                  <a:pt x="759940" y="82896"/>
                </a:lnTo>
                <a:lnTo>
                  <a:pt x="754528" y="72002"/>
                </a:lnTo>
                <a:lnTo>
                  <a:pt x="747099" y="62942"/>
                </a:lnTo>
                <a:lnTo>
                  <a:pt x="740512" y="57379"/>
                </a:lnTo>
                <a:lnTo>
                  <a:pt x="729491" y="51008"/>
                </a:lnTo>
                <a:lnTo>
                  <a:pt x="717289" y="47185"/>
                </a:lnTo>
                <a:lnTo>
                  <a:pt x="703904" y="45911"/>
                </a:lnTo>
                <a:lnTo>
                  <a:pt x="691370" y="46961"/>
                </a:lnTo>
                <a:lnTo>
                  <a:pt x="678884" y="50596"/>
                </a:lnTo>
                <a:lnTo>
                  <a:pt x="667923" y="56828"/>
                </a:lnTo>
                <a:lnTo>
                  <a:pt x="658489" y="65657"/>
                </a:lnTo>
                <a:lnTo>
                  <a:pt x="655646" y="69235"/>
                </a:lnTo>
                <a:lnTo>
                  <a:pt x="649492" y="79491"/>
                </a:lnTo>
                <a:lnTo>
                  <a:pt x="645097" y="91158"/>
                </a:lnTo>
                <a:lnTo>
                  <a:pt x="642460" y="104236"/>
                </a:lnTo>
                <a:lnTo>
                  <a:pt x="641581" y="118727"/>
                </a:lnTo>
                <a:lnTo>
                  <a:pt x="641591" y="120253"/>
                </a:lnTo>
                <a:lnTo>
                  <a:pt x="642738" y="134516"/>
                </a:lnTo>
                <a:lnTo>
                  <a:pt x="645792" y="147275"/>
                </a:lnTo>
                <a:lnTo>
                  <a:pt x="650755" y="158529"/>
                </a:lnTo>
                <a:lnTo>
                  <a:pt x="657625" y="168279"/>
                </a:lnTo>
                <a:lnTo>
                  <a:pt x="664156" y="174648"/>
                </a:lnTo>
                <a:lnTo>
                  <a:pt x="674784" y="181360"/>
                </a:lnTo>
                <a:lnTo>
                  <a:pt x="673668" y="153530"/>
                </a:lnTo>
                <a:lnTo>
                  <a:pt x="668926" y="144402"/>
                </a:lnTo>
                <a:lnTo>
                  <a:pt x="665541" y="132237"/>
                </a:lnTo>
                <a:lnTo>
                  <a:pt x="664412" y="118357"/>
                </a:lnTo>
                <a:lnTo>
                  <a:pt x="664414" y="117740"/>
                </a:lnTo>
                <a:lnTo>
                  <a:pt x="665499" y="104053"/>
                </a:lnTo>
                <a:lnTo>
                  <a:pt x="668584" y="91752"/>
                </a:lnTo>
                <a:lnTo>
                  <a:pt x="673668" y="80838"/>
                </a:lnTo>
                <a:lnTo>
                  <a:pt x="678768" y="74252"/>
                </a:lnTo>
                <a:lnTo>
                  <a:pt x="689427" y="67528"/>
                </a:lnTo>
                <a:lnTo>
                  <a:pt x="703287" y="65287"/>
                </a:lnTo>
                <a:lnTo>
                  <a:pt x="716441" y="67112"/>
                </a:lnTo>
                <a:lnTo>
                  <a:pt x="727619" y="73196"/>
                </a:lnTo>
                <a:lnTo>
                  <a:pt x="735621" y="83553"/>
                </a:lnTo>
                <a:lnTo>
                  <a:pt x="737488" y="87759"/>
                </a:lnTo>
                <a:lnTo>
                  <a:pt x="740531" y="99529"/>
                </a:lnTo>
                <a:lnTo>
                  <a:pt x="741545" y="113667"/>
                </a:lnTo>
                <a:lnTo>
                  <a:pt x="740633" y="126910"/>
                </a:lnTo>
                <a:lnTo>
                  <a:pt x="737897" y="139312"/>
                </a:lnTo>
                <a:lnTo>
                  <a:pt x="733338" y="150877"/>
                </a:lnTo>
                <a:lnTo>
                  <a:pt x="730165" y="181159"/>
                </a:lnTo>
                <a:lnTo>
                  <a:pt x="740682" y="174733"/>
                </a:lnTo>
                <a:lnTo>
                  <a:pt x="749197" y="165872"/>
                </a:lnTo>
                <a:close/>
              </a:path>
              <a:path w="1852959" h="237825">
                <a:moveTo>
                  <a:pt x="673668" y="153530"/>
                </a:moveTo>
                <a:lnTo>
                  <a:pt x="674784" y="181360"/>
                </a:lnTo>
                <a:lnTo>
                  <a:pt x="687046" y="185387"/>
                </a:lnTo>
                <a:lnTo>
                  <a:pt x="700942" y="186730"/>
                </a:lnTo>
                <a:lnTo>
                  <a:pt x="703124" y="186706"/>
                </a:lnTo>
                <a:lnTo>
                  <a:pt x="717646" y="185150"/>
                </a:lnTo>
                <a:lnTo>
                  <a:pt x="730165" y="181159"/>
                </a:lnTo>
                <a:lnTo>
                  <a:pt x="733338" y="150877"/>
                </a:lnTo>
                <a:lnTo>
                  <a:pt x="727989" y="158591"/>
                </a:lnTo>
                <a:lnTo>
                  <a:pt x="717385" y="165348"/>
                </a:lnTo>
                <a:lnTo>
                  <a:pt x="703040" y="167600"/>
                </a:lnTo>
                <a:lnTo>
                  <a:pt x="694712" y="166918"/>
                </a:lnTo>
                <a:lnTo>
                  <a:pt x="682538" y="162364"/>
                </a:lnTo>
                <a:lnTo>
                  <a:pt x="673668" y="153530"/>
                </a:lnTo>
                <a:close/>
              </a:path>
              <a:path w="1852959" h="237825">
                <a:moveTo>
                  <a:pt x="820241" y="181916"/>
                </a:moveTo>
                <a:lnTo>
                  <a:pt x="820241" y="104040"/>
                </a:lnTo>
                <a:lnTo>
                  <a:pt x="820797" y="97396"/>
                </a:lnTo>
                <a:lnTo>
                  <a:pt x="821908" y="92747"/>
                </a:lnTo>
                <a:lnTo>
                  <a:pt x="823018" y="88099"/>
                </a:lnTo>
                <a:lnTo>
                  <a:pt x="825425" y="83594"/>
                </a:lnTo>
                <a:lnTo>
                  <a:pt x="829127" y="79233"/>
                </a:lnTo>
                <a:lnTo>
                  <a:pt x="833735" y="73803"/>
                </a:lnTo>
                <a:lnTo>
                  <a:pt x="839082" y="70183"/>
                </a:lnTo>
                <a:lnTo>
                  <a:pt x="845171" y="68373"/>
                </a:lnTo>
                <a:lnTo>
                  <a:pt x="848544" y="67303"/>
                </a:lnTo>
                <a:lnTo>
                  <a:pt x="852864" y="66768"/>
                </a:lnTo>
                <a:lnTo>
                  <a:pt x="868496" y="66768"/>
                </a:lnTo>
                <a:lnTo>
                  <a:pt x="875654" y="70882"/>
                </a:lnTo>
                <a:lnTo>
                  <a:pt x="879603" y="79110"/>
                </a:lnTo>
                <a:lnTo>
                  <a:pt x="881989" y="84047"/>
                </a:lnTo>
                <a:lnTo>
                  <a:pt x="883182" y="90547"/>
                </a:lnTo>
                <a:lnTo>
                  <a:pt x="883182" y="181916"/>
                </a:lnTo>
                <a:lnTo>
                  <a:pt x="905766" y="181916"/>
                </a:lnTo>
                <a:lnTo>
                  <a:pt x="905766" y="97129"/>
                </a:lnTo>
                <a:lnTo>
                  <a:pt x="905578" y="90009"/>
                </a:lnTo>
                <a:lnTo>
                  <a:pt x="903857" y="76670"/>
                </a:lnTo>
                <a:lnTo>
                  <a:pt x="900336" y="66398"/>
                </a:lnTo>
                <a:lnTo>
                  <a:pt x="897959" y="62341"/>
                </a:lnTo>
                <a:lnTo>
                  <a:pt x="889301" y="53693"/>
                </a:lnTo>
                <a:lnTo>
                  <a:pt x="877423" y="48504"/>
                </a:lnTo>
                <a:lnTo>
                  <a:pt x="862325" y="46775"/>
                </a:lnTo>
                <a:lnTo>
                  <a:pt x="853769" y="46775"/>
                </a:lnTo>
                <a:lnTo>
                  <a:pt x="845994" y="48461"/>
                </a:lnTo>
                <a:lnTo>
                  <a:pt x="839000" y="51835"/>
                </a:lnTo>
                <a:lnTo>
                  <a:pt x="828585" y="58701"/>
                </a:lnTo>
                <a:lnTo>
                  <a:pt x="819131" y="68496"/>
                </a:lnTo>
                <a:lnTo>
                  <a:pt x="819131" y="49737"/>
                </a:lnTo>
                <a:lnTo>
                  <a:pt x="798027" y="49737"/>
                </a:lnTo>
                <a:lnTo>
                  <a:pt x="798027" y="181916"/>
                </a:lnTo>
                <a:lnTo>
                  <a:pt x="820241" y="181916"/>
                </a:lnTo>
                <a:close/>
              </a:path>
              <a:path w="1852959" h="237825">
                <a:moveTo>
                  <a:pt x="1036666" y="77198"/>
                </a:moveTo>
                <a:lnTo>
                  <a:pt x="1038596" y="75277"/>
                </a:lnTo>
                <a:lnTo>
                  <a:pt x="1049446" y="68433"/>
                </a:lnTo>
                <a:lnTo>
                  <a:pt x="1062336" y="66151"/>
                </a:lnTo>
                <a:lnTo>
                  <a:pt x="1072708" y="67258"/>
                </a:lnTo>
                <a:lnTo>
                  <a:pt x="1084424" y="72546"/>
                </a:lnTo>
                <a:lnTo>
                  <a:pt x="1092819" y="82196"/>
                </a:lnTo>
                <a:lnTo>
                  <a:pt x="1096110" y="87955"/>
                </a:lnTo>
                <a:lnTo>
                  <a:pt x="1098208" y="95648"/>
                </a:lnTo>
                <a:lnTo>
                  <a:pt x="1099113" y="105275"/>
                </a:lnTo>
                <a:lnTo>
                  <a:pt x="1025682" y="105275"/>
                </a:lnTo>
                <a:lnTo>
                  <a:pt x="1028121" y="57733"/>
                </a:lnTo>
                <a:lnTo>
                  <a:pt x="1018525" y="66645"/>
                </a:lnTo>
                <a:lnTo>
                  <a:pt x="1009684" y="79701"/>
                </a:lnTo>
                <a:lnTo>
                  <a:pt x="1004997" y="91287"/>
                </a:lnTo>
                <a:lnTo>
                  <a:pt x="1002184" y="104172"/>
                </a:lnTo>
                <a:lnTo>
                  <a:pt x="1001247" y="118357"/>
                </a:lnTo>
                <a:lnTo>
                  <a:pt x="1001280" y="121174"/>
                </a:lnTo>
                <a:lnTo>
                  <a:pt x="1002621" y="135506"/>
                </a:lnTo>
                <a:lnTo>
                  <a:pt x="1005921" y="148197"/>
                </a:lnTo>
                <a:lnTo>
                  <a:pt x="1011181" y="159244"/>
                </a:lnTo>
                <a:lnTo>
                  <a:pt x="1018401" y="168649"/>
                </a:lnTo>
                <a:lnTo>
                  <a:pt x="1024199" y="174031"/>
                </a:lnTo>
                <a:lnTo>
                  <a:pt x="1035040" y="181017"/>
                </a:lnTo>
                <a:lnTo>
                  <a:pt x="1047053" y="185209"/>
                </a:lnTo>
                <a:lnTo>
                  <a:pt x="1060238" y="186606"/>
                </a:lnTo>
                <a:lnTo>
                  <a:pt x="1066985" y="186606"/>
                </a:lnTo>
                <a:lnTo>
                  <a:pt x="1073032" y="185948"/>
                </a:lnTo>
                <a:lnTo>
                  <a:pt x="1078380" y="184632"/>
                </a:lnTo>
                <a:lnTo>
                  <a:pt x="1093411" y="178855"/>
                </a:lnTo>
                <a:lnTo>
                  <a:pt x="1103432" y="171303"/>
                </a:lnTo>
                <a:lnTo>
                  <a:pt x="1107464" y="167518"/>
                </a:lnTo>
                <a:lnTo>
                  <a:pt x="1111105" y="162643"/>
                </a:lnTo>
                <a:lnTo>
                  <a:pt x="1114354" y="156678"/>
                </a:lnTo>
                <a:lnTo>
                  <a:pt x="1117604" y="150712"/>
                </a:lnTo>
                <a:lnTo>
                  <a:pt x="1119517" y="145303"/>
                </a:lnTo>
                <a:lnTo>
                  <a:pt x="1120093" y="140449"/>
                </a:lnTo>
                <a:lnTo>
                  <a:pt x="1098249" y="140449"/>
                </a:lnTo>
                <a:lnTo>
                  <a:pt x="1096604" y="146290"/>
                </a:lnTo>
                <a:lnTo>
                  <a:pt x="1093806" y="151432"/>
                </a:lnTo>
                <a:lnTo>
                  <a:pt x="1089857" y="155876"/>
                </a:lnTo>
                <a:lnTo>
                  <a:pt x="1086482" y="159151"/>
                </a:lnTo>
                <a:lnTo>
                  <a:pt x="1075543" y="165303"/>
                </a:lnTo>
                <a:lnTo>
                  <a:pt x="1062089" y="167353"/>
                </a:lnTo>
                <a:lnTo>
                  <a:pt x="1056520" y="167058"/>
                </a:lnTo>
                <a:lnTo>
                  <a:pt x="1043807" y="163294"/>
                </a:lnTo>
                <a:lnTo>
                  <a:pt x="1034568" y="155197"/>
                </a:lnTo>
                <a:lnTo>
                  <a:pt x="1030710" y="148761"/>
                </a:lnTo>
                <a:lnTo>
                  <a:pt x="1026710" y="136977"/>
                </a:lnTo>
                <a:lnTo>
                  <a:pt x="1025065" y="122923"/>
                </a:lnTo>
                <a:lnTo>
                  <a:pt x="1121944" y="122923"/>
                </a:lnTo>
                <a:lnTo>
                  <a:pt x="1121911" y="117911"/>
                </a:lnTo>
                <a:lnTo>
                  <a:pt x="1121314" y="103798"/>
                </a:lnTo>
                <a:lnTo>
                  <a:pt x="1119970" y="93797"/>
                </a:lnTo>
                <a:lnTo>
                  <a:pt x="1118489" y="84910"/>
                </a:lnTo>
                <a:lnTo>
                  <a:pt x="1115527" y="77136"/>
                </a:lnTo>
                <a:lnTo>
                  <a:pt x="1111084" y="70471"/>
                </a:lnTo>
                <a:lnTo>
                  <a:pt x="1102217" y="60631"/>
                </a:lnTo>
                <a:lnTo>
                  <a:pt x="1090968" y="53378"/>
                </a:lnTo>
                <a:lnTo>
                  <a:pt x="1088455" y="52184"/>
                </a:lnTo>
                <a:lnTo>
                  <a:pt x="1076251" y="48127"/>
                </a:lnTo>
                <a:lnTo>
                  <a:pt x="1063694" y="46775"/>
                </a:lnTo>
                <a:lnTo>
                  <a:pt x="1051532" y="47807"/>
                </a:lnTo>
                <a:lnTo>
                  <a:pt x="1039123" y="51454"/>
                </a:lnTo>
                <a:lnTo>
                  <a:pt x="1036666" y="77198"/>
                </a:lnTo>
                <a:close/>
              </a:path>
              <a:path w="1852959" h="237825">
                <a:moveTo>
                  <a:pt x="1025682" y="105275"/>
                </a:moveTo>
                <a:lnTo>
                  <a:pt x="1026119" y="100058"/>
                </a:lnTo>
                <a:lnTo>
                  <a:pt x="1029662" y="87565"/>
                </a:lnTo>
                <a:lnTo>
                  <a:pt x="1036666" y="77198"/>
                </a:lnTo>
                <a:lnTo>
                  <a:pt x="1039123" y="51454"/>
                </a:lnTo>
                <a:lnTo>
                  <a:pt x="1028121" y="57733"/>
                </a:lnTo>
                <a:lnTo>
                  <a:pt x="1025682" y="105275"/>
                </a:lnTo>
                <a:close/>
              </a:path>
              <a:path w="1852959" h="237825">
                <a:moveTo>
                  <a:pt x="1141156" y="181917"/>
                </a:moveTo>
                <a:lnTo>
                  <a:pt x="1169294" y="181917"/>
                </a:lnTo>
                <a:lnTo>
                  <a:pt x="1201134" y="132303"/>
                </a:lnTo>
                <a:lnTo>
                  <a:pt x="1233962" y="181917"/>
                </a:lnTo>
                <a:lnTo>
                  <a:pt x="1262347" y="181917"/>
                </a:lnTo>
                <a:lnTo>
                  <a:pt x="1215820" y="114161"/>
                </a:lnTo>
                <a:lnTo>
                  <a:pt x="1260372" y="50354"/>
                </a:lnTo>
                <a:lnTo>
                  <a:pt x="1233345" y="49737"/>
                </a:lnTo>
                <a:lnTo>
                  <a:pt x="1202615" y="96265"/>
                </a:lnTo>
                <a:lnTo>
                  <a:pt x="1172256" y="49737"/>
                </a:lnTo>
                <a:lnTo>
                  <a:pt x="1143500" y="49737"/>
                </a:lnTo>
                <a:lnTo>
                  <a:pt x="1187682" y="114161"/>
                </a:lnTo>
                <a:lnTo>
                  <a:pt x="1141156" y="181917"/>
                </a:lnTo>
                <a:close/>
              </a:path>
              <a:path w="1852959" h="237825">
                <a:moveTo>
                  <a:pt x="1282463" y="50354"/>
                </a:moveTo>
                <a:lnTo>
                  <a:pt x="1282463" y="181917"/>
                </a:lnTo>
                <a:lnTo>
                  <a:pt x="1305048" y="181917"/>
                </a:lnTo>
                <a:lnTo>
                  <a:pt x="1305048" y="50354"/>
                </a:lnTo>
                <a:lnTo>
                  <a:pt x="1282463" y="50354"/>
                </a:lnTo>
                <a:close/>
              </a:path>
              <a:path w="1852959" h="237825">
                <a:moveTo>
                  <a:pt x="1282463" y="617"/>
                </a:moveTo>
                <a:lnTo>
                  <a:pt x="1282463" y="25794"/>
                </a:lnTo>
                <a:lnTo>
                  <a:pt x="1305048" y="25794"/>
                </a:lnTo>
                <a:lnTo>
                  <a:pt x="1305048" y="617"/>
                </a:lnTo>
                <a:lnTo>
                  <a:pt x="1282463" y="6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76219" y="2969130"/>
            <a:ext cx="0" cy="158826"/>
          </a:xfrm>
          <a:custGeom>
            <a:avLst/>
            <a:gdLst/>
            <a:ahLst/>
            <a:cxnLst/>
            <a:rect l="l" t="t" r="r" b="b"/>
            <a:pathLst>
              <a:path h="180003">
                <a:moveTo>
                  <a:pt x="0" y="0"/>
                </a:moveTo>
                <a:lnTo>
                  <a:pt x="0" y="180003"/>
                </a:lnTo>
              </a:path>
            </a:pathLst>
          </a:custGeom>
          <a:ln w="2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34055" y="2967986"/>
            <a:ext cx="0" cy="159970"/>
          </a:xfrm>
          <a:custGeom>
            <a:avLst/>
            <a:gdLst/>
            <a:ahLst/>
            <a:cxnLst/>
            <a:rect l="l" t="t" r="r" b="b"/>
            <a:pathLst>
              <a:path h="181299">
                <a:moveTo>
                  <a:pt x="0" y="0"/>
                </a:moveTo>
                <a:lnTo>
                  <a:pt x="0" y="181299"/>
                </a:lnTo>
              </a:path>
            </a:pathLst>
          </a:custGeom>
          <a:ln w="2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57012" y="2969131"/>
            <a:ext cx="0" cy="158826"/>
          </a:xfrm>
          <a:custGeom>
            <a:avLst/>
            <a:gdLst/>
            <a:ahLst/>
            <a:cxnLst/>
            <a:rect l="l" t="t" r="r" b="b"/>
            <a:pathLst>
              <a:path h="180003">
                <a:moveTo>
                  <a:pt x="0" y="0"/>
                </a:moveTo>
                <a:lnTo>
                  <a:pt x="0" y="180003"/>
                </a:lnTo>
              </a:path>
            </a:pathLst>
          </a:custGeom>
          <a:ln w="2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86784" y="2969131"/>
            <a:ext cx="0" cy="158826"/>
          </a:xfrm>
          <a:custGeom>
            <a:avLst/>
            <a:gdLst/>
            <a:ahLst/>
            <a:cxnLst/>
            <a:rect l="l" t="t" r="r" b="b"/>
            <a:pathLst>
              <a:path h="180003">
                <a:moveTo>
                  <a:pt x="0" y="0"/>
                </a:moveTo>
                <a:lnTo>
                  <a:pt x="0" y="180003"/>
                </a:lnTo>
              </a:path>
            </a:pathLst>
          </a:custGeom>
          <a:ln w="2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70548" y="3228177"/>
            <a:ext cx="1164305" cy="206469"/>
          </a:xfrm>
          <a:custGeom>
            <a:avLst/>
            <a:gdLst/>
            <a:ahLst/>
            <a:cxnLst/>
            <a:rect l="l" t="t" r="r" b="b"/>
            <a:pathLst>
              <a:path w="1280735" h="233998">
                <a:moveTo>
                  <a:pt x="657913" y="104657"/>
                </a:moveTo>
                <a:lnTo>
                  <a:pt x="658349" y="99440"/>
                </a:lnTo>
                <a:lnTo>
                  <a:pt x="661893" y="86948"/>
                </a:lnTo>
                <a:lnTo>
                  <a:pt x="668897" y="76580"/>
                </a:lnTo>
                <a:lnTo>
                  <a:pt x="671354" y="50837"/>
                </a:lnTo>
                <a:lnTo>
                  <a:pt x="660351" y="57116"/>
                </a:lnTo>
                <a:lnTo>
                  <a:pt x="657913" y="104657"/>
                </a:lnTo>
                <a:close/>
              </a:path>
              <a:path w="1280735" h="233998">
                <a:moveTo>
                  <a:pt x="815223" y="49120"/>
                </a:moveTo>
                <a:lnTo>
                  <a:pt x="815223" y="12218"/>
                </a:lnTo>
                <a:lnTo>
                  <a:pt x="792762" y="12218"/>
                </a:lnTo>
                <a:lnTo>
                  <a:pt x="792762" y="49120"/>
                </a:lnTo>
                <a:lnTo>
                  <a:pt x="774867" y="49120"/>
                </a:lnTo>
                <a:lnTo>
                  <a:pt x="774867" y="67262"/>
                </a:lnTo>
                <a:lnTo>
                  <a:pt x="792762" y="67262"/>
                </a:lnTo>
                <a:lnTo>
                  <a:pt x="792762" y="163239"/>
                </a:lnTo>
                <a:lnTo>
                  <a:pt x="794613" y="170130"/>
                </a:lnTo>
                <a:lnTo>
                  <a:pt x="798315" y="175437"/>
                </a:lnTo>
                <a:lnTo>
                  <a:pt x="802017" y="180744"/>
                </a:lnTo>
                <a:lnTo>
                  <a:pt x="809052" y="183398"/>
                </a:lnTo>
                <a:lnTo>
                  <a:pt x="822627" y="183398"/>
                </a:lnTo>
                <a:lnTo>
                  <a:pt x="825610" y="183233"/>
                </a:lnTo>
                <a:lnTo>
                  <a:pt x="828366" y="182904"/>
                </a:lnTo>
                <a:lnTo>
                  <a:pt x="831122" y="182575"/>
                </a:lnTo>
                <a:lnTo>
                  <a:pt x="833776" y="182040"/>
                </a:lnTo>
                <a:lnTo>
                  <a:pt x="836326" y="181300"/>
                </a:lnTo>
                <a:lnTo>
                  <a:pt x="836326" y="163774"/>
                </a:lnTo>
                <a:lnTo>
                  <a:pt x="834681" y="163939"/>
                </a:lnTo>
                <a:lnTo>
                  <a:pt x="832007" y="164083"/>
                </a:lnTo>
                <a:lnTo>
                  <a:pt x="824520" y="164144"/>
                </a:lnTo>
                <a:lnTo>
                  <a:pt x="821640" y="163692"/>
                </a:lnTo>
                <a:lnTo>
                  <a:pt x="819912" y="162787"/>
                </a:lnTo>
                <a:lnTo>
                  <a:pt x="816786" y="161223"/>
                </a:lnTo>
                <a:lnTo>
                  <a:pt x="815223" y="158138"/>
                </a:lnTo>
                <a:lnTo>
                  <a:pt x="815223" y="67262"/>
                </a:lnTo>
                <a:lnTo>
                  <a:pt x="836326" y="67262"/>
                </a:lnTo>
                <a:lnTo>
                  <a:pt x="836326" y="49120"/>
                </a:lnTo>
                <a:lnTo>
                  <a:pt x="815223" y="49120"/>
                </a:lnTo>
                <a:close/>
              </a:path>
              <a:path w="1280735" h="233998">
                <a:moveTo>
                  <a:pt x="851506" y="49737"/>
                </a:moveTo>
                <a:lnTo>
                  <a:pt x="851506" y="181300"/>
                </a:lnTo>
                <a:lnTo>
                  <a:pt x="874091" y="181300"/>
                </a:lnTo>
                <a:lnTo>
                  <a:pt x="874091" y="49737"/>
                </a:lnTo>
                <a:lnTo>
                  <a:pt x="851506" y="49737"/>
                </a:lnTo>
                <a:close/>
              </a:path>
              <a:path w="1280735" h="233998">
                <a:moveTo>
                  <a:pt x="851506" y="0"/>
                </a:moveTo>
                <a:lnTo>
                  <a:pt x="851506" y="25177"/>
                </a:lnTo>
                <a:lnTo>
                  <a:pt x="874091" y="25177"/>
                </a:lnTo>
                <a:lnTo>
                  <a:pt x="874091" y="0"/>
                </a:lnTo>
                <a:lnTo>
                  <a:pt x="851506" y="0"/>
                </a:lnTo>
                <a:close/>
              </a:path>
              <a:path w="1280735" h="233998">
                <a:moveTo>
                  <a:pt x="941597" y="49120"/>
                </a:moveTo>
                <a:lnTo>
                  <a:pt x="941597" y="12218"/>
                </a:lnTo>
                <a:lnTo>
                  <a:pt x="919136" y="12218"/>
                </a:lnTo>
                <a:lnTo>
                  <a:pt x="919136" y="49120"/>
                </a:lnTo>
                <a:lnTo>
                  <a:pt x="901241" y="49120"/>
                </a:lnTo>
                <a:lnTo>
                  <a:pt x="901241" y="67262"/>
                </a:lnTo>
                <a:lnTo>
                  <a:pt x="919136" y="67262"/>
                </a:lnTo>
                <a:lnTo>
                  <a:pt x="919136" y="163239"/>
                </a:lnTo>
                <a:lnTo>
                  <a:pt x="920987" y="170130"/>
                </a:lnTo>
                <a:lnTo>
                  <a:pt x="924690" y="175437"/>
                </a:lnTo>
                <a:lnTo>
                  <a:pt x="928392" y="180744"/>
                </a:lnTo>
                <a:lnTo>
                  <a:pt x="935427" y="183398"/>
                </a:lnTo>
                <a:lnTo>
                  <a:pt x="949002" y="183398"/>
                </a:lnTo>
                <a:lnTo>
                  <a:pt x="951985" y="183233"/>
                </a:lnTo>
                <a:lnTo>
                  <a:pt x="954741" y="182904"/>
                </a:lnTo>
                <a:lnTo>
                  <a:pt x="957497" y="182575"/>
                </a:lnTo>
                <a:lnTo>
                  <a:pt x="960150" y="182040"/>
                </a:lnTo>
                <a:lnTo>
                  <a:pt x="962701" y="181300"/>
                </a:lnTo>
                <a:lnTo>
                  <a:pt x="962701" y="163774"/>
                </a:lnTo>
                <a:lnTo>
                  <a:pt x="961055" y="163939"/>
                </a:lnTo>
                <a:lnTo>
                  <a:pt x="958381" y="164083"/>
                </a:lnTo>
                <a:lnTo>
                  <a:pt x="950895" y="164144"/>
                </a:lnTo>
                <a:lnTo>
                  <a:pt x="948015" y="163692"/>
                </a:lnTo>
                <a:lnTo>
                  <a:pt x="946287" y="162787"/>
                </a:lnTo>
                <a:lnTo>
                  <a:pt x="943161" y="161223"/>
                </a:lnTo>
                <a:lnTo>
                  <a:pt x="941597" y="158138"/>
                </a:lnTo>
                <a:lnTo>
                  <a:pt x="941597" y="67262"/>
                </a:lnTo>
                <a:lnTo>
                  <a:pt x="962701" y="67262"/>
                </a:lnTo>
                <a:lnTo>
                  <a:pt x="962701" y="49120"/>
                </a:lnTo>
                <a:lnTo>
                  <a:pt x="941597" y="49120"/>
                </a:lnTo>
                <a:close/>
              </a:path>
              <a:path w="1280735" h="233998">
                <a:moveTo>
                  <a:pt x="977881" y="49737"/>
                </a:moveTo>
                <a:lnTo>
                  <a:pt x="977881" y="181300"/>
                </a:lnTo>
                <a:lnTo>
                  <a:pt x="1000465" y="181300"/>
                </a:lnTo>
                <a:lnTo>
                  <a:pt x="1000465" y="49737"/>
                </a:lnTo>
                <a:lnTo>
                  <a:pt x="977881" y="49737"/>
                </a:lnTo>
                <a:close/>
              </a:path>
              <a:path w="1280735" h="233998">
                <a:moveTo>
                  <a:pt x="977881" y="0"/>
                </a:moveTo>
                <a:lnTo>
                  <a:pt x="977881" y="25177"/>
                </a:lnTo>
                <a:lnTo>
                  <a:pt x="1000465" y="25177"/>
                </a:lnTo>
                <a:lnTo>
                  <a:pt x="1000465" y="0"/>
                </a:lnTo>
                <a:lnTo>
                  <a:pt x="977881" y="0"/>
                </a:lnTo>
                <a:close/>
              </a:path>
              <a:path w="1280735" h="233998">
                <a:moveTo>
                  <a:pt x="1148437" y="49120"/>
                </a:moveTo>
                <a:lnTo>
                  <a:pt x="1124125" y="49120"/>
                </a:lnTo>
                <a:lnTo>
                  <a:pt x="1087224" y="156739"/>
                </a:lnTo>
                <a:lnTo>
                  <a:pt x="1051928" y="49120"/>
                </a:lnTo>
                <a:lnTo>
                  <a:pt x="1026135" y="49120"/>
                </a:lnTo>
                <a:lnTo>
                  <a:pt x="1074883" y="181300"/>
                </a:lnTo>
                <a:lnTo>
                  <a:pt x="1098578" y="181300"/>
                </a:lnTo>
                <a:lnTo>
                  <a:pt x="1148437" y="49120"/>
                </a:lnTo>
                <a:close/>
              </a:path>
              <a:path w="1280735" h="233998">
                <a:moveTo>
                  <a:pt x="1195457" y="76580"/>
                </a:moveTo>
                <a:lnTo>
                  <a:pt x="1197387" y="74660"/>
                </a:lnTo>
                <a:lnTo>
                  <a:pt x="1208237" y="67815"/>
                </a:lnTo>
                <a:lnTo>
                  <a:pt x="1221127" y="65534"/>
                </a:lnTo>
                <a:lnTo>
                  <a:pt x="1231499" y="66641"/>
                </a:lnTo>
                <a:lnTo>
                  <a:pt x="1243215" y="71929"/>
                </a:lnTo>
                <a:lnTo>
                  <a:pt x="1251610" y="81578"/>
                </a:lnTo>
                <a:lnTo>
                  <a:pt x="1254901" y="87338"/>
                </a:lnTo>
                <a:lnTo>
                  <a:pt x="1256999" y="95031"/>
                </a:lnTo>
                <a:lnTo>
                  <a:pt x="1257904" y="104657"/>
                </a:lnTo>
                <a:lnTo>
                  <a:pt x="1184474" y="104657"/>
                </a:lnTo>
                <a:lnTo>
                  <a:pt x="1186912" y="57116"/>
                </a:lnTo>
                <a:lnTo>
                  <a:pt x="1177316" y="66028"/>
                </a:lnTo>
                <a:lnTo>
                  <a:pt x="1168475" y="79084"/>
                </a:lnTo>
                <a:lnTo>
                  <a:pt x="1163788" y="90670"/>
                </a:lnTo>
                <a:lnTo>
                  <a:pt x="1160975" y="103555"/>
                </a:lnTo>
                <a:lnTo>
                  <a:pt x="1160038" y="117740"/>
                </a:lnTo>
                <a:lnTo>
                  <a:pt x="1160071" y="120557"/>
                </a:lnTo>
                <a:lnTo>
                  <a:pt x="1161412" y="134889"/>
                </a:lnTo>
                <a:lnTo>
                  <a:pt x="1164712" y="147580"/>
                </a:lnTo>
                <a:lnTo>
                  <a:pt x="1169972" y="158627"/>
                </a:lnTo>
                <a:lnTo>
                  <a:pt x="1177192" y="168032"/>
                </a:lnTo>
                <a:lnTo>
                  <a:pt x="1182990" y="173413"/>
                </a:lnTo>
                <a:lnTo>
                  <a:pt x="1193831" y="180400"/>
                </a:lnTo>
                <a:lnTo>
                  <a:pt x="1205845" y="184592"/>
                </a:lnTo>
                <a:lnTo>
                  <a:pt x="1219029" y="185989"/>
                </a:lnTo>
                <a:lnTo>
                  <a:pt x="1225776" y="185989"/>
                </a:lnTo>
                <a:lnTo>
                  <a:pt x="1231823" y="185331"/>
                </a:lnTo>
                <a:lnTo>
                  <a:pt x="1237171" y="184014"/>
                </a:lnTo>
                <a:lnTo>
                  <a:pt x="1252202" y="178237"/>
                </a:lnTo>
                <a:lnTo>
                  <a:pt x="1262224" y="170685"/>
                </a:lnTo>
                <a:lnTo>
                  <a:pt x="1266255" y="166901"/>
                </a:lnTo>
                <a:lnTo>
                  <a:pt x="1269896" y="162026"/>
                </a:lnTo>
                <a:lnTo>
                  <a:pt x="1273145" y="156061"/>
                </a:lnTo>
                <a:lnTo>
                  <a:pt x="1276395" y="150095"/>
                </a:lnTo>
                <a:lnTo>
                  <a:pt x="1278308" y="144686"/>
                </a:lnTo>
                <a:lnTo>
                  <a:pt x="1278884" y="139831"/>
                </a:lnTo>
                <a:lnTo>
                  <a:pt x="1257040" y="139831"/>
                </a:lnTo>
                <a:lnTo>
                  <a:pt x="1255395" y="145673"/>
                </a:lnTo>
                <a:lnTo>
                  <a:pt x="1252597" y="150815"/>
                </a:lnTo>
                <a:lnTo>
                  <a:pt x="1248648" y="155258"/>
                </a:lnTo>
                <a:lnTo>
                  <a:pt x="1245274" y="158534"/>
                </a:lnTo>
                <a:lnTo>
                  <a:pt x="1234334" y="164686"/>
                </a:lnTo>
                <a:lnTo>
                  <a:pt x="1220880" y="166736"/>
                </a:lnTo>
                <a:lnTo>
                  <a:pt x="1215311" y="166441"/>
                </a:lnTo>
                <a:lnTo>
                  <a:pt x="1202598" y="162677"/>
                </a:lnTo>
                <a:lnTo>
                  <a:pt x="1193359" y="154580"/>
                </a:lnTo>
                <a:lnTo>
                  <a:pt x="1189501" y="148144"/>
                </a:lnTo>
                <a:lnTo>
                  <a:pt x="1185501" y="136360"/>
                </a:lnTo>
                <a:lnTo>
                  <a:pt x="1183856" y="122306"/>
                </a:lnTo>
                <a:lnTo>
                  <a:pt x="1280735" y="122306"/>
                </a:lnTo>
                <a:lnTo>
                  <a:pt x="1280702" y="117293"/>
                </a:lnTo>
                <a:lnTo>
                  <a:pt x="1280105" y="103181"/>
                </a:lnTo>
                <a:lnTo>
                  <a:pt x="1278761" y="93179"/>
                </a:lnTo>
                <a:lnTo>
                  <a:pt x="1277280" y="84294"/>
                </a:lnTo>
                <a:lnTo>
                  <a:pt x="1274318" y="76518"/>
                </a:lnTo>
                <a:lnTo>
                  <a:pt x="1269875" y="69854"/>
                </a:lnTo>
                <a:lnTo>
                  <a:pt x="1261008" y="60014"/>
                </a:lnTo>
                <a:lnTo>
                  <a:pt x="1249759" y="52761"/>
                </a:lnTo>
                <a:lnTo>
                  <a:pt x="1247246" y="51567"/>
                </a:lnTo>
                <a:lnTo>
                  <a:pt x="1235042" y="47510"/>
                </a:lnTo>
                <a:lnTo>
                  <a:pt x="1222485" y="46158"/>
                </a:lnTo>
                <a:lnTo>
                  <a:pt x="1210323" y="47190"/>
                </a:lnTo>
                <a:lnTo>
                  <a:pt x="1197914" y="50837"/>
                </a:lnTo>
                <a:lnTo>
                  <a:pt x="1195457" y="76580"/>
                </a:lnTo>
                <a:close/>
              </a:path>
              <a:path w="1280735" h="233998">
                <a:moveTo>
                  <a:pt x="1184474" y="104657"/>
                </a:moveTo>
                <a:lnTo>
                  <a:pt x="1184910" y="99440"/>
                </a:lnTo>
                <a:lnTo>
                  <a:pt x="1188454" y="86948"/>
                </a:lnTo>
                <a:lnTo>
                  <a:pt x="1195457" y="76580"/>
                </a:lnTo>
                <a:lnTo>
                  <a:pt x="1197914" y="50837"/>
                </a:lnTo>
                <a:lnTo>
                  <a:pt x="1186912" y="57116"/>
                </a:lnTo>
                <a:lnTo>
                  <a:pt x="1184474" y="104657"/>
                </a:lnTo>
                <a:close/>
              </a:path>
              <a:path w="1280735" h="233998">
                <a:moveTo>
                  <a:pt x="84361" y="179490"/>
                </a:moveTo>
                <a:lnTo>
                  <a:pt x="94657" y="172969"/>
                </a:lnTo>
                <a:lnTo>
                  <a:pt x="97701" y="170203"/>
                </a:lnTo>
                <a:lnTo>
                  <a:pt x="104825" y="160814"/>
                </a:lnTo>
                <a:lnTo>
                  <a:pt x="109981" y="148921"/>
                </a:lnTo>
                <a:lnTo>
                  <a:pt x="113169" y="134524"/>
                </a:lnTo>
                <a:lnTo>
                  <a:pt x="91572" y="134524"/>
                </a:lnTo>
                <a:lnTo>
                  <a:pt x="91500" y="134861"/>
                </a:lnTo>
                <a:lnTo>
                  <a:pt x="87173" y="147785"/>
                </a:lnTo>
                <a:lnTo>
                  <a:pt x="80403" y="157665"/>
                </a:lnTo>
                <a:lnTo>
                  <a:pt x="75014" y="163301"/>
                </a:lnTo>
                <a:lnTo>
                  <a:pt x="67712" y="166119"/>
                </a:lnTo>
                <a:lnTo>
                  <a:pt x="58497" y="166119"/>
                </a:lnTo>
                <a:lnTo>
                  <a:pt x="53486" y="165835"/>
                </a:lnTo>
                <a:lnTo>
                  <a:pt x="41026" y="161672"/>
                </a:lnTo>
                <a:lnTo>
                  <a:pt x="32087" y="152543"/>
                </a:lnTo>
                <a:lnTo>
                  <a:pt x="28248" y="144955"/>
                </a:lnTo>
                <a:lnTo>
                  <a:pt x="24833" y="132880"/>
                </a:lnTo>
                <a:lnTo>
                  <a:pt x="23695" y="119097"/>
                </a:lnTo>
                <a:lnTo>
                  <a:pt x="24056" y="109733"/>
                </a:lnTo>
                <a:lnTo>
                  <a:pt x="25997" y="96923"/>
                </a:lnTo>
                <a:lnTo>
                  <a:pt x="29619" y="85898"/>
                </a:lnTo>
                <a:lnTo>
                  <a:pt x="36420" y="75061"/>
                </a:lnTo>
                <a:lnTo>
                  <a:pt x="46756" y="67638"/>
                </a:lnTo>
                <a:lnTo>
                  <a:pt x="59978" y="65164"/>
                </a:lnTo>
                <a:lnTo>
                  <a:pt x="70345" y="65164"/>
                </a:lnTo>
                <a:lnTo>
                  <a:pt x="77873" y="67859"/>
                </a:lnTo>
                <a:lnTo>
                  <a:pt x="82563" y="73248"/>
                </a:lnTo>
                <a:lnTo>
                  <a:pt x="87252" y="78637"/>
                </a:lnTo>
                <a:lnTo>
                  <a:pt x="90255" y="85404"/>
                </a:lnTo>
                <a:lnTo>
                  <a:pt x="91572" y="93550"/>
                </a:lnTo>
                <a:lnTo>
                  <a:pt x="113169" y="93550"/>
                </a:lnTo>
                <a:lnTo>
                  <a:pt x="109389" y="75617"/>
                </a:lnTo>
                <a:lnTo>
                  <a:pt x="103927" y="64383"/>
                </a:lnTo>
                <a:lnTo>
                  <a:pt x="96323" y="56154"/>
                </a:lnTo>
                <a:lnTo>
                  <a:pt x="86158" y="50163"/>
                </a:lnTo>
                <a:lnTo>
                  <a:pt x="74002" y="46511"/>
                </a:lnTo>
                <a:lnTo>
                  <a:pt x="59978" y="45294"/>
                </a:lnTo>
                <a:lnTo>
                  <a:pt x="50210" y="46018"/>
                </a:lnTo>
                <a:lnTo>
                  <a:pt x="37770" y="49433"/>
                </a:lnTo>
                <a:lnTo>
                  <a:pt x="26669" y="55650"/>
                </a:lnTo>
                <a:lnTo>
                  <a:pt x="16907" y="64670"/>
                </a:lnTo>
                <a:lnTo>
                  <a:pt x="13544" y="68907"/>
                </a:lnTo>
                <a:lnTo>
                  <a:pt x="7618" y="79076"/>
                </a:lnTo>
                <a:lnTo>
                  <a:pt x="3386" y="90789"/>
                </a:lnTo>
                <a:lnTo>
                  <a:pt x="846" y="104047"/>
                </a:lnTo>
                <a:lnTo>
                  <a:pt x="0" y="118850"/>
                </a:lnTo>
                <a:lnTo>
                  <a:pt x="849" y="131652"/>
                </a:lnTo>
                <a:lnTo>
                  <a:pt x="3700" y="144390"/>
                </a:lnTo>
                <a:lnTo>
                  <a:pt x="8559" y="155900"/>
                </a:lnTo>
                <a:lnTo>
                  <a:pt x="15426" y="166181"/>
                </a:lnTo>
                <a:lnTo>
                  <a:pt x="20707" y="171828"/>
                </a:lnTo>
                <a:lnTo>
                  <a:pt x="31092" y="179215"/>
                </a:lnTo>
                <a:lnTo>
                  <a:pt x="43112" y="183648"/>
                </a:lnTo>
                <a:lnTo>
                  <a:pt x="56769" y="185125"/>
                </a:lnTo>
                <a:lnTo>
                  <a:pt x="58715" y="185103"/>
                </a:lnTo>
                <a:lnTo>
                  <a:pt x="72380" y="183535"/>
                </a:lnTo>
                <a:lnTo>
                  <a:pt x="84361" y="179490"/>
                </a:lnTo>
                <a:close/>
              </a:path>
              <a:path w="1280735" h="233998">
                <a:moveTo>
                  <a:pt x="233990" y="165255"/>
                </a:moveTo>
                <a:lnTo>
                  <a:pt x="242095" y="151350"/>
                </a:lnTo>
                <a:lnTo>
                  <a:pt x="246231" y="139559"/>
                </a:lnTo>
                <a:lnTo>
                  <a:pt x="248713" y="126587"/>
                </a:lnTo>
                <a:lnTo>
                  <a:pt x="249540" y="112433"/>
                </a:lnTo>
                <a:lnTo>
                  <a:pt x="249506" y="109569"/>
                </a:lnTo>
                <a:lnTo>
                  <a:pt x="248128" y="95007"/>
                </a:lnTo>
                <a:lnTo>
                  <a:pt x="244733" y="82279"/>
                </a:lnTo>
                <a:lnTo>
                  <a:pt x="239321" y="71385"/>
                </a:lnTo>
                <a:lnTo>
                  <a:pt x="231892" y="62325"/>
                </a:lnTo>
                <a:lnTo>
                  <a:pt x="225305" y="56762"/>
                </a:lnTo>
                <a:lnTo>
                  <a:pt x="214284" y="50391"/>
                </a:lnTo>
                <a:lnTo>
                  <a:pt x="202082" y="46568"/>
                </a:lnTo>
                <a:lnTo>
                  <a:pt x="188698" y="45294"/>
                </a:lnTo>
                <a:lnTo>
                  <a:pt x="176163" y="46344"/>
                </a:lnTo>
                <a:lnTo>
                  <a:pt x="163677" y="49979"/>
                </a:lnTo>
                <a:lnTo>
                  <a:pt x="152716" y="56211"/>
                </a:lnTo>
                <a:lnTo>
                  <a:pt x="143282" y="65041"/>
                </a:lnTo>
                <a:lnTo>
                  <a:pt x="140439" y="68618"/>
                </a:lnTo>
                <a:lnTo>
                  <a:pt x="134286" y="78873"/>
                </a:lnTo>
                <a:lnTo>
                  <a:pt x="129890" y="90540"/>
                </a:lnTo>
                <a:lnTo>
                  <a:pt x="127253" y="103619"/>
                </a:lnTo>
                <a:lnTo>
                  <a:pt x="126374" y="118110"/>
                </a:lnTo>
                <a:lnTo>
                  <a:pt x="126384" y="119636"/>
                </a:lnTo>
                <a:lnTo>
                  <a:pt x="127531" y="133899"/>
                </a:lnTo>
                <a:lnTo>
                  <a:pt x="130585" y="146657"/>
                </a:lnTo>
                <a:lnTo>
                  <a:pt x="135548" y="157912"/>
                </a:lnTo>
                <a:lnTo>
                  <a:pt x="142418" y="167662"/>
                </a:lnTo>
                <a:lnTo>
                  <a:pt x="148949" y="174031"/>
                </a:lnTo>
                <a:lnTo>
                  <a:pt x="159577" y="180743"/>
                </a:lnTo>
                <a:lnTo>
                  <a:pt x="158461" y="152913"/>
                </a:lnTo>
                <a:lnTo>
                  <a:pt x="153720" y="143785"/>
                </a:lnTo>
                <a:lnTo>
                  <a:pt x="150334" y="131620"/>
                </a:lnTo>
                <a:lnTo>
                  <a:pt x="149205" y="117739"/>
                </a:lnTo>
                <a:lnTo>
                  <a:pt x="149207" y="117122"/>
                </a:lnTo>
                <a:lnTo>
                  <a:pt x="150293" y="103436"/>
                </a:lnTo>
                <a:lnTo>
                  <a:pt x="153377" y="91135"/>
                </a:lnTo>
                <a:lnTo>
                  <a:pt x="158461" y="80221"/>
                </a:lnTo>
                <a:lnTo>
                  <a:pt x="163561" y="73635"/>
                </a:lnTo>
                <a:lnTo>
                  <a:pt x="174220" y="66911"/>
                </a:lnTo>
                <a:lnTo>
                  <a:pt x="188080" y="64670"/>
                </a:lnTo>
                <a:lnTo>
                  <a:pt x="201234" y="66494"/>
                </a:lnTo>
                <a:lnTo>
                  <a:pt x="212412" y="72579"/>
                </a:lnTo>
                <a:lnTo>
                  <a:pt x="220415" y="82936"/>
                </a:lnTo>
                <a:lnTo>
                  <a:pt x="222281" y="87141"/>
                </a:lnTo>
                <a:lnTo>
                  <a:pt x="225324" y="98912"/>
                </a:lnTo>
                <a:lnTo>
                  <a:pt x="226338" y="113050"/>
                </a:lnTo>
                <a:lnTo>
                  <a:pt x="225426" y="126293"/>
                </a:lnTo>
                <a:lnTo>
                  <a:pt x="222690" y="138694"/>
                </a:lnTo>
                <a:lnTo>
                  <a:pt x="218131" y="150260"/>
                </a:lnTo>
                <a:lnTo>
                  <a:pt x="214959" y="180541"/>
                </a:lnTo>
                <a:lnTo>
                  <a:pt x="225475" y="174116"/>
                </a:lnTo>
                <a:lnTo>
                  <a:pt x="233990" y="165255"/>
                </a:lnTo>
                <a:close/>
              </a:path>
              <a:path w="1280735" h="233998">
                <a:moveTo>
                  <a:pt x="158461" y="152913"/>
                </a:moveTo>
                <a:lnTo>
                  <a:pt x="159577" y="180743"/>
                </a:lnTo>
                <a:lnTo>
                  <a:pt x="171839" y="184770"/>
                </a:lnTo>
                <a:lnTo>
                  <a:pt x="185736" y="186113"/>
                </a:lnTo>
                <a:lnTo>
                  <a:pt x="187918" y="186089"/>
                </a:lnTo>
                <a:lnTo>
                  <a:pt x="202439" y="184532"/>
                </a:lnTo>
                <a:lnTo>
                  <a:pt x="214959" y="180541"/>
                </a:lnTo>
                <a:lnTo>
                  <a:pt x="218131" y="150260"/>
                </a:lnTo>
                <a:lnTo>
                  <a:pt x="212782" y="157974"/>
                </a:lnTo>
                <a:lnTo>
                  <a:pt x="202178" y="164731"/>
                </a:lnTo>
                <a:lnTo>
                  <a:pt x="187834" y="166983"/>
                </a:lnTo>
                <a:lnTo>
                  <a:pt x="179505" y="166301"/>
                </a:lnTo>
                <a:lnTo>
                  <a:pt x="167332" y="161747"/>
                </a:lnTo>
                <a:lnTo>
                  <a:pt x="158461" y="152913"/>
                </a:lnTo>
                <a:close/>
              </a:path>
              <a:path w="1280735" h="233998">
                <a:moveTo>
                  <a:pt x="379329" y="67015"/>
                </a:moveTo>
                <a:lnTo>
                  <a:pt x="376367" y="61255"/>
                </a:lnTo>
                <a:lnTo>
                  <a:pt x="373076" y="56895"/>
                </a:lnTo>
                <a:lnTo>
                  <a:pt x="369456" y="53933"/>
                </a:lnTo>
                <a:lnTo>
                  <a:pt x="357717" y="47932"/>
                </a:lnTo>
                <a:lnTo>
                  <a:pt x="344033" y="46157"/>
                </a:lnTo>
                <a:lnTo>
                  <a:pt x="343348" y="46162"/>
                </a:lnTo>
                <a:lnTo>
                  <a:pt x="330521" y="48133"/>
                </a:lnTo>
                <a:lnTo>
                  <a:pt x="319104" y="53686"/>
                </a:lnTo>
                <a:lnTo>
                  <a:pt x="314825" y="56648"/>
                </a:lnTo>
                <a:lnTo>
                  <a:pt x="310053" y="61379"/>
                </a:lnTo>
                <a:lnTo>
                  <a:pt x="304788" y="67879"/>
                </a:lnTo>
                <a:lnTo>
                  <a:pt x="304788" y="49120"/>
                </a:lnTo>
                <a:lnTo>
                  <a:pt x="282820" y="49120"/>
                </a:lnTo>
                <a:lnTo>
                  <a:pt x="282820" y="181299"/>
                </a:lnTo>
                <a:lnTo>
                  <a:pt x="305035" y="181299"/>
                </a:lnTo>
                <a:lnTo>
                  <a:pt x="305035" y="111198"/>
                </a:lnTo>
                <a:lnTo>
                  <a:pt x="306020" y="96909"/>
                </a:lnTo>
                <a:lnTo>
                  <a:pt x="309451" y="84520"/>
                </a:lnTo>
                <a:lnTo>
                  <a:pt x="315340" y="75901"/>
                </a:lnTo>
                <a:lnTo>
                  <a:pt x="322210" y="69401"/>
                </a:lnTo>
                <a:lnTo>
                  <a:pt x="329841" y="66151"/>
                </a:lnTo>
                <a:lnTo>
                  <a:pt x="347448" y="66151"/>
                </a:lnTo>
                <a:lnTo>
                  <a:pt x="353741" y="69237"/>
                </a:lnTo>
                <a:lnTo>
                  <a:pt x="357115" y="75407"/>
                </a:lnTo>
                <a:lnTo>
                  <a:pt x="359254" y="79521"/>
                </a:lnTo>
                <a:lnTo>
                  <a:pt x="360323" y="86062"/>
                </a:lnTo>
                <a:lnTo>
                  <a:pt x="360323" y="181299"/>
                </a:lnTo>
                <a:lnTo>
                  <a:pt x="382908" y="181299"/>
                </a:lnTo>
                <a:lnTo>
                  <a:pt x="382908" y="104410"/>
                </a:lnTo>
                <a:lnTo>
                  <a:pt x="383193" y="97651"/>
                </a:lnTo>
                <a:lnTo>
                  <a:pt x="386159" y="84404"/>
                </a:lnTo>
                <a:lnTo>
                  <a:pt x="392349" y="75161"/>
                </a:lnTo>
                <a:lnTo>
                  <a:pt x="398643" y="69319"/>
                </a:lnTo>
                <a:lnTo>
                  <a:pt x="406151" y="66398"/>
                </a:lnTo>
                <a:lnTo>
                  <a:pt x="421207" y="66398"/>
                </a:lnTo>
                <a:lnTo>
                  <a:pt x="426576" y="68044"/>
                </a:lnTo>
                <a:lnTo>
                  <a:pt x="430977" y="71335"/>
                </a:lnTo>
                <a:lnTo>
                  <a:pt x="435379" y="74626"/>
                </a:lnTo>
                <a:lnTo>
                  <a:pt x="437580" y="80673"/>
                </a:lnTo>
                <a:lnTo>
                  <a:pt x="437580" y="181299"/>
                </a:lnTo>
                <a:lnTo>
                  <a:pt x="460658" y="181299"/>
                </a:lnTo>
                <a:lnTo>
                  <a:pt x="460601" y="89712"/>
                </a:lnTo>
                <a:lnTo>
                  <a:pt x="459077" y="76127"/>
                </a:lnTo>
                <a:lnTo>
                  <a:pt x="455475" y="65411"/>
                </a:lnTo>
                <a:lnTo>
                  <a:pt x="445647" y="53520"/>
                </a:lnTo>
                <a:lnTo>
                  <a:pt x="434048" y="47998"/>
                </a:lnTo>
                <a:lnTo>
                  <a:pt x="419191" y="46157"/>
                </a:lnTo>
                <a:lnTo>
                  <a:pt x="410882" y="46157"/>
                </a:lnTo>
                <a:lnTo>
                  <a:pt x="403395" y="47865"/>
                </a:lnTo>
                <a:lnTo>
                  <a:pt x="396730" y="51280"/>
                </a:lnTo>
                <a:lnTo>
                  <a:pt x="390066" y="54694"/>
                </a:lnTo>
                <a:lnTo>
                  <a:pt x="384266" y="59939"/>
                </a:lnTo>
                <a:lnTo>
                  <a:pt x="379329" y="67015"/>
                </a:lnTo>
                <a:close/>
              </a:path>
              <a:path w="1280735" h="233998">
                <a:moveTo>
                  <a:pt x="585511" y="174018"/>
                </a:moveTo>
                <a:lnTo>
                  <a:pt x="594598" y="164345"/>
                </a:lnTo>
                <a:lnTo>
                  <a:pt x="600503" y="154102"/>
                </a:lnTo>
                <a:lnTo>
                  <a:pt x="604721" y="142015"/>
                </a:lnTo>
                <a:lnTo>
                  <a:pt x="607251" y="128084"/>
                </a:lnTo>
                <a:lnTo>
                  <a:pt x="608095" y="112309"/>
                </a:lnTo>
                <a:lnTo>
                  <a:pt x="608091" y="111299"/>
                </a:lnTo>
                <a:lnTo>
                  <a:pt x="607020" y="96578"/>
                </a:lnTo>
                <a:lnTo>
                  <a:pt x="604051" y="83642"/>
                </a:lnTo>
                <a:lnTo>
                  <a:pt x="599185" y="72492"/>
                </a:lnTo>
                <a:lnTo>
                  <a:pt x="592422" y="63128"/>
                </a:lnTo>
                <a:lnTo>
                  <a:pt x="579056" y="52256"/>
                </a:lnTo>
                <a:lnTo>
                  <a:pt x="567297" y="47497"/>
                </a:lnTo>
                <a:lnTo>
                  <a:pt x="554287" y="45911"/>
                </a:lnTo>
                <a:lnTo>
                  <a:pt x="552063" y="45951"/>
                </a:lnTo>
                <a:lnTo>
                  <a:pt x="539123" y="48046"/>
                </a:lnTo>
                <a:lnTo>
                  <a:pt x="527877" y="53316"/>
                </a:lnTo>
                <a:lnTo>
                  <a:pt x="522611" y="56607"/>
                </a:lnTo>
                <a:lnTo>
                  <a:pt x="517757" y="61255"/>
                </a:lnTo>
                <a:lnTo>
                  <a:pt x="513314" y="67262"/>
                </a:lnTo>
                <a:lnTo>
                  <a:pt x="513314" y="49737"/>
                </a:lnTo>
                <a:lnTo>
                  <a:pt x="491717" y="49737"/>
                </a:lnTo>
                <a:lnTo>
                  <a:pt x="491717" y="233998"/>
                </a:lnTo>
                <a:lnTo>
                  <a:pt x="513931" y="233998"/>
                </a:lnTo>
                <a:lnTo>
                  <a:pt x="513931" y="166489"/>
                </a:lnTo>
                <a:lnTo>
                  <a:pt x="518785" y="172495"/>
                </a:lnTo>
                <a:lnTo>
                  <a:pt x="517634" y="145879"/>
                </a:lnTo>
                <a:lnTo>
                  <a:pt x="517282" y="145028"/>
                </a:lnTo>
                <a:lnTo>
                  <a:pt x="514121" y="133487"/>
                </a:lnTo>
                <a:lnTo>
                  <a:pt x="513067" y="119837"/>
                </a:lnTo>
                <a:lnTo>
                  <a:pt x="513247" y="112565"/>
                </a:lnTo>
                <a:lnTo>
                  <a:pt x="514706" y="99456"/>
                </a:lnTo>
                <a:lnTo>
                  <a:pt x="517634" y="88490"/>
                </a:lnTo>
                <a:lnTo>
                  <a:pt x="525400" y="75137"/>
                </a:lnTo>
                <a:lnTo>
                  <a:pt x="535779" y="67842"/>
                </a:lnTo>
                <a:lnTo>
                  <a:pt x="549227" y="65411"/>
                </a:lnTo>
                <a:lnTo>
                  <a:pt x="549597" y="65412"/>
                </a:lnTo>
                <a:lnTo>
                  <a:pt x="563135" y="67917"/>
                </a:lnTo>
                <a:lnTo>
                  <a:pt x="573543" y="75198"/>
                </a:lnTo>
                <a:lnTo>
                  <a:pt x="580821" y="87255"/>
                </a:lnTo>
                <a:lnTo>
                  <a:pt x="584416" y="100779"/>
                </a:lnTo>
                <a:lnTo>
                  <a:pt x="585387" y="114407"/>
                </a:lnTo>
                <a:lnTo>
                  <a:pt x="585357" y="117173"/>
                </a:lnTo>
                <a:lnTo>
                  <a:pt x="583981" y="131795"/>
                </a:lnTo>
                <a:lnTo>
                  <a:pt x="580556" y="143852"/>
                </a:lnTo>
                <a:lnTo>
                  <a:pt x="575082" y="153345"/>
                </a:lnTo>
                <a:lnTo>
                  <a:pt x="572477" y="156342"/>
                </a:lnTo>
                <a:lnTo>
                  <a:pt x="561862" y="163860"/>
                </a:lnTo>
                <a:lnTo>
                  <a:pt x="549227" y="166366"/>
                </a:lnTo>
                <a:lnTo>
                  <a:pt x="535802" y="164196"/>
                </a:lnTo>
                <a:lnTo>
                  <a:pt x="527136" y="179201"/>
                </a:lnTo>
                <a:lnTo>
                  <a:pt x="527523" y="179448"/>
                </a:lnTo>
                <a:lnTo>
                  <a:pt x="538698" y="184169"/>
                </a:lnTo>
                <a:lnTo>
                  <a:pt x="552189" y="185743"/>
                </a:lnTo>
                <a:lnTo>
                  <a:pt x="562498" y="184817"/>
                </a:lnTo>
                <a:lnTo>
                  <a:pt x="574610" y="180933"/>
                </a:lnTo>
                <a:lnTo>
                  <a:pt x="585511" y="174018"/>
                </a:lnTo>
                <a:close/>
              </a:path>
              <a:path w="1280735" h="233998">
                <a:moveTo>
                  <a:pt x="525089" y="157368"/>
                </a:moveTo>
                <a:lnTo>
                  <a:pt x="517634" y="145879"/>
                </a:lnTo>
                <a:lnTo>
                  <a:pt x="518785" y="172495"/>
                </a:lnTo>
                <a:lnTo>
                  <a:pt x="523187" y="176733"/>
                </a:lnTo>
                <a:lnTo>
                  <a:pt x="527136" y="179201"/>
                </a:lnTo>
                <a:lnTo>
                  <a:pt x="535802" y="164196"/>
                </a:lnTo>
                <a:lnTo>
                  <a:pt x="525089" y="157368"/>
                </a:lnTo>
                <a:close/>
              </a:path>
              <a:path w="1280735" h="233998">
                <a:moveTo>
                  <a:pt x="668897" y="76580"/>
                </a:moveTo>
                <a:lnTo>
                  <a:pt x="670826" y="74659"/>
                </a:lnTo>
                <a:lnTo>
                  <a:pt x="681676" y="67815"/>
                </a:lnTo>
                <a:lnTo>
                  <a:pt x="694566" y="65534"/>
                </a:lnTo>
                <a:lnTo>
                  <a:pt x="704938" y="66641"/>
                </a:lnTo>
                <a:lnTo>
                  <a:pt x="716655" y="71929"/>
                </a:lnTo>
                <a:lnTo>
                  <a:pt x="725049" y="81578"/>
                </a:lnTo>
                <a:lnTo>
                  <a:pt x="728340" y="87338"/>
                </a:lnTo>
                <a:lnTo>
                  <a:pt x="730438" y="95031"/>
                </a:lnTo>
                <a:lnTo>
                  <a:pt x="731343" y="104657"/>
                </a:lnTo>
                <a:lnTo>
                  <a:pt x="657913" y="104657"/>
                </a:lnTo>
                <a:lnTo>
                  <a:pt x="660351" y="57116"/>
                </a:lnTo>
                <a:lnTo>
                  <a:pt x="650755" y="66028"/>
                </a:lnTo>
                <a:lnTo>
                  <a:pt x="641914" y="79084"/>
                </a:lnTo>
                <a:lnTo>
                  <a:pt x="637227" y="90670"/>
                </a:lnTo>
                <a:lnTo>
                  <a:pt x="634414" y="103555"/>
                </a:lnTo>
                <a:lnTo>
                  <a:pt x="633477" y="117739"/>
                </a:lnTo>
                <a:lnTo>
                  <a:pt x="633510" y="120557"/>
                </a:lnTo>
                <a:lnTo>
                  <a:pt x="634851" y="134889"/>
                </a:lnTo>
                <a:lnTo>
                  <a:pt x="638151" y="147580"/>
                </a:lnTo>
                <a:lnTo>
                  <a:pt x="643411" y="158627"/>
                </a:lnTo>
                <a:lnTo>
                  <a:pt x="650631" y="168032"/>
                </a:lnTo>
                <a:lnTo>
                  <a:pt x="656429" y="173413"/>
                </a:lnTo>
                <a:lnTo>
                  <a:pt x="667271" y="180400"/>
                </a:lnTo>
                <a:lnTo>
                  <a:pt x="679284" y="184592"/>
                </a:lnTo>
                <a:lnTo>
                  <a:pt x="692468" y="185989"/>
                </a:lnTo>
                <a:lnTo>
                  <a:pt x="699215" y="185989"/>
                </a:lnTo>
                <a:lnTo>
                  <a:pt x="705262" y="185331"/>
                </a:lnTo>
                <a:lnTo>
                  <a:pt x="710610" y="184014"/>
                </a:lnTo>
                <a:lnTo>
                  <a:pt x="725641" y="178237"/>
                </a:lnTo>
                <a:lnTo>
                  <a:pt x="735663" y="170685"/>
                </a:lnTo>
                <a:lnTo>
                  <a:pt x="739694" y="166901"/>
                </a:lnTo>
                <a:lnTo>
                  <a:pt x="743335" y="162026"/>
                </a:lnTo>
                <a:lnTo>
                  <a:pt x="746585" y="156061"/>
                </a:lnTo>
                <a:lnTo>
                  <a:pt x="749835" y="150095"/>
                </a:lnTo>
                <a:lnTo>
                  <a:pt x="751747" y="144686"/>
                </a:lnTo>
                <a:lnTo>
                  <a:pt x="752323" y="139831"/>
                </a:lnTo>
                <a:lnTo>
                  <a:pt x="730479" y="139831"/>
                </a:lnTo>
                <a:lnTo>
                  <a:pt x="728834" y="145673"/>
                </a:lnTo>
                <a:lnTo>
                  <a:pt x="726036" y="150815"/>
                </a:lnTo>
                <a:lnTo>
                  <a:pt x="722087" y="155258"/>
                </a:lnTo>
                <a:lnTo>
                  <a:pt x="718713" y="158534"/>
                </a:lnTo>
                <a:lnTo>
                  <a:pt x="707773" y="164685"/>
                </a:lnTo>
                <a:lnTo>
                  <a:pt x="694319" y="166736"/>
                </a:lnTo>
                <a:lnTo>
                  <a:pt x="688751" y="166441"/>
                </a:lnTo>
                <a:lnTo>
                  <a:pt x="676037" y="162677"/>
                </a:lnTo>
                <a:lnTo>
                  <a:pt x="666798" y="154580"/>
                </a:lnTo>
                <a:lnTo>
                  <a:pt x="662940" y="148144"/>
                </a:lnTo>
                <a:lnTo>
                  <a:pt x="658940" y="136360"/>
                </a:lnTo>
                <a:lnTo>
                  <a:pt x="657296" y="122306"/>
                </a:lnTo>
                <a:lnTo>
                  <a:pt x="754175" y="122306"/>
                </a:lnTo>
                <a:lnTo>
                  <a:pt x="754141" y="117293"/>
                </a:lnTo>
                <a:lnTo>
                  <a:pt x="753544" y="103181"/>
                </a:lnTo>
                <a:lnTo>
                  <a:pt x="752200" y="93179"/>
                </a:lnTo>
                <a:lnTo>
                  <a:pt x="750719" y="84293"/>
                </a:lnTo>
                <a:lnTo>
                  <a:pt x="747757" y="76518"/>
                </a:lnTo>
                <a:lnTo>
                  <a:pt x="743314" y="69853"/>
                </a:lnTo>
                <a:lnTo>
                  <a:pt x="734447" y="60013"/>
                </a:lnTo>
                <a:lnTo>
                  <a:pt x="723198" y="52760"/>
                </a:lnTo>
                <a:lnTo>
                  <a:pt x="720685" y="51567"/>
                </a:lnTo>
                <a:lnTo>
                  <a:pt x="708481" y="47510"/>
                </a:lnTo>
                <a:lnTo>
                  <a:pt x="695924" y="46157"/>
                </a:lnTo>
                <a:lnTo>
                  <a:pt x="683762" y="47189"/>
                </a:lnTo>
                <a:lnTo>
                  <a:pt x="671354" y="50837"/>
                </a:lnTo>
                <a:lnTo>
                  <a:pt x="668897" y="76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54911" y="3229322"/>
            <a:ext cx="0" cy="158826"/>
          </a:xfrm>
          <a:custGeom>
            <a:avLst/>
            <a:gdLst/>
            <a:ahLst/>
            <a:cxnLst/>
            <a:rect l="l" t="t" r="r" b="b"/>
            <a:pathLst>
              <a:path h="180003">
                <a:moveTo>
                  <a:pt x="0" y="0"/>
                </a:moveTo>
                <a:lnTo>
                  <a:pt x="0" y="180003"/>
                </a:lnTo>
              </a:path>
            </a:pathLst>
          </a:custGeom>
          <a:ln w="2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69797" y="3229322"/>
            <a:ext cx="0" cy="158826"/>
          </a:xfrm>
          <a:custGeom>
            <a:avLst/>
            <a:gdLst/>
            <a:ahLst/>
            <a:cxnLst/>
            <a:rect l="l" t="t" r="r" b="b"/>
            <a:pathLst>
              <a:path h="180003">
                <a:moveTo>
                  <a:pt x="0" y="0"/>
                </a:moveTo>
                <a:lnTo>
                  <a:pt x="0" y="180003"/>
                </a:lnTo>
              </a:path>
            </a:pathLst>
          </a:custGeom>
          <a:ln w="2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73130" y="3499150"/>
            <a:ext cx="1207948" cy="209845"/>
          </a:xfrm>
          <a:custGeom>
            <a:avLst/>
            <a:gdLst/>
            <a:ahLst/>
            <a:cxnLst/>
            <a:rect l="l" t="t" r="r" b="b"/>
            <a:pathLst>
              <a:path w="1328743" h="237824">
                <a:moveTo>
                  <a:pt x="531579" y="70224"/>
                </a:moveTo>
                <a:lnTo>
                  <a:pt x="531082" y="63600"/>
                </a:lnTo>
                <a:lnTo>
                  <a:pt x="526505" y="51452"/>
                </a:lnTo>
                <a:lnTo>
                  <a:pt x="517140" y="42578"/>
                </a:lnTo>
                <a:lnTo>
                  <a:pt x="505967" y="37478"/>
                </a:lnTo>
                <a:lnTo>
                  <a:pt x="493543" y="34639"/>
                </a:lnTo>
                <a:lnTo>
                  <a:pt x="479252" y="33692"/>
                </a:lnTo>
                <a:lnTo>
                  <a:pt x="467377" y="34591"/>
                </a:lnTo>
                <a:lnTo>
                  <a:pt x="455050" y="37774"/>
                </a:lnTo>
                <a:lnTo>
                  <a:pt x="443894" y="43257"/>
                </a:lnTo>
                <a:lnTo>
                  <a:pt x="435574" y="50987"/>
                </a:lnTo>
                <a:lnTo>
                  <a:pt x="430129" y="62419"/>
                </a:lnTo>
                <a:lnTo>
                  <a:pt x="428036" y="77258"/>
                </a:lnTo>
                <a:lnTo>
                  <a:pt x="448769" y="77258"/>
                </a:lnTo>
                <a:lnTo>
                  <a:pt x="449592" y="70430"/>
                </a:lnTo>
                <a:lnTo>
                  <a:pt x="451361" y="65287"/>
                </a:lnTo>
                <a:lnTo>
                  <a:pt x="454076" y="61831"/>
                </a:lnTo>
                <a:lnTo>
                  <a:pt x="454645" y="61131"/>
                </a:lnTo>
                <a:lnTo>
                  <a:pt x="464361" y="54622"/>
                </a:lnTo>
                <a:lnTo>
                  <a:pt x="478759" y="52452"/>
                </a:lnTo>
                <a:lnTo>
                  <a:pt x="488796" y="52452"/>
                </a:lnTo>
                <a:lnTo>
                  <a:pt x="496509" y="54159"/>
                </a:lnTo>
                <a:lnTo>
                  <a:pt x="501898" y="57573"/>
                </a:lnTo>
                <a:lnTo>
                  <a:pt x="507287" y="60988"/>
                </a:lnTo>
                <a:lnTo>
                  <a:pt x="509982" y="66480"/>
                </a:lnTo>
                <a:lnTo>
                  <a:pt x="509982" y="77752"/>
                </a:lnTo>
                <a:lnTo>
                  <a:pt x="509488" y="80591"/>
                </a:lnTo>
                <a:lnTo>
                  <a:pt x="508501" y="82566"/>
                </a:lnTo>
                <a:lnTo>
                  <a:pt x="506773" y="86186"/>
                </a:lnTo>
                <a:lnTo>
                  <a:pt x="503359" y="88325"/>
                </a:lnTo>
                <a:lnTo>
                  <a:pt x="498258" y="88983"/>
                </a:lnTo>
                <a:lnTo>
                  <a:pt x="462838" y="93426"/>
                </a:lnTo>
                <a:lnTo>
                  <a:pt x="454963" y="94839"/>
                </a:lnTo>
                <a:lnTo>
                  <a:pt x="442758" y="99185"/>
                </a:lnTo>
                <a:lnTo>
                  <a:pt x="432726" y="105891"/>
                </a:lnTo>
                <a:lnTo>
                  <a:pt x="429088" y="109653"/>
                </a:lnTo>
                <a:lnTo>
                  <a:pt x="423208" y="120615"/>
                </a:lnTo>
                <a:lnTo>
                  <a:pt x="421248" y="134401"/>
                </a:lnTo>
                <a:lnTo>
                  <a:pt x="421552" y="139673"/>
                </a:lnTo>
                <a:lnTo>
                  <a:pt x="425181" y="152001"/>
                </a:lnTo>
                <a:lnTo>
                  <a:pt x="432911" y="162355"/>
                </a:lnTo>
                <a:lnTo>
                  <a:pt x="438046" y="166513"/>
                </a:lnTo>
                <a:lnTo>
                  <a:pt x="449448" y="171771"/>
                </a:lnTo>
                <a:lnTo>
                  <a:pt x="444450" y="140325"/>
                </a:lnTo>
                <a:lnTo>
                  <a:pt x="444450" y="125432"/>
                </a:lnTo>
                <a:lnTo>
                  <a:pt x="447864" y="119262"/>
                </a:lnTo>
                <a:lnTo>
                  <a:pt x="454693" y="115394"/>
                </a:lnTo>
                <a:lnTo>
                  <a:pt x="458725" y="113091"/>
                </a:lnTo>
                <a:lnTo>
                  <a:pt x="464772" y="111404"/>
                </a:lnTo>
                <a:lnTo>
                  <a:pt x="472835" y="110335"/>
                </a:lnTo>
                <a:lnTo>
                  <a:pt x="486287" y="108607"/>
                </a:lnTo>
                <a:lnTo>
                  <a:pt x="490400" y="108113"/>
                </a:lnTo>
                <a:lnTo>
                  <a:pt x="494597" y="107290"/>
                </a:lnTo>
                <a:lnTo>
                  <a:pt x="498875" y="106138"/>
                </a:lnTo>
                <a:lnTo>
                  <a:pt x="503153" y="104986"/>
                </a:lnTo>
                <a:lnTo>
                  <a:pt x="506650" y="103546"/>
                </a:lnTo>
                <a:lnTo>
                  <a:pt x="509365" y="101819"/>
                </a:lnTo>
                <a:lnTo>
                  <a:pt x="509365" y="119714"/>
                </a:lnTo>
                <a:lnTo>
                  <a:pt x="508009" y="129962"/>
                </a:lnTo>
                <a:lnTo>
                  <a:pt x="501893" y="141113"/>
                </a:lnTo>
                <a:lnTo>
                  <a:pt x="490853" y="149211"/>
                </a:lnTo>
                <a:lnTo>
                  <a:pt x="483530" y="152831"/>
                </a:lnTo>
                <a:lnTo>
                  <a:pt x="475961" y="154641"/>
                </a:lnTo>
                <a:lnTo>
                  <a:pt x="479248" y="171483"/>
                </a:lnTo>
                <a:lnTo>
                  <a:pt x="490976" y="166983"/>
                </a:lnTo>
                <a:lnTo>
                  <a:pt x="499451" y="162622"/>
                </a:lnTo>
                <a:lnTo>
                  <a:pt x="505950" y="157480"/>
                </a:lnTo>
                <a:lnTo>
                  <a:pt x="510476" y="151556"/>
                </a:lnTo>
                <a:lnTo>
                  <a:pt x="511216" y="156822"/>
                </a:lnTo>
                <a:lnTo>
                  <a:pt x="512491" y="160894"/>
                </a:lnTo>
                <a:lnTo>
                  <a:pt x="514301" y="163774"/>
                </a:lnTo>
                <a:lnTo>
                  <a:pt x="517757" y="169204"/>
                </a:lnTo>
                <a:lnTo>
                  <a:pt x="523311" y="171920"/>
                </a:lnTo>
                <a:lnTo>
                  <a:pt x="536557" y="171796"/>
                </a:lnTo>
                <a:lnTo>
                  <a:pt x="540177" y="171303"/>
                </a:lnTo>
                <a:lnTo>
                  <a:pt x="542810" y="170685"/>
                </a:lnTo>
                <a:lnTo>
                  <a:pt x="546265" y="169698"/>
                </a:lnTo>
                <a:lnTo>
                  <a:pt x="546265" y="153283"/>
                </a:lnTo>
                <a:lnTo>
                  <a:pt x="544867" y="153531"/>
                </a:lnTo>
                <a:lnTo>
                  <a:pt x="542316" y="153839"/>
                </a:lnTo>
                <a:lnTo>
                  <a:pt x="538984" y="154024"/>
                </a:lnTo>
                <a:lnTo>
                  <a:pt x="535940" y="154024"/>
                </a:lnTo>
                <a:lnTo>
                  <a:pt x="533945" y="153325"/>
                </a:lnTo>
                <a:lnTo>
                  <a:pt x="532052" y="150527"/>
                </a:lnTo>
                <a:lnTo>
                  <a:pt x="531579" y="146372"/>
                </a:lnTo>
                <a:lnTo>
                  <a:pt x="531579" y="70224"/>
                </a:lnTo>
                <a:close/>
              </a:path>
              <a:path w="1328743" h="237824">
                <a:moveTo>
                  <a:pt x="110330" y="70224"/>
                </a:moveTo>
                <a:lnTo>
                  <a:pt x="109833" y="63600"/>
                </a:lnTo>
                <a:lnTo>
                  <a:pt x="105256" y="51452"/>
                </a:lnTo>
                <a:lnTo>
                  <a:pt x="95891" y="42578"/>
                </a:lnTo>
                <a:lnTo>
                  <a:pt x="84719" y="37478"/>
                </a:lnTo>
                <a:lnTo>
                  <a:pt x="72294" y="34639"/>
                </a:lnTo>
                <a:lnTo>
                  <a:pt x="58003" y="33692"/>
                </a:lnTo>
                <a:lnTo>
                  <a:pt x="46128" y="34591"/>
                </a:lnTo>
                <a:lnTo>
                  <a:pt x="33801" y="37774"/>
                </a:lnTo>
                <a:lnTo>
                  <a:pt x="22646" y="43257"/>
                </a:lnTo>
                <a:lnTo>
                  <a:pt x="14326" y="50987"/>
                </a:lnTo>
                <a:lnTo>
                  <a:pt x="8881" y="62419"/>
                </a:lnTo>
                <a:lnTo>
                  <a:pt x="6787" y="77258"/>
                </a:lnTo>
                <a:lnTo>
                  <a:pt x="27521" y="77258"/>
                </a:lnTo>
                <a:lnTo>
                  <a:pt x="28343" y="70430"/>
                </a:lnTo>
                <a:lnTo>
                  <a:pt x="30112" y="65287"/>
                </a:lnTo>
                <a:lnTo>
                  <a:pt x="32827" y="61831"/>
                </a:lnTo>
                <a:lnTo>
                  <a:pt x="33396" y="61131"/>
                </a:lnTo>
                <a:lnTo>
                  <a:pt x="43112" y="54622"/>
                </a:lnTo>
                <a:lnTo>
                  <a:pt x="57510" y="52452"/>
                </a:lnTo>
                <a:lnTo>
                  <a:pt x="67547" y="52452"/>
                </a:lnTo>
                <a:lnTo>
                  <a:pt x="75261" y="54159"/>
                </a:lnTo>
                <a:lnTo>
                  <a:pt x="80650" y="57573"/>
                </a:lnTo>
                <a:lnTo>
                  <a:pt x="86039" y="60988"/>
                </a:lnTo>
                <a:lnTo>
                  <a:pt x="88733" y="66480"/>
                </a:lnTo>
                <a:lnTo>
                  <a:pt x="88733" y="77752"/>
                </a:lnTo>
                <a:lnTo>
                  <a:pt x="88239" y="80591"/>
                </a:lnTo>
                <a:lnTo>
                  <a:pt x="87252" y="82566"/>
                </a:lnTo>
                <a:lnTo>
                  <a:pt x="85525" y="86186"/>
                </a:lnTo>
                <a:lnTo>
                  <a:pt x="82110" y="88325"/>
                </a:lnTo>
                <a:lnTo>
                  <a:pt x="77009" y="88983"/>
                </a:lnTo>
                <a:lnTo>
                  <a:pt x="41590" y="93426"/>
                </a:lnTo>
                <a:lnTo>
                  <a:pt x="33715" y="94839"/>
                </a:lnTo>
                <a:lnTo>
                  <a:pt x="21509" y="99185"/>
                </a:lnTo>
                <a:lnTo>
                  <a:pt x="11477" y="105891"/>
                </a:lnTo>
                <a:lnTo>
                  <a:pt x="7839" y="109653"/>
                </a:lnTo>
                <a:lnTo>
                  <a:pt x="1959" y="120615"/>
                </a:lnTo>
                <a:lnTo>
                  <a:pt x="0" y="134401"/>
                </a:lnTo>
                <a:lnTo>
                  <a:pt x="303" y="139673"/>
                </a:lnTo>
                <a:lnTo>
                  <a:pt x="3932" y="152001"/>
                </a:lnTo>
                <a:lnTo>
                  <a:pt x="11662" y="162355"/>
                </a:lnTo>
                <a:lnTo>
                  <a:pt x="16797" y="166513"/>
                </a:lnTo>
                <a:lnTo>
                  <a:pt x="28200" y="171771"/>
                </a:lnTo>
                <a:lnTo>
                  <a:pt x="23201" y="140325"/>
                </a:lnTo>
                <a:lnTo>
                  <a:pt x="23201" y="125432"/>
                </a:lnTo>
                <a:lnTo>
                  <a:pt x="26616" y="119262"/>
                </a:lnTo>
                <a:lnTo>
                  <a:pt x="33444" y="115394"/>
                </a:lnTo>
                <a:lnTo>
                  <a:pt x="37476" y="113091"/>
                </a:lnTo>
                <a:lnTo>
                  <a:pt x="43523" y="111404"/>
                </a:lnTo>
                <a:lnTo>
                  <a:pt x="51586" y="110335"/>
                </a:lnTo>
                <a:lnTo>
                  <a:pt x="65038" y="108607"/>
                </a:lnTo>
                <a:lnTo>
                  <a:pt x="69152" y="108113"/>
                </a:lnTo>
                <a:lnTo>
                  <a:pt x="73348" y="107290"/>
                </a:lnTo>
                <a:lnTo>
                  <a:pt x="77626" y="106138"/>
                </a:lnTo>
                <a:lnTo>
                  <a:pt x="81904" y="104986"/>
                </a:lnTo>
                <a:lnTo>
                  <a:pt x="85401" y="103546"/>
                </a:lnTo>
                <a:lnTo>
                  <a:pt x="88116" y="101819"/>
                </a:lnTo>
                <a:lnTo>
                  <a:pt x="88116" y="119714"/>
                </a:lnTo>
                <a:lnTo>
                  <a:pt x="86760" y="129962"/>
                </a:lnTo>
                <a:lnTo>
                  <a:pt x="80644" y="141113"/>
                </a:lnTo>
                <a:lnTo>
                  <a:pt x="69604" y="149211"/>
                </a:lnTo>
                <a:lnTo>
                  <a:pt x="62282" y="152831"/>
                </a:lnTo>
                <a:lnTo>
                  <a:pt x="54713" y="154641"/>
                </a:lnTo>
                <a:lnTo>
                  <a:pt x="57999" y="171483"/>
                </a:lnTo>
                <a:lnTo>
                  <a:pt x="69728" y="166983"/>
                </a:lnTo>
                <a:lnTo>
                  <a:pt x="78202" y="162622"/>
                </a:lnTo>
                <a:lnTo>
                  <a:pt x="84702" y="157480"/>
                </a:lnTo>
                <a:lnTo>
                  <a:pt x="89227" y="151556"/>
                </a:lnTo>
                <a:lnTo>
                  <a:pt x="89967" y="156822"/>
                </a:lnTo>
                <a:lnTo>
                  <a:pt x="91243" y="160894"/>
                </a:lnTo>
                <a:lnTo>
                  <a:pt x="93053" y="163774"/>
                </a:lnTo>
                <a:lnTo>
                  <a:pt x="96508" y="169204"/>
                </a:lnTo>
                <a:lnTo>
                  <a:pt x="102062" y="171920"/>
                </a:lnTo>
                <a:lnTo>
                  <a:pt x="115308" y="171796"/>
                </a:lnTo>
                <a:lnTo>
                  <a:pt x="118928" y="171303"/>
                </a:lnTo>
                <a:lnTo>
                  <a:pt x="121561" y="170685"/>
                </a:lnTo>
                <a:lnTo>
                  <a:pt x="125017" y="169698"/>
                </a:lnTo>
                <a:lnTo>
                  <a:pt x="125017" y="153283"/>
                </a:lnTo>
                <a:lnTo>
                  <a:pt x="123618" y="153531"/>
                </a:lnTo>
                <a:lnTo>
                  <a:pt x="121067" y="153839"/>
                </a:lnTo>
                <a:lnTo>
                  <a:pt x="117735" y="154024"/>
                </a:lnTo>
                <a:lnTo>
                  <a:pt x="114691" y="154024"/>
                </a:lnTo>
                <a:lnTo>
                  <a:pt x="112696" y="153325"/>
                </a:lnTo>
                <a:lnTo>
                  <a:pt x="110804" y="150527"/>
                </a:lnTo>
                <a:lnTo>
                  <a:pt x="110330" y="146372"/>
                </a:lnTo>
                <a:lnTo>
                  <a:pt x="110330" y="70224"/>
                </a:lnTo>
                <a:close/>
              </a:path>
              <a:path w="1328743" h="237824">
                <a:moveTo>
                  <a:pt x="46896" y="154641"/>
                </a:moveTo>
                <a:lnTo>
                  <a:pt x="40479" y="154641"/>
                </a:lnTo>
                <a:lnTo>
                  <a:pt x="34925" y="152790"/>
                </a:lnTo>
                <a:lnTo>
                  <a:pt x="30236" y="149087"/>
                </a:lnTo>
                <a:lnTo>
                  <a:pt x="25546" y="145385"/>
                </a:lnTo>
                <a:lnTo>
                  <a:pt x="23201" y="140325"/>
                </a:lnTo>
                <a:lnTo>
                  <a:pt x="28200" y="171771"/>
                </a:lnTo>
                <a:lnTo>
                  <a:pt x="41713" y="173524"/>
                </a:lnTo>
                <a:lnTo>
                  <a:pt x="45261" y="173434"/>
                </a:lnTo>
                <a:lnTo>
                  <a:pt x="57999" y="171483"/>
                </a:lnTo>
                <a:lnTo>
                  <a:pt x="54713" y="154641"/>
                </a:lnTo>
                <a:lnTo>
                  <a:pt x="46896" y="154641"/>
                </a:lnTo>
                <a:close/>
              </a:path>
              <a:path w="1328743" h="237824">
                <a:moveTo>
                  <a:pt x="168757" y="118409"/>
                </a:moveTo>
                <a:lnTo>
                  <a:pt x="167676" y="104534"/>
                </a:lnTo>
                <a:lnTo>
                  <a:pt x="167684" y="103170"/>
                </a:lnTo>
                <a:lnTo>
                  <a:pt x="168966" y="88494"/>
                </a:lnTo>
                <a:lnTo>
                  <a:pt x="172440" y="76360"/>
                </a:lnTo>
                <a:lnTo>
                  <a:pt x="178105" y="66768"/>
                </a:lnTo>
                <a:lnTo>
                  <a:pt x="181508" y="63080"/>
                </a:lnTo>
                <a:lnTo>
                  <a:pt x="192280" y="56220"/>
                </a:lnTo>
                <a:lnTo>
                  <a:pt x="205317" y="53933"/>
                </a:lnTo>
                <a:lnTo>
                  <a:pt x="208086" y="54038"/>
                </a:lnTo>
                <a:lnTo>
                  <a:pt x="220341" y="57529"/>
                </a:lnTo>
                <a:lnTo>
                  <a:pt x="230617" y="65966"/>
                </a:lnTo>
                <a:lnTo>
                  <a:pt x="236396" y="75648"/>
                </a:lnTo>
                <a:lnTo>
                  <a:pt x="239744" y="87932"/>
                </a:lnTo>
                <a:lnTo>
                  <a:pt x="240860" y="103053"/>
                </a:lnTo>
                <a:lnTo>
                  <a:pt x="240850" y="104616"/>
                </a:lnTo>
                <a:lnTo>
                  <a:pt x="239612" y="119190"/>
                </a:lnTo>
                <a:lnTo>
                  <a:pt x="236303" y="131361"/>
                </a:lnTo>
                <a:lnTo>
                  <a:pt x="230925" y="141127"/>
                </a:lnTo>
                <a:lnTo>
                  <a:pt x="228619" y="143946"/>
                </a:lnTo>
                <a:lnTo>
                  <a:pt x="218173" y="151782"/>
                </a:lnTo>
                <a:lnTo>
                  <a:pt x="207785" y="173771"/>
                </a:lnTo>
                <a:lnTo>
                  <a:pt x="215889" y="171961"/>
                </a:lnTo>
                <a:lnTo>
                  <a:pt x="222965" y="168340"/>
                </a:lnTo>
                <a:lnTo>
                  <a:pt x="232901" y="161183"/>
                </a:lnTo>
                <a:lnTo>
                  <a:pt x="241354" y="150692"/>
                </a:lnTo>
                <a:lnTo>
                  <a:pt x="241354" y="169081"/>
                </a:lnTo>
                <a:lnTo>
                  <a:pt x="261346" y="169081"/>
                </a:lnTo>
                <a:lnTo>
                  <a:pt x="261346" y="-12835"/>
                </a:lnTo>
                <a:lnTo>
                  <a:pt x="239996" y="-12835"/>
                </a:lnTo>
                <a:lnTo>
                  <a:pt x="239996" y="53933"/>
                </a:lnTo>
                <a:lnTo>
                  <a:pt x="234977" y="47762"/>
                </a:lnTo>
                <a:lnTo>
                  <a:pt x="230493" y="43442"/>
                </a:lnTo>
                <a:lnTo>
                  <a:pt x="226544" y="40974"/>
                </a:lnTo>
                <a:lnTo>
                  <a:pt x="214668" y="36062"/>
                </a:lnTo>
                <a:lnTo>
                  <a:pt x="201121" y="34556"/>
                </a:lnTo>
                <a:lnTo>
                  <a:pt x="191060" y="35338"/>
                </a:lnTo>
                <a:lnTo>
                  <a:pt x="178530" y="39063"/>
                </a:lnTo>
                <a:lnTo>
                  <a:pt x="167836" y="45858"/>
                </a:lnTo>
                <a:lnTo>
                  <a:pt x="158976" y="55722"/>
                </a:lnTo>
                <a:lnTo>
                  <a:pt x="152092" y="67702"/>
                </a:lnTo>
                <a:lnTo>
                  <a:pt x="147723" y="79477"/>
                </a:lnTo>
                <a:lnTo>
                  <a:pt x="145102" y="92165"/>
                </a:lnTo>
                <a:lnTo>
                  <a:pt x="144228" y="105768"/>
                </a:lnTo>
                <a:lnTo>
                  <a:pt x="144236" y="107192"/>
                </a:lnTo>
                <a:lnTo>
                  <a:pt x="145384" y="121390"/>
                </a:lnTo>
                <a:lnTo>
                  <a:pt x="148459" y="134123"/>
                </a:lnTo>
                <a:lnTo>
                  <a:pt x="153463" y="145392"/>
                </a:lnTo>
                <a:lnTo>
                  <a:pt x="160395" y="155196"/>
                </a:lnTo>
                <a:lnTo>
                  <a:pt x="163826" y="158863"/>
                </a:lnTo>
                <a:lnTo>
                  <a:pt x="174378" y="167145"/>
                </a:lnTo>
                <a:lnTo>
                  <a:pt x="171999" y="130626"/>
                </a:lnTo>
                <a:lnTo>
                  <a:pt x="168757" y="118409"/>
                </a:lnTo>
                <a:close/>
              </a:path>
              <a:path w="1328743" h="237824">
                <a:moveTo>
                  <a:pt x="185471" y="149137"/>
                </a:moveTo>
                <a:lnTo>
                  <a:pt x="176685" y="140078"/>
                </a:lnTo>
                <a:lnTo>
                  <a:pt x="171999" y="130626"/>
                </a:lnTo>
                <a:lnTo>
                  <a:pt x="174378" y="167145"/>
                </a:lnTo>
                <a:lnTo>
                  <a:pt x="185987" y="172114"/>
                </a:lnTo>
                <a:lnTo>
                  <a:pt x="198653" y="173771"/>
                </a:lnTo>
                <a:lnTo>
                  <a:pt x="207785" y="173771"/>
                </a:lnTo>
                <a:lnTo>
                  <a:pt x="218173" y="151782"/>
                </a:lnTo>
                <a:lnTo>
                  <a:pt x="205564" y="154394"/>
                </a:lnTo>
                <a:lnTo>
                  <a:pt x="197628" y="153751"/>
                </a:lnTo>
                <a:lnTo>
                  <a:pt x="185471" y="149137"/>
                </a:lnTo>
                <a:close/>
              </a:path>
              <a:path w="1328743" h="237824">
                <a:moveTo>
                  <a:pt x="408413" y="36901"/>
                </a:moveTo>
                <a:lnTo>
                  <a:pt x="384101" y="36901"/>
                </a:lnTo>
                <a:lnTo>
                  <a:pt x="347201" y="144521"/>
                </a:lnTo>
                <a:lnTo>
                  <a:pt x="311905" y="36901"/>
                </a:lnTo>
                <a:lnTo>
                  <a:pt x="286111" y="36901"/>
                </a:lnTo>
                <a:lnTo>
                  <a:pt x="334859" y="169081"/>
                </a:lnTo>
                <a:lnTo>
                  <a:pt x="358554" y="169081"/>
                </a:lnTo>
                <a:lnTo>
                  <a:pt x="408413" y="36901"/>
                </a:lnTo>
                <a:close/>
              </a:path>
              <a:path w="1328743" h="237824">
                <a:moveTo>
                  <a:pt x="468145" y="154641"/>
                </a:moveTo>
                <a:lnTo>
                  <a:pt x="461728" y="154641"/>
                </a:lnTo>
                <a:lnTo>
                  <a:pt x="456174" y="152790"/>
                </a:lnTo>
                <a:lnTo>
                  <a:pt x="451484" y="149087"/>
                </a:lnTo>
                <a:lnTo>
                  <a:pt x="446795" y="145385"/>
                </a:lnTo>
                <a:lnTo>
                  <a:pt x="444450" y="140325"/>
                </a:lnTo>
                <a:lnTo>
                  <a:pt x="449448" y="171771"/>
                </a:lnTo>
                <a:lnTo>
                  <a:pt x="462962" y="173524"/>
                </a:lnTo>
                <a:lnTo>
                  <a:pt x="466510" y="173434"/>
                </a:lnTo>
                <a:lnTo>
                  <a:pt x="479248" y="171483"/>
                </a:lnTo>
                <a:lnTo>
                  <a:pt x="475961" y="154641"/>
                </a:lnTo>
                <a:lnTo>
                  <a:pt x="468145" y="154641"/>
                </a:lnTo>
                <a:close/>
              </a:path>
              <a:path w="1328743" h="237824">
                <a:moveTo>
                  <a:pt x="597070" y="169081"/>
                </a:moveTo>
                <a:lnTo>
                  <a:pt x="597070" y="91205"/>
                </a:lnTo>
                <a:lnTo>
                  <a:pt x="597626" y="84561"/>
                </a:lnTo>
                <a:lnTo>
                  <a:pt x="598736" y="79912"/>
                </a:lnTo>
                <a:lnTo>
                  <a:pt x="599847" y="75264"/>
                </a:lnTo>
                <a:lnTo>
                  <a:pt x="602254" y="70759"/>
                </a:lnTo>
                <a:lnTo>
                  <a:pt x="605956" y="66398"/>
                </a:lnTo>
                <a:lnTo>
                  <a:pt x="610563" y="60968"/>
                </a:lnTo>
                <a:lnTo>
                  <a:pt x="615911" y="57347"/>
                </a:lnTo>
                <a:lnTo>
                  <a:pt x="622000" y="55537"/>
                </a:lnTo>
                <a:lnTo>
                  <a:pt x="625373" y="54467"/>
                </a:lnTo>
                <a:lnTo>
                  <a:pt x="629692" y="53933"/>
                </a:lnTo>
                <a:lnTo>
                  <a:pt x="645325" y="53933"/>
                </a:lnTo>
                <a:lnTo>
                  <a:pt x="652482" y="58047"/>
                </a:lnTo>
                <a:lnTo>
                  <a:pt x="656432" y="66274"/>
                </a:lnTo>
                <a:lnTo>
                  <a:pt x="658818" y="71211"/>
                </a:lnTo>
                <a:lnTo>
                  <a:pt x="660011" y="77711"/>
                </a:lnTo>
                <a:lnTo>
                  <a:pt x="660011" y="169081"/>
                </a:lnTo>
                <a:lnTo>
                  <a:pt x="682595" y="169081"/>
                </a:lnTo>
                <a:lnTo>
                  <a:pt x="682595" y="84293"/>
                </a:lnTo>
                <a:lnTo>
                  <a:pt x="682407" y="77173"/>
                </a:lnTo>
                <a:lnTo>
                  <a:pt x="680685" y="63835"/>
                </a:lnTo>
                <a:lnTo>
                  <a:pt x="677165" y="53562"/>
                </a:lnTo>
                <a:lnTo>
                  <a:pt x="674788" y="49506"/>
                </a:lnTo>
                <a:lnTo>
                  <a:pt x="666130" y="40858"/>
                </a:lnTo>
                <a:lnTo>
                  <a:pt x="654252" y="35669"/>
                </a:lnTo>
                <a:lnTo>
                  <a:pt x="639154" y="33939"/>
                </a:lnTo>
                <a:lnTo>
                  <a:pt x="630597" y="33939"/>
                </a:lnTo>
                <a:lnTo>
                  <a:pt x="622822" y="35626"/>
                </a:lnTo>
                <a:lnTo>
                  <a:pt x="615829" y="38999"/>
                </a:lnTo>
                <a:lnTo>
                  <a:pt x="605413" y="45866"/>
                </a:lnTo>
                <a:lnTo>
                  <a:pt x="595959" y="55660"/>
                </a:lnTo>
                <a:lnTo>
                  <a:pt x="595959" y="36901"/>
                </a:lnTo>
                <a:lnTo>
                  <a:pt x="574856" y="36901"/>
                </a:lnTo>
                <a:lnTo>
                  <a:pt x="574856" y="169081"/>
                </a:lnTo>
                <a:lnTo>
                  <a:pt x="597070" y="169081"/>
                </a:lnTo>
                <a:close/>
              </a:path>
              <a:path w="1328743" h="237824">
                <a:moveTo>
                  <a:pt x="749197" y="36901"/>
                </a:moveTo>
                <a:lnTo>
                  <a:pt x="749197" y="0"/>
                </a:lnTo>
                <a:lnTo>
                  <a:pt x="726736" y="0"/>
                </a:lnTo>
                <a:lnTo>
                  <a:pt x="726736" y="36901"/>
                </a:lnTo>
                <a:lnTo>
                  <a:pt x="708841" y="36901"/>
                </a:lnTo>
                <a:lnTo>
                  <a:pt x="708841" y="55044"/>
                </a:lnTo>
                <a:lnTo>
                  <a:pt x="726736" y="55044"/>
                </a:lnTo>
                <a:lnTo>
                  <a:pt x="726736" y="151021"/>
                </a:lnTo>
                <a:lnTo>
                  <a:pt x="728587" y="157912"/>
                </a:lnTo>
                <a:lnTo>
                  <a:pt x="732289" y="163219"/>
                </a:lnTo>
                <a:lnTo>
                  <a:pt x="735992" y="168525"/>
                </a:lnTo>
                <a:lnTo>
                  <a:pt x="743026" y="171179"/>
                </a:lnTo>
                <a:lnTo>
                  <a:pt x="756602" y="171179"/>
                </a:lnTo>
                <a:lnTo>
                  <a:pt x="759584" y="171014"/>
                </a:lnTo>
                <a:lnTo>
                  <a:pt x="762340" y="170685"/>
                </a:lnTo>
                <a:lnTo>
                  <a:pt x="765097" y="170356"/>
                </a:lnTo>
                <a:lnTo>
                  <a:pt x="767750" y="169821"/>
                </a:lnTo>
                <a:lnTo>
                  <a:pt x="770300" y="169081"/>
                </a:lnTo>
                <a:lnTo>
                  <a:pt x="770300" y="151556"/>
                </a:lnTo>
                <a:lnTo>
                  <a:pt x="768655" y="151720"/>
                </a:lnTo>
                <a:lnTo>
                  <a:pt x="765981" y="151864"/>
                </a:lnTo>
                <a:lnTo>
                  <a:pt x="758494" y="151926"/>
                </a:lnTo>
                <a:lnTo>
                  <a:pt x="755614" y="151473"/>
                </a:lnTo>
                <a:lnTo>
                  <a:pt x="753887" y="150568"/>
                </a:lnTo>
                <a:lnTo>
                  <a:pt x="750760" y="149005"/>
                </a:lnTo>
                <a:lnTo>
                  <a:pt x="749197" y="145920"/>
                </a:lnTo>
                <a:lnTo>
                  <a:pt x="749197" y="55044"/>
                </a:lnTo>
                <a:lnTo>
                  <a:pt x="770300" y="55044"/>
                </a:lnTo>
                <a:lnTo>
                  <a:pt x="770300" y="36901"/>
                </a:lnTo>
                <a:lnTo>
                  <a:pt x="749197" y="36901"/>
                </a:lnTo>
                <a:close/>
              </a:path>
              <a:path w="1328743" h="237824">
                <a:moveTo>
                  <a:pt x="826206" y="154641"/>
                </a:moveTo>
                <a:lnTo>
                  <a:pt x="819789" y="154641"/>
                </a:lnTo>
                <a:lnTo>
                  <a:pt x="814235" y="152790"/>
                </a:lnTo>
                <a:lnTo>
                  <a:pt x="809546" y="149087"/>
                </a:lnTo>
                <a:lnTo>
                  <a:pt x="804856" y="145385"/>
                </a:lnTo>
                <a:lnTo>
                  <a:pt x="802511" y="140325"/>
                </a:lnTo>
                <a:lnTo>
                  <a:pt x="807510" y="171771"/>
                </a:lnTo>
                <a:lnTo>
                  <a:pt x="821023" y="173524"/>
                </a:lnTo>
                <a:lnTo>
                  <a:pt x="824571" y="173434"/>
                </a:lnTo>
                <a:lnTo>
                  <a:pt x="837309" y="171483"/>
                </a:lnTo>
                <a:lnTo>
                  <a:pt x="834023" y="154641"/>
                </a:lnTo>
                <a:lnTo>
                  <a:pt x="826206" y="154641"/>
                </a:lnTo>
                <a:close/>
              </a:path>
              <a:path w="1328743" h="237824">
                <a:moveTo>
                  <a:pt x="947138" y="100186"/>
                </a:moveTo>
                <a:lnTo>
                  <a:pt x="948582" y="86950"/>
                </a:lnTo>
                <a:lnTo>
                  <a:pt x="951553" y="76148"/>
                </a:lnTo>
                <a:lnTo>
                  <a:pt x="951908" y="75268"/>
                </a:lnTo>
                <a:lnTo>
                  <a:pt x="961689" y="37760"/>
                </a:lnTo>
                <a:lnTo>
                  <a:pt x="950460" y="43879"/>
                </a:lnTo>
                <a:lnTo>
                  <a:pt x="947138" y="100186"/>
                </a:lnTo>
                <a:close/>
              </a:path>
              <a:path w="1328743" h="237824">
                <a:moveTo>
                  <a:pt x="950812" y="185495"/>
                </a:moveTo>
                <a:lnTo>
                  <a:pt x="928228" y="185495"/>
                </a:lnTo>
                <a:lnTo>
                  <a:pt x="929939" y="195164"/>
                </a:lnTo>
                <a:lnTo>
                  <a:pt x="935446" y="206794"/>
                </a:lnTo>
                <a:lnTo>
                  <a:pt x="944518" y="215424"/>
                </a:lnTo>
                <a:lnTo>
                  <a:pt x="954418" y="220521"/>
                </a:lnTo>
                <a:lnTo>
                  <a:pt x="966632" y="223872"/>
                </a:lnTo>
                <a:lnTo>
                  <a:pt x="980431" y="224989"/>
                </a:lnTo>
                <a:lnTo>
                  <a:pt x="990347" y="224499"/>
                </a:lnTo>
                <a:lnTo>
                  <a:pt x="1004364" y="221669"/>
                </a:lnTo>
                <a:lnTo>
                  <a:pt x="1016085" y="216324"/>
                </a:lnTo>
                <a:lnTo>
                  <a:pt x="1025508" y="208462"/>
                </a:lnTo>
                <a:lnTo>
                  <a:pt x="1032635" y="198084"/>
                </a:lnTo>
                <a:lnTo>
                  <a:pt x="1037116" y="185793"/>
                </a:lnTo>
                <a:lnTo>
                  <a:pt x="1039309" y="173116"/>
                </a:lnTo>
                <a:lnTo>
                  <a:pt x="1040040" y="158344"/>
                </a:lnTo>
                <a:lnTo>
                  <a:pt x="1040040" y="38135"/>
                </a:lnTo>
                <a:lnTo>
                  <a:pt x="1019553" y="38135"/>
                </a:lnTo>
                <a:lnTo>
                  <a:pt x="1019553" y="54797"/>
                </a:lnTo>
                <a:lnTo>
                  <a:pt x="1015192" y="49284"/>
                </a:lnTo>
                <a:lnTo>
                  <a:pt x="1010914" y="45088"/>
                </a:lnTo>
                <a:lnTo>
                  <a:pt x="1006718" y="42208"/>
                </a:lnTo>
                <a:lnTo>
                  <a:pt x="1004369" y="40760"/>
                </a:lnTo>
                <a:lnTo>
                  <a:pt x="992769" y="36108"/>
                </a:lnTo>
                <a:lnTo>
                  <a:pt x="979567" y="34557"/>
                </a:lnTo>
                <a:lnTo>
                  <a:pt x="974071" y="34834"/>
                </a:lnTo>
                <a:lnTo>
                  <a:pt x="961689" y="37760"/>
                </a:lnTo>
                <a:lnTo>
                  <a:pt x="951908" y="75268"/>
                </a:lnTo>
                <a:lnTo>
                  <a:pt x="959326" y="63552"/>
                </a:lnTo>
                <a:lnTo>
                  <a:pt x="969904" y="56523"/>
                </a:lnTo>
                <a:lnTo>
                  <a:pt x="983640" y="54180"/>
                </a:lnTo>
                <a:lnTo>
                  <a:pt x="999266" y="57797"/>
                </a:lnTo>
                <a:lnTo>
                  <a:pt x="1009433" y="66028"/>
                </a:lnTo>
                <a:lnTo>
                  <a:pt x="1014981" y="75162"/>
                </a:lnTo>
                <a:lnTo>
                  <a:pt x="1018410" y="87363"/>
                </a:lnTo>
                <a:lnTo>
                  <a:pt x="1019553" y="102436"/>
                </a:lnTo>
                <a:lnTo>
                  <a:pt x="1019468" y="106438"/>
                </a:lnTo>
                <a:lnTo>
                  <a:pt x="1017836" y="119472"/>
                </a:lnTo>
                <a:lnTo>
                  <a:pt x="1014123" y="130945"/>
                </a:lnTo>
                <a:lnTo>
                  <a:pt x="1005105" y="143843"/>
                </a:lnTo>
                <a:lnTo>
                  <a:pt x="994198" y="150368"/>
                </a:lnTo>
                <a:lnTo>
                  <a:pt x="980431" y="152543"/>
                </a:lnTo>
                <a:lnTo>
                  <a:pt x="978618" y="152501"/>
                </a:lnTo>
                <a:lnTo>
                  <a:pt x="965961" y="149267"/>
                </a:lnTo>
                <a:lnTo>
                  <a:pt x="956057" y="140880"/>
                </a:lnTo>
                <a:lnTo>
                  <a:pt x="951712" y="133564"/>
                </a:lnTo>
                <a:lnTo>
                  <a:pt x="948168" y="121612"/>
                </a:lnTo>
                <a:lnTo>
                  <a:pt x="946986" y="106879"/>
                </a:lnTo>
                <a:lnTo>
                  <a:pt x="947138" y="100186"/>
                </a:lnTo>
                <a:lnTo>
                  <a:pt x="950460" y="43879"/>
                </a:lnTo>
                <a:lnTo>
                  <a:pt x="940384" y="53192"/>
                </a:lnTo>
                <a:lnTo>
                  <a:pt x="932140" y="65618"/>
                </a:lnTo>
                <a:lnTo>
                  <a:pt x="927704" y="77162"/>
                </a:lnTo>
                <a:lnTo>
                  <a:pt x="925042" y="90299"/>
                </a:lnTo>
                <a:lnTo>
                  <a:pt x="924155" y="105027"/>
                </a:lnTo>
                <a:lnTo>
                  <a:pt x="924181" y="107821"/>
                </a:lnTo>
                <a:lnTo>
                  <a:pt x="925419" y="123170"/>
                </a:lnTo>
                <a:lnTo>
                  <a:pt x="928511" y="136223"/>
                </a:lnTo>
                <a:lnTo>
                  <a:pt x="933458" y="146981"/>
                </a:lnTo>
                <a:lnTo>
                  <a:pt x="940260" y="155443"/>
                </a:lnTo>
                <a:lnTo>
                  <a:pt x="953046" y="164706"/>
                </a:lnTo>
                <a:lnTo>
                  <a:pt x="964916" y="169190"/>
                </a:lnTo>
                <a:lnTo>
                  <a:pt x="977840" y="170685"/>
                </a:lnTo>
                <a:lnTo>
                  <a:pt x="988124" y="170685"/>
                </a:lnTo>
                <a:lnTo>
                  <a:pt x="996393" y="169040"/>
                </a:lnTo>
                <a:lnTo>
                  <a:pt x="1002645" y="165749"/>
                </a:lnTo>
                <a:lnTo>
                  <a:pt x="1008898" y="162458"/>
                </a:lnTo>
                <a:lnTo>
                  <a:pt x="1014246" y="157439"/>
                </a:lnTo>
                <a:lnTo>
                  <a:pt x="1018689" y="150692"/>
                </a:lnTo>
                <a:lnTo>
                  <a:pt x="1018369" y="167095"/>
                </a:lnTo>
                <a:lnTo>
                  <a:pt x="1016929" y="179680"/>
                </a:lnTo>
                <a:lnTo>
                  <a:pt x="1014370" y="188581"/>
                </a:lnTo>
                <a:lnTo>
                  <a:pt x="1007196" y="198545"/>
                </a:lnTo>
                <a:lnTo>
                  <a:pt x="996033" y="204586"/>
                </a:lnTo>
                <a:lnTo>
                  <a:pt x="980925" y="206600"/>
                </a:lnTo>
                <a:lnTo>
                  <a:pt x="970147" y="206600"/>
                </a:lnTo>
                <a:lnTo>
                  <a:pt x="962248" y="204131"/>
                </a:lnTo>
                <a:lnTo>
                  <a:pt x="957230" y="199195"/>
                </a:lnTo>
                <a:lnTo>
                  <a:pt x="954021" y="195986"/>
                </a:lnTo>
                <a:lnTo>
                  <a:pt x="951882" y="191419"/>
                </a:lnTo>
                <a:lnTo>
                  <a:pt x="950812" y="185495"/>
                </a:lnTo>
                <a:close/>
              </a:path>
              <a:path w="1328743" h="237824">
                <a:moveTo>
                  <a:pt x="1108369" y="64361"/>
                </a:moveTo>
                <a:lnTo>
                  <a:pt x="1110299" y="62441"/>
                </a:lnTo>
                <a:lnTo>
                  <a:pt x="1121149" y="55597"/>
                </a:lnTo>
                <a:lnTo>
                  <a:pt x="1134039" y="53316"/>
                </a:lnTo>
                <a:lnTo>
                  <a:pt x="1144411" y="54422"/>
                </a:lnTo>
                <a:lnTo>
                  <a:pt x="1156127" y="59710"/>
                </a:lnTo>
                <a:lnTo>
                  <a:pt x="1164522" y="69360"/>
                </a:lnTo>
                <a:lnTo>
                  <a:pt x="1167813" y="75119"/>
                </a:lnTo>
                <a:lnTo>
                  <a:pt x="1169911" y="82812"/>
                </a:lnTo>
                <a:lnTo>
                  <a:pt x="1170816" y="92439"/>
                </a:lnTo>
                <a:lnTo>
                  <a:pt x="1097385" y="92439"/>
                </a:lnTo>
                <a:lnTo>
                  <a:pt x="1099824" y="44898"/>
                </a:lnTo>
                <a:lnTo>
                  <a:pt x="1090228" y="53809"/>
                </a:lnTo>
                <a:lnTo>
                  <a:pt x="1081387" y="66865"/>
                </a:lnTo>
                <a:lnTo>
                  <a:pt x="1076699" y="78451"/>
                </a:lnTo>
                <a:lnTo>
                  <a:pt x="1073887" y="91337"/>
                </a:lnTo>
                <a:lnTo>
                  <a:pt x="1072950" y="105521"/>
                </a:lnTo>
                <a:lnTo>
                  <a:pt x="1072983" y="108338"/>
                </a:lnTo>
                <a:lnTo>
                  <a:pt x="1074323" y="122671"/>
                </a:lnTo>
                <a:lnTo>
                  <a:pt x="1077624" y="135361"/>
                </a:lnTo>
                <a:lnTo>
                  <a:pt x="1082884" y="146409"/>
                </a:lnTo>
                <a:lnTo>
                  <a:pt x="1090104" y="155814"/>
                </a:lnTo>
                <a:lnTo>
                  <a:pt x="1095902" y="161195"/>
                </a:lnTo>
                <a:lnTo>
                  <a:pt x="1106743" y="168182"/>
                </a:lnTo>
                <a:lnTo>
                  <a:pt x="1118756" y="172374"/>
                </a:lnTo>
                <a:lnTo>
                  <a:pt x="1131941" y="173771"/>
                </a:lnTo>
                <a:lnTo>
                  <a:pt x="1138687" y="173771"/>
                </a:lnTo>
                <a:lnTo>
                  <a:pt x="1144735" y="173113"/>
                </a:lnTo>
                <a:lnTo>
                  <a:pt x="1150083" y="171796"/>
                </a:lnTo>
                <a:lnTo>
                  <a:pt x="1165113" y="166019"/>
                </a:lnTo>
                <a:lnTo>
                  <a:pt x="1175135" y="158467"/>
                </a:lnTo>
                <a:lnTo>
                  <a:pt x="1179167" y="154682"/>
                </a:lnTo>
                <a:lnTo>
                  <a:pt x="1182807" y="149808"/>
                </a:lnTo>
                <a:lnTo>
                  <a:pt x="1186057" y="143842"/>
                </a:lnTo>
                <a:lnTo>
                  <a:pt x="1189307" y="137877"/>
                </a:lnTo>
                <a:lnTo>
                  <a:pt x="1191220" y="132467"/>
                </a:lnTo>
                <a:lnTo>
                  <a:pt x="1191796" y="127613"/>
                </a:lnTo>
                <a:lnTo>
                  <a:pt x="1169952" y="127613"/>
                </a:lnTo>
                <a:lnTo>
                  <a:pt x="1168306" y="133455"/>
                </a:lnTo>
                <a:lnTo>
                  <a:pt x="1165509" y="138597"/>
                </a:lnTo>
                <a:lnTo>
                  <a:pt x="1161560" y="143040"/>
                </a:lnTo>
                <a:lnTo>
                  <a:pt x="1158185" y="146316"/>
                </a:lnTo>
                <a:lnTo>
                  <a:pt x="1147245" y="152467"/>
                </a:lnTo>
                <a:lnTo>
                  <a:pt x="1133792" y="154518"/>
                </a:lnTo>
                <a:lnTo>
                  <a:pt x="1128223" y="154223"/>
                </a:lnTo>
                <a:lnTo>
                  <a:pt x="1115510" y="150458"/>
                </a:lnTo>
                <a:lnTo>
                  <a:pt x="1106271" y="142361"/>
                </a:lnTo>
                <a:lnTo>
                  <a:pt x="1102413" y="135926"/>
                </a:lnTo>
                <a:lnTo>
                  <a:pt x="1098412" y="124141"/>
                </a:lnTo>
                <a:lnTo>
                  <a:pt x="1096768" y="110088"/>
                </a:lnTo>
                <a:lnTo>
                  <a:pt x="1193647" y="110088"/>
                </a:lnTo>
                <a:lnTo>
                  <a:pt x="1193614" y="105075"/>
                </a:lnTo>
                <a:lnTo>
                  <a:pt x="1193017" y="90963"/>
                </a:lnTo>
                <a:lnTo>
                  <a:pt x="1191673" y="80961"/>
                </a:lnTo>
                <a:lnTo>
                  <a:pt x="1190192" y="72075"/>
                </a:lnTo>
                <a:lnTo>
                  <a:pt x="1187230" y="64300"/>
                </a:lnTo>
                <a:lnTo>
                  <a:pt x="1182787" y="57635"/>
                </a:lnTo>
                <a:lnTo>
                  <a:pt x="1173920" y="47795"/>
                </a:lnTo>
                <a:lnTo>
                  <a:pt x="1162671" y="40542"/>
                </a:lnTo>
                <a:lnTo>
                  <a:pt x="1160157" y="39349"/>
                </a:lnTo>
                <a:lnTo>
                  <a:pt x="1147954" y="35292"/>
                </a:lnTo>
                <a:lnTo>
                  <a:pt x="1135396" y="33939"/>
                </a:lnTo>
                <a:lnTo>
                  <a:pt x="1123235" y="34971"/>
                </a:lnTo>
                <a:lnTo>
                  <a:pt x="1110826" y="38618"/>
                </a:lnTo>
                <a:lnTo>
                  <a:pt x="1108369" y="64361"/>
                </a:lnTo>
                <a:close/>
              </a:path>
              <a:path w="1328743" h="237824">
                <a:moveTo>
                  <a:pt x="1097385" y="92439"/>
                </a:moveTo>
                <a:lnTo>
                  <a:pt x="1097822" y="87221"/>
                </a:lnTo>
                <a:lnTo>
                  <a:pt x="1101365" y="74729"/>
                </a:lnTo>
                <a:lnTo>
                  <a:pt x="1108369" y="64361"/>
                </a:lnTo>
                <a:lnTo>
                  <a:pt x="1110826" y="38618"/>
                </a:lnTo>
                <a:lnTo>
                  <a:pt x="1099824" y="44898"/>
                </a:lnTo>
                <a:lnTo>
                  <a:pt x="1097385" y="92439"/>
                </a:lnTo>
                <a:close/>
              </a:path>
              <a:path w="1328743" h="237824">
                <a:moveTo>
                  <a:pt x="1240997" y="127613"/>
                </a:moveTo>
                <a:lnTo>
                  <a:pt x="1219646" y="127613"/>
                </a:lnTo>
                <a:lnTo>
                  <a:pt x="1221086" y="138442"/>
                </a:lnTo>
                <a:lnTo>
                  <a:pt x="1225489" y="150403"/>
                </a:lnTo>
                <a:lnTo>
                  <a:pt x="1232790" y="160750"/>
                </a:lnTo>
                <a:lnTo>
                  <a:pt x="1236317" y="164041"/>
                </a:lnTo>
                <a:lnTo>
                  <a:pt x="1246180" y="169652"/>
                </a:lnTo>
                <a:lnTo>
                  <a:pt x="1258930" y="173019"/>
                </a:lnTo>
                <a:lnTo>
                  <a:pt x="1274565" y="174141"/>
                </a:lnTo>
                <a:lnTo>
                  <a:pt x="1280370" y="173989"/>
                </a:lnTo>
                <a:lnTo>
                  <a:pt x="1294502" y="172026"/>
                </a:lnTo>
                <a:lnTo>
                  <a:pt x="1306163" y="167798"/>
                </a:lnTo>
                <a:lnTo>
                  <a:pt x="1315353" y="161306"/>
                </a:lnTo>
                <a:lnTo>
                  <a:pt x="1320950" y="154948"/>
                </a:lnTo>
                <a:lnTo>
                  <a:pt x="1326795" y="143585"/>
                </a:lnTo>
                <a:lnTo>
                  <a:pt x="1328743" y="130822"/>
                </a:lnTo>
                <a:lnTo>
                  <a:pt x="1328466" y="125687"/>
                </a:lnTo>
                <a:lnTo>
                  <a:pt x="1324486" y="113087"/>
                </a:lnTo>
                <a:lnTo>
                  <a:pt x="1315784" y="104040"/>
                </a:lnTo>
                <a:lnTo>
                  <a:pt x="1310656" y="101270"/>
                </a:lnTo>
                <a:lnTo>
                  <a:pt x="1299381" y="97092"/>
                </a:lnTo>
                <a:lnTo>
                  <a:pt x="1283697" y="92809"/>
                </a:lnTo>
                <a:lnTo>
                  <a:pt x="1269011" y="89230"/>
                </a:lnTo>
                <a:lnTo>
                  <a:pt x="1262594" y="87667"/>
                </a:lnTo>
                <a:lnTo>
                  <a:pt x="1257739" y="85857"/>
                </a:lnTo>
                <a:lnTo>
                  <a:pt x="1254448" y="83800"/>
                </a:lnTo>
                <a:lnTo>
                  <a:pt x="1248772" y="80344"/>
                </a:lnTo>
                <a:lnTo>
                  <a:pt x="1245933" y="75737"/>
                </a:lnTo>
                <a:lnTo>
                  <a:pt x="1245933" y="64711"/>
                </a:lnTo>
                <a:lnTo>
                  <a:pt x="1248093" y="60474"/>
                </a:lnTo>
                <a:lnTo>
                  <a:pt x="1252412" y="57265"/>
                </a:lnTo>
                <a:lnTo>
                  <a:pt x="1256732" y="54056"/>
                </a:lnTo>
                <a:lnTo>
                  <a:pt x="1263087" y="52452"/>
                </a:lnTo>
                <a:lnTo>
                  <a:pt x="1274823" y="52525"/>
                </a:lnTo>
                <a:lnTo>
                  <a:pt x="1288738" y="55059"/>
                </a:lnTo>
                <a:lnTo>
                  <a:pt x="1298013" y="61214"/>
                </a:lnTo>
                <a:lnTo>
                  <a:pt x="1301140" y="65328"/>
                </a:lnTo>
                <a:lnTo>
                  <a:pt x="1302909" y="69895"/>
                </a:lnTo>
                <a:lnTo>
                  <a:pt x="1303320" y="74914"/>
                </a:lnTo>
                <a:lnTo>
                  <a:pt x="1324300" y="74914"/>
                </a:lnTo>
                <a:lnTo>
                  <a:pt x="1324464" y="66357"/>
                </a:lnTo>
                <a:lnTo>
                  <a:pt x="1321791" y="58376"/>
                </a:lnTo>
                <a:lnTo>
                  <a:pt x="1316278" y="50971"/>
                </a:lnTo>
                <a:lnTo>
                  <a:pt x="1310964" y="45211"/>
                </a:lnTo>
                <a:lnTo>
                  <a:pt x="1300864" y="38675"/>
                </a:lnTo>
                <a:lnTo>
                  <a:pt x="1288278" y="34753"/>
                </a:lnTo>
                <a:lnTo>
                  <a:pt x="1273207" y="33446"/>
                </a:lnTo>
                <a:lnTo>
                  <a:pt x="1258986" y="34742"/>
                </a:lnTo>
                <a:lnTo>
                  <a:pt x="1246892" y="38609"/>
                </a:lnTo>
                <a:lnTo>
                  <a:pt x="1236862" y="45047"/>
                </a:lnTo>
                <a:lnTo>
                  <a:pt x="1231243" y="50913"/>
                </a:lnTo>
                <a:lnTo>
                  <a:pt x="1225322" y="62115"/>
                </a:lnTo>
                <a:lnTo>
                  <a:pt x="1223349" y="75407"/>
                </a:lnTo>
                <a:lnTo>
                  <a:pt x="1223543" y="79022"/>
                </a:lnTo>
                <a:lnTo>
                  <a:pt x="1227810" y="91029"/>
                </a:lnTo>
                <a:lnTo>
                  <a:pt x="1237665" y="100338"/>
                </a:lnTo>
                <a:lnTo>
                  <a:pt x="1248491" y="105492"/>
                </a:lnTo>
                <a:lnTo>
                  <a:pt x="1262594" y="109718"/>
                </a:lnTo>
                <a:lnTo>
                  <a:pt x="1280242" y="114161"/>
                </a:lnTo>
                <a:lnTo>
                  <a:pt x="1289703" y="116547"/>
                </a:lnTo>
                <a:lnTo>
                  <a:pt x="1296038" y="118645"/>
                </a:lnTo>
                <a:lnTo>
                  <a:pt x="1299247" y="120455"/>
                </a:lnTo>
                <a:lnTo>
                  <a:pt x="1304266" y="123417"/>
                </a:lnTo>
                <a:lnTo>
                  <a:pt x="1306776" y="127736"/>
                </a:lnTo>
                <a:lnTo>
                  <a:pt x="1306776" y="140901"/>
                </a:lnTo>
                <a:lnTo>
                  <a:pt x="1303649" y="146434"/>
                </a:lnTo>
                <a:lnTo>
                  <a:pt x="1297396" y="150013"/>
                </a:lnTo>
                <a:lnTo>
                  <a:pt x="1291143" y="153592"/>
                </a:lnTo>
                <a:lnTo>
                  <a:pt x="1283903" y="155382"/>
                </a:lnTo>
                <a:lnTo>
                  <a:pt x="1275676" y="155382"/>
                </a:lnTo>
                <a:lnTo>
                  <a:pt x="1268547" y="155027"/>
                </a:lnTo>
                <a:lnTo>
                  <a:pt x="1255483" y="151633"/>
                </a:lnTo>
                <a:lnTo>
                  <a:pt x="1246550" y="144644"/>
                </a:lnTo>
                <a:lnTo>
                  <a:pt x="1243506" y="140695"/>
                </a:lnTo>
                <a:lnTo>
                  <a:pt x="1241655" y="135018"/>
                </a:lnTo>
                <a:lnTo>
                  <a:pt x="1240997" y="127613"/>
                </a:lnTo>
                <a:close/>
              </a:path>
              <a:path w="1328743" h="237824">
                <a:moveTo>
                  <a:pt x="889641" y="70224"/>
                </a:moveTo>
                <a:lnTo>
                  <a:pt x="889143" y="63600"/>
                </a:lnTo>
                <a:lnTo>
                  <a:pt x="884566" y="51452"/>
                </a:lnTo>
                <a:lnTo>
                  <a:pt x="875201" y="42579"/>
                </a:lnTo>
                <a:lnTo>
                  <a:pt x="864029" y="37478"/>
                </a:lnTo>
                <a:lnTo>
                  <a:pt x="851604" y="34639"/>
                </a:lnTo>
                <a:lnTo>
                  <a:pt x="837314" y="33692"/>
                </a:lnTo>
                <a:lnTo>
                  <a:pt x="825438" y="34591"/>
                </a:lnTo>
                <a:lnTo>
                  <a:pt x="813111" y="37774"/>
                </a:lnTo>
                <a:lnTo>
                  <a:pt x="801956" y="43257"/>
                </a:lnTo>
                <a:lnTo>
                  <a:pt x="793636" y="50987"/>
                </a:lnTo>
                <a:lnTo>
                  <a:pt x="788191" y="62419"/>
                </a:lnTo>
                <a:lnTo>
                  <a:pt x="786097" y="77258"/>
                </a:lnTo>
                <a:lnTo>
                  <a:pt x="806831" y="77258"/>
                </a:lnTo>
                <a:lnTo>
                  <a:pt x="807654" y="70430"/>
                </a:lnTo>
                <a:lnTo>
                  <a:pt x="809422" y="65287"/>
                </a:lnTo>
                <a:lnTo>
                  <a:pt x="812137" y="61831"/>
                </a:lnTo>
                <a:lnTo>
                  <a:pt x="812706" y="61131"/>
                </a:lnTo>
                <a:lnTo>
                  <a:pt x="822422" y="54622"/>
                </a:lnTo>
                <a:lnTo>
                  <a:pt x="836820" y="52452"/>
                </a:lnTo>
                <a:lnTo>
                  <a:pt x="846858" y="52452"/>
                </a:lnTo>
                <a:lnTo>
                  <a:pt x="854571" y="54159"/>
                </a:lnTo>
                <a:lnTo>
                  <a:pt x="859960" y="57573"/>
                </a:lnTo>
                <a:lnTo>
                  <a:pt x="865349" y="60988"/>
                </a:lnTo>
                <a:lnTo>
                  <a:pt x="868043" y="66480"/>
                </a:lnTo>
                <a:lnTo>
                  <a:pt x="868043" y="77752"/>
                </a:lnTo>
                <a:lnTo>
                  <a:pt x="867550" y="80591"/>
                </a:lnTo>
                <a:lnTo>
                  <a:pt x="866562" y="82566"/>
                </a:lnTo>
                <a:lnTo>
                  <a:pt x="864835" y="86186"/>
                </a:lnTo>
                <a:lnTo>
                  <a:pt x="861420" y="88325"/>
                </a:lnTo>
                <a:lnTo>
                  <a:pt x="856319" y="88983"/>
                </a:lnTo>
                <a:lnTo>
                  <a:pt x="820900" y="93426"/>
                </a:lnTo>
                <a:lnTo>
                  <a:pt x="813025" y="94839"/>
                </a:lnTo>
                <a:lnTo>
                  <a:pt x="800819" y="99185"/>
                </a:lnTo>
                <a:lnTo>
                  <a:pt x="790787" y="105891"/>
                </a:lnTo>
                <a:lnTo>
                  <a:pt x="787149" y="109653"/>
                </a:lnTo>
                <a:lnTo>
                  <a:pt x="781270" y="120615"/>
                </a:lnTo>
                <a:lnTo>
                  <a:pt x="779310" y="134401"/>
                </a:lnTo>
                <a:lnTo>
                  <a:pt x="779613" y="139673"/>
                </a:lnTo>
                <a:lnTo>
                  <a:pt x="783242" y="152001"/>
                </a:lnTo>
                <a:lnTo>
                  <a:pt x="790972" y="162355"/>
                </a:lnTo>
                <a:lnTo>
                  <a:pt x="796108" y="166513"/>
                </a:lnTo>
                <a:lnTo>
                  <a:pt x="807510" y="171771"/>
                </a:lnTo>
                <a:lnTo>
                  <a:pt x="802511" y="140325"/>
                </a:lnTo>
                <a:lnTo>
                  <a:pt x="802511" y="125432"/>
                </a:lnTo>
                <a:lnTo>
                  <a:pt x="805926" y="119262"/>
                </a:lnTo>
                <a:lnTo>
                  <a:pt x="812754" y="115394"/>
                </a:lnTo>
                <a:lnTo>
                  <a:pt x="816786" y="113091"/>
                </a:lnTo>
                <a:lnTo>
                  <a:pt x="822833" y="111404"/>
                </a:lnTo>
                <a:lnTo>
                  <a:pt x="830896" y="110335"/>
                </a:lnTo>
                <a:lnTo>
                  <a:pt x="844348" y="108607"/>
                </a:lnTo>
                <a:lnTo>
                  <a:pt x="848462" y="108113"/>
                </a:lnTo>
                <a:lnTo>
                  <a:pt x="852658" y="107290"/>
                </a:lnTo>
                <a:lnTo>
                  <a:pt x="856936" y="106138"/>
                </a:lnTo>
                <a:lnTo>
                  <a:pt x="861215" y="104986"/>
                </a:lnTo>
                <a:lnTo>
                  <a:pt x="864711" y="103546"/>
                </a:lnTo>
                <a:lnTo>
                  <a:pt x="867426" y="101819"/>
                </a:lnTo>
                <a:lnTo>
                  <a:pt x="867426" y="119714"/>
                </a:lnTo>
                <a:lnTo>
                  <a:pt x="866070" y="129962"/>
                </a:lnTo>
                <a:lnTo>
                  <a:pt x="859954" y="141113"/>
                </a:lnTo>
                <a:lnTo>
                  <a:pt x="848914" y="149211"/>
                </a:lnTo>
                <a:lnTo>
                  <a:pt x="841592" y="152831"/>
                </a:lnTo>
                <a:lnTo>
                  <a:pt x="834023" y="154641"/>
                </a:lnTo>
                <a:lnTo>
                  <a:pt x="837309" y="171483"/>
                </a:lnTo>
                <a:lnTo>
                  <a:pt x="849038" y="166983"/>
                </a:lnTo>
                <a:lnTo>
                  <a:pt x="857512" y="162622"/>
                </a:lnTo>
                <a:lnTo>
                  <a:pt x="864012" y="157480"/>
                </a:lnTo>
                <a:lnTo>
                  <a:pt x="868537" y="151556"/>
                </a:lnTo>
                <a:lnTo>
                  <a:pt x="869277" y="156822"/>
                </a:lnTo>
                <a:lnTo>
                  <a:pt x="870553" y="160894"/>
                </a:lnTo>
                <a:lnTo>
                  <a:pt x="872363" y="163774"/>
                </a:lnTo>
                <a:lnTo>
                  <a:pt x="875818" y="169204"/>
                </a:lnTo>
                <a:lnTo>
                  <a:pt x="881372" y="171920"/>
                </a:lnTo>
                <a:lnTo>
                  <a:pt x="894618" y="171796"/>
                </a:lnTo>
                <a:lnTo>
                  <a:pt x="898238" y="171303"/>
                </a:lnTo>
                <a:lnTo>
                  <a:pt x="900871" y="170685"/>
                </a:lnTo>
                <a:lnTo>
                  <a:pt x="904327" y="169698"/>
                </a:lnTo>
                <a:lnTo>
                  <a:pt x="904327" y="153283"/>
                </a:lnTo>
                <a:lnTo>
                  <a:pt x="902928" y="153531"/>
                </a:lnTo>
                <a:lnTo>
                  <a:pt x="900377" y="153839"/>
                </a:lnTo>
                <a:lnTo>
                  <a:pt x="897045" y="154024"/>
                </a:lnTo>
                <a:lnTo>
                  <a:pt x="894001" y="154024"/>
                </a:lnTo>
                <a:lnTo>
                  <a:pt x="892006" y="153325"/>
                </a:lnTo>
                <a:lnTo>
                  <a:pt x="890114" y="150527"/>
                </a:lnTo>
                <a:lnTo>
                  <a:pt x="889641" y="146372"/>
                </a:lnTo>
                <a:lnTo>
                  <a:pt x="889641" y="70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00064" y="2607571"/>
            <a:ext cx="2565787" cy="0"/>
          </a:xfrm>
          <a:custGeom>
            <a:avLst/>
            <a:gdLst/>
            <a:ahLst/>
            <a:cxnLst/>
            <a:rect l="l" t="t" r="r" b="b"/>
            <a:pathLst>
              <a:path w="2822366">
                <a:moveTo>
                  <a:pt x="2822366" y="0"/>
                </a:moveTo>
                <a:lnTo>
                  <a:pt x="0" y="0"/>
                </a:lnTo>
              </a:path>
            </a:pathLst>
          </a:custGeom>
          <a:ln w="21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65852" y="2607571"/>
            <a:ext cx="0" cy="148681"/>
          </a:xfrm>
          <a:custGeom>
            <a:avLst/>
            <a:gdLst/>
            <a:ahLst/>
            <a:cxnLst/>
            <a:rect l="l" t="t" r="r" b="b"/>
            <a:pathLst>
              <a:path h="168505">
                <a:moveTo>
                  <a:pt x="0" y="0"/>
                </a:moveTo>
                <a:lnTo>
                  <a:pt x="0" y="168505"/>
                </a:lnTo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7219" y="2440305"/>
            <a:ext cx="0" cy="148681"/>
          </a:xfrm>
          <a:custGeom>
            <a:avLst/>
            <a:gdLst/>
            <a:ahLst/>
            <a:cxnLst/>
            <a:rect l="l" t="t" r="r" b="b"/>
            <a:pathLst>
              <a:path h="168505">
                <a:moveTo>
                  <a:pt x="0" y="0"/>
                </a:moveTo>
                <a:lnTo>
                  <a:pt x="0" y="168505"/>
                </a:lnTo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91907" y="3005156"/>
            <a:ext cx="927091" cy="164652"/>
          </a:xfrm>
          <a:custGeom>
            <a:avLst/>
            <a:gdLst/>
            <a:ahLst/>
            <a:cxnLst/>
            <a:rect l="l" t="t" r="r" b="b"/>
            <a:pathLst>
              <a:path w="1019800" h="186606">
                <a:moveTo>
                  <a:pt x="727847" y="104657"/>
                </a:moveTo>
                <a:lnTo>
                  <a:pt x="728283" y="99440"/>
                </a:lnTo>
                <a:lnTo>
                  <a:pt x="731827" y="86948"/>
                </a:lnTo>
                <a:lnTo>
                  <a:pt x="738830" y="76580"/>
                </a:lnTo>
                <a:lnTo>
                  <a:pt x="741287" y="50837"/>
                </a:lnTo>
                <a:lnTo>
                  <a:pt x="730285" y="57116"/>
                </a:lnTo>
                <a:lnTo>
                  <a:pt x="727847" y="104657"/>
                </a:lnTo>
                <a:close/>
              </a:path>
              <a:path w="1019800" h="186606">
                <a:moveTo>
                  <a:pt x="1019800" y="49120"/>
                </a:moveTo>
                <a:lnTo>
                  <a:pt x="997586" y="49120"/>
                </a:lnTo>
                <a:lnTo>
                  <a:pt x="970558" y="152666"/>
                </a:lnTo>
                <a:lnTo>
                  <a:pt x="944642" y="49120"/>
                </a:lnTo>
                <a:lnTo>
                  <a:pt x="919712" y="49119"/>
                </a:lnTo>
                <a:lnTo>
                  <a:pt x="893919" y="153283"/>
                </a:lnTo>
                <a:lnTo>
                  <a:pt x="868496" y="49119"/>
                </a:lnTo>
                <a:lnTo>
                  <a:pt x="844184" y="49119"/>
                </a:lnTo>
                <a:lnTo>
                  <a:pt x="882318" y="181299"/>
                </a:lnTo>
                <a:lnTo>
                  <a:pt x="905396" y="181299"/>
                </a:lnTo>
                <a:lnTo>
                  <a:pt x="931436" y="78986"/>
                </a:lnTo>
                <a:lnTo>
                  <a:pt x="958340" y="181299"/>
                </a:lnTo>
                <a:lnTo>
                  <a:pt x="981418" y="181299"/>
                </a:lnTo>
                <a:lnTo>
                  <a:pt x="1019800" y="49120"/>
                </a:lnTo>
                <a:close/>
              </a:path>
              <a:path w="1019800" h="186606">
                <a:moveTo>
                  <a:pt x="24558" y="22215"/>
                </a:moveTo>
                <a:lnTo>
                  <a:pt x="125757" y="22215"/>
                </a:lnTo>
                <a:lnTo>
                  <a:pt x="125757" y="0"/>
                </a:lnTo>
                <a:lnTo>
                  <a:pt x="0" y="0"/>
                </a:lnTo>
                <a:lnTo>
                  <a:pt x="0" y="181299"/>
                </a:lnTo>
                <a:lnTo>
                  <a:pt x="24558" y="181299"/>
                </a:lnTo>
                <a:lnTo>
                  <a:pt x="24558" y="98857"/>
                </a:lnTo>
                <a:lnTo>
                  <a:pt x="113539" y="98857"/>
                </a:lnTo>
                <a:lnTo>
                  <a:pt x="113539" y="77259"/>
                </a:lnTo>
                <a:lnTo>
                  <a:pt x="24558" y="77259"/>
                </a:lnTo>
                <a:lnTo>
                  <a:pt x="24558" y="22215"/>
                </a:lnTo>
                <a:close/>
              </a:path>
              <a:path w="1019800" h="186606">
                <a:moveTo>
                  <a:pt x="142130" y="49737"/>
                </a:moveTo>
                <a:lnTo>
                  <a:pt x="142130" y="181299"/>
                </a:lnTo>
                <a:lnTo>
                  <a:pt x="164714" y="181299"/>
                </a:lnTo>
                <a:lnTo>
                  <a:pt x="164714" y="49737"/>
                </a:lnTo>
                <a:lnTo>
                  <a:pt x="142130" y="49737"/>
                </a:lnTo>
                <a:close/>
              </a:path>
              <a:path w="1019800" h="186606">
                <a:moveTo>
                  <a:pt x="142130" y="0"/>
                </a:moveTo>
                <a:lnTo>
                  <a:pt x="142130" y="25177"/>
                </a:lnTo>
                <a:lnTo>
                  <a:pt x="164714" y="25177"/>
                </a:lnTo>
                <a:lnTo>
                  <a:pt x="164714" y="0"/>
                </a:lnTo>
                <a:lnTo>
                  <a:pt x="142130" y="0"/>
                </a:lnTo>
                <a:close/>
              </a:path>
              <a:path w="1019800" h="186606">
                <a:moveTo>
                  <a:pt x="227531" y="181299"/>
                </a:moveTo>
                <a:lnTo>
                  <a:pt x="227531" y="103423"/>
                </a:lnTo>
                <a:lnTo>
                  <a:pt x="228087" y="96779"/>
                </a:lnTo>
                <a:lnTo>
                  <a:pt x="229198" y="92130"/>
                </a:lnTo>
                <a:lnTo>
                  <a:pt x="230308" y="87482"/>
                </a:lnTo>
                <a:lnTo>
                  <a:pt x="232715" y="82977"/>
                </a:lnTo>
                <a:lnTo>
                  <a:pt x="236417" y="78616"/>
                </a:lnTo>
                <a:lnTo>
                  <a:pt x="241025" y="73186"/>
                </a:lnTo>
                <a:lnTo>
                  <a:pt x="246372" y="69566"/>
                </a:lnTo>
                <a:lnTo>
                  <a:pt x="252461" y="67756"/>
                </a:lnTo>
                <a:lnTo>
                  <a:pt x="255834" y="66686"/>
                </a:lnTo>
                <a:lnTo>
                  <a:pt x="260153" y="66151"/>
                </a:lnTo>
                <a:lnTo>
                  <a:pt x="275786" y="66151"/>
                </a:lnTo>
                <a:lnTo>
                  <a:pt x="282943" y="70265"/>
                </a:lnTo>
                <a:lnTo>
                  <a:pt x="286893" y="78493"/>
                </a:lnTo>
                <a:lnTo>
                  <a:pt x="289279" y="83430"/>
                </a:lnTo>
                <a:lnTo>
                  <a:pt x="290472" y="89929"/>
                </a:lnTo>
                <a:lnTo>
                  <a:pt x="290472" y="181299"/>
                </a:lnTo>
                <a:lnTo>
                  <a:pt x="313056" y="181299"/>
                </a:lnTo>
                <a:lnTo>
                  <a:pt x="313056" y="96512"/>
                </a:lnTo>
                <a:lnTo>
                  <a:pt x="312868" y="89391"/>
                </a:lnTo>
                <a:lnTo>
                  <a:pt x="311147" y="76053"/>
                </a:lnTo>
                <a:lnTo>
                  <a:pt x="307626" y="65781"/>
                </a:lnTo>
                <a:lnTo>
                  <a:pt x="305249" y="61724"/>
                </a:lnTo>
                <a:lnTo>
                  <a:pt x="296591" y="53076"/>
                </a:lnTo>
                <a:lnTo>
                  <a:pt x="284713" y="47887"/>
                </a:lnTo>
                <a:lnTo>
                  <a:pt x="269615" y="46157"/>
                </a:lnTo>
                <a:lnTo>
                  <a:pt x="261058" y="46157"/>
                </a:lnTo>
                <a:lnTo>
                  <a:pt x="253284" y="47844"/>
                </a:lnTo>
                <a:lnTo>
                  <a:pt x="246290" y="51218"/>
                </a:lnTo>
                <a:lnTo>
                  <a:pt x="235875" y="58084"/>
                </a:lnTo>
                <a:lnTo>
                  <a:pt x="226421" y="67879"/>
                </a:lnTo>
                <a:lnTo>
                  <a:pt x="226421" y="49119"/>
                </a:lnTo>
                <a:lnTo>
                  <a:pt x="205317" y="49119"/>
                </a:lnTo>
                <a:lnTo>
                  <a:pt x="205317" y="181299"/>
                </a:lnTo>
                <a:lnTo>
                  <a:pt x="227531" y="181299"/>
                </a:lnTo>
                <a:close/>
              </a:path>
              <a:path w="1019800" h="186606">
                <a:moveTo>
                  <a:pt x="367904" y="130627"/>
                </a:moveTo>
                <a:lnTo>
                  <a:pt x="366823" y="116752"/>
                </a:lnTo>
                <a:lnTo>
                  <a:pt x="366831" y="115388"/>
                </a:lnTo>
                <a:lnTo>
                  <a:pt x="368113" y="100712"/>
                </a:lnTo>
                <a:lnTo>
                  <a:pt x="371586" y="88579"/>
                </a:lnTo>
                <a:lnTo>
                  <a:pt x="377251" y="78986"/>
                </a:lnTo>
                <a:lnTo>
                  <a:pt x="380655" y="75298"/>
                </a:lnTo>
                <a:lnTo>
                  <a:pt x="391428" y="68438"/>
                </a:lnTo>
                <a:lnTo>
                  <a:pt x="404464" y="66151"/>
                </a:lnTo>
                <a:lnTo>
                  <a:pt x="407233" y="66256"/>
                </a:lnTo>
                <a:lnTo>
                  <a:pt x="419487" y="69747"/>
                </a:lnTo>
                <a:lnTo>
                  <a:pt x="429763" y="78184"/>
                </a:lnTo>
                <a:lnTo>
                  <a:pt x="435543" y="87867"/>
                </a:lnTo>
                <a:lnTo>
                  <a:pt x="438891" y="100150"/>
                </a:lnTo>
                <a:lnTo>
                  <a:pt x="440007" y="115271"/>
                </a:lnTo>
                <a:lnTo>
                  <a:pt x="439997" y="116834"/>
                </a:lnTo>
                <a:lnTo>
                  <a:pt x="438759" y="131409"/>
                </a:lnTo>
                <a:lnTo>
                  <a:pt x="435450" y="143579"/>
                </a:lnTo>
                <a:lnTo>
                  <a:pt x="430072" y="153345"/>
                </a:lnTo>
                <a:lnTo>
                  <a:pt x="427766" y="156164"/>
                </a:lnTo>
                <a:lnTo>
                  <a:pt x="417320" y="164000"/>
                </a:lnTo>
                <a:lnTo>
                  <a:pt x="406932" y="185989"/>
                </a:lnTo>
                <a:lnTo>
                  <a:pt x="415036" y="184179"/>
                </a:lnTo>
                <a:lnTo>
                  <a:pt x="422112" y="180559"/>
                </a:lnTo>
                <a:lnTo>
                  <a:pt x="432047" y="173401"/>
                </a:lnTo>
                <a:lnTo>
                  <a:pt x="440500" y="162910"/>
                </a:lnTo>
                <a:lnTo>
                  <a:pt x="440500" y="181299"/>
                </a:lnTo>
                <a:lnTo>
                  <a:pt x="460493" y="181299"/>
                </a:lnTo>
                <a:lnTo>
                  <a:pt x="460493" y="-617"/>
                </a:lnTo>
                <a:lnTo>
                  <a:pt x="439143" y="-617"/>
                </a:lnTo>
                <a:lnTo>
                  <a:pt x="439143" y="66151"/>
                </a:lnTo>
                <a:lnTo>
                  <a:pt x="434124" y="59980"/>
                </a:lnTo>
                <a:lnTo>
                  <a:pt x="429640" y="55661"/>
                </a:lnTo>
                <a:lnTo>
                  <a:pt x="425691" y="53192"/>
                </a:lnTo>
                <a:lnTo>
                  <a:pt x="413815" y="48280"/>
                </a:lnTo>
                <a:lnTo>
                  <a:pt x="400268" y="46775"/>
                </a:lnTo>
                <a:lnTo>
                  <a:pt x="390207" y="47556"/>
                </a:lnTo>
                <a:lnTo>
                  <a:pt x="377677" y="51281"/>
                </a:lnTo>
                <a:lnTo>
                  <a:pt x="366983" y="58076"/>
                </a:lnTo>
                <a:lnTo>
                  <a:pt x="358123" y="67941"/>
                </a:lnTo>
                <a:lnTo>
                  <a:pt x="351239" y="79921"/>
                </a:lnTo>
                <a:lnTo>
                  <a:pt x="346870" y="91695"/>
                </a:lnTo>
                <a:lnTo>
                  <a:pt x="344248" y="104384"/>
                </a:lnTo>
                <a:lnTo>
                  <a:pt x="343374" y="117986"/>
                </a:lnTo>
                <a:lnTo>
                  <a:pt x="343383" y="119410"/>
                </a:lnTo>
                <a:lnTo>
                  <a:pt x="344530" y="133608"/>
                </a:lnTo>
                <a:lnTo>
                  <a:pt x="347606" y="146342"/>
                </a:lnTo>
                <a:lnTo>
                  <a:pt x="352610" y="157611"/>
                </a:lnTo>
                <a:lnTo>
                  <a:pt x="359542" y="167415"/>
                </a:lnTo>
                <a:lnTo>
                  <a:pt x="362973" y="171082"/>
                </a:lnTo>
                <a:lnTo>
                  <a:pt x="373525" y="179364"/>
                </a:lnTo>
                <a:lnTo>
                  <a:pt x="371146" y="142845"/>
                </a:lnTo>
                <a:lnTo>
                  <a:pt x="367904" y="130627"/>
                </a:lnTo>
                <a:close/>
              </a:path>
              <a:path w="1019800" h="186606">
                <a:moveTo>
                  <a:pt x="384618" y="161355"/>
                </a:moveTo>
                <a:lnTo>
                  <a:pt x="375832" y="152296"/>
                </a:lnTo>
                <a:lnTo>
                  <a:pt x="371146" y="142845"/>
                </a:lnTo>
                <a:lnTo>
                  <a:pt x="373525" y="179364"/>
                </a:lnTo>
                <a:lnTo>
                  <a:pt x="385134" y="184333"/>
                </a:lnTo>
                <a:lnTo>
                  <a:pt x="397800" y="185989"/>
                </a:lnTo>
                <a:lnTo>
                  <a:pt x="406932" y="185989"/>
                </a:lnTo>
                <a:lnTo>
                  <a:pt x="417320" y="164000"/>
                </a:lnTo>
                <a:lnTo>
                  <a:pt x="404711" y="166612"/>
                </a:lnTo>
                <a:lnTo>
                  <a:pt x="396775" y="165969"/>
                </a:lnTo>
                <a:lnTo>
                  <a:pt x="384618" y="161355"/>
                </a:lnTo>
                <a:close/>
              </a:path>
              <a:path w="1019800" h="186606">
                <a:moveTo>
                  <a:pt x="585593" y="181299"/>
                </a:moveTo>
                <a:lnTo>
                  <a:pt x="585593" y="103423"/>
                </a:lnTo>
                <a:lnTo>
                  <a:pt x="586148" y="96779"/>
                </a:lnTo>
                <a:lnTo>
                  <a:pt x="587259" y="92130"/>
                </a:lnTo>
                <a:lnTo>
                  <a:pt x="588370" y="87482"/>
                </a:lnTo>
                <a:lnTo>
                  <a:pt x="590776" y="82977"/>
                </a:lnTo>
                <a:lnTo>
                  <a:pt x="594479" y="78616"/>
                </a:lnTo>
                <a:lnTo>
                  <a:pt x="599086" y="73186"/>
                </a:lnTo>
                <a:lnTo>
                  <a:pt x="604434" y="69566"/>
                </a:lnTo>
                <a:lnTo>
                  <a:pt x="610522" y="67756"/>
                </a:lnTo>
                <a:lnTo>
                  <a:pt x="613896" y="66686"/>
                </a:lnTo>
                <a:lnTo>
                  <a:pt x="618215" y="66151"/>
                </a:lnTo>
                <a:lnTo>
                  <a:pt x="633847" y="66151"/>
                </a:lnTo>
                <a:lnTo>
                  <a:pt x="641005" y="70265"/>
                </a:lnTo>
                <a:lnTo>
                  <a:pt x="644954" y="78493"/>
                </a:lnTo>
                <a:lnTo>
                  <a:pt x="647340" y="83430"/>
                </a:lnTo>
                <a:lnTo>
                  <a:pt x="648533" y="89929"/>
                </a:lnTo>
                <a:lnTo>
                  <a:pt x="648533" y="181299"/>
                </a:lnTo>
                <a:lnTo>
                  <a:pt x="671118" y="181299"/>
                </a:lnTo>
                <a:lnTo>
                  <a:pt x="671118" y="96512"/>
                </a:lnTo>
                <a:lnTo>
                  <a:pt x="670930" y="89391"/>
                </a:lnTo>
                <a:lnTo>
                  <a:pt x="669208" y="76053"/>
                </a:lnTo>
                <a:lnTo>
                  <a:pt x="665688" y="65781"/>
                </a:lnTo>
                <a:lnTo>
                  <a:pt x="663310" y="61724"/>
                </a:lnTo>
                <a:lnTo>
                  <a:pt x="654652" y="53076"/>
                </a:lnTo>
                <a:lnTo>
                  <a:pt x="642774" y="47887"/>
                </a:lnTo>
                <a:lnTo>
                  <a:pt x="627676" y="46157"/>
                </a:lnTo>
                <a:lnTo>
                  <a:pt x="619120" y="46157"/>
                </a:lnTo>
                <a:lnTo>
                  <a:pt x="611345" y="47844"/>
                </a:lnTo>
                <a:lnTo>
                  <a:pt x="604352" y="51218"/>
                </a:lnTo>
                <a:lnTo>
                  <a:pt x="593936" y="58084"/>
                </a:lnTo>
                <a:lnTo>
                  <a:pt x="584482" y="67879"/>
                </a:lnTo>
                <a:lnTo>
                  <a:pt x="584482" y="49119"/>
                </a:lnTo>
                <a:lnTo>
                  <a:pt x="563379" y="49119"/>
                </a:lnTo>
                <a:lnTo>
                  <a:pt x="563379" y="181299"/>
                </a:lnTo>
                <a:lnTo>
                  <a:pt x="585593" y="181299"/>
                </a:lnTo>
                <a:close/>
              </a:path>
              <a:path w="1019800" h="186606">
                <a:moveTo>
                  <a:pt x="738830" y="76580"/>
                </a:moveTo>
                <a:lnTo>
                  <a:pt x="740760" y="74659"/>
                </a:lnTo>
                <a:lnTo>
                  <a:pt x="751610" y="67815"/>
                </a:lnTo>
                <a:lnTo>
                  <a:pt x="764500" y="65534"/>
                </a:lnTo>
                <a:lnTo>
                  <a:pt x="774872" y="66641"/>
                </a:lnTo>
                <a:lnTo>
                  <a:pt x="786588" y="71929"/>
                </a:lnTo>
                <a:lnTo>
                  <a:pt x="794983" y="81578"/>
                </a:lnTo>
                <a:lnTo>
                  <a:pt x="798274" y="87338"/>
                </a:lnTo>
                <a:lnTo>
                  <a:pt x="800372" y="95031"/>
                </a:lnTo>
                <a:lnTo>
                  <a:pt x="801277" y="104657"/>
                </a:lnTo>
                <a:lnTo>
                  <a:pt x="727847" y="104657"/>
                </a:lnTo>
                <a:lnTo>
                  <a:pt x="730285" y="57116"/>
                </a:lnTo>
                <a:lnTo>
                  <a:pt x="720689" y="66028"/>
                </a:lnTo>
                <a:lnTo>
                  <a:pt x="711848" y="79084"/>
                </a:lnTo>
                <a:lnTo>
                  <a:pt x="707161" y="90670"/>
                </a:lnTo>
                <a:lnTo>
                  <a:pt x="704348" y="103555"/>
                </a:lnTo>
                <a:lnTo>
                  <a:pt x="703411" y="117739"/>
                </a:lnTo>
                <a:lnTo>
                  <a:pt x="703444" y="120556"/>
                </a:lnTo>
                <a:lnTo>
                  <a:pt x="704785" y="134889"/>
                </a:lnTo>
                <a:lnTo>
                  <a:pt x="708085" y="147580"/>
                </a:lnTo>
                <a:lnTo>
                  <a:pt x="713345" y="158627"/>
                </a:lnTo>
                <a:lnTo>
                  <a:pt x="720565" y="168032"/>
                </a:lnTo>
                <a:lnTo>
                  <a:pt x="726363" y="173414"/>
                </a:lnTo>
                <a:lnTo>
                  <a:pt x="737205" y="180400"/>
                </a:lnTo>
                <a:lnTo>
                  <a:pt x="749217" y="184592"/>
                </a:lnTo>
                <a:lnTo>
                  <a:pt x="762402" y="185989"/>
                </a:lnTo>
                <a:lnTo>
                  <a:pt x="769148" y="185989"/>
                </a:lnTo>
                <a:lnTo>
                  <a:pt x="775196" y="185331"/>
                </a:lnTo>
                <a:lnTo>
                  <a:pt x="780543" y="184014"/>
                </a:lnTo>
                <a:lnTo>
                  <a:pt x="795575" y="178237"/>
                </a:lnTo>
                <a:lnTo>
                  <a:pt x="805597" y="170685"/>
                </a:lnTo>
                <a:lnTo>
                  <a:pt x="809628" y="166901"/>
                </a:lnTo>
                <a:lnTo>
                  <a:pt x="813269" y="162026"/>
                </a:lnTo>
                <a:lnTo>
                  <a:pt x="816519" y="156060"/>
                </a:lnTo>
                <a:lnTo>
                  <a:pt x="819768" y="150095"/>
                </a:lnTo>
                <a:lnTo>
                  <a:pt x="821681" y="144686"/>
                </a:lnTo>
                <a:lnTo>
                  <a:pt x="822257" y="139831"/>
                </a:lnTo>
                <a:lnTo>
                  <a:pt x="800413" y="139831"/>
                </a:lnTo>
                <a:lnTo>
                  <a:pt x="798768" y="145673"/>
                </a:lnTo>
                <a:lnTo>
                  <a:pt x="795970" y="150815"/>
                </a:lnTo>
                <a:lnTo>
                  <a:pt x="792021" y="155258"/>
                </a:lnTo>
                <a:lnTo>
                  <a:pt x="788647" y="158534"/>
                </a:lnTo>
                <a:lnTo>
                  <a:pt x="777707" y="164685"/>
                </a:lnTo>
                <a:lnTo>
                  <a:pt x="764254" y="166736"/>
                </a:lnTo>
                <a:lnTo>
                  <a:pt x="758685" y="166441"/>
                </a:lnTo>
                <a:lnTo>
                  <a:pt x="745971" y="162676"/>
                </a:lnTo>
                <a:lnTo>
                  <a:pt x="736733" y="154580"/>
                </a:lnTo>
                <a:lnTo>
                  <a:pt x="732874" y="148144"/>
                </a:lnTo>
                <a:lnTo>
                  <a:pt x="728874" y="136359"/>
                </a:lnTo>
                <a:lnTo>
                  <a:pt x="727229" y="122306"/>
                </a:lnTo>
                <a:lnTo>
                  <a:pt x="824108" y="122306"/>
                </a:lnTo>
                <a:lnTo>
                  <a:pt x="824075" y="117294"/>
                </a:lnTo>
                <a:lnTo>
                  <a:pt x="823478" y="103181"/>
                </a:lnTo>
                <a:lnTo>
                  <a:pt x="822134" y="93179"/>
                </a:lnTo>
                <a:lnTo>
                  <a:pt x="820653" y="84293"/>
                </a:lnTo>
                <a:lnTo>
                  <a:pt x="817691" y="76518"/>
                </a:lnTo>
                <a:lnTo>
                  <a:pt x="813248" y="69853"/>
                </a:lnTo>
                <a:lnTo>
                  <a:pt x="804381" y="60013"/>
                </a:lnTo>
                <a:lnTo>
                  <a:pt x="793132" y="52760"/>
                </a:lnTo>
                <a:lnTo>
                  <a:pt x="790619" y="51567"/>
                </a:lnTo>
                <a:lnTo>
                  <a:pt x="778415" y="47510"/>
                </a:lnTo>
                <a:lnTo>
                  <a:pt x="765858" y="46157"/>
                </a:lnTo>
                <a:lnTo>
                  <a:pt x="753696" y="47189"/>
                </a:lnTo>
                <a:lnTo>
                  <a:pt x="741287" y="50837"/>
                </a:lnTo>
                <a:lnTo>
                  <a:pt x="738830" y="76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31383" y="3006301"/>
            <a:ext cx="0" cy="158826"/>
          </a:xfrm>
          <a:custGeom>
            <a:avLst/>
            <a:gdLst/>
            <a:ahLst/>
            <a:cxnLst/>
            <a:rect l="l" t="t" r="r" b="b"/>
            <a:pathLst>
              <a:path h="180003">
                <a:moveTo>
                  <a:pt x="0" y="0"/>
                </a:moveTo>
                <a:lnTo>
                  <a:pt x="0" y="180003"/>
                </a:lnTo>
              </a:path>
            </a:pathLst>
          </a:custGeom>
          <a:ln w="2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78893" y="3265348"/>
            <a:ext cx="1164305" cy="206469"/>
          </a:xfrm>
          <a:custGeom>
            <a:avLst/>
            <a:gdLst/>
            <a:ahLst/>
            <a:cxnLst/>
            <a:rect l="l" t="t" r="r" b="b"/>
            <a:pathLst>
              <a:path w="1280735" h="233998">
                <a:moveTo>
                  <a:pt x="657913" y="104657"/>
                </a:moveTo>
                <a:lnTo>
                  <a:pt x="658349" y="99440"/>
                </a:lnTo>
                <a:lnTo>
                  <a:pt x="661893" y="86948"/>
                </a:lnTo>
                <a:lnTo>
                  <a:pt x="668897" y="76580"/>
                </a:lnTo>
                <a:lnTo>
                  <a:pt x="671354" y="50836"/>
                </a:lnTo>
                <a:lnTo>
                  <a:pt x="660351" y="57116"/>
                </a:lnTo>
                <a:lnTo>
                  <a:pt x="657913" y="104657"/>
                </a:lnTo>
                <a:close/>
              </a:path>
              <a:path w="1280735" h="233998">
                <a:moveTo>
                  <a:pt x="815223" y="49119"/>
                </a:moveTo>
                <a:lnTo>
                  <a:pt x="815223" y="12218"/>
                </a:lnTo>
                <a:lnTo>
                  <a:pt x="792762" y="12218"/>
                </a:lnTo>
                <a:lnTo>
                  <a:pt x="792762" y="49119"/>
                </a:lnTo>
                <a:lnTo>
                  <a:pt x="774866" y="49119"/>
                </a:lnTo>
                <a:lnTo>
                  <a:pt x="774866" y="67262"/>
                </a:lnTo>
                <a:lnTo>
                  <a:pt x="792762" y="67262"/>
                </a:lnTo>
                <a:lnTo>
                  <a:pt x="792762" y="163239"/>
                </a:lnTo>
                <a:lnTo>
                  <a:pt x="794613" y="170130"/>
                </a:lnTo>
                <a:lnTo>
                  <a:pt x="798315" y="175437"/>
                </a:lnTo>
                <a:lnTo>
                  <a:pt x="802018" y="180744"/>
                </a:lnTo>
                <a:lnTo>
                  <a:pt x="809052" y="183397"/>
                </a:lnTo>
                <a:lnTo>
                  <a:pt x="822627" y="183397"/>
                </a:lnTo>
                <a:lnTo>
                  <a:pt x="825610" y="183233"/>
                </a:lnTo>
                <a:lnTo>
                  <a:pt x="828366" y="182904"/>
                </a:lnTo>
                <a:lnTo>
                  <a:pt x="831122" y="182574"/>
                </a:lnTo>
                <a:lnTo>
                  <a:pt x="833776" y="182040"/>
                </a:lnTo>
                <a:lnTo>
                  <a:pt x="836326" y="181299"/>
                </a:lnTo>
                <a:lnTo>
                  <a:pt x="836326" y="163774"/>
                </a:lnTo>
                <a:lnTo>
                  <a:pt x="834680" y="163939"/>
                </a:lnTo>
                <a:lnTo>
                  <a:pt x="832007" y="164082"/>
                </a:lnTo>
                <a:lnTo>
                  <a:pt x="824520" y="164144"/>
                </a:lnTo>
                <a:lnTo>
                  <a:pt x="821640" y="163692"/>
                </a:lnTo>
                <a:lnTo>
                  <a:pt x="819913" y="162787"/>
                </a:lnTo>
                <a:lnTo>
                  <a:pt x="816786" y="161223"/>
                </a:lnTo>
                <a:lnTo>
                  <a:pt x="815223" y="158138"/>
                </a:lnTo>
                <a:lnTo>
                  <a:pt x="815223" y="67262"/>
                </a:lnTo>
                <a:lnTo>
                  <a:pt x="836326" y="67262"/>
                </a:lnTo>
                <a:lnTo>
                  <a:pt x="836326" y="49119"/>
                </a:lnTo>
                <a:lnTo>
                  <a:pt x="815223" y="49119"/>
                </a:lnTo>
                <a:close/>
              </a:path>
              <a:path w="1280735" h="233998">
                <a:moveTo>
                  <a:pt x="851506" y="49736"/>
                </a:moveTo>
                <a:lnTo>
                  <a:pt x="851506" y="181299"/>
                </a:lnTo>
                <a:lnTo>
                  <a:pt x="874090" y="181299"/>
                </a:lnTo>
                <a:lnTo>
                  <a:pt x="874090" y="49736"/>
                </a:lnTo>
                <a:lnTo>
                  <a:pt x="851506" y="49736"/>
                </a:lnTo>
                <a:close/>
              </a:path>
              <a:path w="1280735" h="233998">
                <a:moveTo>
                  <a:pt x="851506" y="0"/>
                </a:moveTo>
                <a:lnTo>
                  <a:pt x="851506" y="25177"/>
                </a:lnTo>
                <a:lnTo>
                  <a:pt x="874090" y="25177"/>
                </a:lnTo>
                <a:lnTo>
                  <a:pt x="874090" y="0"/>
                </a:lnTo>
                <a:lnTo>
                  <a:pt x="851506" y="0"/>
                </a:lnTo>
                <a:close/>
              </a:path>
              <a:path w="1280735" h="233998">
                <a:moveTo>
                  <a:pt x="941597" y="49119"/>
                </a:moveTo>
                <a:lnTo>
                  <a:pt x="941597" y="12218"/>
                </a:lnTo>
                <a:lnTo>
                  <a:pt x="919136" y="12218"/>
                </a:lnTo>
                <a:lnTo>
                  <a:pt x="919136" y="49119"/>
                </a:lnTo>
                <a:lnTo>
                  <a:pt x="901241" y="49119"/>
                </a:lnTo>
                <a:lnTo>
                  <a:pt x="901241" y="67262"/>
                </a:lnTo>
                <a:lnTo>
                  <a:pt x="919136" y="67262"/>
                </a:lnTo>
                <a:lnTo>
                  <a:pt x="919136" y="163239"/>
                </a:lnTo>
                <a:lnTo>
                  <a:pt x="920988" y="170130"/>
                </a:lnTo>
                <a:lnTo>
                  <a:pt x="924690" y="175437"/>
                </a:lnTo>
                <a:lnTo>
                  <a:pt x="928392" y="180744"/>
                </a:lnTo>
                <a:lnTo>
                  <a:pt x="935426" y="183397"/>
                </a:lnTo>
                <a:lnTo>
                  <a:pt x="949002" y="183397"/>
                </a:lnTo>
                <a:lnTo>
                  <a:pt x="951985" y="183233"/>
                </a:lnTo>
                <a:lnTo>
                  <a:pt x="954741" y="182904"/>
                </a:lnTo>
                <a:lnTo>
                  <a:pt x="957497" y="182574"/>
                </a:lnTo>
                <a:lnTo>
                  <a:pt x="960150" y="182040"/>
                </a:lnTo>
                <a:lnTo>
                  <a:pt x="962701" y="181299"/>
                </a:lnTo>
                <a:lnTo>
                  <a:pt x="962701" y="163774"/>
                </a:lnTo>
                <a:lnTo>
                  <a:pt x="961055" y="163939"/>
                </a:lnTo>
                <a:lnTo>
                  <a:pt x="958382" y="164082"/>
                </a:lnTo>
                <a:lnTo>
                  <a:pt x="950895" y="164144"/>
                </a:lnTo>
                <a:lnTo>
                  <a:pt x="948015" y="163692"/>
                </a:lnTo>
                <a:lnTo>
                  <a:pt x="946287" y="162787"/>
                </a:lnTo>
                <a:lnTo>
                  <a:pt x="943161" y="161223"/>
                </a:lnTo>
                <a:lnTo>
                  <a:pt x="941597" y="158138"/>
                </a:lnTo>
                <a:lnTo>
                  <a:pt x="941597" y="67262"/>
                </a:lnTo>
                <a:lnTo>
                  <a:pt x="962701" y="67262"/>
                </a:lnTo>
                <a:lnTo>
                  <a:pt x="962701" y="49119"/>
                </a:lnTo>
                <a:lnTo>
                  <a:pt x="941597" y="49119"/>
                </a:lnTo>
                <a:close/>
              </a:path>
              <a:path w="1280735" h="233998">
                <a:moveTo>
                  <a:pt x="977881" y="49736"/>
                </a:moveTo>
                <a:lnTo>
                  <a:pt x="977881" y="181299"/>
                </a:lnTo>
                <a:lnTo>
                  <a:pt x="1000465" y="181299"/>
                </a:lnTo>
                <a:lnTo>
                  <a:pt x="1000465" y="49736"/>
                </a:lnTo>
                <a:lnTo>
                  <a:pt x="977881" y="49736"/>
                </a:lnTo>
                <a:close/>
              </a:path>
              <a:path w="1280735" h="233998">
                <a:moveTo>
                  <a:pt x="977881" y="0"/>
                </a:moveTo>
                <a:lnTo>
                  <a:pt x="977881" y="25177"/>
                </a:lnTo>
                <a:lnTo>
                  <a:pt x="1000465" y="25177"/>
                </a:lnTo>
                <a:lnTo>
                  <a:pt x="1000465" y="0"/>
                </a:lnTo>
                <a:lnTo>
                  <a:pt x="977881" y="0"/>
                </a:lnTo>
                <a:close/>
              </a:path>
              <a:path w="1280735" h="233998">
                <a:moveTo>
                  <a:pt x="1148437" y="49119"/>
                </a:moveTo>
                <a:lnTo>
                  <a:pt x="1124125" y="49119"/>
                </a:lnTo>
                <a:lnTo>
                  <a:pt x="1087224" y="156739"/>
                </a:lnTo>
                <a:lnTo>
                  <a:pt x="1051928" y="49119"/>
                </a:lnTo>
                <a:lnTo>
                  <a:pt x="1026135" y="49119"/>
                </a:lnTo>
                <a:lnTo>
                  <a:pt x="1074883" y="181299"/>
                </a:lnTo>
                <a:lnTo>
                  <a:pt x="1098579" y="181299"/>
                </a:lnTo>
                <a:lnTo>
                  <a:pt x="1148437" y="49119"/>
                </a:lnTo>
                <a:close/>
              </a:path>
              <a:path w="1280735" h="233998">
                <a:moveTo>
                  <a:pt x="1195457" y="76580"/>
                </a:moveTo>
                <a:lnTo>
                  <a:pt x="1197387" y="74659"/>
                </a:lnTo>
                <a:lnTo>
                  <a:pt x="1208238" y="67815"/>
                </a:lnTo>
                <a:lnTo>
                  <a:pt x="1221127" y="65534"/>
                </a:lnTo>
                <a:lnTo>
                  <a:pt x="1231499" y="66641"/>
                </a:lnTo>
                <a:lnTo>
                  <a:pt x="1243215" y="71928"/>
                </a:lnTo>
                <a:lnTo>
                  <a:pt x="1251610" y="81578"/>
                </a:lnTo>
                <a:lnTo>
                  <a:pt x="1254901" y="87338"/>
                </a:lnTo>
                <a:lnTo>
                  <a:pt x="1256999" y="95031"/>
                </a:lnTo>
                <a:lnTo>
                  <a:pt x="1257904" y="104657"/>
                </a:lnTo>
                <a:lnTo>
                  <a:pt x="1184474" y="104657"/>
                </a:lnTo>
                <a:lnTo>
                  <a:pt x="1186912" y="57116"/>
                </a:lnTo>
                <a:lnTo>
                  <a:pt x="1177316" y="66028"/>
                </a:lnTo>
                <a:lnTo>
                  <a:pt x="1168475" y="79083"/>
                </a:lnTo>
                <a:lnTo>
                  <a:pt x="1163788" y="90670"/>
                </a:lnTo>
                <a:lnTo>
                  <a:pt x="1160975" y="103555"/>
                </a:lnTo>
                <a:lnTo>
                  <a:pt x="1160038" y="117739"/>
                </a:lnTo>
                <a:lnTo>
                  <a:pt x="1160071" y="120556"/>
                </a:lnTo>
                <a:lnTo>
                  <a:pt x="1161412" y="134889"/>
                </a:lnTo>
                <a:lnTo>
                  <a:pt x="1164712" y="147579"/>
                </a:lnTo>
                <a:lnTo>
                  <a:pt x="1169972" y="158627"/>
                </a:lnTo>
                <a:lnTo>
                  <a:pt x="1177192" y="168032"/>
                </a:lnTo>
                <a:lnTo>
                  <a:pt x="1182990" y="173413"/>
                </a:lnTo>
                <a:lnTo>
                  <a:pt x="1193832" y="180400"/>
                </a:lnTo>
                <a:lnTo>
                  <a:pt x="1205845" y="184592"/>
                </a:lnTo>
                <a:lnTo>
                  <a:pt x="1219029" y="185989"/>
                </a:lnTo>
                <a:lnTo>
                  <a:pt x="1225775" y="185989"/>
                </a:lnTo>
                <a:lnTo>
                  <a:pt x="1231823" y="185331"/>
                </a:lnTo>
                <a:lnTo>
                  <a:pt x="1237171" y="184014"/>
                </a:lnTo>
                <a:lnTo>
                  <a:pt x="1252202" y="178237"/>
                </a:lnTo>
                <a:lnTo>
                  <a:pt x="1262224" y="170685"/>
                </a:lnTo>
                <a:lnTo>
                  <a:pt x="1266255" y="166900"/>
                </a:lnTo>
                <a:lnTo>
                  <a:pt x="1269896" y="162026"/>
                </a:lnTo>
                <a:lnTo>
                  <a:pt x="1273146" y="156060"/>
                </a:lnTo>
                <a:lnTo>
                  <a:pt x="1276395" y="150095"/>
                </a:lnTo>
                <a:lnTo>
                  <a:pt x="1278308" y="144686"/>
                </a:lnTo>
                <a:lnTo>
                  <a:pt x="1278884" y="139831"/>
                </a:lnTo>
                <a:lnTo>
                  <a:pt x="1257040" y="139831"/>
                </a:lnTo>
                <a:lnTo>
                  <a:pt x="1255395" y="145673"/>
                </a:lnTo>
                <a:lnTo>
                  <a:pt x="1252597" y="150815"/>
                </a:lnTo>
                <a:lnTo>
                  <a:pt x="1248649" y="155258"/>
                </a:lnTo>
                <a:lnTo>
                  <a:pt x="1245274" y="158534"/>
                </a:lnTo>
                <a:lnTo>
                  <a:pt x="1234334" y="164685"/>
                </a:lnTo>
                <a:lnTo>
                  <a:pt x="1220880" y="166736"/>
                </a:lnTo>
                <a:lnTo>
                  <a:pt x="1215312" y="166441"/>
                </a:lnTo>
                <a:lnTo>
                  <a:pt x="1202598" y="162676"/>
                </a:lnTo>
                <a:lnTo>
                  <a:pt x="1193360" y="154579"/>
                </a:lnTo>
                <a:lnTo>
                  <a:pt x="1189501" y="148144"/>
                </a:lnTo>
                <a:lnTo>
                  <a:pt x="1185501" y="136359"/>
                </a:lnTo>
                <a:lnTo>
                  <a:pt x="1183856" y="122306"/>
                </a:lnTo>
                <a:lnTo>
                  <a:pt x="1280735" y="122306"/>
                </a:lnTo>
                <a:lnTo>
                  <a:pt x="1280702" y="117293"/>
                </a:lnTo>
                <a:lnTo>
                  <a:pt x="1280105" y="103181"/>
                </a:lnTo>
                <a:lnTo>
                  <a:pt x="1278761" y="93179"/>
                </a:lnTo>
                <a:lnTo>
                  <a:pt x="1277280" y="84294"/>
                </a:lnTo>
                <a:lnTo>
                  <a:pt x="1274318" y="76518"/>
                </a:lnTo>
                <a:lnTo>
                  <a:pt x="1269875" y="69853"/>
                </a:lnTo>
                <a:lnTo>
                  <a:pt x="1261008" y="60013"/>
                </a:lnTo>
                <a:lnTo>
                  <a:pt x="1249759" y="52760"/>
                </a:lnTo>
                <a:lnTo>
                  <a:pt x="1247246" y="51567"/>
                </a:lnTo>
                <a:lnTo>
                  <a:pt x="1235042" y="47510"/>
                </a:lnTo>
                <a:lnTo>
                  <a:pt x="1222485" y="46157"/>
                </a:lnTo>
                <a:lnTo>
                  <a:pt x="1210323" y="47189"/>
                </a:lnTo>
                <a:lnTo>
                  <a:pt x="1197914" y="50837"/>
                </a:lnTo>
                <a:lnTo>
                  <a:pt x="1195457" y="76580"/>
                </a:lnTo>
                <a:close/>
              </a:path>
              <a:path w="1280735" h="233998">
                <a:moveTo>
                  <a:pt x="1184474" y="104657"/>
                </a:moveTo>
                <a:lnTo>
                  <a:pt x="1184910" y="99440"/>
                </a:lnTo>
                <a:lnTo>
                  <a:pt x="1188454" y="86948"/>
                </a:lnTo>
                <a:lnTo>
                  <a:pt x="1195457" y="76580"/>
                </a:lnTo>
                <a:lnTo>
                  <a:pt x="1197914" y="50837"/>
                </a:lnTo>
                <a:lnTo>
                  <a:pt x="1186912" y="57116"/>
                </a:lnTo>
                <a:lnTo>
                  <a:pt x="1184474" y="104657"/>
                </a:lnTo>
                <a:close/>
              </a:path>
              <a:path w="1280735" h="233998">
                <a:moveTo>
                  <a:pt x="84361" y="179490"/>
                </a:moveTo>
                <a:lnTo>
                  <a:pt x="94657" y="172968"/>
                </a:lnTo>
                <a:lnTo>
                  <a:pt x="97701" y="170203"/>
                </a:lnTo>
                <a:lnTo>
                  <a:pt x="104825" y="160814"/>
                </a:lnTo>
                <a:lnTo>
                  <a:pt x="109981" y="148921"/>
                </a:lnTo>
                <a:lnTo>
                  <a:pt x="113169" y="134524"/>
                </a:lnTo>
                <a:lnTo>
                  <a:pt x="91572" y="134524"/>
                </a:lnTo>
                <a:lnTo>
                  <a:pt x="91500" y="134861"/>
                </a:lnTo>
                <a:lnTo>
                  <a:pt x="87173" y="147785"/>
                </a:lnTo>
                <a:lnTo>
                  <a:pt x="80403" y="157665"/>
                </a:lnTo>
                <a:lnTo>
                  <a:pt x="75014" y="163301"/>
                </a:lnTo>
                <a:lnTo>
                  <a:pt x="67712" y="166119"/>
                </a:lnTo>
                <a:lnTo>
                  <a:pt x="58497" y="166119"/>
                </a:lnTo>
                <a:lnTo>
                  <a:pt x="53486" y="165835"/>
                </a:lnTo>
                <a:lnTo>
                  <a:pt x="41026" y="161672"/>
                </a:lnTo>
                <a:lnTo>
                  <a:pt x="32087" y="152543"/>
                </a:lnTo>
                <a:lnTo>
                  <a:pt x="28248" y="144954"/>
                </a:lnTo>
                <a:lnTo>
                  <a:pt x="24833" y="132879"/>
                </a:lnTo>
                <a:lnTo>
                  <a:pt x="23695" y="119097"/>
                </a:lnTo>
                <a:lnTo>
                  <a:pt x="24056" y="109732"/>
                </a:lnTo>
                <a:lnTo>
                  <a:pt x="25997" y="96922"/>
                </a:lnTo>
                <a:lnTo>
                  <a:pt x="29619" y="85898"/>
                </a:lnTo>
                <a:lnTo>
                  <a:pt x="36420" y="75061"/>
                </a:lnTo>
                <a:lnTo>
                  <a:pt x="46756" y="67638"/>
                </a:lnTo>
                <a:lnTo>
                  <a:pt x="59978" y="65164"/>
                </a:lnTo>
                <a:lnTo>
                  <a:pt x="70345" y="65164"/>
                </a:lnTo>
                <a:lnTo>
                  <a:pt x="77873" y="67858"/>
                </a:lnTo>
                <a:lnTo>
                  <a:pt x="82562" y="73247"/>
                </a:lnTo>
                <a:lnTo>
                  <a:pt x="87252" y="78637"/>
                </a:lnTo>
                <a:lnTo>
                  <a:pt x="90255" y="85404"/>
                </a:lnTo>
                <a:lnTo>
                  <a:pt x="91572" y="93549"/>
                </a:lnTo>
                <a:lnTo>
                  <a:pt x="113169" y="93549"/>
                </a:lnTo>
                <a:lnTo>
                  <a:pt x="109389" y="75617"/>
                </a:lnTo>
                <a:lnTo>
                  <a:pt x="103927" y="64383"/>
                </a:lnTo>
                <a:lnTo>
                  <a:pt x="96323" y="56154"/>
                </a:lnTo>
                <a:lnTo>
                  <a:pt x="86158" y="50163"/>
                </a:lnTo>
                <a:lnTo>
                  <a:pt x="74002" y="46511"/>
                </a:lnTo>
                <a:lnTo>
                  <a:pt x="59978" y="45294"/>
                </a:lnTo>
                <a:lnTo>
                  <a:pt x="50210" y="46017"/>
                </a:lnTo>
                <a:lnTo>
                  <a:pt x="37770" y="49433"/>
                </a:lnTo>
                <a:lnTo>
                  <a:pt x="26669" y="55650"/>
                </a:lnTo>
                <a:lnTo>
                  <a:pt x="16907" y="64670"/>
                </a:lnTo>
                <a:lnTo>
                  <a:pt x="13544" y="68907"/>
                </a:lnTo>
                <a:lnTo>
                  <a:pt x="7618" y="79076"/>
                </a:lnTo>
                <a:lnTo>
                  <a:pt x="3386" y="90789"/>
                </a:lnTo>
                <a:lnTo>
                  <a:pt x="846" y="104047"/>
                </a:lnTo>
                <a:lnTo>
                  <a:pt x="0" y="118850"/>
                </a:lnTo>
                <a:lnTo>
                  <a:pt x="849" y="131651"/>
                </a:lnTo>
                <a:lnTo>
                  <a:pt x="3700" y="144390"/>
                </a:lnTo>
                <a:lnTo>
                  <a:pt x="8559" y="155900"/>
                </a:lnTo>
                <a:lnTo>
                  <a:pt x="15426" y="166180"/>
                </a:lnTo>
                <a:lnTo>
                  <a:pt x="20707" y="171828"/>
                </a:lnTo>
                <a:lnTo>
                  <a:pt x="31092" y="179215"/>
                </a:lnTo>
                <a:lnTo>
                  <a:pt x="43112" y="183648"/>
                </a:lnTo>
                <a:lnTo>
                  <a:pt x="56770" y="185125"/>
                </a:lnTo>
                <a:lnTo>
                  <a:pt x="58715" y="185103"/>
                </a:lnTo>
                <a:lnTo>
                  <a:pt x="72380" y="183535"/>
                </a:lnTo>
                <a:lnTo>
                  <a:pt x="84361" y="179490"/>
                </a:lnTo>
                <a:close/>
              </a:path>
              <a:path w="1280735" h="233998">
                <a:moveTo>
                  <a:pt x="233990" y="165255"/>
                </a:moveTo>
                <a:lnTo>
                  <a:pt x="242095" y="151349"/>
                </a:lnTo>
                <a:lnTo>
                  <a:pt x="246231" y="139559"/>
                </a:lnTo>
                <a:lnTo>
                  <a:pt x="248713" y="126587"/>
                </a:lnTo>
                <a:lnTo>
                  <a:pt x="249540" y="112432"/>
                </a:lnTo>
                <a:lnTo>
                  <a:pt x="249506" y="109568"/>
                </a:lnTo>
                <a:lnTo>
                  <a:pt x="248128" y="95007"/>
                </a:lnTo>
                <a:lnTo>
                  <a:pt x="244733" y="82279"/>
                </a:lnTo>
                <a:lnTo>
                  <a:pt x="239321" y="71385"/>
                </a:lnTo>
                <a:lnTo>
                  <a:pt x="231892" y="62325"/>
                </a:lnTo>
                <a:lnTo>
                  <a:pt x="225305" y="56761"/>
                </a:lnTo>
                <a:lnTo>
                  <a:pt x="214284" y="50390"/>
                </a:lnTo>
                <a:lnTo>
                  <a:pt x="202082" y="46568"/>
                </a:lnTo>
                <a:lnTo>
                  <a:pt x="188697" y="45294"/>
                </a:lnTo>
                <a:lnTo>
                  <a:pt x="176163" y="46344"/>
                </a:lnTo>
                <a:lnTo>
                  <a:pt x="163677" y="49979"/>
                </a:lnTo>
                <a:lnTo>
                  <a:pt x="152716" y="56211"/>
                </a:lnTo>
                <a:lnTo>
                  <a:pt x="143282" y="65040"/>
                </a:lnTo>
                <a:lnTo>
                  <a:pt x="140439" y="68618"/>
                </a:lnTo>
                <a:lnTo>
                  <a:pt x="134286" y="78873"/>
                </a:lnTo>
                <a:lnTo>
                  <a:pt x="129890" y="90540"/>
                </a:lnTo>
                <a:lnTo>
                  <a:pt x="127253" y="103619"/>
                </a:lnTo>
                <a:lnTo>
                  <a:pt x="126374" y="118109"/>
                </a:lnTo>
                <a:lnTo>
                  <a:pt x="126384" y="119636"/>
                </a:lnTo>
                <a:lnTo>
                  <a:pt x="127531" y="133899"/>
                </a:lnTo>
                <a:lnTo>
                  <a:pt x="130585" y="146657"/>
                </a:lnTo>
                <a:lnTo>
                  <a:pt x="135548" y="157912"/>
                </a:lnTo>
                <a:lnTo>
                  <a:pt x="142418" y="167662"/>
                </a:lnTo>
                <a:lnTo>
                  <a:pt x="148949" y="174031"/>
                </a:lnTo>
                <a:lnTo>
                  <a:pt x="159577" y="180743"/>
                </a:lnTo>
                <a:lnTo>
                  <a:pt x="158461" y="152913"/>
                </a:lnTo>
                <a:lnTo>
                  <a:pt x="153719" y="143785"/>
                </a:lnTo>
                <a:lnTo>
                  <a:pt x="150334" y="131620"/>
                </a:lnTo>
                <a:lnTo>
                  <a:pt x="149205" y="117739"/>
                </a:lnTo>
                <a:lnTo>
                  <a:pt x="149207" y="117122"/>
                </a:lnTo>
                <a:lnTo>
                  <a:pt x="150292" y="103435"/>
                </a:lnTo>
                <a:lnTo>
                  <a:pt x="153377" y="91135"/>
                </a:lnTo>
                <a:lnTo>
                  <a:pt x="158461" y="80220"/>
                </a:lnTo>
                <a:lnTo>
                  <a:pt x="163561" y="73635"/>
                </a:lnTo>
                <a:lnTo>
                  <a:pt x="174220" y="66911"/>
                </a:lnTo>
                <a:lnTo>
                  <a:pt x="188081" y="64670"/>
                </a:lnTo>
                <a:lnTo>
                  <a:pt x="201234" y="66494"/>
                </a:lnTo>
                <a:lnTo>
                  <a:pt x="212412" y="72579"/>
                </a:lnTo>
                <a:lnTo>
                  <a:pt x="220415" y="82936"/>
                </a:lnTo>
                <a:lnTo>
                  <a:pt x="222281" y="87141"/>
                </a:lnTo>
                <a:lnTo>
                  <a:pt x="225324" y="98912"/>
                </a:lnTo>
                <a:lnTo>
                  <a:pt x="226339" y="113049"/>
                </a:lnTo>
                <a:lnTo>
                  <a:pt x="225426" y="126292"/>
                </a:lnTo>
                <a:lnTo>
                  <a:pt x="222690" y="138694"/>
                </a:lnTo>
                <a:lnTo>
                  <a:pt x="218132" y="150260"/>
                </a:lnTo>
                <a:lnTo>
                  <a:pt x="214959" y="180541"/>
                </a:lnTo>
                <a:lnTo>
                  <a:pt x="225475" y="174115"/>
                </a:lnTo>
                <a:lnTo>
                  <a:pt x="233990" y="165255"/>
                </a:lnTo>
                <a:close/>
              </a:path>
              <a:path w="1280735" h="233998">
                <a:moveTo>
                  <a:pt x="158461" y="152913"/>
                </a:moveTo>
                <a:lnTo>
                  <a:pt x="159577" y="180743"/>
                </a:lnTo>
                <a:lnTo>
                  <a:pt x="171839" y="184770"/>
                </a:lnTo>
                <a:lnTo>
                  <a:pt x="185736" y="186112"/>
                </a:lnTo>
                <a:lnTo>
                  <a:pt x="187918" y="186089"/>
                </a:lnTo>
                <a:lnTo>
                  <a:pt x="202439" y="184532"/>
                </a:lnTo>
                <a:lnTo>
                  <a:pt x="214959" y="180541"/>
                </a:lnTo>
                <a:lnTo>
                  <a:pt x="218132" y="150260"/>
                </a:lnTo>
                <a:lnTo>
                  <a:pt x="212782" y="157974"/>
                </a:lnTo>
                <a:lnTo>
                  <a:pt x="202178" y="164730"/>
                </a:lnTo>
                <a:lnTo>
                  <a:pt x="187834" y="166983"/>
                </a:lnTo>
                <a:lnTo>
                  <a:pt x="179505" y="166301"/>
                </a:lnTo>
                <a:lnTo>
                  <a:pt x="167332" y="161747"/>
                </a:lnTo>
                <a:lnTo>
                  <a:pt x="158461" y="152913"/>
                </a:lnTo>
                <a:close/>
              </a:path>
              <a:path w="1280735" h="233998">
                <a:moveTo>
                  <a:pt x="379329" y="67015"/>
                </a:moveTo>
                <a:lnTo>
                  <a:pt x="376367" y="61255"/>
                </a:lnTo>
                <a:lnTo>
                  <a:pt x="373076" y="56895"/>
                </a:lnTo>
                <a:lnTo>
                  <a:pt x="369456" y="53932"/>
                </a:lnTo>
                <a:lnTo>
                  <a:pt x="357717" y="47931"/>
                </a:lnTo>
                <a:lnTo>
                  <a:pt x="344033" y="46157"/>
                </a:lnTo>
                <a:lnTo>
                  <a:pt x="343348" y="46162"/>
                </a:lnTo>
                <a:lnTo>
                  <a:pt x="330521" y="48133"/>
                </a:lnTo>
                <a:lnTo>
                  <a:pt x="319103" y="53686"/>
                </a:lnTo>
                <a:lnTo>
                  <a:pt x="314825" y="56648"/>
                </a:lnTo>
                <a:lnTo>
                  <a:pt x="310053" y="61379"/>
                </a:lnTo>
                <a:lnTo>
                  <a:pt x="304787" y="67879"/>
                </a:lnTo>
                <a:lnTo>
                  <a:pt x="304787" y="49119"/>
                </a:lnTo>
                <a:lnTo>
                  <a:pt x="282820" y="49119"/>
                </a:lnTo>
                <a:lnTo>
                  <a:pt x="282820" y="181299"/>
                </a:lnTo>
                <a:lnTo>
                  <a:pt x="305034" y="181299"/>
                </a:lnTo>
                <a:lnTo>
                  <a:pt x="305034" y="111198"/>
                </a:lnTo>
                <a:lnTo>
                  <a:pt x="306020" y="96908"/>
                </a:lnTo>
                <a:lnTo>
                  <a:pt x="309450" y="84520"/>
                </a:lnTo>
                <a:lnTo>
                  <a:pt x="315340" y="75901"/>
                </a:lnTo>
                <a:lnTo>
                  <a:pt x="322209" y="69401"/>
                </a:lnTo>
                <a:lnTo>
                  <a:pt x="329841" y="66151"/>
                </a:lnTo>
                <a:lnTo>
                  <a:pt x="347448" y="66151"/>
                </a:lnTo>
                <a:lnTo>
                  <a:pt x="353741" y="69237"/>
                </a:lnTo>
                <a:lnTo>
                  <a:pt x="357115" y="75407"/>
                </a:lnTo>
                <a:lnTo>
                  <a:pt x="359254" y="79521"/>
                </a:lnTo>
                <a:lnTo>
                  <a:pt x="360323" y="86062"/>
                </a:lnTo>
                <a:lnTo>
                  <a:pt x="360323" y="181299"/>
                </a:lnTo>
                <a:lnTo>
                  <a:pt x="382908" y="181299"/>
                </a:lnTo>
                <a:lnTo>
                  <a:pt x="382908" y="104410"/>
                </a:lnTo>
                <a:lnTo>
                  <a:pt x="383193" y="97651"/>
                </a:lnTo>
                <a:lnTo>
                  <a:pt x="386159" y="84404"/>
                </a:lnTo>
                <a:lnTo>
                  <a:pt x="392349" y="75161"/>
                </a:lnTo>
                <a:lnTo>
                  <a:pt x="398643" y="69318"/>
                </a:lnTo>
                <a:lnTo>
                  <a:pt x="406151" y="66398"/>
                </a:lnTo>
                <a:lnTo>
                  <a:pt x="421207" y="66398"/>
                </a:lnTo>
                <a:lnTo>
                  <a:pt x="426576" y="68043"/>
                </a:lnTo>
                <a:lnTo>
                  <a:pt x="430977" y="71334"/>
                </a:lnTo>
                <a:lnTo>
                  <a:pt x="435379" y="74626"/>
                </a:lnTo>
                <a:lnTo>
                  <a:pt x="437580" y="80673"/>
                </a:lnTo>
                <a:lnTo>
                  <a:pt x="437580" y="181299"/>
                </a:lnTo>
                <a:lnTo>
                  <a:pt x="460658" y="181299"/>
                </a:lnTo>
                <a:lnTo>
                  <a:pt x="460601" y="89712"/>
                </a:lnTo>
                <a:lnTo>
                  <a:pt x="459077" y="76127"/>
                </a:lnTo>
                <a:lnTo>
                  <a:pt x="455474" y="65410"/>
                </a:lnTo>
                <a:lnTo>
                  <a:pt x="445647" y="53519"/>
                </a:lnTo>
                <a:lnTo>
                  <a:pt x="434047" y="47998"/>
                </a:lnTo>
                <a:lnTo>
                  <a:pt x="419191" y="46157"/>
                </a:lnTo>
                <a:lnTo>
                  <a:pt x="410882" y="46157"/>
                </a:lnTo>
                <a:lnTo>
                  <a:pt x="403394" y="47865"/>
                </a:lnTo>
                <a:lnTo>
                  <a:pt x="396730" y="51279"/>
                </a:lnTo>
                <a:lnTo>
                  <a:pt x="390066" y="54694"/>
                </a:lnTo>
                <a:lnTo>
                  <a:pt x="384265" y="59939"/>
                </a:lnTo>
                <a:lnTo>
                  <a:pt x="379329" y="67015"/>
                </a:lnTo>
                <a:close/>
              </a:path>
              <a:path w="1280735" h="233998">
                <a:moveTo>
                  <a:pt x="585510" y="174017"/>
                </a:moveTo>
                <a:lnTo>
                  <a:pt x="594598" y="164344"/>
                </a:lnTo>
                <a:lnTo>
                  <a:pt x="600503" y="154101"/>
                </a:lnTo>
                <a:lnTo>
                  <a:pt x="604721" y="142015"/>
                </a:lnTo>
                <a:lnTo>
                  <a:pt x="607252" y="128084"/>
                </a:lnTo>
                <a:lnTo>
                  <a:pt x="608095" y="112309"/>
                </a:lnTo>
                <a:lnTo>
                  <a:pt x="608091" y="111299"/>
                </a:lnTo>
                <a:lnTo>
                  <a:pt x="607020" y="96578"/>
                </a:lnTo>
                <a:lnTo>
                  <a:pt x="604052" y="83642"/>
                </a:lnTo>
                <a:lnTo>
                  <a:pt x="599185" y="72492"/>
                </a:lnTo>
                <a:lnTo>
                  <a:pt x="592422" y="63127"/>
                </a:lnTo>
                <a:lnTo>
                  <a:pt x="579056" y="52255"/>
                </a:lnTo>
                <a:lnTo>
                  <a:pt x="567297" y="47497"/>
                </a:lnTo>
                <a:lnTo>
                  <a:pt x="554287" y="45911"/>
                </a:lnTo>
                <a:lnTo>
                  <a:pt x="552063" y="45951"/>
                </a:lnTo>
                <a:lnTo>
                  <a:pt x="539123" y="48046"/>
                </a:lnTo>
                <a:lnTo>
                  <a:pt x="527877" y="53316"/>
                </a:lnTo>
                <a:lnTo>
                  <a:pt x="522611" y="56607"/>
                </a:lnTo>
                <a:lnTo>
                  <a:pt x="517757" y="61255"/>
                </a:lnTo>
                <a:lnTo>
                  <a:pt x="513314" y="67262"/>
                </a:lnTo>
                <a:lnTo>
                  <a:pt x="513314" y="49736"/>
                </a:lnTo>
                <a:lnTo>
                  <a:pt x="491717" y="49736"/>
                </a:lnTo>
                <a:lnTo>
                  <a:pt x="491717" y="233998"/>
                </a:lnTo>
                <a:lnTo>
                  <a:pt x="513931" y="233998"/>
                </a:lnTo>
                <a:lnTo>
                  <a:pt x="513931" y="166489"/>
                </a:lnTo>
                <a:lnTo>
                  <a:pt x="518785" y="172495"/>
                </a:lnTo>
                <a:lnTo>
                  <a:pt x="517634" y="145878"/>
                </a:lnTo>
                <a:lnTo>
                  <a:pt x="517282" y="145028"/>
                </a:lnTo>
                <a:lnTo>
                  <a:pt x="514121" y="133486"/>
                </a:lnTo>
                <a:lnTo>
                  <a:pt x="513067" y="119837"/>
                </a:lnTo>
                <a:lnTo>
                  <a:pt x="513247" y="112565"/>
                </a:lnTo>
                <a:lnTo>
                  <a:pt x="514706" y="99456"/>
                </a:lnTo>
                <a:lnTo>
                  <a:pt x="517634" y="88489"/>
                </a:lnTo>
                <a:lnTo>
                  <a:pt x="525400" y="75137"/>
                </a:lnTo>
                <a:lnTo>
                  <a:pt x="535779" y="67842"/>
                </a:lnTo>
                <a:lnTo>
                  <a:pt x="549227" y="65410"/>
                </a:lnTo>
                <a:lnTo>
                  <a:pt x="549597" y="65412"/>
                </a:lnTo>
                <a:lnTo>
                  <a:pt x="563135" y="67917"/>
                </a:lnTo>
                <a:lnTo>
                  <a:pt x="573543" y="75198"/>
                </a:lnTo>
                <a:lnTo>
                  <a:pt x="580821" y="87255"/>
                </a:lnTo>
                <a:lnTo>
                  <a:pt x="584416" y="100779"/>
                </a:lnTo>
                <a:lnTo>
                  <a:pt x="585387" y="114407"/>
                </a:lnTo>
                <a:lnTo>
                  <a:pt x="585357" y="117173"/>
                </a:lnTo>
                <a:lnTo>
                  <a:pt x="583981" y="131795"/>
                </a:lnTo>
                <a:lnTo>
                  <a:pt x="580556" y="143852"/>
                </a:lnTo>
                <a:lnTo>
                  <a:pt x="575082" y="153345"/>
                </a:lnTo>
                <a:lnTo>
                  <a:pt x="572477" y="156341"/>
                </a:lnTo>
                <a:lnTo>
                  <a:pt x="561862" y="163860"/>
                </a:lnTo>
                <a:lnTo>
                  <a:pt x="549227" y="166366"/>
                </a:lnTo>
                <a:lnTo>
                  <a:pt x="535802" y="164196"/>
                </a:lnTo>
                <a:lnTo>
                  <a:pt x="527136" y="179201"/>
                </a:lnTo>
                <a:lnTo>
                  <a:pt x="527523" y="179448"/>
                </a:lnTo>
                <a:lnTo>
                  <a:pt x="538698" y="184169"/>
                </a:lnTo>
                <a:lnTo>
                  <a:pt x="552189" y="185742"/>
                </a:lnTo>
                <a:lnTo>
                  <a:pt x="562498" y="184817"/>
                </a:lnTo>
                <a:lnTo>
                  <a:pt x="574610" y="180933"/>
                </a:lnTo>
                <a:lnTo>
                  <a:pt x="585510" y="174017"/>
                </a:lnTo>
                <a:close/>
              </a:path>
              <a:path w="1280735" h="233998">
                <a:moveTo>
                  <a:pt x="525089" y="157367"/>
                </a:moveTo>
                <a:lnTo>
                  <a:pt x="517634" y="145878"/>
                </a:lnTo>
                <a:lnTo>
                  <a:pt x="518785" y="172495"/>
                </a:lnTo>
                <a:lnTo>
                  <a:pt x="523187" y="176733"/>
                </a:lnTo>
                <a:lnTo>
                  <a:pt x="527136" y="179201"/>
                </a:lnTo>
                <a:lnTo>
                  <a:pt x="535802" y="164196"/>
                </a:lnTo>
                <a:lnTo>
                  <a:pt x="525089" y="157367"/>
                </a:lnTo>
                <a:close/>
              </a:path>
              <a:path w="1280735" h="233998">
                <a:moveTo>
                  <a:pt x="668897" y="76580"/>
                </a:moveTo>
                <a:lnTo>
                  <a:pt x="670826" y="74659"/>
                </a:lnTo>
                <a:lnTo>
                  <a:pt x="681677" y="67815"/>
                </a:lnTo>
                <a:lnTo>
                  <a:pt x="694567" y="65534"/>
                </a:lnTo>
                <a:lnTo>
                  <a:pt x="704938" y="66640"/>
                </a:lnTo>
                <a:lnTo>
                  <a:pt x="716654" y="71928"/>
                </a:lnTo>
                <a:lnTo>
                  <a:pt x="725049" y="81578"/>
                </a:lnTo>
                <a:lnTo>
                  <a:pt x="728340" y="87338"/>
                </a:lnTo>
                <a:lnTo>
                  <a:pt x="730438" y="95031"/>
                </a:lnTo>
                <a:lnTo>
                  <a:pt x="731343" y="104657"/>
                </a:lnTo>
                <a:lnTo>
                  <a:pt x="657913" y="104657"/>
                </a:lnTo>
                <a:lnTo>
                  <a:pt x="660351" y="57116"/>
                </a:lnTo>
                <a:lnTo>
                  <a:pt x="650755" y="66027"/>
                </a:lnTo>
                <a:lnTo>
                  <a:pt x="641914" y="79083"/>
                </a:lnTo>
                <a:lnTo>
                  <a:pt x="637227" y="90670"/>
                </a:lnTo>
                <a:lnTo>
                  <a:pt x="634415" y="103555"/>
                </a:lnTo>
                <a:lnTo>
                  <a:pt x="633477" y="117739"/>
                </a:lnTo>
                <a:lnTo>
                  <a:pt x="633510" y="120556"/>
                </a:lnTo>
                <a:lnTo>
                  <a:pt x="634851" y="134889"/>
                </a:lnTo>
                <a:lnTo>
                  <a:pt x="638151" y="147579"/>
                </a:lnTo>
                <a:lnTo>
                  <a:pt x="643411" y="158627"/>
                </a:lnTo>
                <a:lnTo>
                  <a:pt x="650631" y="168032"/>
                </a:lnTo>
                <a:lnTo>
                  <a:pt x="656429" y="173413"/>
                </a:lnTo>
                <a:lnTo>
                  <a:pt x="667271" y="180400"/>
                </a:lnTo>
                <a:lnTo>
                  <a:pt x="679284" y="184592"/>
                </a:lnTo>
                <a:lnTo>
                  <a:pt x="692468" y="185989"/>
                </a:lnTo>
                <a:lnTo>
                  <a:pt x="699214" y="185989"/>
                </a:lnTo>
                <a:lnTo>
                  <a:pt x="705262" y="185331"/>
                </a:lnTo>
                <a:lnTo>
                  <a:pt x="710610" y="184014"/>
                </a:lnTo>
                <a:lnTo>
                  <a:pt x="725641" y="178237"/>
                </a:lnTo>
                <a:lnTo>
                  <a:pt x="735663" y="170685"/>
                </a:lnTo>
                <a:lnTo>
                  <a:pt x="739694" y="166900"/>
                </a:lnTo>
                <a:lnTo>
                  <a:pt x="743335" y="162026"/>
                </a:lnTo>
                <a:lnTo>
                  <a:pt x="746585" y="156060"/>
                </a:lnTo>
                <a:lnTo>
                  <a:pt x="749834" y="150095"/>
                </a:lnTo>
                <a:lnTo>
                  <a:pt x="751748" y="144686"/>
                </a:lnTo>
                <a:lnTo>
                  <a:pt x="752323" y="139831"/>
                </a:lnTo>
                <a:lnTo>
                  <a:pt x="730479" y="139831"/>
                </a:lnTo>
                <a:lnTo>
                  <a:pt x="728834" y="145673"/>
                </a:lnTo>
                <a:lnTo>
                  <a:pt x="726036" y="150815"/>
                </a:lnTo>
                <a:lnTo>
                  <a:pt x="722088" y="155258"/>
                </a:lnTo>
                <a:lnTo>
                  <a:pt x="718713" y="158533"/>
                </a:lnTo>
                <a:lnTo>
                  <a:pt x="707773" y="164685"/>
                </a:lnTo>
                <a:lnTo>
                  <a:pt x="694320" y="166736"/>
                </a:lnTo>
                <a:lnTo>
                  <a:pt x="688751" y="166441"/>
                </a:lnTo>
                <a:lnTo>
                  <a:pt x="676037" y="162676"/>
                </a:lnTo>
                <a:lnTo>
                  <a:pt x="666799" y="154579"/>
                </a:lnTo>
                <a:lnTo>
                  <a:pt x="662941" y="148144"/>
                </a:lnTo>
                <a:lnTo>
                  <a:pt x="658940" y="136359"/>
                </a:lnTo>
                <a:lnTo>
                  <a:pt x="657295" y="122306"/>
                </a:lnTo>
                <a:lnTo>
                  <a:pt x="754174" y="122306"/>
                </a:lnTo>
                <a:lnTo>
                  <a:pt x="754141" y="117293"/>
                </a:lnTo>
                <a:lnTo>
                  <a:pt x="753544" y="103181"/>
                </a:lnTo>
                <a:lnTo>
                  <a:pt x="752200" y="93179"/>
                </a:lnTo>
                <a:lnTo>
                  <a:pt x="750719" y="84293"/>
                </a:lnTo>
                <a:lnTo>
                  <a:pt x="747757" y="76518"/>
                </a:lnTo>
                <a:lnTo>
                  <a:pt x="743314" y="69853"/>
                </a:lnTo>
                <a:lnTo>
                  <a:pt x="734447" y="60013"/>
                </a:lnTo>
                <a:lnTo>
                  <a:pt x="723198" y="52760"/>
                </a:lnTo>
                <a:lnTo>
                  <a:pt x="720685" y="51567"/>
                </a:lnTo>
                <a:lnTo>
                  <a:pt x="708481" y="47510"/>
                </a:lnTo>
                <a:lnTo>
                  <a:pt x="695924" y="46157"/>
                </a:lnTo>
                <a:lnTo>
                  <a:pt x="683762" y="47189"/>
                </a:lnTo>
                <a:lnTo>
                  <a:pt x="671354" y="50836"/>
                </a:lnTo>
                <a:lnTo>
                  <a:pt x="668897" y="76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63255" y="3266493"/>
            <a:ext cx="0" cy="158826"/>
          </a:xfrm>
          <a:custGeom>
            <a:avLst/>
            <a:gdLst/>
            <a:ahLst/>
            <a:cxnLst/>
            <a:rect l="l" t="t" r="r" b="b"/>
            <a:pathLst>
              <a:path h="180003">
                <a:moveTo>
                  <a:pt x="0" y="0"/>
                </a:moveTo>
                <a:lnTo>
                  <a:pt x="0" y="180003"/>
                </a:lnTo>
              </a:path>
            </a:pathLst>
          </a:custGeom>
          <a:ln w="2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78142" y="3266493"/>
            <a:ext cx="0" cy="158826"/>
          </a:xfrm>
          <a:custGeom>
            <a:avLst/>
            <a:gdLst/>
            <a:ahLst/>
            <a:cxnLst/>
            <a:rect l="l" t="t" r="r" b="b"/>
            <a:pathLst>
              <a:path h="180003">
                <a:moveTo>
                  <a:pt x="0" y="0"/>
                </a:moveTo>
                <a:lnTo>
                  <a:pt x="0" y="180003"/>
                </a:lnTo>
              </a:path>
            </a:pathLst>
          </a:custGeom>
          <a:ln w="2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81474" y="3536321"/>
            <a:ext cx="1207948" cy="209845"/>
          </a:xfrm>
          <a:custGeom>
            <a:avLst/>
            <a:gdLst/>
            <a:ahLst/>
            <a:cxnLst/>
            <a:rect l="l" t="t" r="r" b="b"/>
            <a:pathLst>
              <a:path w="1328743" h="237824">
                <a:moveTo>
                  <a:pt x="531579" y="70224"/>
                </a:moveTo>
                <a:lnTo>
                  <a:pt x="531082" y="63600"/>
                </a:lnTo>
                <a:lnTo>
                  <a:pt x="526505" y="51452"/>
                </a:lnTo>
                <a:lnTo>
                  <a:pt x="517140" y="42578"/>
                </a:lnTo>
                <a:lnTo>
                  <a:pt x="505968" y="37478"/>
                </a:lnTo>
                <a:lnTo>
                  <a:pt x="493543" y="34639"/>
                </a:lnTo>
                <a:lnTo>
                  <a:pt x="479252" y="33692"/>
                </a:lnTo>
                <a:lnTo>
                  <a:pt x="467377" y="34591"/>
                </a:lnTo>
                <a:lnTo>
                  <a:pt x="455049" y="37774"/>
                </a:lnTo>
                <a:lnTo>
                  <a:pt x="443894" y="43257"/>
                </a:lnTo>
                <a:lnTo>
                  <a:pt x="435574" y="50987"/>
                </a:lnTo>
                <a:lnTo>
                  <a:pt x="430129" y="62419"/>
                </a:lnTo>
                <a:lnTo>
                  <a:pt x="428036" y="77258"/>
                </a:lnTo>
                <a:lnTo>
                  <a:pt x="448769" y="77258"/>
                </a:lnTo>
                <a:lnTo>
                  <a:pt x="449592" y="70430"/>
                </a:lnTo>
                <a:lnTo>
                  <a:pt x="451361" y="65287"/>
                </a:lnTo>
                <a:lnTo>
                  <a:pt x="454076" y="61831"/>
                </a:lnTo>
                <a:lnTo>
                  <a:pt x="454645" y="61131"/>
                </a:lnTo>
                <a:lnTo>
                  <a:pt x="464360" y="54622"/>
                </a:lnTo>
                <a:lnTo>
                  <a:pt x="478759" y="52452"/>
                </a:lnTo>
                <a:lnTo>
                  <a:pt x="488796" y="52452"/>
                </a:lnTo>
                <a:lnTo>
                  <a:pt x="496509" y="54159"/>
                </a:lnTo>
                <a:lnTo>
                  <a:pt x="501898" y="57573"/>
                </a:lnTo>
                <a:lnTo>
                  <a:pt x="507287" y="60988"/>
                </a:lnTo>
                <a:lnTo>
                  <a:pt x="509982" y="66480"/>
                </a:lnTo>
                <a:lnTo>
                  <a:pt x="509982" y="77752"/>
                </a:lnTo>
                <a:lnTo>
                  <a:pt x="509488" y="80591"/>
                </a:lnTo>
                <a:lnTo>
                  <a:pt x="508501" y="82566"/>
                </a:lnTo>
                <a:lnTo>
                  <a:pt x="506773" y="86186"/>
                </a:lnTo>
                <a:lnTo>
                  <a:pt x="503359" y="88325"/>
                </a:lnTo>
                <a:lnTo>
                  <a:pt x="498258" y="88983"/>
                </a:lnTo>
                <a:lnTo>
                  <a:pt x="462838" y="93426"/>
                </a:lnTo>
                <a:lnTo>
                  <a:pt x="454963" y="94839"/>
                </a:lnTo>
                <a:lnTo>
                  <a:pt x="442757" y="99185"/>
                </a:lnTo>
                <a:lnTo>
                  <a:pt x="432726" y="105891"/>
                </a:lnTo>
                <a:lnTo>
                  <a:pt x="429088" y="109653"/>
                </a:lnTo>
                <a:lnTo>
                  <a:pt x="423208" y="120615"/>
                </a:lnTo>
                <a:lnTo>
                  <a:pt x="421248" y="134401"/>
                </a:lnTo>
                <a:lnTo>
                  <a:pt x="421552" y="139673"/>
                </a:lnTo>
                <a:lnTo>
                  <a:pt x="425181" y="152001"/>
                </a:lnTo>
                <a:lnTo>
                  <a:pt x="432911" y="162355"/>
                </a:lnTo>
                <a:lnTo>
                  <a:pt x="438046" y="166513"/>
                </a:lnTo>
                <a:lnTo>
                  <a:pt x="449449" y="171771"/>
                </a:lnTo>
                <a:lnTo>
                  <a:pt x="444450" y="140325"/>
                </a:lnTo>
                <a:lnTo>
                  <a:pt x="444450" y="125432"/>
                </a:lnTo>
                <a:lnTo>
                  <a:pt x="447864" y="119262"/>
                </a:lnTo>
                <a:lnTo>
                  <a:pt x="454693" y="115394"/>
                </a:lnTo>
                <a:lnTo>
                  <a:pt x="458724" y="113091"/>
                </a:lnTo>
                <a:lnTo>
                  <a:pt x="464772" y="111404"/>
                </a:lnTo>
                <a:lnTo>
                  <a:pt x="472834" y="110335"/>
                </a:lnTo>
                <a:lnTo>
                  <a:pt x="486287" y="108607"/>
                </a:lnTo>
                <a:lnTo>
                  <a:pt x="490400" y="108113"/>
                </a:lnTo>
                <a:lnTo>
                  <a:pt x="494596" y="107290"/>
                </a:lnTo>
                <a:lnTo>
                  <a:pt x="498875" y="106138"/>
                </a:lnTo>
                <a:lnTo>
                  <a:pt x="503153" y="104986"/>
                </a:lnTo>
                <a:lnTo>
                  <a:pt x="506650" y="103546"/>
                </a:lnTo>
                <a:lnTo>
                  <a:pt x="509365" y="101819"/>
                </a:lnTo>
                <a:lnTo>
                  <a:pt x="509365" y="119714"/>
                </a:lnTo>
                <a:lnTo>
                  <a:pt x="508009" y="129962"/>
                </a:lnTo>
                <a:lnTo>
                  <a:pt x="501893" y="141113"/>
                </a:lnTo>
                <a:lnTo>
                  <a:pt x="490853" y="149211"/>
                </a:lnTo>
                <a:lnTo>
                  <a:pt x="483530" y="152831"/>
                </a:lnTo>
                <a:lnTo>
                  <a:pt x="475961" y="154641"/>
                </a:lnTo>
                <a:lnTo>
                  <a:pt x="479248" y="171483"/>
                </a:lnTo>
                <a:lnTo>
                  <a:pt x="490976" y="166983"/>
                </a:lnTo>
                <a:lnTo>
                  <a:pt x="499451" y="162622"/>
                </a:lnTo>
                <a:lnTo>
                  <a:pt x="505950" y="157480"/>
                </a:lnTo>
                <a:lnTo>
                  <a:pt x="510476" y="151556"/>
                </a:lnTo>
                <a:lnTo>
                  <a:pt x="511216" y="156822"/>
                </a:lnTo>
                <a:lnTo>
                  <a:pt x="512491" y="160894"/>
                </a:lnTo>
                <a:lnTo>
                  <a:pt x="514301" y="163774"/>
                </a:lnTo>
                <a:lnTo>
                  <a:pt x="517757" y="169204"/>
                </a:lnTo>
                <a:lnTo>
                  <a:pt x="523310" y="171920"/>
                </a:lnTo>
                <a:lnTo>
                  <a:pt x="536557" y="171796"/>
                </a:lnTo>
                <a:lnTo>
                  <a:pt x="540177" y="171303"/>
                </a:lnTo>
                <a:lnTo>
                  <a:pt x="542810" y="170685"/>
                </a:lnTo>
                <a:lnTo>
                  <a:pt x="546265" y="169698"/>
                </a:lnTo>
                <a:lnTo>
                  <a:pt x="546265" y="153283"/>
                </a:lnTo>
                <a:lnTo>
                  <a:pt x="544866" y="153531"/>
                </a:lnTo>
                <a:lnTo>
                  <a:pt x="542316" y="153839"/>
                </a:lnTo>
                <a:lnTo>
                  <a:pt x="538984" y="154024"/>
                </a:lnTo>
                <a:lnTo>
                  <a:pt x="535940" y="154024"/>
                </a:lnTo>
                <a:lnTo>
                  <a:pt x="533944" y="153325"/>
                </a:lnTo>
                <a:lnTo>
                  <a:pt x="532052" y="150527"/>
                </a:lnTo>
                <a:lnTo>
                  <a:pt x="531579" y="146372"/>
                </a:lnTo>
                <a:lnTo>
                  <a:pt x="531579" y="70224"/>
                </a:lnTo>
                <a:close/>
              </a:path>
              <a:path w="1328743" h="237824">
                <a:moveTo>
                  <a:pt x="110330" y="70224"/>
                </a:moveTo>
                <a:lnTo>
                  <a:pt x="109833" y="63600"/>
                </a:lnTo>
                <a:lnTo>
                  <a:pt x="105256" y="51452"/>
                </a:lnTo>
                <a:lnTo>
                  <a:pt x="95891" y="42578"/>
                </a:lnTo>
                <a:lnTo>
                  <a:pt x="84719" y="37478"/>
                </a:lnTo>
                <a:lnTo>
                  <a:pt x="72294" y="34639"/>
                </a:lnTo>
                <a:lnTo>
                  <a:pt x="58004" y="33692"/>
                </a:lnTo>
                <a:lnTo>
                  <a:pt x="46128" y="34591"/>
                </a:lnTo>
                <a:lnTo>
                  <a:pt x="33801" y="37774"/>
                </a:lnTo>
                <a:lnTo>
                  <a:pt x="22645" y="43257"/>
                </a:lnTo>
                <a:lnTo>
                  <a:pt x="14326" y="50987"/>
                </a:lnTo>
                <a:lnTo>
                  <a:pt x="8881" y="62419"/>
                </a:lnTo>
                <a:lnTo>
                  <a:pt x="6787" y="77258"/>
                </a:lnTo>
                <a:lnTo>
                  <a:pt x="27521" y="77258"/>
                </a:lnTo>
                <a:lnTo>
                  <a:pt x="28343" y="70430"/>
                </a:lnTo>
                <a:lnTo>
                  <a:pt x="30112" y="65287"/>
                </a:lnTo>
                <a:lnTo>
                  <a:pt x="32827" y="61831"/>
                </a:lnTo>
                <a:lnTo>
                  <a:pt x="33396" y="61131"/>
                </a:lnTo>
                <a:lnTo>
                  <a:pt x="43112" y="54622"/>
                </a:lnTo>
                <a:lnTo>
                  <a:pt x="57510" y="52452"/>
                </a:lnTo>
                <a:lnTo>
                  <a:pt x="67547" y="52452"/>
                </a:lnTo>
                <a:lnTo>
                  <a:pt x="75261" y="54159"/>
                </a:lnTo>
                <a:lnTo>
                  <a:pt x="80649" y="57573"/>
                </a:lnTo>
                <a:lnTo>
                  <a:pt x="86039" y="60988"/>
                </a:lnTo>
                <a:lnTo>
                  <a:pt x="88733" y="66480"/>
                </a:lnTo>
                <a:lnTo>
                  <a:pt x="88733" y="77752"/>
                </a:lnTo>
                <a:lnTo>
                  <a:pt x="88240" y="80591"/>
                </a:lnTo>
                <a:lnTo>
                  <a:pt x="87252" y="82566"/>
                </a:lnTo>
                <a:lnTo>
                  <a:pt x="85525" y="86186"/>
                </a:lnTo>
                <a:lnTo>
                  <a:pt x="82110" y="88325"/>
                </a:lnTo>
                <a:lnTo>
                  <a:pt x="77009" y="88983"/>
                </a:lnTo>
                <a:lnTo>
                  <a:pt x="41590" y="93426"/>
                </a:lnTo>
                <a:lnTo>
                  <a:pt x="33715" y="94839"/>
                </a:lnTo>
                <a:lnTo>
                  <a:pt x="21509" y="99185"/>
                </a:lnTo>
                <a:lnTo>
                  <a:pt x="11477" y="105891"/>
                </a:lnTo>
                <a:lnTo>
                  <a:pt x="7839" y="109653"/>
                </a:lnTo>
                <a:lnTo>
                  <a:pt x="1959" y="120615"/>
                </a:lnTo>
                <a:lnTo>
                  <a:pt x="0" y="134401"/>
                </a:lnTo>
                <a:lnTo>
                  <a:pt x="303" y="139673"/>
                </a:lnTo>
                <a:lnTo>
                  <a:pt x="3932" y="152001"/>
                </a:lnTo>
                <a:lnTo>
                  <a:pt x="11662" y="162355"/>
                </a:lnTo>
                <a:lnTo>
                  <a:pt x="16798" y="166513"/>
                </a:lnTo>
                <a:lnTo>
                  <a:pt x="28200" y="171771"/>
                </a:lnTo>
                <a:lnTo>
                  <a:pt x="23201" y="140325"/>
                </a:lnTo>
                <a:lnTo>
                  <a:pt x="23201" y="125432"/>
                </a:lnTo>
                <a:lnTo>
                  <a:pt x="26615" y="119262"/>
                </a:lnTo>
                <a:lnTo>
                  <a:pt x="33444" y="115394"/>
                </a:lnTo>
                <a:lnTo>
                  <a:pt x="37475" y="113091"/>
                </a:lnTo>
                <a:lnTo>
                  <a:pt x="43523" y="111404"/>
                </a:lnTo>
                <a:lnTo>
                  <a:pt x="51586" y="110335"/>
                </a:lnTo>
                <a:lnTo>
                  <a:pt x="65038" y="108607"/>
                </a:lnTo>
                <a:lnTo>
                  <a:pt x="69152" y="108113"/>
                </a:lnTo>
                <a:lnTo>
                  <a:pt x="73348" y="107290"/>
                </a:lnTo>
                <a:lnTo>
                  <a:pt x="77626" y="106138"/>
                </a:lnTo>
                <a:lnTo>
                  <a:pt x="81904" y="104986"/>
                </a:lnTo>
                <a:lnTo>
                  <a:pt x="85401" y="103546"/>
                </a:lnTo>
                <a:lnTo>
                  <a:pt x="88116" y="101819"/>
                </a:lnTo>
                <a:lnTo>
                  <a:pt x="88116" y="119714"/>
                </a:lnTo>
                <a:lnTo>
                  <a:pt x="86760" y="129962"/>
                </a:lnTo>
                <a:lnTo>
                  <a:pt x="80644" y="141113"/>
                </a:lnTo>
                <a:lnTo>
                  <a:pt x="69604" y="149211"/>
                </a:lnTo>
                <a:lnTo>
                  <a:pt x="62282" y="152831"/>
                </a:lnTo>
                <a:lnTo>
                  <a:pt x="54712" y="154641"/>
                </a:lnTo>
                <a:lnTo>
                  <a:pt x="57999" y="171483"/>
                </a:lnTo>
                <a:lnTo>
                  <a:pt x="69728" y="166983"/>
                </a:lnTo>
                <a:lnTo>
                  <a:pt x="78202" y="162622"/>
                </a:lnTo>
                <a:lnTo>
                  <a:pt x="84702" y="157480"/>
                </a:lnTo>
                <a:lnTo>
                  <a:pt x="89227" y="151556"/>
                </a:lnTo>
                <a:lnTo>
                  <a:pt x="89967" y="156822"/>
                </a:lnTo>
                <a:lnTo>
                  <a:pt x="91243" y="160894"/>
                </a:lnTo>
                <a:lnTo>
                  <a:pt x="93053" y="163774"/>
                </a:lnTo>
                <a:lnTo>
                  <a:pt x="96508" y="169204"/>
                </a:lnTo>
                <a:lnTo>
                  <a:pt x="102062" y="171920"/>
                </a:lnTo>
                <a:lnTo>
                  <a:pt x="115308" y="171796"/>
                </a:lnTo>
                <a:lnTo>
                  <a:pt x="118928" y="171303"/>
                </a:lnTo>
                <a:lnTo>
                  <a:pt x="121561" y="170685"/>
                </a:lnTo>
                <a:lnTo>
                  <a:pt x="125017" y="169698"/>
                </a:lnTo>
                <a:lnTo>
                  <a:pt x="125017" y="153283"/>
                </a:lnTo>
                <a:lnTo>
                  <a:pt x="123617" y="153531"/>
                </a:lnTo>
                <a:lnTo>
                  <a:pt x="121067" y="153839"/>
                </a:lnTo>
                <a:lnTo>
                  <a:pt x="117735" y="154024"/>
                </a:lnTo>
                <a:lnTo>
                  <a:pt x="114691" y="154024"/>
                </a:lnTo>
                <a:lnTo>
                  <a:pt x="112696" y="153325"/>
                </a:lnTo>
                <a:lnTo>
                  <a:pt x="110803" y="150527"/>
                </a:lnTo>
                <a:lnTo>
                  <a:pt x="110330" y="146372"/>
                </a:lnTo>
                <a:lnTo>
                  <a:pt x="110330" y="70224"/>
                </a:lnTo>
                <a:close/>
              </a:path>
              <a:path w="1328743" h="237824">
                <a:moveTo>
                  <a:pt x="46896" y="154641"/>
                </a:moveTo>
                <a:lnTo>
                  <a:pt x="40479" y="154641"/>
                </a:lnTo>
                <a:lnTo>
                  <a:pt x="34925" y="152790"/>
                </a:lnTo>
                <a:lnTo>
                  <a:pt x="30236" y="149087"/>
                </a:lnTo>
                <a:lnTo>
                  <a:pt x="25546" y="145385"/>
                </a:lnTo>
                <a:lnTo>
                  <a:pt x="23201" y="140325"/>
                </a:lnTo>
                <a:lnTo>
                  <a:pt x="28200" y="171771"/>
                </a:lnTo>
                <a:lnTo>
                  <a:pt x="41713" y="173524"/>
                </a:lnTo>
                <a:lnTo>
                  <a:pt x="45261" y="173434"/>
                </a:lnTo>
                <a:lnTo>
                  <a:pt x="57999" y="171483"/>
                </a:lnTo>
                <a:lnTo>
                  <a:pt x="54712" y="154641"/>
                </a:lnTo>
                <a:lnTo>
                  <a:pt x="46896" y="154641"/>
                </a:lnTo>
                <a:close/>
              </a:path>
              <a:path w="1328743" h="237824">
                <a:moveTo>
                  <a:pt x="168757" y="118409"/>
                </a:moveTo>
                <a:lnTo>
                  <a:pt x="167676" y="104534"/>
                </a:lnTo>
                <a:lnTo>
                  <a:pt x="167684" y="103170"/>
                </a:lnTo>
                <a:lnTo>
                  <a:pt x="168966" y="88494"/>
                </a:lnTo>
                <a:lnTo>
                  <a:pt x="172439" y="76360"/>
                </a:lnTo>
                <a:lnTo>
                  <a:pt x="178104" y="66768"/>
                </a:lnTo>
                <a:lnTo>
                  <a:pt x="181508" y="63080"/>
                </a:lnTo>
                <a:lnTo>
                  <a:pt x="192281" y="56220"/>
                </a:lnTo>
                <a:lnTo>
                  <a:pt x="205317" y="53933"/>
                </a:lnTo>
                <a:lnTo>
                  <a:pt x="208086" y="54037"/>
                </a:lnTo>
                <a:lnTo>
                  <a:pt x="220340" y="57529"/>
                </a:lnTo>
                <a:lnTo>
                  <a:pt x="230616" y="65966"/>
                </a:lnTo>
                <a:lnTo>
                  <a:pt x="236396" y="75648"/>
                </a:lnTo>
                <a:lnTo>
                  <a:pt x="239744" y="87932"/>
                </a:lnTo>
                <a:lnTo>
                  <a:pt x="240860" y="103053"/>
                </a:lnTo>
                <a:lnTo>
                  <a:pt x="240850" y="104616"/>
                </a:lnTo>
                <a:lnTo>
                  <a:pt x="239612" y="119190"/>
                </a:lnTo>
                <a:lnTo>
                  <a:pt x="236303" y="131361"/>
                </a:lnTo>
                <a:lnTo>
                  <a:pt x="230925" y="141127"/>
                </a:lnTo>
                <a:lnTo>
                  <a:pt x="228619" y="143946"/>
                </a:lnTo>
                <a:lnTo>
                  <a:pt x="218173" y="151782"/>
                </a:lnTo>
                <a:lnTo>
                  <a:pt x="207785" y="173771"/>
                </a:lnTo>
                <a:lnTo>
                  <a:pt x="215889" y="171961"/>
                </a:lnTo>
                <a:lnTo>
                  <a:pt x="222965" y="168340"/>
                </a:lnTo>
                <a:lnTo>
                  <a:pt x="232900" y="161183"/>
                </a:lnTo>
                <a:lnTo>
                  <a:pt x="241353" y="150692"/>
                </a:lnTo>
                <a:lnTo>
                  <a:pt x="241353" y="169081"/>
                </a:lnTo>
                <a:lnTo>
                  <a:pt x="261346" y="169081"/>
                </a:lnTo>
                <a:lnTo>
                  <a:pt x="261346" y="-12835"/>
                </a:lnTo>
                <a:lnTo>
                  <a:pt x="239996" y="-12835"/>
                </a:lnTo>
                <a:lnTo>
                  <a:pt x="239996" y="53933"/>
                </a:lnTo>
                <a:lnTo>
                  <a:pt x="234977" y="47762"/>
                </a:lnTo>
                <a:lnTo>
                  <a:pt x="230493" y="43442"/>
                </a:lnTo>
                <a:lnTo>
                  <a:pt x="226544" y="40974"/>
                </a:lnTo>
                <a:lnTo>
                  <a:pt x="214668" y="36062"/>
                </a:lnTo>
                <a:lnTo>
                  <a:pt x="201121" y="34556"/>
                </a:lnTo>
                <a:lnTo>
                  <a:pt x="191060" y="35338"/>
                </a:lnTo>
                <a:lnTo>
                  <a:pt x="178530" y="39063"/>
                </a:lnTo>
                <a:lnTo>
                  <a:pt x="167836" y="45858"/>
                </a:lnTo>
                <a:lnTo>
                  <a:pt x="158976" y="55722"/>
                </a:lnTo>
                <a:lnTo>
                  <a:pt x="152092" y="67702"/>
                </a:lnTo>
                <a:lnTo>
                  <a:pt x="147723" y="79477"/>
                </a:lnTo>
                <a:lnTo>
                  <a:pt x="145101" y="92165"/>
                </a:lnTo>
                <a:lnTo>
                  <a:pt x="144227" y="105768"/>
                </a:lnTo>
                <a:lnTo>
                  <a:pt x="144236" y="107192"/>
                </a:lnTo>
                <a:lnTo>
                  <a:pt x="145383" y="121390"/>
                </a:lnTo>
                <a:lnTo>
                  <a:pt x="148459" y="134123"/>
                </a:lnTo>
                <a:lnTo>
                  <a:pt x="153463" y="145392"/>
                </a:lnTo>
                <a:lnTo>
                  <a:pt x="160395" y="155196"/>
                </a:lnTo>
                <a:lnTo>
                  <a:pt x="163826" y="158864"/>
                </a:lnTo>
                <a:lnTo>
                  <a:pt x="174378" y="167145"/>
                </a:lnTo>
                <a:lnTo>
                  <a:pt x="171999" y="130626"/>
                </a:lnTo>
                <a:lnTo>
                  <a:pt x="168757" y="118409"/>
                </a:lnTo>
                <a:close/>
              </a:path>
              <a:path w="1328743" h="237824">
                <a:moveTo>
                  <a:pt x="185471" y="149137"/>
                </a:moveTo>
                <a:lnTo>
                  <a:pt x="176685" y="140078"/>
                </a:lnTo>
                <a:lnTo>
                  <a:pt x="171999" y="130626"/>
                </a:lnTo>
                <a:lnTo>
                  <a:pt x="174378" y="167145"/>
                </a:lnTo>
                <a:lnTo>
                  <a:pt x="185987" y="172114"/>
                </a:lnTo>
                <a:lnTo>
                  <a:pt x="198653" y="173771"/>
                </a:lnTo>
                <a:lnTo>
                  <a:pt x="207785" y="173771"/>
                </a:lnTo>
                <a:lnTo>
                  <a:pt x="218173" y="151782"/>
                </a:lnTo>
                <a:lnTo>
                  <a:pt x="205564" y="154394"/>
                </a:lnTo>
                <a:lnTo>
                  <a:pt x="197628" y="153751"/>
                </a:lnTo>
                <a:lnTo>
                  <a:pt x="185471" y="149137"/>
                </a:lnTo>
                <a:close/>
              </a:path>
              <a:path w="1328743" h="237824">
                <a:moveTo>
                  <a:pt x="408413" y="36901"/>
                </a:moveTo>
                <a:lnTo>
                  <a:pt x="384101" y="36901"/>
                </a:lnTo>
                <a:lnTo>
                  <a:pt x="347200" y="144521"/>
                </a:lnTo>
                <a:lnTo>
                  <a:pt x="311904" y="36901"/>
                </a:lnTo>
                <a:lnTo>
                  <a:pt x="286111" y="36901"/>
                </a:lnTo>
                <a:lnTo>
                  <a:pt x="334860" y="169081"/>
                </a:lnTo>
                <a:lnTo>
                  <a:pt x="358555" y="169081"/>
                </a:lnTo>
                <a:lnTo>
                  <a:pt x="408413" y="36901"/>
                </a:lnTo>
                <a:close/>
              </a:path>
              <a:path w="1328743" h="237824">
                <a:moveTo>
                  <a:pt x="468145" y="154641"/>
                </a:moveTo>
                <a:lnTo>
                  <a:pt x="461727" y="154641"/>
                </a:lnTo>
                <a:lnTo>
                  <a:pt x="456174" y="152790"/>
                </a:lnTo>
                <a:lnTo>
                  <a:pt x="451484" y="149087"/>
                </a:lnTo>
                <a:lnTo>
                  <a:pt x="446795" y="145385"/>
                </a:lnTo>
                <a:lnTo>
                  <a:pt x="444450" y="140325"/>
                </a:lnTo>
                <a:lnTo>
                  <a:pt x="449449" y="171771"/>
                </a:lnTo>
                <a:lnTo>
                  <a:pt x="462962" y="173524"/>
                </a:lnTo>
                <a:lnTo>
                  <a:pt x="466510" y="173434"/>
                </a:lnTo>
                <a:lnTo>
                  <a:pt x="479248" y="171483"/>
                </a:lnTo>
                <a:lnTo>
                  <a:pt x="475961" y="154641"/>
                </a:lnTo>
                <a:lnTo>
                  <a:pt x="468145" y="154641"/>
                </a:lnTo>
                <a:close/>
              </a:path>
              <a:path w="1328743" h="237824">
                <a:moveTo>
                  <a:pt x="597070" y="169081"/>
                </a:moveTo>
                <a:lnTo>
                  <a:pt x="597070" y="91205"/>
                </a:lnTo>
                <a:lnTo>
                  <a:pt x="597625" y="84561"/>
                </a:lnTo>
                <a:lnTo>
                  <a:pt x="598737" y="79912"/>
                </a:lnTo>
                <a:lnTo>
                  <a:pt x="599847" y="75264"/>
                </a:lnTo>
                <a:lnTo>
                  <a:pt x="602254" y="70759"/>
                </a:lnTo>
                <a:lnTo>
                  <a:pt x="605956" y="66398"/>
                </a:lnTo>
                <a:lnTo>
                  <a:pt x="610563" y="60968"/>
                </a:lnTo>
                <a:lnTo>
                  <a:pt x="615911" y="57347"/>
                </a:lnTo>
                <a:lnTo>
                  <a:pt x="622000" y="55537"/>
                </a:lnTo>
                <a:lnTo>
                  <a:pt x="625373" y="54467"/>
                </a:lnTo>
                <a:lnTo>
                  <a:pt x="629692" y="53933"/>
                </a:lnTo>
                <a:lnTo>
                  <a:pt x="645325" y="53933"/>
                </a:lnTo>
                <a:lnTo>
                  <a:pt x="652482" y="58047"/>
                </a:lnTo>
                <a:lnTo>
                  <a:pt x="656431" y="66274"/>
                </a:lnTo>
                <a:lnTo>
                  <a:pt x="658817" y="71211"/>
                </a:lnTo>
                <a:lnTo>
                  <a:pt x="660010" y="77711"/>
                </a:lnTo>
                <a:lnTo>
                  <a:pt x="660010" y="169081"/>
                </a:lnTo>
                <a:lnTo>
                  <a:pt x="682595" y="169081"/>
                </a:lnTo>
                <a:lnTo>
                  <a:pt x="682595" y="84293"/>
                </a:lnTo>
                <a:lnTo>
                  <a:pt x="682407" y="77173"/>
                </a:lnTo>
                <a:lnTo>
                  <a:pt x="680685" y="63835"/>
                </a:lnTo>
                <a:lnTo>
                  <a:pt x="677165" y="53562"/>
                </a:lnTo>
                <a:lnTo>
                  <a:pt x="674787" y="49505"/>
                </a:lnTo>
                <a:lnTo>
                  <a:pt x="666129" y="40857"/>
                </a:lnTo>
                <a:lnTo>
                  <a:pt x="654251" y="35669"/>
                </a:lnTo>
                <a:lnTo>
                  <a:pt x="639154" y="33939"/>
                </a:lnTo>
                <a:lnTo>
                  <a:pt x="630597" y="33939"/>
                </a:lnTo>
                <a:lnTo>
                  <a:pt x="622822" y="35626"/>
                </a:lnTo>
                <a:lnTo>
                  <a:pt x="615829" y="38999"/>
                </a:lnTo>
                <a:lnTo>
                  <a:pt x="605414" y="45866"/>
                </a:lnTo>
                <a:lnTo>
                  <a:pt x="595959" y="55660"/>
                </a:lnTo>
                <a:lnTo>
                  <a:pt x="595959" y="36901"/>
                </a:lnTo>
                <a:lnTo>
                  <a:pt x="574856" y="36901"/>
                </a:lnTo>
                <a:lnTo>
                  <a:pt x="574856" y="169081"/>
                </a:lnTo>
                <a:lnTo>
                  <a:pt x="597070" y="169081"/>
                </a:lnTo>
                <a:close/>
              </a:path>
              <a:path w="1328743" h="237824">
                <a:moveTo>
                  <a:pt x="749197" y="36901"/>
                </a:moveTo>
                <a:lnTo>
                  <a:pt x="749197" y="0"/>
                </a:lnTo>
                <a:lnTo>
                  <a:pt x="726736" y="0"/>
                </a:lnTo>
                <a:lnTo>
                  <a:pt x="726736" y="36901"/>
                </a:lnTo>
                <a:lnTo>
                  <a:pt x="708841" y="36901"/>
                </a:lnTo>
                <a:lnTo>
                  <a:pt x="708841" y="55044"/>
                </a:lnTo>
                <a:lnTo>
                  <a:pt x="726736" y="55044"/>
                </a:lnTo>
                <a:lnTo>
                  <a:pt x="726736" y="151021"/>
                </a:lnTo>
                <a:lnTo>
                  <a:pt x="728587" y="157912"/>
                </a:lnTo>
                <a:lnTo>
                  <a:pt x="732289" y="163219"/>
                </a:lnTo>
                <a:lnTo>
                  <a:pt x="735992" y="168525"/>
                </a:lnTo>
                <a:lnTo>
                  <a:pt x="743026" y="171179"/>
                </a:lnTo>
                <a:lnTo>
                  <a:pt x="756601" y="171179"/>
                </a:lnTo>
                <a:lnTo>
                  <a:pt x="759584" y="171014"/>
                </a:lnTo>
                <a:lnTo>
                  <a:pt x="762340" y="170685"/>
                </a:lnTo>
                <a:lnTo>
                  <a:pt x="765096" y="170356"/>
                </a:lnTo>
                <a:lnTo>
                  <a:pt x="767750" y="169821"/>
                </a:lnTo>
                <a:lnTo>
                  <a:pt x="770300" y="169081"/>
                </a:lnTo>
                <a:lnTo>
                  <a:pt x="770300" y="151556"/>
                </a:lnTo>
                <a:lnTo>
                  <a:pt x="768655" y="151720"/>
                </a:lnTo>
                <a:lnTo>
                  <a:pt x="765981" y="151864"/>
                </a:lnTo>
                <a:lnTo>
                  <a:pt x="758494" y="151926"/>
                </a:lnTo>
                <a:lnTo>
                  <a:pt x="755614" y="151473"/>
                </a:lnTo>
                <a:lnTo>
                  <a:pt x="753887" y="150568"/>
                </a:lnTo>
                <a:lnTo>
                  <a:pt x="750761" y="149005"/>
                </a:lnTo>
                <a:lnTo>
                  <a:pt x="749197" y="145920"/>
                </a:lnTo>
                <a:lnTo>
                  <a:pt x="749197" y="55044"/>
                </a:lnTo>
                <a:lnTo>
                  <a:pt x="770300" y="55044"/>
                </a:lnTo>
                <a:lnTo>
                  <a:pt x="770300" y="36901"/>
                </a:lnTo>
                <a:lnTo>
                  <a:pt x="749197" y="36901"/>
                </a:lnTo>
                <a:close/>
              </a:path>
              <a:path w="1328743" h="237824">
                <a:moveTo>
                  <a:pt x="826206" y="154641"/>
                </a:moveTo>
                <a:lnTo>
                  <a:pt x="819789" y="154641"/>
                </a:lnTo>
                <a:lnTo>
                  <a:pt x="814235" y="152790"/>
                </a:lnTo>
                <a:lnTo>
                  <a:pt x="809546" y="149087"/>
                </a:lnTo>
                <a:lnTo>
                  <a:pt x="804856" y="145385"/>
                </a:lnTo>
                <a:lnTo>
                  <a:pt x="802511" y="140325"/>
                </a:lnTo>
                <a:lnTo>
                  <a:pt x="807510" y="171771"/>
                </a:lnTo>
                <a:lnTo>
                  <a:pt x="821023" y="173524"/>
                </a:lnTo>
                <a:lnTo>
                  <a:pt x="824571" y="173434"/>
                </a:lnTo>
                <a:lnTo>
                  <a:pt x="837309" y="171483"/>
                </a:lnTo>
                <a:lnTo>
                  <a:pt x="834022" y="154641"/>
                </a:lnTo>
                <a:lnTo>
                  <a:pt x="826206" y="154641"/>
                </a:lnTo>
                <a:close/>
              </a:path>
              <a:path w="1328743" h="237824">
                <a:moveTo>
                  <a:pt x="947138" y="100186"/>
                </a:moveTo>
                <a:lnTo>
                  <a:pt x="948582" y="86950"/>
                </a:lnTo>
                <a:lnTo>
                  <a:pt x="951552" y="76148"/>
                </a:lnTo>
                <a:lnTo>
                  <a:pt x="951908" y="75267"/>
                </a:lnTo>
                <a:lnTo>
                  <a:pt x="961689" y="37760"/>
                </a:lnTo>
                <a:lnTo>
                  <a:pt x="950460" y="43879"/>
                </a:lnTo>
                <a:lnTo>
                  <a:pt x="947138" y="100186"/>
                </a:lnTo>
                <a:close/>
              </a:path>
              <a:path w="1328743" h="237824">
                <a:moveTo>
                  <a:pt x="950812" y="185495"/>
                </a:moveTo>
                <a:lnTo>
                  <a:pt x="928228" y="185495"/>
                </a:lnTo>
                <a:lnTo>
                  <a:pt x="929939" y="195164"/>
                </a:lnTo>
                <a:lnTo>
                  <a:pt x="935446" y="206794"/>
                </a:lnTo>
                <a:lnTo>
                  <a:pt x="944518" y="215424"/>
                </a:lnTo>
                <a:lnTo>
                  <a:pt x="954418" y="220521"/>
                </a:lnTo>
                <a:lnTo>
                  <a:pt x="966632" y="223872"/>
                </a:lnTo>
                <a:lnTo>
                  <a:pt x="980431" y="224989"/>
                </a:lnTo>
                <a:lnTo>
                  <a:pt x="990347" y="224499"/>
                </a:lnTo>
                <a:lnTo>
                  <a:pt x="1004364" y="221669"/>
                </a:lnTo>
                <a:lnTo>
                  <a:pt x="1016085" y="216324"/>
                </a:lnTo>
                <a:lnTo>
                  <a:pt x="1025508" y="208462"/>
                </a:lnTo>
                <a:lnTo>
                  <a:pt x="1032634" y="198084"/>
                </a:lnTo>
                <a:lnTo>
                  <a:pt x="1037116" y="185793"/>
                </a:lnTo>
                <a:lnTo>
                  <a:pt x="1039309" y="173116"/>
                </a:lnTo>
                <a:lnTo>
                  <a:pt x="1040040" y="158344"/>
                </a:lnTo>
                <a:lnTo>
                  <a:pt x="1040040" y="38135"/>
                </a:lnTo>
                <a:lnTo>
                  <a:pt x="1019553" y="38135"/>
                </a:lnTo>
                <a:lnTo>
                  <a:pt x="1019553" y="54797"/>
                </a:lnTo>
                <a:lnTo>
                  <a:pt x="1015192" y="49284"/>
                </a:lnTo>
                <a:lnTo>
                  <a:pt x="1010914" y="45088"/>
                </a:lnTo>
                <a:lnTo>
                  <a:pt x="1006718" y="42208"/>
                </a:lnTo>
                <a:lnTo>
                  <a:pt x="1004369" y="40761"/>
                </a:lnTo>
                <a:lnTo>
                  <a:pt x="992769" y="36108"/>
                </a:lnTo>
                <a:lnTo>
                  <a:pt x="979567" y="34557"/>
                </a:lnTo>
                <a:lnTo>
                  <a:pt x="974070" y="34834"/>
                </a:lnTo>
                <a:lnTo>
                  <a:pt x="961689" y="37760"/>
                </a:lnTo>
                <a:lnTo>
                  <a:pt x="951908" y="75267"/>
                </a:lnTo>
                <a:lnTo>
                  <a:pt x="959326" y="63552"/>
                </a:lnTo>
                <a:lnTo>
                  <a:pt x="969903" y="56523"/>
                </a:lnTo>
                <a:lnTo>
                  <a:pt x="983640" y="54180"/>
                </a:lnTo>
                <a:lnTo>
                  <a:pt x="999265" y="57797"/>
                </a:lnTo>
                <a:lnTo>
                  <a:pt x="1009433" y="66028"/>
                </a:lnTo>
                <a:lnTo>
                  <a:pt x="1014981" y="75163"/>
                </a:lnTo>
                <a:lnTo>
                  <a:pt x="1018410" y="87363"/>
                </a:lnTo>
                <a:lnTo>
                  <a:pt x="1019553" y="102436"/>
                </a:lnTo>
                <a:lnTo>
                  <a:pt x="1019468" y="106438"/>
                </a:lnTo>
                <a:lnTo>
                  <a:pt x="1017836" y="119471"/>
                </a:lnTo>
                <a:lnTo>
                  <a:pt x="1014123" y="130945"/>
                </a:lnTo>
                <a:lnTo>
                  <a:pt x="1005105" y="143843"/>
                </a:lnTo>
                <a:lnTo>
                  <a:pt x="994197" y="150368"/>
                </a:lnTo>
                <a:lnTo>
                  <a:pt x="980431" y="152543"/>
                </a:lnTo>
                <a:lnTo>
                  <a:pt x="978618" y="152501"/>
                </a:lnTo>
                <a:lnTo>
                  <a:pt x="965961" y="149267"/>
                </a:lnTo>
                <a:lnTo>
                  <a:pt x="956057" y="140880"/>
                </a:lnTo>
                <a:lnTo>
                  <a:pt x="951712" y="133564"/>
                </a:lnTo>
                <a:lnTo>
                  <a:pt x="948167" y="121612"/>
                </a:lnTo>
                <a:lnTo>
                  <a:pt x="946986" y="106879"/>
                </a:lnTo>
                <a:lnTo>
                  <a:pt x="947138" y="100186"/>
                </a:lnTo>
                <a:lnTo>
                  <a:pt x="950460" y="43879"/>
                </a:lnTo>
                <a:lnTo>
                  <a:pt x="940383" y="53192"/>
                </a:lnTo>
                <a:lnTo>
                  <a:pt x="932140" y="65618"/>
                </a:lnTo>
                <a:lnTo>
                  <a:pt x="927704" y="77162"/>
                </a:lnTo>
                <a:lnTo>
                  <a:pt x="925042" y="90298"/>
                </a:lnTo>
                <a:lnTo>
                  <a:pt x="924155" y="105027"/>
                </a:lnTo>
                <a:lnTo>
                  <a:pt x="924181" y="107821"/>
                </a:lnTo>
                <a:lnTo>
                  <a:pt x="925419" y="123170"/>
                </a:lnTo>
                <a:lnTo>
                  <a:pt x="928511" y="136223"/>
                </a:lnTo>
                <a:lnTo>
                  <a:pt x="933458" y="146981"/>
                </a:lnTo>
                <a:lnTo>
                  <a:pt x="940260" y="155443"/>
                </a:lnTo>
                <a:lnTo>
                  <a:pt x="953045" y="164706"/>
                </a:lnTo>
                <a:lnTo>
                  <a:pt x="964916" y="169190"/>
                </a:lnTo>
                <a:lnTo>
                  <a:pt x="977839" y="170685"/>
                </a:lnTo>
                <a:lnTo>
                  <a:pt x="988124" y="170685"/>
                </a:lnTo>
                <a:lnTo>
                  <a:pt x="996393" y="169040"/>
                </a:lnTo>
                <a:lnTo>
                  <a:pt x="1002645" y="165749"/>
                </a:lnTo>
                <a:lnTo>
                  <a:pt x="1008898" y="162458"/>
                </a:lnTo>
                <a:lnTo>
                  <a:pt x="1014246" y="157439"/>
                </a:lnTo>
                <a:lnTo>
                  <a:pt x="1018689" y="150692"/>
                </a:lnTo>
                <a:lnTo>
                  <a:pt x="1018369" y="167095"/>
                </a:lnTo>
                <a:lnTo>
                  <a:pt x="1016929" y="179680"/>
                </a:lnTo>
                <a:lnTo>
                  <a:pt x="1014369" y="188581"/>
                </a:lnTo>
                <a:lnTo>
                  <a:pt x="1007196" y="198545"/>
                </a:lnTo>
                <a:lnTo>
                  <a:pt x="996032" y="204586"/>
                </a:lnTo>
                <a:lnTo>
                  <a:pt x="980925" y="206600"/>
                </a:lnTo>
                <a:lnTo>
                  <a:pt x="970147" y="206600"/>
                </a:lnTo>
                <a:lnTo>
                  <a:pt x="962248" y="204131"/>
                </a:lnTo>
                <a:lnTo>
                  <a:pt x="957229" y="199195"/>
                </a:lnTo>
                <a:lnTo>
                  <a:pt x="954021" y="195986"/>
                </a:lnTo>
                <a:lnTo>
                  <a:pt x="951882" y="191419"/>
                </a:lnTo>
                <a:lnTo>
                  <a:pt x="950812" y="185495"/>
                </a:lnTo>
                <a:close/>
              </a:path>
              <a:path w="1328743" h="237824">
                <a:moveTo>
                  <a:pt x="1108369" y="64361"/>
                </a:moveTo>
                <a:lnTo>
                  <a:pt x="1110299" y="62441"/>
                </a:lnTo>
                <a:lnTo>
                  <a:pt x="1121149" y="55597"/>
                </a:lnTo>
                <a:lnTo>
                  <a:pt x="1134039" y="53316"/>
                </a:lnTo>
                <a:lnTo>
                  <a:pt x="1144411" y="54422"/>
                </a:lnTo>
                <a:lnTo>
                  <a:pt x="1156127" y="59710"/>
                </a:lnTo>
                <a:lnTo>
                  <a:pt x="1164522" y="69360"/>
                </a:lnTo>
                <a:lnTo>
                  <a:pt x="1167813" y="75119"/>
                </a:lnTo>
                <a:lnTo>
                  <a:pt x="1169911" y="82812"/>
                </a:lnTo>
                <a:lnTo>
                  <a:pt x="1170816" y="92439"/>
                </a:lnTo>
                <a:lnTo>
                  <a:pt x="1097385" y="92439"/>
                </a:lnTo>
                <a:lnTo>
                  <a:pt x="1099824" y="44898"/>
                </a:lnTo>
                <a:lnTo>
                  <a:pt x="1090227" y="53809"/>
                </a:lnTo>
                <a:lnTo>
                  <a:pt x="1081387" y="66865"/>
                </a:lnTo>
                <a:lnTo>
                  <a:pt x="1076699" y="78451"/>
                </a:lnTo>
                <a:lnTo>
                  <a:pt x="1073887" y="91337"/>
                </a:lnTo>
                <a:lnTo>
                  <a:pt x="1072950" y="105521"/>
                </a:lnTo>
                <a:lnTo>
                  <a:pt x="1072983" y="108338"/>
                </a:lnTo>
                <a:lnTo>
                  <a:pt x="1074323" y="122671"/>
                </a:lnTo>
                <a:lnTo>
                  <a:pt x="1077624" y="135361"/>
                </a:lnTo>
                <a:lnTo>
                  <a:pt x="1082884" y="146409"/>
                </a:lnTo>
                <a:lnTo>
                  <a:pt x="1090104" y="155814"/>
                </a:lnTo>
                <a:lnTo>
                  <a:pt x="1095902" y="161195"/>
                </a:lnTo>
                <a:lnTo>
                  <a:pt x="1106743" y="168182"/>
                </a:lnTo>
                <a:lnTo>
                  <a:pt x="1118756" y="172374"/>
                </a:lnTo>
                <a:lnTo>
                  <a:pt x="1131941" y="173771"/>
                </a:lnTo>
                <a:lnTo>
                  <a:pt x="1138687" y="173771"/>
                </a:lnTo>
                <a:lnTo>
                  <a:pt x="1144735" y="173113"/>
                </a:lnTo>
                <a:lnTo>
                  <a:pt x="1150082" y="171796"/>
                </a:lnTo>
                <a:lnTo>
                  <a:pt x="1165113" y="166019"/>
                </a:lnTo>
                <a:lnTo>
                  <a:pt x="1175135" y="158467"/>
                </a:lnTo>
                <a:lnTo>
                  <a:pt x="1179166" y="154682"/>
                </a:lnTo>
                <a:lnTo>
                  <a:pt x="1182808" y="149808"/>
                </a:lnTo>
                <a:lnTo>
                  <a:pt x="1186057" y="143842"/>
                </a:lnTo>
                <a:lnTo>
                  <a:pt x="1189307" y="137877"/>
                </a:lnTo>
                <a:lnTo>
                  <a:pt x="1191220" y="132467"/>
                </a:lnTo>
                <a:lnTo>
                  <a:pt x="1191796" y="127613"/>
                </a:lnTo>
                <a:lnTo>
                  <a:pt x="1169952" y="127613"/>
                </a:lnTo>
                <a:lnTo>
                  <a:pt x="1168306" y="133455"/>
                </a:lnTo>
                <a:lnTo>
                  <a:pt x="1165509" y="138597"/>
                </a:lnTo>
                <a:lnTo>
                  <a:pt x="1161560" y="143040"/>
                </a:lnTo>
                <a:lnTo>
                  <a:pt x="1158185" y="146316"/>
                </a:lnTo>
                <a:lnTo>
                  <a:pt x="1147245" y="152467"/>
                </a:lnTo>
                <a:lnTo>
                  <a:pt x="1133792" y="154518"/>
                </a:lnTo>
                <a:lnTo>
                  <a:pt x="1128223" y="154223"/>
                </a:lnTo>
                <a:lnTo>
                  <a:pt x="1115510" y="150458"/>
                </a:lnTo>
                <a:lnTo>
                  <a:pt x="1106271" y="142361"/>
                </a:lnTo>
                <a:lnTo>
                  <a:pt x="1102413" y="135926"/>
                </a:lnTo>
                <a:lnTo>
                  <a:pt x="1098412" y="124141"/>
                </a:lnTo>
                <a:lnTo>
                  <a:pt x="1096768" y="110088"/>
                </a:lnTo>
                <a:lnTo>
                  <a:pt x="1193647" y="110088"/>
                </a:lnTo>
                <a:lnTo>
                  <a:pt x="1193614" y="105075"/>
                </a:lnTo>
                <a:lnTo>
                  <a:pt x="1193017" y="90963"/>
                </a:lnTo>
                <a:lnTo>
                  <a:pt x="1191673" y="80961"/>
                </a:lnTo>
                <a:lnTo>
                  <a:pt x="1190192" y="72075"/>
                </a:lnTo>
                <a:lnTo>
                  <a:pt x="1187230" y="64300"/>
                </a:lnTo>
                <a:lnTo>
                  <a:pt x="1182787" y="57635"/>
                </a:lnTo>
                <a:lnTo>
                  <a:pt x="1173920" y="47795"/>
                </a:lnTo>
                <a:lnTo>
                  <a:pt x="1162671" y="40542"/>
                </a:lnTo>
                <a:lnTo>
                  <a:pt x="1160157" y="39349"/>
                </a:lnTo>
                <a:lnTo>
                  <a:pt x="1147954" y="35292"/>
                </a:lnTo>
                <a:lnTo>
                  <a:pt x="1135396" y="33939"/>
                </a:lnTo>
                <a:lnTo>
                  <a:pt x="1123235" y="34971"/>
                </a:lnTo>
                <a:lnTo>
                  <a:pt x="1110826" y="38618"/>
                </a:lnTo>
                <a:lnTo>
                  <a:pt x="1108369" y="64361"/>
                </a:lnTo>
                <a:close/>
              </a:path>
              <a:path w="1328743" h="237824">
                <a:moveTo>
                  <a:pt x="1097385" y="92439"/>
                </a:moveTo>
                <a:lnTo>
                  <a:pt x="1097822" y="87221"/>
                </a:lnTo>
                <a:lnTo>
                  <a:pt x="1101365" y="74729"/>
                </a:lnTo>
                <a:lnTo>
                  <a:pt x="1108369" y="64361"/>
                </a:lnTo>
                <a:lnTo>
                  <a:pt x="1110826" y="38618"/>
                </a:lnTo>
                <a:lnTo>
                  <a:pt x="1099824" y="44898"/>
                </a:lnTo>
                <a:lnTo>
                  <a:pt x="1097385" y="92439"/>
                </a:lnTo>
                <a:close/>
              </a:path>
              <a:path w="1328743" h="237824">
                <a:moveTo>
                  <a:pt x="1240997" y="127613"/>
                </a:moveTo>
                <a:lnTo>
                  <a:pt x="1219646" y="127613"/>
                </a:lnTo>
                <a:lnTo>
                  <a:pt x="1221086" y="138442"/>
                </a:lnTo>
                <a:lnTo>
                  <a:pt x="1225489" y="150403"/>
                </a:lnTo>
                <a:lnTo>
                  <a:pt x="1232789" y="160750"/>
                </a:lnTo>
                <a:lnTo>
                  <a:pt x="1236317" y="164041"/>
                </a:lnTo>
                <a:lnTo>
                  <a:pt x="1246180" y="169652"/>
                </a:lnTo>
                <a:lnTo>
                  <a:pt x="1258930" y="173019"/>
                </a:lnTo>
                <a:lnTo>
                  <a:pt x="1274565" y="174141"/>
                </a:lnTo>
                <a:lnTo>
                  <a:pt x="1280369" y="173989"/>
                </a:lnTo>
                <a:lnTo>
                  <a:pt x="1294502" y="172026"/>
                </a:lnTo>
                <a:lnTo>
                  <a:pt x="1306163" y="167798"/>
                </a:lnTo>
                <a:lnTo>
                  <a:pt x="1315352" y="161306"/>
                </a:lnTo>
                <a:lnTo>
                  <a:pt x="1320950" y="154948"/>
                </a:lnTo>
                <a:lnTo>
                  <a:pt x="1326794" y="143585"/>
                </a:lnTo>
                <a:lnTo>
                  <a:pt x="1328743" y="130822"/>
                </a:lnTo>
                <a:lnTo>
                  <a:pt x="1328465" y="125687"/>
                </a:lnTo>
                <a:lnTo>
                  <a:pt x="1324486" y="113087"/>
                </a:lnTo>
                <a:lnTo>
                  <a:pt x="1315784" y="104040"/>
                </a:lnTo>
                <a:lnTo>
                  <a:pt x="1310655" y="101270"/>
                </a:lnTo>
                <a:lnTo>
                  <a:pt x="1299381" y="97092"/>
                </a:lnTo>
                <a:lnTo>
                  <a:pt x="1283697" y="92809"/>
                </a:lnTo>
                <a:lnTo>
                  <a:pt x="1269011" y="89230"/>
                </a:lnTo>
                <a:lnTo>
                  <a:pt x="1262594" y="87667"/>
                </a:lnTo>
                <a:lnTo>
                  <a:pt x="1257739" y="85857"/>
                </a:lnTo>
                <a:lnTo>
                  <a:pt x="1254448" y="83800"/>
                </a:lnTo>
                <a:lnTo>
                  <a:pt x="1248771" y="80344"/>
                </a:lnTo>
                <a:lnTo>
                  <a:pt x="1245933" y="75737"/>
                </a:lnTo>
                <a:lnTo>
                  <a:pt x="1245933" y="64711"/>
                </a:lnTo>
                <a:lnTo>
                  <a:pt x="1248092" y="60474"/>
                </a:lnTo>
                <a:lnTo>
                  <a:pt x="1252412" y="57265"/>
                </a:lnTo>
                <a:lnTo>
                  <a:pt x="1256732" y="54056"/>
                </a:lnTo>
                <a:lnTo>
                  <a:pt x="1263087" y="52452"/>
                </a:lnTo>
                <a:lnTo>
                  <a:pt x="1274823" y="52525"/>
                </a:lnTo>
                <a:lnTo>
                  <a:pt x="1288738" y="55059"/>
                </a:lnTo>
                <a:lnTo>
                  <a:pt x="1298013" y="61214"/>
                </a:lnTo>
                <a:lnTo>
                  <a:pt x="1301140" y="65328"/>
                </a:lnTo>
                <a:lnTo>
                  <a:pt x="1302908" y="69895"/>
                </a:lnTo>
                <a:lnTo>
                  <a:pt x="1303320" y="74914"/>
                </a:lnTo>
                <a:lnTo>
                  <a:pt x="1324300" y="74914"/>
                </a:lnTo>
                <a:lnTo>
                  <a:pt x="1324465" y="66357"/>
                </a:lnTo>
                <a:lnTo>
                  <a:pt x="1321790" y="58376"/>
                </a:lnTo>
                <a:lnTo>
                  <a:pt x="1316278" y="50971"/>
                </a:lnTo>
                <a:lnTo>
                  <a:pt x="1310964" y="45211"/>
                </a:lnTo>
                <a:lnTo>
                  <a:pt x="1300864" y="38675"/>
                </a:lnTo>
                <a:lnTo>
                  <a:pt x="1288278" y="34753"/>
                </a:lnTo>
                <a:lnTo>
                  <a:pt x="1273207" y="33446"/>
                </a:lnTo>
                <a:lnTo>
                  <a:pt x="1258986" y="34742"/>
                </a:lnTo>
                <a:lnTo>
                  <a:pt x="1246892" y="38609"/>
                </a:lnTo>
                <a:lnTo>
                  <a:pt x="1236862" y="45047"/>
                </a:lnTo>
                <a:lnTo>
                  <a:pt x="1231243" y="50913"/>
                </a:lnTo>
                <a:lnTo>
                  <a:pt x="1225322" y="62115"/>
                </a:lnTo>
                <a:lnTo>
                  <a:pt x="1223349" y="75407"/>
                </a:lnTo>
                <a:lnTo>
                  <a:pt x="1223543" y="79022"/>
                </a:lnTo>
                <a:lnTo>
                  <a:pt x="1227810" y="91029"/>
                </a:lnTo>
                <a:lnTo>
                  <a:pt x="1237664" y="100338"/>
                </a:lnTo>
                <a:lnTo>
                  <a:pt x="1248490" y="105492"/>
                </a:lnTo>
                <a:lnTo>
                  <a:pt x="1262594" y="109718"/>
                </a:lnTo>
                <a:lnTo>
                  <a:pt x="1280242" y="114161"/>
                </a:lnTo>
                <a:lnTo>
                  <a:pt x="1289703" y="116547"/>
                </a:lnTo>
                <a:lnTo>
                  <a:pt x="1296039" y="118645"/>
                </a:lnTo>
                <a:lnTo>
                  <a:pt x="1299247" y="120455"/>
                </a:lnTo>
                <a:lnTo>
                  <a:pt x="1304266" y="123417"/>
                </a:lnTo>
                <a:lnTo>
                  <a:pt x="1306776" y="127736"/>
                </a:lnTo>
                <a:lnTo>
                  <a:pt x="1306776" y="140901"/>
                </a:lnTo>
                <a:lnTo>
                  <a:pt x="1303649" y="146434"/>
                </a:lnTo>
                <a:lnTo>
                  <a:pt x="1297396" y="150013"/>
                </a:lnTo>
                <a:lnTo>
                  <a:pt x="1291143" y="153592"/>
                </a:lnTo>
                <a:lnTo>
                  <a:pt x="1283903" y="155382"/>
                </a:lnTo>
                <a:lnTo>
                  <a:pt x="1275676" y="155382"/>
                </a:lnTo>
                <a:lnTo>
                  <a:pt x="1268546" y="155027"/>
                </a:lnTo>
                <a:lnTo>
                  <a:pt x="1255482" y="151633"/>
                </a:lnTo>
                <a:lnTo>
                  <a:pt x="1246550" y="144644"/>
                </a:lnTo>
                <a:lnTo>
                  <a:pt x="1243506" y="140695"/>
                </a:lnTo>
                <a:lnTo>
                  <a:pt x="1241655" y="135018"/>
                </a:lnTo>
                <a:lnTo>
                  <a:pt x="1240997" y="127613"/>
                </a:lnTo>
                <a:close/>
              </a:path>
              <a:path w="1328743" h="237824">
                <a:moveTo>
                  <a:pt x="889641" y="70224"/>
                </a:moveTo>
                <a:lnTo>
                  <a:pt x="889143" y="63600"/>
                </a:lnTo>
                <a:lnTo>
                  <a:pt x="884566" y="51452"/>
                </a:lnTo>
                <a:lnTo>
                  <a:pt x="875201" y="42579"/>
                </a:lnTo>
                <a:lnTo>
                  <a:pt x="864029" y="37478"/>
                </a:lnTo>
                <a:lnTo>
                  <a:pt x="851605" y="34639"/>
                </a:lnTo>
                <a:lnTo>
                  <a:pt x="837314" y="33692"/>
                </a:lnTo>
                <a:lnTo>
                  <a:pt x="825438" y="34591"/>
                </a:lnTo>
                <a:lnTo>
                  <a:pt x="813111" y="37774"/>
                </a:lnTo>
                <a:lnTo>
                  <a:pt x="801956" y="43257"/>
                </a:lnTo>
                <a:lnTo>
                  <a:pt x="793636" y="50987"/>
                </a:lnTo>
                <a:lnTo>
                  <a:pt x="788191" y="62419"/>
                </a:lnTo>
                <a:lnTo>
                  <a:pt x="786097" y="77258"/>
                </a:lnTo>
                <a:lnTo>
                  <a:pt x="806831" y="77258"/>
                </a:lnTo>
                <a:lnTo>
                  <a:pt x="807653" y="70430"/>
                </a:lnTo>
                <a:lnTo>
                  <a:pt x="809422" y="65287"/>
                </a:lnTo>
                <a:lnTo>
                  <a:pt x="812137" y="61831"/>
                </a:lnTo>
                <a:lnTo>
                  <a:pt x="812706" y="61131"/>
                </a:lnTo>
                <a:lnTo>
                  <a:pt x="822422" y="54622"/>
                </a:lnTo>
                <a:lnTo>
                  <a:pt x="836820" y="52452"/>
                </a:lnTo>
                <a:lnTo>
                  <a:pt x="846857" y="52452"/>
                </a:lnTo>
                <a:lnTo>
                  <a:pt x="854571" y="54159"/>
                </a:lnTo>
                <a:lnTo>
                  <a:pt x="859960" y="57573"/>
                </a:lnTo>
                <a:lnTo>
                  <a:pt x="865349" y="60988"/>
                </a:lnTo>
                <a:lnTo>
                  <a:pt x="868043" y="66480"/>
                </a:lnTo>
                <a:lnTo>
                  <a:pt x="868043" y="77752"/>
                </a:lnTo>
                <a:lnTo>
                  <a:pt x="867550" y="80591"/>
                </a:lnTo>
                <a:lnTo>
                  <a:pt x="866562" y="82566"/>
                </a:lnTo>
                <a:lnTo>
                  <a:pt x="864835" y="86186"/>
                </a:lnTo>
                <a:lnTo>
                  <a:pt x="861420" y="88325"/>
                </a:lnTo>
                <a:lnTo>
                  <a:pt x="856319" y="88983"/>
                </a:lnTo>
                <a:lnTo>
                  <a:pt x="820900" y="93426"/>
                </a:lnTo>
                <a:lnTo>
                  <a:pt x="813025" y="94839"/>
                </a:lnTo>
                <a:lnTo>
                  <a:pt x="800819" y="99185"/>
                </a:lnTo>
                <a:lnTo>
                  <a:pt x="790787" y="105891"/>
                </a:lnTo>
                <a:lnTo>
                  <a:pt x="787149" y="109653"/>
                </a:lnTo>
                <a:lnTo>
                  <a:pt x="781270" y="120615"/>
                </a:lnTo>
                <a:lnTo>
                  <a:pt x="779310" y="134401"/>
                </a:lnTo>
                <a:lnTo>
                  <a:pt x="779613" y="139673"/>
                </a:lnTo>
                <a:lnTo>
                  <a:pt x="783242" y="152001"/>
                </a:lnTo>
                <a:lnTo>
                  <a:pt x="790972" y="162355"/>
                </a:lnTo>
                <a:lnTo>
                  <a:pt x="796108" y="166513"/>
                </a:lnTo>
                <a:lnTo>
                  <a:pt x="807510" y="171771"/>
                </a:lnTo>
                <a:lnTo>
                  <a:pt x="802511" y="140325"/>
                </a:lnTo>
                <a:lnTo>
                  <a:pt x="802511" y="125432"/>
                </a:lnTo>
                <a:lnTo>
                  <a:pt x="805926" y="119262"/>
                </a:lnTo>
                <a:lnTo>
                  <a:pt x="812754" y="115394"/>
                </a:lnTo>
                <a:lnTo>
                  <a:pt x="816786" y="113091"/>
                </a:lnTo>
                <a:lnTo>
                  <a:pt x="822833" y="111404"/>
                </a:lnTo>
                <a:lnTo>
                  <a:pt x="830896" y="110335"/>
                </a:lnTo>
                <a:lnTo>
                  <a:pt x="844348" y="108607"/>
                </a:lnTo>
                <a:lnTo>
                  <a:pt x="848462" y="108113"/>
                </a:lnTo>
                <a:lnTo>
                  <a:pt x="852658" y="107290"/>
                </a:lnTo>
                <a:lnTo>
                  <a:pt x="856936" y="106138"/>
                </a:lnTo>
                <a:lnTo>
                  <a:pt x="861214" y="104986"/>
                </a:lnTo>
                <a:lnTo>
                  <a:pt x="864711" y="103546"/>
                </a:lnTo>
                <a:lnTo>
                  <a:pt x="867426" y="101819"/>
                </a:lnTo>
                <a:lnTo>
                  <a:pt x="867426" y="119714"/>
                </a:lnTo>
                <a:lnTo>
                  <a:pt x="866070" y="129962"/>
                </a:lnTo>
                <a:lnTo>
                  <a:pt x="859954" y="141113"/>
                </a:lnTo>
                <a:lnTo>
                  <a:pt x="848914" y="149211"/>
                </a:lnTo>
                <a:lnTo>
                  <a:pt x="841592" y="152831"/>
                </a:lnTo>
                <a:lnTo>
                  <a:pt x="834022" y="154641"/>
                </a:lnTo>
                <a:lnTo>
                  <a:pt x="837309" y="171483"/>
                </a:lnTo>
                <a:lnTo>
                  <a:pt x="849038" y="166983"/>
                </a:lnTo>
                <a:lnTo>
                  <a:pt x="857512" y="162622"/>
                </a:lnTo>
                <a:lnTo>
                  <a:pt x="864012" y="157480"/>
                </a:lnTo>
                <a:lnTo>
                  <a:pt x="868537" y="151556"/>
                </a:lnTo>
                <a:lnTo>
                  <a:pt x="869277" y="156822"/>
                </a:lnTo>
                <a:lnTo>
                  <a:pt x="870553" y="160894"/>
                </a:lnTo>
                <a:lnTo>
                  <a:pt x="872363" y="163774"/>
                </a:lnTo>
                <a:lnTo>
                  <a:pt x="875818" y="169204"/>
                </a:lnTo>
                <a:lnTo>
                  <a:pt x="881372" y="171920"/>
                </a:lnTo>
                <a:lnTo>
                  <a:pt x="894618" y="171796"/>
                </a:lnTo>
                <a:lnTo>
                  <a:pt x="898238" y="171303"/>
                </a:lnTo>
                <a:lnTo>
                  <a:pt x="900871" y="170685"/>
                </a:lnTo>
                <a:lnTo>
                  <a:pt x="904327" y="169698"/>
                </a:lnTo>
                <a:lnTo>
                  <a:pt x="904327" y="153283"/>
                </a:lnTo>
                <a:lnTo>
                  <a:pt x="902928" y="153531"/>
                </a:lnTo>
                <a:lnTo>
                  <a:pt x="900378" y="153839"/>
                </a:lnTo>
                <a:lnTo>
                  <a:pt x="897045" y="154024"/>
                </a:lnTo>
                <a:lnTo>
                  <a:pt x="894001" y="154024"/>
                </a:lnTo>
                <a:lnTo>
                  <a:pt x="892006" y="153325"/>
                </a:lnTo>
                <a:lnTo>
                  <a:pt x="890113" y="150527"/>
                </a:lnTo>
                <a:lnTo>
                  <a:pt x="889641" y="146372"/>
                </a:lnTo>
                <a:lnTo>
                  <a:pt x="889641" y="70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76655" y="2477475"/>
            <a:ext cx="0" cy="315948"/>
          </a:xfrm>
          <a:custGeom>
            <a:avLst/>
            <a:gdLst/>
            <a:ahLst/>
            <a:cxnLst/>
            <a:rect l="l" t="t" r="r" b="b"/>
            <a:pathLst>
              <a:path h="358074">
                <a:moveTo>
                  <a:pt x="0" y="0"/>
                </a:moveTo>
                <a:lnTo>
                  <a:pt x="0" y="358074"/>
                </a:lnTo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09171" y="4845088"/>
            <a:ext cx="105237" cy="154319"/>
          </a:xfrm>
          <a:custGeom>
            <a:avLst/>
            <a:gdLst/>
            <a:ahLst/>
            <a:cxnLst/>
            <a:rect l="l" t="t" r="r" b="b"/>
            <a:pathLst>
              <a:path w="115761" h="174895">
                <a:moveTo>
                  <a:pt x="62570" y="21639"/>
                </a:moveTo>
                <a:lnTo>
                  <a:pt x="68000" y="23942"/>
                </a:lnTo>
                <a:lnTo>
                  <a:pt x="70523" y="25170"/>
                </a:lnTo>
                <a:lnTo>
                  <a:pt x="79460" y="34134"/>
                </a:lnTo>
                <a:lnTo>
                  <a:pt x="82439" y="47885"/>
                </a:lnTo>
                <a:lnTo>
                  <a:pt x="82326" y="51020"/>
                </a:lnTo>
                <a:lnTo>
                  <a:pt x="78397" y="63913"/>
                </a:lnTo>
                <a:lnTo>
                  <a:pt x="80204" y="103911"/>
                </a:lnTo>
                <a:lnTo>
                  <a:pt x="88452" y="113616"/>
                </a:lnTo>
                <a:lnTo>
                  <a:pt x="91201" y="127242"/>
                </a:lnTo>
                <a:lnTo>
                  <a:pt x="91201" y="135059"/>
                </a:lnTo>
                <a:lnTo>
                  <a:pt x="89186" y="141724"/>
                </a:lnTo>
                <a:lnTo>
                  <a:pt x="85154" y="147236"/>
                </a:lnTo>
                <a:lnTo>
                  <a:pt x="86045" y="174895"/>
                </a:lnTo>
                <a:lnTo>
                  <a:pt x="96395" y="168561"/>
                </a:lnTo>
                <a:lnTo>
                  <a:pt x="104777" y="160072"/>
                </a:lnTo>
                <a:lnTo>
                  <a:pt x="109471" y="152968"/>
                </a:lnTo>
                <a:lnTo>
                  <a:pt x="114188" y="141138"/>
                </a:lnTo>
                <a:lnTo>
                  <a:pt x="115761" y="128353"/>
                </a:lnTo>
                <a:lnTo>
                  <a:pt x="114853" y="117656"/>
                </a:lnTo>
                <a:lnTo>
                  <a:pt x="110815" y="105460"/>
                </a:lnTo>
                <a:lnTo>
                  <a:pt x="103543" y="95648"/>
                </a:lnTo>
                <a:lnTo>
                  <a:pt x="98935" y="91205"/>
                </a:lnTo>
                <a:lnTo>
                  <a:pt x="91983" y="87214"/>
                </a:lnTo>
                <a:lnTo>
                  <a:pt x="82686" y="83676"/>
                </a:lnTo>
                <a:lnTo>
                  <a:pt x="89021" y="80467"/>
                </a:lnTo>
                <a:lnTo>
                  <a:pt x="93875" y="76929"/>
                </a:lnTo>
                <a:lnTo>
                  <a:pt x="97249" y="73062"/>
                </a:lnTo>
                <a:lnTo>
                  <a:pt x="99906" y="69698"/>
                </a:lnTo>
                <a:lnTo>
                  <a:pt x="105225" y="58433"/>
                </a:lnTo>
                <a:lnTo>
                  <a:pt x="106998" y="44923"/>
                </a:lnTo>
                <a:lnTo>
                  <a:pt x="106967" y="43100"/>
                </a:lnTo>
                <a:lnTo>
                  <a:pt x="104769" y="30294"/>
                </a:lnTo>
                <a:lnTo>
                  <a:pt x="99100" y="19006"/>
                </a:lnTo>
                <a:lnTo>
                  <a:pt x="92139" y="11435"/>
                </a:lnTo>
                <a:lnTo>
                  <a:pt x="81821" y="5082"/>
                </a:lnTo>
                <a:lnTo>
                  <a:pt x="69043" y="1270"/>
                </a:lnTo>
                <a:lnTo>
                  <a:pt x="53807" y="0"/>
                </a:lnTo>
                <a:lnTo>
                  <a:pt x="0" y="20487"/>
                </a:lnTo>
                <a:lnTo>
                  <a:pt x="54507" y="20487"/>
                </a:lnTo>
                <a:lnTo>
                  <a:pt x="62570" y="21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87293" y="4845088"/>
            <a:ext cx="100100" cy="159970"/>
          </a:xfrm>
          <a:custGeom>
            <a:avLst/>
            <a:gdLst/>
            <a:ahLst/>
            <a:cxnLst/>
            <a:rect l="l" t="t" r="r" b="b"/>
            <a:pathLst>
              <a:path w="110110" h="181299">
                <a:moveTo>
                  <a:pt x="24065" y="76641"/>
                </a:moveTo>
                <a:lnTo>
                  <a:pt x="24065" y="20487"/>
                </a:lnTo>
                <a:lnTo>
                  <a:pt x="77873" y="0"/>
                </a:lnTo>
                <a:lnTo>
                  <a:pt x="0" y="0"/>
                </a:lnTo>
                <a:lnTo>
                  <a:pt x="0" y="181299"/>
                </a:lnTo>
                <a:lnTo>
                  <a:pt x="76639" y="181299"/>
                </a:lnTo>
                <a:lnTo>
                  <a:pt x="83506" y="181093"/>
                </a:lnTo>
                <a:lnTo>
                  <a:pt x="97792" y="179072"/>
                </a:lnTo>
                <a:lnTo>
                  <a:pt x="110110" y="174895"/>
                </a:lnTo>
                <a:lnTo>
                  <a:pt x="109220" y="147236"/>
                </a:lnTo>
                <a:lnTo>
                  <a:pt x="103093" y="153335"/>
                </a:lnTo>
                <a:lnTo>
                  <a:pt x="91780" y="158573"/>
                </a:lnTo>
                <a:lnTo>
                  <a:pt x="77009" y="160318"/>
                </a:lnTo>
                <a:lnTo>
                  <a:pt x="24065" y="160318"/>
                </a:lnTo>
                <a:lnTo>
                  <a:pt x="24065" y="96512"/>
                </a:lnTo>
                <a:lnTo>
                  <a:pt x="83097" y="96512"/>
                </a:lnTo>
                <a:lnTo>
                  <a:pt x="91366" y="97787"/>
                </a:lnTo>
                <a:lnTo>
                  <a:pt x="97619" y="100338"/>
                </a:lnTo>
                <a:lnTo>
                  <a:pt x="104270" y="103911"/>
                </a:lnTo>
                <a:lnTo>
                  <a:pt x="102462" y="63913"/>
                </a:lnTo>
                <a:lnTo>
                  <a:pt x="92929" y="72322"/>
                </a:lnTo>
                <a:lnTo>
                  <a:pt x="87170" y="75202"/>
                </a:lnTo>
                <a:lnTo>
                  <a:pt x="79107" y="76641"/>
                </a:lnTo>
                <a:lnTo>
                  <a:pt x="24065" y="766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38903" y="4885815"/>
            <a:ext cx="58453" cy="119242"/>
          </a:xfrm>
          <a:custGeom>
            <a:avLst/>
            <a:gdLst/>
            <a:ahLst/>
            <a:cxnLst/>
            <a:rect l="l" t="t" r="r" b="b"/>
            <a:pathLst>
              <a:path w="64298" h="135141">
                <a:moveTo>
                  <a:pt x="0" y="2962"/>
                </a:moveTo>
                <a:lnTo>
                  <a:pt x="0" y="135141"/>
                </a:lnTo>
                <a:lnTo>
                  <a:pt x="22214" y="135141"/>
                </a:lnTo>
                <a:lnTo>
                  <a:pt x="22228" y="58004"/>
                </a:lnTo>
                <a:lnTo>
                  <a:pt x="24648" y="45372"/>
                </a:lnTo>
                <a:lnTo>
                  <a:pt x="31223" y="34248"/>
                </a:lnTo>
                <a:lnTo>
                  <a:pt x="32940" y="32359"/>
                </a:lnTo>
                <a:lnTo>
                  <a:pt x="43374" y="25676"/>
                </a:lnTo>
                <a:lnTo>
                  <a:pt x="57016" y="23449"/>
                </a:lnTo>
                <a:lnTo>
                  <a:pt x="60657" y="23572"/>
                </a:lnTo>
                <a:lnTo>
                  <a:pt x="64298" y="24066"/>
                </a:lnTo>
                <a:lnTo>
                  <a:pt x="64298" y="617"/>
                </a:lnTo>
                <a:lnTo>
                  <a:pt x="60225" y="205"/>
                </a:lnTo>
                <a:lnTo>
                  <a:pt x="57140" y="0"/>
                </a:lnTo>
                <a:lnTo>
                  <a:pt x="48336" y="0"/>
                </a:lnTo>
                <a:lnTo>
                  <a:pt x="40561" y="3188"/>
                </a:lnTo>
                <a:lnTo>
                  <a:pt x="33815" y="9564"/>
                </a:lnTo>
                <a:lnTo>
                  <a:pt x="27068" y="15941"/>
                </a:lnTo>
                <a:lnTo>
                  <a:pt x="22831" y="21351"/>
                </a:lnTo>
                <a:lnTo>
                  <a:pt x="21103" y="25794"/>
                </a:lnTo>
                <a:lnTo>
                  <a:pt x="21103" y="2962"/>
                </a:lnTo>
                <a:lnTo>
                  <a:pt x="0" y="2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930415" y="4979685"/>
            <a:ext cx="31635" cy="29293"/>
          </a:xfrm>
          <a:custGeom>
            <a:avLst/>
            <a:gdLst/>
            <a:ahLst/>
            <a:cxnLst/>
            <a:rect l="l" t="t" r="r" b="b"/>
            <a:pathLst>
              <a:path w="34798" h="33199">
                <a:moveTo>
                  <a:pt x="23695" y="14316"/>
                </a:moveTo>
                <a:lnTo>
                  <a:pt x="17277" y="14316"/>
                </a:lnTo>
                <a:lnTo>
                  <a:pt x="11724" y="12465"/>
                </a:lnTo>
                <a:lnTo>
                  <a:pt x="7034" y="8762"/>
                </a:lnTo>
                <a:lnTo>
                  <a:pt x="2344" y="5060"/>
                </a:lnTo>
                <a:lnTo>
                  <a:pt x="0" y="0"/>
                </a:lnTo>
                <a:lnTo>
                  <a:pt x="4998" y="31446"/>
                </a:lnTo>
                <a:lnTo>
                  <a:pt x="18511" y="33199"/>
                </a:lnTo>
                <a:lnTo>
                  <a:pt x="22059" y="33109"/>
                </a:lnTo>
                <a:lnTo>
                  <a:pt x="34798" y="31158"/>
                </a:lnTo>
                <a:lnTo>
                  <a:pt x="31511" y="14316"/>
                </a:lnTo>
                <a:lnTo>
                  <a:pt x="23695" y="14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48967" y="4885815"/>
            <a:ext cx="97945" cy="119242"/>
          </a:xfrm>
          <a:custGeom>
            <a:avLst/>
            <a:gdLst/>
            <a:ahLst/>
            <a:cxnLst/>
            <a:rect l="l" t="t" r="r" b="b"/>
            <a:pathLst>
              <a:path w="107739" h="135141">
                <a:moveTo>
                  <a:pt x="22214" y="135141"/>
                </a:moveTo>
                <a:lnTo>
                  <a:pt x="22214" y="57265"/>
                </a:lnTo>
                <a:lnTo>
                  <a:pt x="22769" y="50621"/>
                </a:lnTo>
                <a:lnTo>
                  <a:pt x="23880" y="45972"/>
                </a:lnTo>
                <a:lnTo>
                  <a:pt x="24991" y="41324"/>
                </a:lnTo>
                <a:lnTo>
                  <a:pt x="27397" y="36819"/>
                </a:lnTo>
                <a:lnTo>
                  <a:pt x="31099" y="32458"/>
                </a:lnTo>
                <a:lnTo>
                  <a:pt x="35707" y="27028"/>
                </a:lnTo>
                <a:lnTo>
                  <a:pt x="41055" y="23408"/>
                </a:lnTo>
                <a:lnTo>
                  <a:pt x="47143" y="21597"/>
                </a:lnTo>
                <a:lnTo>
                  <a:pt x="50516" y="20528"/>
                </a:lnTo>
                <a:lnTo>
                  <a:pt x="54836" y="19993"/>
                </a:lnTo>
                <a:lnTo>
                  <a:pt x="70468" y="19993"/>
                </a:lnTo>
                <a:lnTo>
                  <a:pt x="77626" y="24107"/>
                </a:lnTo>
                <a:lnTo>
                  <a:pt x="81575" y="32335"/>
                </a:lnTo>
                <a:lnTo>
                  <a:pt x="83961" y="37271"/>
                </a:lnTo>
                <a:lnTo>
                  <a:pt x="85154" y="43771"/>
                </a:lnTo>
                <a:lnTo>
                  <a:pt x="85154" y="135141"/>
                </a:lnTo>
                <a:lnTo>
                  <a:pt x="107739" y="135141"/>
                </a:lnTo>
                <a:lnTo>
                  <a:pt x="107739" y="50354"/>
                </a:lnTo>
                <a:lnTo>
                  <a:pt x="107551" y="43233"/>
                </a:lnTo>
                <a:lnTo>
                  <a:pt x="105829" y="29895"/>
                </a:lnTo>
                <a:lnTo>
                  <a:pt x="102309" y="19623"/>
                </a:lnTo>
                <a:lnTo>
                  <a:pt x="99931" y="15566"/>
                </a:lnTo>
                <a:lnTo>
                  <a:pt x="91273" y="6918"/>
                </a:lnTo>
                <a:lnTo>
                  <a:pt x="79395" y="1729"/>
                </a:lnTo>
                <a:lnTo>
                  <a:pt x="64298" y="0"/>
                </a:lnTo>
                <a:lnTo>
                  <a:pt x="55741" y="0"/>
                </a:lnTo>
                <a:lnTo>
                  <a:pt x="47966" y="1686"/>
                </a:lnTo>
                <a:lnTo>
                  <a:pt x="40973" y="5060"/>
                </a:lnTo>
                <a:lnTo>
                  <a:pt x="30557" y="11926"/>
                </a:lnTo>
                <a:lnTo>
                  <a:pt x="21103" y="21721"/>
                </a:lnTo>
                <a:lnTo>
                  <a:pt x="21103" y="2962"/>
                </a:lnTo>
                <a:lnTo>
                  <a:pt x="0" y="2962"/>
                </a:lnTo>
                <a:lnTo>
                  <a:pt x="0" y="135141"/>
                </a:lnTo>
                <a:lnTo>
                  <a:pt x="22214" y="135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74474" y="4844543"/>
            <a:ext cx="106471" cy="164652"/>
          </a:xfrm>
          <a:custGeom>
            <a:avLst/>
            <a:gdLst/>
            <a:ahLst/>
            <a:cxnLst/>
            <a:rect l="l" t="t" r="r" b="b"/>
            <a:pathLst>
              <a:path w="117118" h="186606">
                <a:moveTo>
                  <a:pt x="24529" y="131245"/>
                </a:moveTo>
                <a:lnTo>
                  <a:pt x="23448" y="117369"/>
                </a:lnTo>
                <a:lnTo>
                  <a:pt x="23456" y="116005"/>
                </a:lnTo>
                <a:lnTo>
                  <a:pt x="24738" y="101330"/>
                </a:lnTo>
                <a:lnTo>
                  <a:pt x="28211" y="89196"/>
                </a:lnTo>
                <a:lnTo>
                  <a:pt x="33876" y="79604"/>
                </a:lnTo>
                <a:lnTo>
                  <a:pt x="37280" y="75916"/>
                </a:lnTo>
                <a:lnTo>
                  <a:pt x="48052" y="69055"/>
                </a:lnTo>
                <a:lnTo>
                  <a:pt x="61089" y="66768"/>
                </a:lnTo>
                <a:lnTo>
                  <a:pt x="63858" y="66873"/>
                </a:lnTo>
                <a:lnTo>
                  <a:pt x="76112" y="70364"/>
                </a:lnTo>
                <a:lnTo>
                  <a:pt x="86388" y="78801"/>
                </a:lnTo>
                <a:lnTo>
                  <a:pt x="92167" y="88484"/>
                </a:lnTo>
                <a:lnTo>
                  <a:pt x="95516" y="100767"/>
                </a:lnTo>
                <a:lnTo>
                  <a:pt x="96632" y="115888"/>
                </a:lnTo>
                <a:lnTo>
                  <a:pt x="96622" y="117451"/>
                </a:lnTo>
                <a:lnTo>
                  <a:pt x="95383" y="132026"/>
                </a:lnTo>
                <a:lnTo>
                  <a:pt x="92075" y="144196"/>
                </a:lnTo>
                <a:lnTo>
                  <a:pt x="86697" y="153962"/>
                </a:lnTo>
                <a:lnTo>
                  <a:pt x="84391" y="156781"/>
                </a:lnTo>
                <a:lnTo>
                  <a:pt x="73944" y="164618"/>
                </a:lnTo>
                <a:lnTo>
                  <a:pt x="63557" y="186606"/>
                </a:lnTo>
                <a:lnTo>
                  <a:pt x="71661" y="184796"/>
                </a:lnTo>
                <a:lnTo>
                  <a:pt x="78737" y="181176"/>
                </a:lnTo>
                <a:lnTo>
                  <a:pt x="88672" y="174018"/>
                </a:lnTo>
                <a:lnTo>
                  <a:pt x="97125" y="163527"/>
                </a:lnTo>
                <a:lnTo>
                  <a:pt x="97125" y="181916"/>
                </a:lnTo>
                <a:lnTo>
                  <a:pt x="117118" y="181916"/>
                </a:lnTo>
                <a:lnTo>
                  <a:pt x="117118" y="0"/>
                </a:lnTo>
                <a:lnTo>
                  <a:pt x="95768" y="0"/>
                </a:lnTo>
                <a:lnTo>
                  <a:pt x="95768" y="66768"/>
                </a:lnTo>
                <a:lnTo>
                  <a:pt x="90749" y="60597"/>
                </a:lnTo>
                <a:lnTo>
                  <a:pt x="86265" y="56278"/>
                </a:lnTo>
                <a:lnTo>
                  <a:pt x="82316" y="53809"/>
                </a:lnTo>
                <a:lnTo>
                  <a:pt x="70439" y="48897"/>
                </a:lnTo>
                <a:lnTo>
                  <a:pt x="56893" y="47392"/>
                </a:lnTo>
                <a:lnTo>
                  <a:pt x="46831" y="48173"/>
                </a:lnTo>
                <a:lnTo>
                  <a:pt x="34302" y="51898"/>
                </a:lnTo>
                <a:lnTo>
                  <a:pt x="23607" y="58693"/>
                </a:lnTo>
                <a:lnTo>
                  <a:pt x="14747" y="68558"/>
                </a:lnTo>
                <a:lnTo>
                  <a:pt x="7864" y="80538"/>
                </a:lnTo>
                <a:lnTo>
                  <a:pt x="3495" y="92312"/>
                </a:lnTo>
                <a:lnTo>
                  <a:pt x="873" y="105001"/>
                </a:lnTo>
                <a:lnTo>
                  <a:pt x="0" y="118603"/>
                </a:lnTo>
                <a:lnTo>
                  <a:pt x="8" y="120027"/>
                </a:lnTo>
                <a:lnTo>
                  <a:pt x="1155" y="134225"/>
                </a:lnTo>
                <a:lnTo>
                  <a:pt x="4231" y="146959"/>
                </a:lnTo>
                <a:lnTo>
                  <a:pt x="9235" y="158228"/>
                </a:lnTo>
                <a:lnTo>
                  <a:pt x="16167" y="168032"/>
                </a:lnTo>
                <a:lnTo>
                  <a:pt x="19598" y="171699"/>
                </a:lnTo>
                <a:lnTo>
                  <a:pt x="30150" y="179981"/>
                </a:lnTo>
                <a:lnTo>
                  <a:pt x="27771" y="143462"/>
                </a:lnTo>
                <a:lnTo>
                  <a:pt x="24529" y="131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99721" y="4971127"/>
            <a:ext cx="41975" cy="38068"/>
          </a:xfrm>
          <a:custGeom>
            <a:avLst/>
            <a:gdLst/>
            <a:ahLst/>
            <a:cxnLst/>
            <a:rect l="l" t="t" r="r" b="b"/>
            <a:pathLst>
              <a:path w="46173" h="43144">
                <a:moveTo>
                  <a:pt x="13471" y="18510"/>
                </a:moveTo>
                <a:lnTo>
                  <a:pt x="4686" y="9451"/>
                </a:lnTo>
                <a:lnTo>
                  <a:pt x="0" y="0"/>
                </a:lnTo>
                <a:lnTo>
                  <a:pt x="2379" y="36518"/>
                </a:lnTo>
                <a:lnTo>
                  <a:pt x="13988" y="41488"/>
                </a:lnTo>
                <a:lnTo>
                  <a:pt x="26653" y="43144"/>
                </a:lnTo>
                <a:lnTo>
                  <a:pt x="35786" y="43144"/>
                </a:lnTo>
                <a:lnTo>
                  <a:pt x="46173" y="21155"/>
                </a:lnTo>
                <a:lnTo>
                  <a:pt x="33564" y="23767"/>
                </a:lnTo>
                <a:lnTo>
                  <a:pt x="25629" y="23124"/>
                </a:lnTo>
                <a:lnTo>
                  <a:pt x="13471" y="18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9323" y="4885598"/>
            <a:ext cx="113652" cy="121965"/>
          </a:xfrm>
          <a:custGeom>
            <a:avLst/>
            <a:gdLst/>
            <a:ahLst/>
            <a:cxnLst/>
            <a:rect l="l" t="t" r="r" b="b"/>
            <a:pathLst>
              <a:path w="125017" h="138227">
                <a:moveTo>
                  <a:pt x="110330" y="36531"/>
                </a:moveTo>
                <a:lnTo>
                  <a:pt x="109833" y="29907"/>
                </a:lnTo>
                <a:lnTo>
                  <a:pt x="105256" y="17759"/>
                </a:lnTo>
                <a:lnTo>
                  <a:pt x="95891" y="8885"/>
                </a:lnTo>
                <a:lnTo>
                  <a:pt x="84719" y="3785"/>
                </a:lnTo>
                <a:lnTo>
                  <a:pt x="72294" y="946"/>
                </a:lnTo>
                <a:lnTo>
                  <a:pt x="58003" y="0"/>
                </a:lnTo>
                <a:lnTo>
                  <a:pt x="46128" y="898"/>
                </a:lnTo>
                <a:lnTo>
                  <a:pt x="33801" y="4081"/>
                </a:lnTo>
                <a:lnTo>
                  <a:pt x="22646" y="9564"/>
                </a:lnTo>
                <a:lnTo>
                  <a:pt x="14326" y="17294"/>
                </a:lnTo>
                <a:lnTo>
                  <a:pt x="8881" y="28726"/>
                </a:lnTo>
                <a:lnTo>
                  <a:pt x="6787" y="43566"/>
                </a:lnTo>
                <a:lnTo>
                  <a:pt x="27520" y="43566"/>
                </a:lnTo>
                <a:lnTo>
                  <a:pt x="28343" y="36737"/>
                </a:lnTo>
                <a:lnTo>
                  <a:pt x="30112" y="31594"/>
                </a:lnTo>
                <a:lnTo>
                  <a:pt x="32827" y="28138"/>
                </a:lnTo>
                <a:lnTo>
                  <a:pt x="33396" y="27438"/>
                </a:lnTo>
                <a:lnTo>
                  <a:pt x="43112" y="20929"/>
                </a:lnTo>
                <a:lnTo>
                  <a:pt x="57510" y="18759"/>
                </a:lnTo>
                <a:lnTo>
                  <a:pt x="67547" y="18759"/>
                </a:lnTo>
                <a:lnTo>
                  <a:pt x="75261" y="20466"/>
                </a:lnTo>
                <a:lnTo>
                  <a:pt x="80650" y="23881"/>
                </a:lnTo>
                <a:lnTo>
                  <a:pt x="86039" y="27295"/>
                </a:lnTo>
                <a:lnTo>
                  <a:pt x="88733" y="32787"/>
                </a:lnTo>
                <a:lnTo>
                  <a:pt x="88733" y="44059"/>
                </a:lnTo>
                <a:lnTo>
                  <a:pt x="88240" y="46898"/>
                </a:lnTo>
                <a:lnTo>
                  <a:pt x="87252" y="48873"/>
                </a:lnTo>
                <a:lnTo>
                  <a:pt x="85525" y="52493"/>
                </a:lnTo>
                <a:lnTo>
                  <a:pt x="82110" y="54632"/>
                </a:lnTo>
                <a:lnTo>
                  <a:pt x="77009" y="55290"/>
                </a:lnTo>
                <a:lnTo>
                  <a:pt x="41590" y="59733"/>
                </a:lnTo>
                <a:lnTo>
                  <a:pt x="33715" y="61146"/>
                </a:lnTo>
                <a:lnTo>
                  <a:pt x="21509" y="65492"/>
                </a:lnTo>
                <a:lnTo>
                  <a:pt x="11477" y="72198"/>
                </a:lnTo>
                <a:lnTo>
                  <a:pt x="7839" y="75960"/>
                </a:lnTo>
                <a:lnTo>
                  <a:pt x="1959" y="86922"/>
                </a:lnTo>
                <a:lnTo>
                  <a:pt x="0" y="100708"/>
                </a:lnTo>
                <a:lnTo>
                  <a:pt x="303" y="105980"/>
                </a:lnTo>
                <a:lnTo>
                  <a:pt x="3932" y="118308"/>
                </a:lnTo>
                <a:lnTo>
                  <a:pt x="11662" y="128662"/>
                </a:lnTo>
                <a:lnTo>
                  <a:pt x="16797" y="132820"/>
                </a:lnTo>
                <a:lnTo>
                  <a:pt x="28200" y="138078"/>
                </a:lnTo>
                <a:lnTo>
                  <a:pt x="23201" y="106632"/>
                </a:lnTo>
                <a:lnTo>
                  <a:pt x="23201" y="91739"/>
                </a:lnTo>
                <a:lnTo>
                  <a:pt x="26616" y="85569"/>
                </a:lnTo>
                <a:lnTo>
                  <a:pt x="33444" y="81701"/>
                </a:lnTo>
                <a:lnTo>
                  <a:pt x="37476" y="79398"/>
                </a:lnTo>
                <a:lnTo>
                  <a:pt x="43523" y="77711"/>
                </a:lnTo>
                <a:lnTo>
                  <a:pt x="51586" y="76642"/>
                </a:lnTo>
                <a:lnTo>
                  <a:pt x="65038" y="74914"/>
                </a:lnTo>
                <a:lnTo>
                  <a:pt x="69152" y="74420"/>
                </a:lnTo>
                <a:lnTo>
                  <a:pt x="73348" y="73597"/>
                </a:lnTo>
                <a:lnTo>
                  <a:pt x="77626" y="72445"/>
                </a:lnTo>
                <a:lnTo>
                  <a:pt x="81904" y="71293"/>
                </a:lnTo>
                <a:lnTo>
                  <a:pt x="85401" y="69854"/>
                </a:lnTo>
                <a:lnTo>
                  <a:pt x="88116" y="68126"/>
                </a:lnTo>
                <a:lnTo>
                  <a:pt x="88116" y="86021"/>
                </a:lnTo>
                <a:lnTo>
                  <a:pt x="86760" y="96269"/>
                </a:lnTo>
                <a:lnTo>
                  <a:pt x="80644" y="107420"/>
                </a:lnTo>
                <a:lnTo>
                  <a:pt x="69604" y="115518"/>
                </a:lnTo>
                <a:lnTo>
                  <a:pt x="62282" y="119138"/>
                </a:lnTo>
                <a:lnTo>
                  <a:pt x="54713" y="120948"/>
                </a:lnTo>
                <a:lnTo>
                  <a:pt x="57999" y="137790"/>
                </a:lnTo>
                <a:lnTo>
                  <a:pt x="69728" y="133290"/>
                </a:lnTo>
                <a:lnTo>
                  <a:pt x="78202" y="128929"/>
                </a:lnTo>
                <a:lnTo>
                  <a:pt x="84702" y="123787"/>
                </a:lnTo>
                <a:lnTo>
                  <a:pt x="89227" y="117863"/>
                </a:lnTo>
                <a:lnTo>
                  <a:pt x="89967" y="123129"/>
                </a:lnTo>
                <a:lnTo>
                  <a:pt x="91243" y="127201"/>
                </a:lnTo>
                <a:lnTo>
                  <a:pt x="93053" y="130081"/>
                </a:lnTo>
                <a:lnTo>
                  <a:pt x="96508" y="135511"/>
                </a:lnTo>
                <a:lnTo>
                  <a:pt x="102062" y="138227"/>
                </a:lnTo>
                <a:lnTo>
                  <a:pt x="115308" y="138103"/>
                </a:lnTo>
                <a:lnTo>
                  <a:pt x="118928" y="137609"/>
                </a:lnTo>
                <a:lnTo>
                  <a:pt x="121561" y="136992"/>
                </a:lnTo>
                <a:lnTo>
                  <a:pt x="125017" y="136005"/>
                </a:lnTo>
                <a:lnTo>
                  <a:pt x="125017" y="119591"/>
                </a:lnTo>
                <a:lnTo>
                  <a:pt x="123618" y="119837"/>
                </a:lnTo>
                <a:lnTo>
                  <a:pt x="121067" y="120146"/>
                </a:lnTo>
                <a:lnTo>
                  <a:pt x="117735" y="120331"/>
                </a:lnTo>
                <a:lnTo>
                  <a:pt x="114691" y="120331"/>
                </a:lnTo>
                <a:lnTo>
                  <a:pt x="112696" y="119632"/>
                </a:lnTo>
                <a:lnTo>
                  <a:pt x="110804" y="116834"/>
                </a:lnTo>
                <a:lnTo>
                  <a:pt x="110330" y="112679"/>
                </a:lnTo>
                <a:lnTo>
                  <a:pt x="110330" y="36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60187" y="5150136"/>
            <a:ext cx="12218" cy="47488"/>
          </a:xfrm>
          <a:custGeom>
            <a:avLst/>
            <a:gdLst/>
            <a:ahLst/>
            <a:cxnLst/>
            <a:rect l="l" t="t" r="r" b="b"/>
            <a:pathLst>
              <a:path w="13440" h="53820">
                <a:moveTo>
                  <a:pt x="0" y="53820"/>
                </a:moveTo>
                <a:lnTo>
                  <a:pt x="436" y="48603"/>
                </a:lnTo>
                <a:lnTo>
                  <a:pt x="3980" y="36111"/>
                </a:lnTo>
                <a:lnTo>
                  <a:pt x="10983" y="25743"/>
                </a:lnTo>
                <a:lnTo>
                  <a:pt x="13440" y="0"/>
                </a:lnTo>
                <a:lnTo>
                  <a:pt x="2438" y="6279"/>
                </a:lnTo>
                <a:lnTo>
                  <a:pt x="0" y="53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13585" y="5145790"/>
            <a:ext cx="113652" cy="121965"/>
          </a:xfrm>
          <a:custGeom>
            <a:avLst/>
            <a:gdLst/>
            <a:ahLst/>
            <a:cxnLst/>
            <a:rect l="l" t="t" r="r" b="b"/>
            <a:pathLst>
              <a:path w="125017" h="138227">
                <a:moveTo>
                  <a:pt x="110330" y="36531"/>
                </a:moveTo>
                <a:lnTo>
                  <a:pt x="109833" y="29907"/>
                </a:lnTo>
                <a:lnTo>
                  <a:pt x="105256" y="17759"/>
                </a:lnTo>
                <a:lnTo>
                  <a:pt x="95891" y="8886"/>
                </a:lnTo>
                <a:lnTo>
                  <a:pt x="84719" y="3785"/>
                </a:lnTo>
                <a:lnTo>
                  <a:pt x="72294" y="946"/>
                </a:lnTo>
                <a:lnTo>
                  <a:pt x="58003" y="0"/>
                </a:lnTo>
                <a:lnTo>
                  <a:pt x="46128" y="898"/>
                </a:lnTo>
                <a:lnTo>
                  <a:pt x="33801" y="4081"/>
                </a:lnTo>
                <a:lnTo>
                  <a:pt x="22646" y="9564"/>
                </a:lnTo>
                <a:lnTo>
                  <a:pt x="14326" y="17294"/>
                </a:lnTo>
                <a:lnTo>
                  <a:pt x="8881" y="28726"/>
                </a:lnTo>
                <a:lnTo>
                  <a:pt x="6787" y="43566"/>
                </a:lnTo>
                <a:lnTo>
                  <a:pt x="27520" y="43566"/>
                </a:lnTo>
                <a:lnTo>
                  <a:pt x="28343" y="36737"/>
                </a:lnTo>
                <a:lnTo>
                  <a:pt x="30112" y="31594"/>
                </a:lnTo>
                <a:lnTo>
                  <a:pt x="32827" y="28139"/>
                </a:lnTo>
                <a:lnTo>
                  <a:pt x="33396" y="27438"/>
                </a:lnTo>
                <a:lnTo>
                  <a:pt x="43112" y="20929"/>
                </a:lnTo>
                <a:lnTo>
                  <a:pt x="57510" y="18759"/>
                </a:lnTo>
                <a:lnTo>
                  <a:pt x="67547" y="18759"/>
                </a:lnTo>
                <a:lnTo>
                  <a:pt x="75261" y="20466"/>
                </a:lnTo>
                <a:lnTo>
                  <a:pt x="80650" y="23881"/>
                </a:lnTo>
                <a:lnTo>
                  <a:pt x="86039" y="27295"/>
                </a:lnTo>
                <a:lnTo>
                  <a:pt x="88733" y="32787"/>
                </a:lnTo>
                <a:lnTo>
                  <a:pt x="88733" y="44059"/>
                </a:lnTo>
                <a:lnTo>
                  <a:pt x="88240" y="46898"/>
                </a:lnTo>
                <a:lnTo>
                  <a:pt x="87252" y="48873"/>
                </a:lnTo>
                <a:lnTo>
                  <a:pt x="85525" y="52493"/>
                </a:lnTo>
                <a:lnTo>
                  <a:pt x="82110" y="54632"/>
                </a:lnTo>
                <a:lnTo>
                  <a:pt x="77009" y="55290"/>
                </a:lnTo>
                <a:lnTo>
                  <a:pt x="41590" y="59733"/>
                </a:lnTo>
                <a:lnTo>
                  <a:pt x="33715" y="61147"/>
                </a:lnTo>
                <a:lnTo>
                  <a:pt x="21509" y="65492"/>
                </a:lnTo>
                <a:lnTo>
                  <a:pt x="11477" y="72199"/>
                </a:lnTo>
                <a:lnTo>
                  <a:pt x="7839" y="75960"/>
                </a:lnTo>
                <a:lnTo>
                  <a:pt x="1959" y="86922"/>
                </a:lnTo>
                <a:lnTo>
                  <a:pt x="0" y="100708"/>
                </a:lnTo>
                <a:lnTo>
                  <a:pt x="303" y="105980"/>
                </a:lnTo>
                <a:lnTo>
                  <a:pt x="3932" y="118308"/>
                </a:lnTo>
                <a:lnTo>
                  <a:pt x="11662" y="128662"/>
                </a:lnTo>
                <a:lnTo>
                  <a:pt x="16797" y="132820"/>
                </a:lnTo>
                <a:lnTo>
                  <a:pt x="28200" y="138078"/>
                </a:lnTo>
                <a:lnTo>
                  <a:pt x="23201" y="106632"/>
                </a:lnTo>
                <a:lnTo>
                  <a:pt x="23201" y="91740"/>
                </a:lnTo>
                <a:lnTo>
                  <a:pt x="26616" y="85569"/>
                </a:lnTo>
                <a:lnTo>
                  <a:pt x="33444" y="81702"/>
                </a:lnTo>
                <a:lnTo>
                  <a:pt x="37476" y="79398"/>
                </a:lnTo>
                <a:lnTo>
                  <a:pt x="43523" y="77711"/>
                </a:lnTo>
                <a:lnTo>
                  <a:pt x="51586" y="76642"/>
                </a:lnTo>
                <a:lnTo>
                  <a:pt x="65038" y="74914"/>
                </a:lnTo>
                <a:lnTo>
                  <a:pt x="69152" y="74420"/>
                </a:lnTo>
                <a:lnTo>
                  <a:pt x="73348" y="73597"/>
                </a:lnTo>
                <a:lnTo>
                  <a:pt x="77626" y="72445"/>
                </a:lnTo>
                <a:lnTo>
                  <a:pt x="81904" y="71293"/>
                </a:lnTo>
                <a:lnTo>
                  <a:pt x="85401" y="69854"/>
                </a:lnTo>
                <a:lnTo>
                  <a:pt x="88116" y="68126"/>
                </a:lnTo>
                <a:lnTo>
                  <a:pt x="88116" y="86021"/>
                </a:lnTo>
                <a:lnTo>
                  <a:pt x="86760" y="96270"/>
                </a:lnTo>
                <a:lnTo>
                  <a:pt x="80644" y="107420"/>
                </a:lnTo>
                <a:lnTo>
                  <a:pt x="69604" y="115518"/>
                </a:lnTo>
                <a:lnTo>
                  <a:pt x="62282" y="119138"/>
                </a:lnTo>
                <a:lnTo>
                  <a:pt x="54713" y="120948"/>
                </a:lnTo>
                <a:lnTo>
                  <a:pt x="57999" y="137791"/>
                </a:lnTo>
                <a:lnTo>
                  <a:pt x="69728" y="133290"/>
                </a:lnTo>
                <a:lnTo>
                  <a:pt x="78202" y="128929"/>
                </a:lnTo>
                <a:lnTo>
                  <a:pt x="84702" y="123787"/>
                </a:lnTo>
                <a:lnTo>
                  <a:pt x="89227" y="117863"/>
                </a:lnTo>
                <a:lnTo>
                  <a:pt x="89967" y="123129"/>
                </a:lnTo>
                <a:lnTo>
                  <a:pt x="91243" y="127201"/>
                </a:lnTo>
                <a:lnTo>
                  <a:pt x="93053" y="130081"/>
                </a:lnTo>
                <a:lnTo>
                  <a:pt x="96508" y="135512"/>
                </a:lnTo>
                <a:lnTo>
                  <a:pt x="102062" y="138227"/>
                </a:lnTo>
                <a:lnTo>
                  <a:pt x="115308" y="138103"/>
                </a:lnTo>
                <a:lnTo>
                  <a:pt x="118928" y="137610"/>
                </a:lnTo>
                <a:lnTo>
                  <a:pt x="121561" y="136993"/>
                </a:lnTo>
                <a:lnTo>
                  <a:pt x="125017" y="136005"/>
                </a:lnTo>
                <a:lnTo>
                  <a:pt x="125017" y="119591"/>
                </a:lnTo>
                <a:lnTo>
                  <a:pt x="123618" y="119838"/>
                </a:lnTo>
                <a:lnTo>
                  <a:pt x="121067" y="120146"/>
                </a:lnTo>
                <a:lnTo>
                  <a:pt x="117735" y="120331"/>
                </a:lnTo>
                <a:lnTo>
                  <a:pt x="114691" y="120331"/>
                </a:lnTo>
                <a:lnTo>
                  <a:pt x="112696" y="119632"/>
                </a:lnTo>
                <a:lnTo>
                  <a:pt x="110804" y="116834"/>
                </a:lnTo>
                <a:lnTo>
                  <a:pt x="110330" y="112679"/>
                </a:lnTo>
                <a:lnTo>
                  <a:pt x="110330" y="36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85161" y="5146007"/>
            <a:ext cx="97945" cy="119242"/>
          </a:xfrm>
          <a:custGeom>
            <a:avLst/>
            <a:gdLst/>
            <a:ahLst/>
            <a:cxnLst/>
            <a:rect l="l" t="t" r="r" b="b"/>
            <a:pathLst>
              <a:path w="107739" h="135141">
                <a:moveTo>
                  <a:pt x="22214" y="135141"/>
                </a:moveTo>
                <a:lnTo>
                  <a:pt x="22214" y="57265"/>
                </a:lnTo>
                <a:lnTo>
                  <a:pt x="22769" y="50621"/>
                </a:lnTo>
                <a:lnTo>
                  <a:pt x="23880" y="45972"/>
                </a:lnTo>
                <a:lnTo>
                  <a:pt x="24991" y="41324"/>
                </a:lnTo>
                <a:lnTo>
                  <a:pt x="27397" y="36819"/>
                </a:lnTo>
                <a:lnTo>
                  <a:pt x="31100" y="32458"/>
                </a:lnTo>
                <a:lnTo>
                  <a:pt x="35707" y="27028"/>
                </a:lnTo>
                <a:lnTo>
                  <a:pt x="41055" y="23408"/>
                </a:lnTo>
                <a:lnTo>
                  <a:pt x="47143" y="21597"/>
                </a:lnTo>
                <a:lnTo>
                  <a:pt x="50516" y="20528"/>
                </a:lnTo>
                <a:lnTo>
                  <a:pt x="54836" y="19993"/>
                </a:lnTo>
                <a:lnTo>
                  <a:pt x="70468" y="19993"/>
                </a:lnTo>
                <a:lnTo>
                  <a:pt x="77626" y="24107"/>
                </a:lnTo>
                <a:lnTo>
                  <a:pt x="81575" y="32335"/>
                </a:lnTo>
                <a:lnTo>
                  <a:pt x="83961" y="37271"/>
                </a:lnTo>
                <a:lnTo>
                  <a:pt x="85154" y="43771"/>
                </a:lnTo>
                <a:lnTo>
                  <a:pt x="85154" y="135141"/>
                </a:lnTo>
                <a:lnTo>
                  <a:pt x="107739" y="135141"/>
                </a:lnTo>
                <a:lnTo>
                  <a:pt x="107739" y="50354"/>
                </a:lnTo>
                <a:lnTo>
                  <a:pt x="107551" y="43233"/>
                </a:lnTo>
                <a:lnTo>
                  <a:pt x="105829" y="29895"/>
                </a:lnTo>
                <a:lnTo>
                  <a:pt x="102309" y="19623"/>
                </a:lnTo>
                <a:lnTo>
                  <a:pt x="99931" y="15566"/>
                </a:lnTo>
                <a:lnTo>
                  <a:pt x="91273" y="6918"/>
                </a:lnTo>
                <a:lnTo>
                  <a:pt x="79395" y="1729"/>
                </a:lnTo>
                <a:lnTo>
                  <a:pt x="64298" y="0"/>
                </a:lnTo>
                <a:lnTo>
                  <a:pt x="55741" y="0"/>
                </a:lnTo>
                <a:lnTo>
                  <a:pt x="47966" y="1686"/>
                </a:lnTo>
                <a:lnTo>
                  <a:pt x="40973" y="5060"/>
                </a:lnTo>
                <a:lnTo>
                  <a:pt x="30557" y="11926"/>
                </a:lnTo>
                <a:lnTo>
                  <a:pt x="21103" y="21721"/>
                </a:lnTo>
                <a:lnTo>
                  <a:pt x="21103" y="2961"/>
                </a:lnTo>
                <a:lnTo>
                  <a:pt x="0" y="2961"/>
                </a:lnTo>
                <a:lnTo>
                  <a:pt x="0" y="135141"/>
                </a:lnTo>
                <a:lnTo>
                  <a:pt x="22214" y="135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34677" y="5239877"/>
            <a:ext cx="31635" cy="29293"/>
          </a:xfrm>
          <a:custGeom>
            <a:avLst/>
            <a:gdLst/>
            <a:ahLst/>
            <a:cxnLst/>
            <a:rect l="l" t="t" r="r" b="b"/>
            <a:pathLst>
              <a:path w="34798" h="33199">
                <a:moveTo>
                  <a:pt x="23695" y="14316"/>
                </a:moveTo>
                <a:lnTo>
                  <a:pt x="17277" y="14316"/>
                </a:lnTo>
                <a:lnTo>
                  <a:pt x="11724" y="12465"/>
                </a:lnTo>
                <a:lnTo>
                  <a:pt x="7034" y="8762"/>
                </a:lnTo>
                <a:lnTo>
                  <a:pt x="2344" y="5060"/>
                </a:lnTo>
                <a:lnTo>
                  <a:pt x="0" y="0"/>
                </a:lnTo>
                <a:lnTo>
                  <a:pt x="4998" y="31446"/>
                </a:lnTo>
                <a:lnTo>
                  <a:pt x="18511" y="33199"/>
                </a:lnTo>
                <a:lnTo>
                  <a:pt x="22059" y="33109"/>
                </a:lnTo>
                <a:lnTo>
                  <a:pt x="34798" y="31158"/>
                </a:lnTo>
                <a:lnTo>
                  <a:pt x="31511" y="14316"/>
                </a:lnTo>
                <a:lnTo>
                  <a:pt x="23695" y="14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53229" y="5146008"/>
            <a:ext cx="161670" cy="119242"/>
          </a:xfrm>
          <a:custGeom>
            <a:avLst/>
            <a:gdLst/>
            <a:ahLst/>
            <a:cxnLst/>
            <a:rect l="l" t="t" r="r" b="b"/>
            <a:pathLst>
              <a:path w="177837" h="135141">
                <a:moveTo>
                  <a:pt x="96508" y="20857"/>
                </a:moveTo>
                <a:lnTo>
                  <a:pt x="93546" y="15097"/>
                </a:lnTo>
                <a:lnTo>
                  <a:pt x="90255" y="10737"/>
                </a:lnTo>
                <a:lnTo>
                  <a:pt x="86635" y="7775"/>
                </a:lnTo>
                <a:lnTo>
                  <a:pt x="74897" y="1774"/>
                </a:lnTo>
                <a:lnTo>
                  <a:pt x="61212" y="0"/>
                </a:lnTo>
                <a:lnTo>
                  <a:pt x="60527" y="4"/>
                </a:lnTo>
                <a:lnTo>
                  <a:pt x="47701" y="1975"/>
                </a:lnTo>
                <a:lnTo>
                  <a:pt x="36283" y="7528"/>
                </a:lnTo>
                <a:lnTo>
                  <a:pt x="32005" y="10490"/>
                </a:lnTo>
                <a:lnTo>
                  <a:pt x="27233" y="15221"/>
                </a:lnTo>
                <a:lnTo>
                  <a:pt x="21967" y="21721"/>
                </a:lnTo>
                <a:lnTo>
                  <a:pt x="21967" y="2961"/>
                </a:lnTo>
                <a:lnTo>
                  <a:pt x="0" y="2961"/>
                </a:lnTo>
                <a:lnTo>
                  <a:pt x="0" y="135141"/>
                </a:lnTo>
                <a:lnTo>
                  <a:pt x="22214" y="135141"/>
                </a:lnTo>
                <a:lnTo>
                  <a:pt x="22214" y="65040"/>
                </a:lnTo>
                <a:lnTo>
                  <a:pt x="23199" y="50751"/>
                </a:lnTo>
                <a:lnTo>
                  <a:pt x="26630" y="38362"/>
                </a:lnTo>
                <a:lnTo>
                  <a:pt x="32519" y="29743"/>
                </a:lnTo>
                <a:lnTo>
                  <a:pt x="39389" y="23243"/>
                </a:lnTo>
                <a:lnTo>
                  <a:pt x="47020" y="19993"/>
                </a:lnTo>
                <a:lnTo>
                  <a:pt x="64627" y="19993"/>
                </a:lnTo>
                <a:lnTo>
                  <a:pt x="70921" y="23078"/>
                </a:lnTo>
                <a:lnTo>
                  <a:pt x="74294" y="29249"/>
                </a:lnTo>
                <a:lnTo>
                  <a:pt x="76433" y="33363"/>
                </a:lnTo>
                <a:lnTo>
                  <a:pt x="77503" y="39904"/>
                </a:lnTo>
                <a:lnTo>
                  <a:pt x="77503" y="135141"/>
                </a:lnTo>
                <a:lnTo>
                  <a:pt x="100087" y="135141"/>
                </a:lnTo>
                <a:lnTo>
                  <a:pt x="100087" y="58252"/>
                </a:lnTo>
                <a:lnTo>
                  <a:pt x="100372" y="51492"/>
                </a:lnTo>
                <a:lnTo>
                  <a:pt x="103338" y="38246"/>
                </a:lnTo>
                <a:lnTo>
                  <a:pt x="109528" y="29002"/>
                </a:lnTo>
                <a:lnTo>
                  <a:pt x="115822" y="23161"/>
                </a:lnTo>
                <a:lnTo>
                  <a:pt x="123330" y="20240"/>
                </a:lnTo>
                <a:lnTo>
                  <a:pt x="138386" y="20240"/>
                </a:lnTo>
                <a:lnTo>
                  <a:pt x="143755" y="21885"/>
                </a:lnTo>
                <a:lnTo>
                  <a:pt x="148156" y="25177"/>
                </a:lnTo>
                <a:lnTo>
                  <a:pt x="152558" y="28468"/>
                </a:lnTo>
                <a:lnTo>
                  <a:pt x="154759" y="34515"/>
                </a:lnTo>
                <a:lnTo>
                  <a:pt x="154759" y="135141"/>
                </a:lnTo>
                <a:lnTo>
                  <a:pt x="177837" y="135141"/>
                </a:lnTo>
                <a:lnTo>
                  <a:pt x="177780" y="43554"/>
                </a:lnTo>
                <a:lnTo>
                  <a:pt x="176256" y="29969"/>
                </a:lnTo>
                <a:lnTo>
                  <a:pt x="172654" y="19252"/>
                </a:lnTo>
                <a:lnTo>
                  <a:pt x="162827" y="7362"/>
                </a:lnTo>
                <a:lnTo>
                  <a:pt x="151227" y="1840"/>
                </a:lnTo>
                <a:lnTo>
                  <a:pt x="136371" y="0"/>
                </a:lnTo>
                <a:lnTo>
                  <a:pt x="128061" y="0"/>
                </a:lnTo>
                <a:lnTo>
                  <a:pt x="120574" y="1707"/>
                </a:lnTo>
                <a:lnTo>
                  <a:pt x="113909" y="5121"/>
                </a:lnTo>
                <a:lnTo>
                  <a:pt x="107245" y="8536"/>
                </a:lnTo>
                <a:lnTo>
                  <a:pt x="101445" y="13781"/>
                </a:lnTo>
                <a:lnTo>
                  <a:pt x="96508" y="208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37974" y="5146008"/>
            <a:ext cx="109725" cy="123380"/>
          </a:xfrm>
          <a:custGeom>
            <a:avLst/>
            <a:gdLst/>
            <a:ahLst/>
            <a:cxnLst/>
            <a:rect l="l" t="t" r="r" b="b"/>
            <a:pathLst>
              <a:path w="120697" h="139831">
                <a:moveTo>
                  <a:pt x="35419" y="30422"/>
                </a:moveTo>
                <a:lnTo>
                  <a:pt x="37348" y="28501"/>
                </a:lnTo>
                <a:lnTo>
                  <a:pt x="48199" y="21657"/>
                </a:lnTo>
                <a:lnTo>
                  <a:pt x="61089" y="19376"/>
                </a:lnTo>
                <a:lnTo>
                  <a:pt x="71461" y="20483"/>
                </a:lnTo>
                <a:lnTo>
                  <a:pt x="83177" y="25771"/>
                </a:lnTo>
                <a:lnTo>
                  <a:pt x="91572" y="35420"/>
                </a:lnTo>
                <a:lnTo>
                  <a:pt x="94863" y="41180"/>
                </a:lnTo>
                <a:lnTo>
                  <a:pt x="96961" y="48873"/>
                </a:lnTo>
                <a:lnTo>
                  <a:pt x="97866" y="58499"/>
                </a:lnTo>
                <a:lnTo>
                  <a:pt x="24435" y="58499"/>
                </a:lnTo>
                <a:lnTo>
                  <a:pt x="26874" y="10958"/>
                </a:lnTo>
                <a:lnTo>
                  <a:pt x="17277" y="19870"/>
                </a:lnTo>
                <a:lnTo>
                  <a:pt x="8437" y="32925"/>
                </a:lnTo>
                <a:lnTo>
                  <a:pt x="3749" y="44512"/>
                </a:lnTo>
                <a:lnTo>
                  <a:pt x="937" y="57397"/>
                </a:lnTo>
                <a:lnTo>
                  <a:pt x="0" y="71581"/>
                </a:lnTo>
                <a:lnTo>
                  <a:pt x="33" y="74399"/>
                </a:lnTo>
                <a:lnTo>
                  <a:pt x="1373" y="88731"/>
                </a:lnTo>
                <a:lnTo>
                  <a:pt x="4674" y="101421"/>
                </a:lnTo>
                <a:lnTo>
                  <a:pt x="9934" y="112469"/>
                </a:lnTo>
                <a:lnTo>
                  <a:pt x="17154" y="121874"/>
                </a:lnTo>
                <a:lnTo>
                  <a:pt x="22952" y="127255"/>
                </a:lnTo>
                <a:lnTo>
                  <a:pt x="33793" y="134242"/>
                </a:lnTo>
                <a:lnTo>
                  <a:pt x="45806" y="138434"/>
                </a:lnTo>
                <a:lnTo>
                  <a:pt x="58991" y="139831"/>
                </a:lnTo>
                <a:lnTo>
                  <a:pt x="65737" y="139831"/>
                </a:lnTo>
                <a:lnTo>
                  <a:pt x="71785" y="139173"/>
                </a:lnTo>
                <a:lnTo>
                  <a:pt x="77132" y="137856"/>
                </a:lnTo>
                <a:lnTo>
                  <a:pt x="92163" y="132079"/>
                </a:lnTo>
                <a:lnTo>
                  <a:pt x="102185" y="124527"/>
                </a:lnTo>
                <a:lnTo>
                  <a:pt x="106217" y="120743"/>
                </a:lnTo>
                <a:lnTo>
                  <a:pt x="109857" y="115868"/>
                </a:lnTo>
                <a:lnTo>
                  <a:pt x="113107" y="109902"/>
                </a:lnTo>
                <a:lnTo>
                  <a:pt x="116357" y="103937"/>
                </a:lnTo>
                <a:lnTo>
                  <a:pt x="118270" y="98528"/>
                </a:lnTo>
                <a:lnTo>
                  <a:pt x="118846" y="93673"/>
                </a:lnTo>
                <a:lnTo>
                  <a:pt x="97002" y="93673"/>
                </a:lnTo>
                <a:lnTo>
                  <a:pt x="95356" y="99515"/>
                </a:lnTo>
                <a:lnTo>
                  <a:pt x="92559" y="104657"/>
                </a:lnTo>
                <a:lnTo>
                  <a:pt x="88610" y="109100"/>
                </a:lnTo>
                <a:lnTo>
                  <a:pt x="85235" y="112376"/>
                </a:lnTo>
                <a:lnTo>
                  <a:pt x="74295" y="118527"/>
                </a:lnTo>
                <a:lnTo>
                  <a:pt x="60842" y="120578"/>
                </a:lnTo>
                <a:lnTo>
                  <a:pt x="55273" y="120283"/>
                </a:lnTo>
                <a:lnTo>
                  <a:pt x="42560" y="116518"/>
                </a:lnTo>
                <a:lnTo>
                  <a:pt x="33321" y="108421"/>
                </a:lnTo>
                <a:lnTo>
                  <a:pt x="29463" y="101986"/>
                </a:lnTo>
                <a:lnTo>
                  <a:pt x="25462" y="90201"/>
                </a:lnTo>
                <a:lnTo>
                  <a:pt x="23818" y="76148"/>
                </a:lnTo>
                <a:lnTo>
                  <a:pt x="120697" y="76148"/>
                </a:lnTo>
                <a:lnTo>
                  <a:pt x="120664" y="71135"/>
                </a:lnTo>
                <a:lnTo>
                  <a:pt x="120067" y="57023"/>
                </a:lnTo>
                <a:lnTo>
                  <a:pt x="118723" y="47021"/>
                </a:lnTo>
                <a:lnTo>
                  <a:pt x="117242" y="38135"/>
                </a:lnTo>
                <a:lnTo>
                  <a:pt x="114280" y="30360"/>
                </a:lnTo>
                <a:lnTo>
                  <a:pt x="109837" y="23696"/>
                </a:lnTo>
                <a:lnTo>
                  <a:pt x="100970" y="13855"/>
                </a:lnTo>
                <a:lnTo>
                  <a:pt x="89721" y="6602"/>
                </a:lnTo>
                <a:lnTo>
                  <a:pt x="87207" y="5409"/>
                </a:lnTo>
                <a:lnTo>
                  <a:pt x="75004" y="1352"/>
                </a:lnTo>
                <a:lnTo>
                  <a:pt x="62446" y="0"/>
                </a:lnTo>
                <a:lnTo>
                  <a:pt x="50284" y="1032"/>
                </a:lnTo>
                <a:lnTo>
                  <a:pt x="37876" y="4679"/>
                </a:lnTo>
                <a:lnTo>
                  <a:pt x="35419" y="30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32614" y="4885598"/>
            <a:ext cx="113652" cy="121965"/>
          </a:xfrm>
          <a:custGeom>
            <a:avLst/>
            <a:gdLst/>
            <a:ahLst/>
            <a:cxnLst/>
            <a:rect l="l" t="t" r="r" b="b"/>
            <a:pathLst>
              <a:path w="125017" h="138227">
                <a:moveTo>
                  <a:pt x="110330" y="36531"/>
                </a:moveTo>
                <a:lnTo>
                  <a:pt x="109833" y="29907"/>
                </a:lnTo>
                <a:lnTo>
                  <a:pt x="105256" y="17759"/>
                </a:lnTo>
                <a:lnTo>
                  <a:pt x="95891" y="8885"/>
                </a:lnTo>
                <a:lnTo>
                  <a:pt x="84719" y="3785"/>
                </a:lnTo>
                <a:lnTo>
                  <a:pt x="72294" y="946"/>
                </a:lnTo>
                <a:lnTo>
                  <a:pt x="58004" y="0"/>
                </a:lnTo>
                <a:lnTo>
                  <a:pt x="46128" y="898"/>
                </a:lnTo>
                <a:lnTo>
                  <a:pt x="33801" y="4081"/>
                </a:lnTo>
                <a:lnTo>
                  <a:pt x="22646" y="9564"/>
                </a:lnTo>
                <a:lnTo>
                  <a:pt x="14326" y="17294"/>
                </a:lnTo>
                <a:lnTo>
                  <a:pt x="8881" y="28726"/>
                </a:lnTo>
                <a:lnTo>
                  <a:pt x="6787" y="43566"/>
                </a:lnTo>
                <a:lnTo>
                  <a:pt x="27521" y="43566"/>
                </a:lnTo>
                <a:lnTo>
                  <a:pt x="28343" y="36737"/>
                </a:lnTo>
                <a:lnTo>
                  <a:pt x="30112" y="31594"/>
                </a:lnTo>
                <a:lnTo>
                  <a:pt x="32827" y="28139"/>
                </a:lnTo>
                <a:lnTo>
                  <a:pt x="33396" y="27438"/>
                </a:lnTo>
                <a:lnTo>
                  <a:pt x="43112" y="20929"/>
                </a:lnTo>
                <a:lnTo>
                  <a:pt x="57510" y="18759"/>
                </a:lnTo>
                <a:lnTo>
                  <a:pt x="67547" y="18759"/>
                </a:lnTo>
                <a:lnTo>
                  <a:pt x="75260" y="20466"/>
                </a:lnTo>
                <a:lnTo>
                  <a:pt x="80650" y="23881"/>
                </a:lnTo>
                <a:lnTo>
                  <a:pt x="86039" y="27295"/>
                </a:lnTo>
                <a:lnTo>
                  <a:pt x="88733" y="32787"/>
                </a:lnTo>
                <a:lnTo>
                  <a:pt x="88733" y="44059"/>
                </a:lnTo>
                <a:lnTo>
                  <a:pt x="88239" y="46898"/>
                </a:lnTo>
                <a:lnTo>
                  <a:pt x="87252" y="48873"/>
                </a:lnTo>
                <a:lnTo>
                  <a:pt x="85525" y="52493"/>
                </a:lnTo>
                <a:lnTo>
                  <a:pt x="82110" y="54632"/>
                </a:lnTo>
                <a:lnTo>
                  <a:pt x="77009" y="55290"/>
                </a:lnTo>
                <a:lnTo>
                  <a:pt x="41590" y="59733"/>
                </a:lnTo>
                <a:lnTo>
                  <a:pt x="33715" y="61147"/>
                </a:lnTo>
                <a:lnTo>
                  <a:pt x="21509" y="65492"/>
                </a:lnTo>
                <a:lnTo>
                  <a:pt x="11477" y="72198"/>
                </a:lnTo>
                <a:lnTo>
                  <a:pt x="7839" y="75960"/>
                </a:lnTo>
                <a:lnTo>
                  <a:pt x="1959" y="86922"/>
                </a:lnTo>
                <a:lnTo>
                  <a:pt x="0" y="100708"/>
                </a:lnTo>
                <a:lnTo>
                  <a:pt x="303" y="105980"/>
                </a:lnTo>
                <a:lnTo>
                  <a:pt x="3932" y="118308"/>
                </a:lnTo>
                <a:lnTo>
                  <a:pt x="11662" y="128662"/>
                </a:lnTo>
                <a:lnTo>
                  <a:pt x="16797" y="132820"/>
                </a:lnTo>
                <a:lnTo>
                  <a:pt x="28200" y="138078"/>
                </a:lnTo>
                <a:lnTo>
                  <a:pt x="23201" y="106632"/>
                </a:lnTo>
                <a:lnTo>
                  <a:pt x="23201" y="91739"/>
                </a:lnTo>
                <a:lnTo>
                  <a:pt x="26615" y="85569"/>
                </a:lnTo>
                <a:lnTo>
                  <a:pt x="33444" y="81702"/>
                </a:lnTo>
                <a:lnTo>
                  <a:pt x="37476" y="79398"/>
                </a:lnTo>
                <a:lnTo>
                  <a:pt x="43523" y="77711"/>
                </a:lnTo>
                <a:lnTo>
                  <a:pt x="51586" y="76642"/>
                </a:lnTo>
                <a:lnTo>
                  <a:pt x="65038" y="74914"/>
                </a:lnTo>
                <a:lnTo>
                  <a:pt x="69151" y="74420"/>
                </a:lnTo>
                <a:lnTo>
                  <a:pt x="73348" y="73597"/>
                </a:lnTo>
                <a:lnTo>
                  <a:pt x="77626" y="72445"/>
                </a:lnTo>
                <a:lnTo>
                  <a:pt x="81904" y="71293"/>
                </a:lnTo>
                <a:lnTo>
                  <a:pt x="85401" y="69854"/>
                </a:lnTo>
                <a:lnTo>
                  <a:pt x="88116" y="68126"/>
                </a:lnTo>
                <a:lnTo>
                  <a:pt x="88116" y="86021"/>
                </a:lnTo>
                <a:lnTo>
                  <a:pt x="86760" y="96269"/>
                </a:lnTo>
                <a:lnTo>
                  <a:pt x="80644" y="107420"/>
                </a:lnTo>
                <a:lnTo>
                  <a:pt x="69604" y="115518"/>
                </a:lnTo>
                <a:lnTo>
                  <a:pt x="62282" y="119138"/>
                </a:lnTo>
                <a:lnTo>
                  <a:pt x="54712" y="120948"/>
                </a:lnTo>
                <a:lnTo>
                  <a:pt x="57999" y="137790"/>
                </a:lnTo>
                <a:lnTo>
                  <a:pt x="69728" y="133290"/>
                </a:lnTo>
                <a:lnTo>
                  <a:pt x="78202" y="128929"/>
                </a:lnTo>
                <a:lnTo>
                  <a:pt x="84702" y="123787"/>
                </a:lnTo>
                <a:lnTo>
                  <a:pt x="89227" y="117863"/>
                </a:lnTo>
                <a:lnTo>
                  <a:pt x="89967" y="123129"/>
                </a:lnTo>
                <a:lnTo>
                  <a:pt x="91243" y="127201"/>
                </a:lnTo>
                <a:lnTo>
                  <a:pt x="93053" y="130081"/>
                </a:lnTo>
                <a:lnTo>
                  <a:pt x="96508" y="135511"/>
                </a:lnTo>
                <a:lnTo>
                  <a:pt x="102062" y="138227"/>
                </a:lnTo>
                <a:lnTo>
                  <a:pt x="115308" y="138103"/>
                </a:lnTo>
                <a:lnTo>
                  <a:pt x="118928" y="137610"/>
                </a:lnTo>
                <a:lnTo>
                  <a:pt x="121561" y="136992"/>
                </a:lnTo>
                <a:lnTo>
                  <a:pt x="125017" y="136005"/>
                </a:lnTo>
                <a:lnTo>
                  <a:pt x="125017" y="119591"/>
                </a:lnTo>
                <a:lnTo>
                  <a:pt x="123618" y="119837"/>
                </a:lnTo>
                <a:lnTo>
                  <a:pt x="121067" y="120146"/>
                </a:lnTo>
                <a:lnTo>
                  <a:pt x="117735" y="120331"/>
                </a:lnTo>
                <a:lnTo>
                  <a:pt x="114691" y="120331"/>
                </a:lnTo>
                <a:lnTo>
                  <a:pt x="112696" y="119632"/>
                </a:lnTo>
                <a:lnTo>
                  <a:pt x="110803" y="116834"/>
                </a:lnTo>
                <a:lnTo>
                  <a:pt x="110330" y="112679"/>
                </a:lnTo>
                <a:lnTo>
                  <a:pt x="110330" y="365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38815" y="4845088"/>
            <a:ext cx="105798" cy="159970"/>
          </a:xfrm>
          <a:custGeom>
            <a:avLst/>
            <a:gdLst/>
            <a:ahLst/>
            <a:cxnLst/>
            <a:rect l="l" t="t" r="r" b="b"/>
            <a:pathLst>
              <a:path w="116378" h="181299">
                <a:moveTo>
                  <a:pt x="24559" y="159701"/>
                </a:moveTo>
                <a:lnTo>
                  <a:pt x="24559" y="0"/>
                </a:lnTo>
                <a:lnTo>
                  <a:pt x="0" y="0"/>
                </a:lnTo>
                <a:lnTo>
                  <a:pt x="0" y="181299"/>
                </a:lnTo>
                <a:lnTo>
                  <a:pt x="116378" y="181299"/>
                </a:lnTo>
                <a:lnTo>
                  <a:pt x="116378" y="159701"/>
                </a:lnTo>
                <a:lnTo>
                  <a:pt x="24559" y="159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63424" y="4885816"/>
            <a:ext cx="109725" cy="123380"/>
          </a:xfrm>
          <a:custGeom>
            <a:avLst/>
            <a:gdLst/>
            <a:ahLst/>
            <a:cxnLst/>
            <a:rect l="l" t="t" r="r" b="b"/>
            <a:pathLst>
              <a:path w="120697" h="139831">
                <a:moveTo>
                  <a:pt x="35419" y="30422"/>
                </a:moveTo>
                <a:lnTo>
                  <a:pt x="37349" y="28501"/>
                </a:lnTo>
                <a:lnTo>
                  <a:pt x="48199" y="21657"/>
                </a:lnTo>
                <a:lnTo>
                  <a:pt x="61089" y="19376"/>
                </a:lnTo>
                <a:lnTo>
                  <a:pt x="71461" y="20483"/>
                </a:lnTo>
                <a:lnTo>
                  <a:pt x="83177" y="25771"/>
                </a:lnTo>
                <a:lnTo>
                  <a:pt x="91571" y="35420"/>
                </a:lnTo>
                <a:lnTo>
                  <a:pt x="94862" y="41180"/>
                </a:lnTo>
                <a:lnTo>
                  <a:pt x="96961" y="48873"/>
                </a:lnTo>
                <a:lnTo>
                  <a:pt x="97866" y="58499"/>
                </a:lnTo>
                <a:lnTo>
                  <a:pt x="24435" y="58499"/>
                </a:lnTo>
                <a:lnTo>
                  <a:pt x="26874" y="10958"/>
                </a:lnTo>
                <a:lnTo>
                  <a:pt x="17277" y="19870"/>
                </a:lnTo>
                <a:lnTo>
                  <a:pt x="8437" y="32925"/>
                </a:lnTo>
                <a:lnTo>
                  <a:pt x="3749" y="44512"/>
                </a:lnTo>
                <a:lnTo>
                  <a:pt x="937" y="57397"/>
                </a:lnTo>
                <a:lnTo>
                  <a:pt x="0" y="71581"/>
                </a:lnTo>
                <a:lnTo>
                  <a:pt x="33" y="74399"/>
                </a:lnTo>
                <a:lnTo>
                  <a:pt x="1373" y="88731"/>
                </a:lnTo>
                <a:lnTo>
                  <a:pt x="4674" y="101421"/>
                </a:lnTo>
                <a:lnTo>
                  <a:pt x="9934" y="112469"/>
                </a:lnTo>
                <a:lnTo>
                  <a:pt x="17154" y="121874"/>
                </a:lnTo>
                <a:lnTo>
                  <a:pt x="22952" y="127255"/>
                </a:lnTo>
                <a:lnTo>
                  <a:pt x="33793" y="134242"/>
                </a:lnTo>
                <a:lnTo>
                  <a:pt x="45806" y="138434"/>
                </a:lnTo>
                <a:lnTo>
                  <a:pt x="58991" y="139831"/>
                </a:lnTo>
                <a:lnTo>
                  <a:pt x="65737" y="139831"/>
                </a:lnTo>
                <a:lnTo>
                  <a:pt x="71785" y="139173"/>
                </a:lnTo>
                <a:lnTo>
                  <a:pt x="77132" y="137856"/>
                </a:lnTo>
                <a:lnTo>
                  <a:pt x="92163" y="132079"/>
                </a:lnTo>
                <a:lnTo>
                  <a:pt x="102185" y="124527"/>
                </a:lnTo>
                <a:lnTo>
                  <a:pt x="106217" y="120743"/>
                </a:lnTo>
                <a:lnTo>
                  <a:pt x="109857" y="115868"/>
                </a:lnTo>
                <a:lnTo>
                  <a:pt x="113107" y="109902"/>
                </a:lnTo>
                <a:lnTo>
                  <a:pt x="116357" y="103937"/>
                </a:lnTo>
                <a:lnTo>
                  <a:pt x="118270" y="98528"/>
                </a:lnTo>
                <a:lnTo>
                  <a:pt x="118846" y="93673"/>
                </a:lnTo>
                <a:lnTo>
                  <a:pt x="97002" y="93673"/>
                </a:lnTo>
                <a:lnTo>
                  <a:pt x="95356" y="99515"/>
                </a:lnTo>
                <a:lnTo>
                  <a:pt x="92559" y="104657"/>
                </a:lnTo>
                <a:lnTo>
                  <a:pt x="88610" y="109100"/>
                </a:lnTo>
                <a:lnTo>
                  <a:pt x="85235" y="112376"/>
                </a:lnTo>
                <a:lnTo>
                  <a:pt x="74295" y="118527"/>
                </a:lnTo>
                <a:lnTo>
                  <a:pt x="60842" y="120578"/>
                </a:lnTo>
                <a:lnTo>
                  <a:pt x="55273" y="120283"/>
                </a:lnTo>
                <a:lnTo>
                  <a:pt x="42560" y="116518"/>
                </a:lnTo>
                <a:lnTo>
                  <a:pt x="33321" y="108422"/>
                </a:lnTo>
                <a:lnTo>
                  <a:pt x="29463" y="101986"/>
                </a:lnTo>
                <a:lnTo>
                  <a:pt x="25462" y="90201"/>
                </a:lnTo>
                <a:lnTo>
                  <a:pt x="23818" y="76148"/>
                </a:lnTo>
                <a:lnTo>
                  <a:pt x="120697" y="76148"/>
                </a:lnTo>
                <a:lnTo>
                  <a:pt x="120664" y="71135"/>
                </a:lnTo>
                <a:lnTo>
                  <a:pt x="120067" y="57023"/>
                </a:lnTo>
                <a:lnTo>
                  <a:pt x="118722" y="47021"/>
                </a:lnTo>
                <a:lnTo>
                  <a:pt x="117241" y="38135"/>
                </a:lnTo>
                <a:lnTo>
                  <a:pt x="114280" y="30360"/>
                </a:lnTo>
                <a:lnTo>
                  <a:pt x="109837" y="23696"/>
                </a:lnTo>
                <a:lnTo>
                  <a:pt x="100970" y="13855"/>
                </a:lnTo>
                <a:lnTo>
                  <a:pt x="89721" y="6602"/>
                </a:lnTo>
                <a:lnTo>
                  <a:pt x="87207" y="5409"/>
                </a:lnTo>
                <a:lnTo>
                  <a:pt x="75004" y="1352"/>
                </a:lnTo>
                <a:lnTo>
                  <a:pt x="62446" y="0"/>
                </a:lnTo>
                <a:lnTo>
                  <a:pt x="50284" y="1032"/>
                </a:lnTo>
                <a:lnTo>
                  <a:pt x="37876" y="4679"/>
                </a:lnTo>
                <a:lnTo>
                  <a:pt x="35419" y="30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385638" y="4889944"/>
            <a:ext cx="12218" cy="47488"/>
          </a:xfrm>
          <a:custGeom>
            <a:avLst/>
            <a:gdLst/>
            <a:ahLst/>
            <a:cxnLst/>
            <a:rect l="l" t="t" r="r" b="b"/>
            <a:pathLst>
              <a:path w="13440" h="53820">
                <a:moveTo>
                  <a:pt x="0" y="53820"/>
                </a:moveTo>
                <a:lnTo>
                  <a:pt x="436" y="48603"/>
                </a:lnTo>
                <a:lnTo>
                  <a:pt x="3980" y="36111"/>
                </a:lnTo>
                <a:lnTo>
                  <a:pt x="10983" y="25743"/>
                </a:lnTo>
                <a:lnTo>
                  <a:pt x="13440" y="0"/>
                </a:lnTo>
                <a:lnTo>
                  <a:pt x="2438" y="6279"/>
                </a:lnTo>
                <a:lnTo>
                  <a:pt x="0" y="53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17117" y="4889185"/>
            <a:ext cx="13227" cy="55082"/>
          </a:xfrm>
          <a:custGeom>
            <a:avLst/>
            <a:gdLst/>
            <a:ahLst/>
            <a:cxnLst/>
            <a:rect l="l" t="t" r="r" b="b"/>
            <a:pathLst>
              <a:path w="14550" h="62426">
                <a:moveTo>
                  <a:pt x="0" y="62426"/>
                </a:moveTo>
                <a:lnTo>
                  <a:pt x="1443" y="49190"/>
                </a:lnTo>
                <a:lnTo>
                  <a:pt x="4414" y="38388"/>
                </a:lnTo>
                <a:lnTo>
                  <a:pt x="4769" y="37507"/>
                </a:lnTo>
                <a:lnTo>
                  <a:pt x="14550" y="0"/>
                </a:lnTo>
                <a:lnTo>
                  <a:pt x="3321" y="6119"/>
                </a:lnTo>
                <a:lnTo>
                  <a:pt x="0" y="62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96224" y="4886360"/>
            <a:ext cx="105349" cy="168028"/>
          </a:xfrm>
          <a:custGeom>
            <a:avLst/>
            <a:gdLst/>
            <a:ahLst/>
            <a:cxnLst/>
            <a:rect l="l" t="t" r="r" b="b"/>
            <a:pathLst>
              <a:path w="115884" h="190432">
                <a:moveTo>
                  <a:pt x="26657" y="150939"/>
                </a:moveTo>
                <a:lnTo>
                  <a:pt x="4072" y="150939"/>
                </a:lnTo>
                <a:lnTo>
                  <a:pt x="5784" y="160607"/>
                </a:lnTo>
                <a:lnTo>
                  <a:pt x="11290" y="172237"/>
                </a:lnTo>
                <a:lnTo>
                  <a:pt x="20363" y="180867"/>
                </a:lnTo>
                <a:lnTo>
                  <a:pt x="30263" y="185965"/>
                </a:lnTo>
                <a:lnTo>
                  <a:pt x="42477" y="189315"/>
                </a:lnTo>
                <a:lnTo>
                  <a:pt x="56276" y="190432"/>
                </a:lnTo>
                <a:lnTo>
                  <a:pt x="66192" y="189942"/>
                </a:lnTo>
                <a:lnTo>
                  <a:pt x="80209" y="187113"/>
                </a:lnTo>
                <a:lnTo>
                  <a:pt x="91929" y="181767"/>
                </a:lnTo>
                <a:lnTo>
                  <a:pt x="101353" y="173905"/>
                </a:lnTo>
                <a:lnTo>
                  <a:pt x="108479" y="163527"/>
                </a:lnTo>
                <a:lnTo>
                  <a:pt x="112961" y="151236"/>
                </a:lnTo>
                <a:lnTo>
                  <a:pt x="115154" y="138559"/>
                </a:lnTo>
                <a:lnTo>
                  <a:pt x="115884" y="123787"/>
                </a:lnTo>
                <a:lnTo>
                  <a:pt x="115884" y="3579"/>
                </a:lnTo>
                <a:lnTo>
                  <a:pt x="95398" y="3579"/>
                </a:lnTo>
                <a:lnTo>
                  <a:pt x="95398" y="20240"/>
                </a:lnTo>
                <a:lnTo>
                  <a:pt x="91037" y="14727"/>
                </a:lnTo>
                <a:lnTo>
                  <a:pt x="86759" y="10531"/>
                </a:lnTo>
                <a:lnTo>
                  <a:pt x="82563" y="7651"/>
                </a:lnTo>
                <a:lnTo>
                  <a:pt x="80214" y="6203"/>
                </a:lnTo>
                <a:lnTo>
                  <a:pt x="68613" y="1550"/>
                </a:lnTo>
                <a:lnTo>
                  <a:pt x="55412" y="0"/>
                </a:lnTo>
                <a:lnTo>
                  <a:pt x="49915" y="276"/>
                </a:lnTo>
                <a:lnTo>
                  <a:pt x="37534" y="3203"/>
                </a:lnTo>
                <a:lnTo>
                  <a:pt x="27753" y="40711"/>
                </a:lnTo>
                <a:lnTo>
                  <a:pt x="35171" y="28995"/>
                </a:lnTo>
                <a:lnTo>
                  <a:pt x="45748" y="21966"/>
                </a:lnTo>
                <a:lnTo>
                  <a:pt x="59485" y="19623"/>
                </a:lnTo>
                <a:lnTo>
                  <a:pt x="75110" y="23240"/>
                </a:lnTo>
                <a:lnTo>
                  <a:pt x="85278" y="31471"/>
                </a:lnTo>
                <a:lnTo>
                  <a:pt x="90825" y="40606"/>
                </a:lnTo>
                <a:lnTo>
                  <a:pt x="94255" y="52806"/>
                </a:lnTo>
                <a:lnTo>
                  <a:pt x="95398" y="67879"/>
                </a:lnTo>
                <a:lnTo>
                  <a:pt x="95313" y="71882"/>
                </a:lnTo>
                <a:lnTo>
                  <a:pt x="93680" y="84915"/>
                </a:lnTo>
                <a:lnTo>
                  <a:pt x="89968" y="96388"/>
                </a:lnTo>
                <a:lnTo>
                  <a:pt x="80950" y="109286"/>
                </a:lnTo>
                <a:lnTo>
                  <a:pt x="70042" y="115811"/>
                </a:lnTo>
                <a:lnTo>
                  <a:pt x="56276" y="117986"/>
                </a:lnTo>
                <a:lnTo>
                  <a:pt x="54463" y="117944"/>
                </a:lnTo>
                <a:lnTo>
                  <a:pt x="41805" y="114710"/>
                </a:lnTo>
                <a:lnTo>
                  <a:pt x="31902" y="106323"/>
                </a:lnTo>
                <a:lnTo>
                  <a:pt x="27557" y="99007"/>
                </a:lnTo>
                <a:lnTo>
                  <a:pt x="24013" y="87055"/>
                </a:lnTo>
                <a:lnTo>
                  <a:pt x="22831" y="72322"/>
                </a:lnTo>
                <a:lnTo>
                  <a:pt x="22983" y="65629"/>
                </a:lnTo>
                <a:lnTo>
                  <a:pt x="26305" y="9323"/>
                </a:lnTo>
                <a:lnTo>
                  <a:pt x="16229" y="18635"/>
                </a:lnTo>
                <a:lnTo>
                  <a:pt x="7985" y="31061"/>
                </a:lnTo>
                <a:lnTo>
                  <a:pt x="3549" y="42605"/>
                </a:lnTo>
                <a:lnTo>
                  <a:pt x="887" y="55742"/>
                </a:lnTo>
                <a:lnTo>
                  <a:pt x="0" y="70471"/>
                </a:lnTo>
                <a:lnTo>
                  <a:pt x="25" y="73264"/>
                </a:lnTo>
                <a:lnTo>
                  <a:pt x="1263" y="88613"/>
                </a:lnTo>
                <a:lnTo>
                  <a:pt x="4356" y="101666"/>
                </a:lnTo>
                <a:lnTo>
                  <a:pt x="9303" y="112424"/>
                </a:lnTo>
                <a:lnTo>
                  <a:pt x="16105" y="120886"/>
                </a:lnTo>
                <a:lnTo>
                  <a:pt x="28890" y="130149"/>
                </a:lnTo>
                <a:lnTo>
                  <a:pt x="40761" y="134634"/>
                </a:lnTo>
                <a:lnTo>
                  <a:pt x="53684" y="136129"/>
                </a:lnTo>
                <a:lnTo>
                  <a:pt x="63968" y="136129"/>
                </a:lnTo>
                <a:lnTo>
                  <a:pt x="72237" y="134483"/>
                </a:lnTo>
                <a:lnTo>
                  <a:pt x="78490" y="131192"/>
                </a:lnTo>
                <a:lnTo>
                  <a:pt x="84743" y="127901"/>
                </a:lnTo>
                <a:lnTo>
                  <a:pt x="90091" y="122882"/>
                </a:lnTo>
                <a:lnTo>
                  <a:pt x="94534" y="116135"/>
                </a:lnTo>
                <a:lnTo>
                  <a:pt x="94214" y="132538"/>
                </a:lnTo>
                <a:lnTo>
                  <a:pt x="92774" y="145123"/>
                </a:lnTo>
                <a:lnTo>
                  <a:pt x="90214" y="154024"/>
                </a:lnTo>
                <a:lnTo>
                  <a:pt x="83041" y="163988"/>
                </a:lnTo>
                <a:lnTo>
                  <a:pt x="71878" y="170029"/>
                </a:lnTo>
                <a:lnTo>
                  <a:pt x="56770" y="172043"/>
                </a:lnTo>
                <a:lnTo>
                  <a:pt x="45992" y="172043"/>
                </a:lnTo>
                <a:lnTo>
                  <a:pt x="38093" y="169575"/>
                </a:lnTo>
                <a:lnTo>
                  <a:pt x="33074" y="164638"/>
                </a:lnTo>
                <a:lnTo>
                  <a:pt x="29866" y="161429"/>
                </a:lnTo>
                <a:lnTo>
                  <a:pt x="27727" y="156863"/>
                </a:lnTo>
                <a:lnTo>
                  <a:pt x="26657" y="150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53705" y="4979685"/>
            <a:ext cx="31635" cy="29293"/>
          </a:xfrm>
          <a:custGeom>
            <a:avLst/>
            <a:gdLst/>
            <a:ahLst/>
            <a:cxnLst/>
            <a:rect l="l" t="t" r="r" b="b"/>
            <a:pathLst>
              <a:path w="34798" h="33199">
                <a:moveTo>
                  <a:pt x="23695" y="14316"/>
                </a:moveTo>
                <a:lnTo>
                  <a:pt x="17277" y="14316"/>
                </a:lnTo>
                <a:lnTo>
                  <a:pt x="11724" y="12465"/>
                </a:lnTo>
                <a:lnTo>
                  <a:pt x="7034" y="8762"/>
                </a:lnTo>
                <a:lnTo>
                  <a:pt x="2345" y="5060"/>
                </a:lnTo>
                <a:lnTo>
                  <a:pt x="0" y="0"/>
                </a:lnTo>
                <a:lnTo>
                  <a:pt x="4998" y="31446"/>
                </a:lnTo>
                <a:lnTo>
                  <a:pt x="18512" y="33199"/>
                </a:lnTo>
                <a:lnTo>
                  <a:pt x="22060" y="33109"/>
                </a:lnTo>
                <a:lnTo>
                  <a:pt x="34798" y="31158"/>
                </a:lnTo>
                <a:lnTo>
                  <a:pt x="31511" y="14316"/>
                </a:lnTo>
                <a:lnTo>
                  <a:pt x="23695" y="143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82915" y="4845088"/>
            <a:ext cx="0" cy="159970"/>
          </a:xfrm>
          <a:custGeom>
            <a:avLst/>
            <a:gdLst/>
            <a:ahLst/>
            <a:cxnLst/>
            <a:rect l="l" t="t" r="r" b="b"/>
            <a:pathLst>
              <a:path h="181299">
                <a:moveTo>
                  <a:pt x="0" y="0"/>
                </a:moveTo>
                <a:lnTo>
                  <a:pt x="0" y="181299"/>
                </a:lnTo>
              </a:path>
            </a:pathLst>
          </a:custGeom>
          <a:ln w="2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12987" y="5145246"/>
            <a:ext cx="111968" cy="119514"/>
          </a:xfrm>
          <a:custGeom>
            <a:avLst/>
            <a:gdLst/>
            <a:ahLst/>
            <a:cxnLst/>
            <a:rect l="l" t="t" r="r" b="b"/>
            <a:pathLst>
              <a:path w="123165" h="135449">
                <a:moveTo>
                  <a:pt x="107615" y="119961"/>
                </a:moveTo>
                <a:lnTo>
                  <a:pt x="115721" y="106055"/>
                </a:lnTo>
                <a:lnTo>
                  <a:pt x="119857" y="94265"/>
                </a:lnTo>
                <a:lnTo>
                  <a:pt x="122338" y="81293"/>
                </a:lnTo>
                <a:lnTo>
                  <a:pt x="123165" y="67138"/>
                </a:lnTo>
                <a:lnTo>
                  <a:pt x="123132" y="64275"/>
                </a:lnTo>
                <a:lnTo>
                  <a:pt x="121754" y="49713"/>
                </a:lnTo>
                <a:lnTo>
                  <a:pt x="118359" y="36985"/>
                </a:lnTo>
                <a:lnTo>
                  <a:pt x="112947" y="26091"/>
                </a:lnTo>
                <a:lnTo>
                  <a:pt x="105517" y="17031"/>
                </a:lnTo>
                <a:lnTo>
                  <a:pt x="98930" y="11468"/>
                </a:lnTo>
                <a:lnTo>
                  <a:pt x="87910" y="5096"/>
                </a:lnTo>
                <a:lnTo>
                  <a:pt x="75707" y="1274"/>
                </a:lnTo>
                <a:lnTo>
                  <a:pt x="62323" y="0"/>
                </a:lnTo>
                <a:lnTo>
                  <a:pt x="49789" y="1050"/>
                </a:lnTo>
                <a:lnTo>
                  <a:pt x="37302" y="4685"/>
                </a:lnTo>
                <a:lnTo>
                  <a:pt x="26342" y="10917"/>
                </a:lnTo>
                <a:lnTo>
                  <a:pt x="16907" y="19746"/>
                </a:lnTo>
                <a:lnTo>
                  <a:pt x="14064" y="23324"/>
                </a:lnTo>
                <a:lnTo>
                  <a:pt x="7911" y="33579"/>
                </a:lnTo>
                <a:lnTo>
                  <a:pt x="3516" y="45246"/>
                </a:lnTo>
                <a:lnTo>
                  <a:pt x="879" y="58325"/>
                </a:lnTo>
                <a:lnTo>
                  <a:pt x="0" y="72816"/>
                </a:lnTo>
                <a:lnTo>
                  <a:pt x="9" y="74342"/>
                </a:lnTo>
                <a:lnTo>
                  <a:pt x="1156" y="88605"/>
                </a:lnTo>
                <a:lnTo>
                  <a:pt x="4211" y="101363"/>
                </a:lnTo>
                <a:lnTo>
                  <a:pt x="9173" y="112617"/>
                </a:lnTo>
                <a:lnTo>
                  <a:pt x="16043" y="122367"/>
                </a:lnTo>
                <a:lnTo>
                  <a:pt x="22574" y="128737"/>
                </a:lnTo>
                <a:lnTo>
                  <a:pt x="33202" y="135449"/>
                </a:lnTo>
                <a:lnTo>
                  <a:pt x="32087" y="107619"/>
                </a:lnTo>
                <a:lnTo>
                  <a:pt x="27345" y="98491"/>
                </a:lnTo>
                <a:lnTo>
                  <a:pt x="23959" y="86326"/>
                </a:lnTo>
                <a:lnTo>
                  <a:pt x="22831" y="72445"/>
                </a:lnTo>
                <a:lnTo>
                  <a:pt x="22833" y="71828"/>
                </a:lnTo>
                <a:lnTo>
                  <a:pt x="23918" y="58141"/>
                </a:lnTo>
                <a:lnTo>
                  <a:pt x="27003" y="45841"/>
                </a:lnTo>
                <a:lnTo>
                  <a:pt x="32087" y="34927"/>
                </a:lnTo>
                <a:lnTo>
                  <a:pt x="37187" y="28341"/>
                </a:lnTo>
                <a:lnTo>
                  <a:pt x="47846" y="21617"/>
                </a:lnTo>
                <a:lnTo>
                  <a:pt x="61706" y="19376"/>
                </a:lnTo>
                <a:lnTo>
                  <a:pt x="74859" y="21200"/>
                </a:lnTo>
                <a:lnTo>
                  <a:pt x="86037" y="27285"/>
                </a:lnTo>
                <a:lnTo>
                  <a:pt x="94040" y="37642"/>
                </a:lnTo>
                <a:lnTo>
                  <a:pt x="95907" y="41847"/>
                </a:lnTo>
                <a:lnTo>
                  <a:pt x="98950" y="53618"/>
                </a:lnTo>
                <a:lnTo>
                  <a:pt x="99964" y="67755"/>
                </a:lnTo>
                <a:lnTo>
                  <a:pt x="99052" y="80998"/>
                </a:lnTo>
                <a:lnTo>
                  <a:pt x="96316" y="93400"/>
                </a:lnTo>
                <a:lnTo>
                  <a:pt x="91757" y="104966"/>
                </a:lnTo>
                <a:lnTo>
                  <a:pt x="88584" y="135247"/>
                </a:lnTo>
                <a:lnTo>
                  <a:pt x="99101" y="128821"/>
                </a:lnTo>
                <a:lnTo>
                  <a:pt x="107615" y="119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42157" y="5237862"/>
            <a:ext cx="54245" cy="31634"/>
          </a:xfrm>
          <a:custGeom>
            <a:avLst/>
            <a:gdLst/>
            <a:ahLst/>
            <a:cxnLst/>
            <a:rect l="l" t="t" r="r" b="b"/>
            <a:pathLst>
              <a:path w="59670" h="35852">
                <a:moveTo>
                  <a:pt x="0" y="2653"/>
                </a:moveTo>
                <a:lnTo>
                  <a:pt x="1115" y="30483"/>
                </a:lnTo>
                <a:lnTo>
                  <a:pt x="13377" y="34510"/>
                </a:lnTo>
                <a:lnTo>
                  <a:pt x="27274" y="35852"/>
                </a:lnTo>
                <a:lnTo>
                  <a:pt x="29456" y="35829"/>
                </a:lnTo>
                <a:lnTo>
                  <a:pt x="43977" y="34272"/>
                </a:lnTo>
                <a:lnTo>
                  <a:pt x="56497" y="30281"/>
                </a:lnTo>
                <a:lnTo>
                  <a:pt x="59670" y="0"/>
                </a:lnTo>
                <a:lnTo>
                  <a:pt x="54320" y="7714"/>
                </a:lnTo>
                <a:lnTo>
                  <a:pt x="43716" y="14470"/>
                </a:lnTo>
                <a:lnTo>
                  <a:pt x="29372" y="16723"/>
                </a:lnTo>
                <a:lnTo>
                  <a:pt x="21043" y="16041"/>
                </a:lnTo>
                <a:lnTo>
                  <a:pt x="8870" y="11486"/>
                </a:lnTo>
                <a:lnTo>
                  <a:pt x="0" y="2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55210" y="5146008"/>
            <a:ext cx="97945" cy="119242"/>
          </a:xfrm>
          <a:custGeom>
            <a:avLst/>
            <a:gdLst/>
            <a:ahLst/>
            <a:cxnLst/>
            <a:rect l="l" t="t" r="r" b="b"/>
            <a:pathLst>
              <a:path w="107739" h="135141">
                <a:moveTo>
                  <a:pt x="22213" y="135141"/>
                </a:moveTo>
                <a:lnTo>
                  <a:pt x="22213" y="57265"/>
                </a:lnTo>
                <a:lnTo>
                  <a:pt x="22769" y="50621"/>
                </a:lnTo>
                <a:lnTo>
                  <a:pt x="23880" y="45972"/>
                </a:lnTo>
                <a:lnTo>
                  <a:pt x="24991" y="41324"/>
                </a:lnTo>
                <a:lnTo>
                  <a:pt x="27397" y="36819"/>
                </a:lnTo>
                <a:lnTo>
                  <a:pt x="31099" y="32458"/>
                </a:lnTo>
                <a:lnTo>
                  <a:pt x="35707" y="27028"/>
                </a:lnTo>
                <a:lnTo>
                  <a:pt x="41055" y="23408"/>
                </a:lnTo>
                <a:lnTo>
                  <a:pt x="47143" y="21598"/>
                </a:lnTo>
                <a:lnTo>
                  <a:pt x="50516" y="20528"/>
                </a:lnTo>
                <a:lnTo>
                  <a:pt x="54836" y="19993"/>
                </a:lnTo>
                <a:lnTo>
                  <a:pt x="70468" y="19993"/>
                </a:lnTo>
                <a:lnTo>
                  <a:pt x="77626" y="24107"/>
                </a:lnTo>
                <a:lnTo>
                  <a:pt x="81575" y="32335"/>
                </a:lnTo>
                <a:lnTo>
                  <a:pt x="83961" y="37271"/>
                </a:lnTo>
                <a:lnTo>
                  <a:pt x="85154" y="43771"/>
                </a:lnTo>
                <a:lnTo>
                  <a:pt x="85154" y="135141"/>
                </a:lnTo>
                <a:lnTo>
                  <a:pt x="107739" y="135141"/>
                </a:lnTo>
                <a:lnTo>
                  <a:pt x="107739" y="50354"/>
                </a:lnTo>
                <a:lnTo>
                  <a:pt x="107551" y="43233"/>
                </a:lnTo>
                <a:lnTo>
                  <a:pt x="105829" y="29895"/>
                </a:lnTo>
                <a:lnTo>
                  <a:pt x="102309" y="19623"/>
                </a:lnTo>
                <a:lnTo>
                  <a:pt x="99931" y="15566"/>
                </a:lnTo>
                <a:lnTo>
                  <a:pt x="91273" y="6918"/>
                </a:lnTo>
                <a:lnTo>
                  <a:pt x="79395" y="1729"/>
                </a:lnTo>
                <a:lnTo>
                  <a:pt x="64297" y="0"/>
                </a:lnTo>
                <a:lnTo>
                  <a:pt x="55741" y="0"/>
                </a:lnTo>
                <a:lnTo>
                  <a:pt x="47966" y="1686"/>
                </a:lnTo>
                <a:lnTo>
                  <a:pt x="40972" y="5060"/>
                </a:lnTo>
                <a:lnTo>
                  <a:pt x="30557" y="11926"/>
                </a:lnTo>
                <a:lnTo>
                  <a:pt x="21103" y="21721"/>
                </a:lnTo>
                <a:lnTo>
                  <a:pt x="21103" y="2961"/>
                </a:lnTo>
                <a:lnTo>
                  <a:pt x="0" y="2961"/>
                </a:lnTo>
                <a:lnTo>
                  <a:pt x="0" y="135141"/>
                </a:lnTo>
                <a:lnTo>
                  <a:pt x="22213" y="1351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40947" y="5105279"/>
            <a:ext cx="123075" cy="159970"/>
          </a:xfrm>
          <a:custGeom>
            <a:avLst/>
            <a:gdLst/>
            <a:ahLst/>
            <a:cxnLst/>
            <a:rect l="l" t="t" r="r" b="b"/>
            <a:pathLst>
              <a:path w="135383" h="181299">
                <a:moveTo>
                  <a:pt x="87262" y="82450"/>
                </a:moveTo>
                <a:lnTo>
                  <a:pt x="73430" y="83923"/>
                </a:lnTo>
                <a:lnTo>
                  <a:pt x="24559" y="83923"/>
                </a:lnTo>
                <a:lnTo>
                  <a:pt x="24559" y="21104"/>
                </a:lnTo>
                <a:lnTo>
                  <a:pt x="82892" y="21104"/>
                </a:lnTo>
                <a:lnTo>
                  <a:pt x="90338" y="22379"/>
                </a:lnTo>
                <a:lnTo>
                  <a:pt x="95768" y="24930"/>
                </a:lnTo>
                <a:lnTo>
                  <a:pt x="100589" y="27899"/>
                </a:lnTo>
                <a:lnTo>
                  <a:pt x="108080" y="37826"/>
                </a:lnTo>
                <a:lnTo>
                  <a:pt x="110577" y="52082"/>
                </a:lnTo>
                <a:lnTo>
                  <a:pt x="110547" y="53984"/>
                </a:lnTo>
                <a:lnTo>
                  <a:pt x="113268" y="96762"/>
                </a:lnTo>
                <a:lnTo>
                  <a:pt x="122178" y="88922"/>
                </a:lnTo>
                <a:lnTo>
                  <a:pt x="129854" y="77132"/>
                </a:lnTo>
                <a:lnTo>
                  <a:pt x="134001" y="65120"/>
                </a:lnTo>
                <a:lnTo>
                  <a:pt x="135383" y="51958"/>
                </a:lnTo>
                <a:lnTo>
                  <a:pt x="135305" y="48432"/>
                </a:lnTo>
                <a:lnTo>
                  <a:pt x="133225" y="34722"/>
                </a:lnTo>
                <a:lnTo>
                  <a:pt x="128315" y="23124"/>
                </a:lnTo>
                <a:lnTo>
                  <a:pt x="120574" y="13637"/>
                </a:lnTo>
                <a:lnTo>
                  <a:pt x="107773" y="5154"/>
                </a:lnTo>
                <a:lnTo>
                  <a:pt x="95560" y="1288"/>
                </a:lnTo>
                <a:lnTo>
                  <a:pt x="81575" y="0"/>
                </a:lnTo>
                <a:lnTo>
                  <a:pt x="0" y="0"/>
                </a:lnTo>
                <a:lnTo>
                  <a:pt x="0" y="181299"/>
                </a:lnTo>
                <a:lnTo>
                  <a:pt x="24559" y="181299"/>
                </a:lnTo>
                <a:lnTo>
                  <a:pt x="24559" y="104657"/>
                </a:lnTo>
                <a:lnTo>
                  <a:pt x="81575" y="104657"/>
                </a:lnTo>
                <a:lnTo>
                  <a:pt x="88206" y="104411"/>
                </a:lnTo>
                <a:lnTo>
                  <a:pt x="87262" y="82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20275" y="5152913"/>
            <a:ext cx="23642" cy="44494"/>
          </a:xfrm>
          <a:custGeom>
            <a:avLst/>
            <a:gdLst/>
            <a:ahLst/>
            <a:cxnLst/>
            <a:rect l="l" t="t" r="r" b="b"/>
            <a:pathLst>
              <a:path w="26006" h="50426">
                <a:moveTo>
                  <a:pt x="20450" y="13852"/>
                </a:moveTo>
                <a:lnTo>
                  <a:pt x="13010" y="22903"/>
                </a:lnTo>
                <a:lnTo>
                  <a:pt x="11221" y="24044"/>
                </a:lnTo>
                <a:lnTo>
                  <a:pt x="0" y="28465"/>
                </a:lnTo>
                <a:lnTo>
                  <a:pt x="943" y="50426"/>
                </a:lnTo>
                <a:lnTo>
                  <a:pt x="14682" y="47940"/>
                </a:lnTo>
                <a:lnTo>
                  <a:pt x="26006" y="42777"/>
                </a:lnTo>
                <a:lnTo>
                  <a:pt x="23284" y="0"/>
                </a:lnTo>
                <a:lnTo>
                  <a:pt x="20450" y="13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389864" y="5146007"/>
            <a:ext cx="58453" cy="119242"/>
          </a:xfrm>
          <a:custGeom>
            <a:avLst/>
            <a:gdLst/>
            <a:ahLst/>
            <a:cxnLst/>
            <a:rect l="l" t="t" r="r" b="b"/>
            <a:pathLst>
              <a:path w="64298" h="135141">
                <a:moveTo>
                  <a:pt x="0" y="2962"/>
                </a:moveTo>
                <a:lnTo>
                  <a:pt x="0" y="135141"/>
                </a:lnTo>
                <a:lnTo>
                  <a:pt x="22214" y="135141"/>
                </a:lnTo>
                <a:lnTo>
                  <a:pt x="22228" y="58004"/>
                </a:lnTo>
                <a:lnTo>
                  <a:pt x="24648" y="45372"/>
                </a:lnTo>
                <a:lnTo>
                  <a:pt x="31223" y="34248"/>
                </a:lnTo>
                <a:lnTo>
                  <a:pt x="32940" y="32359"/>
                </a:lnTo>
                <a:lnTo>
                  <a:pt x="43374" y="25676"/>
                </a:lnTo>
                <a:lnTo>
                  <a:pt x="57016" y="23449"/>
                </a:lnTo>
                <a:lnTo>
                  <a:pt x="60657" y="23572"/>
                </a:lnTo>
                <a:lnTo>
                  <a:pt x="64298" y="24066"/>
                </a:lnTo>
                <a:lnTo>
                  <a:pt x="64298" y="617"/>
                </a:lnTo>
                <a:lnTo>
                  <a:pt x="60225" y="205"/>
                </a:lnTo>
                <a:lnTo>
                  <a:pt x="57139" y="0"/>
                </a:lnTo>
                <a:lnTo>
                  <a:pt x="48336" y="0"/>
                </a:lnTo>
                <a:lnTo>
                  <a:pt x="40561" y="3188"/>
                </a:lnTo>
                <a:lnTo>
                  <a:pt x="33815" y="9564"/>
                </a:lnTo>
                <a:lnTo>
                  <a:pt x="27068" y="15941"/>
                </a:lnTo>
                <a:lnTo>
                  <a:pt x="22831" y="21351"/>
                </a:lnTo>
                <a:lnTo>
                  <a:pt x="21103" y="25794"/>
                </a:lnTo>
                <a:lnTo>
                  <a:pt x="21103" y="2962"/>
                </a:lnTo>
                <a:lnTo>
                  <a:pt x="0" y="29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57704" y="5145246"/>
            <a:ext cx="111968" cy="119514"/>
          </a:xfrm>
          <a:custGeom>
            <a:avLst/>
            <a:gdLst/>
            <a:ahLst/>
            <a:cxnLst/>
            <a:rect l="l" t="t" r="r" b="b"/>
            <a:pathLst>
              <a:path w="123165" h="135449">
                <a:moveTo>
                  <a:pt x="107615" y="119961"/>
                </a:moveTo>
                <a:lnTo>
                  <a:pt x="115721" y="106055"/>
                </a:lnTo>
                <a:lnTo>
                  <a:pt x="119857" y="94265"/>
                </a:lnTo>
                <a:lnTo>
                  <a:pt x="122338" y="81292"/>
                </a:lnTo>
                <a:lnTo>
                  <a:pt x="123165" y="67138"/>
                </a:lnTo>
                <a:lnTo>
                  <a:pt x="123132" y="64275"/>
                </a:lnTo>
                <a:lnTo>
                  <a:pt x="121754" y="49713"/>
                </a:lnTo>
                <a:lnTo>
                  <a:pt x="118359" y="36985"/>
                </a:lnTo>
                <a:lnTo>
                  <a:pt x="112947" y="26091"/>
                </a:lnTo>
                <a:lnTo>
                  <a:pt x="105517" y="17031"/>
                </a:lnTo>
                <a:lnTo>
                  <a:pt x="98930" y="11467"/>
                </a:lnTo>
                <a:lnTo>
                  <a:pt x="87910" y="5096"/>
                </a:lnTo>
                <a:lnTo>
                  <a:pt x="75707" y="1274"/>
                </a:lnTo>
                <a:lnTo>
                  <a:pt x="62323" y="0"/>
                </a:lnTo>
                <a:lnTo>
                  <a:pt x="49789" y="1050"/>
                </a:lnTo>
                <a:lnTo>
                  <a:pt x="37302" y="4685"/>
                </a:lnTo>
                <a:lnTo>
                  <a:pt x="26342" y="10917"/>
                </a:lnTo>
                <a:lnTo>
                  <a:pt x="16907" y="19746"/>
                </a:lnTo>
                <a:lnTo>
                  <a:pt x="14064" y="23324"/>
                </a:lnTo>
                <a:lnTo>
                  <a:pt x="7911" y="33579"/>
                </a:lnTo>
                <a:lnTo>
                  <a:pt x="3516" y="45246"/>
                </a:lnTo>
                <a:lnTo>
                  <a:pt x="879" y="58325"/>
                </a:lnTo>
                <a:lnTo>
                  <a:pt x="0" y="72816"/>
                </a:lnTo>
                <a:lnTo>
                  <a:pt x="9" y="74342"/>
                </a:lnTo>
                <a:lnTo>
                  <a:pt x="1156" y="88605"/>
                </a:lnTo>
                <a:lnTo>
                  <a:pt x="4211" y="101363"/>
                </a:lnTo>
                <a:lnTo>
                  <a:pt x="9173" y="112617"/>
                </a:lnTo>
                <a:lnTo>
                  <a:pt x="16043" y="122367"/>
                </a:lnTo>
                <a:lnTo>
                  <a:pt x="22574" y="128737"/>
                </a:lnTo>
                <a:lnTo>
                  <a:pt x="33202" y="135449"/>
                </a:lnTo>
                <a:lnTo>
                  <a:pt x="32087" y="107619"/>
                </a:lnTo>
                <a:lnTo>
                  <a:pt x="27345" y="98491"/>
                </a:lnTo>
                <a:lnTo>
                  <a:pt x="23959" y="86326"/>
                </a:lnTo>
                <a:lnTo>
                  <a:pt x="22831" y="72445"/>
                </a:lnTo>
                <a:lnTo>
                  <a:pt x="22833" y="71828"/>
                </a:lnTo>
                <a:lnTo>
                  <a:pt x="23918" y="58141"/>
                </a:lnTo>
                <a:lnTo>
                  <a:pt x="27003" y="45841"/>
                </a:lnTo>
                <a:lnTo>
                  <a:pt x="32087" y="34926"/>
                </a:lnTo>
                <a:lnTo>
                  <a:pt x="37187" y="28341"/>
                </a:lnTo>
                <a:lnTo>
                  <a:pt x="47846" y="21617"/>
                </a:lnTo>
                <a:lnTo>
                  <a:pt x="61706" y="19376"/>
                </a:lnTo>
                <a:lnTo>
                  <a:pt x="74859" y="21200"/>
                </a:lnTo>
                <a:lnTo>
                  <a:pt x="86037" y="27285"/>
                </a:lnTo>
                <a:lnTo>
                  <a:pt x="94040" y="37642"/>
                </a:lnTo>
                <a:lnTo>
                  <a:pt x="95907" y="41847"/>
                </a:lnTo>
                <a:lnTo>
                  <a:pt x="98950" y="53618"/>
                </a:lnTo>
                <a:lnTo>
                  <a:pt x="99964" y="67755"/>
                </a:lnTo>
                <a:lnTo>
                  <a:pt x="99052" y="80998"/>
                </a:lnTo>
                <a:lnTo>
                  <a:pt x="96316" y="93400"/>
                </a:lnTo>
                <a:lnTo>
                  <a:pt x="91757" y="104966"/>
                </a:lnTo>
                <a:lnTo>
                  <a:pt x="88584" y="135247"/>
                </a:lnTo>
                <a:lnTo>
                  <a:pt x="99101" y="128821"/>
                </a:lnTo>
                <a:lnTo>
                  <a:pt x="107615" y="119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86875" y="5237862"/>
            <a:ext cx="54245" cy="31634"/>
          </a:xfrm>
          <a:custGeom>
            <a:avLst/>
            <a:gdLst/>
            <a:ahLst/>
            <a:cxnLst/>
            <a:rect l="l" t="t" r="r" b="b"/>
            <a:pathLst>
              <a:path w="59670" h="35852">
                <a:moveTo>
                  <a:pt x="0" y="2653"/>
                </a:moveTo>
                <a:lnTo>
                  <a:pt x="1115" y="30483"/>
                </a:lnTo>
                <a:lnTo>
                  <a:pt x="13377" y="34510"/>
                </a:lnTo>
                <a:lnTo>
                  <a:pt x="27273" y="35852"/>
                </a:lnTo>
                <a:lnTo>
                  <a:pt x="29456" y="35829"/>
                </a:lnTo>
                <a:lnTo>
                  <a:pt x="43978" y="34272"/>
                </a:lnTo>
                <a:lnTo>
                  <a:pt x="56497" y="30281"/>
                </a:lnTo>
                <a:lnTo>
                  <a:pt x="59670" y="0"/>
                </a:lnTo>
                <a:lnTo>
                  <a:pt x="54320" y="7714"/>
                </a:lnTo>
                <a:lnTo>
                  <a:pt x="43716" y="14470"/>
                </a:lnTo>
                <a:lnTo>
                  <a:pt x="29371" y="16723"/>
                </a:lnTo>
                <a:lnTo>
                  <a:pt x="21043" y="16041"/>
                </a:lnTo>
                <a:lnTo>
                  <a:pt x="8870" y="11486"/>
                </a:lnTo>
                <a:lnTo>
                  <a:pt x="0" y="2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587699" y="5116061"/>
            <a:ext cx="55872" cy="151040"/>
          </a:xfrm>
          <a:custGeom>
            <a:avLst/>
            <a:gdLst/>
            <a:ahLst/>
            <a:cxnLst/>
            <a:rect l="l" t="t" r="r" b="b"/>
            <a:pathLst>
              <a:path w="61459" h="171179">
                <a:moveTo>
                  <a:pt x="40355" y="36901"/>
                </a:moveTo>
                <a:lnTo>
                  <a:pt x="40355" y="0"/>
                </a:lnTo>
                <a:lnTo>
                  <a:pt x="17894" y="0"/>
                </a:lnTo>
                <a:lnTo>
                  <a:pt x="17894" y="36901"/>
                </a:lnTo>
                <a:lnTo>
                  <a:pt x="0" y="36901"/>
                </a:lnTo>
                <a:lnTo>
                  <a:pt x="0" y="55044"/>
                </a:lnTo>
                <a:lnTo>
                  <a:pt x="17894" y="55044"/>
                </a:lnTo>
                <a:lnTo>
                  <a:pt x="17894" y="151021"/>
                </a:lnTo>
                <a:lnTo>
                  <a:pt x="19746" y="157912"/>
                </a:lnTo>
                <a:lnTo>
                  <a:pt x="23448" y="163219"/>
                </a:lnTo>
                <a:lnTo>
                  <a:pt x="27150" y="168526"/>
                </a:lnTo>
                <a:lnTo>
                  <a:pt x="34184" y="171179"/>
                </a:lnTo>
                <a:lnTo>
                  <a:pt x="47760" y="171179"/>
                </a:lnTo>
                <a:lnTo>
                  <a:pt x="50743" y="171014"/>
                </a:lnTo>
                <a:lnTo>
                  <a:pt x="53499" y="170685"/>
                </a:lnTo>
                <a:lnTo>
                  <a:pt x="56255" y="170356"/>
                </a:lnTo>
                <a:lnTo>
                  <a:pt x="58908" y="169821"/>
                </a:lnTo>
                <a:lnTo>
                  <a:pt x="61459" y="169081"/>
                </a:lnTo>
                <a:lnTo>
                  <a:pt x="61459" y="151556"/>
                </a:lnTo>
                <a:lnTo>
                  <a:pt x="59813" y="151720"/>
                </a:lnTo>
                <a:lnTo>
                  <a:pt x="57140" y="151864"/>
                </a:lnTo>
                <a:lnTo>
                  <a:pt x="49653" y="151926"/>
                </a:lnTo>
                <a:lnTo>
                  <a:pt x="46773" y="151473"/>
                </a:lnTo>
                <a:lnTo>
                  <a:pt x="45045" y="150568"/>
                </a:lnTo>
                <a:lnTo>
                  <a:pt x="41919" y="149005"/>
                </a:lnTo>
                <a:lnTo>
                  <a:pt x="40355" y="145920"/>
                </a:lnTo>
                <a:lnTo>
                  <a:pt x="40355" y="55044"/>
                </a:lnTo>
                <a:lnTo>
                  <a:pt x="61459" y="55044"/>
                </a:lnTo>
                <a:lnTo>
                  <a:pt x="61459" y="36901"/>
                </a:lnTo>
                <a:lnTo>
                  <a:pt x="40355" y="36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50639" y="5146008"/>
            <a:ext cx="109725" cy="123380"/>
          </a:xfrm>
          <a:custGeom>
            <a:avLst/>
            <a:gdLst/>
            <a:ahLst/>
            <a:cxnLst/>
            <a:rect l="l" t="t" r="r" b="b"/>
            <a:pathLst>
              <a:path w="120697" h="139831">
                <a:moveTo>
                  <a:pt x="35419" y="30422"/>
                </a:moveTo>
                <a:lnTo>
                  <a:pt x="37348" y="28501"/>
                </a:lnTo>
                <a:lnTo>
                  <a:pt x="48199" y="21657"/>
                </a:lnTo>
                <a:lnTo>
                  <a:pt x="61089" y="19376"/>
                </a:lnTo>
                <a:lnTo>
                  <a:pt x="71461" y="20483"/>
                </a:lnTo>
                <a:lnTo>
                  <a:pt x="83177" y="25771"/>
                </a:lnTo>
                <a:lnTo>
                  <a:pt x="91571" y="35420"/>
                </a:lnTo>
                <a:lnTo>
                  <a:pt x="94862" y="41180"/>
                </a:lnTo>
                <a:lnTo>
                  <a:pt x="96961" y="48873"/>
                </a:lnTo>
                <a:lnTo>
                  <a:pt x="97866" y="58499"/>
                </a:lnTo>
                <a:lnTo>
                  <a:pt x="24435" y="58499"/>
                </a:lnTo>
                <a:lnTo>
                  <a:pt x="26873" y="10958"/>
                </a:lnTo>
                <a:lnTo>
                  <a:pt x="17277" y="19870"/>
                </a:lnTo>
                <a:lnTo>
                  <a:pt x="8437" y="32925"/>
                </a:lnTo>
                <a:lnTo>
                  <a:pt x="3749" y="44512"/>
                </a:lnTo>
                <a:lnTo>
                  <a:pt x="937" y="57397"/>
                </a:lnTo>
                <a:lnTo>
                  <a:pt x="0" y="71581"/>
                </a:lnTo>
                <a:lnTo>
                  <a:pt x="33" y="74399"/>
                </a:lnTo>
                <a:lnTo>
                  <a:pt x="1373" y="88731"/>
                </a:lnTo>
                <a:lnTo>
                  <a:pt x="4674" y="101421"/>
                </a:lnTo>
                <a:lnTo>
                  <a:pt x="9934" y="112469"/>
                </a:lnTo>
                <a:lnTo>
                  <a:pt x="17154" y="121874"/>
                </a:lnTo>
                <a:lnTo>
                  <a:pt x="22952" y="127255"/>
                </a:lnTo>
                <a:lnTo>
                  <a:pt x="33793" y="134242"/>
                </a:lnTo>
                <a:lnTo>
                  <a:pt x="45806" y="138434"/>
                </a:lnTo>
                <a:lnTo>
                  <a:pt x="58991" y="139831"/>
                </a:lnTo>
                <a:lnTo>
                  <a:pt x="65737" y="139831"/>
                </a:lnTo>
                <a:lnTo>
                  <a:pt x="71784" y="139173"/>
                </a:lnTo>
                <a:lnTo>
                  <a:pt x="77132" y="137856"/>
                </a:lnTo>
                <a:lnTo>
                  <a:pt x="92163" y="132079"/>
                </a:lnTo>
                <a:lnTo>
                  <a:pt x="102185" y="124527"/>
                </a:lnTo>
                <a:lnTo>
                  <a:pt x="106217" y="120743"/>
                </a:lnTo>
                <a:lnTo>
                  <a:pt x="109857" y="115868"/>
                </a:lnTo>
                <a:lnTo>
                  <a:pt x="113107" y="109902"/>
                </a:lnTo>
                <a:lnTo>
                  <a:pt x="116357" y="103937"/>
                </a:lnTo>
                <a:lnTo>
                  <a:pt x="118270" y="98528"/>
                </a:lnTo>
                <a:lnTo>
                  <a:pt x="118846" y="93673"/>
                </a:lnTo>
                <a:lnTo>
                  <a:pt x="97002" y="93673"/>
                </a:lnTo>
                <a:lnTo>
                  <a:pt x="95356" y="99515"/>
                </a:lnTo>
                <a:lnTo>
                  <a:pt x="92559" y="104657"/>
                </a:lnTo>
                <a:lnTo>
                  <a:pt x="88610" y="109100"/>
                </a:lnTo>
                <a:lnTo>
                  <a:pt x="85235" y="112376"/>
                </a:lnTo>
                <a:lnTo>
                  <a:pt x="74295" y="118527"/>
                </a:lnTo>
                <a:lnTo>
                  <a:pt x="60842" y="120578"/>
                </a:lnTo>
                <a:lnTo>
                  <a:pt x="55273" y="120283"/>
                </a:lnTo>
                <a:lnTo>
                  <a:pt x="42560" y="116518"/>
                </a:lnTo>
                <a:lnTo>
                  <a:pt x="33321" y="108421"/>
                </a:lnTo>
                <a:lnTo>
                  <a:pt x="29463" y="101986"/>
                </a:lnTo>
                <a:lnTo>
                  <a:pt x="25462" y="90201"/>
                </a:lnTo>
                <a:lnTo>
                  <a:pt x="23818" y="76148"/>
                </a:lnTo>
                <a:lnTo>
                  <a:pt x="120697" y="76148"/>
                </a:lnTo>
                <a:lnTo>
                  <a:pt x="120664" y="71135"/>
                </a:lnTo>
                <a:lnTo>
                  <a:pt x="120067" y="57023"/>
                </a:lnTo>
                <a:lnTo>
                  <a:pt x="118722" y="47021"/>
                </a:lnTo>
                <a:lnTo>
                  <a:pt x="117241" y="38135"/>
                </a:lnTo>
                <a:lnTo>
                  <a:pt x="114280" y="30360"/>
                </a:lnTo>
                <a:lnTo>
                  <a:pt x="109837" y="23696"/>
                </a:lnTo>
                <a:lnTo>
                  <a:pt x="100970" y="13855"/>
                </a:lnTo>
                <a:lnTo>
                  <a:pt x="89720" y="6602"/>
                </a:lnTo>
                <a:lnTo>
                  <a:pt x="87207" y="5409"/>
                </a:lnTo>
                <a:lnTo>
                  <a:pt x="75004" y="1352"/>
                </a:lnTo>
                <a:lnTo>
                  <a:pt x="62446" y="0"/>
                </a:lnTo>
                <a:lnTo>
                  <a:pt x="50284" y="1032"/>
                </a:lnTo>
                <a:lnTo>
                  <a:pt x="37876" y="4679"/>
                </a:lnTo>
                <a:lnTo>
                  <a:pt x="35419" y="30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72853" y="5150136"/>
            <a:ext cx="12218" cy="47488"/>
          </a:xfrm>
          <a:custGeom>
            <a:avLst/>
            <a:gdLst/>
            <a:ahLst/>
            <a:cxnLst/>
            <a:rect l="l" t="t" r="r" b="b"/>
            <a:pathLst>
              <a:path w="13440" h="53820">
                <a:moveTo>
                  <a:pt x="0" y="53820"/>
                </a:moveTo>
                <a:lnTo>
                  <a:pt x="436" y="48603"/>
                </a:lnTo>
                <a:lnTo>
                  <a:pt x="3980" y="36111"/>
                </a:lnTo>
                <a:lnTo>
                  <a:pt x="10984" y="25743"/>
                </a:lnTo>
                <a:lnTo>
                  <a:pt x="13440" y="0"/>
                </a:lnTo>
                <a:lnTo>
                  <a:pt x="2438" y="6279"/>
                </a:lnTo>
                <a:lnTo>
                  <a:pt x="0" y="53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83215" y="5145246"/>
            <a:ext cx="102881" cy="123380"/>
          </a:xfrm>
          <a:custGeom>
            <a:avLst/>
            <a:gdLst/>
            <a:ahLst/>
            <a:cxnLst/>
            <a:rect l="l" t="t" r="r" b="b"/>
            <a:pathLst>
              <a:path w="113169" h="139831">
                <a:moveTo>
                  <a:pt x="84361" y="134196"/>
                </a:moveTo>
                <a:lnTo>
                  <a:pt x="94657" y="127675"/>
                </a:lnTo>
                <a:lnTo>
                  <a:pt x="97701" y="124909"/>
                </a:lnTo>
                <a:lnTo>
                  <a:pt x="104825" y="115520"/>
                </a:lnTo>
                <a:lnTo>
                  <a:pt x="109981" y="103627"/>
                </a:lnTo>
                <a:lnTo>
                  <a:pt x="113169" y="89230"/>
                </a:lnTo>
                <a:lnTo>
                  <a:pt x="91572" y="89230"/>
                </a:lnTo>
                <a:lnTo>
                  <a:pt x="91500" y="89567"/>
                </a:lnTo>
                <a:lnTo>
                  <a:pt x="87173" y="102491"/>
                </a:lnTo>
                <a:lnTo>
                  <a:pt x="80403" y="112371"/>
                </a:lnTo>
                <a:lnTo>
                  <a:pt x="75014" y="118007"/>
                </a:lnTo>
                <a:lnTo>
                  <a:pt x="67712" y="120825"/>
                </a:lnTo>
                <a:lnTo>
                  <a:pt x="58497" y="120825"/>
                </a:lnTo>
                <a:lnTo>
                  <a:pt x="53486" y="120541"/>
                </a:lnTo>
                <a:lnTo>
                  <a:pt x="41026" y="116378"/>
                </a:lnTo>
                <a:lnTo>
                  <a:pt x="32087" y="107249"/>
                </a:lnTo>
                <a:lnTo>
                  <a:pt x="28248" y="99660"/>
                </a:lnTo>
                <a:lnTo>
                  <a:pt x="24833" y="87585"/>
                </a:lnTo>
                <a:lnTo>
                  <a:pt x="23695" y="73803"/>
                </a:lnTo>
                <a:lnTo>
                  <a:pt x="24056" y="64439"/>
                </a:lnTo>
                <a:lnTo>
                  <a:pt x="25997" y="51629"/>
                </a:lnTo>
                <a:lnTo>
                  <a:pt x="29619" y="40604"/>
                </a:lnTo>
                <a:lnTo>
                  <a:pt x="36420" y="29767"/>
                </a:lnTo>
                <a:lnTo>
                  <a:pt x="46756" y="22344"/>
                </a:lnTo>
                <a:lnTo>
                  <a:pt x="59978" y="19870"/>
                </a:lnTo>
                <a:lnTo>
                  <a:pt x="70345" y="19870"/>
                </a:lnTo>
                <a:lnTo>
                  <a:pt x="77873" y="22564"/>
                </a:lnTo>
                <a:lnTo>
                  <a:pt x="82563" y="27953"/>
                </a:lnTo>
                <a:lnTo>
                  <a:pt x="87252" y="33343"/>
                </a:lnTo>
                <a:lnTo>
                  <a:pt x="90255" y="40110"/>
                </a:lnTo>
                <a:lnTo>
                  <a:pt x="91572" y="48256"/>
                </a:lnTo>
                <a:lnTo>
                  <a:pt x="113169" y="48256"/>
                </a:lnTo>
                <a:lnTo>
                  <a:pt x="109389" y="30323"/>
                </a:lnTo>
                <a:lnTo>
                  <a:pt x="103927" y="19089"/>
                </a:lnTo>
                <a:lnTo>
                  <a:pt x="96323" y="10860"/>
                </a:lnTo>
                <a:lnTo>
                  <a:pt x="86158" y="4869"/>
                </a:lnTo>
                <a:lnTo>
                  <a:pt x="74002" y="1217"/>
                </a:lnTo>
                <a:lnTo>
                  <a:pt x="59978" y="0"/>
                </a:lnTo>
                <a:lnTo>
                  <a:pt x="50210" y="723"/>
                </a:lnTo>
                <a:lnTo>
                  <a:pt x="37770" y="4139"/>
                </a:lnTo>
                <a:lnTo>
                  <a:pt x="26669" y="10356"/>
                </a:lnTo>
                <a:lnTo>
                  <a:pt x="16907" y="19376"/>
                </a:lnTo>
                <a:lnTo>
                  <a:pt x="13544" y="23613"/>
                </a:lnTo>
                <a:lnTo>
                  <a:pt x="7618" y="33782"/>
                </a:lnTo>
                <a:lnTo>
                  <a:pt x="3386" y="45495"/>
                </a:lnTo>
                <a:lnTo>
                  <a:pt x="846" y="58753"/>
                </a:lnTo>
                <a:lnTo>
                  <a:pt x="0" y="73556"/>
                </a:lnTo>
                <a:lnTo>
                  <a:pt x="849" y="86358"/>
                </a:lnTo>
                <a:lnTo>
                  <a:pt x="3700" y="99096"/>
                </a:lnTo>
                <a:lnTo>
                  <a:pt x="8559" y="110606"/>
                </a:lnTo>
                <a:lnTo>
                  <a:pt x="15426" y="120887"/>
                </a:lnTo>
                <a:lnTo>
                  <a:pt x="20707" y="126534"/>
                </a:lnTo>
                <a:lnTo>
                  <a:pt x="31092" y="133921"/>
                </a:lnTo>
                <a:lnTo>
                  <a:pt x="43112" y="138354"/>
                </a:lnTo>
                <a:lnTo>
                  <a:pt x="56770" y="139831"/>
                </a:lnTo>
                <a:lnTo>
                  <a:pt x="58715" y="139809"/>
                </a:lnTo>
                <a:lnTo>
                  <a:pt x="72380" y="138241"/>
                </a:lnTo>
                <a:lnTo>
                  <a:pt x="84361" y="1341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94062" y="5116061"/>
            <a:ext cx="55872" cy="151040"/>
          </a:xfrm>
          <a:custGeom>
            <a:avLst/>
            <a:gdLst/>
            <a:ahLst/>
            <a:cxnLst/>
            <a:rect l="l" t="t" r="r" b="b"/>
            <a:pathLst>
              <a:path w="61459" h="171179">
                <a:moveTo>
                  <a:pt x="40355" y="36901"/>
                </a:moveTo>
                <a:lnTo>
                  <a:pt x="40355" y="0"/>
                </a:lnTo>
                <a:lnTo>
                  <a:pt x="17894" y="0"/>
                </a:lnTo>
                <a:lnTo>
                  <a:pt x="17894" y="36901"/>
                </a:lnTo>
                <a:lnTo>
                  <a:pt x="0" y="36901"/>
                </a:lnTo>
                <a:lnTo>
                  <a:pt x="0" y="55044"/>
                </a:lnTo>
                <a:lnTo>
                  <a:pt x="17894" y="55044"/>
                </a:lnTo>
                <a:lnTo>
                  <a:pt x="17894" y="151021"/>
                </a:lnTo>
                <a:lnTo>
                  <a:pt x="19746" y="157912"/>
                </a:lnTo>
                <a:lnTo>
                  <a:pt x="23448" y="163219"/>
                </a:lnTo>
                <a:lnTo>
                  <a:pt x="27150" y="168526"/>
                </a:lnTo>
                <a:lnTo>
                  <a:pt x="34184" y="171179"/>
                </a:lnTo>
                <a:lnTo>
                  <a:pt x="47760" y="171179"/>
                </a:lnTo>
                <a:lnTo>
                  <a:pt x="50743" y="171014"/>
                </a:lnTo>
                <a:lnTo>
                  <a:pt x="53499" y="170685"/>
                </a:lnTo>
                <a:lnTo>
                  <a:pt x="56255" y="170356"/>
                </a:lnTo>
                <a:lnTo>
                  <a:pt x="58908" y="169821"/>
                </a:lnTo>
                <a:lnTo>
                  <a:pt x="61459" y="169081"/>
                </a:lnTo>
                <a:lnTo>
                  <a:pt x="61459" y="151556"/>
                </a:lnTo>
                <a:lnTo>
                  <a:pt x="59813" y="151720"/>
                </a:lnTo>
                <a:lnTo>
                  <a:pt x="57140" y="151864"/>
                </a:lnTo>
                <a:lnTo>
                  <a:pt x="49653" y="151926"/>
                </a:lnTo>
                <a:lnTo>
                  <a:pt x="46773" y="151473"/>
                </a:lnTo>
                <a:lnTo>
                  <a:pt x="45045" y="150568"/>
                </a:lnTo>
                <a:lnTo>
                  <a:pt x="41919" y="149005"/>
                </a:lnTo>
                <a:lnTo>
                  <a:pt x="40355" y="145920"/>
                </a:lnTo>
                <a:lnTo>
                  <a:pt x="40355" y="55044"/>
                </a:lnTo>
                <a:lnTo>
                  <a:pt x="61459" y="55044"/>
                </a:lnTo>
                <a:lnTo>
                  <a:pt x="61459" y="36901"/>
                </a:lnTo>
                <a:lnTo>
                  <a:pt x="40355" y="36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73999" y="5106424"/>
            <a:ext cx="0" cy="158826"/>
          </a:xfrm>
          <a:custGeom>
            <a:avLst/>
            <a:gdLst/>
            <a:ahLst/>
            <a:cxnLst/>
            <a:rect l="l" t="t" r="r" b="b"/>
            <a:pathLst>
              <a:path h="180003">
                <a:moveTo>
                  <a:pt x="0" y="0"/>
                </a:moveTo>
                <a:lnTo>
                  <a:pt x="0" y="180003"/>
                </a:lnTo>
              </a:path>
            </a:pathLst>
          </a:custGeom>
          <a:ln w="2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28039" y="4841058"/>
            <a:ext cx="910651" cy="167375"/>
          </a:xfrm>
          <a:custGeom>
            <a:avLst/>
            <a:gdLst/>
            <a:ahLst/>
            <a:cxnLst/>
            <a:rect l="l" t="t" r="r" b="b"/>
            <a:pathLst>
              <a:path w="1001716" h="189692">
                <a:moveTo>
                  <a:pt x="987165" y="116971"/>
                </a:moveTo>
                <a:lnTo>
                  <a:pt x="988609" y="103735"/>
                </a:lnTo>
                <a:lnTo>
                  <a:pt x="991579" y="92933"/>
                </a:lnTo>
                <a:lnTo>
                  <a:pt x="991935" y="92052"/>
                </a:lnTo>
                <a:lnTo>
                  <a:pt x="1001716" y="54545"/>
                </a:lnTo>
                <a:lnTo>
                  <a:pt x="990487" y="60664"/>
                </a:lnTo>
                <a:lnTo>
                  <a:pt x="987165" y="116971"/>
                </a:lnTo>
                <a:close/>
              </a:path>
              <a:path w="1001716" h="189692">
                <a:moveTo>
                  <a:pt x="990839" y="202280"/>
                </a:moveTo>
                <a:lnTo>
                  <a:pt x="968254" y="202280"/>
                </a:lnTo>
                <a:lnTo>
                  <a:pt x="969966" y="211949"/>
                </a:lnTo>
                <a:lnTo>
                  <a:pt x="975473" y="223579"/>
                </a:lnTo>
                <a:lnTo>
                  <a:pt x="984545" y="232209"/>
                </a:lnTo>
                <a:lnTo>
                  <a:pt x="994445" y="237306"/>
                </a:lnTo>
                <a:lnTo>
                  <a:pt x="1006659" y="240657"/>
                </a:lnTo>
                <a:lnTo>
                  <a:pt x="1020458" y="241774"/>
                </a:lnTo>
                <a:lnTo>
                  <a:pt x="1030374" y="241283"/>
                </a:lnTo>
                <a:lnTo>
                  <a:pt x="1044391" y="238454"/>
                </a:lnTo>
                <a:lnTo>
                  <a:pt x="1056111" y="233109"/>
                </a:lnTo>
                <a:lnTo>
                  <a:pt x="1065535" y="225247"/>
                </a:lnTo>
                <a:lnTo>
                  <a:pt x="1072661" y="214869"/>
                </a:lnTo>
                <a:lnTo>
                  <a:pt x="1077143" y="202577"/>
                </a:lnTo>
                <a:lnTo>
                  <a:pt x="1079336" y="189901"/>
                </a:lnTo>
                <a:lnTo>
                  <a:pt x="1080066" y="175128"/>
                </a:lnTo>
                <a:lnTo>
                  <a:pt x="1080066" y="54920"/>
                </a:lnTo>
                <a:lnTo>
                  <a:pt x="1059580" y="54920"/>
                </a:lnTo>
                <a:lnTo>
                  <a:pt x="1059580" y="71582"/>
                </a:lnTo>
                <a:lnTo>
                  <a:pt x="1055219" y="66069"/>
                </a:lnTo>
                <a:lnTo>
                  <a:pt x="1050941" y="61873"/>
                </a:lnTo>
                <a:lnTo>
                  <a:pt x="1046745" y="58993"/>
                </a:lnTo>
                <a:lnTo>
                  <a:pt x="1044396" y="57545"/>
                </a:lnTo>
                <a:lnTo>
                  <a:pt x="1032796" y="52892"/>
                </a:lnTo>
                <a:lnTo>
                  <a:pt x="1019594" y="51341"/>
                </a:lnTo>
                <a:lnTo>
                  <a:pt x="1014097" y="51618"/>
                </a:lnTo>
                <a:lnTo>
                  <a:pt x="1001716" y="54545"/>
                </a:lnTo>
                <a:lnTo>
                  <a:pt x="991935" y="92052"/>
                </a:lnTo>
                <a:lnTo>
                  <a:pt x="999353" y="80337"/>
                </a:lnTo>
                <a:lnTo>
                  <a:pt x="1009930" y="73308"/>
                </a:lnTo>
                <a:lnTo>
                  <a:pt x="1023667" y="70964"/>
                </a:lnTo>
                <a:lnTo>
                  <a:pt x="1039292" y="74582"/>
                </a:lnTo>
                <a:lnTo>
                  <a:pt x="1049460" y="82813"/>
                </a:lnTo>
                <a:lnTo>
                  <a:pt x="1055007" y="91947"/>
                </a:lnTo>
                <a:lnTo>
                  <a:pt x="1058437" y="104148"/>
                </a:lnTo>
                <a:lnTo>
                  <a:pt x="1059580" y="119221"/>
                </a:lnTo>
                <a:lnTo>
                  <a:pt x="1059495" y="123223"/>
                </a:lnTo>
                <a:lnTo>
                  <a:pt x="1057862" y="136257"/>
                </a:lnTo>
                <a:lnTo>
                  <a:pt x="1054150" y="147730"/>
                </a:lnTo>
                <a:lnTo>
                  <a:pt x="1045132" y="160628"/>
                </a:lnTo>
                <a:lnTo>
                  <a:pt x="1034224" y="167153"/>
                </a:lnTo>
                <a:lnTo>
                  <a:pt x="1020458" y="169328"/>
                </a:lnTo>
                <a:lnTo>
                  <a:pt x="1018645" y="169286"/>
                </a:lnTo>
                <a:lnTo>
                  <a:pt x="1005987" y="166052"/>
                </a:lnTo>
                <a:lnTo>
                  <a:pt x="996084" y="157665"/>
                </a:lnTo>
                <a:lnTo>
                  <a:pt x="991739" y="150349"/>
                </a:lnTo>
                <a:lnTo>
                  <a:pt x="988194" y="138397"/>
                </a:lnTo>
                <a:lnTo>
                  <a:pt x="987013" y="123664"/>
                </a:lnTo>
                <a:lnTo>
                  <a:pt x="987165" y="116971"/>
                </a:lnTo>
                <a:lnTo>
                  <a:pt x="990487" y="60664"/>
                </a:lnTo>
                <a:lnTo>
                  <a:pt x="980410" y="69977"/>
                </a:lnTo>
                <a:lnTo>
                  <a:pt x="972167" y="82403"/>
                </a:lnTo>
                <a:lnTo>
                  <a:pt x="967731" y="93947"/>
                </a:lnTo>
                <a:lnTo>
                  <a:pt x="965069" y="107083"/>
                </a:lnTo>
                <a:lnTo>
                  <a:pt x="964182" y="121812"/>
                </a:lnTo>
                <a:lnTo>
                  <a:pt x="964208" y="124606"/>
                </a:lnTo>
                <a:lnTo>
                  <a:pt x="965445" y="139954"/>
                </a:lnTo>
                <a:lnTo>
                  <a:pt x="968538" y="153008"/>
                </a:lnTo>
                <a:lnTo>
                  <a:pt x="973485" y="163766"/>
                </a:lnTo>
                <a:lnTo>
                  <a:pt x="980287" y="172228"/>
                </a:lnTo>
                <a:lnTo>
                  <a:pt x="993072" y="181490"/>
                </a:lnTo>
                <a:lnTo>
                  <a:pt x="1004942" y="185975"/>
                </a:lnTo>
                <a:lnTo>
                  <a:pt x="1017866" y="187470"/>
                </a:lnTo>
                <a:lnTo>
                  <a:pt x="1028151" y="187470"/>
                </a:lnTo>
                <a:lnTo>
                  <a:pt x="1036419" y="185825"/>
                </a:lnTo>
                <a:lnTo>
                  <a:pt x="1042672" y="182534"/>
                </a:lnTo>
                <a:lnTo>
                  <a:pt x="1048925" y="179242"/>
                </a:lnTo>
                <a:lnTo>
                  <a:pt x="1054273" y="174223"/>
                </a:lnTo>
                <a:lnTo>
                  <a:pt x="1058716" y="167477"/>
                </a:lnTo>
                <a:lnTo>
                  <a:pt x="1058396" y="183880"/>
                </a:lnTo>
                <a:lnTo>
                  <a:pt x="1056956" y="196465"/>
                </a:lnTo>
                <a:lnTo>
                  <a:pt x="1054396" y="205366"/>
                </a:lnTo>
                <a:lnTo>
                  <a:pt x="1047223" y="215330"/>
                </a:lnTo>
                <a:lnTo>
                  <a:pt x="1036059" y="221371"/>
                </a:lnTo>
                <a:lnTo>
                  <a:pt x="1020951" y="223385"/>
                </a:lnTo>
                <a:lnTo>
                  <a:pt x="1010174" y="223385"/>
                </a:lnTo>
                <a:lnTo>
                  <a:pt x="1002275" y="220916"/>
                </a:lnTo>
                <a:lnTo>
                  <a:pt x="997256" y="215980"/>
                </a:lnTo>
                <a:lnTo>
                  <a:pt x="994048" y="212771"/>
                </a:lnTo>
                <a:lnTo>
                  <a:pt x="991909" y="208204"/>
                </a:lnTo>
                <a:lnTo>
                  <a:pt x="990839" y="202280"/>
                </a:lnTo>
                <a:close/>
              </a:path>
              <a:path w="1001716" h="189692">
                <a:moveTo>
                  <a:pt x="23078" y="127366"/>
                </a:moveTo>
                <a:lnTo>
                  <a:pt x="0" y="127366"/>
                </a:lnTo>
                <a:lnTo>
                  <a:pt x="974" y="140939"/>
                </a:lnTo>
                <a:lnTo>
                  <a:pt x="4421" y="153478"/>
                </a:lnTo>
                <a:lnTo>
                  <a:pt x="10349" y="164463"/>
                </a:lnTo>
                <a:lnTo>
                  <a:pt x="18758" y="173894"/>
                </a:lnTo>
                <a:lnTo>
                  <a:pt x="32309" y="183086"/>
                </a:lnTo>
                <a:lnTo>
                  <a:pt x="43912" y="187579"/>
                </a:lnTo>
                <a:lnTo>
                  <a:pt x="57044" y="190274"/>
                </a:lnTo>
                <a:lnTo>
                  <a:pt x="71702" y="191173"/>
                </a:lnTo>
                <a:lnTo>
                  <a:pt x="73606" y="191158"/>
                </a:lnTo>
                <a:lnTo>
                  <a:pt x="87101" y="190195"/>
                </a:lnTo>
                <a:lnTo>
                  <a:pt x="99767" y="187716"/>
                </a:lnTo>
                <a:lnTo>
                  <a:pt x="111603" y="183722"/>
                </a:lnTo>
                <a:lnTo>
                  <a:pt x="122610" y="178214"/>
                </a:lnTo>
                <a:lnTo>
                  <a:pt x="130898" y="171963"/>
                </a:lnTo>
                <a:lnTo>
                  <a:pt x="138463" y="162059"/>
                </a:lnTo>
                <a:lnTo>
                  <a:pt x="143002" y="149785"/>
                </a:lnTo>
                <a:lnTo>
                  <a:pt x="144515" y="135141"/>
                </a:lnTo>
                <a:lnTo>
                  <a:pt x="144443" y="132048"/>
                </a:lnTo>
                <a:lnTo>
                  <a:pt x="142065" y="118548"/>
                </a:lnTo>
                <a:lnTo>
                  <a:pt x="136330" y="107279"/>
                </a:lnTo>
                <a:lnTo>
                  <a:pt x="127238" y="98239"/>
                </a:lnTo>
                <a:lnTo>
                  <a:pt x="112664" y="90774"/>
                </a:lnTo>
                <a:lnTo>
                  <a:pt x="98853" y="86762"/>
                </a:lnTo>
                <a:lnTo>
                  <a:pt x="73430" y="80961"/>
                </a:lnTo>
                <a:lnTo>
                  <a:pt x="61258" y="77997"/>
                </a:lnTo>
                <a:lnTo>
                  <a:pt x="48362" y="74273"/>
                </a:lnTo>
                <a:lnTo>
                  <a:pt x="40479" y="71088"/>
                </a:lnTo>
                <a:lnTo>
                  <a:pt x="33074" y="66974"/>
                </a:lnTo>
                <a:lnTo>
                  <a:pt x="29371" y="60474"/>
                </a:lnTo>
                <a:lnTo>
                  <a:pt x="29371" y="43525"/>
                </a:lnTo>
                <a:lnTo>
                  <a:pt x="32540" y="36449"/>
                </a:lnTo>
                <a:lnTo>
                  <a:pt x="38874" y="30360"/>
                </a:lnTo>
                <a:lnTo>
                  <a:pt x="43628" y="26795"/>
                </a:lnTo>
                <a:lnTo>
                  <a:pt x="55001" y="22619"/>
                </a:lnTo>
                <a:lnTo>
                  <a:pt x="70098" y="21227"/>
                </a:lnTo>
                <a:lnTo>
                  <a:pt x="73460" y="21285"/>
                </a:lnTo>
                <a:lnTo>
                  <a:pt x="88104" y="23231"/>
                </a:lnTo>
                <a:lnTo>
                  <a:pt x="99695" y="27943"/>
                </a:lnTo>
                <a:lnTo>
                  <a:pt x="108232" y="35420"/>
                </a:lnTo>
                <a:lnTo>
                  <a:pt x="112264" y="40604"/>
                </a:lnTo>
                <a:lnTo>
                  <a:pt x="114897" y="48050"/>
                </a:lnTo>
                <a:lnTo>
                  <a:pt x="116131" y="57759"/>
                </a:lnTo>
                <a:lnTo>
                  <a:pt x="139209" y="57759"/>
                </a:lnTo>
                <a:lnTo>
                  <a:pt x="138320" y="45721"/>
                </a:lnTo>
                <a:lnTo>
                  <a:pt x="134728" y="32789"/>
                </a:lnTo>
                <a:lnTo>
                  <a:pt x="128381" y="22136"/>
                </a:lnTo>
                <a:lnTo>
                  <a:pt x="119278" y="13761"/>
                </a:lnTo>
                <a:lnTo>
                  <a:pt x="109068" y="7877"/>
                </a:lnTo>
                <a:lnTo>
                  <a:pt x="97416" y="3501"/>
                </a:lnTo>
                <a:lnTo>
                  <a:pt x="84672" y="875"/>
                </a:lnTo>
                <a:lnTo>
                  <a:pt x="70838" y="0"/>
                </a:lnTo>
                <a:lnTo>
                  <a:pt x="56570" y="931"/>
                </a:lnTo>
                <a:lnTo>
                  <a:pt x="43577" y="3854"/>
                </a:lnTo>
                <a:lnTo>
                  <a:pt x="32372" y="8768"/>
                </a:lnTo>
                <a:lnTo>
                  <a:pt x="22954" y="15673"/>
                </a:lnTo>
                <a:lnTo>
                  <a:pt x="19000" y="19719"/>
                </a:lnTo>
                <a:lnTo>
                  <a:pt x="11804" y="30249"/>
                </a:lnTo>
                <a:lnTo>
                  <a:pt x="7486" y="42270"/>
                </a:lnTo>
                <a:lnTo>
                  <a:pt x="6047" y="55784"/>
                </a:lnTo>
                <a:lnTo>
                  <a:pt x="7963" y="69583"/>
                </a:lnTo>
                <a:lnTo>
                  <a:pt x="13722" y="80902"/>
                </a:lnTo>
                <a:lnTo>
                  <a:pt x="23324" y="89724"/>
                </a:lnTo>
                <a:lnTo>
                  <a:pt x="30489" y="93505"/>
                </a:lnTo>
                <a:lnTo>
                  <a:pt x="42196" y="97737"/>
                </a:lnTo>
                <a:lnTo>
                  <a:pt x="57386" y="101695"/>
                </a:lnTo>
                <a:lnTo>
                  <a:pt x="81945" y="107249"/>
                </a:lnTo>
                <a:lnTo>
                  <a:pt x="89081" y="109021"/>
                </a:lnTo>
                <a:lnTo>
                  <a:pt x="101950" y="113239"/>
                </a:lnTo>
                <a:lnTo>
                  <a:pt x="111318" y="117986"/>
                </a:lnTo>
                <a:lnTo>
                  <a:pt x="117488" y="122182"/>
                </a:lnTo>
                <a:lnTo>
                  <a:pt x="120573" y="129217"/>
                </a:lnTo>
                <a:lnTo>
                  <a:pt x="120573" y="139091"/>
                </a:lnTo>
                <a:lnTo>
                  <a:pt x="118891" y="149093"/>
                </a:lnTo>
                <a:lnTo>
                  <a:pt x="111622" y="159373"/>
                </a:lnTo>
                <a:lnTo>
                  <a:pt x="98606" y="166489"/>
                </a:lnTo>
                <a:lnTo>
                  <a:pt x="86593" y="169458"/>
                </a:lnTo>
                <a:lnTo>
                  <a:pt x="73430" y="170438"/>
                </a:lnTo>
                <a:lnTo>
                  <a:pt x="62710" y="169829"/>
                </a:lnTo>
                <a:lnTo>
                  <a:pt x="49168" y="166692"/>
                </a:lnTo>
                <a:lnTo>
                  <a:pt x="38385" y="160889"/>
                </a:lnTo>
                <a:lnTo>
                  <a:pt x="30359" y="152420"/>
                </a:lnTo>
                <a:lnTo>
                  <a:pt x="25234" y="141011"/>
                </a:lnTo>
                <a:lnTo>
                  <a:pt x="23078" y="127366"/>
                </a:lnTo>
                <a:close/>
              </a:path>
              <a:path w="1001716" h="189692">
                <a:moveTo>
                  <a:pt x="334119" y="53686"/>
                </a:moveTo>
                <a:lnTo>
                  <a:pt x="311904" y="53686"/>
                </a:lnTo>
                <a:lnTo>
                  <a:pt x="284877" y="157233"/>
                </a:lnTo>
                <a:lnTo>
                  <a:pt x="258961" y="53686"/>
                </a:lnTo>
                <a:lnTo>
                  <a:pt x="234031" y="53686"/>
                </a:lnTo>
                <a:lnTo>
                  <a:pt x="208238" y="157850"/>
                </a:lnTo>
                <a:lnTo>
                  <a:pt x="182814" y="53686"/>
                </a:lnTo>
                <a:lnTo>
                  <a:pt x="158503" y="53686"/>
                </a:lnTo>
                <a:lnTo>
                  <a:pt x="196637" y="185866"/>
                </a:lnTo>
                <a:lnTo>
                  <a:pt x="219715" y="185866"/>
                </a:lnTo>
                <a:lnTo>
                  <a:pt x="245755" y="83553"/>
                </a:lnTo>
                <a:lnTo>
                  <a:pt x="272659" y="185866"/>
                </a:lnTo>
                <a:lnTo>
                  <a:pt x="295737" y="185866"/>
                </a:lnTo>
                <a:lnTo>
                  <a:pt x="334119" y="53686"/>
                </a:lnTo>
                <a:close/>
              </a:path>
              <a:path w="1001716" h="189692">
                <a:moveTo>
                  <a:pt x="362134" y="54303"/>
                </a:moveTo>
                <a:lnTo>
                  <a:pt x="362134" y="185866"/>
                </a:lnTo>
                <a:lnTo>
                  <a:pt x="384718" y="185866"/>
                </a:lnTo>
                <a:lnTo>
                  <a:pt x="384718" y="54303"/>
                </a:lnTo>
                <a:lnTo>
                  <a:pt x="362134" y="54303"/>
                </a:lnTo>
                <a:close/>
              </a:path>
              <a:path w="1001716" h="189692">
                <a:moveTo>
                  <a:pt x="362134" y="4566"/>
                </a:moveTo>
                <a:lnTo>
                  <a:pt x="362134" y="29743"/>
                </a:lnTo>
                <a:lnTo>
                  <a:pt x="384718" y="29743"/>
                </a:lnTo>
                <a:lnTo>
                  <a:pt x="384718" y="4566"/>
                </a:lnTo>
                <a:lnTo>
                  <a:pt x="362134" y="4566"/>
                </a:lnTo>
                <a:close/>
              </a:path>
              <a:path w="1001716" h="189692">
                <a:moveTo>
                  <a:pt x="452225" y="53686"/>
                </a:moveTo>
                <a:lnTo>
                  <a:pt x="452225" y="16784"/>
                </a:lnTo>
                <a:lnTo>
                  <a:pt x="429764" y="16784"/>
                </a:lnTo>
                <a:lnTo>
                  <a:pt x="429764" y="53686"/>
                </a:lnTo>
                <a:lnTo>
                  <a:pt x="411868" y="53686"/>
                </a:lnTo>
                <a:lnTo>
                  <a:pt x="411868" y="71828"/>
                </a:lnTo>
                <a:lnTo>
                  <a:pt x="429764" y="71828"/>
                </a:lnTo>
                <a:lnTo>
                  <a:pt x="429764" y="167806"/>
                </a:lnTo>
                <a:lnTo>
                  <a:pt x="431615" y="174696"/>
                </a:lnTo>
                <a:lnTo>
                  <a:pt x="435317" y="180003"/>
                </a:lnTo>
                <a:lnTo>
                  <a:pt x="439020" y="185310"/>
                </a:lnTo>
                <a:lnTo>
                  <a:pt x="446054" y="187964"/>
                </a:lnTo>
                <a:lnTo>
                  <a:pt x="459629" y="187964"/>
                </a:lnTo>
                <a:lnTo>
                  <a:pt x="462612" y="187799"/>
                </a:lnTo>
                <a:lnTo>
                  <a:pt x="465368" y="187470"/>
                </a:lnTo>
                <a:lnTo>
                  <a:pt x="468124" y="187141"/>
                </a:lnTo>
                <a:lnTo>
                  <a:pt x="470778" y="186606"/>
                </a:lnTo>
                <a:lnTo>
                  <a:pt x="473328" y="185866"/>
                </a:lnTo>
                <a:lnTo>
                  <a:pt x="473328" y="168340"/>
                </a:lnTo>
                <a:lnTo>
                  <a:pt x="471682" y="168505"/>
                </a:lnTo>
                <a:lnTo>
                  <a:pt x="469009" y="168649"/>
                </a:lnTo>
                <a:lnTo>
                  <a:pt x="461522" y="168711"/>
                </a:lnTo>
                <a:lnTo>
                  <a:pt x="458642" y="168258"/>
                </a:lnTo>
                <a:lnTo>
                  <a:pt x="456914" y="167353"/>
                </a:lnTo>
                <a:lnTo>
                  <a:pt x="453788" y="165790"/>
                </a:lnTo>
                <a:lnTo>
                  <a:pt x="452225" y="162704"/>
                </a:lnTo>
                <a:lnTo>
                  <a:pt x="452225" y="71828"/>
                </a:lnTo>
                <a:lnTo>
                  <a:pt x="473328" y="71828"/>
                </a:lnTo>
                <a:lnTo>
                  <a:pt x="473328" y="53686"/>
                </a:lnTo>
                <a:lnTo>
                  <a:pt x="452225" y="53686"/>
                </a:lnTo>
                <a:close/>
              </a:path>
              <a:path w="1001716" h="189692">
                <a:moveTo>
                  <a:pt x="563860" y="184057"/>
                </a:moveTo>
                <a:lnTo>
                  <a:pt x="574156" y="177535"/>
                </a:lnTo>
                <a:lnTo>
                  <a:pt x="577201" y="174769"/>
                </a:lnTo>
                <a:lnTo>
                  <a:pt x="584325" y="165380"/>
                </a:lnTo>
                <a:lnTo>
                  <a:pt x="589480" y="153487"/>
                </a:lnTo>
                <a:lnTo>
                  <a:pt x="592668" y="139091"/>
                </a:lnTo>
                <a:lnTo>
                  <a:pt x="571071" y="139091"/>
                </a:lnTo>
                <a:lnTo>
                  <a:pt x="571000" y="139427"/>
                </a:lnTo>
                <a:lnTo>
                  <a:pt x="566672" y="152352"/>
                </a:lnTo>
                <a:lnTo>
                  <a:pt x="559902" y="162231"/>
                </a:lnTo>
                <a:lnTo>
                  <a:pt x="554514" y="167867"/>
                </a:lnTo>
                <a:lnTo>
                  <a:pt x="547212" y="170685"/>
                </a:lnTo>
                <a:lnTo>
                  <a:pt x="537996" y="170685"/>
                </a:lnTo>
                <a:lnTo>
                  <a:pt x="532985" y="170401"/>
                </a:lnTo>
                <a:lnTo>
                  <a:pt x="520525" y="166239"/>
                </a:lnTo>
                <a:lnTo>
                  <a:pt x="511586" y="157110"/>
                </a:lnTo>
                <a:lnTo>
                  <a:pt x="507748" y="149521"/>
                </a:lnTo>
                <a:lnTo>
                  <a:pt x="504332" y="137446"/>
                </a:lnTo>
                <a:lnTo>
                  <a:pt x="503194" y="123663"/>
                </a:lnTo>
                <a:lnTo>
                  <a:pt x="503555" y="114299"/>
                </a:lnTo>
                <a:lnTo>
                  <a:pt x="505496" y="101489"/>
                </a:lnTo>
                <a:lnTo>
                  <a:pt x="509118" y="90464"/>
                </a:lnTo>
                <a:lnTo>
                  <a:pt x="515920" y="79627"/>
                </a:lnTo>
                <a:lnTo>
                  <a:pt x="526255" y="72204"/>
                </a:lnTo>
                <a:lnTo>
                  <a:pt x="539478" y="69730"/>
                </a:lnTo>
                <a:lnTo>
                  <a:pt x="549844" y="69730"/>
                </a:lnTo>
                <a:lnTo>
                  <a:pt x="557372" y="72425"/>
                </a:lnTo>
                <a:lnTo>
                  <a:pt x="562062" y="77814"/>
                </a:lnTo>
                <a:lnTo>
                  <a:pt x="566752" y="83203"/>
                </a:lnTo>
                <a:lnTo>
                  <a:pt x="569755" y="89971"/>
                </a:lnTo>
                <a:lnTo>
                  <a:pt x="571071" y="98116"/>
                </a:lnTo>
                <a:lnTo>
                  <a:pt x="592668" y="98116"/>
                </a:lnTo>
                <a:lnTo>
                  <a:pt x="588888" y="80184"/>
                </a:lnTo>
                <a:lnTo>
                  <a:pt x="583426" y="68950"/>
                </a:lnTo>
                <a:lnTo>
                  <a:pt x="575823" y="60721"/>
                </a:lnTo>
                <a:lnTo>
                  <a:pt x="565657" y="54730"/>
                </a:lnTo>
                <a:lnTo>
                  <a:pt x="553501" y="51077"/>
                </a:lnTo>
                <a:lnTo>
                  <a:pt x="539478" y="49860"/>
                </a:lnTo>
                <a:lnTo>
                  <a:pt x="529709" y="50584"/>
                </a:lnTo>
                <a:lnTo>
                  <a:pt x="517270" y="53999"/>
                </a:lnTo>
                <a:lnTo>
                  <a:pt x="506169" y="60217"/>
                </a:lnTo>
                <a:lnTo>
                  <a:pt x="496407" y="69237"/>
                </a:lnTo>
                <a:lnTo>
                  <a:pt x="493044" y="73474"/>
                </a:lnTo>
                <a:lnTo>
                  <a:pt x="487118" y="83642"/>
                </a:lnTo>
                <a:lnTo>
                  <a:pt x="482885" y="95356"/>
                </a:lnTo>
                <a:lnTo>
                  <a:pt x="480345" y="108614"/>
                </a:lnTo>
                <a:lnTo>
                  <a:pt x="479499" y="123417"/>
                </a:lnTo>
                <a:lnTo>
                  <a:pt x="480348" y="136218"/>
                </a:lnTo>
                <a:lnTo>
                  <a:pt x="483199" y="148957"/>
                </a:lnTo>
                <a:lnTo>
                  <a:pt x="488058" y="160466"/>
                </a:lnTo>
                <a:lnTo>
                  <a:pt x="494925" y="170747"/>
                </a:lnTo>
                <a:lnTo>
                  <a:pt x="500206" y="176395"/>
                </a:lnTo>
                <a:lnTo>
                  <a:pt x="510591" y="183782"/>
                </a:lnTo>
                <a:lnTo>
                  <a:pt x="522612" y="188214"/>
                </a:lnTo>
                <a:lnTo>
                  <a:pt x="536269" y="189692"/>
                </a:lnTo>
                <a:lnTo>
                  <a:pt x="538214" y="189670"/>
                </a:lnTo>
                <a:lnTo>
                  <a:pt x="551879" y="188102"/>
                </a:lnTo>
                <a:lnTo>
                  <a:pt x="563860" y="184057"/>
                </a:lnTo>
                <a:close/>
              </a:path>
              <a:path w="1001716" h="189692">
                <a:moveTo>
                  <a:pt x="648327" y="79850"/>
                </a:moveTo>
                <a:lnTo>
                  <a:pt x="649504" y="78887"/>
                </a:lnTo>
                <a:lnTo>
                  <a:pt x="660860" y="72482"/>
                </a:lnTo>
                <a:lnTo>
                  <a:pt x="673380" y="70347"/>
                </a:lnTo>
                <a:lnTo>
                  <a:pt x="684487" y="70347"/>
                </a:lnTo>
                <a:lnTo>
                  <a:pt x="692057" y="73968"/>
                </a:lnTo>
                <a:lnTo>
                  <a:pt x="696089" y="81208"/>
                </a:lnTo>
                <a:lnTo>
                  <a:pt x="698556" y="85733"/>
                </a:lnTo>
                <a:lnTo>
                  <a:pt x="699790" y="92850"/>
                </a:lnTo>
                <a:lnTo>
                  <a:pt x="699790" y="185866"/>
                </a:lnTo>
                <a:lnTo>
                  <a:pt x="722622" y="185866"/>
                </a:lnTo>
                <a:lnTo>
                  <a:pt x="722622" y="101078"/>
                </a:lnTo>
                <a:lnTo>
                  <a:pt x="722442" y="94325"/>
                </a:lnTo>
                <a:lnTo>
                  <a:pt x="720688" y="81029"/>
                </a:lnTo>
                <a:lnTo>
                  <a:pt x="717069" y="70594"/>
                </a:lnTo>
                <a:lnTo>
                  <a:pt x="714048" y="65642"/>
                </a:lnTo>
                <a:lnTo>
                  <a:pt x="705156" y="57217"/>
                </a:lnTo>
                <a:lnTo>
                  <a:pt x="693164" y="52162"/>
                </a:lnTo>
                <a:lnTo>
                  <a:pt x="678070" y="50477"/>
                </a:lnTo>
                <a:lnTo>
                  <a:pt x="675453" y="50525"/>
                </a:lnTo>
                <a:lnTo>
                  <a:pt x="662255" y="52539"/>
                </a:lnTo>
                <a:lnTo>
                  <a:pt x="651289" y="57512"/>
                </a:lnTo>
                <a:lnTo>
                  <a:pt x="647093" y="60227"/>
                </a:lnTo>
                <a:lnTo>
                  <a:pt x="642362" y="64917"/>
                </a:lnTo>
                <a:lnTo>
                  <a:pt x="637097" y="71581"/>
                </a:lnTo>
                <a:lnTo>
                  <a:pt x="637097" y="3949"/>
                </a:lnTo>
                <a:lnTo>
                  <a:pt x="614883" y="3949"/>
                </a:lnTo>
                <a:lnTo>
                  <a:pt x="614883" y="185866"/>
                </a:lnTo>
                <a:lnTo>
                  <a:pt x="637097" y="185866"/>
                </a:lnTo>
                <a:lnTo>
                  <a:pt x="637097" y="115765"/>
                </a:lnTo>
                <a:lnTo>
                  <a:pt x="638283" y="100384"/>
                </a:lnTo>
                <a:lnTo>
                  <a:pt x="642026" y="88191"/>
                </a:lnTo>
                <a:lnTo>
                  <a:pt x="648327" y="79850"/>
                </a:lnTo>
                <a:close/>
              </a:path>
              <a:path w="1001716" h="189692">
                <a:moveTo>
                  <a:pt x="762320" y="54303"/>
                </a:moveTo>
                <a:lnTo>
                  <a:pt x="762320" y="185866"/>
                </a:lnTo>
                <a:lnTo>
                  <a:pt x="784904" y="185866"/>
                </a:lnTo>
                <a:lnTo>
                  <a:pt x="784904" y="54303"/>
                </a:lnTo>
                <a:lnTo>
                  <a:pt x="762320" y="54303"/>
                </a:lnTo>
                <a:close/>
              </a:path>
              <a:path w="1001716" h="189692">
                <a:moveTo>
                  <a:pt x="762320" y="4566"/>
                </a:moveTo>
                <a:lnTo>
                  <a:pt x="762320" y="29743"/>
                </a:lnTo>
                <a:lnTo>
                  <a:pt x="784904" y="29743"/>
                </a:lnTo>
                <a:lnTo>
                  <a:pt x="784904" y="4566"/>
                </a:lnTo>
                <a:lnTo>
                  <a:pt x="762320" y="4566"/>
                </a:lnTo>
                <a:close/>
              </a:path>
              <a:path w="1001716" h="189692">
                <a:moveTo>
                  <a:pt x="847721" y="185866"/>
                </a:moveTo>
                <a:lnTo>
                  <a:pt x="847721" y="107990"/>
                </a:lnTo>
                <a:lnTo>
                  <a:pt x="848276" y="101346"/>
                </a:lnTo>
                <a:lnTo>
                  <a:pt x="849388" y="96697"/>
                </a:lnTo>
                <a:lnTo>
                  <a:pt x="850498" y="92048"/>
                </a:lnTo>
                <a:lnTo>
                  <a:pt x="852905" y="87543"/>
                </a:lnTo>
                <a:lnTo>
                  <a:pt x="856607" y="83183"/>
                </a:lnTo>
                <a:lnTo>
                  <a:pt x="861214" y="77752"/>
                </a:lnTo>
                <a:lnTo>
                  <a:pt x="866562" y="74132"/>
                </a:lnTo>
                <a:lnTo>
                  <a:pt x="872651" y="72322"/>
                </a:lnTo>
                <a:lnTo>
                  <a:pt x="876024" y="71252"/>
                </a:lnTo>
                <a:lnTo>
                  <a:pt x="880343" y="70718"/>
                </a:lnTo>
                <a:lnTo>
                  <a:pt x="895976" y="70718"/>
                </a:lnTo>
                <a:lnTo>
                  <a:pt x="903133" y="74831"/>
                </a:lnTo>
                <a:lnTo>
                  <a:pt x="907083" y="83059"/>
                </a:lnTo>
                <a:lnTo>
                  <a:pt x="909469" y="87996"/>
                </a:lnTo>
                <a:lnTo>
                  <a:pt x="910661" y="94496"/>
                </a:lnTo>
                <a:lnTo>
                  <a:pt x="910661" y="185866"/>
                </a:lnTo>
                <a:lnTo>
                  <a:pt x="933246" y="185866"/>
                </a:lnTo>
                <a:lnTo>
                  <a:pt x="933246" y="101078"/>
                </a:lnTo>
                <a:lnTo>
                  <a:pt x="933058" y="93958"/>
                </a:lnTo>
                <a:lnTo>
                  <a:pt x="931336" y="80620"/>
                </a:lnTo>
                <a:lnTo>
                  <a:pt x="927816" y="70347"/>
                </a:lnTo>
                <a:lnTo>
                  <a:pt x="925439" y="66290"/>
                </a:lnTo>
                <a:lnTo>
                  <a:pt x="916780" y="57642"/>
                </a:lnTo>
                <a:lnTo>
                  <a:pt x="904903" y="52454"/>
                </a:lnTo>
                <a:lnTo>
                  <a:pt x="889805" y="50724"/>
                </a:lnTo>
                <a:lnTo>
                  <a:pt x="881248" y="50724"/>
                </a:lnTo>
                <a:lnTo>
                  <a:pt x="873473" y="52411"/>
                </a:lnTo>
                <a:lnTo>
                  <a:pt x="866480" y="55784"/>
                </a:lnTo>
                <a:lnTo>
                  <a:pt x="856065" y="62651"/>
                </a:lnTo>
                <a:lnTo>
                  <a:pt x="846611" y="72445"/>
                </a:lnTo>
                <a:lnTo>
                  <a:pt x="846611" y="53686"/>
                </a:lnTo>
                <a:lnTo>
                  <a:pt x="825507" y="53686"/>
                </a:lnTo>
                <a:lnTo>
                  <a:pt x="825507" y="185866"/>
                </a:lnTo>
                <a:lnTo>
                  <a:pt x="847721" y="1858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67517" y="4846231"/>
            <a:ext cx="0" cy="158826"/>
          </a:xfrm>
          <a:custGeom>
            <a:avLst/>
            <a:gdLst/>
            <a:ahLst/>
            <a:cxnLst/>
            <a:rect l="l" t="t" r="r" b="b"/>
            <a:pathLst>
              <a:path h="180003">
                <a:moveTo>
                  <a:pt x="0" y="0"/>
                </a:moveTo>
                <a:lnTo>
                  <a:pt x="0" y="180003"/>
                </a:lnTo>
              </a:path>
            </a:pathLst>
          </a:custGeom>
          <a:ln w="2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31323" y="4846231"/>
            <a:ext cx="0" cy="158826"/>
          </a:xfrm>
          <a:custGeom>
            <a:avLst/>
            <a:gdLst/>
            <a:ahLst/>
            <a:cxnLst/>
            <a:rect l="l" t="t" r="r" b="b"/>
            <a:pathLst>
              <a:path h="180003">
                <a:moveTo>
                  <a:pt x="0" y="0"/>
                </a:moveTo>
                <a:lnTo>
                  <a:pt x="0" y="180003"/>
                </a:lnTo>
              </a:path>
            </a:pathLst>
          </a:custGeom>
          <a:ln w="2385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30699" y="5145572"/>
            <a:ext cx="99178" cy="124143"/>
          </a:xfrm>
          <a:custGeom>
            <a:avLst/>
            <a:gdLst/>
            <a:ahLst/>
            <a:cxnLst/>
            <a:rect l="l" t="t" r="r" b="b"/>
            <a:pathLst>
              <a:path w="109096" h="140695">
                <a:moveTo>
                  <a:pt x="21350" y="94167"/>
                </a:moveTo>
                <a:lnTo>
                  <a:pt x="0" y="94167"/>
                </a:lnTo>
                <a:lnTo>
                  <a:pt x="1440" y="104996"/>
                </a:lnTo>
                <a:lnTo>
                  <a:pt x="5842" y="116957"/>
                </a:lnTo>
                <a:lnTo>
                  <a:pt x="13143" y="127304"/>
                </a:lnTo>
                <a:lnTo>
                  <a:pt x="16670" y="130595"/>
                </a:lnTo>
                <a:lnTo>
                  <a:pt x="26534" y="136206"/>
                </a:lnTo>
                <a:lnTo>
                  <a:pt x="39283" y="139573"/>
                </a:lnTo>
                <a:lnTo>
                  <a:pt x="54918" y="140695"/>
                </a:lnTo>
                <a:lnTo>
                  <a:pt x="60723" y="140543"/>
                </a:lnTo>
                <a:lnTo>
                  <a:pt x="74855" y="138580"/>
                </a:lnTo>
                <a:lnTo>
                  <a:pt x="86516" y="134352"/>
                </a:lnTo>
                <a:lnTo>
                  <a:pt x="95706" y="127860"/>
                </a:lnTo>
                <a:lnTo>
                  <a:pt x="101303" y="121502"/>
                </a:lnTo>
                <a:lnTo>
                  <a:pt x="107148" y="110139"/>
                </a:lnTo>
                <a:lnTo>
                  <a:pt x="109096" y="97376"/>
                </a:lnTo>
                <a:lnTo>
                  <a:pt x="108819" y="92241"/>
                </a:lnTo>
                <a:lnTo>
                  <a:pt x="104839" y="79641"/>
                </a:lnTo>
                <a:lnTo>
                  <a:pt x="96138" y="70594"/>
                </a:lnTo>
                <a:lnTo>
                  <a:pt x="91009" y="67824"/>
                </a:lnTo>
                <a:lnTo>
                  <a:pt x="79734" y="63645"/>
                </a:lnTo>
                <a:lnTo>
                  <a:pt x="64050" y="59363"/>
                </a:lnTo>
                <a:lnTo>
                  <a:pt x="49365" y="55784"/>
                </a:lnTo>
                <a:lnTo>
                  <a:pt x="42947" y="54221"/>
                </a:lnTo>
                <a:lnTo>
                  <a:pt x="38093" y="52411"/>
                </a:lnTo>
                <a:lnTo>
                  <a:pt x="34802" y="50354"/>
                </a:lnTo>
                <a:lnTo>
                  <a:pt x="29125" y="46898"/>
                </a:lnTo>
                <a:lnTo>
                  <a:pt x="26286" y="42290"/>
                </a:lnTo>
                <a:lnTo>
                  <a:pt x="26286" y="31265"/>
                </a:lnTo>
                <a:lnTo>
                  <a:pt x="28446" y="27028"/>
                </a:lnTo>
                <a:lnTo>
                  <a:pt x="32765" y="23819"/>
                </a:lnTo>
                <a:lnTo>
                  <a:pt x="37085" y="20610"/>
                </a:lnTo>
                <a:lnTo>
                  <a:pt x="43441" y="19006"/>
                </a:lnTo>
                <a:lnTo>
                  <a:pt x="55177" y="19078"/>
                </a:lnTo>
                <a:lnTo>
                  <a:pt x="69091" y="21613"/>
                </a:lnTo>
                <a:lnTo>
                  <a:pt x="78367" y="27768"/>
                </a:lnTo>
                <a:lnTo>
                  <a:pt x="81493" y="31882"/>
                </a:lnTo>
                <a:lnTo>
                  <a:pt x="83262" y="36449"/>
                </a:lnTo>
                <a:lnTo>
                  <a:pt x="83673" y="41468"/>
                </a:lnTo>
                <a:lnTo>
                  <a:pt x="104653" y="41468"/>
                </a:lnTo>
                <a:lnTo>
                  <a:pt x="104818" y="32911"/>
                </a:lnTo>
                <a:lnTo>
                  <a:pt x="102144" y="24930"/>
                </a:lnTo>
                <a:lnTo>
                  <a:pt x="96631" y="17525"/>
                </a:lnTo>
                <a:lnTo>
                  <a:pt x="91317" y="11765"/>
                </a:lnTo>
                <a:lnTo>
                  <a:pt x="81217" y="5229"/>
                </a:lnTo>
                <a:lnTo>
                  <a:pt x="68632" y="1307"/>
                </a:lnTo>
                <a:lnTo>
                  <a:pt x="53560" y="0"/>
                </a:lnTo>
                <a:lnTo>
                  <a:pt x="39339" y="1295"/>
                </a:lnTo>
                <a:lnTo>
                  <a:pt x="27245" y="5163"/>
                </a:lnTo>
                <a:lnTo>
                  <a:pt x="17216" y="11601"/>
                </a:lnTo>
                <a:lnTo>
                  <a:pt x="11596" y="17467"/>
                </a:lnTo>
                <a:lnTo>
                  <a:pt x="5675" y="28669"/>
                </a:lnTo>
                <a:lnTo>
                  <a:pt x="3702" y="41961"/>
                </a:lnTo>
                <a:lnTo>
                  <a:pt x="3896" y="45576"/>
                </a:lnTo>
                <a:lnTo>
                  <a:pt x="8163" y="57583"/>
                </a:lnTo>
                <a:lnTo>
                  <a:pt x="18018" y="66892"/>
                </a:lnTo>
                <a:lnTo>
                  <a:pt x="28844" y="72045"/>
                </a:lnTo>
                <a:lnTo>
                  <a:pt x="42947" y="76271"/>
                </a:lnTo>
                <a:lnTo>
                  <a:pt x="60595" y="80714"/>
                </a:lnTo>
                <a:lnTo>
                  <a:pt x="70057" y="83100"/>
                </a:lnTo>
                <a:lnTo>
                  <a:pt x="76392" y="85199"/>
                </a:lnTo>
                <a:lnTo>
                  <a:pt x="79601" y="87009"/>
                </a:lnTo>
                <a:lnTo>
                  <a:pt x="84620" y="89971"/>
                </a:lnTo>
                <a:lnTo>
                  <a:pt x="87129" y="94290"/>
                </a:lnTo>
                <a:lnTo>
                  <a:pt x="87129" y="107455"/>
                </a:lnTo>
                <a:lnTo>
                  <a:pt x="84003" y="112988"/>
                </a:lnTo>
                <a:lnTo>
                  <a:pt x="77749" y="116567"/>
                </a:lnTo>
                <a:lnTo>
                  <a:pt x="71496" y="120146"/>
                </a:lnTo>
                <a:lnTo>
                  <a:pt x="64256" y="121936"/>
                </a:lnTo>
                <a:lnTo>
                  <a:pt x="56029" y="121936"/>
                </a:lnTo>
                <a:lnTo>
                  <a:pt x="48900" y="121581"/>
                </a:lnTo>
                <a:lnTo>
                  <a:pt x="35836" y="118187"/>
                </a:lnTo>
                <a:lnTo>
                  <a:pt x="26903" y="111198"/>
                </a:lnTo>
                <a:lnTo>
                  <a:pt x="23859" y="107249"/>
                </a:lnTo>
                <a:lnTo>
                  <a:pt x="22008" y="101572"/>
                </a:lnTo>
                <a:lnTo>
                  <a:pt x="21350" y="94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540761" y="5116061"/>
            <a:ext cx="55872" cy="151040"/>
          </a:xfrm>
          <a:custGeom>
            <a:avLst/>
            <a:gdLst/>
            <a:ahLst/>
            <a:cxnLst/>
            <a:rect l="l" t="t" r="r" b="b"/>
            <a:pathLst>
              <a:path w="61459" h="171179">
                <a:moveTo>
                  <a:pt x="40356" y="36901"/>
                </a:moveTo>
                <a:lnTo>
                  <a:pt x="40356" y="0"/>
                </a:lnTo>
                <a:lnTo>
                  <a:pt x="17895" y="0"/>
                </a:lnTo>
                <a:lnTo>
                  <a:pt x="17895" y="36901"/>
                </a:lnTo>
                <a:lnTo>
                  <a:pt x="0" y="36901"/>
                </a:lnTo>
                <a:lnTo>
                  <a:pt x="0" y="55044"/>
                </a:lnTo>
                <a:lnTo>
                  <a:pt x="17895" y="55044"/>
                </a:lnTo>
                <a:lnTo>
                  <a:pt x="17895" y="151021"/>
                </a:lnTo>
                <a:lnTo>
                  <a:pt x="19746" y="157912"/>
                </a:lnTo>
                <a:lnTo>
                  <a:pt x="23448" y="163219"/>
                </a:lnTo>
                <a:lnTo>
                  <a:pt x="27151" y="168526"/>
                </a:lnTo>
                <a:lnTo>
                  <a:pt x="34185" y="171179"/>
                </a:lnTo>
                <a:lnTo>
                  <a:pt x="47760" y="171179"/>
                </a:lnTo>
                <a:lnTo>
                  <a:pt x="50743" y="171014"/>
                </a:lnTo>
                <a:lnTo>
                  <a:pt x="53499" y="170685"/>
                </a:lnTo>
                <a:lnTo>
                  <a:pt x="56255" y="170356"/>
                </a:lnTo>
                <a:lnTo>
                  <a:pt x="58909" y="169821"/>
                </a:lnTo>
                <a:lnTo>
                  <a:pt x="61459" y="169081"/>
                </a:lnTo>
                <a:lnTo>
                  <a:pt x="61459" y="151556"/>
                </a:lnTo>
                <a:lnTo>
                  <a:pt x="59813" y="151720"/>
                </a:lnTo>
                <a:lnTo>
                  <a:pt x="57140" y="151864"/>
                </a:lnTo>
                <a:lnTo>
                  <a:pt x="49653" y="151926"/>
                </a:lnTo>
                <a:lnTo>
                  <a:pt x="46773" y="151473"/>
                </a:lnTo>
                <a:lnTo>
                  <a:pt x="45046" y="150568"/>
                </a:lnTo>
                <a:lnTo>
                  <a:pt x="41919" y="149005"/>
                </a:lnTo>
                <a:lnTo>
                  <a:pt x="40356" y="145920"/>
                </a:lnTo>
                <a:lnTo>
                  <a:pt x="40356" y="55044"/>
                </a:lnTo>
                <a:lnTo>
                  <a:pt x="61459" y="55044"/>
                </a:lnTo>
                <a:lnTo>
                  <a:pt x="61459" y="36901"/>
                </a:lnTo>
                <a:lnTo>
                  <a:pt x="40356" y="36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03028" y="5145572"/>
            <a:ext cx="99178" cy="124143"/>
          </a:xfrm>
          <a:custGeom>
            <a:avLst/>
            <a:gdLst/>
            <a:ahLst/>
            <a:cxnLst/>
            <a:rect l="l" t="t" r="r" b="b"/>
            <a:pathLst>
              <a:path w="109096" h="140695">
                <a:moveTo>
                  <a:pt x="21350" y="94167"/>
                </a:moveTo>
                <a:lnTo>
                  <a:pt x="0" y="94167"/>
                </a:lnTo>
                <a:lnTo>
                  <a:pt x="1440" y="104996"/>
                </a:lnTo>
                <a:lnTo>
                  <a:pt x="5842" y="116957"/>
                </a:lnTo>
                <a:lnTo>
                  <a:pt x="13143" y="127304"/>
                </a:lnTo>
                <a:lnTo>
                  <a:pt x="16670" y="130595"/>
                </a:lnTo>
                <a:lnTo>
                  <a:pt x="26534" y="136206"/>
                </a:lnTo>
                <a:lnTo>
                  <a:pt x="39283" y="139573"/>
                </a:lnTo>
                <a:lnTo>
                  <a:pt x="54918" y="140695"/>
                </a:lnTo>
                <a:lnTo>
                  <a:pt x="60723" y="140543"/>
                </a:lnTo>
                <a:lnTo>
                  <a:pt x="74855" y="138580"/>
                </a:lnTo>
                <a:lnTo>
                  <a:pt x="86516" y="134352"/>
                </a:lnTo>
                <a:lnTo>
                  <a:pt x="95706" y="127860"/>
                </a:lnTo>
                <a:lnTo>
                  <a:pt x="101303" y="121502"/>
                </a:lnTo>
                <a:lnTo>
                  <a:pt x="107148" y="110139"/>
                </a:lnTo>
                <a:lnTo>
                  <a:pt x="109096" y="97376"/>
                </a:lnTo>
                <a:lnTo>
                  <a:pt x="108819" y="92241"/>
                </a:lnTo>
                <a:lnTo>
                  <a:pt x="104839" y="79641"/>
                </a:lnTo>
                <a:lnTo>
                  <a:pt x="96138" y="70594"/>
                </a:lnTo>
                <a:lnTo>
                  <a:pt x="91009" y="67824"/>
                </a:lnTo>
                <a:lnTo>
                  <a:pt x="79734" y="63645"/>
                </a:lnTo>
                <a:lnTo>
                  <a:pt x="64050" y="59363"/>
                </a:lnTo>
                <a:lnTo>
                  <a:pt x="49365" y="55784"/>
                </a:lnTo>
                <a:lnTo>
                  <a:pt x="42947" y="54221"/>
                </a:lnTo>
                <a:lnTo>
                  <a:pt x="38093" y="52411"/>
                </a:lnTo>
                <a:lnTo>
                  <a:pt x="34802" y="50354"/>
                </a:lnTo>
                <a:lnTo>
                  <a:pt x="29125" y="46898"/>
                </a:lnTo>
                <a:lnTo>
                  <a:pt x="26286" y="42291"/>
                </a:lnTo>
                <a:lnTo>
                  <a:pt x="26286" y="31265"/>
                </a:lnTo>
                <a:lnTo>
                  <a:pt x="28446" y="27028"/>
                </a:lnTo>
                <a:lnTo>
                  <a:pt x="32765" y="23819"/>
                </a:lnTo>
                <a:lnTo>
                  <a:pt x="37085" y="20610"/>
                </a:lnTo>
                <a:lnTo>
                  <a:pt x="43441" y="19006"/>
                </a:lnTo>
                <a:lnTo>
                  <a:pt x="55177" y="19078"/>
                </a:lnTo>
                <a:lnTo>
                  <a:pt x="69091" y="21613"/>
                </a:lnTo>
                <a:lnTo>
                  <a:pt x="78367" y="27768"/>
                </a:lnTo>
                <a:lnTo>
                  <a:pt x="81493" y="31882"/>
                </a:lnTo>
                <a:lnTo>
                  <a:pt x="83262" y="36449"/>
                </a:lnTo>
                <a:lnTo>
                  <a:pt x="83673" y="41468"/>
                </a:lnTo>
                <a:lnTo>
                  <a:pt x="104653" y="41468"/>
                </a:lnTo>
                <a:lnTo>
                  <a:pt x="104818" y="32911"/>
                </a:lnTo>
                <a:lnTo>
                  <a:pt x="102144" y="24930"/>
                </a:lnTo>
                <a:lnTo>
                  <a:pt x="96631" y="17525"/>
                </a:lnTo>
                <a:lnTo>
                  <a:pt x="91317" y="11765"/>
                </a:lnTo>
                <a:lnTo>
                  <a:pt x="81217" y="5229"/>
                </a:lnTo>
                <a:lnTo>
                  <a:pt x="68632" y="1307"/>
                </a:lnTo>
                <a:lnTo>
                  <a:pt x="53560" y="0"/>
                </a:lnTo>
                <a:lnTo>
                  <a:pt x="39339" y="1295"/>
                </a:lnTo>
                <a:lnTo>
                  <a:pt x="27245" y="5163"/>
                </a:lnTo>
                <a:lnTo>
                  <a:pt x="17216" y="11601"/>
                </a:lnTo>
                <a:lnTo>
                  <a:pt x="11596" y="17467"/>
                </a:lnTo>
                <a:lnTo>
                  <a:pt x="5675" y="28669"/>
                </a:lnTo>
                <a:lnTo>
                  <a:pt x="3702" y="41961"/>
                </a:lnTo>
                <a:lnTo>
                  <a:pt x="3896" y="45576"/>
                </a:lnTo>
                <a:lnTo>
                  <a:pt x="8163" y="57583"/>
                </a:lnTo>
                <a:lnTo>
                  <a:pt x="18018" y="66892"/>
                </a:lnTo>
                <a:lnTo>
                  <a:pt x="28844" y="72045"/>
                </a:lnTo>
                <a:lnTo>
                  <a:pt x="42947" y="76271"/>
                </a:lnTo>
                <a:lnTo>
                  <a:pt x="60595" y="80714"/>
                </a:lnTo>
                <a:lnTo>
                  <a:pt x="70057" y="83100"/>
                </a:lnTo>
                <a:lnTo>
                  <a:pt x="76392" y="85199"/>
                </a:lnTo>
                <a:lnTo>
                  <a:pt x="79601" y="87009"/>
                </a:lnTo>
                <a:lnTo>
                  <a:pt x="84620" y="89971"/>
                </a:lnTo>
                <a:lnTo>
                  <a:pt x="87129" y="94290"/>
                </a:lnTo>
                <a:lnTo>
                  <a:pt x="87129" y="107455"/>
                </a:lnTo>
                <a:lnTo>
                  <a:pt x="84003" y="112988"/>
                </a:lnTo>
                <a:lnTo>
                  <a:pt x="77749" y="116567"/>
                </a:lnTo>
                <a:lnTo>
                  <a:pt x="71496" y="120146"/>
                </a:lnTo>
                <a:lnTo>
                  <a:pt x="64256" y="121936"/>
                </a:lnTo>
                <a:lnTo>
                  <a:pt x="56029" y="121936"/>
                </a:lnTo>
                <a:lnTo>
                  <a:pt x="48900" y="121581"/>
                </a:lnTo>
                <a:lnTo>
                  <a:pt x="35836" y="118187"/>
                </a:lnTo>
                <a:lnTo>
                  <a:pt x="26903" y="111198"/>
                </a:lnTo>
                <a:lnTo>
                  <a:pt x="23859" y="107249"/>
                </a:lnTo>
                <a:lnTo>
                  <a:pt x="22008" y="101572"/>
                </a:lnTo>
                <a:lnTo>
                  <a:pt x="21350" y="94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27030" y="5100924"/>
            <a:ext cx="146188" cy="168464"/>
          </a:xfrm>
          <a:custGeom>
            <a:avLst/>
            <a:gdLst/>
            <a:ahLst/>
            <a:cxnLst/>
            <a:rect l="l" t="t" r="r" b="b"/>
            <a:pathLst>
              <a:path w="160807" h="190926">
                <a:moveTo>
                  <a:pt x="28374" y="125277"/>
                </a:moveTo>
                <a:lnTo>
                  <a:pt x="25883" y="112245"/>
                </a:lnTo>
                <a:lnTo>
                  <a:pt x="25053" y="97869"/>
                </a:lnTo>
                <a:lnTo>
                  <a:pt x="25440" y="86415"/>
                </a:lnTo>
                <a:lnTo>
                  <a:pt x="27248" y="72159"/>
                </a:lnTo>
                <a:lnTo>
                  <a:pt x="30532" y="59700"/>
                </a:lnTo>
                <a:lnTo>
                  <a:pt x="35292" y="49037"/>
                </a:lnTo>
                <a:lnTo>
                  <a:pt x="41528" y="40172"/>
                </a:lnTo>
                <a:lnTo>
                  <a:pt x="48247" y="33628"/>
                </a:lnTo>
                <a:lnTo>
                  <a:pt x="58932" y="26807"/>
                </a:lnTo>
                <a:lnTo>
                  <a:pt x="71111" y="22715"/>
                </a:lnTo>
                <a:lnTo>
                  <a:pt x="84784" y="21351"/>
                </a:lnTo>
                <a:lnTo>
                  <a:pt x="96588" y="22195"/>
                </a:lnTo>
                <a:lnTo>
                  <a:pt x="108995" y="25593"/>
                </a:lnTo>
                <a:lnTo>
                  <a:pt x="118908" y="31594"/>
                </a:lnTo>
                <a:lnTo>
                  <a:pt x="123663" y="36224"/>
                </a:lnTo>
                <a:lnTo>
                  <a:pt x="130660" y="46659"/>
                </a:lnTo>
                <a:lnTo>
                  <a:pt x="135137" y="59363"/>
                </a:lnTo>
                <a:lnTo>
                  <a:pt x="159079" y="59363"/>
                </a:lnTo>
                <a:lnTo>
                  <a:pt x="157804" y="51336"/>
                </a:lnTo>
                <a:lnTo>
                  <a:pt x="153737" y="39528"/>
                </a:lnTo>
                <a:lnTo>
                  <a:pt x="147128" y="28464"/>
                </a:lnTo>
                <a:lnTo>
                  <a:pt x="137975" y="18142"/>
                </a:lnTo>
                <a:lnTo>
                  <a:pt x="123999" y="8269"/>
                </a:lnTo>
                <a:lnTo>
                  <a:pt x="112408" y="3675"/>
                </a:lnTo>
                <a:lnTo>
                  <a:pt x="99254" y="918"/>
                </a:lnTo>
                <a:lnTo>
                  <a:pt x="84538" y="0"/>
                </a:lnTo>
                <a:lnTo>
                  <a:pt x="78025" y="188"/>
                </a:lnTo>
                <a:lnTo>
                  <a:pt x="64320" y="1969"/>
                </a:lnTo>
                <a:lnTo>
                  <a:pt x="51788" y="5630"/>
                </a:lnTo>
                <a:lnTo>
                  <a:pt x="40428" y="11170"/>
                </a:lnTo>
                <a:lnTo>
                  <a:pt x="30241" y="18591"/>
                </a:lnTo>
                <a:lnTo>
                  <a:pt x="21227" y="27892"/>
                </a:lnTo>
                <a:lnTo>
                  <a:pt x="11465" y="42515"/>
                </a:lnTo>
                <a:lnTo>
                  <a:pt x="6449" y="53842"/>
                </a:lnTo>
                <a:lnTo>
                  <a:pt x="2866" y="66144"/>
                </a:lnTo>
                <a:lnTo>
                  <a:pt x="716" y="79421"/>
                </a:lnTo>
                <a:lnTo>
                  <a:pt x="0" y="93673"/>
                </a:lnTo>
                <a:lnTo>
                  <a:pt x="193" y="102231"/>
                </a:lnTo>
                <a:lnTo>
                  <a:pt x="1569" y="117041"/>
                </a:lnTo>
                <a:lnTo>
                  <a:pt x="4266" y="130564"/>
                </a:lnTo>
                <a:lnTo>
                  <a:pt x="8283" y="142802"/>
                </a:lnTo>
                <a:lnTo>
                  <a:pt x="13622" y="153753"/>
                </a:lnTo>
                <a:lnTo>
                  <a:pt x="20281" y="163418"/>
                </a:lnTo>
                <a:lnTo>
                  <a:pt x="28261" y="171796"/>
                </a:lnTo>
                <a:lnTo>
                  <a:pt x="43268" y="182199"/>
                </a:lnTo>
                <a:lnTo>
                  <a:pt x="54929" y="187047"/>
                </a:lnTo>
                <a:lnTo>
                  <a:pt x="67616" y="189956"/>
                </a:lnTo>
                <a:lnTo>
                  <a:pt x="81329" y="190926"/>
                </a:lnTo>
                <a:lnTo>
                  <a:pt x="94741" y="190080"/>
                </a:lnTo>
                <a:lnTo>
                  <a:pt x="107801" y="187327"/>
                </a:lnTo>
                <a:lnTo>
                  <a:pt x="119627" y="182662"/>
                </a:lnTo>
                <a:lnTo>
                  <a:pt x="130220" y="176087"/>
                </a:lnTo>
                <a:lnTo>
                  <a:pt x="139580" y="167600"/>
                </a:lnTo>
                <a:lnTo>
                  <a:pt x="148347" y="156279"/>
                </a:lnTo>
                <a:lnTo>
                  <a:pt x="154234" y="145133"/>
                </a:lnTo>
                <a:lnTo>
                  <a:pt x="158387" y="132904"/>
                </a:lnTo>
                <a:lnTo>
                  <a:pt x="160807" y="119591"/>
                </a:lnTo>
                <a:lnTo>
                  <a:pt x="136864" y="119591"/>
                </a:lnTo>
                <a:lnTo>
                  <a:pt x="135405" y="125819"/>
                </a:lnTo>
                <a:lnTo>
                  <a:pt x="131162" y="138305"/>
                </a:lnTo>
                <a:lnTo>
                  <a:pt x="125634" y="148470"/>
                </a:lnTo>
                <a:lnTo>
                  <a:pt x="120196" y="155208"/>
                </a:lnTo>
                <a:lnTo>
                  <a:pt x="110177" y="163052"/>
                </a:lnTo>
                <a:lnTo>
                  <a:pt x="98209" y="167759"/>
                </a:lnTo>
                <a:lnTo>
                  <a:pt x="84291" y="169328"/>
                </a:lnTo>
                <a:lnTo>
                  <a:pt x="72238" y="168405"/>
                </a:lnTo>
                <a:lnTo>
                  <a:pt x="59468" y="164816"/>
                </a:lnTo>
                <a:lnTo>
                  <a:pt x="48697" y="158521"/>
                </a:lnTo>
                <a:lnTo>
                  <a:pt x="39924" y="149519"/>
                </a:lnTo>
                <a:lnTo>
                  <a:pt x="32525" y="136965"/>
                </a:lnTo>
                <a:lnTo>
                  <a:pt x="28374" y="125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295880" y="5145245"/>
            <a:ext cx="111969" cy="119514"/>
          </a:xfrm>
          <a:custGeom>
            <a:avLst/>
            <a:gdLst/>
            <a:ahLst/>
            <a:cxnLst/>
            <a:rect l="l" t="t" r="r" b="b"/>
            <a:pathLst>
              <a:path w="123166" h="135449">
                <a:moveTo>
                  <a:pt x="107616" y="119961"/>
                </a:moveTo>
                <a:lnTo>
                  <a:pt x="115721" y="106055"/>
                </a:lnTo>
                <a:lnTo>
                  <a:pt x="119857" y="94265"/>
                </a:lnTo>
                <a:lnTo>
                  <a:pt x="122339" y="81293"/>
                </a:lnTo>
                <a:lnTo>
                  <a:pt x="123166" y="67138"/>
                </a:lnTo>
                <a:lnTo>
                  <a:pt x="123132" y="64275"/>
                </a:lnTo>
                <a:lnTo>
                  <a:pt x="121754" y="49713"/>
                </a:lnTo>
                <a:lnTo>
                  <a:pt x="118359" y="36985"/>
                </a:lnTo>
                <a:lnTo>
                  <a:pt x="112947" y="26091"/>
                </a:lnTo>
                <a:lnTo>
                  <a:pt x="105518" y="17031"/>
                </a:lnTo>
                <a:lnTo>
                  <a:pt x="98930" y="11467"/>
                </a:lnTo>
                <a:lnTo>
                  <a:pt x="87910" y="5096"/>
                </a:lnTo>
                <a:lnTo>
                  <a:pt x="75707" y="1274"/>
                </a:lnTo>
                <a:lnTo>
                  <a:pt x="62323" y="0"/>
                </a:lnTo>
                <a:lnTo>
                  <a:pt x="49789" y="1050"/>
                </a:lnTo>
                <a:lnTo>
                  <a:pt x="37302" y="4685"/>
                </a:lnTo>
                <a:lnTo>
                  <a:pt x="26342" y="10917"/>
                </a:lnTo>
                <a:lnTo>
                  <a:pt x="16907" y="19746"/>
                </a:lnTo>
                <a:lnTo>
                  <a:pt x="14065" y="23324"/>
                </a:lnTo>
                <a:lnTo>
                  <a:pt x="7911" y="33579"/>
                </a:lnTo>
                <a:lnTo>
                  <a:pt x="3516" y="45247"/>
                </a:lnTo>
                <a:lnTo>
                  <a:pt x="879" y="58325"/>
                </a:lnTo>
                <a:lnTo>
                  <a:pt x="0" y="72816"/>
                </a:lnTo>
                <a:lnTo>
                  <a:pt x="9" y="74342"/>
                </a:lnTo>
                <a:lnTo>
                  <a:pt x="1156" y="88605"/>
                </a:lnTo>
                <a:lnTo>
                  <a:pt x="4211" y="101363"/>
                </a:lnTo>
                <a:lnTo>
                  <a:pt x="9173" y="112618"/>
                </a:lnTo>
                <a:lnTo>
                  <a:pt x="16043" y="122368"/>
                </a:lnTo>
                <a:lnTo>
                  <a:pt x="22575" y="128737"/>
                </a:lnTo>
                <a:lnTo>
                  <a:pt x="33203" y="135449"/>
                </a:lnTo>
                <a:lnTo>
                  <a:pt x="32087" y="107619"/>
                </a:lnTo>
                <a:lnTo>
                  <a:pt x="27345" y="98491"/>
                </a:lnTo>
                <a:lnTo>
                  <a:pt x="23959" y="86326"/>
                </a:lnTo>
                <a:lnTo>
                  <a:pt x="22831" y="72445"/>
                </a:lnTo>
                <a:lnTo>
                  <a:pt x="22833" y="71828"/>
                </a:lnTo>
                <a:lnTo>
                  <a:pt x="23918" y="58141"/>
                </a:lnTo>
                <a:lnTo>
                  <a:pt x="27003" y="45841"/>
                </a:lnTo>
                <a:lnTo>
                  <a:pt x="32087" y="34927"/>
                </a:lnTo>
                <a:lnTo>
                  <a:pt x="37187" y="28341"/>
                </a:lnTo>
                <a:lnTo>
                  <a:pt x="47846" y="21617"/>
                </a:lnTo>
                <a:lnTo>
                  <a:pt x="61706" y="19376"/>
                </a:lnTo>
                <a:lnTo>
                  <a:pt x="74860" y="21201"/>
                </a:lnTo>
                <a:lnTo>
                  <a:pt x="86038" y="27285"/>
                </a:lnTo>
                <a:lnTo>
                  <a:pt x="94041" y="37642"/>
                </a:lnTo>
                <a:lnTo>
                  <a:pt x="95907" y="41847"/>
                </a:lnTo>
                <a:lnTo>
                  <a:pt x="98950" y="53618"/>
                </a:lnTo>
                <a:lnTo>
                  <a:pt x="99964" y="67756"/>
                </a:lnTo>
                <a:lnTo>
                  <a:pt x="99052" y="80999"/>
                </a:lnTo>
                <a:lnTo>
                  <a:pt x="96316" y="93400"/>
                </a:lnTo>
                <a:lnTo>
                  <a:pt x="91757" y="104966"/>
                </a:lnTo>
                <a:lnTo>
                  <a:pt x="88584" y="135247"/>
                </a:lnTo>
                <a:lnTo>
                  <a:pt x="99101" y="128821"/>
                </a:lnTo>
                <a:lnTo>
                  <a:pt x="107616" y="119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25050" y="5237862"/>
            <a:ext cx="54245" cy="31634"/>
          </a:xfrm>
          <a:custGeom>
            <a:avLst/>
            <a:gdLst/>
            <a:ahLst/>
            <a:cxnLst/>
            <a:rect l="l" t="t" r="r" b="b"/>
            <a:pathLst>
              <a:path w="59670" h="35852">
                <a:moveTo>
                  <a:pt x="0" y="2653"/>
                </a:moveTo>
                <a:lnTo>
                  <a:pt x="1115" y="30483"/>
                </a:lnTo>
                <a:lnTo>
                  <a:pt x="13377" y="34510"/>
                </a:lnTo>
                <a:lnTo>
                  <a:pt x="27274" y="35852"/>
                </a:lnTo>
                <a:lnTo>
                  <a:pt x="29456" y="35829"/>
                </a:lnTo>
                <a:lnTo>
                  <a:pt x="43977" y="34272"/>
                </a:lnTo>
                <a:lnTo>
                  <a:pt x="56497" y="30281"/>
                </a:lnTo>
                <a:lnTo>
                  <a:pt x="59670" y="0"/>
                </a:lnTo>
                <a:lnTo>
                  <a:pt x="54320" y="7714"/>
                </a:lnTo>
                <a:lnTo>
                  <a:pt x="43716" y="14470"/>
                </a:lnTo>
                <a:lnTo>
                  <a:pt x="29372" y="16722"/>
                </a:lnTo>
                <a:lnTo>
                  <a:pt x="21043" y="16041"/>
                </a:lnTo>
                <a:lnTo>
                  <a:pt x="8870" y="11486"/>
                </a:lnTo>
                <a:lnTo>
                  <a:pt x="0" y="2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64051" y="4855869"/>
            <a:ext cx="55871" cy="151040"/>
          </a:xfrm>
          <a:custGeom>
            <a:avLst/>
            <a:gdLst/>
            <a:ahLst/>
            <a:cxnLst/>
            <a:rect l="l" t="t" r="r" b="b"/>
            <a:pathLst>
              <a:path w="61458" h="171179">
                <a:moveTo>
                  <a:pt x="40355" y="36901"/>
                </a:moveTo>
                <a:lnTo>
                  <a:pt x="40355" y="0"/>
                </a:lnTo>
                <a:lnTo>
                  <a:pt x="17894" y="0"/>
                </a:lnTo>
                <a:lnTo>
                  <a:pt x="17894" y="36901"/>
                </a:lnTo>
                <a:lnTo>
                  <a:pt x="0" y="36901"/>
                </a:lnTo>
                <a:lnTo>
                  <a:pt x="0" y="55044"/>
                </a:lnTo>
                <a:lnTo>
                  <a:pt x="17894" y="55044"/>
                </a:lnTo>
                <a:lnTo>
                  <a:pt x="17894" y="151021"/>
                </a:lnTo>
                <a:lnTo>
                  <a:pt x="19746" y="157912"/>
                </a:lnTo>
                <a:lnTo>
                  <a:pt x="23448" y="163219"/>
                </a:lnTo>
                <a:lnTo>
                  <a:pt x="27150" y="168526"/>
                </a:lnTo>
                <a:lnTo>
                  <a:pt x="34184" y="171179"/>
                </a:lnTo>
                <a:lnTo>
                  <a:pt x="47760" y="171179"/>
                </a:lnTo>
                <a:lnTo>
                  <a:pt x="50743" y="171015"/>
                </a:lnTo>
                <a:lnTo>
                  <a:pt x="53499" y="170685"/>
                </a:lnTo>
                <a:lnTo>
                  <a:pt x="56255" y="170356"/>
                </a:lnTo>
                <a:lnTo>
                  <a:pt x="58908" y="169821"/>
                </a:lnTo>
                <a:lnTo>
                  <a:pt x="61458" y="169081"/>
                </a:lnTo>
                <a:lnTo>
                  <a:pt x="61458" y="151556"/>
                </a:lnTo>
                <a:lnTo>
                  <a:pt x="59813" y="151720"/>
                </a:lnTo>
                <a:lnTo>
                  <a:pt x="57140" y="151864"/>
                </a:lnTo>
                <a:lnTo>
                  <a:pt x="49653" y="151926"/>
                </a:lnTo>
                <a:lnTo>
                  <a:pt x="46773" y="151473"/>
                </a:lnTo>
                <a:lnTo>
                  <a:pt x="45045" y="150568"/>
                </a:lnTo>
                <a:lnTo>
                  <a:pt x="41919" y="149005"/>
                </a:lnTo>
                <a:lnTo>
                  <a:pt x="40355" y="145920"/>
                </a:lnTo>
                <a:lnTo>
                  <a:pt x="40355" y="55044"/>
                </a:lnTo>
                <a:lnTo>
                  <a:pt x="61458" y="55044"/>
                </a:lnTo>
                <a:lnTo>
                  <a:pt x="61458" y="36901"/>
                </a:lnTo>
                <a:lnTo>
                  <a:pt x="40355" y="36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50319" y="4840731"/>
            <a:ext cx="146187" cy="168464"/>
          </a:xfrm>
          <a:custGeom>
            <a:avLst/>
            <a:gdLst/>
            <a:ahLst/>
            <a:cxnLst/>
            <a:rect l="l" t="t" r="r" b="b"/>
            <a:pathLst>
              <a:path w="160806" h="190926">
                <a:moveTo>
                  <a:pt x="28373" y="125277"/>
                </a:moveTo>
                <a:lnTo>
                  <a:pt x="25883" y="112245"/>
                </a:lnTo>
                <a:lnTo>
                  <a:pt x="25052" y="97869"/>
                </a:lnTo>
                <a:lnTo>
                  <a:pt x="25440" y="86415"/>
                </a:lnTo>
                <a:lnTo>
                  <a:pt x="27248" y="72159"/>
                </a:lnTo>
                <a:lnTo>
                  <a:pt x="30532" y="59700"/>
                </a:lnTo>
                <a:lnTo>
                  <a:pt x="35292" y="49037"/>
                </a:lnTo>
                <a:lnTo>
                  <a:pt x="41528" y="40172"/>
                </a:lnTo>
                <a:lnTo>
                  <a:pt x="48247" y="33628"/>
                </a:lnTo>
                <a:lnTo>
                  <a:pt x="58932" y="26807"/>
                </a:lnTo>
                <a:lnTo>
                  <a:pt x="71111" y="22715"/>
                </a:lnTo>
                <a:lnTo>
                  <a:pt x="84783" y="21351"/>
                </a:lnTo>
                <a:lnTo>
                  <a:pt x="96588" y="22195"/>
                </a:lnTo>
                <a:lnTo>
                  <a:pt x="108995" y="25593"/>
                </a:lnTo>
                <a:lnTo>
                  <a:pt x="118907" y="31594"/>
                </a:lnTo>
                <a:lnTo>
                  <a:pt x="123663" y="36225"/>
                </a:lnTo>
                <a:lnTo>
                  <a:pt x="130660" y="46659"/>
                </a:lnTo>
                <a:lnTo>
                  <a:pt x="135137" y="59363"/>
                </a:lnTo>
                <a:lnTo>
                  <a:pt x="159079" y="59363"/>
                </a:lnTo>
                <a:lnTo>
                  <a:pt x="157803" y="51336"/>
                </a:lnTo>
                <a:lnTo>
                  <a:pt x="153737" y="39528"/>
                </a:lnTo>
                <a:lnTo>
                  <a:pt x="147128" y="28464"/>
                </a:lnTo>
                <a:lnTo>
                  <a:pt x="137975" y="18142"/>
                </a:lnTo>
                <a:lnTo>
                  <a:pt x="123998" y="8269"/>
                </a:lnTo>
                <a:lnTo>
                  <a:pt x="112407" y="3675"/>
                </a:lnTo>
                <a:lnTo>
                  <a:pt x="99254" y="918"/>
                </a:lnTo>
                <a:lnTo>
                  <a:pt x="84537" y="0"/>
                </a:lnTo>
                <a:lnTo>
                  <a:pt x="78025" y="188"/>
                </a:lnTo>
                <a:lnTo>
                  <a:pt x="64320" y="1969"/>
                </a:lnTo>
                <a:lnTo>
                  <a:pt x="51787" y="5630"/>
                </a:lnTo>
                <a:lnTo>
                  <a:pt x="40428" y="11171"/>
                </a:lnTo>
                <a:lnTo>
                  <a:pt x="30241" y="18591"/>
                </a:lnTo>
                <a:lnTo>
                  <a:pt x="21227" y="27892"/>
                </a:lnTo>
                <a:lnTo>
                  <a:pt x="11465" y="42515"/>
                </a:lnTo>
                <a:lnTo>
                  <a:pt x="6449" y="53842"/>
                </a:lnTo>
                <a:lnTo>
                  <a:pt x="2866" y="66144"/>
                </a:lnTo>
                <a:lnTo>
                  <a:pt x="716" y="79421"/>
                </a:lnTo>
                <a:lnTo>
                  <a:pt x="0" y="93673"/>
                </a:lnTo>
                <a:lnTo>
                  <a:pt x="193" y="102231"/>
                </a:lnTo>
                <a:lnTo>
                  <a:pt x="1569" y="117041"/>
                </a:lnTo>
                <a:lnTo>
                  <a:pt x="4265" y="130564"/>
                </a:lnTo>
                <a:lnTo>
                  <a:pt x="8283" y="142802"/>
                </a:lnTo>
                <a:lnTo>
                  <a:pt x="13621" y="153753"/>
                </a:lnTo>
                <a:lnTo>
                  <a:pt x="20281" y="163418"/>
                </a:lnTo>
                <a:lnTo>
                  <a:pt x="28261" y="171796"/>
                </a:lnTo>
                <a:lnTo>
                  <a:pt x="43268" y="182199"/>
                </a:lnTo>
                <a:lnTo>
                  <a:pt x="54929" y="187047"/>
                </a:lnTo>
                <a:lnTo>
                  <a:pt x="67616" y="189956"/>
                </a:lnTo>
                <a:lnTo>
                  <a:pt x="81329" y="190926"/>
                </a:lnTo>
                <a:lnTo>
                  <a:pt x="94741" y="190080"/>
                </a:lnTo>
                <a:lnTo>
                  <a:pt x="107801" y="187327"/>
                </a:lnTo>
                <a:lnTo>
                  <a:pt x="119627" y="182662"/>
                </a:lnTo>
                <a:lnTo>
                  <a:pt x="130220" y="176087"/>
                </a:lnTo>
                <a:lnTo>
                  <a:pt x="139579" y="167600"/>
                </a:lnTo>
                <a:lnTo>
                  <a:pt x="148346" y="156279"/>
                </a:lnTo>
                <a:lnTo>
                  <a:pt x="154233" y="145133"/>
                </a:lnTo>
                <a:lnTo>
                  <a:pt x="158387" y="132904"/>
                </a:lnTo>
                <a:lnTo>
                  <a:pt x="160806" y="119591"/>
                </a:lnTo>
                <a:lnTo>
                  <a:pt x="136864" y="119591"/>
                </a:lnTo>
                <a:lnTo>
                  <a:pt x="135405" y="125819"/>
                </a:lnTo>
                <a:lnTo>
                  <a:pt x="131162" y="138305"/>
                </a:lnTo>
                <a:lnTo>
                  <a:pt x="125634" y="148470"/>
                </a:lnTo>
                <a:lnTo>
                  <a:pt x="120196" y="155208"/>
                </a:lnTo>
                <a:lnTo>
                  <a:pt x="110177" y="163052"/>
                </a:lnTo>
                <a:lnTo>
                  <a:pt x="98208" y="167759"/>
                </a:lnTo>
                <a:lnTo>
                  <a:pt x="84291" y="169328"/>
                </a:lnTo>
                <a:lnTo>
                  <a:pt x="72238" y="168405"/>
                </a:lnTo>
                <a:lnTo>
                  <a:pt x="59468" y="164816"/>
                </a:lnTo>
                <a:lnTo>
                  <a:pt x="48696" y="158521"/>
                </a:lnTo>
                <a:lnTo>
                  <a:pt x="39923" y="149519"/>
                </a:lnTo>
                <a:lnTo>
                  <a:pt x="32525" y="136965"/>
                </a:lnTo>
                <a:lnTo>
                  <a:pt x="28373" y="125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19171" y="4885053"/>
            <a:ext cx="111968" cy="119514"/>
          </a:xfrm>
          <a:custGeom>
            <a:avLst/>
            <a:gdLst/>
            <a:ahLst/>
            <a:cxnLst/>
            <a:rect l="l" t="t" r="r" b="b"/>
            <a:pathLst>
              <a:path w="123165" h="135449">
                <a:moveTo>
                  <a:pt x="107615" y="119961"/>
                </a:moveTo>
                <a:lnTo>
                  <a:pt x="115721" y="106055"/>
                </a:lnTo>
                <a:lnTo>
                  <a:pt x="119857" y="94265"/>
                </a:lnTo>
                <a:lnTo>
                  <a:pt x="122338" y="81293"/>
                </a:lnTo>
                <a:lnTo>
                  <a:pt x="123165" y="67138"/>
                </a:lnTo>
                <a:lnTo>
                  <a:pt x="123132" y="64275"/>
                </a:lnTo>
                <a:lnTo>
                  <a:pt x="121754" y="49713"/>
                </a:lnTo>
                <a:lnTo>
                  <a:pt x="118359" y="36985"/>
                </a:lnTo>
                <a:lnTo>
                  <a:pt x="112947" y="26091"/>
                </a:lnTo>
                <a:lnTo>
                  <a:pt x="105517" y="17031"/>
                </a:lnTo>
                <a:lnTo>
                  <a:pt x="98930" y="11467"/>
                </a:lnTo>
                <a:lnTo>
                  <a:pt x="87910" y="5096"/>
                </a:lnTo>
                <a:lnTo>
                  <a:pt x="75707" y="1274"/>
                </a:lnTo>
                <a:lnTo>
                  <a:pt x="62323" y="0"/>
                </a:lnTo>
                <a:lnTo>
                  <a:pt x="49789" y="1050"/>
                </a:lnTo>
                <a:lnTo>
                  <a:pt x="37302" y="4685"/>
                </a:lnTo>
                <a:lnTo>
                  <a:pt x="26342" y="10917"/>
                </a:lnTo>
                <a:lnTo>
                  <a:pt x="16907" y="19746"/>
                </a:lnTo>
                <a:lnTo>
                  <a:pt x="14064" y="23324"/>
                </a:lnTo>
                <a:lnTo>
                  <a:pt x="7911" y="33579"/>
                </a:lnTo>
                <a:lnTo>
                  <a:pt x="3516" y="45246"/>
                </a:lnTo>
                <a:lnTo>
                  <a:pt x="879" y="58325"/>
                </a:lnTo>
                <a:lnTo>
                  <a:pt x="0" y="72816"/>
                </a:lnTo>
                <a:lnTo>
                  <a:pt x="9" y="74342"/>
                </a:lnTo>
                <a:lnTo>
                  <a:pt x="1156" y="88605"/>
                </a:lnTo>
                <a:lnTo>
                  <a:pt x="4210" y="101363"/>
                </a:lnTo>
                <a:lnTo>
                  <a:pt x="9173" y="112617"/>
                </a:lnTo>
                <a:lnTo>
                  <a:pt x="16043" y="122367"/>
                </a:lnTo>
                <a:lnTo>
                  <a:pt x="22574" y="128737"/>
                </a:lnTo>
                <a:lnTo>
                  <a:pt x="33202" y="135449"/>
                </a:lnTo>
                <a:lnTo>
                  <a:pt x="32087" y="107619"/>
                </a:lnTo>
                <a:lnTo>
                  <a:pt x="27345" y="98491"/>
                </a:lnTo>
                <a:lnTo>
                  <a:pt x="23959" y="86326"/>
                </a:lnTo>
                <a:lnTo>
                  <a:pt x="22831" y="72445"/>
                </a:lnTo>
                <a:lnTo>
                  <a:pt x="22833" y="71828"/>
                </a:lnTo>
                <a:lnTo>
                  <a:pt x="23918" y="58141"/>
                </a:lnTo>
                <a:lnTo>
                  <a:pt x="27002" y="45841"/>
                </a:lnTo>
                <a:lnTo>
                  <a:pt x="32087" y="34926"/>
                </a:lnTo>
                <a:lnTo>
                  <a:pt x="37187" y="28341"/>
                </a:lnTo>
                <a:lnTo>
                  <a:pt x="47846" y="21617"/>
                </a:lnTo>
                <a:lnTo>
                  <a:pt x="61706" y="19376"/>
                </a:lnTo>
                <a:lnTo>
                  <a:pt x="74859" y="21200"/>
                </a:lnTo>
                <a:lnTo>
                  <a:pt x="86037" y="27285"/>
                </a:lnTo>
                <a:lnTo>
                  <a:pt x="94040" y="37642"/>
                </a:lnTo>
                <a:lnTo>
                  <a:pt x="95907" y="41847"/>
                </a:lnTo>
                <a:lnTo>
                  <a:pt x="98950" y="53618"/>
                </a:lnTo>
                <a:lnTo>
                  <a:pt x="99964" y="67756"/>
                </a:lnTo>
                <a:lnTo>
                  <a:pt x="99052" y="80998"/>
                </a:lnTo>
                <a:lnTo>
                  <a:pt x="96316" y="93400"/>
                </a:lnTo>
                <a:lnTo>
                  <a:pt x="91757" y="104966"/>
                </a:lnTo>
                <a:lnTo>
                  <a:pt x="88584" y="135247"/>
                </a:lnTo>
                <a:lnTo>
                  <a:pt x="99101" y="128821"/>
                </a:lnTo>
                <a:lnTo>
                  <a:pt x="107615" y="1199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48341" y="4977670"/>
            <a:ext cx="54245" cy="31634"/>
          </a:xfrm>
          <a:custGeom>
            <a:avLst/>
            <a:gdLst/>
            <a:ahLst/>
            <a:cxnLst/>
            <a:rect l="l" t="t" r="r" b="b"/>
            <a:pathLst>
              <a:path w="59670" h="35852">
                <a:moveTo>
                  <a:pt x="0" y="2653"/>
                </a:moveTo>
                <a:lnTo>
                  <a:pt x="1115" y="30483"/>
                </a:lnTo>
                <a:lnTo>
                  <a:pt x="13377" y="34510"/>
                </a:lnTo>
                <a:lnTo>
                  <a:pt x="27274" y="35852"/>
                </a:lnTo>
                <a:lnTo>
                  <a:pt x="29456" y="35829"/>
                </a:lnTo>
                <a:lnTo>
                  <a:pt x="43977" y="34272"/>
                </a:lnTo>
                <a:lnTo>
                  <a:pt x="56496" y="30281"/>
                </a:lnTo>
                <a:lnTo>
                  <a:pt x="59670" y="0"/>
                </a:lnTo>
                <a:lnTo>
                  <a:pt x="54320" y="7714"/>
                </a:lnTo>
                <a:lnTo>
                  <a:pt x="43715" y="14470"/>
                </a:lnTo>
                <a:lnTo>
                  <a:pt x="29372" y="16723"/>
                </a:lnTo>
                <a:lnTo>
                  <a:pt x="21043" y="16041"/>
                </a:lnTo>
                <a:lnTo>
                  <a:pt x="8870" y="11486"/>
                </a:lnTo>
                <a:lnTo>
                  <a:pt x="0" y="2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153989" y="4885379"/>
            <a:ext cx="99178" cy="124143"/>
          </a:xfrm>
          <a:custGeom>
            <a:avLst/>
            <a:gdLst/>
            <a:ahLst/>
            <a:cxnLst/>
            <a:rect l="l" t="t" r="r" b="b"/>
            <a:pathLst>
              <a:path w="109096" h="140695">
                <a:moveTo>
                  <a:pt x="21350" y="94167"/>
                </a:moveTo>
                <a:lnTo>
                  <a:pt x="0" y="94167"/>
                </a:lnTo>
                <a:lnTo>
                  <a:pt x="1440" y="104996"/>
                </a:lnTo>
                <a:lnTo>
                  <a:pt x="5842" y="116957"/>
                </a:lnTo>
                <a:lnTo>
                  <a:pt x="13143" y="127304"/>
                </a:lnTo>
                <a:lnTo>
                  <a:pt x="16670" y="130595"/>
                </a:lnTo>
                <a:lnTo>
                  <a:pt x="26534" y="136206"/>
                </a:lnTo>
                <a:lnTo>
                  <a:pt x="39283" y="139573"/>
                </a:lnTo>
                <a:lnTo>
                  <a:pt x="54918" y="140695"/>
                </a:lnTo>
                <a:lnTo>
                  <a:pt x="60723" y="140543"/>
                </a:lnTo>
                <a:lnTo>
                  <a:pt x="74855" y="138579"/>
                </a:lnTo>
                <a:lnTo>
                  <a:pt x="86516" y="134352"/>
                </a:lnTo>
                <a:lnTo>
                  <a:pt x="95706" y="127860"/>
                </a:lnTo>
                <a:lnTo>
                  <a:pt x="101303" y="121502"/>
                </a:lnTo>
                <a:lnTo>
                  <a:pt x="107148" y="110139"/>
                </a:lnTo>
                <a:lnTo>
                  <a:pt x="109096" y="97376"/>
                </a:lnTo>
                <a:lnTo>
                  <a:pt x="108819" y="92240"/>
                </a:lnTo>
                <a:lnTo>
                  <a:pt x="104839" y="79641"/>
                </a:lnTo>
                <a:lnTo>
                  <a:pt x="96137" y="70594"/>
                </a:lnTo>
                <a:lnTo>
                  <a:pt x="91009" y="67824"/>
                </a:lnTo>
                <a:lnTo>
                  <a:pt x="79734" y="63645"/>
                </a:lnTo>
                <a:lnTo>
                  <a:pt x="64050" y="59363"/>
                </a:lnTo>
                <a:lnTo>
                  <a:pt x="49365" y="55784"/>
                </a:lnTo>
                <a:lnTo>
                  <a:pt x="42947" y="54221"/>
                </a:lnTo>
                <a:lnTo>
                  <a:pt x="38093" y="52411"/>
                </a:lnTo>
                <a:lnTo>
                  <a:pt x="34802" y="50354"/>
                </a:lnTo>
                <a:lnTo>
                  <a:pt x="29124" y="46898"/>
                </a:lnTo>
                <a:lnTo>
                  <a:pt x="26286" y="42290"/>
                </a:lnTo>
                <a:lnTo>
                  <a:pt x="26286" y="31265"/>
                </a:lnTo>
                <a:lnTo>
                  <a:pt x="28446" y="27028"/>
                </a:lnTo>
                <a:lnTo>
                  <a:pt x="32765" y="23819"/>
                </a:lnTo>
                <a:lnTo>
                  <a:pt x="37085" y="20610"/>
                </a:lnTo>
                <a:lnTo>
                  <a:pt x="43441" y="19006"/>
                </a:lnTo>
                <a:lnTo>
                  <a:pt x="55177" y="19078"/>
                </a:lnTo>
                <a:lnTo>
                  <a:pt x="69091" y="21613"/>
                </a:lnTo>
                <a:lnTo>
                  <a:pt x="78367" y="27768"/>
                </a:lnTo>
                <a:lnTo>
                  <a:pt x="81493" y="31882"/>
                </a:lnTo>
                <a:lnTo>
                  <a:pt x="83262" y="36449"/>
                </a:lnTo>
                <a:lnTo>
                  <a:pt x="83673" y="41468"/>
                </a:lnTo>
                <a:lnTo>
                  <a:pt x="104653" y="41468"/>
                </a:lnTo>
                <a:lnTo>
                  <a:pt x="104818" y="32911"/>
                </a:lnTo>
                <a:lnTo>
                  <a:pt x="102143" y="24930"/>
                </a:lnTo>
                <a:lnTo>
                  <a:pt x="96631" y="17525"/>
                </a:lnTo>
                <a:lnTo>
                  <a:pt x="91317" y="11765"/>
                </a:lnTo>
                <a:lnTo>
                  <a:pt x="81217" y="5229"/>
                </a:lnTo>
                <a:lnTo>
                  <a:pt x="68632" y="1307"/>
                </a:lnTo>
                <a:lnTo>
                  <a:pt x="53561" y="0"/>
                </a:lnTo>
                <a:lnTo>
                  <a:pt x="39339" y="1296"/>
                </a:lnTo>
                <a:lnTo>
                  <a:pt x="27245" y="5163"/>
                </a:lnTo>
                <a:lnTo>
                  <a:pt x="17216" y="11601"/>
                </a:lnTo>
                <a:lnTo>
                  <a:pt x="11596" y="17467"/>
                </a:lnTo>
                <a:lnTo>
                  <a:pt x="5675" y="28669"/>
                </a:lnTo>
                <a:lnTo>
                  <a:pt x="3702" y="41961"/>
                </a:lnTo>
                <a:lnTo>
                  <a:pt x="3896" y="45576"/>
                </a:lnTo>
                <a:lnTo>
                  <a:pt x="8163" y="57583"/>
                </a:lnTo>
                <a:lnTo>
                  <a:pt x="18018" y="66892"/>
                </a:lnTo>
                <a:lnTo>
                  <a:pt x="28844" y="72045"/>
                </a:lnTo>
                <a:lnTo>
                  <a:pt x="42947" y="76271"/>
                </a:lnTo>
                <a:lnTo>
                  <a:pt x="60595" y="80714"/>
                </a:lnTo>
                <a:lnTo>
                  <a:pt x="70056" y="83100"/>
                </a:lnTo>
                <a:lnTo>
                  <a:pt x="76392" y="85198"/>
                </a:lnTo>
                <a:lnTo>
                  <a:pt x="79601" y="87009"/>
                </a:lnTo>
                <a:lnTo>
                  <a:pt x="84620" y="89971"/>
                </a:lnTo>
                <a:lnTo>
                  <a:pt x="87129" y="94290"/>
                </a:lnTo>
                <a:lnTo>
                  <a:pt x="87129" y="107455"/>
                </a:lnTo>
                <a:lnTo>
                  <a:pt x="84002" y="112988"/>
                </a:lnTo>
                <a:lnTo>
                  <a:pt x="77749" y="116567"/>
                </a:lnTo>
                <a:lnTo>
                  <a:pt x="71496" y="120146"/>
                </a:lnTo>
                <a:lnTo>
                  <a:pt x="64256" y="121936"/>
                </a:lnTo>
                <a:lnTo>
                  <a:pt x="56029" y="121936"/>
                </a:lnTo>
                <a:lnTo>
                  <a:pt x="48900" y="121581"/>
                </a:lnTo>
                <a:lnTo>
                  <a:pt x="35836" y="118187"/>
                </a:lnTo>
                <a:lnTo>
                  <a:pt x="26903" y="111198"/>
                </a:lnTo>
                <a:lnTo>
                  <a:pt x="23859" y="107249"/>
                </a:lnTo>
                <a:lnTo>
                  <a:pt x="22008" y="101572"/>
                </a:lnTo>
                <a:lnTo>
                  <a:pt x="21350" y="941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49422" y="5116060"/>
            <a:ext cx="1207948" cy="209845"/>
          </a:xfrm>
          <a:custGeom>
            <a:avLst/>
            <a:gdLst/>
            <a:ahLst/>
            <a:cxnLst/>
            <a:rect l="l" t="t" r="r" b="b"/>
            <a:pathLst>
              <a:path w="1328743" h="237824">
                <a:moveTo>
                  <a:pt x="531579" y="70224"/>
                </a:moveTo>
                <a:lnTo>
                  <a:pt x="531082" y="63600"/>
                </a:lnTo>
                <a:lnTo>
                  <a:pt x="526505" y="51452"/>
                </a:lnTo>
                <a:lnTo>
                  <a:pt x="517140" y="42578"/>
                </a:lnTo>
                <a:lnTo>
                  <a:pt x="505968" y="37478"/>
                </a:lnTo>
                <a:lnTo>
                  <a:pt x="493543" y="34639"/>
                </a:lnTo>
                <a:lnTo>
                  <a:pt x="479252" y="33692"/>
                </a:lnTo>
                <a:lnTo>
                  <a:pt x="467377" y="34591"/>
                </a:lnTo>
                <a:lnTo>
                  <a:pt x="455050" y="37774"/>
                </a:lnTo>
                <a:lnTo>
                  <a:pt x="443894" y="43257"/>
                </a:lnTo>
                <a:lnTo>
                  <a:pt x="435574" y="50987"/>
                </a:lnTo>
                <a:lnTo>
                  <a:pt x="430129" y="62419"/>
                </a:lnTo>
                <a:lnTo>
                  <a:pt x="428035" y="77259"/>
                </a:lnTo>
                <a:lnTo>
                  <a:pt x="448769" y="77259"/>
                </a:lnTo>
                <a:lnTo>
                  <a:pt x="449591" y="70430"/>
                </a:lnTo>
                <a:lnTo>
                  <a:pt x="451361" y="65287"/>
                </a:lnTo>
                <a:lnTo>
                  <a:pt x="454076" y="61831"/>
                </a:lnTo>
                <a:lnTo>
                  <a:pt x="454645" y="61131"/>
                </a:lnTo>
                <a:lnTo>
                  <a:pt x="464360" y="54622"/>
                </a:lnTo>
                <a:lnTo>
                  <a:pt x="478759" y="52452"/>
                </a:lnTo>
                <a:lnTo>
                  <a:pt x="488796" y="52452"/>
                </a:lnTo>
                <a:lnTo>
                  <a:pt x="496509" y="54159"/>
                </a:lnTo>
                <a:lnTo>
                  <a:pt x="501898" y="57574"/>
                </a:lnTo>
                <a:lnTo>
                  <a:pt x="507287" y="60988"/>
                </a:lnTo>
                <a:lnTo>
                  <a:pt x="509982" y="66480"/>
                </a:lnTo>
                <a:lnTo>
                  <a:pt x="509982" y="77752"/>
                </a:lnTo>
                <a:lnTo>
                  <a:pt x="509488" y="80591"/>
                </a:lnTo>
                <a:lnTo>
                  <a:pt x="508501" y="82566"/>
                </a:lnTo>
                <a:lnTo>
                  <a:pt x="506773" y="86186"/>
                </a:lnTo>
                <a:lnTo>
                  <a:pt x="503359" y="88325"/>
                </a:lnTo>
                <a:lnTo>
                  <a:pt x="498258" y="88983"/>
                </a:lnTo>
                <a:lnTo>
                  <a:pt x="462838" y="93426"/>
                </a:lnTo>
                <a:lnTo>
                  <a:pt x="454963" y="94839"/>
                </a:lnTo>
                <a:lnTo>
                  <a:pt x="442757" y="99185"/>
                </a:lnTo>
                <a:lnTo>
                  <a:pt x="432726" y="105891"/>
                </a:lnTo>
                <a:lnTo>
                  <a:pt x="429088" y="109653"/>
                </a:lnTo>
                <a:lnTo>
                  <a:pt x="423208" y="120615"/>
                </a:lnTo>
                <a:lnTo>
                  <a:pt x="421248" y="134401"/>
                </a:lnTo>
                <a:lnTo>
                  <a:pt x="421552" y="139673"/>
                </a:lnTo>
                <a:lnTo>
                  <a:pt x="425181" y="152001"/>
                </a:lnTo>
                <a:lnTo>
                  <a:pt x="432911" y="162355"/>
                </a:lnTo>
                <a:lnTo>
                  <a:pt x="438046" y="166513"/>
                </a:lnTo>
                <a:lnTo>
                  <a:pt x="449448" y="171771"/>
                </a:lnTo>
                <a:lnTo>
                  <a:pt x="444450" y="140325"/>
                </a:lnTo>
                <a:lnTo>
                  <a:pt x="444450" y="125432"/>
                </a:lnTo>
                <a:lnTo>
                  <a:pt x="447864" y="119262"/>
                </a:lnTo>
                <a:lnTo>
                  <a:pt x="454693" y="115394"/>
                </a:lnTo>
                <a:lnTo>
                  <a:pt x="458725" y="113091"/>
                </a:lnTo>
                <a:lnTo>
                  <a:pt x="464772" y="111404"/>
                </a:lnTo>
                <a:lnTo>
                  <a:pt x="472835" y="110334"/>
                </a:lnTo>
                <a:lnTo>
                  <a:pt x="486287" y="108607"/>
                </a:lnTo>
                <a:lnTo>
                  <a:pt x="490400" y="108113"/>
                </a:lnTo>
                <a:lnTo>
                  <a:pt x="494596" y="107290"/>
                </a:lnTo>
                <a:lnTo>
                  <a:pt x="498875" y="106138"/>
                </a:lnTo>
                <a:lnTo>
                  <a:pt x="503153" y="104986"/>
                </a:lnTo>
                <a:lnTo>
                  <a:pt x="506650" y="103546"/>
                </a:lnTo>
                <a:lnTo>
                  <a:pt x="509365" y="101819"/>
                </a:lnTo>
                <a:lnTo>
                  <a:pt x="509365" y="119714"/>
                </a:lnTo>
                <a:lnTo>
                  <a:pt x="508009" y="129962"/>
                </a:lnTo>
                <a:lnTo>
                  <a:pt x="501893" y="141113"/>
                </a:lnTo>
                <a:lnTo>
                  <a:pt x="490853" y="149211"/>
                </a:lnTo>
                <a:lnTo>
                  <a:pt x="483530" y="152831"/>
                </a:lnTo>
                <a:lnTo>
                  <a:pt x="475961" y="154641"/>
                </a:lnTo>
                <a:lnTo>
                  <a:pt x="479248" y="171483"/>
                </a:lnTo>
                <a:lnTo>
                  <a:pt x="490976" y="166983"/>
                </a:lnTo>
                <a:lnTo>
                  <a:pt x="499451" y="162622"/>
                </a:lnTo>
                <a:lnTo>
                  <a:pt x="505950" y="157480"/>
                </a:lnTo>
                <a:lnTo>
                  <a:pt x="510476" y="151556"/>
                </a:lnTo>
                <a:lnTo>
                  <a:pt x="511216" y="156822"/>
                </a:lnTo>
                <a:lnTo>
                  <a:pt x="512491" y="160894"/>
                </a:lnTo>
                <a:lnTo>
                  <a:pt x="514301" y="163774"/>
                </a:lnTo>
                <a:lnTo>
                  <a:pt x="517757" y="169204"/>
                </a:lnTo>
                <a:lnTo>
                  <a:pt x="523310" y="171920"/>
                </a:lnTo>
                <a:lnTo>
                  <a:pt x="536557" y="171796"/>
                </a:lnTo>
                <a:lnTo>
                  <a:pt x="540177" y="171302"/>
                </a:lnTo>
                <a:lnTo>
                  <a:pt x="542810" y="170685"/>
                </a:lnTo>
                <a:lnTo>
                  <a:pt x="546265" y="169698"/>
                </a:lnTo>
                <a:lnTo>
                  <a:pt x="546265" y="153284"/>
                </a:lnTo>
                <a:lnTo>
                  <a:pt x="544866" y="153530"/>
                </a:lnTo>
                <a:lnTo>
                  <a:pt x="542316" y="153839"/>
                </a:lnTo>
                <a:lnTo>
                  <a:pt x="538984" y="154024"/>
                </a:lnTo>
                <a:lnTo>
                  <a:pt x="535940" y="154024"/>
                </a:lnTo>
                <a:lnTo>
                  <a:pt x="533944" y="153325"/>
                </a:lnTo>
                <a:lnTo>
                  <a:pt x="532052" y="150527"/>
                </a:lnTo>
                <a:lnTo>
                  <a:pt x="531579" y="146372"/>
                </a:lnTo>
                <a:lnTo>
                  <a:pt x="531579" y="70224"/>
                </a:lnTo>
                <a:close/>
              </a:path>
              <a:path w="1328743" h="237824">
                <a:moveTo>
                  <a:pt x="110330" y="70224"/>
                </a:moveTo>
                <a:lnTo>
                  <a:pt x="109833" y="63600"/>
                </a:lnTo>
                <a:lnTo>
                  <a:pt x="105256" y="51452"/>
                </a:lnTo>
                <a:lnTo>
                  <a:pt x="95891" y="42578"/>
                </a:lnTo>
                <a:lnTo>
                  <a:pt x="84719" y="37478"/>
                </a:lnTo>
                <a:lnTo>
                  <a:pt x="72294" y="34639"/>
                </a:lnTo>
                <a:lnTo>
                  <a:pt x="58004" y="33692"/>
                </a:lnTo>
                <a:lnTo>
                  <a:pt x="46128" y="34591"/>
                </a:lnTo>
                <a:lnTo>
                  <a:pt x="33801" y="37774"/>
                </a:lnTo>
                <a:lnTo>
                  <a:pt x="22646" y="43257"/>
                </a:lnTo>
                <a:lnTo>
                  <a:pt x="14326" y="50987"/>
                </a:lnTo>
                <a:lnTo>
                  <a:pt x="8880" y="62419"/>
                </a:lnTo>
                <a:lnTo>
                  <a:pt x="6786" y="77259"/>
                </a:lnTo>
                <a:lnTo>
                  <a:pt x="27521" y="77259"/>
                </a:lnTo>
                <a:lnTo>
                  <a:pt x="28343" y="70429"/>
                </a:lnTo>
                <a:lnTo>
                  <a:pt x="30112" y="65287"/>
                </a:lnTo>
                <a:lnTo>
                  <a:pt x="32827" y="61831"/>
                </a:lnTo>
                <a:lnTo>
                  <a:pt x="33396" y="61131"/>
                </a:lnTo>
                <a:lnTo>
                  <a:pt x="43112" y="54622"/>
                </a:lnTo>
                <a:lnTo>
                  <a:pt x="57510" y="52452"/>
                </a:lnTo>
                <a:lnTo>
                  <a:pt x="67547" y="52452"/>
                </a:lnTo>
                <a:lnTo>
                  <a:pt x="75261" y="54159"/>
                </a:lnTo>
                <a:lnTo>
                  <a:pt x="80649" y="57573"/>
                </a:lnTo>
                <a:lnTo>
                  <a:pt x="86039" y="60988"/>
                </a:lnTo>
                <a:lnTo>
                  <a:pt x="88733" y="66480"/>
                </a:lnTo>
                <a:lnTo>
                  <a:pt x="88733" y="77752"/>
                </a:lnTo>
                <a:lnTo>
                  <a:pt x="88240" y="80591"/>
                </a:lnTo>
                <a:lnTo>
                  <a:pt x="87252" y="82565"/>
                </a:lnTo>
                <a:lnTo>
                  <a:pt x="85525" y="86186"/>
                </a:lnTo>
                <a:lnTo>
                  <a:pt x="82110" y="88325"/>
                </a:lnTo>
                <a:lnTo>
                  <a:pt x="77009" y="88983"/>
                </a:lnTo>
                <a:lnTo>
                  <a:pt x="41590" y="93426"/>
                </a:lnTo>
                <a:lnTo>
                  <a:pt x="33715" y="94839"/>
                </a:lnTo>
                <a:lnTo>
                  <a:pt x="21509" y="99185"/>
                </a:lnTo>
                <a:lnTo>
                  <a:pt x="11477" y="105891"/>
                </a:lnTo>
                <a:lnTo>
                  <a:pt x="7839" y="109652"/>
                </a:lnTo>
                <a:lnTo>
                  <a:pt x="1959" y="120615"/>
                </a:lnTo>
                <a:lnTo>
                  <a:pt x="0" y="134401"/>
                </a:lnTo>
                <a:lnTo>
                  <a:pt x="303" y="139673"/>
                </a:lnTo>
                <a:lnTo>
                  <a:pt x="3932" y="152001"/>
                </a:lnTo>
                <a:lnTo>
                  <a:pt x="11662" y="162355"/>
                </a:lnTo>
                <a:lnTo>
                  <a:pt x="16797" y="166513"/>
                </a:lnTo>
                <a:lnTo>
                  <a:pt x="28200" y="171771"/>
                </a:lnTo>
                <a:lnTo>
                  <a:pt x="23201" y="140325"/>
                </a:lnTo>
                <a:lnTo>
                  <a:pt x="23201" y="125432"/>
                </a:lnTo>
                <a:lnTo>
                  <a:pt x="26615" y="119262"/>
                </a:lnTo>
                <a:lnTo>
                  <a:pt x="33444" y="115394"/>
                </a:lnTo>
                <a:lnTo>
                  <a:pt x="37476" y="113091"/>
                </a:lnTo>
                <a:lnTo>
                  <a:pt x="43523" y="111404"/>
                </a:lnTo>
                <a:lnTo>
                  <a:pt x="51586" y="110334"/>
                </a:lnTo>
                <a:lnTo>
                  <a:pt x="65038" y="108606"/>
                </a:lnTo>
                <a:lnTo>
                  <a:pt x="69152" y="108113"/>
                </a:lnTo>
                <a:lnTo>
                  <a:pt x="73347" y="107290"/>
                </a:lnTo>
                <a:lnTo>
                  <a:pt x="77626" y="106138"/>
                </a:lnTo>
                <a:lnTo>
                  <a:pt x="81904" y="104986"/>
                </a:lnTo>
                <a:lnTo>
                  <a:pt x="85401" y="103546"/>
                </a:lnTo>
                <a:lnTo>
                  <a:pt x="88116" y="101819"/>
                </a:lnTo>
                <a:lnTo>
                  <a:pt x="88116" y="119714"/>
                </a:lnTo>
                <a:lnTo>
                  <a:pt x="86760" y="129962"/>
                </a:lnTo>
                <a:lnTo>
                  <a:pt x="80644" y="141113"/>
                </a:lnTo>
                <a:lnTo>
                  <a:pt x="69604" y="149211"/>
                </a:lnTo>
                <a:lnTo>
                  <a:pt x="62282" y="152831"/>
                </a:lnTo>
                <a:lnTo>
                  <a:pt x="54712" y="154641"/>
                </a:lnTo>
                <a:lnTo>
                  <a:pt x="57999" y="171483"/>
                </a:lnTo>
                <a:lnTo>
                  <a:pt x="69728" y="166983"/>
                </a:lnTo>
                <a:lnTo>
                  <a:pt x="78202" y="162622"/>
                </a:lnTo>
                <a:lnTo>
                  <a:pt x="84702" y="157480"/>
                </a:lnTo>
                <a:lnTo>
                  <a:pt x="89227" y="151556"/>
                </a:lnTo>
                <a:lnTo>
                  <a:pt x="89967" y="156821"/>
                </a:lnTo>
                <a:lnTo>
                  <a:pt x="91243" y="160894"/>
                </a:lnTo>
                <a:lnTo>
                  <a:pt x="93053" y="163774"/>
                </a:lnTo>
                <a:lnTo>
                  <a:pt x="96508" y="169204"/>
                </a:lnTo>
                <a:lnTo>
                  <a:pt x="102061" y="171919"/>
                </a:lnTo>
                <a:lnTo>
                  <a:pt x="115308" y="171796"/>
                </a:lnTo>
                <a:lnTo>
                  <a:pt x="118928" y="171302"/>
                </a:lnTo>
                <a:lnTo>
                  <a:pt x="121561" y="170685"/>
                </a:lnTo>
                <a:lnTo>
                  <a:pt x="125017" y="169698"/>
                </a:lnTo>
                <a:lnTo>
                  <a:pt x="125017" y="153283"/>
                </a:lnTo>
                <a:lnTo>
                  <a:pt x="123617" y="153530"/>
                </a:lnTo>
                <a:lnTo>
                  <a:pt x="121067" y="153839"/>
                </a:lnTo>
                <a:lnTo>
                  <a:pt x="117735" y="154024"/>
                </a:lnTo>
                <a:lnTo>
                  <a:pt x="114691" y="154024"/>
                </a:lnTo>
                <a:lnTo>
                  <a:pt x="112695" y="153325"/>
                </a:lnTo>
                <a:lnTo>
                  <a:pt x="110803" y="150527"/>
                </a:lnTo>
                <a:lnTo>
                  <a:pt x="110330" y="146372"/>
                </a:lnTo>
                <a:lnTo>
                  <a:pt x="110330" y="70224"/>
                </a:lnTo>
                <a:close/>
              </a:path>
              <a:path w="1328743" h="237824">
                <a:moveTo>
                  <a:pt x="46896" y="154641"/>
                </a:moveTo>
                <a:lnTo>
                  <a:pt x="40479" y="154641"/>
                </a:lnTo>
                <a:lnTo>
                  <a:pt x="34925" y="152790"/>
                </a:lnTo>
                <a:lnTo>
                  <a:pt x="30236" y="149087"/>
                </a:lnTo>
                <a:lnTo>
                  <a:pt x="25546" y="145385"/>
                </a:lnTo>
                <a:lnTo>
                  <a:pt x="23201" y="140325"/>
                </a:lnTo>
                <a:lnTo>
                  <a:pt x="28200" y="171771"/>
                </a:lnTo>
                <a:lnTo>
                  <a:pt x="41713" y="173524"/>
                </a:lnTo>
                <a:lnTo>
                  <a:pt x="45261" y="173434"/>
                </a:lnTo>
                <a:lnTo>
                  <a:pt x="57999" y="171483"/>
                </a:lnTo>
                <a:lnTo>
                  <a:pt x="54712" y="154641"/>
                </a:lnTo>
                <a:lnTo>
                  <a:pt x="46896" y="154641"/>
                </a:lnTo>
                <a:close/>
              </a:path>
              <a:path w="1328743" h="237824">
                <a:moveTo>
                  <a:pt x="168757" y="118409"/>
                </a:moveTo>
                <a:lnTo>
                  <a:pt x="167676" y="104534"/>
                </a:lnTo>
                <a:lnTo>
                  <a:pt x="167684" y="103170"/>
                </a:lnTo>
                <a:lnTo>
                  <a:pt x="168966" y="88494"/>
                </a:lnTo>
                <a:lnTo>
                  <a:pt x="172440" y="76360"/>
                </a:lnTo>
                <a:lnTo>
                  <a:pt x="178105" y="66768"/>
                </a:lnTo>
                <a:lnTo>
                  <a:pt x="181508" y="63080"/>
                </a:lnTo>
                <a:lnTo>
                  <a:pt x="192280" y="56220"/>
                </a:lnTo>
                <a:lnTo>
                  <a:pt x="205317" y="53933"/>
                </a:lnTo>
                <a:lnTo>
                  <a:pt x="208086" y="54038"/>
                </a:lnTo>
                <a:lnTo>
                  <a:pt x="220341" y="57529"/>
                </a:lnTo>
                <a:lnTo>
                  <a:pt x="230617" y="65966"/>
                </a:lnTo>
                <a:lnTo>
                  <a:pt x="236396" y="75648"/>
                </a:lnTo>
                <a:lnTo>
                  <a:pt x="239744" y="87932"/>
                </a:lnTo>
                <a:lnTo>
                  <a:pt x="240860" y="103053"/>
                </a:lnTo>
                <a:lnTo>
                  <a:pt x="240850" y="104616"/>
                </a:lnTo>
                <a:lnTo>
                  <a:pt x="239612" y="119190"/>
                </a:lnTo>
                <a:lnTo>
                  <a:pt x="236303" y="131361"/>
                </a:lnTo>
                <a:lnTo>
                  <a:pt x="230925" y="141127"/>
                </a:lnTo>
                <a:lnTo>
                  <a:pt x="228619" y="143946"/>
                </a:lnTo>
                <a:lnTo>
                  <a:pt x="218173" y="151782"/>
                </a:lnTo>
                <a:lnTo>
                  <a:pt x="207785" y="173771"/>
                </a:lnTo>
                <a:lnTo>
                  <a:pt x="215889" y="171961"/>
                </a:lnTo>
                <a:lnTo>
                  <a:pt x="222965" y="168340"/>
                </a:lnTo>
                <a:lnTo>
                  <a:pt x="232900" y="161183"/>
                </a:lnTo>
                <a:lnTo>
                  <a:pt x="241353" y="150692"/>
                </a:lnTo>
                <a:lnTo>
                  <a:pt x="241353" y="169081"/>
                </a:lnTo>
                <a:lnTo>
                  <a:pt x="261346" y="169081"/>
                </a:lnTo>
                <a:lnTo>
                  <a:pt x="261346" y="-12835"/>
                </a:lnTo>
                <a:lnTo>
                  <a:pt x="239996" y="-12835"/>
                </a:lnTo>
                <a:lnTo>
                  <a:pt x="239996" y="53933"/>
                </a:lnTo>
                <a:lnTo>
                  <a:pt x="234977" y="47762"/>
                </a:lnTo>
                <a:lnTo>
                  <a:pt x="230493" y="43442"/>
                </a:lnTo>
                <a:lnTo>
                  <a:pt x="226543" y="40974"/>
                </a:lnTo>
                <a:lnTo>
                  <a:pt x="214668" y="36062"/>
                </a:lnTo>
                <a:lnTo>
                  <a:pt x="201121" y="34556"/>
                </a:lnTo>
                <a:lnTo>
                  <a:pt x="191060" y="35338"/>
                </a:lnTo>
                <a:lnTo>
                  <a:pt x="178530" y="39063"/>
                </a:lnTo>
                <a:lnTo>
                  <a:pt x="167836" y="45858"/>
                </a:lnTo>
                <a:lnTo>
                  <a:pt x="158976" y="55722"/>
                </a:lnTo>
                <a:lnTo>
                  <a:pt x="152092" y="67702"/>
                </a:lnTo>
                <a:lnTo>
                  <a:pt x="147723" y="79477"/>
                </a:lnTo>
                <a:lnTo>
                  <a:pt x="145102" y="92165"/>
                </a:lnTo>
                <a:lnTo>
                  <a:pt x="144228" y="105768"/>
                </a:lnTo>
                <a:lnTo>
                  <a:pt x="144236" y="107192"/>
                </a:lnTo>
                <a:lnTo>
                  <a:pt x="145384" y="121390"/>
                </a:lnTo>
                <a:lnTo>
                  <a:pt x="148459" y="134123"/>
                </a:lnTo>
                <a:lnTo>
                  <a:pt x="153463" y="145392"/>
                </a:lnTo>
                <a:lnTo>
                  <a:pt x="160395" y="155196"/>
                </a:lnTo>
                <a:lnTo>
                  <a:pt x="163826" y="158863"/>
                </a:lnTo>
                <a:lnTo>
                  <a:pt x="174378" y="167145"/>
                </a:lnTo>
                <a:lnTo>
                  <a:pt x="171999" y="130626"/>
                </a:lnTo>
                <a:lnTo>
                  <a:pt x="168757" y="118409"/>
                </a:lnTo>
                <a:close/>
              </a:path>
              <a:path w="1328743" h="237824">
                <a:moveTo>
                  <a:pt x="185471" y="149137"/>
                </a:moveTo>
                <a:lnTo>
                  <a:pt x="176685" y="140078"/>
                </a:lnTo>
                <a:lnTo>
                  <a:pt x="171999" y="130626"/>
                </a:lnTo>
                <a:lnTo>
                  <a:pt x="174378" y="167145"/>
                </a:lnTo>
                <a:lnTo>
                  <a:pt x="185987" y="172114"/>
                </a:lnTo>
                <a:lnTo>
                  <a:pt x="198653" y="173771"/>
                </a:lnTo>
                <a:lnTo>
                  <a:pt x="207785" y="173771"/>
                </a:lnTo>
                <a:lnTo>
                  <a:pt x="218173" y="151782"/>
                </a:lnTo>
                <a:lnTo>
                  <a:pt x="205564" y="154394"/>
                </a:lnTo>
                <a:lnTo>
                  <a:pt x="197628" y="153751"/>
                </a:lnTo>
                <a:lnTo>
                  <a:pt x="185471" y="149137"/>
                </a:lnTo>
                <a:close/>
              </a:path>
              <a:path w="1328743" h="237824">
                <a:moveTo>
                  <a:pt x="408413" y="36901"/>
                </a:moveTo>
                <a:lnTo>
                  <a:pt x="384101" y="36901"/>
                </a:lnTo>
                <a:lnTo>
                  <a:pt x="347200" y="144521"/>
                </a:lnTo>
                <a:lnTo>
                  <a:pt x="311904" y="36901"/>
                </a:lnTo>
                <a:lnTo>
                  <a:pt x="286111" y="36901"/>
                </a:lnTo>
                <a:lnTo>
                  <a:pt x="334859" y="169081"/>
                </a:lnTo>
                <a:lnTo>
                  <a:pt x="358555" y="169081"/>
                </a:lnTo>
                <a:lnTo>
                  <a:pt x="408413" y="36901"/>
                </a:lnTo>
                <a:close/>
              </a:path>
              <a:path w="1328743" h="237824">
                <a:moveTo>
                  <a:pt x="468145" y="154641"/>
                </a:moveTo>
                <a:lnTo>
                  <a:pt x="461727" y="154641"/>
                </a:lnTo>
                <a:lnTo>
                  <a:pt x="456174" y="152790"/>
                </a:lnTo>
                <a:lnTo>
                  <a:pt x="451484" y="149087"/>
                </a:lnTo>
                <a:lnTo>
                  <a:pt x="446795" y="145385"/>
                </a:lnTo>
                <a:lnTo>
                  <a:pt x="444450" y="140325"/>
                </a:lnTo>
                <a:lnTo>
                  <a:pt x="449448" y="171771"/>
                </a:lnTo>
                <a:lnTo>
                  <a:pt x="462962" y="173524"/>
                </a:lnTo>
                <a:lnTo>
                  <a:pt x="466510" y="173434"/>
                </a:lnTo>
                <a:lnTo>
                  <a:pt x="479248" y="171483"/>
                </a:lnTo>
                <a:lnTo>
                  <a:pt x="475961" y="154641"/>
                </a:lnTo>
                <a:lnTo>
                  <a:pt x="468145" y="154641"/>
                </a:lnTo>
                <a:close/>
              </a:path>
              <a:path w="1328743" h="237824">
                <a:moveTo>
                  <a:pt x="597070" y="169081"/>
                </a:moveTo>
                <a:lnTo>
                  <a:pt x="597070" y="91205"/>
                </a:lnTo>
                <a:lnTo>
                  <a:pt x="597625" y="84561"/>
                </a:lnTo>
                <a:lnTo>
                  <a:pt x="598736" y="79912"/>
                </a:lnTo>
                <a:lnTo>
                  <a:pt x="599847" y="75263"/>
                </a:lnTo>
                <a:lnTo>
                  <a:pt x="602254" y="70759"/>
                </a:lnTo>
                <a:lnTo>
                  <a:pt x="605956" y="66398"/>
                </a:lnTo>
                <a:lnTo>
                  <a:pt x="610563" y="60968"/>
                </a:lnTo>
                <a:lnTo>
                  <a:pt x="615911" y="57347"/>
                </a:lnTo>
                <a:lnTo>
                  <a:pt x="622000" y="55537"/>
                </a:lnTo>
                <a:lnTo>
                  <a:pt x="625373" y="54468"/>
                </a:lnTo>
                <a:lnTo>
                  <a:pt x="629692" y="53933"/>
                </a:lnTo>
                <a:lnTo>
                  <a:pt x="645325" y="53933"/>
                </a:lnTo>
                <a:lnTo>
                  <a:pt x="652482" y="58047"/>
                </a:lnTo>
                <a:lnTo>
                  <a:pt x="656432" y="66275"/>
                </a:lnTo>
                <a:lnTo>
                  <a:pt x="658818" y="71211"/>
                </a:lnTo>
                <a:lnTo>
                  <a:pt x="660011" y="77711"/>
                </a:lnTo>
                <a:lnTo>
                  <a:pt x="660011" y="169081"/>
                </a:lnTo>
                <a:lnTo>
                  <a:pt x="682595" y="169081"/>
                </a:lnTo>
                <a:lnTo>
                  <a:pt x="682595" y="84293"/>
                </a:lnTo>
                <a:lnTo>
                  <a:pt x="682407" y="77173"/>
                </a:lnTo>
                <a:lnTo>
                  <a:pt x="680685" y="63835"/>
                </a:lnTo>
                <a:lnTo>
                  <a:pt x="677165" y="53562"/>
                </a:lnTo>
                <a:lnTo>
                  <a:pt x="674787" y="49505"/>
                </a:lnTo>
                <a:lnTo>
                  <a:pt x="666129" y="40857"/>
                </a:lnTo>
                <a:lnTo>
                  <a:pt x="654251" y="35669"/>
                </a:lnTo>
                <a:lnTo>
                  <a:pt x="639153" y="33939"/>
                </a:lnTo>
                <a:lnTo>
                  <a:pt x="630597" y="33939"/>
                </a:lnTo>
                <a:lnTo>
                  <a:pt x="622822" y="35626"/>
                </a:lnTo>
                <a:lnTo>
                  <a:pt x="615829" y="38999"/>
                </a:lnTo>
                <a:lnTo>
                  <a:pt x="605413" y="45866"/>
                </a:lnTo>
                <a:lnTo>
                  <a:pt x="595959" y="55661"/>
                </a:lnTo>
                <a:lnTo>
                  <a:pt x="595959" y="36901"/>
                </a:lnTo>
                <a:lnTo>
                  <a:pt x="574856" y="36901"/>
                </a:lnTo>
                <a:lnTo>
                  <a:pt x="574856" y="169081"/>
                </a:lnTo>
                <a:lnTo>
                  <a:pt x="597070" y="169081"/>
                </a:lnTo>
                <a:close/>
              </a:path>
              <a:path w="1328743" h="237824">
                <a:moveTo>
                  <a:pt x="749197" y="36901"/>
                </a:moveTo>
                <a:lnTo>
                  <a:pt x="749197" y="0"/>
                </a:lnTo>
                <a:lnTo>
                  <a:pt x="726736" y="0"/>
                </a:lnTo>
                <a:lnTo>
                  <a:pt x="726736" y="36901"/>
                </a:lnTo>
                <a:lnTo>
                  <a:pt x="708841" y="36901"/>
                </a:lnTo>
                <a:lnTo>
                  <a:pt x="708841" y="55044"/>
                </a:lnTo>
                <a:lnTo>
                  <a:pt x="726736" y="55044"/>
                </a:lnTo>
                <a:lnTo>
                  <a:pt x="726736" y="151021"/>
                </a:lnTo>
                <a:lnTo>
                  <a:pt x="728587" y="157912"/>
                </a:lnTo>
                <a:lnTo>
                  <a:pt x="732289" y="163219"/>
                </a:lnTo>
                <a:lnTo>
                  <a:pt x="735992" y="168526"/>
                </a:lnTo>
                <a:lnTo>
                  <a:pt x="743026" y="171179"/>
                </a:lnTo>
                <a:lnTo>
                  <a:pt x="756602" y="171179"/>
                </a:lnTo>
                <a:lnTo>
                  <a:pt x="759584" y="171014"/>
                </a:lnTo>
                <a:lnTo>
                  <a:pt x="762340" y="170685"/>
                </a:lnTo>
                <a:lnTo>
                  <a:pt x="765096" y="170356"/>
                </a:lnTo>
                <a:lnTo>
                  <a:pt x="767750" y="169821"/>
                </a:lnTo>
                <a:lnTo>
                  <a:pt x="770300" y="169081"/>
                </a:lnTo>
                <a:lnTo>
                  <a:pt x="770300" y="151556"/>
                </a:lnTo>
                <a:lnTo>
                  <a:pt x="768654" y="151720"/>
                </a:lnTo>
                <a:lnTo>
                  <a:pt x="765981" y="151864"/>
                </a:lnTo>
                <a:lnTo>
                  <a:pt x="758494" y="151926"/>
                </a:lnTo>
                <a:lnTo>
                  <a:pt x="755614" y="151474"/>
                </a:lnTo>
                <a:lnTo>
                  <a:pt x="753887" y="150568"/>
                </a:lnTo>
                <a:lnTo>
                  <a:pt x="750760" y="149005"/>
                </a:lnTo>
                <a:lnTo>
                  <a:pt x="749197" y="145920"/>
                </a:lnTo>
                <a:lnTo>
                  <a:pt x="749197" y="55044"/>
                </a:lnTo>
                <a:lnTo>
                  <a:pt x="770300" y="55044"/>
                </a:lnTo>
                <a:lnTo>
                  <a:pt x="770300" y="36901"/>
                </a:lnTo>
                <a:lnTo>
                  <a:pt x="749197" y="36901"/>
                </a:lnTo>
                <a:close/>
              </a:path>
              <a:path w="1328743" h="237824">
                <a:moveTo>
                  <a:pt x="826206" y="154641"/>
                </a:moveTo>
                <a:lnTo>
                  <a:pt x="819789" y="154641"/>
                </a:lnTo>
                <a:lnTo>
                  <a:pt x="814235" y="152790"/>
                </a:lnTo>
                <a:lnTo>
                  <a:pt x="809546" y="149087"/>
                </a:lnTo>
                <a:lnTo>
                  <a:pt x="804856" y="145385"/>
                </a:lnTo>
                <a:lnTo>
                  <a:pt x="802511" y="140325"/>
                </a:lnTo>
                <a:lnTo>
                  <a:pt x="807510" y="171771"/>
                </a:lnTo>
                <a:lnTo>
                  <a:pt x="821023" y="173524"/>
                </a:lnTo>
                <a:lnTo>
                  <a:pt x="824571" y="173434"/>
                </a:lnTo>
                <a:lnTo>
                  <a:pt x="837309" y="171483"/>
                </a:lnTo>
                <a:lnTo>
                  <a:pt x="834022" y="154641"/>
                </a:lnTo>
                <a:lnTo>
                  <a:pt x="826206" y="154641"/>
                </a:lnTo>
                <a:close/>
              </a:path>
              <a:path w="1328743" h="237824">
                <a:moveTo>
                  <a:pt x="947138" y="100186"/>
                </a:moveTo>
                <a:lnTo>
                  <a:pt x="948582" y="86950"/>
                </a:lnTo>
                <a:lnTo>
                  <a:pt x="951553" y="76148"/>
                </a:lnTo>
                <a:lnTo>
                  <a:pt x="951908" y="75268"/>
                </a:lnTo>
                <a:lnTo>
                  <a:pt x="961689" y="37760"/>
                </a:lnTo>
                <a:lnTo>
                  <a:pt x="950460" y="43880"/>
                </a:lnTo>
                <a:lnTo>
                  <a:pt x="947138" y="100186"/>
                </a:lnTo>
                <a:close/>
              </a:path>
              <a:path w="1328743" h="237824">
                <a:moveTo>
                  <a:pt x="950812" y="185496"/>
                </a:moveTo>
                <a:lnTo>
                  <a:pt x="928228" y="185496"/>
                </a:lnTo>
                <a:lnTo>
                  <a:pt x="929939" y="195164"/>
                </a:lnTo>
                <a:lnTo>
                  <a:pt x="935446" y="206794"/>
                </a:lnTo>
                <a:lnTo>
                  <a:pt x="944518" y="215424"/>
                </a:lnTo>
                <a:lnTo>
                  <a:pt x="954418" y="220521"/>
                </a:lnTo>
                <a:lnTo>
                  <a:pt x="966632" y="223872"/>
                </a:lnTo>
                <a:lnTo>
                  <a:pt x="980431" y="224989"/>
                </a:lnTo>
                <a:lnTo>
                  <a:pt x="990347" y="224499"/>
                </a:lnTo>
                <a:lnTo>
                  <a:pt x="1004364" y="221670"/>
                </a:lnTo>
                <a:lnTo>
                  <a:pt x="1016084" y="216324"/>
                </a:lnTo>
                <a:lnTo>
                  <a:pt x="1025508" y="208462"/>
                </a:lnTo>
                <a:lnTo>
                  <a:pt x="1032634" y="198084"/>
                </a:lnTo>
                <a:lnTo>
                  <a:pt x="1037116" y="185793"/>
                </a:lnTo>
                <a:lnTo>
                  <a:pt x="1039309" y="173116"/>
                </a:lnTo>
                <a:lnTo>
                  <a:pt x="1040040" y="158344"/>
                </a:lnTo>
                <a:lnTo>
                  <a:pt x="1040040" y="38135"/>
                </a:lnTo>
                <a:lnTo>
                  <a:pt x="1019553" y="38135"/>
                </a:lnTo>
                <a:lnTo>
                  <a:pt x="1019553" y="54797"/>
                </a:lnTo>
                <a:lnTo>
                  <a:pt x="1015192" y="49284"/>
                </a:lnTo>
                <a:lnTo>
                  <a:pt x="1010914" y="45088"/>
                </a:lnTo>
                <a:lnTo>
                  <a:pt x="1006718" y="42208"/>
                </a:lnTo>
                <a:lnTo>
                  <a:pt x="1004369" y="40760"/>
                </a:lnTo>
                <a:lnTo>
                  <a:pt x="992769" y="36107"/>
                </a:lnTo>
                <a:lnTo>
                  <a:pt x="979567" y="34556"/>
                </a:lnTo>
                <a:lnTo>
                  <a:pt x="974070" y="34833"/>
                </a:lnTo>
                <a:lnTo>
                  <a:pt x="961689" y="37760"/>
                </a:lnTo>
                <a:lnTo>
                  <a:pt x="951908" y="75268"/>
                </a:lnTo>
                <a:lnTo>
                  <a:pt x="959326" y="63552"/>
                </a:lnTo>
                <a:lnTo>
                  <a:pt x="969903" y="56523"/>
                </a:lnTo>
                <a:lnTo>
                  <a:pt x="983640" y="54180"/>
                </a:lnTo>
                <a:lnTo>
                  <a:pt x="999265" y="57797"/>
                </a:lnTo>
                <a:lnTo>
                  <a:pt x="1009433" y="66028"/>
                </a:lnTo>
                <a:lnTo>
                  <a:pt x="1014981" y="75162"/>
                </a:lnTo>
                <a:lnTo>
                  <a:pt x="1018410" y="87363"/>
                </a:lnTo>
                <a:lnTo>
                  <a:pt x="1019553" y="102436"/>
                </a:lnTo>
                <a:lnTo>
                  <a:pt x="1019468" y="106439"/>
                </a:lnTo>
                <a:lnTo>
                  <a:pt x="1017835" y="119472"/>
                </a:lnTo>
                <a:lnTo>
                  <a:pt x="1014123" y="130945"/>
                </a:lnTo>
                <a:lnTo>
                  <a:pt x="1005105" y="143843"/>
                </a:lnTo>
                <a:lnTo>
                  <a:pt x="994198" y="150368"/>
                </a:lnTo>
                <a:lnTo>
                  <a:pt x="980431" y="152543"/>
                </a:lnTo>
                <a:lnTo>
                  <a:pt x="978618" y="152501"/>
                </a:lnTo>
                <a:lnTo>
                  <a:pt x="965961" y="149267"/>
                </a:lnTo>
                <a:lnTo>
                  <a:pt x="956057" y="140880"/>
                </a:lnTo>
                <a:lnTo>
                  <a:pt x="951712" y="133564"/>
                </a:lnTo>
                <a:lnTo>
                  <a:pt x="948168" y="121612"/>
                </a:lnTo>
                <a:lnTo>
                  <a:pt x="946986" y="106879"/>
                </a:lnTo>
                <a:lnTo>
                  <a:pt x="947138" y="100186"/>
                </a:lnTo>
                <a:lnTo>
                  <a:pt x="950460" y="43880"/>
                </a:lnTo>
                <a:lnTo>
                  <a:pt x="940383" y="53192"/>
                </a:lnTo>
                <a:lnTo>
                  <a:pt x="932140" y="65618"/>
                </a:lnTo>
                <a:lnTo>
                  <a:pt x="927704" y="77162"/>
                </a:lnTo>
                <a:lnTo>
                  <a:pt x="925042" y="90299"/>
                </a:lnTo>
                <a:lnTo>
                  <a:pt x="924155" y="105028"/>
                </a:lnTo>
                <a:lnTo>
                  <a:pt x="924181" y="107821"/>
                </a:lnTo>
                <a:lnTo>
                  <a:pt x="925419" y="123170"/>
                </a:lnTo>
                <a:lnTo>
                  <a:pt x="928511" y="136223"/>
                </a:lnTo>
                <a:lnTo>
                  <a:pt x="933458" y="146981"/>
                </a:lnTo>
                <a:lnTo>
                  <a:pt x="940260" y="155443"/>
                </a:lnTo>
                <a:lnTo>
                  <a:pt x="953045" y="164706"/>
                </a:lnTo>
                <a:lnTo>
                  <a:pt x="964916" y="169191"/>
                </a:lnTo>
                <a:lnTo>
                  <a:pt x="977839" y="170685"/>
                </a:lnTo>
                <a:lnTo>
                  <a:pt x="988123" y="170685"/>
                </a:lnTo>
                <a:lnTo>
                  <a:pt x="996393" y="169040"/>
                </a:lnTo>
                <a:lnTo>
                  <a:pt x="1002645" y="165749"/>
                </a:lnTo>
                <a:lnTo>
                  <a:pt x="1008898" y="162458"/>
                </a:lnTo>
                <a:lnTo>
                  <a:pt x="1014246" y="157439"/>
                </a:lnTo>
                <a:lnTo>
                  <a:pt x="1018689" y="150692"/>
                </a:lnTo>
                <a:lnTo>
                  <a:pt x="1018369" y="167095"/>
                </a:lnTo>
                <a:lnTo>
                  <a:pt x="1016929" y="179680"/>
                </a:lnTo>
                <a:lnTo>
                  <a:pt x="1014370" y="188581"/>
                </a:lnTo>
                <a:lnTo>
                  <a:pt x="1007196" y="198545"/>
                </a:lnTo>
                <a:lnTo>
                  <a:pt x="996032" y="204586"/>
                </a:lnTo>
                <a:lnTo>
                  <a:pt x="980924" y="206600"/>
                </a:lnTo>
                <a:lnTo>
                  <a:pt x="970147" y="206600"/>
                </a:lnTo>
                <a:lnTo>
                  <a:pt x="962248" y="204132"/>
                </a:lnTo>
                <a:lnTo>
                  <a:pt x="957229" y="199195"/>
                </a:lnTo>
                <a:lnTo>
                  <a:pt x="954021" y="195986"/>
                </a:lnTo>
                <a:lnTo>
                  <a:pt x="951882" y="191420"/>
                </a:lnTo>
                <a:lnTo>
                  <a:pt x="950812" y="185496"/>
                </a:lnTo>
                <a:close/>
              </a:path>
              <a:path w="1328743" h="237824">
                <a:moveTo>
                  <a:pt x="1108369" y="64362"/>
                </a:moveTo>
                <a:lnTo>
                  <a:pt x="1110299" y="62441"/>
                </a:lnTo>
                <a:lnTo>
                  <a:pt x="1121149" y="55597"/>
                </a:lnTo>
                <a:lnTo>
                  <a:pt x="1134039" y="53316"/>
                </a:lnTo>
                <a:lnTo>
                  <a:pt x="1144410" y="54422"/>
                </a:lnTo>
                <a:lnTo>
                  <a:pt x="1156127" y="59710"/>
                </a:lnTo>
                <a:lnTo>
                  <a:pt x="1164521" y="69360"/>
                </a:lnTo>
                <a:lnTo>
                  <a:pt x="1167813" y="75120"/>
                </a:lnTo>
                <a:lnTo>
                  <a:pt x="1169911" y="82812"/>
                </a:lnTo>
                <a:lnTo>
                  <a:pt x="1170816" y="92439"/>
                </a:lnTo>
                <a:lnTo>
                  <a:pt x="1097385" y="92439"/>
                </a:lnTo>
                <a:lnTo>
                  <a:pt x="1099824" y="44898"/>
                </a:lnTo>
                <a:lnTo>
                  <a:pt x="1090227" y="53809"/>
                </a:lnTo>
                <a:lnTo>
                  <a:pt x="1081387" y="66865"/>
                </a:lnTo>
                <a:lnTo>
                  <a:pt x="1076699" y="78451"/>
                </a:lnTo>
                <a:lnTo>
                  <a:pt x="1073887" y="91337"/>
                </a:lnTo>
                <a:lnTo>
                  <a:pt x="1072950" y="105521"/>
                </a:lnTo>
                <a:lnTo>
                  <a:pt x="1072983" y="108338"/>
                </a:lnTo>
                <a:lnTo>
                  <a:pt x="1074323" y="122671"/>
                </a:lnTo>
                <a:lnTo>
                  <a:pt x="1077624" y="135361"/>
                </a:lnTo>
                <a:lnTo>
                  <a:pt x="1082884" y="146409"/>
                </a:lnTo>
                <a:lnTo>
                  <a:pt x="1090103" y="155814"/>
                </a:lnTo>
                <a:lnTo>
                  <a:pt x="1095902" y="161195"/>
                </a:lnTo>
                <a:lnTo>
                  <a:pt x="1106743" y="168182"/>
                </a:lnTo>
                <a:lnTo>
                  <a:pt x="1118756" y="172374"/>
                </a:lnTo>
                <a:lnTo>
                  <a:pt x="1131941" y="173771"/>
                </a:lnTo>
                <a:lnTo>
                  <a:pt x="1138687" y="173771"/>
                </a:lnTo>
                <a:lnTo>
                  <a:pt x="1144735" y="173113"/>
                </a:lnTo>
                <a:lnTo>
                  <a:pt x="1150082" y="171796"/>
                </a:lnTo>
                <a:lnTo>
                  <a:pt x="1165113" y="166019"/>
                </a:lnTo>
                <a:lnTo>
                  <a:pt x="1175135" y="158467"/>
                </a:lnTo>
                <a:lnTo>
                  <a:pt x="1179167" y="154682"/>
                </a:lnTo>
                <a:lnTo>
                  <a:pt x="1182808" y="149808"/>
                </a:lnTo>
                <a:lnTo>
                  <a:pt x="1186057" y="143842"/>
                </a:lnTo>
                <a:lnTo>
                  <a:pt x="1189307" y="137877"/>
                </a:lnTo>
                <a:lnTo>
                  <a:pt x="1191220" y="132467"/>
                </a:lnTo>
                <a:lnTo>
                  <a:pt x="1191795" y="127613"/>
                </a:lnTo>
                <a:lnTo>
                  <a:pt x="1169952" y="127613"/>
                </a:lnTo>
                <a:lnTo>
                  <a:pt x="1168306" y="133455"/>
                </a:lnTo>
                <a:lnTo>
                  <a:pt x="1165509" y="138597"/>
                </a:lnTo>
                <a:lnTo>
                  <a:pt x="1161560" y="143040"/>
                </a:lnTo>
                <a:lnTo>
                  <a:pt x="1158185" y="146316"/>
                </a:lnTo>
                <a:lnTo>
                  <a:pt x="1147245" y="152467"/>
                </a:lnTo>
                <a:lnTo>
                  <a:pt x="1133792" y="154518"/>
                </a:lnTo>
                <a:lnTo>
                  <a:pt x="1128223" y="154223"/>
                </a:lnTo>
                <a:lnTo>
                  <a:pt x="1115510" y="150458"/>
                </a:lnTo>
                <a:lnTo>
                  <a:pt x="1106271" y="142361"/>
                </a:lnTo>
                <a:lnTo>
                  <a:pt x="1102413" y="135926"/>
                </a:lnTo>
                <a:lnTo>
                  <a:pt x="1098412" y="124141"/>
                </a:lnTo>
                <a:lnTo>
                  <a:pt x="1096767" y="110088"/>
                </a:lnTo>
                <a:lnTo>
                  <a:pt x="1193646" y="110088"/>
                </a:lnTo>
                <a:lnTo>
                  <a:pt x="1193613" y="105075"/>
                </a:lnTo>
                <a:lnTo>
                  <a:pt x="1193016" y="90963"/>
                </a:lnTo>
                <a:lnTo>
                  <a:pt x="1191673" y="80961"/>
                </a:lnTo>
                <a:lnTo>
                  <a:pt x="1190192" y="72075"/>
                </a:lnTo>
                <a:lnTo>
                  <a:pt x="1187230" y="64300"/>
                </a:lnTo>
                <a:lnTo>
                  <a:pt x="1182787" y="57635"/>
                </a:lnTo>
                <a:lnTo>
                  <a:pt x="1173919" y="47795"/>
                </a:lnTo>
                <a:lnTo>
                  <a:pt x="1162671" y="40542"/>
                </a:lnTo>
                <a:lnTo>
                  <a:pt x="1160157" y="39349"/>
                </a:lnTo>
                <a:lnTo>
                  <a:pt x="1147954" y="35292"/>
                </a:lnTo>
                <a:lnTo>
                  <a:pt x="1135396" y="33939"/>
                </a:lnTo>
                <a:lnTo>
                  <a:pt x="1123234" y="34971"/>
                </a:lnTo>
                <a:lnTo>
                  <a:pt x="1110826" y="38618"/>
                </a:lnTo>
                <a:lnTo>
                  <a:pt x="1108369" y="64362"/>
                </a:lnTo>
                <a:close/>
              </a:path>
              <a:path w="1328743" h="237824">
                <a:moveTo>
                  <a:pt x="1097385" y="92439"/>
                </a:moveTo>
                <a:lnTo>
                  <a:pt x="1097822" y="87222"/>
                </a:lnTo>
                <a:lnTo>
                  <a:pt x="1101365" y="74730"/>
                </a:lnTo>
                <a:lnTo>
                  <a:pt x="1108369" y="64362"/>
                </a:lnTo>
                <a:lnTo>
                  <a:pt x="1110826" y="38618"/>
                </a:lnTo>
                <a:lnTo>
                  <a:pt x="1099824" y="44898"/>
                </a:lnTo>
                <a:lnTo>
                  <a:pt x="1097385" y="92439"/>
                </a:lnTo>
                <a:close/>
              </a:path>
              <a:path w="1328743" h="237824">
                <a:moveTo>
                  <a:pt x="1240997" y="127613"/>
                </a:moveTo>
                <a:lnTo>
                  <a:pt x="1219646" y="127613"/>
                </a:lnTo>
                <a:lnTo>
                  <a:pt x="1221086" y="138442"/>
                </a:lnTo>
                <a:lnTo>
                  <a:pt x="1225489" y="150403"/>
                </a:lnTo>
                <a:lnTo>
                  <a:pt x="1232789" y="160750"/>
                </a:lnTo>
                <a:lnTo>
                  <a:pt x="1236317" y="164041"/>
                </a:lnTo>
                <a:lnTo>
                  <a:pt x="1246180" y="169652"/>
                </a:lnTo>
                <a:lnTo>
                  <a:pt x="1258930" y="173019"/>
                </a:lnTo>
                <a:lnTo>
                  <a:pt x="1274565" y="174141"/>
                </a:lnTo>
                <a:lnTo>
                  <a:pt x="1280369" y="173989"/>
                </a:lnTo>
                <a:lnTo>
                  <a:pt x="1294501" y="172026"/>
                </a:lnTo>
                <a:lnTo>
                  <a:pt x="1306163" y="167798"/>
                </a:lnTo>
                <a:lnTo>
                  <a:pt x="1315352" y="161306"/>
                </a:lnTo>
                <a:lnTo>
                  <a:pt x="1320950" y="154948"/>
                </a:lnTo>
                <a:lnTo>
                  <a:pt x="1326795" y="143585"/>
                </a:lnTo>
                <a:lnTo>
                  <a:pt x="1328743" y="130822"/>
                </a:lnTo>
                <a:lnTo>
                  <a:pt x="1328466" y="125687"/>
                </a:lnTo>
                <a:lnTo>
                  <a:pt x="1324486" y="113087"/>
                </a:lnTo>
                <a:lnTo>
                  <a:pt x="1315784" y="104040"/>
                </a:lnTo>
                <a:lnTo>
                  <a:pt x="1310655" y="101270"/>
                </a:lnTo>
                <a:lnTo>
                  <a:pt x="1299381" y="97092"/>
                </a:lnTo>
                <a:lnTo>
                  <a:pt x="1283697" y="92809"/>
                </a:lnTo>
                <a:lnTo>
                  <a:pt x="1269011" y="89230"/>
                </a:lnTo>
                <a:lnTo>
                  <a:pt x="1262593" y="87667"/>
                </a:lnTo>
                <a:lnTo>
                  <a:pt x="1257739" y="85857"/>
                </a:lnTo>
                <a:lnTo>
                  <a:pt x="1254448" y="83800"/>
                </a:lnTo>
                <a:lnTo>
                  <a:pt x="1248771" y="80344"/>
                </a:lnTo>
                <a:lnTo>
                  <a:pt x="1245933" y="75737"/>
                </a:lnTo>
                <a:lnTo>
                  <a:pt x="1245933" y="64711"/>
                </a:lnTo>
                <a:lnTo>
                  <a:pt x="1248093" y="60474"/>
                </a:lnTo>
                <a:lnTo>
                  <a:pt x="1252412" y="57265"/>
                </a:lnTo>
                <a:lnTo>
                  <a:pt x="1256731" y="54056"/>
                </a:lnTo>
                <a:lnTo>
                  <a:pt x="1263087" y="52452"/>
                </a:lnTo>
                <a:lnTo>
                  <a:pt x="1274823" y="52524"/>
                </a:lnTo>
                <a:lnTo>
                  <a:pt x="1288738" y="55059"/>
                </a:lnTo>
                <a:lnTo>
                  <a:pt x="1298013" y="61215"/>
                </a:lnTo>
                <a:lnTo>
                  <a:pt x="1301139" y="65328"/>
                </a:lnTo>
                <a:lnTo>
                  <a:pt x="1302908" y="69895"/>
                </a:lnTo>
                <a:lnTo>
                  <a:pt x="1303319" y="74914"/>
                </a:lnTo>
                <a:lnTo>
                  <a:pt x="1324300" y="74914"/>
                </a:lnTo>
                <a:lnTo>
                  <a:pt x="1324465" y="66357"/>
                </a:lnTo>
                <a:lnTo>
                  <a:pt x="1321790" y="58376"/>
                </a:lnTo>
                <a:lnTo>
                  <a:pt x="1316278" y="50971"/>
                </a:lnTo>
                <a:lnTo>
                  <a:pt x="1310963" y="45211"/>
                </a:lnTo>
                <a:lnTo>
                  <a:pt x="1300864" y="38675"/>
                </a:lnTo>
                <a:lnTo>
                  <a:pt x="1288278" y="34753"/>
                </a:lnTo>
                <a:lnTo>
                  <a:pt x="1273207" y="33446"/>
                </a:lnTo>
                <a:lnTo>
                  <a:pt x="1258986" y="34742"/>
                </a:lnTo>
                <a:lnTo>
                  <a:pt x="1246892" y="38609"/>
                </a:lnTo>
                <a:lnTo>
                  <a:pt x="1236862" y="45047"/>
                </a:lnTo>
                <a:lnTo>
                  <a:pt x="1231243" y="50913"/>
                </a:lnTo>
                <a:lnTo>
                  <a:pt x="1225322" y="62115"/>
                </a:lnTo>
                <a:lnTo>
                  <a:pt x="1223349" y="75407"/>
                </a:lnTo>
                <a:lnTo>
                  <a:pt x="1223543" y="79022"/>
                </a:lnTo>
                <a:lnTo>
                  <a:pt x="1227809" y="91029"/>
                </a:lnTo>
                <a:lnTo>
                  <a:pt x="1237664" y="100338"/>
                </a:lnTo>
                <a:lnTo>
                  <a:pt x="1248490" y="105491"/>
                </a:lnTo>
                <a:lnTo>
                  <a:pt x="1262593" y="109717"/>
                </a:lnTo>
                <a:lnTo>
                  <a:pt x="1280242" y="114160"/>
                </a:lnTo>
                <a:lnTo>
                  <a:pt x="1289703" y="116546"/>
                </a:lnTo>
                <a:lnTo>
                  <a:pt x="1296039" y="118645"/>
                </a:lnTo>
                <a:lnTo>
                  <a:pt x="1299247" y="120455"/>
                </a:lnTo>
                <a:lnTo>
                  <a:pt x="1304266" y="123417"/>
                </a:lnTo>
                <a:lnTo>
                  <a:pt x="1306776" y="127736"/>
                </a:lnTo>
                <a:lnTo>
                  <a:pt x="1306776" y="140901"/>
                </a:lnTo>
                <a:lnTo>
                  <a:pt x="1303650" y="146434"/>
                </a:lnTo>
                <a:lnTo>
                  <a:pt x="1297396" y="150013"/>
                </a:lnTo>
                <a:lnTo>
                  <a:pt x="1291143" y="153592"/>
                </a:lnTo>
                <a:lnTo>
                  <a:pt x="1283903" y="155382"/>
                </a:lnTo>
                <a:lnTo>
                  <a:pt x="1275676" y="155382"/>
                </a:lnTo>
                <a:lnTo>
                  <a:pt x="1268547" y="155027"/>
                </a:lnTo>
                <a:lnTo>
                  <a:pt x="1255482" y="151633"/>
                </a:lnTo>
                <a:lnTo>
                  <a:pt x="1246550" y="144645"/>
                </a:lnTo>
                <a:lnTo>
                  <a:pt x="1243505" y="140695"/>
                </a:lnTo>
                <a:lnTo>
                  <a:pt x="1241655" y="135018"/>
                </a:lnTo>
                <a:lnTo>
                  <a:pt x="1240997" y="127613"/>
                </a:lnTo>
                <a:close/>
              </a:path>
              <a:path w="1328743" h="237824">
                <a:moveTo>
                  <a:pt x="889641" y="70224"/>
                </a:moveTo>
                <a:lnTo>
                  <a:pt x="889143" y="63600"/>
                </a:lnTo>
                <a:lnTo>
                  <a:pt x="884566" y="51452"/>
                </a:lnTo>
                <a:lnTo>
                  <a:pt x="875201" y="42579"/>
                </a:lnTo>
                <a:lnTo>
                  <a:pt x="864029" y="37478"/>
                </a:lnTo>
                <a:lnTo>
                  <a:pt x="851605" y="34639"/>
                </a:lnTo>
                <a:lnTo>
                  <a:pt x="837314" y="33692"/>
                </a:lnTo>
                <a:lnTo>
                  <a:pt x="825438" y="34591"/>
                </a:lnTo>
                <a:lnTo>
                  <a:pt x="813111" y="37774"/>
                </a:lnTo>
                <a:lnTo>
                  <a:pt x="801956" y="43257"/>
                </a:lnTo>
                <a:lnTo>
                  <a:pt x="793636" y="50988"/>
                </a:lnTo>
                <a:lnTo>
                  <a:pt x="788191" y="62419"/>
                </a:lnTo>
                <a:lnTo>
                  <a:pt x="786097" y="77259"/>
                </a:lnTo>
                <a:lnTo>
                  <a:pt x="806831" y="77259"/>
                </a:lnTo>
                <a:lnTo>
                  <a:pt x="807653" y="70430"/>
                </a:lnTo>
                <a:lnTo>
                  <a:pt x="809422" y="65287"/>
                </a:lnTo>
                <a:lnTo>
                  <a:pt x="812137" y="61831"/>
                </a:lnTo>
                <a:lnTo>
                  <a:pt x="812706" y="61131"/>
                </a:lnTo>
                <a:lnTo>
                  <a:pt x="822422" y="54622"/>
                </a:lnTo>
                <a:lnTo>
                  <a:pt x="836820" y="52452"/>
                </a:lnTo>
                <a:lnTo>
                  <a:pt x="846857" y="52452"/>
                </a:lnTo>
                <a:lnTo>
                  <a:pt x="854571" y="54159"/>
                </a:lnTo>
                <a:lnTo>
                  <a:pt x="859959" y="57574"/>
                </a:lnTo>
                <a:lnTo>
                  <a:pt x="865349" y="60988"/>
                </a:lnTo>
                <a:lnTo>
                  <a:pt x="868043" y="66480"/>
                </a:lnTo>
                <a:lnTo>
                  <a:pt x="868043" y="77752"/>
                </a:lnTo>
                <a:lnTo>
                  <a:pt x="867550" y="80591"/>
                </a:lnTo>
                <a:lnTo>
                  <a:pt x="866562" y="82566"/>
                </a:lnTo>
                <a:lnTo>
                  <a:pt x="864835" y="86186"/>
                </a:lnTo>
                <a:lnTo>
                  <a:pt x="861420" y="88325"/>
                </a:lnTo>
                <a:lnTo>
                  <a:pt x="856319" y="88983"/>
                </a:lnTo>
                <a:lnTo>
                  <a:pt x="820900" y="93426"/>
                </a:lnTo>
                <a:lnTo>
                  <a:pt x="813025" y="94840"/>
                </a:lnTo>
                <a:lnTo>
                  <a:pt x="800819" y="99185"/>
                </a:lnTo>
                <a:lnTo>
                  <a:pt x="790787" y="105891"/>
                </a:lnTo>
                <a:lnTo>
                  <a:pt x="787149" y="109653"/>
                </a:lnTo>
                <a:lnTo>
                  <a:pt x="781270" y="120615"/>
                </a:lnTo>
                <a:lnTo>
                  <a:pt x="779310" y="134401"/>
                </a:lnTo>
                <a:lnTo>
                  <a:pt x="779613" y="139673"/>
                </a:lnTo>
                <a:lnTo>
                  <a:pt x="783242" y="152001"/>
                </a:lnTo>
                <a:lnTo>
                  <a:pt x="790972" y="162355"/>
                </a:lnTo>
                <a:lnTo>
                  <a:pt x="796108" y="166513"/>
                </a:lnTo>
                <a:lnTo>
                  <a:pt x="807510" y="171771"/>
                </a:lnTo>
                <a:lnTo>
                  <a:pt x="802511" y="140325"/>
                </a:lnTo>
                <a:lnTo>
                  <a:pt x="802511" y="125432"/>
                </a:lnTo>
                <a:lnTo>
                  <a:pt x="805926" y="119262"/>
                </a:lnTo>
                <a:lnTo>
                  <a:pt x="812754" y="115395"/>
                </a:lnTo>
                <a:lnTo>
                  <a:pt x="816786" y="113091"/>
                </a:lnTo>
                <a:lnTo>
                  <a:pt x="822833" y="111404"/>
                </a:lnTo>
                <a:lnTo>
                  <a:pt x="830896" y="110334"/>
                </a:lnTo>
                <a:lnTo>
                  <a:pt x="844348" y="108607"/>
                </a:lnTo>
                <a:lnTo>
                  <a:pt x="848462" y="108113"/>
                </a:lnTo>
                <a:lnTo>
                  <a:pt x="852657" y="107290"/>
                </a:lnTo>
                <a:lnTo>
                  <a:pt x="856936" y="106138"/>
                </a:lnTo>
                <a:lnTo>
                  <a:pt x="861214" y="104986"/>
                </a:lnTo>
                <a:lnTo>
                  <a:pt x="864711" y="103547"/>
                </a:lnTo>
                <a:lnTo>
                  <a:pt x="867426" y="101819"/>
                </a:lnTo>
                <a:lnTo>
                  <a:pt x="867426" y="119714"/>
                </a:lnTo>
                <a:lnTo>
                  <a:pt x="866070" y="129962"/>
                </a:lnTo>
                <a:lnTo>
                  <a:pt x="859954" y="141113"/>
                </a:lnTo>
                <a:lnTo>
                  <a:pt x="848914" y="149211"/>
                </a:lnTo>
                <a:lnTo>
                  <a:pt x="841592" y="152831"/>
                </a:lnTo>
                <a:lnTo>
                  <a:pt x="834022" y="154641"/>
                </a:lnTo>
                <a:lnTo>
                  <a:pt x="837309" y="171483"/>
                </a:lnTo>
                <a:lnTo>
                  <a:pt x="849038" y="166983"/>
                </a:lnTo>
                <a:lnTo>
                  <a:pt x="857512" y="162622"/>
                </a:lnTo>
                <a:lnTo>
                  <a:pt x="864012" y="157480"/>
                </a:lnTo>
                <a:lnTo>
                  <a:pt x="868537" y="151556"/>
                </a:lnTo>
                <a:lnTo>
                  <a:pt x="869277" y="156822"/>
                </a:lnTo>
                <a:lnTo>
                  <a:pt x="870553" y="160894"/>
                </a:lnTo>
                <a:lnTo>
                  <a:pt x="872363" y="163774"/>
                </a:lnTo>
                <a:lnTo>
                  <a:pt x="875818" y="169204"/>
                </a:lnTo>
                <a:lnTo>
                  <a:pt x="881371" y="171920"/>
                </a:lnTo>
                <a:lnTo>
                  <a:pt x="894618" y="171796"/>
                </a:lnTo>
                <a:lnTo>
                  <a:pt x="898238" y="171303"/>
                </a:lnTo>
                <a:lnTo>
                  <a:pt x="900871" y="170685"/>
                </a:lnTo>
                <a:lnTo>
                  <a:pt x="904327" y="169698"/>
                </a:lnTo>
                <a:lnTo>
                  <a:pt x="904327" y="153284"/>
                </a:lnTo>
                <a:lnTo>
                  <a:pt x="902927" y="153530"/>
                </a:lnTo>
                <a:lnTo>
                  <a:pt x="900378" y="153839"/>
                </a:lnTo>
                <a:lnTo>
                  <a:pt x="897045" y="154024"/>
                </a:lnTo>
                <a:lnTo>
                  <a:pt x="894001" y="154024"/>
                </a:lnTo>
                <a:lnTo>
                  <a:pt x="892005" y="153325"/>
                </a:lnTo>
                <a:lnTo>
                  <a:pt x="890113" y="150527"/>
                </a:lnTo>
                <a:lnTo>
                  <a:pt x="889641" y="146372"/>
                </a:lnTo>
                <a:lnTo>
                  <a:pt x="889641" y="70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034158" y="4317407"/>
            <a:ext cx="5495381" cy="0"/>
          </a:xfrm>
          <a:custGeom>
            <a:avLst/>
            <a:gdLst/>
            <a:ahLst/>
            <a:cxnLst/>
            <a:rect l="l" t="t" r="r" b="b"/>
            <a:pathLst>
              <a:path w="6044919">
                <a:moveTo>
                  <a:pt x="6044919" y="0"/>
                </a:moveTo>
                <a:lnTo>
                  <a:pt x="0" y="0"/>
                </a:lnTo>
              </a:path>
            </a:pathLst>
          </a:custGeom>
          <a:ln w="21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015009" y="4317407"/>
            <a:ext cx="0" cy="315948"/>
          </a:xfrm>
          <a:custGeom>
            <a:avLst/>
            <a:gdLst/>
            <a:ahLst/>
            <a:cxnLst/>
            <a:rect l="l" t="t" r="r" b="b"/>
            <a:pathLst>
              <a:path h="358074">
                <a:moveTo>
                  <a:pt x="0" y="0"/>
                </a:moveTo>
                <a:lnTo>
                  <a:pt x="0" y="358074"/>
                </a:lnTo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738299" y="4317407"/>
            <a:ext cx="0" cy="315948"/>
          </a:xfrm>
          <a:custGeom>
            <a:avLst/>
            <a:gdLst/>
            <a:ahLst/>
            <a:cxnLst/>
            <a:rect l="l" t="t" r="r" b="b"/>
            <a:pathLst>
              <a:path h="358074">
                <a:moveTo>
                  <a:pt x="0" y="0"/>
                </a:moveTo>
                <a:lnTo>
                  <a:pt x="0" y="358074"/>
                </a:lnTo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33919" y="4317407"/>
            <a:ext cx="0" cy="315948"/>
          </a:xfrm>
          <a:custGeom>
            <a:avLst/>
            <a:gdLst/>
            <a:ahLst/>
            <a:cxnLst/>
            <a:rect l="l" t="t" r="r" b="b"/>
            <a:pathLst>
              <a:path h="358074">
                <a:moveTo>
                  <a:pt x="0" y="0"/>
                </a:moveTo>
                <a:lnTo>
                  <a:pt x="0" y="358074"/>
                </a:lnTo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29538" y="4317407"/>
            <a:ext cx="0" cy="315948"/>
          </a:xfrm>
          <a:custGeom>
            <a:avLst/>
            <a:gdLst/>
            <a:ahLst/>
            <a:cxnLst/>
            <a:rect l="l" t="t" r="r" b="b"/>
            <a:pathLst>
              <a:path h="358074">
                <a:moveTo>
                  <a:pt x="0" y="0"/>
                </a:moveTo>
                <a:lnTo>
                  <a:pt x="0" y="358074"/>
                </a:lnTo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95802" y="4150140"/>
            <a:ext cx="2738116" cy="0"/>
          </a:xfrm>
          <a:custGeom>
            <a:avLst/>
            <a:gdLst/>
            <a:ahLst/>
            <a:cxnLst/>
            <a:rect l="l" t="t" r="r" b="b"/>
            <a:pathLst>
              <a:path w="3011928">
                <a:moveTo>
                  <a:pt x="3011928" y="0"/>
                </a:moveTo>
                <a:lnTo>
                  <a:pt x="0" y="0"/>
                </a:lnTo>
              </a:path>
            </a:pathLst>
          </a:custGeom>
          <a:ln w="2106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55286" y="4150140"/>
            <a:ext cx="0" cy="148681"/>
          </a:xfrm>
          <a:custGeom>
            <a:avLst/>
            <a:gdLst/>
            <a:ahLst/>
            <a:cxnLst/>
            <a:rect l="l" t="t" r="r" b="b"/>
            <a:pathLst>
              <a:path h="168505">
                <a:moveTo>
                  <a:pt x="0" y="0"/>
                </a:moveTo>
                <a:lnTo>
                  <a:pt x="0" y="168505"/>
                </a:lnTo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76655" y="3982874"/>
            <a:ext cx="0" cy="148681"/>
          </a:xfrm>
          <a:custGeom>
            <a:avLst/>
            <a:gdLst/>
            <a:ahLst/>
            <a:cxnLst/>
            <a:rect l="l" t="t" r="r" b="b"/>
            <a:pathLst>
              <a:path h="168505">
                <a:moveTo>
                  <a:pt x="0" y="0"/>
                </a:moveTo>
                <a:lnTo>
                  <a:pt x="0" y="168505"/>
                </a:lnTo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33919" y="3982874"/>
            <a:ext cx="0" cy="148681"/>
          </a:xfrm>
          <a:custGeom>
            <a:avLst/>
            <a:gdLst/>
            <a:ahLst/>
            <a:cxnLst/>
            <a:rect l="l" t="t" r="r" b="b"/>
            <a:pathLst>
              <a:path h="168505">
                <a:moveTo>
                  <a:pt x="0" y="0"/>
                </a:moveTo>
                <a:lnTo>
                  <a:pt x="0" y="168505"/>
                </a:lnTo>
              </a:path>
            </a:pathLst>
          </a:custGeom>
          <a:ln w="210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15009" y="3982873"/>
            <a:ext cx="861645" cy="16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2876654" y="3982873"/>
            <a:ext cx="2757264" cy="16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633920" y="3982873"/>
            <a:ext cx="1895619" cy="16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2015009" y="4150140"/>
            <a:ext cx="2240276" cy="16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4255286" y="4150140"/>
            <a:ext cx="3274251" cy="16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2015010" y="4317407"/>
            <a:ext cx="1723290" cy="315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3738300" y="4317407"/>
            <a:ext cx="1895619" cy="315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5633920" y="4317407"/>
            <a:ext cx="1895619" cy="315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2800064" y="2440304"/>
            <a:ext cx="76590" cy="16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876655" y="2440304"/>
            <a:ext cx="1110565" cy="16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3987219" y="2440304"/>
            <a:ext cx="1378632" cy="167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800064" y="2607571"/>
            <a:ext cx="76590" cy="185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876655" y="2607571"/>
            <a:ext cx="2489196" cy="185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498023" y="2105771"/>
            <a:ext cx="6950604" cy="3512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3319320" marR="692221" indent="-2513098">
              <a:lnSpc>
                <a:spcPts val="24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III. Building Competitive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Advantages: Increase length of the </a:t>
            </a:r>
            <a:endParaRPr sz="2100">
              <a:latin typeface="Times New Roman"/>
              <a:cs typeface="Times New Roman"/>
            </a:endParaRPr>
          </a:p>
          <a:p>
            <a:pPr marL="3319320" marR="692221">
              <a:lnSpc>
                <a:spcPts val="2425"/>
              </a:lnSpc>
              <a:spcBef>
                <a:spcPts val="140"/>
              </a:spcBef>
            </a:pPr>
            <a:r>
              <a:rPr sz="2100" dirty="0">
                <a:latin typeface="Times New Roman"/>
                <a:cs typeface="Times New Roman"/>
              </a:rPr>
              <a:t>growth period</a:t>
            </a:r>
            <a:endParaRPr sz="21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572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249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5814" y="2172557"/>
            <a:ext cx="1124409" cy="252865"/>
          </a:xfrm>
          <a:custGeom>
            <a:avLst/>
            <a:gdLst/>
            <a:ahLst/>
            <a:cxnLst/>
            <a:rect l="l" t="t" r="r" b="b"/>
            <a:pathLst>
              <a:path w="1236850" h="286580">
                <a:moveTo>
                  <a:pt x="618425" y="0"/>
                </a:moveTo>
                <a:lnTo>
                  <a:pt x="271503" y="0"/>
                </a:lnTo>
                <a:lnTo>
                  <a:pt x="249236" y="450"/>
                </a:lnTo>
                <a:lnTo>
                  <a:pt x="206258" y="3945"/>
                </a:lnTo>
                <a:lnTo>
                  <a:pt x="165822" y="10667"/>
                </a:lnTo>
                <a:lnTo>
                  <a:pt x="128487" y="20338"/>
                </a:lnTo>
                <a:lnTo>
                  <a:pt x="79521" y="39759"/>
                </a:lnTo>
                <a:lnTo>
                  <a:pt x="40677" y="64242"/>
                </a:lnTo>
                <a:lnTo>
                  <a:pt x="13841" y="92841"/>
                </a:lnTo>
                <a:lnTo>
                  <a:pt x="0" y="135748"/>
                </a:lnTo>
                <a:lnTo>
                  <a:pt x="0" y="150831"/>
                </a:lnTo>
                <a:lnTo>
                  <a:pt x="13841" y="193738"/>
                </a:lnTo>
                <a:lnTo>
                  <a:pt x="40677" y="222338"/>
                </a:lnTo>
                <a:lnTo>
                  <a:pt x="79521" y="246820"/>
                </a:lnTo>
                <a:lnTo>
                  <a:pt x="128487" y="266242"/>
                </a:lnTo>
                <a:lnTo>
                  <a:pt x="165822" y="275912"/>
                </a:lnTo>
                <a:lnTo>
                  <a:pt x="206258" y="282635"/>
                </a:lnTo>
                <a:lnTo>
                  <a:pt x="249236" y="286130"/>
                </a:lnTo>
                <a:lnTo>
                  <a:pt x="271504" y="286580"/>
                </a:lnTo>
                <a:lnTo>
                  <a:pt x="965346" y="286580"/>
                </a:lnTo>
                <a:lnTo>
                  <a:pt x="1009386" y="284803"/>
                </a:lnTo>
                <a:lnTo>
                  <a:pt x="1051163" y="279659"/>
                </a:lnTo>
                <a:lnTo>
                  <a:pt x="1090118" y="271428"/>
                </a:lnTo>
                <a:lnTo>
                  <a:pt x="1142038" y="253903"/>
                </a:lnTo>
                <a:lnTo>
                  <a:pt x="1184466" y="231003"/>
                </a:lnTo>
                <a:lnTo>
                  <a:pt x="1215514" y="203671"/>
                </a:lnTo>
                <a:lnTo>
                  <a:pt x="1235950" y="161965"/>
                </a:lnTo>
                <a:lnTo>
                  <a:pt x="1236850" y="150831"/>
                </a:lnTo>
                <a:lnTo>
                  <a:pt x="1236850" y="135748"/>
                </a:lnTo>
                <a:lnTo>
                  <a:pt x="1223009" y="92841"/>
                </a:lnTo>
                <a:lnTo>
                  <a:pt x="1196173" y="64241"/>
                </a:lnTo>
                <a:lnTo>
                  <a:pt x="1157329" y="39759"/>
                </a:lnTo>
                <a:lnTo>
                  <a:pt x="1108363" y="20338"/>
                </a:lnTo>
                <a:lnTo>
                  <a:pt x="1071028" y="10667"/>
                </a:lnTo>
                <a:lnTo>
                  <a:pt x="1030592" y="3945"/>
                </a:lnTo>
                <a:lnTo>
                  <a:pt x="987614" y="450"/>
                </a:lnTo>
                <a:lnTo>
                  <a:pt x="965346" y="0"/>
                </a:lnTo>
                <a:lnTo>
                  <a:pt x="61842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2671" y="2179211"/>
            <a:ext cx="1110697" cy="239556"/>
          </a:xfrm>
          <a:custGeom>
            <a:avLst/>
            <a:gdLst/>
            <a:ahLst/>
            <a:cxnLst/>
            <a:rect l="l" t="t" r="r" b="b"/>
            <a:pathLst>
              <a:path w="1221767" h="271497">
                <a:moveTo>
                  <a:pt x="610883" y="0"/>
                </a:moveTo>
                <a:lnTo>
                  <a:pt x="950263" y="0"/>
                </a:lnTo>
                <a:lnTo>
                  <a:pt x="972531" y="450"/>
                </a:lnTo>
                <a:lnTo>
                  <a:pt x="994303" y="1776"/>
                </a:lnTo>
                <a:lnTo>
                  <a:pt x="1015509" y="3945"/>
                </a:lnTo>
                <a:lnTo>
                  <a:pt x="1036079" y="6920"/>
                </a:lnTo>
                <a:lnTo>
                  <a:pt x="1075035" y="15152"/>
                </a:lnTo>
                <a:lnTo>
                  <a:pt x="1110610" y="26191"/>
                </a:lnTo>
                <a:lnTo>
                  <a:pt x="1142245" y="39759"/>
                </a:lnTo>
                <a:lnTo>
                  <a:pt x="1169382" y="55577"/>
                </a:lnTo>
                <a:lnTo>
                  <a:pt x="1191462" y="73364"/>
                </a:lnTo>
                <a:lnTo>
                  <a:pt x="1207925" y="92841"/>
                </a:lnTo>
                <a:lnTo>
                  <a:pt x="1218213" y="113729"/>
                </a:lnTo>
                <a:lnTo>
                  <a:pt x="1221767" y="135748"/>
                </a:lnTo>
                <a:lnTo>
                  <a:pt x="1207925" y="178655"/>
                </a:lnTo>
                <a:lnTo>
                  <a:pt x="1181089" y="207255"/>
                </a:lnTo>
                <a:lnTo>
                  <a:pt x="1142245" y="231737"/>
                </a:lnTo>
                <a:lnTo>
                  <a:pt x="1093280" y="251159"/>
                </a:lnTo>
                <a:lnTo>
                  <a:pt x="1055945" y="260829"/>
                </a:lnTo>
                <a:lnTo>
                  <a:pt x="1015509" y="267552"/>
                </a:lnTo>
                <a:lnTo>
                  <a:pt x="972531" y="271047"/>
                </a:lnTo>
                <a:lnTo>
                  <a:pt x="950263" y="271497"/>
                </a:lnTo>
                <a:lnTo>
                  <a:pt x="271503" y="271497"/>
                </a:lnTo>
                <a:lnTo>
                  <a:pt x="227464" y="269720"/>
                </a:lnTo>
                <a:lnTo>
                  <a:pt x="185687" y="264576"/>
                </a:lnTo>
                <a:lnTo>
                  <a:pt x="146732" y="256345"/>
                </a:lnTo>
                <a:lnTo>
                  <a:pt x="94812" y="238820"/>
                </a:lnTo>
                <a:lnTo>
                  <a:pt x="52384" y="215920"/>
                </a:lnTo>
                <a:lnTo>
                  <a:pt x="21336" y="188588"/>
                </a:lnTo>
                <a:lnTo>
                  <a:pt x="900" y="146882"/>
                </a:lnTo>
                <a:lnTo>
                  <a:pt x="0" y="135748"/>
                </a:lnTo>
                <a:lnTo>
                  <a:pt x="900" y="124615"/>
                </a:lnTo>
                <a:lnTo>
                  <a:pt x="3553" y="113729"/>
                </a:lnTo>
                <a:lnTo>
                  <a:pt x="7890" y="103126"/>
                </a:lnTo>
                <a:lnTo>
                  <a:pt x="13841" y="92841"/>
                </a:lnTo>
                <a:lnTo>
                  <a:pt x="21336" y="82909"/>
                </a:lnTo>
                <a:lnTo>
                  <a:pt x="30304" y="73364"/>
                </a:lnTo>
                <a:lnTo>
                  <a:pt x="40677" y="64242"/>
                </a:lnTo>
                <a:lnTo>
                  <a:pt x="52384" y="55577"/>
                </a:lnTo>
                <a:lnTo>
                  <a:pt x="65355" y="47404"/>
                </a:lnTo>
                <a:lnTo>
                  <a:pt x="79521" y="39759"/>
                </a:lnTo>
                <a:lnTo>
                  <a:pt x="94812" y="32677"/>
                </a:lnTo>
                <a:lnTo>
                  <a:pt x="111157" y="26191"/>
                </a:lnTo>
                <a:lnTo>
                  <a:pt x="128487" y="20338"/>
                </a:lnTo>
                <a:lnTo>
                  <a:pt x="146732" y="15152"/>
                </a:lnTo>
                <a:lnTo>
                  <a:pt x="165822" y="10667"/>
                </a:lnTo>
                <a:lnTo>
                  <a:pt x="185687" y="6920"/>
                </a:lnTo>
                <a:lnTo>
                  <a:pt x="206258" y="3945"/>
                </a:lnTo>
                <a:lnTo>
                  <a:pt x="227464" y="1776"/>
                </a:lnTo>
                <a:lnTo>
                  <a:pt x="249236" y="450"/>
                </a:lnTo>
                <a:lnTo>
                  <a:pt x="271503" y="0"/>
                </a:lnTo>
                <a:lnTo>
                  <a:pt x="610883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89224" y="2771448"/>
            <a:ext cx="1494642" cy="492422"/>
          </a:xfrm>
          <a:custGeom>
            <a:avLst/>
            <a:gdLst/>
            <a:ahLst/>
            <a:cxnLst/>
            <a:rect l="l" t="t" r="r" b="b"/>
            <a:pathLst>
              <a:path w="1644106" h="558078">
                <a:moveTo>
                  <a:pt x="822053" y="0"/>
                </a:moveTo>
                <a:lnTo>
                  <a:pt x="271504" y="0"/>
                </a:lnTo>
                <a:lnTo>
                  <a:pt x="249236" y="900"/>
                </a:lnTo>
                <a:lnTo>
                  <a:pt x="206258" y="7890"/>
                </a:lnTo>
                <a:lnTo>
                  <a:pt x="165822" y="21335"/>
                </a:lnTo>
                <a:lnTo>
                  <a:pt x="128487" y="40676"/>
                </a:lnTo>
                <a:lnTo>
                  <a:pt x="94812" y="65354"/>
                </a:lnTo>
                <a:lnTo>
                  <a:pt x="65355" y="94809"/>
                </a:lnTo>
                <a:lnTo>
                  <a:pt x="40677" y="128484"/>
                </a:lnTo>
                <a:lnTo>
                  <a:pt x="21336" y="165818"/>
                </a:lnTo>
                <a:lnTo>
                  <a:pt x="7890" y="206253"/>
                </a:lnTo>
                <a:lnTo>
                  <a:pt x="900" y="249230"/>
                </a:lnTo>
                <a:lnTo>
                  <a:pt x="0" y="271497"/>
                </a:lnTo>
                <a:lnTo>
                  <a:pt x="0" y="286580"/>
                </a:lnTo>
                <a:lnTo>
                  <a:pt x="3553" y="330618"/>
                </a:lnTo>
                <a:lnTo>
                  <a:pt x="13841" y="372394"/>
                </a:lnTo>
                <a:lnTo>
                  <a:pt x="30304" y="411349"/>
                </a:lnTo>
                <a:lnTo>
                  <a:pt x="52384" y="446923"/>
                </a:lnTo>
                <a:lnTo>
                  <a:pt x="79521" y="478558"/>
                </a:lnTo>
                <a:lnTo>
                  <a:pt x="111157" y="505694"/>
                </a:lnTo>
                <a:lnTo>
                  <a:pt x="146732" y="527773"/>
                </a:lnTo>
                <a:lnTo>
                  <a:pt x="185687" y="544236"/>
                </a:lnTo>
                <a:lnTo>
                  <a:pt x="227464" y="554524"/>
                </a:lnTo>
                <a:lnTo>
                  <a:pt x="271504" y="558077"/>
                </a:lnTo>
                <a:lnTo>
                  <a:pt x="1372602" y="558078"/>
                </a:lnTo>
                <a:lnTo>
                  <a:pt x="1394870" y="557177"/>
                </a:lnTo>
                <a:lnTo>
                  <a:pt x="1437848" y="550187"/>
                </a:lnTo>
                <a:lnTo>
                  <a:pt x="1478284" y="536742"/>
                </a:lnTo>
                <a:lnTo>
                  <a:pt x="1515619" y="517401"/>
                </a:lnTo>
                <a:lnTo>
                  <a:pt x="1549294" y="492723"/>
                </a:lnTo>
                <a:lnTo>
                  <a:pt x="1578750" y="463268"/>
                </a:lnTo>
                <a:lnTo>
                  <a:pt x="1603429" y="429593"/>
                </a:lnTo>
                <a:lnTo>
                  <a:pt x="1622770" y="392259"/>
                </a:lnTo>
                <a:lnTo>
                  <a:pt x="1636216" y="351824"/>
                </a:lnTo>
                <a:lnTo>
                  <a:pt x="1643206" y="308847"/>
                </a:lnTo>
                <a:lnTo>
                  <a:pt x="1644106" y="286580"/>
                </a:lnTo>
                <a:lnTo>
                  <a:pt x="1644106" y="271497"/>
                </a:lnTo>
                <a:lnTo>
                  <a:pt x="1640553" y="227459"/>
                </a:lnTo>
                <a:lnTo>
                  <a:pt x="1630265" y="185683"/>
                </a:lnTo>
                <a:lnTo>
                  <a:pt x="1613801" y="146728"/>
                </a:lnTo>
                <a:lnTo>
                  <a:pt x="1591722" y="111154"/>
                </a:lnTo>
                <a:lnTo>
                  <a:pt x="1564585" y="79519"/>
                </a:lnTo>
                <a:lnTo>
                  <a:pt x="1532949" y="52383"/>
                </a:lnTo>
                <a:lnTo>
                  <a:pt x="1497374" y="30304"/>
                </a:lnTo>
                <a:lnTo>
                  <a:pt x="1458419" y="13841"/>
                </a:lnTo>
                <a:lnTo>
                  <a:pt x="1416642" y="3553"/>
                </a:lnTo>
                <a:lnTo>
                  <a:pt x="1372602" y="0"/>
                </a:lnTo>
                <a:lnTo>
                  <a:pt x="822053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96081" y="2778103"/>
            <a:ext cx="1480929" cy="479112"/>
          </a:xfrm>
          <a:custGeom>
            <a:avLst/>
            <a:gdLst/>
            <a:ahLst/>
            <a:cxnLst/>
            <a:rect l="l" t="t" r="r" b="b"/>
            <a:pathLst>
              <a:path w="1629022" h="542994">
                <a:moveTo>
                  <a:pt x="814511" y="0"/>
                </a:moveTo>
                <a:lnTo>
                  <a:pt x="1365061" y="0"/>
                </a:lnTo>
                <a:lnTo>
                  <a:pt x="1386710" y="875"/>
                </a:lnTo>
                <a:lnTo>
                  <a:pt x="1428494" y="7671"/>
                </a:lnTo>
                <a:lnTo>
                  <a:pt x="1467807" y="20742"/>
                </a:lnTo>
                <a:lnTo>
                  <a:pt x="1504105" y="39546"/>
                </a:lnTo>
                <a:lnTo>
                  <a:pt x="1536844" y="63538"/>
                </a:lnTo>
                <a:lnTo>
                  <a:pt x="1565482" y="92175"/>
                </a:lnTo>
                <a:lnTo>
                  <a:pt x="1589475" y="124914"/>
                </a:lnTo>
                <a:lnTo>
                  <a:pt x="1608279" y="161211"/>
                </a:lnTo>
                <a:lnTo>
                  <a:pt x="1621351" y="200523"/>
                </a:lnTo>
                <a:lnTo>
                  <a:pt x="1628147" y="242306"/>
                </a:lnTo>
                <a:lnTo>
                  <a:pt x="1629022" y="263955"/>
                </a:lnTo>
                <a:lnTo>
                  <a:pt x="1629022" y="279038"/>
                </a:lnTo>
                <a:lnTo>
                  <a:pt x="1628147" y="300686"/>
                </a:lnTo>
                <a:lnTo>
                  <a:pt x="1625568" y="321853"/>
                </a:lnTo>
                <a:lnTo>
                  <a:pt x="1621351" y="342470"/>
                </a:lnTo>
                <a:lnTo>
                  <a:pt x="1615566" y="362468"/>
                </a:lnTo>
                <a:lnTo>
                  <a:pt x="1608279" y="381782"/>
                </a:lnTo>
                <a:lnTo>
                  <a:pt x="1599560" y="400341"/>
                </a:lnTo>
                <a:lnTo>
                  <a:pt x="1589475" y="418079"/>
                </a:lnTo>
                <a:lnTo>
                  <a:pt x="1578093" y="434927"/>
                </a:lnTo>
                <a:lnTo>
                  <a:pt x="1565482" y="450818"/>
                </a:lnTo>
                <a:lnTo>
                  <a:pt x="1551710" y="465683"/>
                </a:lnTo>
                <a:lnTo>
                  <a:pt x="1536844" y="479455"/>
                </a:lnTo>
                <a:lnTo>
                  <a:pt x="1520953" y="492066"/>
                </a:lnTo>
                <a:lnTo>
                  <a:pt x="1504105" y="503447"/>
                </a:lnTo>
                <a:lnTo>
                  <a:pt x="1486366" y="513531"/>
                </a:lnTo>
                <a:lnTo>
                  <a:pt x="1467807" y="522251"/>
                </a:lnTo>
                <a:lnTo>
                  <a:pt x="1448493" y="529537"/>
                </a:lnTo>
                <a:lnTo>
                  <a:pt x="1428494" y="535322"/>
                </a:lnTo>
                <a:lnTo>
                  <a:pt x="1407877" y="539539"/>
                </a:lnTo>
                <a:lnTo>
                  <a:pt x="1386710" y="542119"/>
                </a:lnTo>
                <a:lnTo>
                  <a:pt x="1365061" y="542994"/>
                </a:lnTo>
                <a:lnTo>
                  <a:pt x="263962" y="542994"/>
                </a:lnTo>
                <a:lnTo>
                  <a:pt x="242313" y="542119"/>
                </a:lnTo>
                <a:lnTo>
                  <a:pt x="221146" y="539539"/>
                </a:lnTo>
                <a:lnTo>
                  <a:pt x="200529" y="535322"/>
                </a:lnTo>
                <a:lnTo>
                  <a:pt x="180529" y="529537"/>
                </a:lnTo>
                <a:lnTo>
                  <a:pt x="161216" y="522251"/>
                </a:lnTo>
                <a:lnTo>
                  <a:pt x="142656" y="513531"/>
                </a:lnTo>
                <a:lnTo>
                  <a:pt x="124918" y="503447"/>
                </a:lnTo>
                <a:lnTo>
                  <a:pt x="108069" y="492066"/>
                </a:lnTo>
                <a:lnTo>
                  <a:pt x="92178" y="479455"/>
                </a:lnTo>
                <a:lnTo>
                  <a:pt x="77312" y="465683"/>
                </a:lnTo>
                <a:lnTo>
                  <a:pt x="63540" y="450818"/>
                </a:lnTo>
                <a:lnTo>
                  <a:pt x="50929" y="434927"/>
                </a:lnTo>
                <a:lnTo>
                  <a:pt x="39547" y="418079"/>
                </a:lnTo>
                <a:lnTo>
                  <a:pt x="29463" y="400341"/>
                </a:lnTo>
                <a:lnTo>
                  <a:pt x="20743" y="381782"/>
                </a:lnTo>
                <a:lnTo>
                  <a:pt x="13456" y="362468"/>
                </a:lnTo>
                <a:lnTo>
                  <a:pt x="7671" y="342470"/>
                </a:lnTo>
                <a:lnTo>
                  <a:pt x="3454" y="321853"/>
                </a:lnTo>
                <a:lnTo>
                  <a:pt x="875" y="300686"/>
                </a:lnTo>
                <a:lnTo>
                  <a:pt x="0" y="279038"/>
                </a:lnTo>
                <a:lnTo>
                  <a:pt x="0" y="263955"/>
                </a:lnTo>
                <a:lnTo>
                  <a:pt x="875" y="242306"/>
                </a:lnTo>
                <a:lnTo>
                  <a:pt x="3454" y="221140"/>
                </a:lnTo>
                <a:lnTo>
                  <a:pt x="7671" y="200523"/>
                </a:lnTo>
                <a:lnTo>
                  <a:pt x="13456" y="180524"/>
                </a:lnTo>
                <a:lnTo>
                  <a:pt x="20743" y="161211"/>
                </a:lnTo>
                <a:lnTo>
                  <a:pt x="29463" y="142652"/>
                </a:lnTo>
                <a:lnTo>
                  <a:pt x="39547" y="124914"/>
                </a:lnTo>
                <a:lnTo>
                  <a:pt x="50929" y="108066"/>
                </a:lnTo>
                <a:lnTo>
                  <a:pt x="63540" y="92175"/>
                </a:lnTo>
                <a:lnTo>
                  <a:pt x="77312" y="77310"/>
                </a:lnTo>
                <a:lnTo>
                  <a:pt x="92178" y="63538"/>
                </a:lnTo>
                <a:lnTo>
                  <a:pt x="108069" y="50927"/>
                </a:lnTo>
                <a:lnTo>
                  <a:pt x="124918" y="39546"/>
                </a:lnTo>
                <a:lnTo>
                  <a:pt x="142656" y="29462"/>
                </a:lnTo>
                <a:lnTo>
                  <a:pt x="161216" y="20742"/>
                </a:lnTo>
                <a:lnTo>
                  <a:pt x="180529" y="13456"/>
                </a:lnTo>
                <a:lnTo>
                  <a:pt x="200529" y="7671"/>
                </a:lnTo>
                <a:lnTo>
                  <a:pt x="221146" y="3454"/>
                </a:lnTo>
                <a:lnTo>
                  <a:pt x="242313" y="875"/>
                </a:lnTo>
                <a:lnTo>
                  <a:pt x="263962" y="0"/>
                </a:lnTo>
                <a:lnTo>
                  <a:pt x="814511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96081" y="3975885"/>
            <a:ext cx="2097984" cy="718669"/>
          </a:xfrm>
          <a:custGeom>
            <a:avLst/>
            <a:gdLst/>
            <a:ahLst/>
            <a:cxnLst/>
            <a:rect l="l" t="t" r="r" b="b"/>
            <a:pathLst>
              <a:path w="2307782" h="814491">
                <a:moveTo>
                  <a:pt x="1153891" y="0"/>
                </a:moveTo>
                <a:lnTo>
                  <a:pt x="2043820" y="0"/>
                </a:lnTo>
                <a:lnTo>
                  <a:pt x="2065469" y="875"/>
                </a:lnTo>
                <a:lnTo>
                  <a:pt x="2107253" y="7671"/>
                </a:lnTo>
                <a:lnTo>
                  <a:pt x="2146566" y="20742"/>
                </a:lnTo>
                <a:lnTo>
                  <a:pt x="2182864" y="39546"/>
                </a:lnTo>
                <a:lnTo>
                  <a:pt x="2215604" y="63538"/>
                </a:lnTo>
                <a:lnTo>
                  <a:pt x="2244242" y="92176"/>
                </a:lnTo>
                <a:lnTo>
                  <a:pt x="2268235" y="124915"/>
                </a:lnTo>
                <a:lnTo>
                  <a:pt x="2287039" y="161212"/>
                </a:lnTo>
                <a:lnTo>
                  <a:pt x="2300111" y="200523"/>
                </a:lnTo>
                <a:lnTo>
                  <a:pt x="2306907" y="242306"/>
                </a:lnTo>
                <a:lnTo>
                  <a:pt x="2307782" y="263955"/>
                </a:lnTo>
                <a:lnTo>
                  <a:pt x="2307782" y="550535"/>
                </a:lnTo>
                <a:lnTo>
                  <a:pt x="2306907" y="572184"/>
                </a:lnTo>
                <a:lnTo>
                  <a:pt x="2300111" y="613967"/>
                </a:lnTo>
                <a:lnTo>
                  <a:pt x="2287039" y="653279"/>
                </a:lnTo>
                <a:lnTo>
                  <a:pt x="2268235" y="689576"/>
                </a:lnTo>
                <a:lnTo>
                  <a:pt x="2244242" y="722315"/>
                </a:lnTo>
                <a:lnTo>
                  <a:pt x="2215604" y="750952"/>
                </a:lnTo>
                <a:lnTo>
                  <a:pt x="2182864" y="774944"/>
                </a:lnTo>
                <a:lnTo>
                  <a:pt x="2146566" y="793748"/>
                </a:lnTo>
                <a:lnTo>
                  <a:pt x="2107253" y="806820"/>
                </a:lnTo>
                <a:lnTo>
                  <a:pt x="2065469" y="813616"/>
                </a:lnTo>
                <a:lnTo>
                  <a:pt x="2043820" y="814491"/>
                </a:lnTo>
                <a:lnTo>
                  <a:pt x="263962" y="814491"/>
                </a:lnTo>
                <a:lnTo>
                  <a:pt x="221146" y="811036"/>
                </a:lnTo>
                <a:lnTo>
                  <a:pt x="180529" y="801034"/>
                </a:lnTo>
                <a:lnTo>
                  <a:pt x="142656" y="785029"/>
                </a:lnTo>
                <a:lnTo>
                  <a:pt x="108069" y="763563"/>
                </a:lnTo>
                <a:lnTo>
                  <a:pt x="77312" y="737180"/>
                </a:lnTo>
                <a:lnTo>
                  <a:pt x="50929" y="706424"/>
                </a:lnTo>
                <a:lnTo>
                  <a:pt x="29463" y="671838"/>
                </a:lnTo>
                <a:lnTo>
                  <a:pt x="13456" y="633966"/>
                </a:lnTo>
                <a:lnTo>
                  <a:pt x="3454" y="593350"/>
                </a:lnTo>
                <a:lnTo>
                  <a:pt x="0" y="550535"/>
                </a:lnTo>
                <a:lnTo>
                  <a:pt x="0" y="263955"/>
                </a:lnTo>
                <a:lnTo>
                  <a:pt x="875" y="242306"/>
                </a:lnTo>
                <a:lnTo>
                  <a:pt x="3454" y="221140"/>
                </a:lnTo>
                <a:lnTo>
                  <a:pt x="7671" y="200523"/>
                </a:lnTo>
                <a:lnTo>
                  <a:pt x="13456" y="180525"/>
                </a:lnTo>
                <a:lnTo>
                  <a:pt x="20743" y="161212"/>
                </a:lnTo>
                <a:lnTo>
                  <a:pt x="29463" y="142652"/>
                </a:lnTo>
                <a:lnTo>
                  <a:pt x="39547" y="124915"/>
                </a:lnTo>
                <a:lnTo>
                  <a:pt x="50929" y="108066"/>
                </a:lnTo>
                <a:lnTo>
                  <a:pt x="63540" y="92176"/>
                </a:lnTo>
                <a:lnTo>
                  <a:pt x="77312" y="77310"/>
                </a:lnTo>
                <a:lnTo>
                  <a:pt x="92178" y="63538"/>
                </a:lnTo>
                <a:lnTo>
                  <a:pt x="108069" y="50928"/>
                </a:lnTo>
                <a:lnTo>
                  <a:pt x="124918" y="39546"/>
                </a:lnTo>
                <a:lnTo>
                  <a:pt x="142656" y="29462"/>
                </a:lnTo>
                <a:lnTo>
                  <a:pt x="161216" y="20742"/>
                </a:lnTo>
                <a:lnTo>
                  <a:pt x="180529" y="13456"/>
                </a:lnTo>
                <a:lnTo>
                  <a:pt x="200529" y="7671"/>
                </a:lnTo>
                <a:lnTo>
                  <a:pt x="221146" y="3454"/>
                </a:lnTo>
                <a:lnTo>
                  <a:pt x="242313" y="875"/>
                </a:lnTo>
                <a:lnTo>
                  <a:pt x="263962" y="0"/>
                </a:lnTo>
                <a:lnTo>
                  <a:pt x="1153891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4065" y="2897881"/>
            <a:ext cx="1851163" cy="239556"/>
          </a:xfrm>
          <a:custGeom>
            <a:avLst/>
            <a:gdLst/>
            <a:ahLst/>
            <a:cxnLst/>
            <a:rect l="l" t="t" r="r" b="b"/>
            <a:pathLst>
              <a:path w="2036279" h="271497">
                <a:moveTo>
                  <a:pt x="1018139" y="0"/>
                </a:moveTo>
                <a:lnTo>
                  <a:pt x="1764775" y="0"/>
                </a:lnTo>
                <a:lnTo>
                  <a:pt x="1787042" y="450"/>
                </a:lnTo>
                <a:lnTo>
                  <a:pt x="1830020" y="3945"/>
                </a:lnTo>
                <a:lnTo>
                  <a:pt x="1870456" y="10667"/>
                </a:lnTo>
                <a:lnTo>
                  <a:pt x="1907791" y="20338"/>
                </a:lnTo>
                <a:lnTo>
                  <a:pt x="1941466" y="32677"/>
                </a:lnTo>
                <a:lnTo>
                  <a:pt x="1983894" y="55577"/>
                </a:lnTo>
                <a:lnTo>
                  <a:pt x="2014943" y="82909"/>
                </a:lnTo>
                <a:lnTo>
                  <a:pt x="2032725" y="113729"/>
                </a:lnTo>
                <a:lnTo>
                  <a:pt x="2036279" y="135748"/>
                </a:lnTo>
                <a:lnTo>
                  <a:pt x="2035379" y="146882"/>
                </a:lnTo>
                <a:lnTo>
                  <a:pt x="2032725" y="157767"/>
                </a:lnTo>
                <a:lnTo>
                  <a:pt x="2005974" y="198132"/>
                </a:lnTo>
                <a:lnTo>
                  <a:pt x="1970923" y="224092"/>
                </a:lnTo>
                <a:lnTo>
                  <a:pt x="1925121" y="245305"/>
                </a:lnTo>
                <a:lnTo>
                  <a:pt x="1870456" y="260829"/>
                </a:lnTo>
                <a:lnTo>
                  <a:pt x="1830020" y="267552"/>
                </a:lnTo>
                <a:lnTo>
                  <a:pt x="1787042" y="271047"/>
                </a:lnTo>
                <a:lnTo>
                  <a:pt x="1764775" y="271497"/>
                </a:lnTo>
                <a:lnTo>
                  <a:pt x="271503" y="271497"/>
                </a:lnTo>
                <a:lnTo>
                  <a:pt x="227464" y="269720"/>
                </a:lnTo>
                <a:lnTo>
                  <a:pt x="185687" y="264576"/>
                </a:lnTo>
                <a:lnTo>
                  <a:pt x="146732" y="256345"/>
                </a:lnTo>
                <a:lnTo>
                  <a:pt x="94812" y="238820"/>
                </a:lnTo>
                <a:lnTo>
                  <a:pt x="52384" y="215919"/>
                </a:lnTo>
                <a:lnTo>
                  <a:pt x="21336" y="188588"/>
                </a:lnTo>
                <a:lnTo>
                  <a:pt x="900" y="146882"/>
                </a:lnTo>
                <a:lnTo>
                  <a:pt x="0" y="135748"/>
                </a:lnTo>
                <a:lnTo>
                  <a:pt x="900" y="124615"/>
                </a:lnTo>
                <a:lnTo>
                  <a:pt x="3553" y="113729"/>
                </a:lnTo>
                <a:lnTo>
                  <a:pt x="7890" y="103126"/>
                </a:lnTo>
                <a:lnTo>
                  <a:pt x="13841" y="92841"/>
                </a:lnTo>
                <a:lnTo>
                  <a:pt x="21336" y="82909"/>
                </a:lnTo>
                <a:lnTo>
                  <a:pt x="30304" y="73364"/>
                </a:lnTo>
                <a:lnTo>
                  <a:pt x="40677" y="64242"/>
                </a:lnTo>
                <a:lnTo>
                  <a:pt x="52384" y="55577"/>
                </a:lnTo>
                <a:lnTo>
                  <a:pt x="65355" y="47404"/>
                </a:lnTo>
                <a:lnTo>
                  <a:pt x="79521" y="39759"/>
                </a:lnTo>
                <a:lnTo>
                  <a:pt x="94812" y="32677"/>
                </a:lnTo>
                <a:lnTo>
                  <a:pt x="111157" y="26191"/>
                </a:lnTo>
                <a:lnTo>
                  <a:pt x="128487" y="20338"/>
                </a:lnTo>
                <a:lnTo>
                  <a:pt x="146732" y="15152"/>
                </a:lnTo>
                <a:lnTo>
                  <a:pt x="165822" y="10667"/>
                </a:lnTo>
                <a:lnTo>
                  <a:pt x="185687" y="6920"/>
                </a:lnTo>
                <a:lnTo>
                  <a:pt x="206258" y="3945"/>
                </a:lnTo>
                <a:lnTo>
                  <a:pt x="227464" y="1776"/>
                </a:lnTo>
                <a:lnTo>
                  <a:pt x="249236" y="450"/>
                </a:lnTo>
                <a:lnTo>
                  <a:pt x="271503" y="0"/>
                </a:lnTo>
                <a:lnTo>
                  <a:pt x="1018139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6546" y="3496772"/>
            <a:ext cx="5553487" cy="359334"/>
          </a:xfrm>
          <a:custGeom>
            <a:avLst/>
            <a:gdLst/>
            <a:ahLst/>
            <a:cxnLst/>
            <a:rect l="l" t="t" r="r" b="b"/>
            <a:pathLst>
              <a:path w="6108836" h="407245">
                <a:moveTo>
                  <a:pt x="0" y="0"/>
                </a:moveTo>
                <a:lnTo>
                  <a:pt x="6108836" y="0"/>
                </a:lnTo>
                <a:lnTo>
                  <a:pt x="6108836" y="407245"/>
                </a:lnTo>
                <a:lnTo>
                  <a:pt x="0" y="407245"/>
                </a:lnTo>
                <a:lnTo>
                  <a:pt x="0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0620" y="3476809"/>
            <a:ext cx="137123" cy="146396"/>
          </a:xfrm>
          <a:custGeom>
            <a:avLst/>
            <a:gdLst/>
            <a:ahLst/>
            <a:cxnLst/>
            <a:rect l="l" t="t" r="r" b="b"/>
            <a:pathLst>
              <a:path w="150835" h="165915">
                <a:moveTo>
                  <a:pt x="0" y="165915"/>
                </a:moveTo>
                <a:lnTo>
                  <a:pt x="150835" y="75415"/>
                </a:lnTo>
                <a:lnTo>
                  <a:pt x="30167" y="0"/>
                </a:lnTo>
                <a:lnTo>
                  <a:pt x="0" y="165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4332" y="3130783"/>
            <a:ext cx="370232" cy="479112"/>
          </a:xfrm>
          <a:custGeom>
            <a:avLst/>
            <a:gdLst/>
            <a:ahLst/>
            <a:cxnLst/>
            <a:rect l="l" t="t" r="r" b="b"/>
            <a:pathLst>
              <a:path w="407255" h="542994">
                <a:moveTo>
                  <a:pt x="392172" y="0"/>
                </a:moveTo>
                <a:lnTo>
                  <a:pt x="0" y="527911"/>
                </a:lnTo>
                <a:lnTo>
                  <a:pt x="0" y="542994"/>
                </a:lnTo>
                <a:lnTo>
                  <a:pt x="15083" y="542994"/>
                </a:lnTo>
                <a:lnTo>
                  <a:pt x="407255" y="15083"/>
                </a:lnTo>
                <a:lnTo>
                  <a:pt x="407255" y="0"/>
                </a:lnTo>
                <a:lnTo>
                  <a:pt x="392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1481" y="3503425"/>
            <a:ext cx="150835" cy="119778"/>
          </a:xfrm>
          <a:custGeom>
            <a:avLst/>
            <a:gdLst/>
            <a:ahLst/>
            <a:cxnLst/>
            <a:rect l="l" t="t" r="r" b="b"/>
            <a:pathLst>
              <a:path w="165918" h="135748">
                <a:moveTo>
                  <a:pt x="165918" y="135748"/>
                </a:moveTo>
                <a:lnTo>
                  <a:pt x="75417" y="0"/>
                </a:lnTo>
                <a:lnTo>
                  <a:pt x="0" y="105582"/>
                </a:lnTo>
                <a:lnTo>
                  <a:pt x="165918" y="135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68139" y="3130783"/>
            <a:ext cx="740465" cy="479112"/>
          </a:xfrm>
          <a:custGeom>
            <a:avLst/>
            <a:gdLst/>
            <a:ahLst/>
            <a:cxnLst/>
            <a:rect l="l" t="t" r="r" b="b"/>
            <a:pathLst>
              <a:path w="814511" h="542994">
                <a:moveTo>
                  <a:pt x="0" y="0"/>
                </a:moveTo>
                <a:lnTo>
                  <a:pt x="0" y="15083"/>
                </a:lnTo>
                <a:lnTo>
                  <a:pt x="799427" y="542994"/>
                </a:lnTo>
                <a:lnTo>
                  <a:pt x="814511" y="542994"/>
                </a:lnTo>
                <a:lnTo>
                  <a:pt x="814511" y="527911"/>
                </a:lnTo>
                <a:lnTo>
                  <a:pt x="15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6211" y="3729674"/>
            <a:ext cx="150835" cy="146396"/>
          </a:xfrm>
          <a:custGeom>
            <a:avLst/>
            <a:gdLst/>
            <a:ahLst/>
            <a:cxnLst/>
            <a:rect l="l" t="t" r="r" b="b"/>
            <a:pathLst>
              <a:path w="165919" h="165915">
                <a:moveTo>
                  <a:pt x="165919" y="0"/>
                </a:moveTo>
                <a:lnTo>
                  <a:pt x="0" y="60332"/>
                </a:lnTo>
                <a:lnTo>
                  <a:pt x="105585" y="165915"/>
                </a:lnTo>
                <a:lnTo>
                  <a:pt x="165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76511" y="3742983"/>
            <a:ext cx="246821" cy="239556"/>
          </a:xfrm>
          <a:custGeom>
            <a:avLst/>
            <a:gdLst/>
            <a:ahLst/>
            <a:cxnLst/>
            <a:rect l="l" t="t" r="r" b="b"/>
            <a:pathLst>
              <a:path w="271503" h="271497">
                <a:moveTo>
                  <a:pt x="256420" y="0"/>
                </a:moveTo>
                <a:lnTo>
                  <a:pt x="0" y="256413"/>
                </a:lnTo>
                <a:lnTo>
                  <a:pt x="0" y="271497"/>
                </a:lnTo>
                <a:lnTo>
                  <a:pt x="15083" y="271497"/>
                </a:lnTo>
                <a:lnTo>
                  <a:pt x="271503" y="15083"/>
                </a:lnTo>
                <a:lnTo>
                  <a:pt x="271503" y="0"/>
                </a:lnTo>
                <a:lnTo>
                  <a:pt x="256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86211" y="3476809"/>
            <a:ext cx="150835" cy="146396"/>
          </a:xfrm>
          <a:custGeom>
            <a:avLst/>
            <a:gdLst/>
            <a:ahLst/>
            <a:cxnLst/>
            <a:rect l="l" t="t" r="r" b="b"/>
            <a:pathLst>
              <a:path w="165919" h="165915">
                <a:moveTo>
                  <a:pt x="165919" y="165915"/>
                </a:moveTo>
                <a:lnTo>
                  <a:pt x="105585" y="0"/>
                </a:lnTo>
                <a:lnTo>
                  <a:pt x="0" y="105582"/>
                </a:lnTo>
                <a:lnTo>
                  <a:pt x="165919" y="165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53100" y="3250561"/>
            <a:ext cx="370232" cy="359334"/>
          </a:xfrm>
          <a:custGeom>
            <a:avLst/>
            <a:gdLst/>
            <a:ahLst/>
            <a:cxnLst/>
            <a:rect l="l" t="t" r="r" b="b"/>
            <a:pathLst>
              <a:path w="407255" h="407245">
                <a:moveTo>
                  <a:pt x="0" y="0"/>
                </a:moveTo>
                <a:lnTo>
                  <a:pt x="0" y="15082"/>
                </a:lnTo>
                <a:lnTo>
                  <a:pt x="392172" y="407245"/>
                </a:lnTo>
                <a:lnTo>
                  <a:pt x="407255" y="407245"/>
                </a:lnTo>
                <a:lnTo>
                  <a:pt x="407255" y="392162"/>
                </a:lnTo>
                <a:lnTo>
                  <a:pt x="15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68140" y="3729674"/>
            <a:ext cx="150835" cy="146396"/>
          </a:xfrm>
          <a:custGeom>
            <a:avLst/>
            <a:gdLst/>
            <a:ahLst/>
            <a:cxnLst/>
            <a:rect l="l" t="t" r="r" b="b"/>
            <a:pathLst>
              <a:path w="165919" h="165915">
                <a:moveTo>
                  <a:pt x="0" y="0"/>
                </a:moveTo>
                <a:lnTo>
                  <a:pt x="60334" y="165915"/>
                </a:lnTo>
                <a:lnTo>
                  <a:pt x="165919" y="60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8174" y="4095663"/>
            <a:ext cx="1727752" cy="598891"/>
          </a:xfrm>
          <a:custGeom>
            <a:avLst/>
            <a:gdLst/>
            <a:ahLst/>
            <a:cxnLst/>
            <a:rect l="l" t="t" r="r" b="b"/>
            <a:pathLst>
              <a:path w="1900527" h="678743">
                <a:moveTo>
                  <a:pt x="950263" y="0"/>
                </a:moveTo>
                <a:lnTo>
                  <a:pt x="1636565" y="0"/>
                </a:lnTo>
                <a:lnTo>
                  <a:pt x="1658214" y="875"/>
                </a:lnTo>
                <a:lnTo>
                  <a:pt x="1699998" y="7671"/>
                </a:lnTo>
                <a:lnTo>
                  <a:pt x="1739310" y="20742"/>
                </a:lnTo>
                <a:lnTo>
                  <a:pt x="1775608" y="39546"/>
                </a:lnTo>
                <a:lnTo>
                  <a:pt x="1808348" y="63538"/>
                </a:lnTo>
                <a:lnTo>
                  <a:pt x="1836986" y="92176"/>
                </a:lnTo>
                <a:lnTo>
                  <a:pt x="1860979" y="124915"/>
                </a:lnTo>
                <a:lnTo>
                  <a:pt x="1879783" y="161212"/>
                </a:lnTo>
                <a:lnTo>
                  <a:pt x="1892855" y="200524"/>
                </a:lnTo>
                <a:lnTo>
                  <a:pt x="1899652" y="242307"/>
                </a:lnTo>
                <a:lnTo>
                  <a:pt x="1900527" y="263955"/>
                </a:lnTo>
                <a:lnTo>
                  <a:pt x="1900527" y="414787"/>
                </a:lnTo>
                <a:lnTo>
                  <a:pt x="1899652" y="436436"/>
                </a:lnTo>
                <a:lnTo>
                  <a:pt x="1892855" y="478219"/>
                </a:lnTo>
                <a:lnTo>
                  <a:pt x="1879783" y="517531"/>
                </a:lnTo>
                <a:lnTo>
                  <a:pt x="1860979" y="553828"/>
                </a:lnTo>
                <a:lnTo>
                  <a:pt x="1836986" y="586567"/>
                </a:lnTo>
                <a:lnTo>
                  <a:pt x="1808348" y="615204"/>
                </a:lnTo>
                <a:lnTo>
                  <a:pt x="1775608" y="639196"/>
                </a:lnTo>
                <a:lnTo>
                  <a:pt x="1739310" y="658000"/>
                </a:lnTo>
                <a:lnTo>
                  <a:pt x="1699998" y="671072"/>
                </a:lnTo>
                <a:lnTo>
                  <a:pt x="1658214" y="677868"/>
                </a:lnTo>
                <a:lnTo>
                  <a:pt x="1636565" y="678743"/>
                </a:lnTo>
                <a:lnTo>
                  <a:pt x="263962" y="678743"/>
                </a:lnTo>
                <a:lnTo>
                  <a:pt x="221146" y="675288"/>
                </a:lnTo>
                <a:lnTo>
                  <a:pt x="180529" y="665286"/>
                </a:lnTo>
                <a:lnTo>
                  <a:pt x="142656" y="649280"/>
                </a:lnTo>
                <a:lnTo>
                  <a:pt x="108069" y="627815"/>
                </a:lnTo>
                <a:lnTo>
                  <a:pt x="77312" y="601432"/>
                </a:lnTo>
                <a:lnTo>
                  <a:pt x="50929" y="570676"/>
                </a:lnTo>
                <a:lnTo>
                  <a:pt x="29462" y="536090"/>
                </a:lnTo>
                <a:lnTo>
                  <a:pt x="13456" y="498217"/>
                </a:lnTo>
                <a:lnTo>
                  <a:pt x="3454" y="457602"/>
                </a:lnTo>
                <a:lnTo>
                  <a:pt x="0" y="414787"/>
                </a:lnTo>
                <a:lnTo>
                  <a:pt x="0" y="263955"/>
                </a:lnTo>
                <a:lnTo>
                  <a:pt x="3454" y="221140"/>
                </a:lnTo>
                <a:lnTo>
                  <a:pt x="13456" y="180525"/>
                </a:lnTo>
                <a:lnTo>
                  <a:pt x="29462" y="142652"/>
                </a:lnTo>
                <a:lnTo>
                  <a:pt x="50929" y="108066"/>
                </a:lnTo>
                <a:lnTo>
                  <a:pt x="77312" y="77310"/>
                </a:lnTo>
                <a:lnTo>
                  <a:pt x="108069" y="50928"/>
                </a:lnTo>
                <a:lnTo>
                  <a:pt x="142656" y="29462"/>
                </a:lnTo>
                <a:lnTo>
                  <a:pt x="180529" y="13456"/>
                </a:lnTo>
                <a:lnTo>
                  <a:pt x="221146" y="3454"/>
                </a:lnTo>
                <a:lnTo>
                  <a:pt x="263962" y="0"/>
                </a:lnTo>
                <a:lnTo>
                  <a:pt x="950263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81851" y="3742983"/>
            <a:ext cx="370232" cy="359334"/>
          </a:xfrm>
          <a:custGeom>
            <a:avLst/>
            <a:gdLst/>
            <a:ahLst/>
            <a:cxnLst/>
            <a:rect l="l" t="t" r="r" b="b"/>
            <a:pathLst>
              <a:path w="407255" h="407245">
                <a:moveTo>
                  <a:pt x="0" y="0"/>
                </a:moveTo>
                <a:lnTo>
                  <a:pt x="0" y="15083"/>
                </a:lnTo>
                <a:lnTo>
                  <a:pt x="392172" y="407245"/>
                </a:lnTo>
                <a:lnTo>
                  <a:pt x="407255" y="407245"/>
                </a:lnTo>
                <a:lnTo>
                  <a:pt x="407255" y="392162"/>
                </a:lnTo>
                <a:lnTo>
                  <a:pt x="15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28019" y="2638361"/>
            <a:ext cx="109698" cy="146395"/>
          </a:xfrm>
          <a:custGeom>
            <a:avLst/>
            <a:gdLst/>
            <a:ahLst/>
            <a:cxnLst/>
            <a:rect l="l" t="t" r="r" b="b"/>
            <a:pathLst>
              <a:path w="120668" h="165914">
                <a:moveTo>
                  <a:pt x="60334" y="165914"/>
                </a:moveTo>
                <a:lnTo>
                  <a:pt x="120668" y="0"/>
                </a:lnTo>
                <a:lnTo>
                  <a:pt x="0" y="0"/>
                </a:lnTo>
                <a:lnTo>
                  <a:pt x="60334" y="165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89725" y="2412114"/>
            <a:ext cx="0" cy="346025"/>
          </a:xfrm>
          <a:custGeom>
            <a:avLst/>
            <a:gdLst/>
            <a:ahLst/>
            <a:cxnLst/>
            <a:rect l="l" t="t" r="r" b="b"/>
            <a:pathLst>
              <a:path h="392162">
                <a:moveTo>
                  <a:pt x="0" y="0"/>
                </a:moveTo>
                <a:lnTo>
                  <a:pt x="0" y="392162"/>
                </a:lnTo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23333" y="2638361"/>
            <a:ext cx="150835" cy="146395"/>
          </a:xfrm>
          <a:custGeom>
            <a:avLst/>
            <a:gdLst/>
            <a:ahLst/>
            <a:cxnLst/>
            <a:rect l="l" t="t" r="r" b="b"/>
            <a:pathLst>
              <a:path w="165919" h="165914">
                <a:moveTo>
                  <a:pt x="0" y="165914"/>
                </a:moveTo>
                <a:lnTo>
                  <a:pt x="165919" y="105582"/>
                </a:lnTo>
                <a:lnTo>
                  <a:pt x="60334" y="0"/>
                </a:lnTo>
                <a:lnTo>
                  <a:pt x="0" y="1659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0189" y="2059434"/>
            <a:ext cx="2097984" cy="479113"/>
          </a:xfrm>
          <a:custGeom>
            <a:avLst/>
            <a:gdLst/>
            <a:ahLst/>
            <a:cxnLst/>
            <a:rect l="l" t="t" r="r" b="b"/>
            <a:pathLst>
              <a:path w="2307782" h="542995">
                <a:moveTo>
                  <a:pt x="1153891" y="0"/>
                </a:moveTo>
                <a:lnTo>
                  <a:pt x="2043820" y="0"/>
                </a:lnTo>
                <a:lnTo>
                  <a:pt x="2065469" y="875"/>
                </a:lnTo>
                <a:lnTo>
                  <a:pt x="2107253" y="7671"/>
                </a:lnTo>
                <a:lnTo>
                  <a:pt x="2146566" y="20743"/>
                </a:lnTo>
                <a:lnTo>
                  <a:pt x="2182864" y="39546"/>
                </a:lnTo>
                <a:lnTo>
                  <a:pt x="2215604" y="63539"/>
                </a:lnTo>
                <a:lnTo>
                  <a:pt x="2244242" y="92176"/>
                </a:lnTo>
                <a:lnTo>
                  <a:pt x="2268234" y="124915"/>
                </a:lnTo>
                <a:lnTo>
                  <a:pt x="2287038" y="161212"/>
                </a:lnTo>
                <a:lnTo>
                  <a:pt x="2300110" y="200524"/>
                </a:lnTo>
                <a:lnTo>
                  <a:pt x="2306907" y="242307"/>
                </a:lnTo>
                <a:lnTo>
                  <a:pt x="2307782" y="263956"/>
                </a:lnTo>
                <a:lnTo>
                  <a:pt x="2307782" y="279039"/>
                </a:lnTo>
                <a:lnTo>
                  <a:pt x="2304327" y="321854"/>
                </a:lnTo>
                <a:lnTo>
                  <a:pt x="2294325" y="362469"/>
                </a:lnTo>
                <a:lnTo>
                  <a:pt x="2278319" y="400342"/>
                </a:lnTo>
                <a:lnTo>
                  <a:pt x="2256853" y="434928"/>
                </a:lnTo>
                <a:lnTo>
                  <a:pt x="2230469" y="465684"/>
                </a:lnTo>
                <a:lnTo>
                  <a:pt x="2199712" y="492066"/>
                </a:lnTo>
                <a:lnTo>
                  <a:pt x="2165126" y="513532"/>
                </a:lnTo>
                <a:lnTo>
                  <a:pt x="2127252" y="529538"/>
                </a:lnTo>
                <a:lnTo>
                  <a:pt x="2086636" y="539540"/>
                </a:lnTo>
                <a:lnTo>
                  <a:pt x="2043820" y="542995"/>
                </a:lnTo>
                <a:lnTo>
                  <a:pt x="263961" y="542995"/>
                </a:lnTo>
                <a:lnTo>
                  <a:pt x="221145" y="539540"/>
                </a:lnTo>
                <a:lnTo>
                  <a:pt x="180529" y="529538"/>
                </a:lnTo>
                <a:lnTo>
                  <a:pt x="142656" y="513532"/>
                </a:lnTo>
                <a:lnTo>
                  <a:pt x="108069" y="492066"/>
                </a:lnTo>
                <a:lnTo>
                  <a:pt x="77312" y="465684"/>
                </a:lnTo>
                <a:lnTo>
                  <a:pt x="50929" y="434928"/>
                </a:lnTo>
                <a:lnTo>
                  <a:pt x="29462" y="400341"/>
                </a:lnTo>
                <a:lnTo>
                  <a:pt x="13456" y="362469"/>
                </a:lnTo>
                <a:lnTo>
                  <a:pt x="3454" y="321853"/>
                </a:lnTo>
                <a:lnTo>
                  <a:pt x="0" y="279038"/>
                </a:lnTo>
                <a:lnTo>
                  <a:pt x="0" y="263956"/>
                </a:lnTo>
                <a:lnTo>
                  <a:pt x="875" y="242307"/>
                </a:lnTo>
                <a:lnTo>
                  <a:pt x="3454" y="221141"/>
                </a:lnTo>
                <a:lnTo>
                  <a:pt x="7671" y="200524"/>
                </a:lnTo>
                <a:lnTo>
                  <a:pt x="13456" y="180525"/>
                </a:lnTo>
                <a:lnTo>
                  <a:pt x="20743" y="161212"/>
                </a:lnTo>
                <a:lnTo>
                  <a:pt x="29462" y="142653"/>
                </a:lnTo>
                <a:lnTo>
                  <a:pt x="39547" y="124915"/>
                </a:lnTo>
                <a:lnTo>
                  <a:pt x="50929" y="108067"/>
                </a:lnTo>
                <a:lnTo>
                  <a:pt x="63540" y="92176"/>
                </a:lnTo>
                <a:lnTo>
                  <a:pt x="77312" y="77311"/>
                </a:lnTo>
                <a:lnTo>
                  <a:pt x="92178" y="63539"/>
                </a:lnTo>
                <a:lnTo>
                  <a:pt x="108069" y="50928"/>
                </a:lnTo>
                <a:lnTo>
                  <a:pt x="124917" y="39546"/>
                </a:lnTo>
                <a:lnTo>
                  <a:pt x="142656" y="29462"/>
                </a:lnTo>
                <a:lnTo>
                  <a:pt x="161215" y="20743"/>
                </a:lnTo>
                <a:lnTo>
                  <a:pt x="180529" y="13456"/>
                </a:lnTo>
                <a:lnTo>
                  <a:pt x="200528" y="7671"/>
                </a:lnTo>
                <a:lnTo>
                  <a:pt x="221145" y="3454"/>
                </a:lnTo>
                <a:lnTo>
                  <a:pt x="242312" y="875"/>
                </a:lnTo>
                <a:lnTo>
                  <a:pt x="263961" y="0"/>
                </a:lnTo>
                <a:lnTo>
                  <a:pt x="1153891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37046" y="2531892"/>
            <a:ext cx="246821" cy="239556"/>
          </a:xfrm>
          <a:custGeom>
            <a:avLst/>
            <a:gdLst/>
            <a:ahLst/>
            <a:cxnLst/>
            <a:rect l="l" t="t" r="r" b="b"/>
            <a:pathLst>
              <a:path w="271503" h="271497">
                <a:moveTo>
                  <a:pt x="256420" y="0"/>
                </a:moveTo>
                <a:lnTo>
                  <a:pt x="0" y="256414"/>
                </a:lnTo>
                <a:lnTo>
                  <a:pt x="0" y="271497"/>
                </a:lnTo>
                <a:lnTo>
                  <a:pt x="15083" y="271497"/>
                </a:lnTo>
                <a:lnTo>
                  <a:pt x="271503" y="15083"/>
                </a:lnTo>
                <a:lnTo>
                  <a:pt x="271503" y="0"/>
                </a:lnTo>
                <a:lnTo>
                  <a:pt x="256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5978" y="4687900"/>
            <a:ext cx="150835" cy="146395"/>
          </a:xfrm>
          <a:custGeom>
            <a:avLst/>
            <a:gdLst/>
            <a:ahLst/>
            <a:cxnLst/>
            <a:rect l="l" t="t" r="r" b="b"/>
            <a:pathLst>
              <a:path w="165919" h="165914">
                <a:moveTo>
                  <a:pt x="165919" y="0"/>
                </a:moveTo>
                <a:lnTo>
                  <a:pt x="0" y="60332"/>
                </a:lnTo>
                <a:lnTo>
                  <a:pt x="105585" y="165914"/>
                </a:lnTo>
                <a:lnTo>
                  <a:pt x="165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96081" y="4934110"/>
            <a:ext cx="1234108" cy="598891"/>
          </a:xfrm>
          <a:custGeom>
            <a:avLst/>
            <a:gdLst/>
            <a:ahLst/>
            <a:cxnLst/>
            <a:rect l="l" t="t" r="r" b="b"/>
            <a:pathLst>
              <a:path w="1357519" h="678743">
                <a:moveTo>
                  <a:pt x="678759" y="0"/>
                </a:moveTo>
                <a:lnTo>
                  <a:pt x="1093557" y="0"/>
                </a:lnTo>
                <a:lnTo>
                  <a:pt x="1115206" y="875"/>
                </a:lnTo>
                <a:lnTo>
                  <a:pt x="1156990" y="7671"/>
                </a:lnTo>
                <a:lnTo>
                  <a:pt x="1196303" y="20742"/>
                </a:lnTo>
                <a:lnTo>
                  <a:pt x="1232601" y="39546"/>
                </a:lnTo>
                <a:lnTo>
                  <a:pt x="1265340" y="63538"/>
                </a:lnTo>
                <a:lnTo>
                  <a:pt x="1293979" y="92176"/>
                </a:lnTo>
                <a:lnTo>
                  <a:pt x="1317971" y="124915"/>
                </a:lnTo>
                <a:lnTo>
                  <a:pt x="1336775" y="161212"/>
                </a:lnTo>
                <a:lnTo>
                  <a:pt x="1349847" y="200524"/>
                </a:lnTo>
                <a:lnTo>
                  <a:pt x="1356644" y="242307"/>
                </a:lnTo>
                <a:lnTo>
                  <a:pt x="1357519" y="263955"/>
                </a:lnTo>
                <a:lnTo>
                  <a:pt x="1357519" y="414787"/>
                </a:lnTo>
                <a:lnTo>
                  <a:pt x="1356644" y="436436"/>
                </a:lnTo>
                <a:lnTo>
                  <a:pt x="1349847" y="478219"/>
                </a:lnTo>
                <a:lnTo>
                  <a:pt x="1336775" y="517531"/>
                </a:lnTo>
                <a:lnTo>
                  <a:pt x="1317971" y="553828"/>
                </a:lnTo>
                <a:lnTo>
                  <a:pt x="1293979" y="586567"/>
                </a:lnTo>
                <a:lnTo>
                  <a:pt x="1265340" y="615204"/>
                </a:lnTo>
                <a:lnTo>
                  <a:pt x="1232601" y="639196"/>
                </a:lnTo>
                <a:lnTo>
                  <a:pt x="1196303" y="658000"/>
                </a:lnTo>
                <a:lnTo>
                  <a:pt x="1156990" y="671071"/>
                </a:lnTo>
                <a:lnTo>
                  <a:pt x="1115206" y="677868"/>
                </a:lnTo>
                <a:lnTo>
                  <a:pt x="1093557" y="678743"/>
                </a:lnTo>
                <a:lnTo>
                  <a:pt x="263962" y="678743"/>
                </a:lnTo>
                <a:lnTo>
                  <a:pt x="221146" y="675288"/>
                </a:lnTo>
                <a:lnTo>
                  <a:pt x="180529" y="665286"/>
                </a:lnTo>
                <a:lnTo>
                  <a:pt x="142656" y="649280"/>
                </a:lnTo>
                <a:lnTo>
                  <a:pt x="108069" y="627815"/>
                </a:lnTo>
                <a:lnTo>
                  <a:pt x="77312" y="601432"/>
                </a:lnTo>
                <a:lnTo>
                  <a:pt x="50929" y="570676"/>
                </a:lnTo>
                <a:lnTo>
                  <a:pt x="29463" y="536090"/>
                </a:lnTo>
                <a:lnTo>
                  <a:pt x="13456" y="498218"/>
                </a:lnTo>
                <a:lnTo>
                  <a:pt x="3454" y="457602"/>
                </a:lnTo>
                <a:lnTo>
                  <a:pt x="0" y="414787"/>
                </a:lnTo>
                <a:lnTo>
                  <a:pt x="0" y="263955"/>
                </a:lnTo>
                <a:lnTo>
                  <a:pt x="3454" y="221140"/>
                </a:lnTo>
                <a:lnTo>
                  <a:pt x="13456" y="180525"/>
                </a:lnTo>
                <a:lnTo>
                  <a:pt x="29463" y="142652"/>
                </a:lnTo>
                <a:lnTo>
                  <a:pt x="50929" y="108066"/>
                </a:lnTo>
                <a:lnTo>
                  <a:pt x="77312" y="77310"/>
                </a:lnTo>
                <a:lnTo>
                  <a:pt x="108069" y="50928"/>
                </a:lnTo>
                <a:lnTo>
                  <a:pt x="142656" y="29462"/>
                </a:lnTo>
                <a:lnTo>
                  <a:pt x="180529" y="13456"/>
                </a:lnTo>
                <a:lnTo>
                  <a:pt x="221146" y="3454"/>
                </a:lnTo>
                <a:lnTo>
                  <a:pt x="263962" y="0"/>
                </a:lnTo>
                <a:lnTo>
                  <a:pt x="678759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06280" y="4701209"/>
            <a:ext cx="246821" cy="239556"/>
          </a:xfrm>
          <a:custGeom>
            <a:avLst/>
            <a:gdLst/>
            <a:ahLst/>
            <a:cxnLst/>
            <a:rect l="l" t="t" r="r" b="b"/>
            <a:pathLst>
              <a:path w="271503" h="271497">
                <a:moveTo>
                  <a:pt x="256420" y="0"/>
                </a:moveTo>
                <a:lnTo>
                  <a:pt x="0" y="256414"/>
                </a:lnTo>
                <a:lnTo>
                  <a:pt x="0" y="271497"/>
                </a:lnTo>
                <a:lnTo>
                  <a:pt x="15083" y="271497"/>
                </a:lnTo>
                <a:lnTo>
                  <a:pt x="271503" y="15083"/>
                </a:lnTo>
                <a:lnTo>
                  <a:pt x="271503" y="0"/>
                </a:lnTo>
                <a:lnTo>
                  <a:pt x="256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93566" y="4687900"/>
            <a:ext cx="150835" cy="146395"/>
          </a:xfrm>
          <a:custGeom>
            <a:avLst/>
            <a:gdLst/>
            <a:ahLst/>
            <a:cxnLst/>
            <a:rect l="l" t="t" r="r" b="b"/>
            <a:pathLst>
              <a:path w="165919" h="165914">
                <a:moveTo>
                  <a:pt x="0" y="0"/>
                </a:moveTo>
                <a:lnTo>
                  <a:pt x="60334" y="165914"/>
                </a:lnTo>
                <a:lnTo>
                  <a:pt x="165919" y="60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77012" y="4934110"/>
            <a:ext cx="1110697" cy="718669"/>
          </a:xfrm>
          <a:custGeom>
            <a:avLst/>
            <a:gdLst/>
            <a:ahLst/>
            <a:cxnLst/>
            <a:rect l="l" t="t" r="r" b="b"/>
            <a:pathLst>
              <a:path w="1221767" h="814491">
                <a:moveTo>
                  <a:pt x="610883" y="0"/>
                </a:moveTo>
                <a:lnTo>
                  <a:pt x="957804" y="0"/>
                </a:lnTo>
                <a:lnTo>
                  <a:pt x="979453" y="875"/>
                </a:lnTo>
                <a:lnTo>
                  <a:pt x="1000621" y="3454"/>
                </a:lnTo>
                <a:lnTo>
                  <a:pt x="1021238" y="7671"/>
                </a:lnTo>
                <a:lnTo>
                  <a:pt x="1041237" y="13456"/>
                </a:lnTo>
                <a:lnTo>
                  <a:pt x="1060551" y="20742"/>
                </a:lnTo>
                <a:lnTo>
                  <a:pt x="1079110" y="29462"/>
                </a:lnTo>
                <a:lnTo>
                  <a:pt x="1096849" y="39546"/>
                </a:lnTo>
                <a:lnTo>
                  <a:pt x="1129588" y="63538"/>
                </a:lnTo>
                <a:lnTo>
                  <a:pt x="1158226" y="92176"/>
                </a:lnTo>
                <a:lnTo>
                  <a:pt x="1182219" y="124915"/>
                </a:lnTo>
                <a:lnTo>
                  <a:pt x="1192304" y="142652"/>
                </a:lnTo>
                <a:lnTo>
                  <a:pt x="1201023" y="161212"/>
                </a:lnTo>
                <a:lnTo>
                  <a:pt x="1208310" y="180525"/>
                </a:lnTo>
                <a:lnTo>
                  <a:pt x="1214095" y="200524"/>
                </a:lnTo>
                <a:lnTo>
                  <a:pt x="1218312" y="221140"/>
                </a:lnTo>
                <a:lnTo>
                  <a:pt x="1220892" y="242307"/>
                </a:lnTo>
                <a:lnTo>
                  <a:pt x="1221767" y="263955"/>
                </a:lnTo>
                <a:lnTo>
                  <a:pt x="1221767" y="550536"/>
                </a:lnTo>
                <a:lnTo>
                  <a:pt x="1220892" y="572184"/>
                </a:lnTo>
                <a:lnTo>
                  <a:pt x="1214095" y="613967"/>
                </a:lnTo>
                <a:lnTo>
                  <a:pt x="1201023" y="653279"/>
                </a:lnTo>
                <a:lnTo>
                  <a:pt x="1182219" y="689576"/>
                </a:lnTo>
                <a:lnTo>
                  <a:pt x="1158226" y="722315"/>
                </a:lnTo>
                <a:lnTo>
                  <a:pt x="1129588" y="750953"/>
                </a:lnTo>
                <a:lnTo>
                  <a:pt x="1096849" y="774945"/>
                </a:lnTo>
                <a:lnTo>
                  <a:pt x="1060551" y="793748"/>
                </a:lnTo>
                <a:lnTo>
                  <a:pt x="1021238" y="806820"/>
                </a:lnTo>
                <a:lnTo>
                  <a:pt x="979453" y="813616"/>
                </a:lnTo>
                <a:lnTo>
                  <a:pt x="957804" y="814491"/>
                </a:lnTo>
                <a:lnTo>
                  <a:pt x="263962" y="814491"/>
                </a:lnTo>
                <a:lnTo>
                  <a:pt x="221146" y="811037"/>
                </a:lnTo>
                <a:lnTo>
                  <a:pt x="180529" y="801035"/>
                </a:lnTo>
                <a:lnTo>
                  <a:pt x="142656" y="785029"/>
                </a:lnTo>
                <a:lnTo>
                  <a:pt x="108069" y="763563"/>
                </a:lnTo>
                <a:lnTo>
                  <a:pt x="77312" y="737181"/>
                </a:lnTo>
                <a:lnTo>
                  <a:pt x="50929" y="706425"/>
                </a:lnTo>
                <a:lnTo>
                  <a:pt x="29463" y="671839"/>
                </a:lnTo>
                <a:lnTo>
                  <a:pt x="13456" y="633966"/>
                </a:lnTo>
                <a:lnTo>
                  <a:pt x="3454" y="593351"/>
                </a:lnTo>
                <a:lnTo>
                  <a:pt x="0" y="550536"/>
                </a:lnTo>
                <a:lnTo>
                  <a:pt x="0" y="263955"/>
                </a:lnTo>
                <a:lnTo>
                  <a:pt x="3454" y="221140"/>
                </a:lnTo>
                <a:lnTo>
                  <a:pt x="13456" y="180525"/>
                </a:lnTo>
                <a:lnTo>
                  <a:pt x="29462" y="142652"/>
                </a:lnTo>
                <a:lnTo>
                  <a:pt x="50929" y="108066"/>
                </a:lnTo>
                <a:lnTo>
                  <a:pt x="77312" y="77310"/>
                </a:lnTo>
                <a:lnTo>
                  <a:pt x="108069" y="50928"/>
                </a:lnTo>
                <a:lnTo>
                  <a:pt x="142656" y="29462"/>
                </a:lnTo>
                <a:lnTo>
                  <a:pt x="180529" y="13456"/>
                </a:lnTo>
                <a:lnTo>
                  <a:pt x="221146" y="3454"/>
                </a:lnTo>
                <a:lnTo>
                  <a:pt x="263962" y="0"/>
                </a:lnTo>
                <a:lnTo>
                  <a:pt x="610883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07277" y="4701209"/>
            <a:ext cx="246822" cy="239556"/>
          </a:xfrm>
          <a:custGeom>
            <a:avLst/>
            <a:gdLst/>
            <a:ahLst/>
            <a:cxnLst/>
            <a:rect l="l" t="t" r="r" b="b"/>
            <a:pathLst>
              <a:path w="271504" h="271497">
                <a:moveTo>
                  <a:pt x="0" y="0"/>
                </a:moveTo>
                <a:lnTo>
                  <a:pt x="0" y="15083"/>
                </a:lnTo>
                <a:lnTo>
                  <a:pt x="256420" y="271497"/>
                </a:lnTo>
                <a:lnTo>
                  <a:pt x="271504" y="271497"/>
                </a:lnTo>
                <a:lnTo>
                  <a:pt x="271504" y="256414"/>
                </a:lnTo>
                <a:lnTo>
                  <a:pt x="15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28174" y="4814332"/>
            <a:ext cx="740465" cy="359334"/>
          </a:xfrm>
          <a:custGeom>
            <a:avLst/>
            <a:gdLst/>
            <a:ahLst/>
            <a:cxnLst/>
            <a:rect l="l" t="t" r="r" b="b"/>
            <a:pathLst>
              <a:path w="814511" h="407245">
                <a:moveTo>
                  <a:pt x="407256" y="0"/>
                </a:moveTo>
                <a:lnTo>
                  <a:pt x="543007" y="0"/>
                </a:lnTo>
                <a:lnTo>
                  <a:pt x="565275" y="675"/>
                </a:lnTo>
                <a:lnTo>
                  <a:pt x="587047" y="2665"/>
                </a:lnTo>
                <a:lnTo>
                  <a:pt x="608253" y="5917"/>
                </a:lnTo>
                <a:lnTo>
                  <a:pt x="628823" y="10380"/>
                </a:lnTo>
                <a:lnTo>
                  <a:pt x="648689" y="16001"/>
                </a:lnTo>
                <a:lnTo>
                  <a:pt x="667779" y="22728"/>
                </a:lnTo>
                <a:lnTo>
                  <a:pt x="686024" y="30507"/>
                </a:lnTo>
                <a:lnTo>
                  <a:pt x="703354" y="39287"/>
                </a:lnTo>
                <a:lnTo>
                  <a:pt x="719699" y="49015"/>
                </a:lnTo>
                <a:lnTo>
                  <a:pt x="734990" y="59639"/>
                </a:lnTo>
                <a:lnTo>
                  <a:pt x="749155" y="71107"/>
                </a:lnTo>
                <a:lnTo>
                  <a:pt x="762127" y="83365"/>
                </a:lnTo>
                <a:lnTo>
                  <a:pt x="773834" y="96363"/>
                </a:lnTo>
                <a:lnTo>
                  <a:pt x="784207" y="110046"/>
                </a:lnTo>
                <a:lnTo>
                  <a:pt x="793175" y="124363"/>
                </a:lnTo>
                <a:lnTo>
                  <a:pt x="800670" y="139262"/>
                </a:lnTo>
                <a:lnTo>
                  <a:pt x="806621" y="154690"/>
                </a:lnTo>
                <a:lnTo>
                  <a:pt x="810958" y="170594"/>
                </a:lnTo>
                <a:lnTo>
                  <a:pt x="813611" y="186922"/>
                </a:lnTo>
                <a:lnTo>
                  <a:pt x="814511" y="203623"/>
                </a:lnTo>
                <a:lnTo>
                  <a:pt x="813611" y="220323"/>
                </a:lnTo>
                <a:lnTo>
                  <a:pt x="810958" y="236651"/>
                </a:lnTo>
                <a:lnTo>
                  <a:pt x="800670" y="267983"/>
                </a:lnTo>
                <a:lnTo>
                  <a:pt x="784207" y="297199"/>
                </a:lnTo>
                <a:lnTo>
                  <a:pt x="762127" y="323880"/>
                </a:lnTo>
                <a:lnTo>
                  <a:pt x="734990" y="347606"/>
                </a:lnTo>
                <a:lnTo>
                  <a:pt x="703354" y="367958"/>
                </a:lnTo>
                <a:lnTo>
                  <a:pt x="667779" y="384517"/>
                </a:lnTo>
                <a:lnTo>
                  <a:pt x="628823" y="396865"/>
                </a:lnTo>
                <a:lnTo>
                  <a:pt x="587047" y="404580"/>
                </a:lnTo>
                <a:lnTo>
                  <a:pt x="543007" y="407245"/>
                </a:lnTo>
                <a:lnTo>
                  <a:pt x="271503" y="407245"/>
                </a:lnTo>
                <a:lnTo>
                  <a:pt x="227464" y="404580"/>
                </a:lnTo>
                <a:lnTo>
                  <a:pt x="185687" y="396865"/>
                </a:lnTo>
                <a:lnTo>
                  <a:pt x="146732" y="384517"/>
                </a:lnTo>
                <a:lnTo>
                  <a:pt x="111157" y="367958"/>
                </a:lnTo>
                <a:lnTo>
                  <a:pt x="79521" y="347606"/>
                </a:lnTo>
                <a:lnTo>
                  <a:pt x="52384" y="323880"/>
                </a:lnTo>
                <a:lnTo>
                  <a:pt x="30304" y="297199"/>
                </a:lnTo>
                <a:lnTo>
                  <a:pt x="13841" y="267983"/>
                </a:lnTo>
                <a:lnTo>
                  <a:pt x="3553" y="236651"/>
                </a:lnTo>
                <a:lnTo>
                  <a:pt x="0" y="203623"/>
                </a:lnTo>
                <a:lnTo>
                  <a:pt x="900" y="186922"/>
                </a:lnTo>
                <a:lnTo>
                  <a:pt x="3553" y="170594"/>
                </a:lnTo>
                <a:lnTo>
                  <a:pt x="7890" y="154690"/>
                </a:lnTo>
                <a:lnTo>
                  <a:pt x="13841" y="139262"/>
                </a:lnTo>
                <a:lnTo>
                  <a:pt x="21336" y="124363"/>
                </a:lnTo>
                <a:lnTo>
                  <a:pt x="30304" y="110046"/>
                </a:lnTo>
                <a:lnTo>
                  <a:pt x="40677" y="96363"/>
                </a:lnTo>
                <a:lnTo>
                  <a:pt x="52384" y="83365"/>
                </a:lnTo>
                <a:lnTo>
                  <a:pt x="65355" y="71107"/>
                </a:lnTo>
                <a:lnTo>
                  <a:pt x="79521" y="59639"/>
                </a:lnTo>
                <a:lnTo>
                  <a:pt x="94812" y="49015"/>
                </a:lnTo>
                <a:lnTo>
                  <a:pt x="111157" y="39287"/>
                </a:lnTo>
                <a:lnTo>
                  <a:pt x="128487" y="30507"/>
                </a:lnTo>
                <a:lnTo>
                  <a:pt x="146732" y="22728"/>
                </a:lnTo>
                <a:lnTo>
                  <a:pt x="165822" y="16001"/>
                </a:lnTo>
                <a:lnTo>
                  <a:pt x="185687" y="10380"/>
                </a:lnTo>
                <a:lnTo>
                  <a:pt x="206258" y="5917"/>
                </a:lnTo>
                <a:lnTo>
                  <a:pt x="227464" y="2665"/>
                </a:lnTo>
                <a:lnTo>
                  <a:pt x="249236" y="675"/>
                </a:lnTo>
                <a:lnTo>
                  <a:pt x="271503" y="0"/>
                </a:lnTo>
                <a:lnTo>
                  <a:pt x="407256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77837" y="4687900"/>
            <a:ext cx="150835" cy="146395"/>
          </a:xfrm>
          <a:custGeom>
            <a:avLst/>
            <a:gdLst/>
            <a:ahLst/>
            <a:cxnLst/>
            <a:rect l="l" t="t" r="r" b="b"/>
            <a:pathLst>
              <a:path w="165918" h="165914">
                <a:moveTo>
                  <a:pt x="165918" y="0"/>
                </a:moveTo>
                <a:lnTo>
                  <a:pt x="0" y="60332"/>
                </a:lnTo>
                <a:lnTo>
                  <a:pt x="105585" y="165914"/>
                </a:lnTo>
                <a:lnTo>
                  <a:pt x="165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91550" y="4701208"/>
            <a:ext cx="123411" cy="119778"/>
          </a:xfrm>
          <a:custGeom>
            <a:avLst/>
            <a:gdLst/>
            <a:ahLst/>
            <a:cxnLst/>
            <a:rect l="l" t="t" r="r" b="b"/>
            <a:pathLst>
              <a:path w="135752" h="135748">
                <a:moveTo>
                  <a:pt x="120668" y="0"/>
                </a:moveTo>
                <a:lnTo>
                  <a:pt x="0" y="120665"/>
                </a:lnTo>
                <a:lnTo>
                  <a:pt x="0" y="135748"/>
                </a:lnTo>
                <a:lnTo>
                  <a:pt x="15083" y="135748"/>
                </a:lnTo>
                <a:lnTo>
                  <a:pt x="135752" y="15083"/>
                </a:lnTo>
                <a:lnTo>
                  <a:pt x="135752" y="0"/>
                </a:lnTo>
                <a:lnTo>
                  <a:pt x="1206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38872" y="4814332"/>
            <a:ext cx="1110697" cy="359334"/>
          </a:xfrm>
          <a:custGeom>
            <a:avLst/>
            <a:gdLst/>
            <a:ahLst/>
            <a:cxnLst/>
            <a:rect l="l" t="t" r="r" b="b"/>
            <a:pathLst>
              <a:path w="1221767" h="407245">
                <a:moveTo>
                  <a:pt x="610883" y="0"/>
                </a:moveTo>
                <a:lnTo>
                  <a:pt x="950263" y="0"/>
                </a:lnTo>
                <a:lnTo>
                  <a:pt x="972531" y="675"/>
                </a:lnTo>
                <a:lnTo>
                  <a:pt x="994302" y="2665"/>
                </a:lnTo>
                <a:lnTo>
                  <a:pt x="1015509" y="5917"/>
                </a:lnTo>
                <a:lnTo>
                  <a:pt x="1036079" y="10380"/>
                </a:lnTo>
                <a:lnTo>
                  <a:pt x="1055945" y="16001"/>
                </a:lnTo>
                <a:lnTo>
                  <a:pt x="1093280" y="30507"/>
                </a:lnTo>
                <a:lnTo>
                  <a:pt x="1126955" y="49015"/>
                </a:lnTo>
                <a:lnTo>
                  <a:pt x="1156411" y="71107"/>
                </a:lnTo>
                <a:lnTo>
                  <a:pt x="1181089" y="96363"/>
                </a:lnTo>
                <a:lnTo>
                  <a:pt x="1200431" y="124363"/>
                </a:lnTo>
                <a:lnTo>
                  <a:pt x="1213876" y="154690"/>
                </a:lnTo>
                <a:lnTo>
                  <a:pt x="1220867" y="186922"/>
                </a:lnTo>
                <a:lnTo>
                  <a:pt x="1221767" y="203623"/>
                </a:lnTo>
                <a:lnTo>
                  <a:pt x="1220867" y="220322"/>
                </a:lnTo>
                <a:lnTo>
                  <a:pt x="1218213" y="236651"/>
                </a:lnTo>
                <a:lnTo>
                  <a:pt x="1213876" y="252555"/>
                </a:lnTo>
                <a:lnTo>
                  <a:pt x="1207925" y="267983"/>
                </a:lnTo>
                <a:lnTo>
                  <a:pt x="1200431" y="282881"/>
                </a:lnTo>
                <a:lnTo>
                  <a:pt x="1191462" y="297199"/>
                </a:lnTo>
                <a:lnTo>
                  <a:pt x="1181089" y="310882"/>
                </a:lnTo>
                <a:lnTo>
                  <a:pt x="1169382" y="323879"/>
                </a:lnTo>
                <a:lnTo>
                  <a:pt x="1156411" y="336138"/>
                </a:lnTo>
                <a:lnTo>
                  <a:pt x="1142245" y="347605"/>
                </a:lnTo>
                <a:lnTo>
                  <a:pt x="1126955" y="358229"/>
                </a:lnTo>
                <a:lnTo>
                  <a:pt x="1110610" y="367958"/>
                </a:lnTo>
                <a:lnTo>
                  <a:pt x="1093280" y="376738"/>
                </a:lnTo>
                <a:lnTo>
                  <a:pt x="1075035" y="384517"/>
                </a:lnTo>
                <a:lnTo>
                  <a:pt x="1055945" y="391244"/>
                </a:lnTo>
                <a:lnTo>
                  <a:pt x="1036079" y="396864"/>
                </a:lnTo>
                <a:lnTo>
                  <a:pt x="1015509" y="401327"/>
                </a:lnTo>
                <a:lnTo>
                  <a:pt x="994302" y="404580"/>
                </a:lnTo>
                <a:lnTo>
                  <a:pt x="972531" y="406570"/>
                </a:lnTo>
                <a:lnTo>
                  <a:pt x="950263" y="407245"/>
                </a:lnTo>
                <a:lnTo>
                  <a:pt x="271504" y="407245"/>
                </a:lnTo>
                <a:lnTo>
                  <a:pt x="249236" y="406570"/>
                </a:lnTo>
                <a:lnTo>
                  <a:pt x="227464" y="404580"/>
                </a:lnTo>
                <a:lnTo>
                  <a:pt x="206258" y="401328"/>
                </a:lnTo>
                <a:lnTo>
                  <a:pt x="185688" y="396865"/>
                </a:lnTo>
                <a:lnTo>
                  <a:pt x="165822" y="391244"/>
                </a:lnTo>
                <a:lnTo>
                  <a:pt x="146732" y="384517"/>
                </a:lnTo>
                <a:lnTo>
                  <a:pt x="128487" y="376738"/>
                </a:lnTo>
                <a:lnTo>
                  <a:pt x="111157" y="367958"/>
                </a:lnTo>
                <a:lnTo>
                  <a:pt x="94812" y="358230"/>
                </a:lnTo>
                <a:lnTo>
                  <a:pt x="79521" y="347606"/>
                </a:lnTo>
                <a:lnTo>
                  <a:pt x="65355" y="336138"/>
                </a:lnTo>
                <a:lnTo>
                  <a:pt x="52384" y="323880"/>
                </a:lnTo>
                <a:lnTo>
                  <a:pt x="40677" y="310883"/>
                </a:lnTo>
                <a:lnTo>
                  <a:pt x="30304" y="297199"/>
                </a:lnTo>
                <a:lnTo>
                  <a:pt x="21336" y="282882"/>
                </a:lnTo>
                <a:lnTo>
                  <a:pt x="13841" y="267983"/>
                </a:lnTo>
                <a:lnTo>
                  <a:pt x="7890" y="252556"/>
                </a:lnTo>
                <a:lnTo>
                  <a:pt x="3553" y="236651"/>
                </a:lnTo>
                <a:lnTo>
                  <a:pt x="900" y="220323"/>
                </a:lnTo>
                <a:lnTo>
                  <a:pt x="0" y="203623"/>
                </a:lnTo>
                <a:lnTo>
                  <a:pt x="900" y="186922"/>
                </a:lnTo>
                <a:lnTo>
                  <a:pt x="3553" y="170594"/>
                </a:lnTo>
                <a:lnTo>
                  <a:pt x="7890" y="154689"/>
                </a:lnTo>
                <a:lnTo>
                  <a:pt x="13841" y="139262"/>
                </a:lnTo>
                <a:lnTo>
                  <a:pt x="21336" y="124363"/>
                </a:lnTo>
                <a:lnTo>
                  <a:pt x="30304" y="110046"/>
                </a:lnTo>
                <a:lnTo>
                  <a:pt x="40677" y="96363"/>
                </a:lnTo>
                <a:lnTo>
                  <a:pt x="52384" y="83365"/>
                </a:lnTo>
                <a:lnTo>
                  <a:pt x="65355" y="71107"/>
                </a:lnTo>
                <a:lnTo>
                  <a:pt x="79521" y="59639"/>
                </a:lnTo>
                <a:lnTo>
                  <a:pt x="94812" y="49015"/>
                </a:lnTo>
                <a:lnTo>
                  <a:pt x="111157" y="39287"/>
                </a:lnTo>
                <a:lnTo>
                  <a:pt x="128487" y="30507"/>
                </a:lnTo>
                <a:lnTo>
                  <a:pt x="146732" y="22728"/>
                </a:lnTo>
                <a:lnTo>
                  <a:pt x="165822" y="16001"/>
                </a:lnTo>
                <a:lnTo>
                  <a:pt x="185687" y="10380"/>
                </a:lnTo>
                <a:lnTo>
                  <a:pt x="206258" y="5917"/>
                </a:lnTo>
                <a:lnTo>
                  <a:pt x="227464" y="2665"/>
                </a:lnTo>
                <a:lnTo>
                  <a:pt x="249235" y="675"/>
                </a:lnTo>
                <a:lnTo>
                  <a:pt x="271503" y="0"/>
                </a:lnTo>
                <a:lnTo>
                  <a:pt x="610883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32015" y="4687900"/>
            <a:ext cx="150835" cy="146395"/>
          </a:xfrm>
          <a:custGeom>
            <a:avLst/>
            <a:gdLst/>
            <a:ahLst/>
            <a:cxnLst/>
            <a:rect l="l" t="t" r="r" b="b"/>
            <a:pathLst>
              <a:path w="165919" h="165914">
                <a:moveTo>
                  <a:pt x="0" y="0"/>
                </a:moveTo>
                <a:lnTo>
                  <a:pt x="60334" y="165914"/>
                </a:lnTo>
                <a:lnTo>
                  <a:pt x="165919" y="60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45728" y="4701208"/>
            <a:ext cx="123410" cy="119778"/>
          </a:xfrm>
          <a:custGeom>
            <a:avLst/>
            <a:gdLst/>
            <a:ahLst/>
            <a:cxnLst/>
            <a:rect l="l" t="t" r="r" b="b"/>
            <a:pathLst>
              <a:path w="135751" h="135748">
                <a:moveTo>
                  <a:pt x="0" y="0"/>
                </a:moveTo>
                <a:lnTo>
                  <a:pt x="0" y="15083"/>
                </a:lnTo>
                <a:lnTo>
                  <a:pt x="120668" y="135748"/>
                </a:lnTo>
                <a:lnTo>
                  <a:pt x="135751" y="135748"/>
                </a:lnTo>
                <a:lnTo>
                  <a:pt x="135751" y="120665"/>
                </a:lnTo>
                <a:lnTo>
                  <a:pt x="1508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49069" y="4448342"/>
            <a:ext cx="150835" cy="119778"/>
          </a:xfrm>
          <a:custGeom>
            <a:avLst/>
            <a:gdLst/>
            <a:ahLst/>
            <a:cxnLst/>
            <a:rect l="l" t="t" r="r" b="b"/>
            <a:pathLst>
              <a:path w="165918" h="135748">
                <a:moveTo>
                  <a:pt x="0" y="0"/>
                </a:moveTo>
                <a:lnTo>
                  <a:pt x="105584" y="135748"/>
                </a:lnTo>
                <a:lnTo>
                  <a:pt x="165918" y="150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19802" y="4814332"/>
            <a:ext cx="740465" cy="359334"/>
          </a:xfrm>
          <a:custGeom>
            <a:avLst/>
            <a:gdLst/>
            <a:ahLst/>
            <a:cxnLst/>
            <a:rect l="l" t="t" r="r" b="b"/>
            <a:pathLst>
              <a:path w="814511" h="407245">
                <a:moveTo>
                  <a:pt x="407255" y="0"/>
                </a:moveTo>
                <a:lnTo>
                  <a:pt x="543006" y="0"/>
                </a:lnTo>
                <a:lnTo>
                  <a:pt x="565274" y="675"/>
                </a:lnTo>
                <a:lnTo>
                  <a:pt x="587046" y="2665"/>
                </a:lnTo>
                <a:lnTo>
                  <a:pt x="608252" y="5917"/>
                </a:lnTo>
                <a:lnTo>
                  <a:pt x="628823" y="10380"/>
                </a:lnTo>
                <a:lnTo>
                  <a:pt x="648688" y="16001"/>
                </a:lnTo>
                <a:lnTo>
                  <a:pt x="667778" y="22728"/>
                </a:lnTo>
                <a:lnTo>
                  <a:pt x="686023" y="30507"/>
                </a:lnTo>
                <a:lnTo>
                  <a:pt x="703353" y="39287"/>
                </a:lnTo>
                <a:lnTo>
                  <a:pt x="719699" y="49015"/>
                </a:lnTo>
                <a:lnTo>
                  <a:pt x="734989" y="59639"/>
                </a:lnTo>
                <a:lnTo>
                  <a:pt x="749155" y="71107"/>
                </a:lnTo>
                <a:lnTo>
                  <a:pt x="762126" y="83365"/>
                </a:lnTo>
                <a:lnTo>
                  <a:pt x="773833" y="96363"/>
                </a:lnTo>
                <a:lnTo>
                  <a:pt x="784206" y="110046"/>
                </a:lnTo>
                <a:lnTo>
                  <a:pt x="793175" y="124363"/>
                </a:lnTo>
                <a:lnTo>
                  <a:pt x="800670" y="139262"/>
                </a:lnTo>
                <a:lnTo>
                  <a:pt x="806620" y="154690"/>
                </a:lnTo>
                <a:lnTo>
                  <a:pt x="810957" y="170594"/>
                </a:lnTo>
                <a:lnTo>
                  <a:pt x="813611" y="186922"/>
                </a:lnTo>
                <a:lnTo>
                  <a:pt x="814511" y="203623"/>
                </a:lnTo>
                <a:lnTo>
                  <a:pt x="813611" y="220323"/>
                </a:lnTo>
                <a:lnTo>
                  <a:pt x="806620" y="252556"/>
                </a:lnTo>
                <a:lnTo>
                  <a:pt x="793175" y="282882"/>
                </a:lnTo>
                <a:lnTo>
                  <a:pt x="773834" y="310883"/>
                </a:lnTo>
                <a:lnTo>
                  <a:pt x="749155" y="336138"/>
                </a:lnTo>
                <a:lnTo>
                  <a:pt x="719699" y="358230"/>
                </a:lnTo>
                <a:lnTo>
                  <a:pt x="686024" y="376738"/>
                </a:lnTo>
                <a:lnTo>
                  <a:pt x="648689" y="391244"/>
                </a:lnTo>
                <a:lnTo>
                  <a:pt x="608253" y="401328"/>
                </a:lnTo>
                <a:lnTo>
                  <a:pt x="565275" y="406570"/>
                </a:lnTo>
                <a:lnTo>
                  <a:pt x="543007" y="407245"/>
                </a:lnTo>
                <a:lnTo>
                  <a:pt x="271503" y="407245"/>
                </a:lnTo>
                <a:lnTo>
                  <a:pt x="227464" y="404580"/>
                </a:lnTo>
                <a:lnTo>
                  <a:pt x="185687" y="396865"/>
                </a:lnTo>
                <a:lnTo>
                  <a:pt x="146731" y="384517"/>
                </a:lnTo>
                <a:lnTo>
                  <a:pt x="111156" y="367958"/>
                </a:lnTo>
                <a:lnTo>
                  <a:pt x="79521" y="347606"/>
                </a:lnTo>
                <a:lnTo>
                  <a:pt x="52384" y="323880"/>
                </a:lnTo>
                <a:lnTo>
                  <a:pt x="30304" y="297199"/>
                </a:lnTo>
                <a:lnTo>
                  <a:pt x="13841" y="267983"/>
                </a:lnTo>
                <a:lnTo>
                  <a:pt x="3553" y="236651"/>
                </a:lnTo>
                <a:lnTo>
                  <a:pt x="0" y="203623"/>
                </a:lnTo>
                <a:lnTo>
                  <a:pt x="900" y="186923"/>
                </a:lnTo>
                <a:lnTo>
                  <a:pt x="3553" y="170594"/>
                </a:lnTo>
                <a:lnTo>
                  <a:pt x="7890" y="154690"/>
                </a:lnTo>
                <a:lnTo>
                  <a:pt x="13841" y="139262"/>
                </a:lnTo>
                <a:lnTo>
                  <a:pt x="21336" y="124364"/>
                </a:lnTo>
                <a:lnTo>
                  <a:pt x="30304" y="110046"/>
                </a:lnTo>
                <a:lnTo>
                  <a:pt x="40677" y="96363"/>
                </a:lnTo>
                <a:lnTo>
                  <a:pt x="52384" y="83366"/>
                </a:lnTo>
                <a:lnTo>
                  <a:pt x="65355" y="71107"/>
                </a:lnTo>
                <a:lnTo>
                  <a:pt x="79521" y="59640"/>
                </a:lnTo>
                <a:lnTo>
                  <a:pt x="94811" y="49015"/>
                </a:lnTo>
                <a:lnTo>
                  <a:pt x="111156" y="39287"/>
                </a:lnTo>
                <a:lnTo>
                  <a:pt x="128486" y="30507"/>
                </a:lnTo>
                <a:lnTo>
                  <a:pt x="146731" y="22728"/>
                </a:lnTo>
                <a:lnTo>
                  <a:pt x="165822" y="16001"/>
                </a:lnTo>
                <a:lnTo>
                  <a:pt x="185687" y="10380"/>
                </a:lnTo>
                <a:lnTo>
                  <a:pt x="206258" y="5917"/>
                </a:lnTo>
                <a:lnTo>
                  <a:pt x="227464" y="2665"/>
                </a:lnTo>
                <a:lnTo>
                  <a:pt x="249236" y="675"/>
                </a:lnTo>
                <a:lnTo>
                  <a:pt x="271503" y="0"/>
                </a:lnTo>
                <a:lnTo>
                  <a:pt x="407255" y="0"/>
                </a:lnTo>
                <a:close/>
              </a:path>
            </a:pathLst>
          </a:custGeom>
          <a:ln w="1508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62782" y="4448343"/>
            <a:ext cx="863875" cy="492421"/>
          </a:xfrm>
          <a:custGeom>
            <a:avLst/>
            <a:gdLst/>
            <a:ahLst/>
            <a:cxnLst/>
            <a:rect l="l" t="t" r="r" b="b"/>
            <a:pathLst>
              <a:path w="950263" h="558077">
                <a:moveTo>
                  <a:pt x="0" y="0"/>
                </a:moveTo>
                <a:lnTo>
                  <a:pt x="0" y="15083"/>
                </a:lnTo>
                <a:lnTo>
                  <a:pt x="935180" y="558077"/>
                </a:lnTo>
                <a:lnTo>
                  <a:pt x="950263" y="558077"/>
                </a:lnTo>
                <a:lnTo>
                  <a:pt x="950263" y="542994"/>
                </a:lnTo>
                <a:lnTo>
                  <a:pt x="15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6546" y="3496772"/>
            <a:ext cx="5553487" cy="35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2007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I</a:t>
            </a:r>
            <a:r>
              <a:rPr sz="2100" spc="-273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. Reducing Cost of Capital</a:t>
            </a:r>
            <a:endParaRPr sz="2100">
              <a:latin typeface="Times New Roman"/>
              <a:cs typeface="Times New Roman"/>
            </a:endParaRPr>
          </a:p>
          <a:p>
            <a:pPr marL="1213761">
              <a:lnSpc>
                <a:spcPct val="95825"/>
              </a:lnSpc>
              <a:spcBef>
                <a:spcPts val="4674"/>
              </a:spcBef>
            </a:pPr>
            <a:r>
              <a:rPr sz="1300" spc="-39" dirty="0">
                <a:latin typeface="Arial"/>
                <a:cs typeface="Arial"/>
              </a:rPr>
              <a:t>Outsourcin</a:t>
            </a:r>
            <a:r>
              <a:rPr sz="1300" dirty="0">
                <a:latin typeface="Arial"/>
                <a:cs typeface="Arial"/>
              </a:rPr>
              <a:t>g          </a:t>
            </a:r>
            <a:r>
              <a:rPr sz="1300" spc="290" dirty="0">
                <a:latin typeface="Arial"/>
                <a:cs typeface="Arial"/>
              </a:rPr>
              <a:t> </a:t>
            </a:r>
            <a:r>
              <a:rPr sz="1300" spc="-22" dirty="0">
                <a:latin typeface="Arial"/>
                <a:cs typeface="Arial"/>
              </a:rPr>
              <a:t>Flexibl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7" dirty="0">
                <a:latin typeface="Arial"/>
                <a:cs typeface="Arial"/>
              </a:rPr>
              <a:t> </a:t>
            </a:r>
            <a:r>
              <a:rPr sz="1300" spc="-22" dirty="0">
                <a:latin typeface="Arial"/>
                <a:cs typeface="Arial"/>
              </a:rPr>
              <a:t>wag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2" dirty="0">
                <a:latin typeface="Arial"/>
                <a:cs typeface="Arial"/>
              </a:rPr>
              <a:t>contract</a:t>
            </a:r>
            <a:r>
              <a:rPr sz="1300" dirty="0">
                <a:latin typeface="Arial"/>
                <a:cs typeface="Arial"/>
              </a:rPr>
              <a:t>s</a:t>
            </a:r>
            <a:r>
              <a:rPr sz="1300" spc="1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&amp;</a:t>
            </a:r>
            <a:endParaRPr sz="1300">
              <a:latin typeface="Arial"/>
              <a:cs typeface="Arial"/>
            </a:endParaRPr>
          </a:p>
          <a:p>
            <a:pPr marL="2553823">
              <a:lnSpc>
                <a:spcPct val="95825"/>
              </a:lnSpc>
              <a:spcBef>
                <a:spcPts val="45"/>
              </a:spcBef>
            </a:pPr>
            <a:r>
              <a:rPr sz="1300" spc="-48" dirty="0">
                <a:latin typeface="Arial"/>
                <a:cs typeface="Arial"/>
              </a:rPr>
              <a:t>cos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-66" dirty="0">
                <a:latin typeface="Arial"/>
                <a:cs typeface="Arial"/>
              </a:rPr>
              <a:t> </a:t>
            </a:r>
            <a:r>
              <a:rPr sz="1300" spc="-48" dirty="0">
                <a:latin typeface="Arial"/>
                <a:cs typeface="Arial"/>
              </a:rPr>
              <a:t>structure</a:t>
            </a:r>
            <a:endParaRPr sz="1300">
              <a:latin typeface="Arial"/>
              <a:cs typeface="Arial"/>
            </a:endParaRPr>
          </a:p>
          <a:p>
            <a:pPr marL="1335584" marR="3172882">
              <a:lnSpc>
                <a:spcPct val="98987"/>
              </a:lnSpc>
              <a:spcBef>
                <a:spcPts val="2818"/>
              </a:spcBef>
            </a:pPr>
            <a:r>
              <a:rPr sz="1300" spc="-13" dirty="0">
                <a:latin typeface="Arial"/>
                <a:cs typeface="Arial"/>
              </a:rPr>
              <a:t>Reduc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21" dirty="0">
                <a:latin typeface="Arial"/>
                <a:cs typeface="Arial"/>
              </a:rPr>
              <a:t> </a:t>
            </a:r>
            <a:r>
              <a:rPr sz="1300" spc="-13" dirty="0">
                <a:latin typeface="Arial"/>
                <a:cs typeface="Arial"/>
              </a:rPr>
              <a:t>operatin</a:t>
            </a:r>
            <a:r>
              <a:rPr sz="1300" dirty="0">
                <a:latin typeface="Arial"/>
                <a:cs typeface="Arial"/>
              </a:rPr>
              <a:t>g                 </a:t>
            </a:r>
            <a:r>
              <a:rPr sz="1300" spc="205" dirty="0">
                <a:latin typeface="Arial"/>
                <a:cs typeface="Arial"/>
              </a:rPr>
              <a:t> </a:t>
            </a:r>
            <a:r>
              <a:rPr sz="1300" spc="-31" dirty="0">
                <a:latin typeface="Arial"/>
                <a:cs typeface="Arial"/>
              </a:rPr>
              <a:t>Chang</a:t>
            </a:r>
            <a:r>
              <a:rPr sz="1300" dirty="0">
                <a:latin typeface="Arial"/>
                <a:cs typeface="Arial"/>
              </a:rPr>
              <a:t>e</a:t>
            </a:r>
            <a:r>
              <a:rPr sz="1300" spc="-9" dirty="0">
                <a:latin typeface="Arial"/>
                <a:cs typeface="Arial"/>
              </a:rPr>
              <a:t> </a:t>
            </a:r>
            <a:r>
              <a:rPr sz="1300" spc="-31" dirty="0">
                <a:latin typeface="Arial"/>
                <a:cs typeface="Arial"/>
              </a:rPr>
              <a:t>financin</a:t>
            </a:r>
            <a:r>
              <a:rPr sz="1300" dirty="0">
                <a:latin typeface="Arial"/>
                <a:cs typeface="Arial"/>
              </a:rPr>
              <a:t>g</a:t>
            </a:r>
            <a:r>
              <a:rPr sz="1300" spc="-3" dirty="0">
                <a:latin typeface="Arial"/>
                <a:cs typeface="Arial"/>
              </a:rPr>
              <a:t> </a:t>
            </a:r>
            <a:r>
              <a:rPr sz="1300" spc="-31" dirty="0">
                <a:latin typeface="Arial"/>
                <a:cs typeface="Arial"/>
              </a:rPr>
              <a:t>mix </a:t>
            </a:r>
            <a:r>
              <a:rPr sz="1300" dirty="0">
                <a:latin typeface="Arial"/>
                <a:cs typeface="Arial"/>
              </a:rPr>
              <a:t>leverage</a:t>
            </a:r>
            <a:endParaRPr sz="1300">
              <a:latin typeface="Arial"/>
              <a:cs typeface="Arial"/>
            </a:endParaRPr>
          </a:p>
          <a:p>
            <a:pPr marL="1944703">
              <a:lnSpc>
                <a:spcPct val="95825"/>
              </a:lnSpc>
              <a:spcBef>
                <a:spcPts val="2772"/>
              </a:spcBef>
            </a:pPr>
            <a:r>
              <a:rPr sz="1300" dirty="0">
                <a:latin typeface="Arial"/>
                <a:cs typeface="Arial"/>
              </a:rPr>
              <a:t>Cost</a:t>
            </a:r>
            <a:r>
              <a:rPr sz="1300" spc="3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19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Equity</a:t>
            </a:r>
            <a:r>
              <a:rPr sz="1300" spc="43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(E/(D+E)</a:t>
            </a:r>
            <a:r>
              <a:rPr sz="1300" spc="57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+</a:t>
            </a:r>
            <a:r>
              <a:rPr sz="1300" spc="16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Pre-tax</a:t>
            </a:r>
            <a:r>
              <a:rPr sz="1300" spc="48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Cost</a:t>
            </a:r>
            <a:r>
              <a:rPr sz="1300" spc="3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19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Debt</a:t>
            </a:r>
            <a:r>
              <a:rPr sz="1300" spc="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(D./(D+E))</a:t>
            </a:r>
            <a:r>
              <a:rPr sz="1300" spc="66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=</a:t>
            </a:r>
            <a:r>
              <a:rPr sz="1300" spc="16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Cost</a:t>
            </a:r>
            <a:r>
              <a:rPr sz="1300" spc="3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of</a:t>
            </a:r>
            <a:r>
              <a:rPr sz="1300" spc="19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Capital</a:t>
            </a:r>
            <a:endParaRPr sz="1300">
              <a:latin typeface="Arial"/>
              <a:cs typeface="Arial"/>
            </a:endParaRPr>
          </a:p>
          <a:p>
            <a:pPr marL="1335584" marR="2198686">
              <a:lnSpc>
                <a:spcPct val="98987"/>
              </a:lnSpc>
              <a:spcBef>
                <a:spcPts val="2392"/>
              </a:spcBef>
            </a:pPr>
            <a:r>
              <a:rPr sz="1300" spc="-22" dirty="0">
                <a:latin typeface="Arial"/>
                <a:cs typeface="Arial"/>
              </a:rPr>
              <a:t>Mak</a:t>
            </a:r>
            <a:r>
              <a:rPr sz="1300" dirty="0">
                <a:latin typeface="Arial"/>
                <a:cs typeface="Arial"/>
              </a:rPr>
              <a:t>e </a:t>
            </a:r>
            <a:r>
              <a:rPr sz="1300" spc="-22" dirty="0">
                <a:latin typeface="Arial"/>
                <a:cs typeface="Arial"/>
              </a:rPr>
              <a:t>produc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spc="-22" dirty="0">
                <a:latin typeface="Arial"/>
                <a:cs typeface="Arial"/>
              </a:rPr>
              <a:t>o</a:t>
            </a:r>
            <a:r>
              <a:rPr sz="1300" dirty="0">
                <a:latin typeface="Arial"/>
                <a:cs typeface="Arial"/>
              </a:rPr>
              <a:t>r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22" dirty="0">
                <a:latin typeface="Arial"/>
                <a:cs typeface="Arial"/>
              </a:rPr>
              <a:t>servic</a:t>
            </a:r>
            <a:r>
              <a:rPr sz="1300" dirty="0">
                <a:latin typeface="Arial"/>
                <a:cs typeface="Arial"/>
              </a:rPr>
              <a:t>e                                      </a:t>
            </a:r>
            <a:r>
              <a:rPr sz="1300" spc="125" dirty="0">
                <a:latin typeface="Arial"/>
                <a:cs typeface="Arial"/>
              </a:rPr>
              <a:t> </a:t>
            </a:r>
            <a:r>
              <a:rPr sz="1300" spc="-8" dirty="0">
                <a:latin typeface="Arial"/>
                <a:cs typeface="Arial"/>
              </a:rPr>
              <a:t>Matc</a:t>
            </a:r>
            <a:r>
              <a:rPr sz="1300" dirty="0">
                <a:latin typeface="Arial"/>
                <a:cs typeface="Arial"/>
              </a:rPr>
              <a:t>h</a:t>
            </a:r>
            <a:r>
              <a:rPr sz="1300" spc="25" dirty="0">
                <a:latin typeface="Arial"/>
                <a:cs typeface="Arial"/>
              </a:rPr>
              <a:t> </a:t>
            </a:r>
            <a:r>
              <a:rPr sz="1300" spc="-8" dirty="0">
                <a:latin typeface="Arial"/>
                <a:cs typeface="Arial"/>
              </a:rPr>
              <a:t>deb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8" dirty="0">
                <a:latin typeface="Arial"/>
                <a:cs typeface="Arial"/>
              </a:rPr>
              <a:t>to </a:t>
            </a:r>
            <a:r>
              <a:rPr sz="1300" spc="-26" dirty="0">
                <a:latin typeface="Arial"/>
                <a:cs typeface="Arial"/>
              </a:rPr>
              <a:t>les</a:t>
            </a:r>
            <a:r>
              <a:rPr sz="1300" dirty="0">
                <a:latin typeface="Arial"/>
                <a:cs typeface="Arial"/>
              </a:rPr>
              <a:t>s</a:t>
            </a:r>
            <a:r>
              <a:rPr sz="1300" spc="-27" dirty="0">
                <a:latin typeface="Arial"/>
                <a:cs typeface="Arial"/>
              </a:rPr>
              <a:t> </a:t>
            </a:r>
            <a:r>
              <a:rPr sz="1300" spc="-26" dirty="0">
                <a:latin typeface="Arial"/>
                <a:cs typeface="Arial"/>
              </a:rPr>
              <a:t>discretionar</a:t>
            </a:r>
            <a:r>
              <a:rPr sz="1300" dirty="0">
                <a:latin typeface="Arial"/>
                <a:cs typeface="Arial"/>
              </a:rPr>
              <a:t>y</a:t>
            </a:r>
            <a:r>
              <a:rPr sz="1300" spc="22" dirty="0">
                <a:latin typeface="Arial"/>
                <a:cs typeface="Arial"/>
              </a:rPr>
              <a:t> </a:t>
            </a:r>
            <a:r>
              <a:rPr sz="1300" spc="-26" dirty="0">
                <a:latin typeface="Arial"/>
                <a:cs typeface="Arial"/>
              </a:rPr>
              <a:t>t</a:t>
            </a:r>
            <a:r>
              <a:rPr sz="1300" dirty="0">
                <a:latin typeface="Arial"/>
                <a:cs typeface="Arial"/>
              </a:rPr>
              <a:t>o                                             </a:t>
            </a:r>
            <a:r>
              <a:rPr sz="1300" spc="104" dirty="0">
                <a:latin typeface="Arial"/>
                <a:cs typeface="Arial"/>
              </a:rPr>
              <a:t> </a:t>
            </a:r>
            <a:r>
              <a:rPr sz="1300" spc="-31" dirty="0">
                <a:latin typeface="Arial"/>
                <a:cs typeface="Arial"/>
              </a:rPr>
              <a:t>assets</a:t>
            </a:r>
            <a:r>
              <a:rPr sz="1300" dirty="0">
                <a:latin typeface="Arial"/>
                <a:cs typeface="Arial"/>
              </a:rPr>
              <a:t>,</a:t>
            </a:r>
            <a:r>
              <a:rPr sz="1300" spc="-13" dirty="0">
                <a:latin typeface="Arial"/>
                <a:cs typeface="Arial"/>
              </a:rPr>
              <a:t> </a:t>
            </a:r>
            <a:r>
              <a:rPr sz="1300" spc="-31" dirty="0">
                <a:latin typeface="Arial"/>
                <a:cs typeface="Arial"/>
              </a:rPr>
              <a:t>reducing customer</a:t>
            </a:r>
            <a:r>
              <a:rPr sz="1300" dirty="0">
                <a:latin typeface="Arial"/>
                <a:cs typeface="Arial"/>
              </a:rPr>
              <a:t>s                                                            </a:t>
            </a:r>
            <a:r>
              <a:rPr sz="1300" spc="39" dirty="0">
                <a:latin typeface="Arial"/>
                <a:cs typeface="Arial"/>
              </a:rPr>
              <a:t> </a:t>
            </a:r>
            <a:r>
              <a:rPr sz="1300" spc="-48" dirty="0">
                <a:latin typeface="Arial"/>
                <a:cs typeface="Arial"/>
              </a:rPr>
              <a:t>defaul</a:t>
            </a:r>
            <a:r>
              <a:rPr sz="1300" dirty="0">
                <a:latin typeface="Arial"/>
                <a:cs typeface="Arial"/>
              </a:rPr>
              <a:t>t</a:t>
            </a:r>
            <a:r>
              <a:rPr sz="1300" spc="-51" dirty="0">
                <a:latin typeface="Arial"/>
                <a:cs typeface="Arial"/>
              </a:rPr>
              <a:t> </a:t>
            </a:r>
            <a:r>
              <a:rPr sz="1300" spc="-48" dirty="0">
                <a:latin typeface="Arial"/>
                <a:cs typeface="Arial"/>
              </a:rPr>
              <a:t>risk</a:t>
            </a:r>
            <a:endParaRPr sz="1300">
              <a:latin typeface="Arial"/>
              <a:cs typeface="Arial"/>
            </a:endParaRPr>
          </a:p>
          <a:p>
            <a:pPr marL="1335584" marR="452446">
              <a:lnSpc>
                <a:spcPct val="98987"/>
              </a:lnSpc>
              <a:spcBef>
                <a:spcPts val="2239"/>
              </a:spcBef>
            </a:pPr>
            <a:r>
              <a:rPr sz="1300" spc="-22" dirty="0">
                <a:latin typeface="Arial"/>
                <a:cs typeface="Arial"/>
              </a:rPr>
              <a:t>Changin</a:t>
            </a:r>
            <a:r>
              <a:rPr sz="1300" dirty="0">
                <a:latin typeface="Arial"/>
                <a:cs typeface="Arial"/>
              </a:rPr>
              <a:t>g                </a:t>
            </a:r>
            <a:r>
              <a:rPr sz="1300" spc="329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More                                </a:t>
            </a:r>
            <a:r>
              <a:rPr sz="1300" spc="19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Swaps            </a:t>
            </a:r>
            <a:r>
              <a:rPr sz="1300" spc="309" dirty="0">
                <a:latin typeface="Arial"/>
                <a:cs typeface="Arial"/>
              </a:rPr>
              <a:t> </a:t>
            </a:r>
            <a:r>
              <a:rPr sz="1300" spc="-4" dirty="0">
                <a:latin typeface="Arial"/>
                <a:cs typeface="Arial"/>
              </a:rPr>
              <a:t>Derivative</a:t>
            </a:r>
            <a:r>
              <a:rPr sz="1300" dirty="0">
                <a:latin typeface="Arial"/>
                <a:cs typeface="Arial"/>
              </a:rPr>
              <a:t>s           </a:t>
            </a:r>
            <a:r>
              <a:rPr sz="1300" spc="147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Hybrids </a:t>
            </a:r>
            <a:r>
              <a:rPr sz="1300" spc="-22" dirty="0">
                <a:latin typeface="Arial"/>
                <a:cs typeface="Arial"/>
              </a:rPr>
              <a:t>produc</a:t>
            </a:r>
            <a:r>
              <a:rPr sz="1300" dirty="0">
                <a:latin typeface="Arial"/>
                <a:cs typeface="Arial"/>
              </a:rPr>
              <a:t>t                    </a:t>
            </a:r>
            <a:r>
              <a:rPr sz="1300" spc="104" dirty="0">
                <a:latin typeface="Arial"/>
                <a:cs typeface="Arial"/>
              </a:rPr>
              <a:t> </a:t>
            </a:r>
            <a:r>
              <a:rPr sz="1300" spc="-13" dirty="0">
                <a:latin typeface="Arial"/>
                <a:cs typeface="Arial"/>
              </a:rPr>
              <a:t>effective</a:t>
            </a:r>
            <a:endParaRPr sz="1300">
              <a:latin typeface="Arial"/>
              <a:cs typeface="Arial"/>
            </a:endParaRPr>
          </a:p>
          <a:p>
            <a:pPr marL="1335584">
              <a:lnSpc>
                <a:spcPct val="95825"/>
              </a:lnSpc>
            </a:pPr>
            <a:r>
              <a:rPr sz="1300" spc="-67" dirty="0">
                <a:latin typeface="Arial"/>
                <a:cs typeface="Arial"/>
              </a:rPr>
              <a:t>characteristic</a:t>
            </a:r>
            <a:r>
              <a:rPr sz="1300" dirty="0">
                <a:latin typeface="Arial"/>
                <a:cs typeface="Arial"/>
              </a:rPr>
              <a:t>s           </a:t>
            </a:r>
            <a:r>
              <a:rPr sz="1300" spc="165" dirty="0">
                <a:latin typeface="Arial"/>
                <a:cs typeface="Arial"/>
              </a:rPr>
              <a:t> </a:t>
            </a:r>
            <a:r>
              <a:rPr sz="1300" spc="-22" dirty="0">
                <a:latin typeface="Arial"/>
                <a:cs typeface="Arial"/>
              </a:rPr>
              <a:t>advertising</a:t>
            </a:r>
            <a:endParaRPr sz="13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455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45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10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98023" y="2354403"/>
            <a:ext cx="6950604" cy="1299784"/>
          </a:xfrm>
          <a:custGeom>
            <a:avLst/>
            <a:gdLst/>
            <a:ahLst/>
            <a:cxnLst/>
            <a:rect l="l" t="t" r="r" b="b"/>
            <a:pathLst>
              <a:path w="7645664" h="1473089">
                <a:moveTo>
                  <a:pt x="0" y="0"/>
                </a:moveTo>
                <a:lnTo>
                  <a:pt x="0" y="1473089"/>
                </a:lnTo>
                <a:lnTo>
                  <a:pt x="7645664" y="1473089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02739" y="2354402"/>
            <a:ext cx="0" cy="1299784"/>
          </a:xfrm>
          <a:custGeom>
            <a:avLst/>
            <a:gdLst/>
            <a:ahLst/>
            <a:cxnLst/>
            <a:rect l="l" t="t" r="r" b="b"/>
            <a:pathLst>
              <a:path h="1473089">
                <a:moveTo>
                  <a:pt x="0" y="0"/>
                </a:moveTo>
                <a:lnTo>
                  <a:pt x="0" y="1473089"/>
                </a:lnTo>
              </a:path>
            </a:pathLst>
          </a:custGeom>
          <a:ln w="103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236244" y="2363095"/>
            <a:ext cx="0" cy="1291091"/>
          </a:xfrm>
          <a:custGeom>
            <a:avLst/>
            <a:gdLst/>
            <a:ahLst/>
            <a:cxnLst/>
            <a:rect l="l" t="t" r="r" b="b"/>
            <a:pathLst>
              <a:path h="1463236">
                <a:moveTo>
                  <a:pt x="0" y="0"/>
                </a:moveTo>
                <a:lnTo>
                  <a:pt x="0" y="1463236"/>
                </a:lnTo>
              </a:path>
            </a:pathLst>
          </a:custGeom>
          <a:ln w="103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69748" y="2363095"/>
            <a:ext cx="0" cy="1291091"/>
          </a:xfrm>
          <a:custGeom>
            <a:avLst/>
            <a:gdLst/>
            <a:ahLst/>
            <a:cxnLst/>
            <a:rect l="l" t="t" r="r" b="b"/>
            <a:pathLst>
              <a:path h="1463236">
                <a:moveTo>
                  <a:pt x="0" y="0"/>
                </a:moveTo>
                <a:lnTo>
                  <a:pt x="0" y="1463236"/>
                </a:lnTo>
              </a:path>
            </a:pathLst>
          </a:custGeom>
          <a:ln w="103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703253" y="2363095"/>
            <a:ext cx="0" cy="1291091"/>
          </a:xfrm>
          <a:custGeom>
            <a:avLst/>
            <a:gdLst/>
            <a:ahLst/>
            <a:cxnLst/>
            <a:rect l="l" t="t" r="r" b="b"/>
            <a:pathLst>
              <a:path h="1463236">
                <a:moveTo>
                  <a:pt x="0" y="0"/>
                </a:moveTo>
                <a:lnTo>
                  <a:pt x="0" y="1463236"/>
                </a:lnTo>
              </a:path>
            </a:pathLst>
          </a:custGeom>
          <a:ln w="103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436757" y="2363095"/>
            <a:ext cx="0" cy="1291091"/>
          </a:xfrm>
          <a:custGeom>
            <a:avLst/>
            <a:gdLst/>
            <a:ahLst/>
            <a:cxnLst/>
            <a:rect l="l" t="t" r="r" b="b"/>
            <a:pathLst>
              <a:path h="1463236">
                <a:moveTo>
                  <a:pt x="0" y="0"/>
                </a:moveTo>
                <a:lnTo>
                  <a:pt x="0" y="1463236"/>
                </a:lnTo>
              </a:path>
            </a:pathLst>
          </a:custGeom>
          <a:ln w="103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66962" y="2363095"/>
            <a:ext cx="0" cy="1291091"/>
          </a:xfrm>
          <a:custGeom>
            <a:avLst/>
            <a:gdLst/>
            <a:ahLst/>
            <a:cxnLst/>
            <a:rect l="l" t="t" r="r" b="b"/>
            <a:pathLst>
              <a:path h="1463236">
                <a:moveTo>
                  <a:pt x="0" y="0"/>
                </a:moveTo>
                <a:lnTo>
                  <a:pt x="0" y="1463236"/>
                </a:lnTo>
              </a:path>
            </a:pathLst>
          </a:custGeom>
          <a:ln w="103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00466" y="2363095"/>
            <a:ext cx="0" cy="1291091"/>
          </a:xfrm>
          <a:custGeom>
            <a:avLst/>
            <a:gdLst/>
            <a:ahLst/>
            <a:cxnLst/>
            <a:rect l="l" t="t" r="r" b="b"/>
            <a:pathLst>
              <a:path h="1463236">
                <a:moveTo>
                  <a:pt x="0" y="0"/>
                </a:moveTo>
                <a:lnTo>
                  <a:pt x="0" y="1463236"/>
                </a:lnTo>
              </a:path>
            </a:pathLst>
          </a:custGeom>
          <a:ln w="103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76900" y="2363095"/>
            <a:ext cx="0" cy="1291091"/>
          </a:xfrm>
          <a:custGeom>
            <a:avLst/>
            <a:gdLst/>
            <a:ahLst/>
            <a:cxnLst/>
            <a:rect l="l" t="t" r="r" b="b"/>
            <a:pathLst>
              <a:path h="1463236">
                <a:moveTo>
                  <a:pt x="0" y="0"/>
                </a:moveTo>
                <a:lnTo>
                  <a:pt x="0" y="1463236"/>
                </a:lnTo>
              </a:path>
            </a:pathLst>
          </a:custGeom>
          <a:ln w="103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710405" y="2363095"/>
            <a:ext cx="0" cy="1291091"/>
          </a:xfrm>
          <a:custGeom>
            <a:avLst/>
            <a:gdLst/>
            <a:ahLst/>
            <a:cxnLst/>
            <a:rect l="l" t="t" r="r" b="b"/>
            <a:pathLst>
              <a:path h="1463236">
                <a:moveTo>
                  <a:pt x="0" y="0"/>
                </a:moveTo>
                <a:lnTo>
                  <a:pt x="0" y="1463236"/>
                </a:lnTo>
              </a:path>
            </a:pathLst>
          </a:custGeom>
          <a:ln w="103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443910" y="2363095"/>
            <a:ext cx="0" cy="1291091"/>
          </a:xfrm>
          <a:custGeom>
            <a:avLst/>
            <a:gdLst/>
            <a:ahLst/>
            <a:cxnLst/>
            <a:rect l="l" t="t" r="r" b="b"/>
            <a:pathLst>
              <a:path h="1463236">
                <a:moveTo>
                  <a:pt x="0" y="0"/>
                </a:moveTo>
                <a:lnTo>
                  <a:pt x="0" y="1463236"/>
                </a:lnTo>
              </a:path>
            </a:pathLst>
          </a:custGeom>
          <a:ln w="103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07457" y="2358749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507457" y="2476121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07457" y="2593493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07457" y="2710865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07457" y="2828237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507457" y="2945608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507457" y="3062981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7457" y="3180352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07457" y="3297724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07457" y="3415096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07457" y="3532468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507457" y="3649840"/>
            <a:ext cx="6941170" cy="0"/>
          </a:xfrm>
          <a:custGeom>
            <a:avLst/>
            <a:gdLst/>
            <a:ahLst/>
            <a:cxnLst/>
            <a:rect l="l" t="t" r="r" b="b"/>
            <a:pathLst>
              <a:path w="7635287">
                <a:moveTo>
                  <a:pt x="0" y="0"/>
                </a:moveTo>
                <a:lnTo>
                  <a:pt x="7635287" y="0"/>
                </a:lnTo>
              </a:path>
            </a:pathLst>
          </a:custGeom>
          <a:ln w="985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502739" y="235874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2236244" y="235874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2969748" y="235874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3703253" y="235874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4436757" y="2358749"/>
            <a:ext cx="83020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5266962" y="235874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6000467" y="2358749"/>
            <a:ext cx="97643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4" name="object 94"/>
          <p:cNvSpPr txBox="1"/>
          <p:nvPr/>
        </p:nvSpPr>
        <p:spPr>
          <a:xfrm>
            <a:off x="6976900" y="235874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7710406" y="235874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2" name="object 92"/>
          <p:cNvSpPr txBox="1"/>
          <p:nvPr/>
        </p:nvSpPr>
        <p:spPr>
          <a:xfrm>
            <a:off x="1502739" y="247612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2236244" y="247612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2969748" y="247612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3703253" y="247612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4436757" y="2476121"/>
            <a:ext cx="83020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5266962" y="247612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6000467" y="2476121"/>
            <a:ext cx="97643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6976900" y="247612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7710406" y="247612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1502739" y="2593494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2236244" y="2593494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2969748" y="2593494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3703253" y="2593494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4436757" y="2593494"/>
            <a:ext cx="83020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5266962" y="2593494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6000467" y="2593494"/>
            <a:ext cx="97643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6976900" y="2593494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7710406" y="2593494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1502739" y="2710866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2236244" y="2710866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2" name="object 72"/>
          <p:cNvSpPr txBox="1"/>
          <p:nvPr/>
        </p:nvSpPr>
        <p:spPr>
          <a:xfrm>
            <a:off x="2969748" y="2710866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1" name="object 71"/>
          <p:cNvSpPr txBox="1"/>
          <p:nvPr/>
        </p:nvSpPr>
        <p:spPr>
          <a:xfrm>
            <a:off x="3703253" y="2710866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0" name="object 70"/>
          <p:cNvSpPr txBox="1"/>
          <p:nvPr/>
        </p:nvSpPr>
        <p:spPr>
          <a:xfrm>
            <a:off x="4436757" y="2710866"/>
            <a:ext cx="83020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5266962" y="2710866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6000467" y="2710866"/>
            <a:ext cx="97643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6976900" y="2710866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7710406" y="2710866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1502739" y="282823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2236244" y="282823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2969748" y="282823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3703253" y="282823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1" name="object 61"/>
          <p:cNvSpPr txBox="1"/>
          <p:nvPr/>
        </p:nvSpPr>
        <p:spPr>
          <a:xfrm>
            <a:off x="4436757" y="2828237"/>
            <a:ext cx="83020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0" name="object 60"/>
          <p:cNvSpPr txBox="1"/>
          <p:nvPr/>
        </p:nvSpPr>
        <p:spPr>
          <a:xfrm>
            <a:off x="5266962" y="282823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9" name="object 59"/>
          <p:cNvSpPr txBox="1"/>
          <p:nvPr/>
        </p:nvSpPr>
        <p:spPr>
          <a:xfrm>
            <a:off x="6000467" y="2828237"/>
            <a:ext cx="97643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6976900" y="282823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7710406" y="282823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1502739" y="294560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2236244" y="294560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2969748" y="294560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3703253" y="294560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4436757" y="2945609"/>
            <a:ext cx="83020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5266962" y="294560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6000467" y="2945609"/>
            <a:ext cx="97643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6976900" y="294560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7710406" y="294560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1502739" y="306298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2236244" y="306298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2969748" y="306298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3703253" y="306298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4436757" y="3062981"/>
            <a:ext cx="83020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5266962" y="306298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6000467" y="3062981"/>
            <a:ext cx="97643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6976900" y="306298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7710406" y="3062981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1502739" y="3180353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2236244" y="3180353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2969748" y="3180353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3703253" y="3180353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4436757" y="3180353"/>
            <a:ext cx="83020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5266962" y="3180353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6000467" y="3180353"/>
            <a:ext cx="97643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6976900" y="3180353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7710406" y="3180353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1502739" y="3297725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2236244" y="3297725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2969748" y="3297725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3703253" y="3297725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4436757" y="3297725"/>
            <a:ext cx="83020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5266962" y="3297725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6000467" y="3297725"/>
            <a:ext cx="97643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6976900" y="3297725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7710406" y="3297725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1502739" y="341509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2236244" y="341509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969748" y="341509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3703253" y="341509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6" name="object 16"/>
          <p:cNvSpPr txBox="1"/>
          <p:nvPr/>
        </p:nvSpPr>
        <p:spPr>
          <a:xfrm>
            <a:off x="4436757" y="3415097"/>
            <a:ext cx="83020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5266962" y="341509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6000467" y="3415097"/>
            <a:ext cx="97643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976900" y="341509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7710406" y="3415097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" name="object 11"/>
          <p:cNvSpPr txBox="1"/>
          <p:nvPr/>
        </p:nvSpPr>
        <p:spPr>
          <a:xfrm>
            <a:off x="1502739" y="353246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2236244" y="353246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969748" y="353246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703253" y="353246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4436757" y="3532469"/>
            <a:ext cx="83020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5266962" y="353246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6000467" y="3532469"/>
            <a:ext cx="976434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6976900" y="353246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7710406" y="3532469"/>
            <a:ext cx="733505" cy="117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3898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SAP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: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Optimal Capital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Structure</a:t>
            </a:r>
            <a:endParaRPr sz="2100">
              <a:latin typeface="Times New Roman"/>
              <a:cs typeface="Times New Roman"/>
            </a:endParaRPr>
          </a:p>
          <a:p>
            <a:pPr marL="1151439" marR="253667" algn="ctr">
              <a:lnSpc>
                <a:spcPct val="95825"/>
              </a:lnSpc>
              <a:spcBef>
                <a:spcPts val="6249"/>
              </a:spcBef>
            </a:pPr>
            <a:r>
              <a:rPr sz="700" dirty="0">
                <a:latin typeface="Times New Roman"/>
                <a:cs typeface="Times New Roman"/>
              </a:rPr>
              <a:t>Debt</a:t>
            </a:r>
            <a:r>
              <a:rPr sz="700" spc="1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Ratio                  </a:t>
            </a:r>
            <a:r>
              <a:rPr sz="700" spc="1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Beta              </a:t>
            </a:r>
            <a:r>
              <a:rPr sz="700" spc="15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Cost</a:t>
            </a:r>
            <a:r>
              <a:rPr sz="700" spc="10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of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Equity        </a:t>
            </a:r>
            <a:r>
              <a:rPr sz="700" spc="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Bond</a:t>
            </a:r>
            <a:r>
              <a:rPr sz="700" spc="12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Rating     </a:t>
            </a:r>
            <a:r>
              <a:rPr sz="700" spc="11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Interest</a:t>
            </a:r>
            <a:r>
              <a:rPr sz="700" spc="16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rate</a:t>
            </a:r>
            <a:r>
              <a:rPr sz="700" spc="8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on</a:t>
            </a:r>
            <a:r>
              <a:rPr sz="700" spc="6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debt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Tax</a:t>
            </a:r>
            <a:r>
              <a:rPr sz="700" spc="9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Rate        </a:t>
            </a:r>
            <a:r>
              <a:rPr sz="700" spc="74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Cost</a:t>
            </a:r>
            <a:r>
              <a:rPr sz="700" spc="10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of</a:t>
            </a:r>
            <a:r>
              <a:rPr sz="700" spc="5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Debt</a:t>
            </a:r>
            <a:r>
              <a:rPr sz="700" spc="1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(after-tax)          </a:t>
            </a:r>
            <a:r>
              <a:rPr sz="700" spc="14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WACC           </a:t>
            </a:r>
            <a:r>
              <a:rPr sz="700" spc="14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Firm</a:t>
            </a:r>
            <a:r>
              <a:rPr sz="700" spc="11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Value</a:t>
            </a:r>
            <a:r>
              <a:rPr sz="700" spc="13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(G)</a:t>
            </a:r>
            <a:endParaRPr sz="700">
              <a:latin typeface="Times New Roman"/>
              <a:cs typeface="Times New Roman"/>
            </a:endParaRPr>
          </a:p>
          <a:p>
            <a:pPr marL="1298116" marR="420809" algn="ctr">
              <a:lnSpc>
                <a:spcPct val="95825"/>
              </a:lnSpc>
              <a:spcBef>
                <a:spcPts val="112"/>
              </a:spcBef>
            </a:pPr>
            <a:r>
              <a:rPr sz="700" dirty="0">
                <a:latin typeface="Times New Roman"/>
                <a:cs typeface="Times New Roman"/>
              </a:rPr>
              <a:t>0%                        </a:t>
            </a:r>
            <a:r>
              <a:rPr sz="700" spc="8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1.25                      </a:t>
            </a:r>
            <a:r>
              <a:rPr sz="700" spc="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8.72%                     </a:t>
            </a:r>
            <a:r>
              <a:rPr sz="700" spc="5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AAA                       </a:t>
            </a:r>
            <a:r>
              <a:rPr sz="700" spc="3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3.76%                     </a:t>
            </a:r>
            <a:r>
              <a:rPr sz="700" spc="7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36.54%                        </a:t>
            </a:r>
            <a:r>
              <a:rPr sz="700" spc="13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2.39%                         </a:t>
            </a:r>
            <a:r>
              <a:rPr sz="700" spc="12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8.72%                  </a:t>
            </a:r>
            <a:r>
              <a:rPr sz="700" spc="4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$39,088</a:t>
            </a:r>
            <a:endParaRPr sz="700">
              <a:latin typeface="Times New Roman"/>
              <a:cs typeface="Times New Roman"/>
            </a:endParaRPr>
          </a:p>
          <a:p>
            <a:pPr marL="1274834" marR="420809" algn="ctr">
              <a:lnSpc>
                <a:spcPct val="95825"/>
              </a:lnSpc>
              <a:spcBef>
                <a:spcPts val="112"/>
              </a:spcBef>
            </a:pPr>
            <a:r>
              <a:rPr sz="700" dirty="0">
                <a:latin typeface="Times New Roman"/>
                <a:cs typeface="Times New Roman"/>
              </a:rPr>
              <a:t>10%                       </a:t>
            </a:r>
            <a:r>
              <a:rPr sz="700" spc="9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1.34                      </a:t>
            </a:r>
            <a:r>
              <a:rPr sz="700" spc="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9.09%                     </a:t>
            </a:r>
            <a:r>
              <a:rPr sz="700" spc="5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AAA                       </a:t>
            </a:r>
            <a:r>
              <a:rPr sz="700" spc="3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3.76%                     </a:t>
            </a:r>
            <a:r>
              <a:rPr sz="700" spc="7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36.54%                        </a:t>
            </a:r>
            <a:r>
              <a:rPr sz="700" spc="13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2.39%                         </a:t>
            </a:r>
            <a:r>
              <a:rPr sz="700" spc="12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8.42%                  </a:t>
            </a:r>
            <a:r>
              <a:rPr sz="700" spc="4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$41,480</a:t>
            </a:r>
            <a:endParaRPr sz="700">
              <a:latin typeface="Times New Roman"/>
              <a:cs typeface="Times New Roman"/>
            </a:endParaRPr>
          </a:p>
          <a:p>
            <a:pPr marL="1274834" marR="420809" algn="ctr">
              <a:lnSpc>
                <a:spcPct val="95825"/>
              </a:lnSpc>
              <a:spcBef>
                <a:spcPts val="112"/>
              </a:spcBef>
            </a:pPr>
            <a:r>
              <a:rPr sz="700" dirty="0">
                <a:latin typeface="Times New Roman"/>
                <a:cs typeface="Times New Roman"/>
              </a:rPr>
              <a:t>20%                       </a:t>
            </a:r>
            <a:r>
              <a:rPr sz="700" spc="9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1.45                      </a:t>
            </a:r>
            <a:r>
              <a:rPr sz="700" spc="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9.56%                        </a:t>
            </a:r>
            <a:r>
              <a:rPr sz="700" spc="8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                         </a:t>
            </a:r>
            <a:r>
              <a:rPr sz="700" spc="14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4.26%                     </a:t>
            </a:r>
            <a:r>
              <a:rPr sz="700" spc="7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36.54%                        </a:t>
            </a:r>
            <a:r>
              <a:rPr sz="700" spc="13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2.70%                         </a:t>
            </a:r>
            <a:r>
              <a:rPr sz="700" spc="12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8.19%                  </a:t>
            </a:r>
            <a:r>
              <a:rPr sz="700" spc="4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$43,567</a:t>
            </a:r>
            <a:endParaRPr sz="700">
              <a:latin typeface="Times New Roman"/>
              <a:cs typeface="Times New Roman"/>
            </a:endParaRPr>
          </a:p>
          <a:p>
            <a:pPr marL="1274834" marR="420809" algn="ctr">
              <a:lnSpc>
                <a:spcPct val="95825"/>
              </a:lnSpc>
              <a:spcBef>
                <a:spcPts val="112"/>
              </a:spcBef>
            </a:pPr>
            <a:r>
              <a:rPr sz="700" dirty="0">
                <a:latin typeface="Times New Roman"/>
                <a:cs typeface="Times New Roman"/>
              </a:rPr>
              <a:t>30%                       </a:t>
            </a:r>
            <a:r>
              <a:rPr sz="700" spc="9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1.59                    </a:t>
            </a:r>
            <a:r>
              <a:rPr sz="700" spc="15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10.16%                      </a:t>
            </a:r>
            <a:r>
              <a:rPr sz="700" spc="141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A-                         </a:t>
            </a:r>
            <a:r>
              <a:rPr sz="700" spc="5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4.41%                     </a:t>
            </a:r>
            <a:r>
              <a:rPr sz="700" spc="75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36.54%                        </a:t>
            </a:r>
            <a:r>
              <a:rPr sz="700" spc="13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2.80%                         </a:t>
            </a:r>
            <a:r>
              <a:rPr sz="700" spc="12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7.95%                  </a:t>
            </a:r>
            <a:r>
              <a:rPr sz="700" spc="4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$45,900</a:t>
            </a:r>
            <a:endParaRPr sz="700">
              <a:latin typeface="Times New Roman"/>
              <a:cs typeface="Times New Roman"/>
            </a:endParaRPr>
          </a:p>
          <a:p>
            <a:pPr marL="1274834" marR="420809" algn="ctr">
              <a:lnSpc>
                <a:spcPct val="95825"/>
              </a:lnSpc>
              <a:spcBef>
                <a:spcPts val="112"/>
              </a:spcBef>
            </a:pPr>
            <a:r>
              <a:rPr sz="700" dirty="0">
                <a:latin typeface="Times New Roman"/>
                <a:cs typeface="Times New Roman"/>
              </a:rPr>
              <a:t>40%                       </a:t>
            </a:r>
            <a:r>
              <a:rPr sz="700" spc="9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1.78                    </a:t>
            </a:r>
            <a:r>
              <a:rPr sz="700" spc="15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10.96%                    </a:t>
            </a:r>
            <a:r>
              <a:rPr sz="700" spc="136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CCC                      </a:t>
            </a:r>
            <a:r>
              <a:rPr sz="700" spc="11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11.41%                    </a:t>
            </a:r>
            <a:r>
              <a:rPr sz="700" spc="60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36.54%                        </a:t>
            </a:r>
            <a:r>
              <a:rPr sz="700" spc="13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7.24%                         </a:t>
            </a:r>
            <a:r>
              <a:rPr sz="700" spc="12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9.47%                  </a:t>
            </a:r>
            <a:r>
              <a:rPr sz="700" spc="4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$34,043</a:t>
            </a:r>
            <a:endParaRPr sz="700">
              <a:latin typeface="Times New Roman"/>
              <a:cs typeface="Times New Roman"/>
            </a:endParaRPr>
          </a:p>
          <a:p>
            <a:pPr marL="1274834" marR="420809" algn="ctr">
              <a:lnSpc>
                <a:spcPct val="95825"/>
              </a:lnSpc>
              <a:spcBef>
                <a:spcPts val="112"/>
              </a:spcBef>
            </a:pPr>
            <a:r>
              <a:rPr sz="700" dirty="0">
                <a:latin typeface="Times New Roman"/>
                <a:cs typeface="Times New Roman"/>
              </a:rPr>
              <a:t>50%                       </a:t>
            </a:r>
            <a:r>
              <a:rPr sz="700" spc="9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2.22                    </a:t>
            </a:r>
            <a:r>
              <a:rPr sz="700" spc="15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12.85%               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                         </a:t>
            </a:r>
            <a:r>
              <a:rPr sz="700" spc="6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15.41%                    </a:t>
            </a:r>
            <a:r>
              <a:rPr sz="700" spc="7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22.08%                       </a:t>
            </a:r>
            <a:r>
              <a:rPr sz="700" spc="12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12.01%               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12.43%                 </a:t>
            </a:r>
            <a:r>
              <a:rPr sz="700" spc="6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$22,444</a:t>
            </a:r>
            <a:endParaRPr sz="700">
              <a:latin typeface="Times New Roman"/>
              <a:cs typeface="Times New Roman"/>
            </a:endParaRPr>
          </a:p>
          <a:p>
            <a:pPr marL="1274834" marR="420809" algn="ctr">
              <a:lnSpc>
                <a:spcPct val="95825"/>
              </a:lnSpc>
              <a:spcBef>
                <a:spcPts val="112"/>
              </a:spcBef>
            </a:pPr>
            <a:r>
              <a:rPr sz="700" dirty="0">
                <a:latin typeface="Times New Roman"/>
                <a:cs typeface="Times New Roman"/>
              </a:rPr>
              <a:t>60%                       </a:t>
            </a:r>
            <a:r>
              <a:rPr sz="700" spc="9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2.78                    </a:t>
            </a:r>
            <a:r>
              <a:rPr sz="700" spc="15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15.21%               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                         </a:t>
            </a:r>
            <a:r>
              <a:rPr sz="700" spc="6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15.41%                    </a:t>
            </a:r>
            <a:r>
              <a:rPr sz="700" spc="7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18.40%                       </a:t>
            </a:r>
            <a:r>
              <a:rPr sz="700" spc="12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12.58%               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13.63%                 </a:t>
            </a:r>
            <a:r>
              <a:rPr sz="700" spc="6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$19,650</a:t>
            </a:r>
            <a:endParaRPr sz="700">
              <a:latin typeface="Times New Roman"/>
              <a:cs typeface="Times New Roman"/>
            </a:endParaRPr>
          </a:p>
          <a:p>
            <a:pPr marL="1274834" marR="420809" algn="ctr">
              <a:lnSpc>
                <a:spcPct val="95825"/>
              </a:lnSpc>
              <a:spcBef>
                <a:spcPts val="112"/>
              </a:spcBef>
            </a:pPr>
            <a:r>
              <a:rPr sz="700" dirty="0">
                <a:latin typeface="Times New Roman"/>
                <a:cs typeface="Times New Roman"/>
              </a:rPr>
              <a:t>70%                       </a:t>
            </a:r>
            <a:r>
              <a:rPr sz="700" spc="9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3.70                    </a:t>
            </a:r>
            <a:r>
              <a:rPr sz="700" spc="15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19.15%               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                         </a:t>
            </a:r>
            <a:r>
              <a:rPr sz="700" spc="6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15.41%                    </a:t>
            </a:r>
            <a:r>
              <a:rPr sz="700" spc="7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15.77%                       </a:t>
            </a:r>
            <a:r>
              <a:rPr sz="700" spc="12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12.98%               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14.83%                 </a:t>
            </a:r>
            <a:r>
              <a:rPr sz="700" spc="6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$17,444</a:t>
            </a:r>
            <a:endParaRPr sz="700">
              <a:latin typeface="Times New Roman"/>
              <a:cs typeface="Times New Roman"/>
            </a:endParaRPr>
          </a:p>
          <a:p>
            <a:pPr marL="1274834" marR="420809" algn="ctr">
              <a:lnSpc>
                <a:spcPct val="95825"/>
              </a:lnSpc>
              <a:spcBef>
                <a:spcPts val="112"/>
              </a:spcBef>
            </a:pPr>
            <a:r>
              <a:rPr sz="700" dirty="0">
                <a:latin typeface="Times New Roman"/>
                <a:cs typeface="Times New Roman"/>
              </a:rPr>
              <a:t>80%                       </a:t>
            </a:r>
            <a:r>
              <a:rPr sz="700" spc="92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5.55                    </a:t>
            </a:r>
            <a:r>
              <a:rPr sz="700" spc="15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27.01%               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                         </a:t>
            </a:r>
            <a:r>
              <a:rPr sz="700" spc="6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15.41%                    </a:t>
            </a:r>
            <a:r>
              <a:rPr sz="700" spc="7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13.80%                       </a:t>
            </a:r>
            <a:r>
              <a:rPr sz="700" spc="12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13.28%               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16.03%                 </a:t>
            </a:r>
            <a:r>
              <a:rPr sz="700" spc="6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$15,658</a:t>
            </a:r>
            <a:endParaRPr sz="700">
              <a:latin typeface="Times New Roman"/>
              <a:cs typeface="Times New Roman"/>
            </a:endParaRPr>
          </a:p>
          <a:p>
            <a:pPr marL="1274834" marR="420809" algn="ctr">
              <a:lnSpc>
                <a:spcPct val="95825"/>
              </a:lnSpc>
              <a:spcBef>
                <a:spcPts val="112"/>
              </a:spcBef>
            </a:pPr>
            <a:r>
              <a:rPr sz="700" dirty="0">
                <a:latin typeface="Times New Roman"/>
                <a:cs typeface="Times New Roman"/>
              </a:rPr>
              <a:t>90%                      </a:t>
            </a:r>
            <a:r>
              <a:rPr sz="700" spc="123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11.11                   </a:t>
            </a:r>
            <a:r>
              <a:rPr sz="700" spc="126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50.62%               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C                         </a:t>
            </a:r>
            <a:r>
              <a:rPr sz="700" spc="6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15.41%                    </a:t>
            </a:r>
            <a:r>
              <a:rPr sz="700" spc="78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12.26%                       </a:t>
            </a:r>
            <a:r>
              <a:rPr sz="700" spc="127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13.52%                       </a:t>
            </a:r>
            <a:r>
              <a:rPr sz="700" spc="10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17.23%                 </a:t>
            </a:r>
            <a:r>
              <a:rPr sz="700" spc="69" dirty="0"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$14,181</a:t>
            </a:r>
            <a:endParaRPr sz="7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24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714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object 12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3364" y="591889"/>
            <a:ext cx="8177348" cy="5519597"/>
          </a:xfrm>
          <a:custGeom>
            <a:avLst/>
            <a:gdLst/>
            <a:ahLst/>
            <a:cxnLst/>
            <a:rect l="l" t="t" r="r" b="b"/>
            <a:pathLst>
              <a:path w="8995083" h="6255543">
                <a:moveTo>
                  <a:pt x="0" y="0"/>
                </a:moveTo>
                <a:lnTo>
                  <a:pt x="0" y="6255543"/>
                </a:lnTo>
                <a:lnTo>
                  <a:pt x="8995083" y="6255543"/>
                </a:lnTo>
                <a:lnTo>
                  <a:pt x="8995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117999" y="2320790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8" y="133873"/>
                </a:moveTo>
                <a:lnTo>
                  <a:pt x="97375" y="0"/>
                </a:lnTo>
                <a:lnTo>
                  <a:pt x="0" y="0"/>
                </a:lnTo>
                <a:lnTo>
                  <a:pt x="48688" y="133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167795" y="2041589"/>
            <a:ext cx="0" cy="375848"/>
          </a:xfrm>
          <a:custGeom>
            <a:avLst/>
            <a:gdLst/>
            <a:ahLst/>
            <a:cxnLst/>
            <a:rect l="l" t="t" r="r" b="b"/>
            <a:pathLst>
              <a:path h="425961">
                <a:moveTo>
                  <a:pt x="0" y="0"/>
                </a:moveTo>
                <a:lnTo>
                  <a:pt x="0" y="425961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71307" y="591889"/>
            <a:ext cx="1294655" cy="289939"/>
          </a:xfrm>
          <a:custGeom>
            <a:avLst/>
            <a:gdLst/>
            <a:ahLst/>
            <a:cxnLst/>
            <a:rect l="l" t="t" r="r" b="b"/>
            <a:pathLst>
              <a:path w="1424120" h="328598">
                <a:moveTo>
                  <a:pt x="0" y="0"/>
                </a:moveTo>
                <a:lnTo>
                  <a:pt x="0" y="328598"/>
                </a:lnTo>
                <a:lnTo>
                  <a:pt x="1424120" y="328598"/>
                </a:lnTo>
                <a:lnTo>
                  <a:pt x="1424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76840" y="597259"/>
            <a:ext cx="1283589" cy="279201"/>
          </a:xfrm>
          <a:custGeom>
            <a:avLst/>
            <a:gdLst/>
            <a:ahLst/>
            <a:cxnLst/>
            <a:rect l="l" t="t" r="r" b="b"/>
            <a:pathLst>
              <a:path w="1411948" h="316428">
                <a:moveTo>
                  <a:pt x="0" y="0"/>
                </a:moveTo>
                <a:lnTo>
                  <a:pt x="1411948" y="0"/>
                </a:lnTo>
                <a:lnTo>
                  <a:pt x="1411948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643758" y="2331528"/>
            <a:ext cx="597533" cy="676526"/>
          </a:xfrm>
          <a:custGeom>
            <a:avLst/>
            <a:gdLst/>
            <a:ahLst/>
            <a:cxnLst/>
            <a:rect l="l" t="t" r="r" b="b"/>
            <a:pathLst>
              <a:path w="657286" h="766730">
                <a:moveTo>
                  <a:pt x="0" y="0"/>
                </a:moveTo>
                <a:lnTo>
                  <a:pt x="0" y="766730"/>
                </a:lnTo>
                <a:lnTo>
                  <a:pt x="657286" y="766730"/>
                </a:lnTo>
                <a:lnTo>
                  <a:pt x="6572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649291" y="2336898"/>
            <a:ext cx="586467" cy="665787"/>
          </a:xfrm>
          <a:custGeom>
            <a:avLst/>
            <a:gdLst/>
            <a:ahLst/>
            <a:cxnLst/>
            <a:rect l="l" t="t" r="r" b="b"/>
            <a:pathLst>
              <a:path w="645114" h="754559">
                <a:moveTo>
                  <a:pt x="0" y="0"/>
                </a:moveTo>
                <a:lnTo>
                  <a:pt x="645114" y="0"/>
                </a:lnTo>
                <a:lnTo>
                  <a:pt x="645114" y="754559"/>
                </a:lnTo>
                <a:lnTo>
                  <a:pt x="0" y="754559"/>
                </a:lnTo>
                <a:lnTo>
                  <a:pt x="0" y="0"/>
                </a:lnTo>
                <a:close/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651982" y="2041588"/>
            <a:ext cx="2987664" cy="193293"/>
          </a:xfrm>
          <a:custGeom>
            <a:avLst/>
            <a:gdLst/>
            <a:ahLst/>
            <a:cxnLst/>
            <a:rect l="l" t="t" r="r" b="b"/>
            <a:pathLst>
              <a:path w="3286430" h="219065">
                <a:moveTo>
                  <a:pt x="0" y="0"/>
                </a:moveTo>
                <a:lnTo>
                  <a:pt x="0" y="219065"/>
                </a:lnTo>
                <a:lnTo>
                  <a:pt x="3286430" y="219065"/>
                </a:lnTo>
                <a:lnTo>
                  <a:pt x="328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657515" y="2046959"/>
            <a:ext cx="2976598" cy="182554"/>
          </a:xfrm>
          <a:custGeom>
            <a:avLst/>
            <a:gdLst/>
            <a:ahLst/>
            <a:cxnLst/>
            <a:rect l="l" t="t" r="r" b="b"/>
            <a:pathLst>
              <a:path w="3274258" h="206895">
                <a:moveTo>
                  <a:pt x="0" y="0"/>
                </a:moveTo>
                <a:lnTo>
                  <a:pt x="3274258" y="0"/>
                </a:lnTo>
                <a:lnTo>
                  <a:pt x="3274258" y="206895"/>
                </a:lnTo>
                <a:lnTo>
                  <a:pt x="0" y="206895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66373" y="3201348"/>
            <a:ext cx="4083142" cy="193293"/>
          </a:xfrm>
          <a:custGeom>
            <a:avLst/>
            <a:gdLst/>
            <a:ahLst/>
            <a:cxnLst/>
            <a:rect l="l" t="t" r="r" b="b"/>
            <a:pathLst>
              <a:path w="4491456" h="219065">
                <a:moveTo>
                  <a:pt x="0" y="0"/>
                </a:moveTo>
                <a:lnTo>
                  <a:pt x="0" y="219065"/>
                </a:lnTo>
                <a:lnTo>
                  <a:pt x="4491456" y="219065"/>
                </a:lnTo>
                <a:lnTo>
                  <a:pt x="449145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71907" y="3206718"/>
            <a:ext cx="4072075" cy="182554"/>
          </a:xfrm>
          <a:custGeom>
            <a:avLst/>
            <a:gdLst/>
            <a:ahLst/>
            <a:cxnLst/>
            <a:rect l="l" t="t" r="r" b="b"/>
            <a:pathLst>
              <a:path w="4479283" h="206895">
                <a:moveTo>
                  <a:pt x="0" y="0"/>
                </a:moveTo>
                <a:lnTo>
                  <a:pt x="4479283" y="0"/>
                </a:lnTo>
                <a:lnTo>
                  <a:pt x="4479283" y="206895"/>
                </a:lnTo>
                <a:lnTo>
                  <a:pt x="0" y="206895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51160" y="688535"/>
            <a:ext cx="1195065" cy="386586"/>
          </a:xfrm>
          <a:custGeom>
            <a:avLst/>
            <a:gdLst/>
            <a:ahLst/>
            <a:cxnLst/>
            <a:rect l="l" t="t" r="r" b="b"/>
            <a:pathLst>
              <a:path w="1314572" h="438131">
                <a:moveTo>
                  <a:pt x="0" y="0"/>
                </a:moveTo>
                <a:lnTo>
                  <a:pt x="0" y="438131"/>
                </a:lnTo>
                <a:lnTo>
                  <a:pt x="1314572" y="438131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56692" y="693905"/>
            <a:ext cx="1184000" cy="375848"/>
          </a:xfrm>
          <a:custGeom>
            <a:avLst/>
            <a:gdLst/>
            <a:ahLst/>
            <a:cxnLst/>
            <a:rect l="l" t="t" r="r" b="b"/>
            <a:pathLst>
              <a:path w="1302400" h="425961">
                <a:moveTo>
                  <a:pt x="0" y="0"/>
                </a:moveTo>
                <a:lnTo>
                  <a:pt x="1302400" y="0"/>
                </a:lnTo>
                <a:lnTo>
                  <a:pt x="1302400" y="425961"/>
                </a:lnTo>
                <a:lnTo>
                  <a:pt x="0" y="42596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062673" y="881828"/>
            <a:ext cx="1195065" cy="386586"/>
          </a:xfrm>
          <a:custGeom>
            <a:avLst/>
            <a:gdLst/>
            <a:ahLst/>
            <a:cxnLst/>
            <a:rect l="l" t="t" r="r" b="b"/>
            <a:pathLst>
              <a:path w="1314572" h="438131">
                <a:moveTo>
                  <a:pt x="0" y="0"/>
                </a:moveTo>
                <a:lnTo>
                  <a:pt x="0" y="438131"/>
                </a:lnTo>
                <a:lnTo>
                  <a:pt x="1314572" y="438131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68205" y="887198"/>
            <a:ext cx="1184000" cy="375848"/>
          </a:xfrm>
          <a:custGeom>
            <a:avLst/>
            <a:gdLst/>
            <a:ahLst/>
            <a:cxnLst/>
            <a:rect l="l" t="t" r="r" b="b"/>
            <a:pathLst>
              <a:path w="1302400" h="425961">
                <a:moveTo>
                  <a:pt x="0" y="0"/>
                </a:moveTo>
                <a:lnTo>
                  <a:pt x="1302400" y="0"/>
                </a:lnTo>
                <a:lnTo>
                  <a:pt x="1302400" y="425961"/>
                </a:lnTo>
                <a:lnTo>
                  <a:pt x="0" y="42596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72542" y="4554401"/>
            <a:ext cx="6274095" cy="1449699"/>
          </a:xfrm>
          <a:custGeom>
            <a:avLst/>
            <a:gdLst/>
            <a:ahLst/>
            <a:cxnLst/>
            <a:rect l="l" t="t" r="r" b="b"/>
            <a:pathLst>
              <a:path w="6901505" h="1642992">
                <a:moveTo>
                  <a:pt x="0" y="0"/>
                </a:moveTo>
                <a:lnTo>
                  <a:pt x="0" y="1642992"/>
                </a:lnTo>
                <a:lnTo>
                  <a:pt x="6901505" y="1642992"/>
                </a:lnTo>
                <a:lnTo>
                  <a:pt x="6901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8074" y="4559770"/>
            <a:ext cx="6263030" cy="1438961"/>
          </a:xfrm>
          <a:custGeom>
            <a:avLst/>
            <a:gdLst/>
            <a:ahLst/>
            <a:cxnLst/>
            <a:rect l="l" t="t" r="r" b="b"/>
            <a:pathLst>
              <a:path w="6889333" h="1630822">
                <a:moveTo>
                  <a:pt x="0" y="0"/>
                </a:moveTo>
                <a:lnTo>
                  <a:pt x="6889333" y="0"/>
                </a:lnTo>
                <a:lnTo>
                  <a:pt x="6889333" y="1630822"/>
                </a:lnTo>
                <a:lnTo>
                  <a:pt x="0" y="1630822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149925" y="5617514"/>
            <a:ext cx="796711" cy="483233"/>
          </a:xfrm>
          <a:custGeom>
            <a:avLst/>
            <a:gdLst/>
            <a:ahLst/>
            <a:cxnLst/>
            <a:rect l="l" t="t" r="r" b="b"/>
            <a:pathLst>
              <a:path w="876382" h="547664">
                <a:moveTo>
                  <a:pt x="0" y="0"/>
                </a:moveTo>
                <a:lnTo>
                  <a:pt x="0" y="547664"/>
                </a:lnTo>
                <a:lnTo>
                  <a:pt x="876382" y="547664"/>
                </a:lnTo>
                <a:lnTo>
                  <a:pt x="876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155459" y="5622883"/>
            <a:ext cx="785644" cy="472495"/>
          </a:xfrm>
          <a:custGeom>
            <a:avLst/>
            <a:gdLst/>
            <a:ahLst/>
            <a:cxnLst/>
            <a:rect l="l" t="t" r="r" b="b"/>
            <a:pathLst>
              <a:path w="864208" h="535494">
                <a:moveTo>
                  <a:pt x="0" y="0"/>
                </a:moveTo>
                <a:lnTo>
                  <a:pt x="864208" y="0"/>
                </a:lnTo>
                <a:lnTo>
                  <a:pt x="864208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54450" y="5617514"/>
            <a:ext cx="896299" cy="483233"/>
          </a:xfrm>
          <a:custGeom>
            <a:avLst/>
            <a:gdLst/>
            <a:ahLst/>
            <a:cxnLst/>
            <a:rect l="l" t="t" r="r" b="b"/>
            <a:pathLst>
              <a:path w="985929" h="547664">
                <a:moveTo>
                  <a:pt x="0" y="0"/>
                </a:moveTo>
                <a:lnTo>
                  <a:pt x="0" y="547664"/>
                </a:lnTo>
                <a:lnTo>
                  <a:pt x="985929" y="547664"/>
                </a:lnTo>
                <a:lnTo>
                  <a:pt x="985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59982" y="5622883"/>
            <a:ext cx="885233" cy="472495"/>
          </a:xfrm>
          <a:custGeom>
            <a:avLst/>
            <a:gdLst/>
            <a:ahLst/>
            <a:cxnLst/>
            <a:rect l="l" t="t" r="r" b="b"/>
            <a:pathLst>
              <a:path w="973756" h="535494">
                <a:moveTo>
                  <a:pt x="0" y="0"/>
                </a:moveTo>
                <a:lnTo>
                  <a:pt x="973756" y="0"/>
                </a:lnTo>
                <a:lnTo>
                  <a:pt x="973756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158150" y="5617514"/>
            <a:ext cx="796710" cy="289939"/>
          </a:xfrm>
          <a:custGeom>
            <a:avLst/>
            <a:gdLst/>
            <a:ahLst/>
            <a:cxnLst/>
            <a:rect l="l" t="t" r="r" b="b"/>
            <a:pathLst>
              <a:path w="876381" h="328598">
                <a:moveTo>
                  <a:pt x="0" y="0"/>
                </a:moveTo>
                <a:lnTo>
                  <a:pt x="0" y="328598"/>
                </a:lnTo>
                <a:lnTo>
                  <a:pt x="876381" y="328598"/>
                </a:lnTo>
                <a:lnTo>
                  <a:pt x="8763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163683" y="5622883"/>
            <a:ext cx="785645" cy="279201"/>
          </a:xfrm>
          <a:custGeom>
            <a:avLst/>
            <a:gdLst/>
            <a:ahLst/>
            <a:cxnLst/>
            <a:rect l="l" t="t" r="r" b="b"/>
            <a:pathLst>
              <a:path w="864209" h="316428">
                <a:moveTo>
                  <a:pt x="0" y="0"/>
                </a:moveTo>
                <a:lnTo>
                  <a:pt x="864209" y="0"/>
                </a:lnTo>
                <a:lnTo>
                  <a:pt x="864209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664317" y="5617514"/>
            <a:ext cx="1294655" cy="289939"/>
          </a:xfrm>
          <a:custGeom>
            <a:avLst/>
            <a:gdLst/>
            <a:ahLst/>
            <a:cxnLst/>
            <a:rect l="l" t="t" r="r" b="b"/>
            <a:pathLst>
              <a:path w="1424120" h="328598">
                <a:moveTo>
                  <a:pt x="0" y="0"/>
                </a:moveTo>
                <a:lnTo>
                  <a:pt x="0" y="328598"/>
                </a:lnTo>
                <a:lnTo>
                  <a:pt x="1424120" y="328598"/>
                </a:lnTo>
                <a:lnTo>
                  <a:pt x="1424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669850" y="5622883"/>
            <a:ext cx="1283589" cy="279201"/>
          </a:xfrm>
          <a:custGeom>
            <a:avLst/>
            <a:gdLst/>
            <a:ahLst/>
            <a:cxnLst/>
            <a:rect l="l" t="t" r="r" b="b"/>
            <a:pathLst>
              <a:path w="1411948" h="316428">
                <a:moveTo>
                  <a:pt x="0" y="0"/>
                </a:moveTo>
                <a:lnTo>
                  <a:pt x="1411948" y="0"/>
                </a:lnTo>
                <a:lnTo>
                  <a:pt x="1411948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56505" y="4844341"/>
            <a:ext cx="1593421" cy="579880"/>
          </a:xfrm>
          <a:custGeom>
            <a:avLst/>
            <a:gdLst/>
            <a:ahLst/>
            <a:cxnLst/>
            <a:rect l="l" t="t" r="r" b="b"/>
            <a:pathLst>
              <a:path w="1752763" h="657197">
                <a:moveTo>
                  <a:pt x="0" y="0"/>
                </a:moveTo>
                <a:lnTo>
                  <a:pt x="0" y="657197"/>
                </a:lnTo>
                <a:lnTo>
                  <a:pt x="1752763" y="657197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62038" y="4849710"/>
            <a:ext cx="1582355" cy="569141"/>
          </a:xfrm>
          <a:custGeom>
            <a:avLst/>
            <a:gdLst/>
            <a:ahLst/>
            <a:cxnLst/>
            <a:rect l="l" t="t" r="r" b="b"/>
            <a:pathLst>
              <a:path w="1740591" h="645026">
                <a:moveTo>
                  <a:pt x="0" y="0"/>
                </a:moveTo>
                <a:lnTo>
                  <a:pt x="1740591" y="0"/>
                </a:lnTo>
                <a:lnTo>
                  <a:pt x="1740591" y="645026"/>
                </a:lnTo>
                <a:lnTo>
                  <a:pt x="0" y="645026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763907" y="4940988"/>
            <a:ext cx="1493832" cy="386586"/>
          </a:xfrm>
          <a:custGeom>
            <a:avLst/>
            <a:gdLst/>
            <a:ahLst/>
            <a:cxnLst/>
            <a:rect l="l" t="t" r="r" b="b"/>
            <a:pathLst>
              <a:path w="1643215" h="438131">
                <a:moveTo>
                  <a:pt x="0" y="0"/>
                </a:moveTo>
                <a:lnTo>
                  <a:pt x="0" y="438131"/>
                </a:lnTo>
                <a:lnTo>
                  <a:pt x="1643215" y="438131"/>
                </a:lnTo>
                <a:lnTo>
                  <a:pt x="1643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69440" y="4946357"/>
            <a:ext cx="1482766" cy="375847"/>
          </a:xfrm>
          <a:custGeom>
            <a:avLst/>
            <a:gdLst/>
            <a:ahLst/>
            <a:cxnLst/>
            <a:rect l="l" t="t" r="r" b="b"/>
            <a:pathLst>
              <a:path w="1631043" h="425960">
                <a:moveTo>
                  <a:pt x="0" y="0"/>
                </a:moveTo>
                <a:lnTo>
                  <a:pt x="1631043" y="0"/>
                </a:lnTo>
                <a:lnTo>
                  <a:pt x="1631043" y="425960"/>
                </a:lnTo>
                <a:lnTo>
                  <a:pt x="0" y="425960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1719" y="4651048"/>
            <a:ext cx="1593421" cy="1063113"/>
          </a:xfrm>
          <a:custGeom>
            <a:avLst/>
            <a:gdLst/>
            <a:ahLst/>
            <a:cxnLst/>
            <a:rect l="l" t="t" r="r" b="b"/>
            <a:pathLst>
              <a:path w="1752763" h="1204861">
                <a:moveTo>
                  <a:pt x="0" y="0"/>
                </a:moveTo>
                <a:lnTo>
                  <a:pt x="0" y="1204861"/>
                </a:lnTo>
                <a:lnTo>
                  <a:pt x="1752763" y="1204861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7252" y="4656417"/>
            <a:ext cx="1582355" cy="1052374"/>
          </a:xfrm>
          <a:custGeom>
            <a:avLst/>
            <a:gdLst/>
            <a:ahLst/>
            <a:cxnLst/>
            <a:rect l="l" t="t" r="r" b="b"/>
            <a:pathLst>
              <a:path w="1740591" h="1192691">
                <a:moveTo>
                  <a:pt x="0" y="0"/>
                </a:moveTo>
                <a:lnTo>
                  <a:pt x="1740591" y="0"/>
                </a:lnTo>
                <a:lnTo>
                  <a:pt x="1740591" y="1192691"/>
                </a:lnTo>
                <a:lnTo>
                  <a:pt x="0" y="119269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3364" y="2331528"/>
            <a:ext cx="1493832" cy="1159759"/>
          </a:xfrm>
          <a:custGeom>
            <a:avLst/>
            <a:gdLst/>
            <a:ahLst/>
            <a:cxnLst/>
            <a:rect l="l" t="t" r="r" b="b"/>
            <a:pathLst>
              <a:path w="1643215" h="1314394">
                <a:moveTo>
                  <a:pt x="0" y="0"/>
                </a:moveTo>
                <a:lnTo>
                  <a:pt x="0" y="1314394"/>
                </a:lnTo>
                <a:lnTo>
                  <a:pt x="1643215" y="1314394"/>
                </a:lnTo>
                <a:lnTo>
                  <a:pt x="1643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8896" y="2336898"/>
            <a:ext cx="1482766" cy="1149021"/>
          </a:xfrm>
          <a:custGeom>
            <a:avLst/>
            <a:gdLst/>
            <a:ahLst/>
            <a:cxnLst/>
            <a:rect l="l" t="t" r="r" b="b"/>
            <a:pathLst>
              <a:path w="1631043" h="1302224">
                <a:moveTo>
                  <a:pt x="0" y="0"/>
                </a:moveTo>
                <a:lnTo>
                  <a:pt x="1631043" y="0"/>
                </a:lnTo>
                <a:lnTo>
                  <a:pt x="1631043" y="1302224"/>
                </a:lnTo>
                <a:lnTo>
                  <a:pt x="0" y="130222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054450" y="3877874"/>
            <a:ext cx="1593421" cy="483233"/>
          </a:xfrm>
          <a:custGeom>
            <a:avLst/>
            <a:gdLst/>
            <a:ahLst/>
            <a:cxnLst/>
            <a:rect l="l" t="t" r="r" b="b"/>
            <a:pathLst>
              <a:path w="1752763" h="547664">
                <a:moveTo>
                  <a:pt x="0" y="0"/>
                </a:moveTo>
                <a:lnTo>
                  <a:pt x="0" y="547664"/>
                </a:lnTo>
                <a:lnTo>
                  <a:pt x="1752763" y="547664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59983" y="3883244"/>
            <a:ext cx="1582355" cy="472495"/>
          </a:xfrm>
          <a:custGeom>
            <a:avLst/>
            <a:gdLst/>
            <a:ahLst/>
            <a:cxnLst/>
            <a:rect l="l" t="t" r="r" b="b"/>
            <a:pathLst>
              <a:path w="1740591" h="535494">
                <a:moveTo>
                  <a:pt x="0" y="0"/>
                </a:moveTo>
                <a:lnTo>
                  <a:pt x="1740591" y="0"/>
                </a:lnTo>
                <a:lnTo>
                  <a:pt x="1740591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863495" y="3877874"/>
            <a:ext cx="1892187" cy="579880"/>
          </a:xfrm>
          <a:custGeom>
            <a:avLst/>
            <a:gdLst/>
            <a:ahLst/>
            <a:cxnLst/>
            <a:rect l="l" t="t" r="r" b="b"/>
            <a:pathLst>
              <a:path w="2081406" h="657197">
                <a:moveTo>
                  <a:pt x="0" y="0"/>
                </a:moveTo>
                <a:lnTo>
                  <a:pt x="0" y="657197"/>
                </a:lnTo>
                <a:lnTo>
                  <a:pt x="2081406" y="657197"/>
                </a:lnTo>
                <a:lnTo>
                  <a:pt x="2081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69027" y="3883245"/>
            <a:ext cx="1881122" cy="569141"/>
          </a:xfrm>
          <a:custGeom>
            <a:avLst/>
            <a:gdLst/>
            <a:ahLst/>
            <a:cxnLst/>
            <a:rect l="l" t="t" r="r" b="b"/>
            <a:pathLst>
              <a:path w="2069234" h="645027">
                <a:moveTo>
                  <a:pt x="0" y="0"/>
                </a:moveTo>
                <a:lnTo>
                  <a:pt x="2069234" y="0"/>
                </a:lnTo>
                <a:lnTo>
                  <a:pt x="2069234" y="645027"/>
                </a:lnTo>
                <a:lnTo>
                  <a:pt x="0" y="645027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70897" y="3877874"/>
            <a:ext cx="1195065" cy="289939"/>
          </a:xfrm>
          <a:custGeom>
            <a:avLst/>
            <a:gdLst/>
            <a:ahLst/>
            <a:cxnLst/>
            <a:rect l="l" t="t" r="r" b="b"/>
            <a:pathLst>
              <a:path w="1314572" h="328598">
                <a:moveTo>
                  <a:pt x="0" y="0"/>
                </a:moveTo>
                <a:lnTo>
                  <a:pt x="0" y="328598"/>
                </a:lnTo>
                <a:lnTo>
                  <a:pt x="1314572" y="328598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76429" y="3883244"/>
            <a:ext cx="1184000" cy="279201"/>
          </a:xfrm>
          <a:custGeom>
            <a:avLst/>
            <a:gdLst/>
            <a:ahLst/>
            <a:cxnLst/>
            <a:rect l="l" t="t" r="r" b="b"/>
            <a:pathLst>
              <a:path w="1302400" h="316428">
                <a:moveTo>
                  <a:pt x="0" y="0"/>
                </a:moveTo>
                <a:lnTo>
                  <a:pt x="1302400" y="0"/>
                </a:lnTo>
                <a:lnTo>
                  <a:pt x="1302400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47048" y="1171768"/>
            <a:ext cx="1693010" cy="773172"/>
          </a:xfrm>
          <a:custGeom>
            <a:avLst/>
            <a:gdLst/>
            <a:ahLst/>
            <a:cxnLst/>
            <a:rect l="l" t="t" r="r" b="b"/>
            <a:pathLst>
              <a:path w="1862311" h="876262">
                <a:moveTo>
                  <a:pt x="0" y="0"/>
                </a:moveTo>
                <a:lnTo>
                  <a:pt x="0" y="876262"/>
                </a:lnTo>
                <a:lnTo>
                  <a:pt x="1862311" y="876262"/>
                </a:lnTo>
                <a:lnTo>
                  <a:pt x="18623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52580" y="1177138"/>
            <a:ext cx="1681944" cy="762434"/>
          </a:xfrm>
          <a:custGeom>
            <a:avLst/>
            <a:gdLst/>
            <a:ahLst/>
            <a:cxnLst/>
            <a:rect l="l" t="t" r="r" b="b"/>
            <a:pathLst>
              <a:path w="1850138" h="864092">
                <a:moveTo>
                  <a:pt x="0" y="0"/>
                </a:moveTo>
                <a:lnTo>
                  <a:pt x="1850138" y="0"/>
                </a:lnTo>
                <a:lnTo>
                  <a:pt x="1850138" y="864092"/>
                </a:lnTo>
                <a:lnTo>
                  <a:pt x="0" y="864092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257738" y="1075122"/>
            <a:ext cx="1394244" cy="676526"/>
          </a:xfrm>
          <a:custGeom>
            <a:avLst/>
            <a:gdLst/>
            <a:ahLst/>
            <a:cxnLst/>
            <a:rect l="l" t="t" r="r" b="b"/>
            <a:pathLst>
              <a:path w="1533668" h="766729">
                <a:moveTo>
                  <a:pt x="0" y="0"/>
                </a:moveTo>
                <a:lnTo>
                  <a:pt x="0" y="766729"/>
                </a:lnTo>
                <a:lnTo>
                  <a:pt x="1533668" y="766729"/>
                </a:lnTo>
                <a:lnTo>
                  <a:pt x="1533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263272" y="1080491"/>
            <a:ext cx="1383177" cy="665788"/>
          </a:xfrm>
          <a:custGeom>
            <a:avLst/>
            <a:gdLst/>
            <a:ahLst/>
            <a:cxnLst/>
            <a:rect l="l" t="t" r="r" b="b"/>
            <a:pathLst>
              <a:path w="1521495" h="754560">
                <a:moveTo>
                  <a:pt x="0" y="0"/>
                </a:moveTo>
                <a:lnTo>
                  <a:pt x="1521495" y="0"/>
                </a:lnTo>
                <a:lnTo>
                  <a:pt x="1521495" y="754560"/>
                </a:lnTo>
                <a:lnTo>
                  <a:pt x="0" y="754560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71718" y="978475"/>
            <a:ext cx="2091365" cy="966466"/>
          </a:xfrm>
          <a:custGeom>
            <a:avLst/>
            <a:gdLst/>
            <a:ahLst/>
            <a:cxnLst/>
            <a:rect l="l" t="t" r="r" b="b"/>
            <a:pathLst>
              <a:path w="2300501" h="1095328">
                <a:moveTo>
                  <a:pt x="0" y="0"/>
                </a:moveTo>
                <a:lnTo>
                  <a:pt x="0" y="1095328"/>
                </a:lnTo>
                <a:lnTo>
                  <a:pt x="2300501" y="1095328"/>
                </a:lnTo>
                <a:lnTo>
                  <a:pt x="2300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77251" y="983844"/>
            <a:ext cx="2080300" cy="955729"/>
          </a:xfrm>
          <a:custGeom>
            <a:avLst/>
            <a:gdLst/>
            <a:ahLst/>
            <a:cxnLst/>
            <a:rect l="l" t="t" r="r" b="b"/>
            <a:pathLst>
              <a:path w="2288330" h="1083159">
                <a:moveTo>
                  <a:pt x="0" y="0"/>
                </a:moveTo>
                <a:lnTo>
                  <a:pt x="2288330" y="0"/>
                </a:lnTo>
                <a:lnTo>
                  <a:pt x="2288330" y="1083159"/>
                </a:lnTo>
                <a:lnTo>
                  <a:pt x="0" y="1083159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265962" y="2046958"/>
            <a:ext cx="2899141" cy="0"/>
          </a:xfrm>
          <a:custGeom>
            <a:avLst/>
            <a:gdLst/>
            <a:ahLst/>
            <a:cxnLst/>
            <a:rect l="l" t="t" r="r" b="b"/>
            <a:pathLst>
              <a:path w="3189055">
                <a:moveTo>
                  <a:pt x="0" y="0"/>
                </a:moveTo>
                <a:lnTo>
                  <a:pt x="318905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271495" y="1944942"/>
            <a:ext cx="0" cy="107385"/>
          </a:xfrm>
          <a:custGeom>
            <a:avLst/>
            <a:gdLst/>
            <a:ahLst/>
            <a:cxnLst/>
            <a:rect l="l" t="t" r="r" b="b"/>
            <a:pathLst>
              <a:path h="121703">
                <a:moveTo>
                  <a:pt x="0" y="0"/>
                </a:moveTo>
                <a:lnTo>
                  <a:pt x="0" y="121703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59571" y="1751648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967196" y="29651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0" y="48681"/>
                </a:moveTo>
                <a:lnTo>
                  <a:pt x="133891" y="97362"/>
                </a:lnTo>
                <a:lnTo>
                  <a:pt x="133891" y="0"/>
                </a:lnTo>
                <a:lnTo>
                  <a:pt x="0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931460" y="29651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133891" y="48681"/>
                </a:moveTo>
                <a:lnTo>
                  <a:pt x="0" y="0"/>
                </a:lnTo>
                <a:lnTo>
                  <a:pt x="0" y="97362"/>
                </a:lnTo>
                <a:lnTo>
                  <a:pt x="133891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989326" y="3013424"/>
            <a:ext cx="6041722" cy="0"/>
          </a:xfrm>
          <a:custGeom>
            <a:avLst/>
            <a:gdLst/>
            <a:ahLst/>
            <a:cxnLst/>
            <a:rect l="l" t="t" r="r" b="b"/>
            <a:pathLst>
              <a:path w="6645894">
                <a:moveTo>
                  <a:pt x="0" y="0"/>
                </a:moveTo>
                <a:lnTo>
                  <a:pt x="6645894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66149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499907" y="1934203"/>
            <a:ext cx="88524" cy="118123"/>
          </a:xfrm>
          <a:custGeom>
            <a:avLst/>
            <a:gdLst/>
            <a:ahLst/>
            <a:cxnLst/>
            <a:rect l="l" t="t" r="r" b="b"/>
            <a:pathLst>
              <a:path w="97376" h="133873">
                <a:moveTo>
                  <a:pt x="48688" y="133873"/>
                </a:moveTo>
                <a:lnTo>
                  <a:pt x="97376" y="0"/>
                </a:lnTo>
                <a:lnTo>
                  <a:pt x="0" y="0"/>
                </a:lnTo>
                <a:lnTo>
                  <a:pt x="48688" y="133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549702" y="1848295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5">
                <a:moveTo>
                  <a:pt x="0" y="0"/>
                </a:moveTo>
                <a:lnTo>
                  <a:pt x="0" y="20689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369663" y="3593304"/>
            <a:ext cx="4492562" cy="0"/>
          </a:xfrm>
          <a:custGeom>
            <a:avLst/>
            <a:gdLst/>
            <a:ahLst/>
            <a:cxnLst/>
            <a:rect l="l" t="t" r="r" b="b"/>
            <a:pathLst>
              <a:path w="4941818">
                <a:moveTo>
                  <a:pt x="0" y="0"/>
                </a:moveTo>
                <a:lnTo>
                  <a:pt x="4941818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75195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665738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56692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71906" y="4167815"/>
            <a:ext cx="0" cy="397324"/>
          </a:xfrm>
          <a:custGeom>
            <a:avLst/>
            <a:gdLst/>
            <a:ahLst/>
            <a:cxnLst/>
            <a:rect l="l" t="t" r="r" b="b"/>
            <a:pathLst>
              <a:path h="450301">
                <a:moveTo>
                  <a:pt x="0" y="0"/>
                </a:moveTo>
                <a:lnTo>
                  <a:pt x="0" y="450301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863495" y="5526236"/>
            <a:ext cx="1604486" cy="0"/>
          </a:xfrm>
          <a:custGeom>
            <a:avLst/>
            <a:gdLst/>
            <a:ahLst/>
            <a:cxnLst/>
            <a:rect l="l" t="t" r="r" b="b"/>
            <a:pathLst>
              <a:path w="1764935">
                <a:moveTo>
                  <a:pt x="0" y="0"/>
                </a:moveTo>
                <a:lnTo>
                  <a:pt x="176493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869027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462449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516355" y="5327574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7" y="0"/>
                </a:moveTo>
                <a:lnTo>
                  <a:pt x="0" y="133873"/>
                </a:lnTo>
                <a:lnTo>
                  <a:pt x="97375" y="133873"/>
                </a:lnTo>
                <a:lnTo>
                  <a:pt x="48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566149" y="5349051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4">
                <a:moveTo>
                  <a:pt x="0" y="0"/>
                </a:moveTo>
                <a:lnTo>
                  <a:pt x="0" y="206894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353216" y="5526236"/>
            <a:ext cx="1106543" cy="0"/>
          </a:xfrm>
          <a:custGeom>
            <a:avLst/>
            <a:gdLst/>
            <a:ahLst/>
            <a:cxnLst/>
            <a:rect l="l" t="t" r="r" b="b"/>
            <a:pathLst>
              <a:path w="1217197">
                <a:moveTo>
                  <a:pt x="0" y="0"/>
                </a:moveTo>
                <a:lnTo>
                  <a:pt x="1217197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358748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557925" y="5424221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454225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12655" y="3394642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7" y="0"/>
                </a:moveTo>
                <a:lnTo>
                  <a:pt x="0" y="133873"/>
                </a:lnTo>
                <a:lnTo>
                  <a:pt x="97375" y="133873"/>
                </a:lnTo>
                <a:lnTo>
                  <a:pt x="48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62449" y="3416119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5">
                <a:moveTo>
                  <a:pt x="0" y="0"/>
                </a:moveTo>
                <a:lnTo>
                  <a:pt x="0" y="20689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765327" y="1268415"/>
            <a:ext cx="0" cy="300678"/>
          </a:xfrm>
          <a:custGeom>
            <a:avLst/>
            <a:gdLst/>
            <a:ahLst/>
            <a:cxnLst/>
            <a:rect l="l" t="t" r="r" b="b"/>
            <a:pathLst>
              <a:path h="340768">
                <a:moveTo>
                  <a:pt x="0" y="0"/>
                </a:moveTo>
                <a:lnTo>
                  <a:pt x="0" y="340768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147084" y="15154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133891" y="48681"/>
                </a:moveTo>
                <a:lnTo>
                  <a:pt x="0" y="0"/>
                </a:lnTo>
                <a:lnTo>
                  <a:pt x="0" y="97362"/>
                </a:lnTo>
                <a:lnTo>
                  <a:pt x="133891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759795" y="1563724"/>
            <a:ext cx="486878" cy="0"/>
          </a:xfrm>
          <a:custGeom>
            <a:avLst/>
            <a:gdLst/>
            <a:ahLst/>
            <a:cxnLst/>
            <a:rect l="l" t="t" r="r" b="b"/>
            <a:pathLst>
              <a:path w="535566">
                <a:moveTo>
                  <a:pt x="0" y="0"/>
                </a:moveTo>
                <a:lnTo>
                  <a:pt x="535566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055870" y="1075122"/>
            <a:ext cx="0" cy="204032"/>
          </a:xfrm>
          <a:custGeom>
            <a:avLst/>
            <a:gdLst/>
            <a:ahLst/>
            <a:cxnLst/>
            <a:rect l="l" t="t" r="r" b="b"/>
            <a:pathLst>
              <a:path h="231236">
                <a:moveTo>
                  <a:pt x="0" y="0"/>
                </a:moveTo>
                <a:lnTo>
                  <a:pt x="0" y="231236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651982" y="122546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0" y="48681"/>
                </a:moveTo>
                <a:lnTo>
                  <a:pt x="133891" y="97362"/>
                </a:lnTo>
                <a:lnTo>
                  <a:pt x="133891" y="0"/>
                </a:lnTo>
                <a:lnTo>
                  <a:pt x="0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674113" y="1273785"/>
            <a:ext cx="387289" cy="0"/>
          </a:xfrm>
          <a:custGeom>
            <a:avLst/>
            <a:gdLst/>
            <a:ahLst/>
            <a:cxnLst/>
            <a:rect l="l" t="t" r="r" b="b"/>
            <a:pathLst>
              <a:path w="426018">
                <a:moveTo>
                  <a:pt x="0" y="0"/>
                </a:moveTo>
                <a:lnTo>
                  <a:pt x="426018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162262" y="3110071"/>
            <a:ext cx="4193795" cy="0"/>
          </a:xfrm>
          <a:custGeom>
            <a:avLst/>
            <a:gdLst/>
            <a:ahLst/>
            <a:cxnLst/>
            <a:rect l="l" t="t" r="r" b="b"/>
            <a:pathLst>
              <a:path w="4613175">
                <a:moveTo>
                  <a:pt x="0" y="0"/>
                </a:moveTo>
                <a:lnTo>
                  <a:pt x="461317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566149" y="3104701"/>
            <a:ext cx="0" cy="107385"/>
          </a:xfrm>
          <a:custGeom>
            <a:avLst/>
            <a:gdLst/>
            <a:ahLst/>
            <a:cxnLst/>
            <a:rect l="l" t="t" r="r" b="b"/>
            <a:pathLst>
              <a:path h="121703">
                <a:moveTo>
                  <a:pt x="0" y="0"/>
                </a:moveTo>
                <a:lnTo>
                  <a:pt x="0" y="121703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465141" y="2433544"/>
            <a:ext cx="4791328" cy="0"/>
          </a:xfrm>
          <a:custGeom>
            <a:avLst/>
            <a:gdLst/>
            <a:ahLst/>
            <a:cxnLst/>
            <a:rect l="l" t="t" r="r" b="b"/>
            <a:pathLst>
              <a:path w="5270461">
                <a:moveTo>
                  <a:pt x="0" y="0"/>
                </a:moveTo>
                <a:lnTo>
                  <a:pt x="5270461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362860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159571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956282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952169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544171" y="2234881"/>
            <a:ext cx="99588" cy="118124"/>
          </a:xfrm>
          <a:custGeom>
            <a:avLst/>
            <a:gdLst/>
            <a:ahLst/>
            <a:cxnLst/>
            <a:rect l="l" t="t" r="r" b="b"/>
            <a:pathLst>
              <a:path w="109547" h="133874">
                <a:moveTo>
                  <a:pt x="0" y="0"/>
                </a:moveTo>
                <a:lnTo>
                  <a:pt x="0" y="133874"/>
                </a:lnTo>
                <a:lnTo>
                  <a:pt x="109547" y="851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544170" y="2245620"/>
            <a:ext cx="110654" cy="193293"/>
          </a:xfrm>
          <a:custGeom>
            <a:avLst/>
            <a:gdLst/>
            <a:ahLst/>
            <a:cxnLst/>
            <a:rect l="l" t="t" r="r" b="b"/>
            <a:pathLst>
              <a:path w="121719" h="219065">
                <a:moveTo>
                  <a:pt x="0" y="0"/>
                </a:moveTo>
                <a:lnTo>
                  <a:pt x="0" y="12170"/>
                </a:lnTo>
                <a:lnTo>
                  <a:pt x="109547" y="219065"/>
                </a:lnTo>
                <a:lnTo>
                  <a:pt x="121719" y="219065"/>
                </a:lnTo>
                <a:lnTo>
                  <a:pt x="121719" y="206895"/>
                </a:lnTo>
                <a:lnTo>
                  <a:pt x="12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441740" y="2224143"/>
            <a:ext cx="121719" cy="118123"/>
          </a:xfrm>
          <a:custGeom>
            <a:avLst/>
            <a:gdLst/>
            <a:ahLst/>
            <a:cxnLst/>
            <a:rect l="l" t="t" r="r" b="b"/>
            <a:pathLst>
              <a:path w="133891" h="133873">
                <a:moveTo>
                  <a:pt x="133891" y="133873"/>
                </a:moveTo>
                <a:lnTo>
                  <a:pt x="85203" y="0"/>
                </a:lnTo>
                <a:lnTo>
                  <a:pt x="0" y="85191"/>
                </a:lnTo>
                <a:lnTo>
                  <a:pt x="133891" y="133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53216" y="2138234"/>
            <a:ext cx="199177" cy="193293"/>
          </a:xfrm>
          <a:custGeom>
            <a:avLst/>
            <a:gdLst/>
            <a:ahLst/>
            <a:cxnLst/>
            <a:rect l="l" t="t" r="r" b="b"/>
            <a:pathLst>
              <a:path w="219095" h="219065">
                <a:moveTo>
                  <a:pt x="0" y="0"/>
                </a:moveTo>
                <a:lnTo>
                  <a:pt x="0" y="12170"/>
                </a:lnTo>
                <a:lnTo>
                  <a:pt x="206923" y="219065"/>
                </a:lnTo>
                <a:lnTo>
                  <a:pt x="219095" y="219065"/>
                </a:lnTo>
                <a:lnTo>
                  <a:pt x="219095" y="206895"/>
                </a:lnTo>
                <a:lnTo>
                  <a:pt x="121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095870" y="1268416"/>
            <a:ext cx="77457" cy="118123"/>
          </a:xfrm>
          <a:custGeom>
            <a:avLst/>
            <a:gdLst/>
            <a:ahLst/>
            <a:cxnLst/>
            <a:rect l="l" t="t" r="r" b="b"/>
            <a:pathLst>
              <a:path w="85203" h="133873">
                <a:moveTo>
                  <a:pt x="85203" y="0"/>
                </a:moveTo>
                <a:lnTo>
                  <a:pt x="0" y="109532"/>
                </a:lnTo>
                <a:lnTo>
                  <a:pt x="85203" y="133873"/>
                </a:lnTo>
                <a:lnTo>
                  <a:pt x="85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963084" y="1279154"/>
            <a:ext cx="210243" cy="579880"/>
          </a:xfrm>
          <a:custGeom>
            <a:avLst/>
            <a:gdLst/>
            <a:ahLst/>
            <a:cxnLst/>
            <a:rect l="l" t="t" r="r" b="b"/>
            <a:pathLst>
              <a:path w="231267" h="657197">
                <a:moveTo>
                  <a:pt x="219095" y="0"/>
                </a:moveTo>
                <a:lnTo>
                  <a:pt x="0" y="645026"/>
                </a:lnTo>
                <a:lnTo>
                  <a:pt x="0" y="657197"/>
                </a:lnTo>
                <a:lnTo>
                  <a:pt x="12172" y="657197"/>
                </a:lnTo>
                <a:lnTo>
                  <a:pt x="231267" y="12170"/>
                </a:lnTo>
                <a:lnTo>
                  <a:pt x="231267" y="0"/>
                </a:lnTo>
                <a:lnTo>
                  <a:pt x="2190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265963" y="785182"/>
            <a:ext cx="807775" cy="107385"/>
          </a:xfrm>
          <a:custGeom>
            <a:avLst/>
            <a:gdLst/>
            <a:ahLst/>
            <a:cxnLst/>
            <a:rect l="l" t="t" r="r" b="b"/>
            <a:pathLst>
              <a:path w="888553" h="121703">
                <a:moveTo>
                  <a:pt x="0" y="0"/>
                </a:moveTo>
                <a:lnTo>
                  <a:pt x="0" y="12170"/>
                </a:lnTo>
                <a:lnTo>
                  <a:pt x="876381" y="121703"/>
                </a:lnTo>
                <a:lnTo>
                  <a:pt x="888553" y="121703"/>
                </a:lnTo>
                <a:lnTo>
                  <a:pt x="888553" y="109532"/>
                </a:lnTo>
                <a:lnTo>
                  <a:pt x="12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4345782" y="1190199"/>
            <a:ext cx="788087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b="1" dirty="0">
                <a:latin typeface="Arial"/>
                <a:cs typeface="Arial"/>
              </a:rPr>
              <a:t>in EBIT (1-t)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345782" y="1447923"/>
            <a:ext cx="493360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b="1" dirty="0">
                <a:latin typeface="Arial"/>
                <a:cs typeface="Arial"/>
              </a:rPr>
              <a:t>13.99%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959762" y="1609000"/>
            <a:ext cx="1877285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Reinvestment Rate = 812/1414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248729" y="1802294"/>
            <a:ext cx="1286789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stment Rate=54.38%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731802" y="2446605"/>
            <a:ext cx="338401" cy="408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6402</a:t>
            </a:r>
            <a:endParaRPr sz="1000">
              <a:latin typeface="Arial"/>
              <a:cs typeface="Arial"/>
            </a:endParaRPr>
          </a:p>
          <a:p>
            <a:pPr marL="11397">
              <a:lnSpc>
                <a:spcPct val="95825"/>
              </a:lnSpc>
              <a:spcBef>
                <a:spcPts val="822"/>
              </a:spcBef>
            </a:pPr>
            <a:r>
              <a:rPr sz="1000" dirty="0">
                <a:latin typeface="Arial"/>
                <a:cs typeface="Arial"/>
              </a:rPr>
              <a:t>2263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2387202" y="2835771"/>
            <a:ext cx="461205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86"/>
              </a:lnSpc>
              <a:spcBef>
                <a:spcPts val="54"/>
              </a:spcBef>
            </a:pPr>
            <a:r>
              <a:rPr sz="1000" dirty="0">
                <a:latin typeface="Times New Roman"/>
                <a:cs typeface="Times New Roman"/>
              </a:rPr>
              <a:t>= FCFF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150716" y="2835771"/>
            <a:ext cx="3913138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086"/>
              </a:lnSpc>
              <a:spcBef>
                <a:spcPts val="54"/>
              </a:spcBef>
            </a:pPr>
            <a:r>
              <a:rPr sz="1000" dirty="0">
                <a:latin typeface="Times New Roman"/>
                <a:cs typeface="Times New Roman"/>
              </a:rPr>
              <a:t>484      552      629      717      817      </a:t>
            </a:r>
            <a:r>
              <a:rPr sz="1000" spc="-22" dirty="0">
                <a:latin typeface="Times New Roman"/>
                <a:cs typeface="Times New Roman"/>
              </a:rPr>
              <a:t>1,03</a:t>
            </a:r>
            <a:r>
              <a:rPr sz="1000" dirty="0">
                <a:latin typeface="Times New Roman"/>
                <a:cs typeface="Times New Roman"/>
              </a:rPr>
              <a:t>6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1,27</a:t>
            </a:r>
            <a:r>
              <a:rPr sz="1000" dirty="0">
                <a:latin typeface="Times New Roman"/>
                <a:cs typeface="Times New Roman"/>
              </a:rPr>
              <a:t>1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1,51</a:t>
            </a:r>
            <a:r>
              <a:rPr sz="1000" dirty="0">
                <a:latin typeface="Times New Roman"/>
                <a:cs typeface="Times New Roman"/>
              </a:rPr>
              <a:t>2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1,74</a:t>
            </a:r>
            <a:r>
              <a:rPr sz="1000" dirty="0">
                <a:latin typeface="Times New Roman"/>
                <a:cs typeface="Times New Roman"/>
              </a:rPr>
              <a:t>7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1,963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134269" y="3799658"/>
            <a:ext cx="1134733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spc="-17" dirty="0">
                <a:latin typeface="Arial"/>
                <a:cs typeface="Arial"/>
              </a:rPr>
              <a:t>SA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wa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tradin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at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383011" y="3928520"/>
            <a:ext cx="732372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spc="-17" dirty="0">
                <a:latin typeface="Arial"/>
                <a:cs typeface="Arial"/>
              </a:rPr>
              <a:t>Euros/share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142493" y="4089598"/>
            <a:ext cx="1098576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E = 70% D = 30%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835503" y="4254971"/>
            <a:ext cx="1678488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spc="53" dirty="0">
                <a:solidFill>
                  <a:srgbClr val="FEFEFE"/>
                </a:solidFill>
                <a:latin typeface="Arial"/>
                <a:cs typeface="Arial"/>
              </a:rPr>
              <a:t>Us</a:t>
            </a:r>
            <a:r>
              <a:rPr sz="1000" dirty="0">
                <a:solidFill>
                  <a:srgbClr val="FEFEFE"/>
                </a:solidFill>
                <a:latin typeface="Arial"/>
                <a:cs typeface="Arial"/>
              </a:rPr>
              <a:t>e</a:t>
            </a:r>
            <a:r>
              <a:rPr sz="1000" spc="53" dirty="0">
                <a:solidFill>
                  <a:srgbClr val="FEFEFE"/>
                </a:solidFill>
                <a:latin typeface="Arial"/>
                <a:cs typeface="Arial"/>
              </a:rPr>
              <a:t> mor</a:t>
            </a:r>
            <a:r>
              <a:rPr sz="1000" dirty="0">
                <a:solidFill>
                  <a:srgbClr val="FEFEFE"/>
                </a:solidFill>
                <a:latin typeface="Arial"/>
                <a:cs typeface="Arial"/>
              </a:rPr>
              <a:t>e</a:t>
            </a:r>
            <a:r>
              <a:rPr sz="1000" spc="53" dirty="0">
                <a:solidFill>
                  <a:srgbClr val="FEFEFE"/>
                </a:solidFill>
                <a:latin typeface="Arial"/>
                <a:cs typeface="Arial"/>
              </a:rPr>
              <a:t> deb</a:t>
            </a:r>
            <a:r>
              <a:rPr sz="1000" dirty="0">
                <a:solidFill>
                  <a:srgbClr val="FEFEFE"/>
                </a:solidFill>
                <a:latin typeface="Arial"/>
                <a:cs typeface="Arial"/>
              </a:rPr>
              <a:t>t</a:t>
            </a:r>
            <a:r>
              <a:rPr sz="1000" spc="53" dirty="0">
                <a:solidFill>
                  <a:srgbClr val="FEFEFE"/>
                </a:solidFill>
                <a:latin typeface="Arial"/>
                <a:cs typeface="Arial"/>
              </a:rPr>
              <a:t> financing.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644548" y="4959418"/>
            <a:ext cx="419511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4.50%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553183" y="5027928"/>
            <a:ext cx="169280" cy="215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605"/>
              </a:lnSpc>
              <a:spcBef>
                <a:spcPts val="80"/>
              </a:spcBef>
            </a:pPr>
            <a:r>
              <a:rPr sz="1500" dirty="0">
                <a:latin typeface="Arial"/>
                <a:cs typeface="Arial"/>
              </a:rPr>
              <a:t>+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138382" y="5732591"/>
            <a:ext cx="749675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spc="-13" dirty="0">
                <a:latin typeface="Arial"/>
                <a:cs typeface="Arial"/>
              </a:rPr>
              <a:t>Equit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Prem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669851" y="4946357"/>
            <a:ext cx="99588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10" name="object 110"/>
          <p:cNvSpPr txBox="1"/>
          <p:nvPr/>
        </p:nvSpPr>
        <p:spPr>
          <a:xfrm>
            <a:off x="2769440" y="4946357"/>
            <a:ext cx="1482766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1"/>
              </a:spcBef>
            </a:pPr>
            <a:endParaRPr sz="800"/>
          </a:p>
          <a:p>
            <a:pPr marL="486079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1.59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252207" y="4946357"/>
            <a:ext cx="697121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103769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669851" y="5322205"/>
            <a:ext cx="896299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7" name="object 107"/>
          <p:cNvSpPr txBox="1"/>
          <p:nvPr/>
        </p:nvSpPr>
        <p:spPr>
          <a:xfrm>
            <a:off x="3566150" y="5322205"/>
            <a:ext cx="1383177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6" name="object 106"/>
          <p:cNvSpPr txBox="1"/>
          <p:nvPr/>
        </p:nvSpPr>
        <p:spPr>
          <a:xfrm>
            <a:off x="2669851" y="5526236"/>
            <a:ext cx="19917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5" name="object 105"/>
          <p:cNvSpPr txBox="1"/>
          <p:nvPr/>
        </p:nvSpPr>
        <p:spPr>
          <a:xfrm>
            <a:off x="2869028" y="5526236"/>
            <a:ext cx="1593421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4" name="object 104"/>
          <p:cNvSpPr txBox="1"/>
          <p:nvPr/>
        </p:nvSpPr>
        <p:spPr>
          <a:xfrm>
            <a:off x="4462449" y="5526236"/>
            <a:ext cx="486878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3" name="object 103"/>
          <p:cNvSpPr txBox="1"/>
          <p:nvPr/>
        </p:nvSpPr>
        <p:spPr>
          <a:xfrm>
            <a:off x="2669850" y="5622883"/>
            <a:ext cx="1283589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2" name="object 102"/>
          <p:cNvSpPr txBox="1"/>
          <p:nvPr/>
        </p:nvSpPr>
        <p:spPr>
          <a:xfrm>
            <a:off x="3953439" y="5622883"/>
            <a:ext cx="210243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1" name="object 101"/>
          <p:cNvSpPr txBox="1"/>
          <p:nvPr/>
        </p:nvSpPr>
        <p:spPr>
          <a:xfrm>
            <a:off x="4163683" y="5622883"/>
            <a:ext cx="785645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0" name="object 100"/>
          <p:cNvSpPr txBox="1"/>
          <p:nvPr/>
        </p:nvSpPr>
        <p:spPr>
          <a:xfrm>
            <a:off x="877252" y="4656417"/>
            <a:ext cx="1582355" cy="1052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877251" y="693905"/>
            <a:ext cx="4979441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91835" algn="r">
              <a:lnSpc>
                <a:spcPts val="983"/>
              </a:lnSpc>
              <a:spcBef>
                <a:spcPts val="48"/>
              </a:spcBef>
            </a:pPr>
            <a:r>
              <a:rPr sz="1000" spc="53" dirty="0">
                <a:solidFill>
                  <a:srgbClr val="FEFEFE"/>
                </a:solidFill>
                <a:latin typeface="Arial"/>
                <a:cs typeface="Arial"/>
              </a:rPr>
              <a:t>Reinves</a:t>
            </a:r>
            <a:r>
              <a:rPr sz="1000" dirty="0">
                <a:solidFill>
                  <a:srgbClr val="FEFEFE"/>
                </a:solidFill>
                <a:latin typeface="Arial"/>
                <a:cs typeface="Arial"/>
              </a:rPr>
              <a:t>t</a:t>
            </a:r>
            <a:r>
              <a:rPr sz="1000" spc="53" dirty="0">
                <a:solidFill>
                  <a:srgbClr val="FEFEFE"/>
                </a:solidFill>
                <a:latin typeface="Arial"/>
                <a:cs typeface="Arial"/>
              </a:rPr>
              <a:t> mor</a:t>
            </a:r>
            <a:r>
              <a:rPr sz="1000" dirty="0">
                <a:solidFill>
                  <a:srgbClr val="FEFEFE"/>
                </a:solidFill>
                <a:latin typeface="Arial"/>
                <a:cs typeface="Arial"/>
              </a:rPr>
              <a:t>e</a:t>
            </a:r>
            <a:r>
              <a:rPr sz="1000" spc="53" dirty="0">
                <a:solidFill>
                  <a:srgbClr val="FEFEFE"/>
                </a:solidFill>
                <a:latin typeface="Arial"/>
                <a:cs typeface="Arial"/>
              </a:rPr>
              <a:t> in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856692" y="693904"/>
            <a:ext cx="1184001" cy="381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92846">
              <a:lnSpc>
                <a:spcPct val="95825"/>
              </a:lnSpc>
            </a:pPr>
            <a:r>
              <a:rPr sz="1000" spc="-17" dirty="0">
                <a:latin typeface="Arial"/>
                <a:cs typeface="Arial"/>
              </a:rPr>
              <a:t>Retur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Capital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040693" y="693904"/>
            <a:ext cx="215775" cy="381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877251" y="887198"/>
            <a:ext cx="2190954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95" name="object 95"/>
          <p:cNvSpPr txBox="1"/>
          <p:nvPr/>
        </p:nvSpPr>
        <p:spPr>
          <a:xfrm>
            <a:off x="3068205" y="887198"/>
            <a:ext cx="1195065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1"/>
              </a:spcBef>
            </a:pPr>
            <a:endParaRPr sz="800"/>
          </a:p>
          <a:p>
            <a:pPr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70%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263271" y="887198"/>
            <a:ext cx="1593421" cy="18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877251" y="983844"/>
            <a:ext cx="2080300" cy="955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Current Cashflow to Firm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  <a:spcBef>
                <a:spcPts val="4"/>
              </a:spcBef>
            </a:pPr>
            <a:r>
              <a:rPr sz="1000" spc="-13" dirty="0">
                <a:latin typeface="Arial"/>
                <a:cs typeface="Arial"/>
              </a:rPr>
              <a:t>EBIT(1-t</a:t>
            </a:r>
            <a:r>
              <a:rPr sz="1000" dirty="0">
                <a:latin typeface="Arial"/>
                <a:cs typeface="Arial"/>
              </a:rPr>
              <a:t>)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:             </a:t>
            </a:r>
            <a:r>
              <a:rPr sz="1000" spc="11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1414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 Nt CpX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831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Ch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W</a:t>
            </a:r>
            <a:r>
              <a:rPr sz="1000" dirty="0">
                <a:latin typeface="Arial"/>
                <a:cs typeface="Arial"/>
              </a:rPr>
              <a:t>C                </a:t>
            </a:r>
            <a:r>
              <a:rPr sz="1000" spc="17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FCF</a:t>
            </a:r>
            <a:r>
              <a:rPr sz="1000" dirty="0">
                <a:latin typeface="Arial"/>
                <a:cs typeface="Arial"/>
              </a:rPr>
              <a:t>F                   </a:t>
            </a:r>
            <a:r>
              <a:rPr sz="1000" spc="173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602</a:t>
            </a:r>
            <a:endParaRPr sz="1000">
              <a:latin typeface="Arial"/>
              <a:cs typeface="Arial"/>
            </a:endParaRPr>
          </a:p>
          <a:p>
            <a:pPr marL="1272544">
              <a:lnSpc>
                <a:spcPct val="95825"/>
              </a:lnSpc>
              <a:spcBef>
                <a:spcPts val="826"/>
              </a:spcBef>
            </a:pPr>
            <a:r>
              <a:rPr sz="1000" dirty="0">
                <a:latin typeface="Arial"/>
                <a:cs typeface="Arial"/>
              </a:rPr>
              <a:t>=57.42%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957552" y="983844"/>
            <a:ext cx="110653" cy="279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1" name="object 91"/>
          <p:cNvSpPr txBox="1"/>
          <p:nvPr/>
        </p:nvSpPr>
        <p:spPr>
          <a:xfrm>
            <a:off x="4263271" y="1075122"/>
            <a:ext cx="1383178" cy="671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92"/>
              </a:lnSpc>
              <a:spcBef>
                <a:spcPts val="49"/>
              </a:spcBef>
            </a:pPr>
            <a:r>
              <a:rPr sz="1000" b="1" dirty="0">
                <a:latin typeface="Arial"/>
                <a:cs typeface="Arial"/>
              </a:rPr>
              <a:t>Expected Growth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ct val="95825"/>
              </a:lnSpc>
              <a:spcBef>
                <a:spcPts val="827"/>
              </a:spcBef>
            </a:pPr>
            <a:r>
              <a:rPr sz="1000" dirty="0">
                <a:latin typeface="Arial"/>
                <a:cs typeface="Arial"/>
              </a:rPr>
              <a:t>.70*.1993=.1144</a:t>
            </a:r>
            <a:endParaRPr sz="10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646449" y="1075122"/>
            <a:ext cx="409420" cy="198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9" name="object 89"/>
          <p:cNvSpPr txBox="1"/>
          <p:nvPr/>
        </p:nvSpPr>
        <p:spPr>
          <a:xfrm>
            <a:off x="6055870" y="1075122"/>
            <a:ext cx="1200598" cy="198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2957553" y="1263046"/>
            <a:ext cx="807775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7" name="object 87"/>
          <p:cNvSpPr txBox="1"/>
          <p:nvPr/>
        </p:nvSpPr>
        <p:spPr>
          <a:xfrm>
            <a:off x="3765328" y="1263046"/>
            <a:ext cx="497943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5646449" y="1273785"/>
            <a:ext cx="1610018" cy="472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2957552" y="1563725"/>
            <a:ext cx="1305719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2957552" y="1746280"/>
            <a:ext cx="2202018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5159571" y="1746280"/>
            <a:ext cx="2167096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5825"/>
              </a:lnSpc>
              <a:spcBef>
                <a:spcPts val="363"/>
              </a:spcBef>
            </a:pPr>
            <a:r>
              <a:rPr sz="1000" dirty="0">
                <a:latin typeface="Arial"/>
                <a:cs typeface="Arial"/>
              </a:rPr>
              <a:t>Reinve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77251" y="1939573"/>
            <a:ext cx="1394244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2271495" y="1939573"/>
            <a:ext cx="2888075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877251" y="2046959"/>
            <a:ext cx="1587888" cy="370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2465140" y="2046959"/>
            <a:ext cx="702655" cy="386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3167795" y="2046959"/>
            <a:ext cx="4088674" cy="386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  <a:spcBef>
                <a:spcPts val="66"/>
              </a:spcBef>
            </a:pPr>
            <a:endParaRPr sz="900"/>
          </a:p>
          <a:p>
            <a:pPr marL="1174235">
              <a:lnSpc>
                <a:spcPct val="95825"/>
              </a:lnSpc>
            </a:pPr>
            <a:r>
              <a:rPr sz="900" dirty="0">
                <a:latin typeface="Arial"/>
                <a:cs typeface="Arial"/>
              </a:rPr>
              <a:t>gradually to</a:t>
            </a:r>
            <a:r>
              <a:rPr sz="900" spc="1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3.41%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73364" y="448236"/>
            <a:ext cx="8188754" cy="14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473364" y="591889"/>
            <a:ext cx="503476" cy="284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976840" y="591889"/>
            <a:ext cx="1283589" cy="284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92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Avg Reinvestment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  <a:spcBef>
                <a:spcPts val="2"/>
              </a:spcBef>
            </a:pPr>
            <a:r>
              <a:rPr sz="1000" spc="-8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36.94%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260430" y="591889"/>
            <a:ext cx="6401687" cy="284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0385">
              <a:lnSpc>
                <a:spcPts val="1526"/>
              </a:lnSpc>
              <a:spcBef>
                <a:spcPts val="76"/>
              </a:spcBef>
            </a:pPr>
            <a:r>
              <a:rPr sz="1500" dirty="0">
                <a:latin typeface="Arial"/>
                <a:cs typeface="Arial"/>
              </a:rPr>
              <a:t>SAP:</a:t>
            </a:r>
            <a:r>
              <a:rPr sz="1500" spc="43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Restructured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73364" y="876460"/>
            <a:ext cx="8188754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56011">
              <a:lnSpc>
                <a:spcPts val="1306"/>
              </a:lnSpc>
              <a:spcBef>
                <a:spcPts val="65"/>
              </a:spcBef>
            </a:pPr>
            <a:r>
              <a:rPr sz="1500" spc="-4" baseline="12603" dirty="0">
                <a:latin typeface="Arial"/>
                <a:cs typeface="Arial"/>
              </a:rPr>
              <a:t>Reinvestmen</a:t>
            </a:r>
            <a:r>
              <a:rPr sz="1500" baseline="12603" dirty="0">
                <a:latin typeface="Arial"/>
                <a:cs typeface="Arial"/>
              </a:rPr>
              <a:t>t</a:t>
            </a:r>
            <a:r>
              <a:rPr sz="1500" spc="-8" baseline="12603" dirty="0">
                <a:latin typeface="Arial"/>
                <a:cs typeface="Arial"/>
              </a:rPr>
              <a:t> </a:t>
            </a:r>
            <a:r>
              <a:rPr sz="1500" spc="-4" baseline="12603" dirty="0">
                <a:latin typeface="Arial"/>
                <a:cs typeface="Arial"/>
              </a:rPr>
              <a:t>Rat</a:t>
            </a:r>
            <a:r>
              <a:rPr sz="1500" baseline="12603" dirty="0">
                <a:latin typeface="Arial"/>
                <a:cs typeface="Arial"/>
              </a:rPr>
              <a:t>e     </a:t>
            </a:r>
            <a:r>
              <a:rPr sz="1500" spc="53" baseline="25206" dirty="0">
                <a:solidFill>
                  <a:srgbClr val="FEFEFE"/>
                </a:solidFill>
                <a:latin typeface="Arial"/>
                <a:cs typeface="Arial"/>
              </a:rPr>
              <a:t>emergin</a:t>
            </a:r>
            <a:r>
              <a:rPr sz="1500" baseline="25206" dirty="0">
                <a:solidFill>
                  <a:srgbClr val="FEFEFE"/>
                </a:solidFill>
                <a:latin typeface="Arial"/>
                <a:cs typeface="Arial"/>
              </a:rPr>
              <a:t>g</a:t>
            </a:r>
            <a:r>
              <a:rPr sz="1500" spc="53" baseline="25206" dirty="0">
                <a:solidFill>
                  <a:srgbClr val="FEFEFE"/>
                </a:solidFill>
                <a:latin typeface="Arial"/>
                <a:cs typeface="Arial"/>
              </a:rPr>
              <a:t> market</a:t>
            </a:r>
            <a:r>
              <a:rPr sz="1500" baseline="25206" dirty="0">
                <a:solidFill>
                  <a:srgbClr val="FEFEFE"/>
                </a:solidFill>
                <a:latin typeface="Arial"/>
                <a:cs typeface="Arial"/>
              </a:rPr>
              <a:t>s          </a:t>
            </a:r>
            <a:r>
              <a:rPr sz="1500" spc="155" baseline="25206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sz="1500" baseline="-2520" dirty="0">
                <a:latin typeface="Arial"/>
                <a:cs typeface="Arial"/>
              </a:rPr>
              <a:t>19.93%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3364" y="1177137"/>
            <a:ext cx="6379216" cy="762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1540">
              <a:lnSpc>
                <a:spcPts val="1203"/>
              </a:lnSpc>
              <a:spcBef>
                <a:spcPts val="78"/>
              </a:spcBef>
            </a:pPr>
            <a:r>
              <a:rPr sz="1500" baseline="-15124" dirty="0">
                <a:latin typeface="Arial"/>
                <a:cs typeface="Arial"/>
              </a:rPr>
              <a:t>- Nt CpX                 </a:t>
            </a:r>
            <a:r>
              <a:rPr sz="1500" spc="187" baseline="-15124" dirty="0">
                <a:latin typeface="Arial"/>
                <a:cs typeface="Arial"/>
              </a:rPr>
              <a:t> </a:t>
            </a:r>
            <a:r>
              <a:rPr sz="1500" spc="-17" baseline="-15124" dirty="0">
                <a:latin typeface="Arial"/>
                <a:cs typeface="Arial"/>
              </a:rPr>
              <a:t>83</a:t>
            </a:r>
            <a:r>
              <a:rPr sz="1500" baseline="-15124" dirty="0">
                <a:latin typeface="Arial"/>
                <a:cs typeface="Arial"/>
              </a:rPr>
              <a:t>1                                                    </a:t>
            </a:r>
            <a:r>
              <a:rPr sz="1500" spc="196" baseline="-1512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 EBIT (1-t)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1032"/>
              </a:lnSpc>
            </a:pPr>
            <a:r>
              <a:rPr sz="1500" baseline="-12603" dirty="0">
                <a:latin typeface="Arial"/>
                <a:cs typeface="Arial"/>
              </a:rPr>
              <a:t>-</a:t>
            </a:r>
            <a:r>
              <a:rPr sz="1500" spc="-13" baseline="-12603" dirty="0">
                <a:latin typeface="Arial"/>
                <a:cs typeface="Arial"/>
              </a:rPr>
              <a:t> </a:t>
            </a:r>
            <a:r>
              <a:rPr sz="1500" spc="-8" baseline="-12603" dirty="0">
                <a:latin typeface="Arial"/>
                <a:cs typeface="Arial"/>
              </a:rPr>
              <a:t>Ch</a:t>
            </a:r>
            <a:r>
              <a:rPr sz="1500" baseline="-12603" dirty="0">
                <a:latin typeface="Arial"/>
                <a:cs typeface="Arial"/>
              </a:rPr>
              <a:t>g</a:t>
            </a:r>
            <a:r>
              <a:rPr sz="1500" spc="-13" baseline="-12603" dirty="0">
                <a:latin typeface="Arial"/>
                <a:cs typeface="Arial"/>
              </a:rPr>
              <a:t> </a:t>
            </a:r>
            <a:r>
              <a:rPr sz="1500" spc="-8" baseline="-12603" dirty="0">
                <a:latin typeface="Arial"/>
                <a:cs typeface="Arial"/>
              </a:rPr>
              <a:t>W</a:t>
            </a:r>
            <a:r>
              <a:rPr sz="1500" baseline="-12603" dirty="0">
                <a:latin typeface="Arial"/>
                <a:cs typeface="Arial"/>
              </a:rPr>
              <a:t>C                </a:t>
            </a:r>
            <a:r>
              <a:rPr sz="1500" spc="173" baseline="-12603" dirty="0">
                <a:latin typeface="Arial"/>
                <a:cs typeface="Arial"/>
              </a:rPr>
              <a:t> </a:t>
            </a:r>
            <a:r>
              <a:rPr sz="1500" baseline="-12603" dirty="0">
                <a:latin typeface="Arial"/>
                <a:cs typeface="Arial"/>
              </a:rPr>
              <a:t>-</a:t>
            </a:r>
            <a:r>
              <a:rPr sz="1500" spc="-13" baseline="-12603" dirty="0">
                <a:latin typeface="Arial"/>
                <a:cs typeface="Arial"/>
              </a:rPr>
              <a:t> </a:t>
            </a:r>
            <a:r>
              <a:rPr sz="1500" spc="-8" baseline="-12603" dirty="0">
                <a:latin typeface="Arial"/>
                <a:cs typeface="Arial"/>
              </a:rPr>
              <a:t>1</a:t>
            </a:r>
            <a:r>
              <a:rPr sz="1500" baseline="-12603" dirty="0">
                <a:latin typeface="Arial"/>
                <a:cs typeface="Arial"/>
              </a:rPr>
              <a:t>9                                                   </a:t>
            </a:r>
            <a:r>
              <a:rPr sz="1500" spc="182" baseline="-12603" dirty="0">
                <a:latin typeface="Arial"/>
                <a:cs typeface="Arial"/>
              </a:rPr>
              <a:t> </a:t>
            </a:r>
            <a:r>
              <a:rPr sz="1500" baseline="2520" dirty="0">
                <a:latin typeface="Arial"/>
                <a:cs typeface="Arial"/>
              </a:rPr>
              <a:t>.70*.1993=.1144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1028"/>
              </a:lnSpc>
            </a:pPr>
            <a:r>
              <a:rPr sz="1500" baseline="-12603" dirty="0">
                <a:latin typeface="Arial"/>
                <a:cs typeface="Arial"/>
              </a:rPr>
              <a:t>=</a:t>
            </a:r>
            <a:r>
              <a:rPr sz="1500" spc="-35" baseline="-12603" dirty="0">
                <a:latin typeface="Arial"/>
                <a:cs typeface="Arial"/>
              </a:rPr>
              <a:t> </a:t>
            </a:r>
            <a:r>
              <a:rPr sz="1500" spc="-17" baseline="-12603" dirty="0">
                <a:latin typeface="Arial"/>
                <a:cs typeface="Arial"/>
              </a:rPr>
              <a:t>FCF</a:t>
            </a:r>
            <a:r>
              <a:rPr sz="1500" baseline="-12603" dirty="0">
                <a:latin typeface="Arial"/>
                <a:cs typeface="Arial"/>
              </a:rPr>
              <a:t>F                   </a:t>
            </a:r>
            <a:r>
              <a:rPr sz="1500" spc="173" baseline="-12603" dirty="0">
                <a:latin typeface="Arial"/>
                <a:cs typeface="Arial"/>
              </a:rPr>
              <a:t> </a:t>
            </a:r>
            <a:r>
              <a:rPr sz="1500" spc="-17" baseline="-12603" dirty="0">
                <a:latin typeface="Arial"/>
                <a:cs typeface="Arial"/>
              </a:rPr>
              <a:t>60</a:t>
            </a:r>
            <a:r>
              <a:rPr sz="1500" baseline="-12603" dirty="0">
                <a:latin typeface="Arial"/>
                <a:cs typeface="Arial"/>
              </a:rPr>
              <a:t>2                                                    </a:t>
            </a:r>
            <a:r>
              <a:rPr sz="1500" spc="155" baseline="-12603" dirty="0">
                <a:latin typeface="Arial"/>
                <a:cs typeface="Arial"/>
              </a:rPr>
              <a:t> </a:t>
            </a:r>
            <a:r>
              <a:rPr sz="1500" b="1" baseline="2520" dirty="0">
                <a:latin typeface="Arial"/>
                <a:cs typeface="Arial"/>
              </a:rPr>
              <a:t>13.99%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938"/>
              </a:lnSpc>
              <a:spcBef>
                <a:spcPts val="90"/>
              </a:spcBef>
            </a:pPr>
            <a:r>
              <a:rPr sz="1500" baseline="-12603" dirty="0">
                <a:latin typeface="Arial"/>
                <a:cs typeface="Arial"/>
              </a:rPr>
              <a:t>Reinvestment Rate = 812/1414</a:t>
            </a:r>
            <a:endParaRPr sz="1000">
              <a:latin typeface="Arial"/>
              <a:cs typeface="Arial"/>
            </a:endParaRPr>
          </a:p>
          <a:p>
            <a:pPr marL="1671237">
              <a:lnSpc>
                <a:spcPct val="95825"/>
              </a:lnSpc>
              <a:spcBef>
                <a:spcPts val="47"/>
              </a:spcBef>
            </a:pPr>
            <a:r>
              <a:rPr sz="1000" dirty="0">
                <a:latin typeface="Arial"/>
                <a:cs typeface="Arial"/>
              </a:rPr>
              <a:t>=57.42%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52581" y="1177138"/>
            <a:ext cx="1716095" cy="671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3711"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Stable Growth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g = 3.41%;</a:t>
            </a:r>
            <a:r>
              <a:rPr sz="1000" spc="28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Beta = 1.00;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Debt Ratio= 30%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</a:pPr>
            <a:r>
              <a:rPr sz="1000" spc="-8" dirty="0">
                <a:latin typeface="Arial"/>
                <a:cs typeface="Arial"/>
              </a:rPr>
              <a:t>Cos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capita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6.27%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ROC= 6.27%; Tax rate=35%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534526" y="1177137"/>
            <a:ext cx="127592" cy="762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6852580" y="1848295"/>
            <a:ext cx="697122" cy="91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3"/>
              </a:spcBef>
            </a:pPr>
            <a:endParaRPr sz="700"/>
          </a:p>
        </p:txBody>
      </p:sp>
      <p:sp>
        <p:nvSpPr>
          <p:cNvPr id="68" name="object 68"/>
          <p:cNvSpPr txBox="1"/>
          <p:nvPr/>
        </p:nvSpPr>
        <p:spPr>
          <a:xfrm>
            <a:off x="7549702" y="1848295"/>
            <a:ext cx="984823" cy="91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3"/>
              </a:spcBef>
            </a:pPr>
            <a:endParaRPr sz="700"/>
          </a:p>
        </p:txBody>
      </p:sp>
      <p:sp>
        <p:nvSpPr>
          <p:cNvPr id="67" name="object 67"/>
          <p:cNvSpPr txBox="1"/>
          <p:nvPr/>
        </p:nvSpPr>
        <p:spPr>
          <a:xfrm>
            <a:off x="473364" y="1939572"/>
            <a:ext cx="7076338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7549702" y="1939572"/>
            <a:ext cx="1112415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73364" y="2046958"/>
            <a:ext cx="5184151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61086">
              <a:lnSpc>
                <a:spcPts val="1463"/>
              </a:lnSpc>
              <a:spcBef>
                <a:spcPts val="73"/>
              </a:spcBef>
            </a:pPr>
            <a:r>
              <a:rPr sz="1500" spc="-22" baseline="-17644" dirty="0">
                <a:latin typeface="Arial"/>
                <a:cs typeface="Arial"/>
              </a:rPr>
              <a:t>Firs</a:t>
            </a:r>
            <a:r>
              <a:rPr sz="1500" baseline="-17644" dirty="0">
                <a:latin typeface="Arial"/>
                <a:cs typeface="Arial"/>
              </a:rPr>
              <a:t>t</a:t>
            </a:r>
            <a:r>
              <a:rPr sz="1500" spc="-39" baseline="-17644" dirty="0">
                <a:latin typeface="Arial"/>
                <a:cs typeface="Arial"/>
              </a:rPr>
              <a:t> </a:t>
            </a:r>
            <a:r>
              <a:rPr sz="1500" baseline="-17644" dirty="0">
                <a:latin typeface="Arial"/>
                <a:cs typeface="Arial"/>
              </a:rPr>
              <a:t>5</a:t>
            </a:r>
            <a:r>
              <a:rPr sz="1500" spc="-39" baseline="-17644" dirty="0">
                <a:latin typeface="Arial"/>
                <a:cs typeface="Arial"/>
              </a:rPr>
              <a:t> </a:t>
            </a:r>
            <a:r>
              <a:rPr sz="1500" spc="-22" baseline="-17644" dirty="0">
                <a:latin typeface="Arial"/>
                <a:cs typeface="Arial"/>
              </a:rPr>
              <a:t>year</a:t>
            </a:r>
            <a:r>
              <a:rPr sz="1500" baseline="-17644" dirty="0">
                <a:latin typeface="Arial"/>
                <a:cs typeface="Arial"/>
              </a:rPr>
              <a:t>s                       </a:t>
            </a:r>
            <a:r>
              <a:rPr sz="1500" spc="107" baseline="-17644" dirty="0">
                <a:latin typeface="Arial"/>
                <a:cs typeface="Arial"/>
              </a:rPr>
              <a:t> </a:t>
            </a:r>
            <a:r>
              <a:rPr sz="1300" spc="-4" baseline="30513" dirty="0">
                <a:latin typeface="Arial"/>
                <a:cs typeface="Arial"/>
              </a:rPr>
              <a:t>Growt</a:t>
            </a:r>
            <a:r>
              <a:rPr sz="1300" baseline="30513" dirty="0">
                <a:latin typeface="Arial"/>
                <a:cs typeface="Arial"/>
              </a:rPr>
              <a:t>h</a:t>
            </a:r>
            <a:r>
              <a:rPr sz="1300" spc="-8" baseline="30513" dirty="0">
                <a:latin typeface="Arial"/>
                <a:cs typeface="Arial"/>
              </a:rPr>
              <a:t> </a:t>
            </a:r>
            <a:r>
              <a:rPr sz="1300" spc="-4" baseline="30513" dirty="0">
                <a:latin typeface="Arial"/>
                <a:cs typeface="Arial"/>
              </a:rPr>
              <a:t>decreases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57514" y="2046958"/>
            <a:ext cx="3004602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1131"/>
              </a:lnSpc>
              <a:spcBef>
                <a:spcPts val="57"/>
              </a:spcBef>
            </a:pPr>
            <a:r>
              <a:rPr sz="1500" spc="-31" baseline="10082" dirty="0">
                <a:latin typeface="Arial"/>
                <a:cs typeface="Arial"/>
              </a:rPr>
              <a:t>Termina</a:t>
            </a:r>
            <a:r>
              <a:rPr sz="1500" baseline="10082" dirty="0">
                <a:latin typeface="Arial"/>
                <a:cs typeface="Arial"/>
              </a:rPr>
              <a:t>l</a:t>
            </a:r>
            <a:r>
              <a:rPr sz="1500" spc="-62" baseline="10082" dirty="0">
                <a:latin typeface="Arial"/>
                <a:cs typeface="Arial"/>
              </a:rPr>
              <a:t> </a:t>
            </a:r>
            <a:r>
              <a:rPr sz="1500" spc="-31" baseline="10082" dirty="0">
                <a:latin typeface="Arial"/>
                <a:cs typeface="Arial"/>
              </a:rPr>
              <a:t>Valu</a:t>
            </a:r>
            <a:r>
              <a:rPr sz="1500" baseline="1008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1</a:t>
            </a:r>
            <a:r>
              <a:rPr sz="1000" spc="57" dirty="0">
                <a:latin typeface="Arial"/>
                <a:cs typeface="Arial"/>
              </a:rPr>
              <a:t>0</a:t>
            </a:r>
            <a:r>
              <a:rPr sz="1500" baseline="10082" dirty="0">
                <a:latin typeface="Arial"/>
                <a:cs typeface="Arial"/>
              </a:rPr>
              <a:t>= 1898/(.0627-.0341) = 66367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73364" y="2229513"/>
            <a:ext cx="8188754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473364" y="2336898"/>
            <a:ext cx="1488299" cy="11490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616"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Op. Assets  </a:t>
            </a:r>
            <a:r>
              <a:rPr sz="1500" spc="4" baseline="2520" dirty="0">
                <a:latin typeface="Arial"/>
                <a:cs typeface="Arial"/>
              </a:rPr>
              <a:t> </a:t>
            </a:r>
            <a:r>
              <a:rPr sz="1500" baseline="2520" dirty="0">
                <a:latin typeface="Arial"/>
                <a:cs typeface="Arial"/>
              </a:rPr>
              <a:t>38045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+ Cash:         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3,018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 Debt               </a:t>
            </a:r>
            <a:r>
              <a:rPr sz="1000" spc="227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558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Pensio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Lia</a:t>
            </a:r>
            <a:r>
              <a:rPr sz="1000" dirty="0">
                <a:latin typeface="Arial"/>
                <a:cs typeface="Arial"/>
              </a:rPr>
              <a:t>n   </a:t>
            </a:r>
            <a:r>
              <a:rPr sz="1000" spc="182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305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Minor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5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Int</a:t>
            </a:r>
            <a:r>
              <a:rPr sz="1000" dirty="0">
                <a:latin typeface="Arial"/>
                <a:cs typeface="Arial"/>
              </a:rPr>
              <a:t>.          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55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spc="-8" dirty="0">
                <a:latin typeface="Arial"/>
                <a:cs typeface="Arial"/>
              </a:rPr>
              <a:t>=Equit</a:t>
            </a:r>
            <a:r>
              <a:rPr sz="1000" dirty="0">
                <a:latin typeface="Arial"/>
                <a:cs typeface="Arial"/>
              </a:rPr>
              <a:t>y         </a:t>
            </a:r>
            <a:r>
              <a:rPr sz="1000" spc="182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40157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-Options           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180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spc="-4" dirty="0">
                <a:latin typeface="Arial"/>
                <a:cs typeface="Arial"/>
              </a:rPr>
              <a:t>Value/Shar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126.51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61663" y="2336897"/>
            <a:ext cx="5687627" cy="574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8693">
              <a:lnSpc>
                <a:spcPts val="956"/>
              </a:lnSpc>
              <a:spcBef>
                <a:spcPts val="48"/>
              </a:spcBef>
            </a:pPr>
            <a:r>
              <a:rPr sz="1500" spc="-67" baseline="2520" dirty="0">
                <a:latin typeface="Times New Roman"/>
                <a:cs typeface="Times New Roman"/>
              </a:rPr>
              <a:t>Yea</a:t>
            </a:r>
            <a:r>
              <a:rPr sz="1500" baseline="2520" dirty="0">
                <a:latin typeface="Times New Roman"/>
                <a:cs typeface="Times New Roman"/>
              </a:rPr>
              <a:t>r                 1          2          3          4          5          6          7          8          9          10</a:t>
            </a:r>
            <a:endParaRPr sz="1000">
              <a:latin typeface="Times New Roman"/>
              <a:cs typeface="Times New Roman"/>
            </a:endParaRPr>
          </a:p>
          <a:p>
            <a:pPr marL="398693">
              <a:lnSpc>
                <a:spcPts val="1032"/>
              </a:lnSpc>
              <a:spcBef>
                <a:spcPts val="4"/>
              </a:spcBef>
            </a:pPr>
            <a:r>
              <a:rPr sz="1000" spc="-17" dirty="0">
                <a:latin typeface="Times New Roman"/>
                <a:cs typeface="Times New Roman"/>
              </a:rPr>
              <a:t>EBI</a:t>
            </a:r>
            <a:r>
              <a:rPr sz="1000" dirty="0">
                <a:latin typeface="Times New Roman"/>
                <a:cs typeface="Times New Roman"/>
              </a:rPr>
              <a:t>T            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2,54</a:t>
            </a:r>
            <a:r>
              <a:rPr sz="1000" dirty="0">
                <a:latin typeface="Times New Roman"/>
                <a:cs typeface="Times New Roman"/>
              </a:rPr>
              <a:t>3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2,89</a:t>
            </a:r>
            <a:r>
              <a:rPr sz="1000" dirty="0">
                <a:latin typeface="Times New Roman"/>
                <a:cs typeface="Times New Roman"/>
              </a:rPr>
              <a:t>8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3,30</a:t>
            </a:r>
            <a:r>
              <a:rPr sz="1000" dirty="0">
                <a:latin typeface="Times New Roman"/>
                <a:cs typeface="Times New Roman"/>
              </a:rPr>
              <a:t>4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3,76</a:t>
            </a:r>
            <a:r>
              <a:rPr sz="1000" dirty="0">
                <a:latin typeface="Times New Roman"/>
                <a:cs typeface="Times New Roman"/>
              </a:rPr>
              <a:t>6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4,29</a:t>
            </a:r>
            <a:r>
              <a:rPr sz="1000" dirty="0">
                <a:latin typeface="Times New Roman"/>
                <a:cs typeface="Times New Roman"/>
              </a:rPr>
              <a:t>3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4,80</a:t>
            </a:r>
            <a:r>
              <a:rPr sz="1000" dirty="0">
                <a:latin typeface="Times New Roman"/>
                <a:cs typeface="Times New Roman"/>
              </a:rPr>
              <a:t>2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5,27</a:t>
            </a:r>
            <a:r>
              <a:rPr sz="1000" dirty="0">
                <a:latin typeface="Times New Roman"/>
                <a:cs typeface="Times New Roman"/>
              </a:rPr>
              <a:t>1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5,67</a:t>
            </a:r>
            <a:r>
              <a:rPr sz="1000" dirty="0">
                <a:latin typeface="Times New Roman"/>
                <a:cs typeface="Times New Roman"/>
              </a:rPr>
              <a:t>3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5,98</a:t>
            </a:r>
            <a:r>
              <a:rPr sz="1000" dirty="0">
                <a:latin typeface="Times New Roman"/>
                <a:cs typeface="Times New Roman"/>
              </a:rPr>
              <a:t>7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6,191</a:t>
            </a:r>
            <a:endParaRPr sz="1000">
              <a:latin typeface="Times New Roman"/>
              <a:cs typeface="Times New Roman"/>
            </a:endParaRPr>
          </a:p>
          <a:p>
            <a:pPr marL="398693">
              <a:lnSpc>
                <a:spcPts val="1032"/>
              </a:lnSpc>
            </a:pPr>
            <a:r>
              <a:rPr sz="1000" spc="-8" dirty="0">
                <a:latin typeface="Times New Roman"/>
                <a:cs typeface="Times New Roman"/>
              </a:rPr>
              <a:t>EBIT(1-t</a:t>
            </a:r>
            <a:r>
              <a:rPr sz="1000" dirty="0">
                <a:latin typeface="Times New Roman"/>
                <a:cs typeface="Times New Roman"/>
              </a:rPr>
              <a:t>)     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1,61</a:t>
            </a:r>
            <a:r>
              <a:rPr sz="1000" dirty="0">
                <a:latin typeface="Times New Roman"/>
                <a:cs typeface="Times New Roman"/>
              </a:rPr>
              <a:t>4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1,83</a:t>
            </a:r>
            <a:r>
              <a:rPr sz="1000" dirty="0">
                <a:latin typeface="Times New Roman"/>
                <a:cs typeface="Times New Roman"/>
              </a:rPr>
              <a:t>9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2,09</a:t>
            </a:r>
            <a:r>
              <a:rPr sz="1000" dirty="0">
                <a:latin typeface="Times New Roman"/>
                <a:cs typeface="Times New Roman"/>
              </a:rPr>
              <a:t>7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2,39</a:t>
            </a:r>
            <a:r>
              <a:rPr sz="1000" dirty="0">
                <a:latin typeface="Times New Roman"/>
                <a:cs typeface="Times New Roman"/>
              </a:rPr>
              <a:t>0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2,72</a:t>
            </a:r>
            <a:r>
              <a:rPr sz="1000" dirty="0">
                <a:latin typeface="Times New Roman"/>
                <a:cs typeface="Times New Roman"/>
              </a:rPr>
              <a:t>4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3,04</a:t>
            </a:r>
            <a:r>
              <a:rPr sz="1000" dirty="0">
                <a:latin typeface="Times New Roman"/>
                <a:cs typeface="Times New Roman"/>
              </a:rPr>
              <a:t>7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3,34</a:t>
            </a:r>
            <a:r>
              <a:rPr sz="1000" dirty="0">
                <a:latin typeface="Times New Roman"/>
                <a:cs typeface="Times New Roman"/>
              </a:rPr>
              <a:t>5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3,60</a:t>
            </a:r>
            <a:r>
              <a:rPr sz="1000" dirty="0">
                <a:latin typeface="Times New Roman"/>
                <a:cs typeface="Times New Roman"/>
              </a:rPr>
              <a:t>0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3,79</a:t>
            </a:r>
            <a:r>
              <a:rPr sz="1000" dirty="0">
                <a:latin typeface="Times New Roman"/>
                <a:cs typeface="Times New Roman"/>
              </a:rPr>
              <a:t>9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3,929</a:t>
            </a:r>
            <a:endParaRPr sz="1000">
              <a:latin typeface="Times New Roman"/>
              <a:cs typeface="Times New Roman"/>
            </a:endParaRPr>
          </a:p>
          <a:p>
            <a:pPr marL="429288">
              <a:lnSpc>
                <a:spcPts val="1032"/>
              </a:lnSpc>
            </a:pPr>
            <a:r>
              <a:rPr sz="1000" dirty="0">
                <a:latin typeface="Times New Roman"/>
                <a:cs typeface="Times New Roman"/>
              </a:rPr>
              <a:t>-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7" dirty="0">
                <a:latin typeface="Times New Roman"/>
                <a:cs typeface="Times New Roman"/>
              </a:rPr>
              <a:t>Reinves</a:t>
            </a:r>
            <a:r>
              <a:rPr sz="1000" dirty="0">
                <a:latin typeface="Times New Roman"/>
                <a:cs typeface="Times New Roman"/>
              </a:rPr>
              <a:t>t    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1,13</a:t>
            </a:r>
            <a:r>
              <a:rPr sz="1000" dirty="0">
                <a:latin typeface="Times New Roman"/>
                <a:cs typeface="Times New Roman"/>
              </a:rPr>
              <a:t>0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1,28</a:t>
            </a:r>
            <a:r>
              <a:rPr sz="1000" dirty="0">
                <a:latin typeface="Times New Roman"/>
                <a:cs typeface="Times New Roman"/>
              </a:rPr>
              <a:t>8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1,46</a:t>
            </a:r>
            <a:r>
              <a:rPr sz="1000" dirty="0">
                <a:latin typeface="Times New Roman"/>
                <a:cs typeface="Times New Roman"/>
              </a:rPr>
              <a:t>8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1,67</a:t>
            </a:r>
            <a:r>
              <a:rPr sz="1000" dirty="0">
                <a:latin typeface="Times New Roman"/>
                <a:cs typeface="Times New Roman"/>
              </a:rPr>
              <a:t>3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1,90</a:t>
            </a:r>
            <a:r>
              <a:rPr sz="1000" dirty="0">
                <a:latin typeface="Times New Roman"/>
                <a:cs typeface="Times New Roman"/>
              </a:rPr>
              <a:t>7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2,01</a:t>
            </a:r>
            <a:r>
              <a:rPr sz="1000" dirty="0">
                <a:latin typeface="Times New Roman"/>
                <a:cs typeface="Times New Roman"/>
              </a:rPr>
              <a:t>1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2,07</a:t>
            </a:r>
            <a:r>
              <a:rPr sz="1000" dirty="0">
                <a:latin typeface="Times New Roman"/>
                <a:cs typeface="Times New Roman"/>
              </a:rPr>
              <a:t>4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2,08</a:t>
            </a:r>
            <a:r>
              <a:rPr sz="1000" dirty="0">
                <a:latin typeface="Times New Roman"/>
                <a:cs typeface="Times New Roman"/>
              </a:rPr>
              <a:t>9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2,05</a:t>
            </a:r>
            <a:r>
              <a:rPr sz="1000" dirty="0">
                <a:latin typeface="Times New Roman"/>
                <a:cs typeface="Times New Roman"/>
              </a:rPr>
              <a:t>2  </a:t>
            </a:r>
            <a:r>
              <a:rPr sz="1000" spc="84" dirty="0">
                <a:latin typeface="Times New Roman"/>
                <a:cs typeface="Times New Roman"/>
              </a:rPr>
              <a:t> </a:t>
            </a:r>
            <a:r>
              <a:rPr sz="1000" spc="-22" dirty="0">
                <a:latin typeface="Times New Roman"/>
                <a:cs typeface="Times New Roman"/>
              </a:rPr>
              <a:t>1,965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49291" y="2336898"/>
            <a:ext cx="586467" cy="676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951"/>
              </a:lnSpc>
              <a:spcBef>
                <a:spcPts val="48"/>
              </a:spcBef>
            </a:pPr>
            <a:r>
              <a:rPr sz="1500" spc="-17" baseline="2520" dirty="0">
                <a:latin typeface="Arial"/>
                <a:cs typeface="Arial"/>
              </a:rPr>
              <a:t>Ter</a:t>
            </a:r>
            <a:r>
              <a:rPr sz="1500" baseline="2520" dirty="0">
                <a:latin typeface="Arial"/>
                <a:cs typeface="Arial"/>
              </a:rPr>
              <a:t>m</a:t>
            </a:r>
            <a:r>
              <a:rPr sz="1500" spc="-35" baseline="2520" dirty="0">
                <a:latin typeface="Arial"/>
                <a:cs typeface="Arial"/>
              </a:rPr>
              <a:t> </a:t>
            </a:r>
            <a:r>
              <a:rPr sz="1500" spc="-17" baseline="2520" dirty="0">
                <a:latin typeface="Arial"/>
                <a:cs typeface="Arial"/>
              </a:rPr>
              <a:t>Yr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ct val="95825"/>
              </a:lnSpc>
              <a:spcBef>
                <a:spcPts val="829"/>
              </a:spcBef>
            </a:pPr>
            <a:r>
              <a:rPr sz="1000" dirty="0">
                <a:latin typeface="Arial"/>
                <a:cs typeface="Arial"/>
              </a:rPr>
              <a:t>4161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ct val="95825"/>
              </a:lnSpc>
              <a:spcBef>
                <a:spcPts val="877"/>
              </a:spcBef>
            </a:pPr>
            <a:r>
              <a:rPr sz="1000" dirty="0">
                <a:latin typeface="Arial"/>
                <a:cs typeface="Arial"/>
              </a:rPr>
              <a:t>1898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5759" y="2336898"/>
            <a:ext cx="426358" cy="676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1961663" y="2911408"/>
            <a:ext cx="1604485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7" name="object 57"/>
          <p:cNvSpPr txBox="1"/>
          <p:nvPr/>
        </p:nvSpPr>
        <p:spPr>
          <a:xfrm>
            <a:off x="3566150" y="2911408"/>
            <a:ext cx="796710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6" name="object 56"/>
          <p:cNvSpPr txBox="1"/>
          <p:nvPr/>
        </p:nvSpPr>
        <p:spPr>
          <a:xfrm>
            <a:off x="4362860" y="2911408"/>
            <a:ext cx="796710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5" name="object 55"/>
          <p:cNvSpPr txBox="1"/>
          <p:nvPr/>
        </p:nvSpPr>
        <p:spPr>
          <a:xfrm>
            <a:off x="5159571" y="2911408"/>
            <a:ext cx="796711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4" name="object 54"/>
          <p:cNvSpPr txBox="1"/>
          <p:nvPr/>
        </p:nvSpPr>
        <p:spPr>
          <a:xfrm>
            <a:off x="5956282" y="2911408"/>
            <a:ext cx="995887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3" name="object 53"/>
          <p:cNvSpPr txBox="1"/>
          <p:nvPr/>
        </p:nvSpPr>
        <p:spPr>
          <a:xfrm>
            <a:off x="6952170" y="2911408"/>
            <a:ext cx="697121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2" name="object 52"/>
          <p:cNvSpPr txBox="1"/>
          <p:nvPr/>
        </p:nvSpPr>
        <p:spPr>
          <a:xfrm>
            <a:off x="1961663" y="3013424"/>
            <a:ext cx="1200598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3162261" y="3013424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50" name="object 50"/>
          <p:cNvSpPr txBox="1"/>
          <p:nvPr/>
        </p:nvSpPr>
        <p:spPr>
          <a:xfrm>
            <a:off x="3566150" y="3013424"/>
            <a:ext cx="796710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9" name="object 49"/>
          <p:cNvSpPr txBox="1"/>
          <p:nvPr/>
        </p:nvSpPr>
        <p:spPr>
          <a:xfrm>
            <a:off x="4362860" y="3013424"/>
            <a:ext cx="796710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8" name="object 48"/>
          <p:cNvSpPr txBox="1"/>
          <p:nvPr/>
        </p:nvSpPr>
        <p:spPr>
          <a:xfrm>
            <a:off x="5159571" y="3013424"/>
            <a:ext cx="796711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7" name="object 47"/>
          <p:cNvSpPr txBox="1"/>
          <p:nvPr/>
        </p:nvSpPr>
        <p:spPr>
          <a:xfrm>
            <a:off x="5956282" y="3013424"/>
            <a:ext cx="995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6" name="object 46"/>
          <p:cNvSpPr txBox="1"/>
          <p:nvPr/>
        </p:nvSpPr>
        <p:spPr>
          <a:xfrm>
            <a:off x="6952169" y="3013424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5" name="object 45"/>
          <p:cNvSpPr txBox="1"/>
          <p:nvPr/>
        </p:nvSpPr>
        <p:spPr>
          <a:xfrm>
            <a:off x="7356058" y="3013425"/>
            <a:ext cx="1306059" cy="3098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73"/>
              </a:lnSpc>
              <a:spcBef>
                <a:spcPts val="21"/>
              </a:spcBef>
            </a:pPr>
            <a:endParaRPr sz="700"/>
          </a:p>
          <a:p>
            <a:pPr marL="3757">
              <a:lnSpc>
                <a:spcPct val="95825"/>
              </a:lnSpc>
              <a:spcBef>
                <a:spcPts val="4487"/>
              </a:spcBef>
            </a:pPr>
            <a:r>
              <a:rPr sz="1000" dirty="0">
                <a:latin typeface="Arial"/>
                <a:cs typeface="Arial"/>
              </a:rPr>
              <a:t>May 5, 2005,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62261" y="3110071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3" name="object 43"/>
          <p:cNvSpPr txBox="1"/>
          <p:nvPr/>
        </p:nvSpPr>
        <p:spPr>
          <a:xfrm>
            <a:off x="3566149" y="3110071"/>
            <a:ext cx="378990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2" name="object 42"/>
          <p:cNvSpPr txBox="1"/>
          <p:nvPr/>
        </p:nvSpPr>
        <p:spPr>
          <a:xfrm>
            <a:off x="1961663" y="3206717"/>
            <a:ext cx="210242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2171906" y="3206717"/>
            <a:ext cx="4072076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Cost of Capital (WACC) = 10.57% (0.70) + 2.80% (0.30) = 8.24%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43983" y="3206717"/>
            <a:ext cx="1112075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1961663" y="3389272"/>
            <a:ext cx="2500785" cy="966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38" name="object 38"/>
          <p:cNvSpPr txBox="1"/>
          <p:nvPr/>
        </p:nvSpPr>
        <p:spPr>
          <a:xfrm>
            <a:off x="4462450" y="3389272"/>
            <a:ext cx="2893608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473364" y="3485919"/>
            <a:ext cx="3989085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473364" y="3593304"/>
            <a:ext cx="901832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1375196" y="3593304"/>
            <a:ext cx="2290543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3665738" y="3593304"/>
            <a:ext cx="2190954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5856692" y="3593304"/>
            <a:ext cx="1499365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R="32683" algn="r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3364" y="3883243"/>
            <a:ext cx="603065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1076429" y="3883243"/>
            <a:ext cx="1184001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Cost of Equity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  <a:spcBef>
                <a:spcPts val="4"/>
              </a:spcBef>
            </a:pPr>
            <a:r>
              <a:rPr sz="1000" b="1" dirty="0">
                <a:latin typeface="Arial"/>
                <a:cs typeface="Arial"/>
              </a:rPr>
              <a:t>10.57%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60431" y="3883243"/>
            <a:ext cx="608597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2869028" y="3883244"/>
            <a:ext cx="1881123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Cost of Debt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(3.41%+1.00%)(1-.3654)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= 2.80%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0150" y="3883243"/>
            <a:ext cx="309831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5059982" y="3883243"/>
            <a:ext cx="1582356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92846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Weights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42339" y="3883243"/>
            <a:ext cx="717779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5825"/>
              </a:lnSpc>
              <a:spcBef>
                <a:spcPts val="278"/>
              </a:spcBef>
            </a:pPr>
            <a:r>
              <a:rPr sz="1000" spc="-17" dirty="0">
                <a:latin typeface="Arial"/>
                <a:cs typeface="Arial"/>
              </a:rPr>
              <a:t>122</a:t>
            </a:r>
            <a:endParaRPr sz="1000">
              <a:latin typeface="Arial"/>
              <a:cs typeface="Arial"/>
            </a:endParaRPr>
          </a:p>
          <a:p>
            <a:pPr marL="202077" marR="4007">
              <a:lnSpc>
                <a:spcPts val="888"/>
              </a:lnSpc>
              <a:spcBef>
                <a:spcPts val="1472"/>
              </a:spcBef>
            </a:pPr>
            <a:r>
              <a:rPr sz="1500" spc="53" baseline="-15124" dirty="0">
                <a:solidFill>
                  <a:srgbClr val="FEFEFE"/>
                </a:solidFill>
                <a:latin typeface="Arial"/>
                <a:cs typeface="Arial"/>
              </a:rPr>
              <a:t>Use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3364" y="4162446"/>
            <a:ext cx="1698543" cy="397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2171907" y="4162446"/>
            <a:ext cx="697121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750151" y="4355739"/>
            <a:ext cx="2605906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22" name="object 22"/>
          <p:cNvSpPr txBox="1"/>
          <p:nvPr/>
        </p:nvSpPr>
        <p:spPr>
          <a:xfrm>
            <a:off x="2171906" y="4452386"/>
            <a:ext cx="5184151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473364" y="4559770"/>
            <a:ext cx="204709" cy="1438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678073" y="4559770"/>
            <a:ext cx="6263031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6941104" y="4559770"/>
            <a:ext cx="414953" cy="1551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678073" y="4849710"/>
            <a:ext cx="3883964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154">
              <a:lnSpc>
                <a:spcPts val="830"/>
              </a:lnSpc>
              <a:spcBef>
                <a:spcPts val="41"/>
              </a:spcBef>
            </a:pPr>
            <a:r>
              <a:rPr sz="1500" b="1" baseline="-2520" dirty="0">
                <a:latin typeface="Arial"/>
                <a:cs typeface="Arial"/>
              </a:rPr>
              <a:t>Riskfree Rate</a:t>
            </a:r>
            <a:r>
              <a:rPr sz="1500" baseline="-252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91154">
              <a:lnSpc>
                <a:spcPts val="1153"/>
              </a:lnSpc>
              <a:spcBef>
                <a:spcPts val="16"/>
              </a:spcBef>
            </a:pPr>
            <a:r>
              <a:rPr sz="1000" spc="-22" dirty="0">
                <a:latin typeface="Arial"/>
                <a:cs typeface="Arial"/>
              </a:rPr>
              <a:t>Eur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riskfre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3.41</a:t>
            </a:r>
            <a:r>
              <a:rPr sz="1000" dirty="0">
                <a:latin typeface="Arial"/>
                <a:cs typeface="Arial"/>
              </a:rPr>
              <a:t>%                       </a:t>
            </a:r>
            <a:r>
              <a:rPr sz="1000" spc="276" dirty="0">
                <a:latin typeface="Arial"/>
                <a:cs typeface="Arial"/>
              </a:rPr>
              <a:t> </a:t>
            </a:r>
            <a:r>
              <a:rPr sz="1500" b="1" baseline="12603" dirty="0">
                <a:latin typeface="Arial"/>
                <a:cs typeface="Arial"/>
              </a:rPr>
              <a:t>Beta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2038" y="4849710"/>
            <a:ext cx="1582355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Risk Premium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4394" y="4849710"/>
            <a:ext cx="796711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678073" y="5418852"/>
            <a:ext cx="4879852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557926" y="5418852"/>
            <a:ext cx="1383178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78073" y="5526236"/>
            <a:ext cx="4680675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5358748" y="5526236"/>
            <a:ext cx="1095476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6454226" y="5526236"/>
            <a:ext cx="486879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678073" y="5622884"/>
            <a:ext cx="4381908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0701">
              <a:lnSpc>
                <a:spcPts val="951"/>
              </a:lnSpc>
              <a:spcBef>
                <a:spcPts val="48"/>
              </a:spcBef>
            </a:pPr>
            <a:r>
              <a:rPr sz="1500" spc="-4" baseline="2520" dirty="0">
                <a:latin typeface="Arial"/>
                <a:cs typeface="Arial"/>
              </a:rPr>
              <a:t>Unlevere</a:t>
            </a:r>
            <a:r>
              <a:rPr sz="1500" baseline="2520" dirty="0">
                <a:latin typeface="Arial"/>
                <a:cs typeface="Arial"/>
              </a:rPr>
              <a:t>d</a:t>
            </a:r>
            <a:r>
              <a:rPr sz="1500" spc="-13" baseline="2520" dirty="0">
                <a:latin typeface="Arial"/>
                <a:cs typeface="Arial"/>
              </a:rPr>
              <a:t> </a:t>
            </a:r>
            <a:r>
              <a:rPr sz="1500" spc="-4" baseline="2520" dirty="0">
                <a:latin typeface="Arial"/>
                <a:cs typeface="Arial"/>
              </a:rPr>
              <a:t>Bet</a:t>
            </a:r>
            <a:r>
              <a:rPr sz="1500" baseline="2520" dirty="0">
                <a:latin typeface="Arial"/>
                <a:cs typeface="Arial"/>
              </a:rPr>
              <a:t>a</a:t>
            </a:r>
            <a:r>
              <a:rPr sz="1500" spc="-13" baseline="2520" dirty="0">
                <a:latin typeface="Arial"/>
                <a:cs typeface="Arial"/>
              </a:rPr>
              <a:t> </a:t>
            </a:r>
            <a:r>
              <a:rPr sz="1500" spc="-4" baseline="2520" dirty="0">
                <a:latin typeface="Arial"/>
                <a:cs typeface="Arial"/>
              </a:rPr>
              <a:t>for</a:t>
            </a:r>
            <a:endParaRPr sz="1000">
              <a:latin typeface="Arial"/>
              <a:cs typeface="Arial"/>
            </a:endParaRPr>
          </a:p>
          <a:p>
            <a:pPr marL="1939474" marR="1579626" algn="ctr">
              <a:lnSpc>
                <a:spcPts val="1032"/>
              </a:lnSpc>
              <a:spcBef>
                <a:spcPts val="4"/>
              </a:spcBef>
            </a:pPr>
            <a:r>
              <a:rPr sz="1000" spc="-4" dirty="0">
                <a:latin typeface="Arial"/>
                <a:cs typeface="Arial"/>
              </a:rPr>
              <a:t>Sectors</a:t>
            </a:r>
            <a:r>
              <a:rPr sz="1000" dirty="0">
                <a:latin typeface="Arial"/>
                <a:cs typeface="Arial"/>
              </a:rPr>
              <a:t>: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1.25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9982" y="5622884"/>
            <a:ext cx="885234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951"/>
              </a:lnSpc>
              <a:spcBef>
                <a:spcPts val="48"/>
              </a:spcBef>
            </a:pPr>
            <a:r>
              <a:rPr sz="1500" spc="-35" baseline="2520" dirty="0">
                <a:latin typeface="Arial"/>
                <a:cs typeface="Arial"/>
              </a:rPr>
              <a:t>Matur</a:t>
            </a:r>
            <a:r>
              <a:rPr sz="1500" baseline="2520" dirty="0">
                <a:latin typeface="Arial"/>
                <a:cs typeface="Arial"/>
              </a:rPr>
              <a:t>e</a:t>
            </a:r>
            <a:r>
              <a:rPr sz="1500" spc="-71" baseline="2520" dirty="0">
                <a:latin typeface="Arial"/>
                <a:cs typeface="Arial"/>
              </a:rPr>
              <a:t> </a:t>
            </a:r>
            <a:r>
              <a:rPr sz="1500" spc="-35" baseline="2520" dirty="0"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ts val="1032"/>
              </a:lnSpc>
              <a:spcBef>
                <a:spcPts val="4"/>
              </a:spcBef>
            </a:pPr>
            <a:r>
              <a:rPr sz="1000" spc="-8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ts val="1028"/>
              </a:lnSpc>
            </a:pPr>
            <a:r>
              <a:rPr sz="1000" dirty="0"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5216" y="5622884"/>
            <a:ext cx="210242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155459" y="5622884"/>
            <a:ext cx="785645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spc="-4" baseline="2520" dirty="0">
                <a:latin typeface="Arial"/>
                <a:cs typeface="Arial"/>
              </a:rPr>
              <a:t>Country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85"/>
              </a:lnSpc>
              <a:spcBef>
                <a:spcPts val="888"/>
              </a:spcBef>
            </a:pPr>
            <a:r>
              <a:rPr sz="1000" dirty="0">
                <a:latin typeface="Arial"/>
                <a:cs typeface="Arial"/>
              </a:rPr>
              <a:t>0.5%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64" y="5998732"/>
            <a:ext cx="4586618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059982" y="5998732"/>
            <a:ext cx="885234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945216" y="5998732"/>
            <a:ext cx="210242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155459" y="5998732"/>
            <a:ext cx="785645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6111486"/>
            <a:ext cx="8188754" cy="29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1555">
              <a:lnSpc>
                <a:spcPts val="888"/>
              </a:lnSpc>
              <a:spcBef>
                <a:spcPts val="44"/>
              </a:spcBef>
            </a:pPr>
            <a:r>
              <a:rPr i="1" baseline="4294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80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11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3364" y="591889"/>
            <a:ext cx="8177348" cy="5519597"/>
          </a:xfrm>
          <a:custGeom>
            <a:avLst/>
            <a:gdLst/>
            <a:ahLst/>
            <a:cxnLst/>
            <a:rect l="l" t="t" r="r" b="b"/>
            <a:pathLst>
              <a:path w="8995083" h="6255543">
                <a:moveTo>
                  <a:pt x="0" y="0"/>
                </a:moveTo>
                <a:lnTo>
                  <a:pt x="0" y="6255543"/>
                </a:lnTo>
                <a:lnTo>
                  <a:pt x="8995083" y="6255543"/>
                </a:lnTo>
                <a:lnTo>
                  <a:pt x="8995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43758" y="2331528"/>
            <a:ext cx="597533" cy="676526"/>
          </a:xfrm>
          <a:custGeom>
            <a:avLst/>
            <a:gdLst/>
            <a:ahLst/>
            <a:cxnLst/>
            <a:rect l="l" t="t" r="r" b="b"/>
            <a:pathLst>
              <a:path w="657286" h="766730">
                <a:moveTo>
                  <a:pt x="0" y="0"/>
                </a:moveTo>
                <a:lnTo>
                  <a:pt x="0" y="766730"/>
                </a:lnTo>
                <a:lnTo>
                  <a:pt x="657286" y="766730"/>
                </a:lnTo>
                <a:lnTo>
                  <a:pt x="6572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49291" y="2336898"/>
            <a:ext cx="586467" cy="665787"/>
          </a:xfrm>
          <a:custGeom>
            <a:avLst/>
            <a:gdLst/>
            <a:ahLst/>
            <a:cxnLst/>
            <a:rect l="l" t="t" r="r" b="b"/>
            <a:pathLst>
              <a:path w="645114" h="754559">
                <a:moveTo>
                  <a:pt x="0" y="0"/>
                </a:moveTo>
                <a:lnTo>
                  <a:pt x="645114" y="0"/>
                </a:lnTo>
                <a:lnTo>
                  <a:pt x="645114" y="754559"/>
                </a:lnTo>
                <a:lnTo>
                  <a:pt x="0" y="754559"/>
                </a:lnTo>
                <a:lnTo>
                  <a:pt x="0" y="0"/>
                </a:lnTo>
                <a:close/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51982" y="2041588"/>
            <a:ext cx="2987664" cy="193293"/>
          </a:xfrm>
          <a:custGeom>
            <a:avLst/>
            <a:gdLst/>
            <a:ahLst/>
            <a:cxnLst/>
            <a:rect l="l" t="t" r="r" b="b"/>
            <a:pathLst>
              <a:path w="3286430" h="219065">
                <a:moveTo>
                  <a:pt x="0" y="0"/>
                </a:moveTo>
                <a:lnTo>
                  <a:pt x="0" y="219065"/>
                </a:lnTo>
                <a:lnTo>
                  <a:pt x="3286430" y="219065"/>
                </a:lnTo>
                <a:lnTo>
                  <a:pt x="328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57515" y="2046959"/>
            <a:ext cx="2976598" cy="182554"/>
          </a:xfrm>
          <a:custGeom>
            <a:avLst/>
            <a:gdLst/>
            <a:ahLst/>
            <a:cxnLst/>
            <a:rect l="l" t="t" r="r" b="b"/>
            <a:pathLst>
              <a:path w="3274258" h="206895">
                <a:moveTo>
                  <a:pt x="0" y="0"/>
                </a:moveTo>
                <a:lnTo>
                  <a:pt x="3274258" y="0"/>
                </a:lnTo>
                <a:lnTo>
                  <a:pt x="3274258" y="206895"/>
                </a:lnTo>
                <a:lnTo>
                  <a:pt x="0" y="206895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166373" y="3201348"/>
            <a:ext cx="4879852" cy="193293"/>
          </a:xfrm>
          <a:custGeom>
            <a:avLst/>
            <a:gdLst/>
            <a:ahLst/>
            <a:cxnLst/>
            <a:rect l="l" t="t" r="r" b="b"/>
            <a:pathLst>
              <a:path w="5367837" h="219065">
                <a:moveTo>
                  <a:pt x="0" y="0"/>
                </a:moveTo>
                <a:lnTo>
                  <a:pt x="0" y="219065"/>
                </a:lnTo>
                <a:lnTo>
                  <a:pt x="5367837" y="219065"/>
                </a:lnTo>
                <a:lnTo>
                  <a:pt x="53678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71907" y="3206718"/>
            <a:ext cx="4868786" cy="182554"/>
          </a:xfrm>
          <a:custGeom>
            <a:avLst/>
            <a:gdLst/>
            <a:ahLst/>
            <a:cxnLst/>
            <a:rect l="l" t="t" r="r" b="b"/>
            <a:pathLst>
              <a:path w="5355665" h="206895">
                <a:moveTo>
                  <a:pt x="0" y="0"/>
                </a:moveTo>
                <a:lnTo>
                  <a:pt x="5355665" y="0"/>
                </a:lnTo>
                <a:lnTo>
                  <a:pt x="5355665" y="206895"/>
                </a:lnTo>
                <a:lnTo>
                  <a:pt x="0" y="206895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51160" y="688535"/>
            <a:ext cx="1195065" cy="386586"/>
          </a:xfrm>
          <a:custGeom>
            <a:avLst/>
            <a:gdLst/>
            <a:ahLst/>
            <a:cxnLst/>
            <a:rect l="l" t="t" r="r" b="b"/>
            <a:pathLst>
              <a:path w="1314572" h="438131">
                <a:moveTo>
                  <a:pt x="0" y="0"/>
                </a:moveTo>
                <a:lnTo>
                  <a:pt x="0" y="438131"/>
                </a:lnTo>
                <a:lnTo>
                  <a:pt x="1314572" y="438131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56692" y="693905"/>
            <a:ext cx="1184000" cy="375848"/>
          </a:xfrm>
          <a:custGeom>
            <a:avLst/>
            <a:gdLst/>
            <a:ahLst/>
            <a:cxnLst/>
            <a:rect l="l" t="t" r="r" b="b"/>
            <a:pathLst>
              <a:path w="1302400" h="425961">
                <a:moveTo>
                  <a:pt x="0" y="0"/>
                </a:moveTo>
                <a:lnTo>
                  <a:pt x="1302400" y="0"/>
                </a:lnTo>
                <a:lnTo>
                  <a:pt x="1302400" y="425961"/>
                </a:lnTo>
                <a:lnTo>
                  <a:pt x="0" y="42596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062673" y="881828"/>
            <a:ext cx="1195065" cy="386586"/>
          </a:xfrm>
          <a:custGeom>
            <a:avLst/>
            <a:gdLst/>
            <a:ahLst/>
            <a:cxnLst/>
            <a:rect l="l" t="t" r="r" b="b"/>
            <a:pathLst>
              <a:path w="1314572" h="438131">
                <a:moveTo>
                  <a:pt x="0" y="0"/>
                </a:moveTo>
                <a:lnTo>
                  <a:pt x="0" y="438131"/>
                </a:lnTo>
                <a:lnTo>
                  <a:pt x="1314572" y="438131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068205" y="887198"/>
            <a:ext cx="1184000" cy="375848"/>
          </a:xfrm>
          <a:custGeom>
            <a:avLst/>
            <a:gdLst/>
            <a:ahLst/>
            <a:cxnLst/>
            <a:rect l="l" t="t" r="r" b="b"/>
            <a:pathLst>
              <a:path w="1302400" h="425961">
                <a:moveTo>
                  <a:pt x="0" y="0"/>
                </a:moveTo>
                <a:lnTo>
                  <a:pt x="1302400" y="0"/>
                </a:lnTo>
                <a:lnTo>
                  <a:pt x="1302400" y="425961"/>
                </a:lnTo>
                <a:lnTo>
                  <a:pt x="0" y="42596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2542" y="4554401"/>
            <a:ext cx="6274095" cy="1449699"/>
          </a:xfrm>
          <a:custGeom>
            <a:avLst/>
            <a:gdLst/>
            <a:ahLst/>
            <a:cxnLst/>
            <a:rect l="l" t="t" r="r" b="b"/>
            <a:pathLst>
              <a:path w="6901505" h="1642992">
                <a:moveTo>
                  <a:pt x="0" y="0"/>
                </a:moveTo>
                <a:lnTo>
                  <a:pt x="0" y="1642992"/>
                </a:lnTo>
                <a:lnTo>
                  <a:pt x="6901505" y="1642992"/>
                </a:lnTo>
                <a:lnTo>
                  <a:pt x="6901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8074" y="4559770"/>
            <a:ext cx="6263030" cy="1438961"/>
          </a:xfrm>
          <a:custGeom>
            <a:avLst/>
            <a:gdLst/>
            <a:ahLst/>
            <a:cxnLst/>
            <a:rect l="l" t="t" r="r" b="b"/>
            <a:pathLst>
              <a:path w="6889333" h="1630822">
                <a:moveTo>
                  <a:pt x="0" y="0"/>
                </a:moveTo>
                <a:lnTo>
                  <a:pt x="6889333" y="0"/>
                </a:lnTo>
                <a:lnTo>
                  <a:pt x="6889333" y="1630822"/>
                </a:lnTo>
                <a:lnTo>
                  <a:pt x="0" y="1630822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49925" y="5617514"/>
            <a:ext cx="796711" cy="483233"/>
          </a:xfrm>
          <a:custGeom>
            <a:avLst/>
            <a:gdLst/>
            <a:ahLst/>
            <a:cxnLst/>
            <a:rect l="l" t="t" r="r" b="b"/>
            <a:pathLst>
              <a:path w="876382" h="547664">
                <a:moveTo>
                  <a:pt x="0" y="0"/>
                </a:moveTo>
                <a:lnTo>
                  <a:pt x="0" y="547664"/>
                </a:lnTo>
                <a:lnTo>
                  <a:pt x="876382" y="547664"/>
                </a:lnTo>
                <a:lnTo>
                  <a:pt x="876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55459" y="5622883"/>
            <a:ext cx="785644" cy="472495"/>
          </a:xfrm>
          <a:custGeom>
            <a:avLst/>
            <a:gdLst/>
            <a:ahLst/>
            <a:cxnLst/>
            <a:rect l="l" t="t" r="r" b="b"/>
            <a:pathLst>
              <a:path w="864208" h="535494">
                <a:moveTo>
                  <a:pt x="0" y="0"/>
                </a:moveTo>
                <a:lnTo>
                  <a:pt x="864208" y="0"/>
                </a:lnTo>
                <a:lnTo>
                  <a:pt x="864208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054450" y="5617514"/>
            <a:ext cx="896299" cy="483233"/>
          </a:xfrm>
          <a:custGeom>
            <a:avLst/>
            <a:gdLst/>
            <a:ahLst/>
            <a:cxnLst/>
            <a:rect l="l" t="t" r="r" b="b"/>
            <a:pathLst>
              <a:path w="985929" h="547664">
                <a:moveTo>
                  <a:pt x="0" y="0"/>
                </a:moveTo>
                <a:lnTo>
                  <a:pt x="0" y="547664"/>
                </a:lnTo>
                <a:lnTo>
                  <a:pt x="985929" y="547664"/>
                </a:lnTo>
                <a:lnTo>
                  <a:pt x="985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059982" y="5622883"/>
            <a:ext cx="885233" cy="472495"/>
          </a:xfrm>
          <a:custGeom>
            <a:avLst/>
            <a:gdLst/>
            <a:ahLst/>
            <a:cxnLst/>
            <a:rect l="l" t="t" r="r" b="b"/>
            <a:pathLst>
              <a:path w="973756" h="535494">
                <a:moveTo>
                  <a:pt x="0" y="0"/>
                </a:moveTo>
                <a:lnTo>
                  <a:pt x="973756" y="0"/>
                </a:lnTo>
                <a:lnTo>
                  <a:pt x="973756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58150" y="5617514"/>
            <a:ext cx="796710" cy="289939"/>
          </a:xfrm>
          <a:custGeom>
            <a:avLst/>
            <a:gdLst/>
            <a:ahLst/>
            <a:cxnLst/>
            <a:rect l="l" t="t" r="r" b="b"/>
            <a:pathLst>
              <a:path w="876381" h="328598">
                <a:moveTo>
                  <a:pt x="0" y="0"/>
                </a:moveTo>
                <a:lnTo>
                  <a:pt x="0" y="328598"/>
                </a:lnTo>
                <a:lnTo>
                  <a:pt x="876381" y="328598"/>
                </a:lnTo>
                <a:lnTo>
                  <a:pt x="8763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63683" y="5622883"/>
            <a:ext cx="785645" cy="279201"/>
          </a:xfrm>
          <a:custGeom>
            <a:avLst/>
            <a:gdLst/>
            <a:ahLst/>
            <a:cxnLst/>
            <a:rect l="l" t="t" r="r" b="b"/>
            <a:pathLst>
              <a:path w="864209" h="316428">
                <a:moveTo>
                  <a:pt x="0" y="0"/>
                </a:moveTo>
                <a:lnTo>
                  <a:pt x="864209" y="0"/>
                </a:lnTo>
                <a:lnTo>
                  <a:pt x="864209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664317" y="5617514"/>
            <a:ext cx="1294655" cy="289939"/>
          </a:xfrm>
          <a:custGeom>
            <a:avLst/>
            <a:gdLst/>
            <a:ahLst/>
            <a:cxnLst/>
            <a:rect l="l" t="t" r="r" b="b"/>
            <a:pathLst>
              <a:path w="1424120" h="328598">
                <a:moveTo>
                  <a:pt x="0" y="0"/>
                </a:moveTo>
                <a:lnTo>
                  <a:pt x="0" y="328598"/>
                </a:lnTo>
                <a:lnTo>
                  <a:pt x="1424120" y="328598"/>
                </a:lnTo>
                <a:lnTo>
                  <a:pt x="1424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69850" y="5622883"/>
            <a:ext cx="1283589" cy="279201"/>
          </a:xfrm>
          <a:custGeom>
            <a:avLst/>
            <a:gdLst/>
            <a:ahLst/>
            <a:cxnLst/>
            <a:rect l="l" t="t" r="r" b="b"/>
            <a:pathLst>
              <a:path w="1411948" h="316428">
                <a:moveTo>
                  <a:pt x="0" y="0"/>
                </a:moveTo>
                <a:lnTo>
                  <a:pt x="1411948" y="0"/>
                </a:lnTo>
                <a:lnTo>
                  <a:pt x="1411948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56505" y="4844341"/>
            <a:ext cx="1593421" cy="579880"/>
          </a:xfrm>
          <a:custGeom>
            <a:avLst/>
            <a:gdLst/>
            <a:ahLst/>
            <a:cxnLst/>
            <a:rect l="l" t="t" r="r" b="b"/>
            <a:pathLst>
              <a:path w="1752763" h="657197">
                <a:moveTo>
                  <a:pt x="0" y="0"/>
                </a:moveTo>
                <a:lnTo>
                  <a:pt x="0" y="657197"/>
                </a:lnTo>
                <a:lnTo>
                  <a:pt x="1752763" y="657197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62038" y="4849710"/>
            <a:ext cx="1582355" cy="569141"/>
          </a:xfrm>
          <a:custGeom>
            <a:avLst/>
            <a:gdLst/>
            <a:ahLst/>
            <a:cxnLst/>
            <a:rect l="l" t="t" r="r" b="b"/>
            <a:pathLst>
              <a:path w="1740591" h="645026">
                <a:moveTo>
                  <a:pt x="0" y="0"/>
                </a:moveTo>
                <a:lnTo>
                  <a:pt x="1740591" y="0"/>
                </a:lnTo>
                <a:lnTo>
                  <a:pt x="1740591" y="645026"/>
                </a:lnTo>
                <a:lnTo>
                  <a:pt x="0" y="645026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63907" y="4940988"/>
            <a:ext cx="1493832" cy="386586"/>
          </a:xfrm>
          <a:custGeom>
            <a:avLst/>
            <a:gdLst/>
            <a:ahLst/>
            <a:cxnLst/>
            <a:rect l="l" t="t" r="r" b="b"/>
            <a:pathLst>
              <a:path w="1643215" h="438131">
                <a:moveTo>
                  <a:pt x="0" y="0"/>
                </a:moveTo>
                <a:lnTo>
                  <a:pt x="0" y="438131"/>
                </a:lnTo>
                <a:lnTo>
                  <a:pt x="1643215" y="438131"/>
                </a:lnTo>
                <a:lnTo>
                  <a:pt x="1643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69440" y="4946357"/>
            <a:ext cx="1482766" cy="375847"/>
          </a:xfrm>
          <a:custGeom>
            <a:avLst/>
            <a:gdLst/>
            <a:ahLst/>
            <a:cxnLst/>
            <a:rect l="l" t="t" r="r" b="b"/>
            <a:pathLst>
              <a:path w="1631043" h="425960">
                <a:moveTo>
                  <a:pt x="0" y="0"/>
                </a:moveTo>
                <a:lnTo>
                  <a:pt x="1631043" y="0"/>
                </a:lnTo>
                <a:lnTo>
                  <a:pt x="1631043" y="425960"/>
                </a:lnTo>
                <a:lnTo>
                  <a:pt x="0" y="425960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71719" y="4651048"/>
            <a:ext cx="1593421" cy="1063113"/>
          </a:xfrm>
          <a:custGeom>
            <a:avLst/>
            <a:gdLst/>
            <a:ahLst/>
            <a:cxnLst/>
            <a:rect l="l" t="t" r="r" b="b"/>
            <a:pathLst>
              <a:path w="1752763" h="1204861">
                <a:moveTo>
                  <a:pt x="0" y="0"/>
                </a:moveTo>
                <a:lnTo>
                  <a:pt x="0" y="1204861"/>
                </a:lnTo>
                <a:lnTo>
                  <a:pt x="1752763" y="1204861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77252" y="4656417"/>
            <a:ext cx="1582355" cy="1052374"/>
          </a:xfrm>
          <a:custGeom>
            <a:avLst/>
            <a:gdLst/>
            <a:ahLst/>
            <a:cxnLst/>
            <a:rect l="l" t="t" r="r" b="b"/>
            <a:pathLst>
              <a:path w="1740591" h="1192691">
                <a:moveTo>
                  <a:pt x="0" y="0"/>
                </a:moveTo>
                <a:lnTo>
                  <a:pt x="1740591" y="0"/>
                </a:lnTo>
                <a:lnTo>
                  <a:pt x="1740591" y="1192691"/>
                </a:lnTo>
                <a:lnTo>
                  <a:pt x="0" y="119269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3364" y="2331528"/>
            <a:ext cx="1493832" cy="966466"/>
          </a:xfrm>
          <a:custGeom>
            <a:avLst/>
            <a:gdLst/>
            <a:ahLst/>
            <a:cxnLst/>
            <a:rect l="l" t="t" r="r" b="b"/>
            <a:pathLst>
              <a:path w="1643215" h="1095328">
                <a:moveTo>
                  <a:pt x="0" y="0"/>
                </a:moveTo>
                <a:lnTo>
                  <a:pt x="0" y="1095328"/>
                </a:lnTo>
                <a:lnTo>
                  <a:pt x="1643215" y="1095328"/>
                </a:lnTo>
                <a:lnTo>
                  <a:pt x="1643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8896" y="2336898"/>
            <a:ext cx="1482766" cy="955727"/>
          </a:xfrm>
          <a:custGeom>
            <a:avLst/>
            <a:gdLst/>
            <a:ahLst/>
            <a:cxnLst/>
            <a:rect l="l" t="t" r="r" b="b"/>
            <a:pathLst>
              <a:path w="1631043" h="1083157">
                <a:moveTo>
                  <a:pt x="0" y="0"/>
                </a:moveTo>
                <a:lnTo>
                  <a:pt x="1631043" y="0"/>
                </a:lnTo>
                <a:lnTo>
                  <a:pt x="1631043" y="1083157"/>
                </a:lnTo>
                <a:lnTo>
                  <a:pt x="0" y="1083157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54450" y="3877874"/>
            <a:ext cx="1593421" cy="483233"/>
          </a:xfrm>
          <a:custGeom>
            <a:avLst/>
            <a:gdLst/>
            <a:ahLst/>
            <a:cxnLst/>
            <a:rect l="l" t="t" r="r" b="b"/>
            <a:pathLst>
              <a:path w="1752763" h="547664">
                <a:moveTo>
                  <a:pt x="0" y="0"/>
                </a:moveTo>
                <a:lnTo>
                  <a:pt x="0" y="547664"/>
                </a:lnTo>
                <a:lnTo>
                  <a:pt x="1752763" y="547664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59983" y="3883244"/>
            <a:ext cx="1582355" cy="472495"/>
          </a:xfrm>
          <a:custGeom>
            <a:avLst/>
            <a:gdLst/>
            <a:ahLst/>
            <a:cxnLst/>
            <a:rect l="l" t="t" r="r" b="b"/>
            <a:pathLst>
              <a:path w="1740591" h="535494">
                <a:moveTo>
                  <a:pt x="0" y="0"/>
                </a:moveTo>
                <a:lnTo>
                  <a:pt x="1740591" y="0"/>
                </a:lnTo>
                <a:lnTo>
                  <a:pt x="1740591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63495" y="3877874"/>
            <a:ext cx="1892187" cy="579880"/>
          </a:xfrm>
          <a:custGeom>
            <a:avLst/>
            <a:gdLst/>
            <a:ahLst/>
            <a:cxnLst/>
            <a:rect l="l" t="t" r="r" b="b"/>
            <a:pathLst>
              <a:path w="2081406" h="657197">
                <a:moveTo>
                  <a:pt x="0" y="0"/>
                </a:moveTo>
                <a:lnTo>
                  <a:pt x="0" y="657197"/>
                </a:lnTo>
                <a:lnTo>
                  <a:pt x="2081406" y="657197"/>
                </a:lnTo>
                <a:lnTo>
                  <a:pt x="2081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69027" y="3883245"/>
            <a:ext cx="1881122" cy="569141"/>
          </a:xfrm>
          <a:custGeom>
            <a:avLst/>
            <a:gdLst/>
            <a:ahLst/>
            <a:cxnLst/>
            <a:rect l="l" t="t" r="r" b="b"/>
            <a:pathLst>
              <a:path w="2069234" h="645027">
                <a:moveTo>
                  <a:pt x="0" y="0"/>
                </a:moveTo>
                <a:lnTo>
                  <a:pt x="2069234" y="0"/>
                </a:lnTo>
                <a:lnTo>
                  <a:pt x="2069234" y="645027"/>
                </a:lnTo>
                <a:lnTo>
                  <a:pt x="0" y="645027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70897" y="3877874"/>
            <a:ext cx="1195065" cy="289939"/>
          </a:xfrm>
          <a:custGeom>
            <a:avLst/>
            <a:gdLst/>
            <a:ahLst/>
            <a:cxnLst/>
            <a:rect l="l" t="t" r="r" b="b"/>
            <a:pathLst>
              <a:path w="1314572" h="328598">
                <a:moveTo>
                  <a:pt x="0" y="0"/>
                </a:moveTo>
                <a:lnTo>
                  <a:pt x="0" y="328598"/>
                </a:lnTo>
                <a:lnTo>
                  <a:pt x="1314572" y="328598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76429" y="3883244"/>
            <a:ext cx="1184000" cy="279201"/>
          </a:xfrm>
          <a:custGeom>
            <a:avLst/>
            <a:gdLst/>
            <a:ahLst/>
            <a:cxnLst/>
            <a:rect l="l" t="t" r="r" b="b"/>
            <a:pathLst>
              <a:path w="1302400" h="316428">
                <a:moveTo>
                  <a:pt x="0" y="0"/>
                </a:moveTo>
                <a:lnTo>
                  <a:pt x="1302400" y="0"/>
                </a:lnTo>
                <a:lnTo>
                  <a:pt x="1302400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47048" y="1171768"/>
            <a:ext cx="1693010" cy="773172"/>
          </a:xfrm>
          <a:custGeom>
            <a:avLst/>
            <a:gdLst/>
            <a:ahLst/>
            <a:cxnLst/>
            <a:rect l="l" t="t" r="r" b="b"/>
            <a:pathLst>
              <a:path w="1862311" h="876262">
                <a:moveTo>
                  <a:pt x="0" y="0"/>
                </a:moveTo>
                <a:lnTo>
                  <a:pt x="0" y="876262"/>
                </a:lnTo>
                <a:lnTo>
                  <a:pt x="1862311" y="876262"/>
                </a:lnTo>
                <a:lnTo>
                  <a:pt x="18623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52580" y="1177138"/>
            <a:ext cx="1681944" cy="762434"/>
          </a:xfrm>
          <a:custGeom>
            <a:avLst/>
            <a:gdLst/>
            <a:ahLst/>
            <a:cxnLst/>
            <a:rect l="l" t="t" r="r" b="b"/>
            <a:pathLst>
              <a:path w="1850138" h="864092">
                <a:moveTo>
                  <a:pt x="0" y="0"/>
                </a:moveTo>
                <a:lnTo>
                  <a:pt x="1850138" y="0"/>
                </a:lnTo>
                <a:lnTo>
                  <a:pt x="1850138" y="864092"/>
                </a:lnTo>
                <a:lnTo>
                  <a:pt x="0" y="864092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57738" y="1075122"/>
            <a:ext cx="1394244" cy="676526"/>
          </a:xfrm>
          <a:custGeom>
            <a:avLst/>
            <a:gdLst/>
            <a:ahLst/>
            <a:cxnLst/>
            <a:rect l="l" t="t" r="r" b="b"/>
            <a:pathLst>
              <a:path w="1533668" h="766729">
                <a:moveTo>
                  <a:pt x="0" y="0"/>
                </a:moveTo>
                <a:lnTo>
                  <a:pt x="0" y="766729"/>
                </a:lnTo>
                <a:lnTo>
                  <a:pt x="1533668" y="766729"/>
                </a:lnTo>
                <a:lnTo>
                  <a:pt x="1533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263272" y="1080491"/>
            <a:ext cx="1383177" cy="665788"/>
          </a:xfrm>
          <a:custGeom>
            <a:avLst/>
            <a:gdLst/>
            <a:ahLst/>
            <a:cxnLst/>
            <a:rect l="l" t="t" r="r" b="b"/>
            <a:pathLst>
              <a:path w="1521495" h="754560">
                <a:moveTo>
                  <a:pt x="0" y="0"/>
                </a:moveTo>
                <a:lnTo>
                  <a:pt x="1521495" y="0"/>
                </a:lnTo>
                <a:lnTo>
                  <a:pt x="1521495" y="754560"/>
                </a:lnTo>
                <a:lnTo>
                  <a:pt x="0" y="754560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1718" y="978475"/>
            <a:ext cx="2091365" cy="966466"/>
          </a:xfrm>
          <a:custGeom>
            <a:avLst/>
            <a:gdLst/>
            <a:ahLst/>
            <a:cxnLst/>
            <a:rect l="l" t="t" r="r" b="b"/>
            <a:pathLst>
              <a:path w="2300501" h="1095328">
                <a:moveTo>
                  <a:pt x="0" y="0"/>
                </a:moveTo>
                <a:lnTo>
                  <a:pt x="0" y="1095328"/>
                </a:lnTo>
                <a:lnTo>
                  <a:pt x="2300501" y="1095328"/>
                </a:lnTo>
                <a:lnTo>
                  <a:pt x="2300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7251" y="983844"/>
            <a:ext cx="2080300" cy="955729"/>
          </a:xfrm>
          <a:custGeom>
            <a:avLst/>
            <a:gdLst/>
            <a:ahLst/>
            <a:cxnLst/>
            <a:rect l="l" t="t" r="r" b="b"/>
            <a:pathLst>
              <a:path w="2288330" h="1083159">
                <a:moveTo>
                  <a:pt x="0" y="0"/>
                </a:moveTo>
                <a:lnTo>
                  <a:pt x="2288330" y="0"/>
                </a:lnTo>
                <a:lnTo>
                  <a:pt x="2288330" y="1083159"/>
                </a:lnTo>
                <a:lnTo>
                  <a:pt x="0" y="1083159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265962" y="2046958"/>
            <a:ext cx="2899141" cy="0"/>
          </a:xfrm>
          <a:custGeom>
            <a:avLst/>
            <a:gdLst/>
            <a:ahLst/>
            <a:cxnLst/>
            <a:rect l="l" t="t" r="r" b="b"/>
            <a:pathLst>
              <a:path w="3189055">
                <a:moveTo>
                  <a:pt x="0" y="0"/>
                </a:moveTo>
                <a:lnTo>
                  <a:pt x="318905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271495" y="1944942"/>
            <a:ext cx="0" cy="107385"/>
          </a:xfrm>
          <a:custGeom>
            <a:avLst/>
            <a:gdLst/>
            <a:ahLst/>
            <a:cxnLst/>
            <a:rect l="l" t="t" r="r" b="b"/>
            <a:pathLst>
              <a:path h="121703">
                <a:moveTo>
                  <a:pt x="0" y="0"/>
                </a:moveTo>
                <a:lnTo>
                  <a:pt x="0" y="121703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159571" y="1751648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967196" y="29651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0" y="48681"/>
                </a:moveTo>
                <a:lnTo>
                  <a:pt x="133891" y="97362"/>
                </a:lnTo>
                <a:lnTo>
                  <a:pt x="133891" y="0"/>
                </a:lnTo>
                <a:lnTo>
                  <a:pt x="0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931460" y="29651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133891" y="48681"/>
                </a:moveTo>
                <a:lnTo>
                  <a:pt x="0" y="0"/>
                </a:lnTo>
                <a:lnTo>
                  <a:pt x="0" y="97362"/>
                </a:lnTo>
                <a:lnTo>
                  <a:pt x="133891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89326" y="3013424"/>
            <a:ext cx="6041722" cy="0"/>
          </a:xfrm>
          <a:custGeom>
            <a:avLst/>
            <a:gdLst/>
            <a:ahLst/>
            <a:cxnLst/>
            <a:rect l="l" t="t" r="r" b="b"/>
            <a:pathLst>
              <a:path w="6645894">
                <a:moveTo>
                  <a:pt x="0" y="0"/>
                </a:moveTo>
                <a:lnTo>
                  <a:pt x="6645894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66149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499907" y="1934203"/>
            <a:ext cx="88524" cy="118123"/>
          </a:xfrm>
          <a:custGeom>
            <a:avLst/>
            <a:gdLst/>
            <a:ahLst/>
            <a:cxnLst/>
            <a:rect l="l" t="t" r="r" b="b"/>
            <a:pathLst>
              <a:path w="97376" h="133873">
                <a:moveTo>
                  <a:pt x="48688" y="133873"/>
                </a:moveTo>
                <a:lnTo>
                  <a:pt x="97376" y="0"/>
                </a:lnTo>
                <a:lnTo>
                  <a:pt x="0" y="0"/>
                </a:lnTo>
                <a:lnTo>
                  <a:pt x="48688" y="133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49702" y="1848295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5">
                <a:moveTo>
                  <a:pt x="0" y="0"/>
                </a:moveTo>
                <a:lnTo>
                  <a:pt x="0" y="20689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69663" y="3593304"/>
            <a:ext cx="4492562" cy="0"/>
          </a:xfrm>
          <a:custGeom>
            <a:avLst/>
            <a:gdLst/>
            <a:ahLst/>
            <a:cxnLst/>
            <a:rect l="l" t="t" r="r" b="b"/>
            <a:pathLst>
              <a:path w="4941818">
                <a:moveTo>
                  <a:pt x="0" y="0"/>
                </a:moveTo>
                <a:lnTo>
                  <a:pt x="4941818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75195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65738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56692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71906" y="4167815"/>
            <a:ext cx="0" cy="397324"/>
          </a:xfrm>
          <a:custGeom>
            <a:avLst/>
            <a:gdLst/>
            <a:ahLst/>
            <a:cxnLst/>
            <a:rect l="l" t="t" r="r" b="b"/>
            <a:pathLst>
              <a:path h="450301">
                <a:moveTo>
                  <a:pt x="0" y="0"/>
                </a:moveTo>
                <a:lnTo>
                  <a:pt x="0" y="450301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863495" y="5526236"/>
            <a:ext cx="1604486" cy="0"/>
          </a:xfrm>
          <a:custGeom>
            <a:avLst/>
            <a:gdLst/>
            <a:ahLst/>
            <a:cxnLst/>
            <a:rect l="l" t="t" r="r" b="b"/>
            <a:pathLst>
              <a:path w="1764935">
                <a:moveTo>
                  <a:pt x="0" y="0"/>
                </a:moveTo>
                <a:lnTo>
                  <a:pt x="176493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869027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462449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16355" y="5327574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7" y="0"/>
                </a:moveTo>
                <a:lnTo>
                  <a:pt x="0" y="133873"/>
                </a:lnTo>
                <a:lnTo>
                  <a:pt x="97375" y="133873"/>
                </a:lnTo>
                <a:lnTo>
                  <a:pt x="48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66149" y="5349051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4">
                <a:moveTo>
                  <a:pt x="0" y="0"/>
                </a:moveTo>
                <a:lnTo>
                  <a:pt x="0" y="206894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53216" y="5526236"/>
            <a:ext cx="1106543" cy="0"/>
          </a:xfrm>
          <a:custGeom>
            <a:avLst/>
            <a:gdLst/>
            <a:ahLst/>
            <a:cxnLst/>
            <a:rect l="l" t="t" r="r" b="b"/>
            <a:pathLst>
              <a:path w="1217197">
                <a:moveTo>
                  <a:pt x="0" y="0"/>
                </a:moveTo>
                <a:lnTo>
                  <a:pt x="1217197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58748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557925" y="5424221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54225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412655" y="3394642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7" y="0"/>
                </a:moveTo>
                <a:lnTo>
                  <a:pt x="0" y="133873"/>
                </a:lnTo>
                <a:lnTo>
                  <a:pt x="97375" y="133873"/>
                </a:lnTo>
                <a:lnTo>
                  <a:pt x="48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462449" y="3416119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5">
                <a:moveTo>
                  <a:pt x="0" y="0"/>
                </a:moveTo>
                <a:lnTo>
                  <a:pt x="0" y="20689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113889" y="2320790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7" y="133873"/>
                </a:moveTo>
                <a:lnTo>
                  <a:pt x="97375" y="0"/>
                </a:lnTo>
                <a:lnTo>
                  <a:pt x="0" y="0"/>
                </a:lnTo>
                <a:lnTo>
                  <a:pt x="48687" y="133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163683" y="2041589"/>
            <a:ext cx="0" cy="375848"/>
          </a:xfrm>
          <a:custGeom>
            <a:avLst/>
            <a:gdLst/>
            <a:ahLst/>
            <a:cxnLst/>
            <a:rect l="l" t="t" r="r" b="b"/>
            <a:pathLst>
              <a:path h="425961">
                <a:moveTo>
                  <a:pt x="0" y="0"/>
                </a:moveTo>
                <a:lnTo>
                  <a:pt x="0" y="425961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765327" y="1268415"/>
            <a:ext cx="0" cy="300678"/>
          </a:xfrm>
          <a:custGeom>
            <a:avLst/>
            <a:gdLst/>
            <a:ahLst/>
            <a:cxnLst/>
            <a:rect l="l" t="t" r="r" b="b"/>
            <a:pathLst>
              <a:path h="340768">
                <a:moveTo>
                  <a:pt x="0" y="0"/>
                </a:moveTo>
                <a:lnTo>
                  <a:pt x="0" y="340768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47084" y="15154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133891" y="48681"/>
                </a:moveTo>
                <a:lnTo>
                  <a:pt x="0" y="0"/>
                </a:lnTo>
                <a:lnTo>
                  <a:pt x="0" y="97362"/>
                </a:lnTo>
                <a:lnTo>
                  <a:pt x="133891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759795" y="1563724"/>
            <a:ext cx="486878" cy="0"/>
          </a:xfrm>
          <a:custGeom>
            <a:avLst/>
            <a:gdLst/>
            <a:ahLst/>
            <a:cxnLst/>
            <a:rect l="l" t="t" r="r" b="b"/>
            <a:pathLst>
              <a:path w="535566">
                <a:moveTo>
                  <a:pt x="0" y="0"/>
                </a:moveTo>
                <a:lnTo>
                  <a:pt x="535566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55870" y="1075122"/>
            <a:ext cx="0" cy="204032"/>
          </a:xfrm>
          <a:custGeom>
            <a:avLst/>
            <a:gdLst/>
            <a:ahLst/>
            <a:cxnLst/>
            <a:rect l="l" t="t" r="r" b="b"/>
            <a:pathLst>
              <a:path h="231236">
                <a:moveTo>
                  <a:pt x="0" y="0"/>
                </a:moveTo>
                <a:lnTo>
                  <a:pt x="0" y="231236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651982" y="122546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0" y="48681"/>
                </a:moveTo>
                <a:lnTo>
                  <a:pt x="133891" y="97362"/>
                </a:lnTo>
                <a:lnTo>
                  <a:pt x="133891" y="0"/>
                </a:lnTo>
                <a:lnTo>
                  <a:pt x="0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74113" y="1273785"/>
            <a:ext cx="387289" cy="0"/>
          </a:xfrm>
          <a:custGeom>
            <a:avLst/>
            <a:gdLst/>
            <a:ahLst/>
            <a:cxnLst/>
            <a:rect l="l" t="t" r="r" b="b"/>
            <a:pathLst>
              <a:path w="426018">
                <a:moveTo>
                  <a:pt x="0" y="0"/>
                </a:moveTo>
                <a:lnTo>
                  <a:pt x="426018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162262" y="3110071"/>
            <a:ext cx="4193795" cy="0"/>
          </a:xfrm>
          <a:custGeom>
            <a:avLst/>
            <a:gdLst/>
            <a:ahLst/>
            <a:cxnLst/>
            <a:rect l="l" t="t" r="r" b="b"/>
            <a:pathLst>
              <a:path w="4613175">
                <a:moveTo>
                  <a:pt x="0" y="0"/>
                </a:moveTo>
                <a:lnTo>
                  <a:pt x="461317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66149" y="3104701"/>
            <a:ext cx="0" cy="107385"/>
          </a:xfrm>
          <a:custGeom>
            <a:avLst/>
            <a:gdLst/>
            <a:ahLst/>
            <a:cxnLst/>
            <a:rect l="l" t="t" r="r" b="b"/>
            <a:pathLst>
              <a:path h="121703">
                <a:moveTo>
                  <a:pt x="0" y="0"/>
                </a:moveTo>
                <a:lnTo>
                  <a:pt x="0" y="121703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65141" y="2433544"/>
            <a:ext cx="4791328" cy="0"/>
          </a:xfrm>
          <a:custGeom>
            <a:avLst/>
            <a:gdLst/>
            <a:ahLst/>
            <a:cxnLst/>
            <a:rect l="l" t="t" r="r" b="b"/>
            <a:pathLst>
              <a:path w="5270461">
                <a:moveTo>
                  <a:pt x="0" y="0"/>
                </a:moveTo>
                <a:lnTo>
                  <a:pt x="5270461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362860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159571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56282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952169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544171" y="2234881"/>
            <a:ext cx="99588" cy="118124"/>
          </a:xfrm>
          <a:custGeom>
            <a:avLst/>
            <a:gdLst/>
            <a:ahLst/>
            <a:cxnLst/>
            <a:rect l="l" t="t" r="r" b="b"/>
            <a:pathLst>
              <a:path w="109547" h="133874">
                <a:moveTo>
                  <a:pt x="0" y="0"/>
                </a:moveTo>
                <a:lnTo>
                  <a:pt x="0" y="133874"/>
                </a:lnTo>
                <a:lnTo>
                  <a:pt x="109547" y="851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44170" y="2245620"/>
            <a:ext cx="110654" cy="193293"/>
          </a:xfrm>
          <a:custGeom>
            <a:avLst/>
            <a:gdLst/>
            <a:ahLst/>
            <a:cxnLst/>
            <a:rect l="l" t="t" r="r" b="b"/>
            <a:pathLst>
              <a:path w="121719" h="219065">
                <a:moveTo>
                  <a:pt x="0" y="0"/>
                </a:moveTo>
                <a:lnTo>
                  <a:pt x="0" y="12170"/>
                </a:lnTo>
                <a:lnTo>
                  <a:pt x="109547" y="219065"/>
                </a:lnTo>
                <a:lnTo>
                  <a:pt x="121719" y="219065"/>
                </a:lnTo>
                <a:lnTo>
                  <a:pt x="121719" y="206895"/>
                </a:lnTo>
                <a:lnTo>
                  <a:pt x="12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4345782" y="1190199"/>
            <a:ext cx="788087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b="1" dirty="0">
                <a:latin typeface="Arial"/>
                <a:cs typeface="Arial"/>
              </a:rPr>
              <a:t>in EBIT (1-t)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345782" y="1447923"/>
            <a:ext cx="419511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b="1" dirty="0">
                <a:latin typeface="Arial"/>
                <a:cs typeface="Arial"/>
              </a:rPr>
              <a:t>1.07%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59762" y="1609000"/>
            <a:ext cx="1724688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Reinvestment Rate = 43/163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731802" y="2575467"/>
            <a:ext cx="264552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184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731802" y="2833192"/>
            <a:ext cx="264552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102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142493" y="4089598"/>
            <a:ext cx="1320059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E = 48.6% D = 51.4%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553183" y="5027928"/>
            <a:ext cx="169280" cy="215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605"/>
              </a:lnSpc>
              <a:spcBef>
                <a:spcPts val="80"/>
              </a:spcBef>
            </a:pPr>
            <a:r>
              <a:rPr sz="1500" dirty="0">
                <a:latin typeface="Arial"/>
                <a:cs typeface="Arial"/>
              </a:rPr>
              <a:t>+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138382" y="5732591"/>
            <a:ext cx="749675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spc="-13" dirty="0">
                <a:latin typeface="Arial"/>
                <a:cs typeface="Arial"/>
              </a:rPr>
              <a:t>Equit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Prem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669851" y="4946357"/>
            <a:ext cx="99588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7" name="object 107"/>
          <p:cNvSpPr txBox="1"/>
          <p:nvPr/>
        </p:nvSpPr>
        <p:spPr>
          <a:xfrm>
            <a:off x="2769440" y="4946357"/>
            <a:ext cx="1482766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1"/>
              </a:spcBef>
            </a:pPr>
            <a:endParaRPr sz="800"/>
          </a:p>
          <a:p>
            <a:pPr marL="486079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1.10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252207" y="4946357"/>
            <a:ext cx="697121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8693">
              <a:lnSpc>
                <a:spcPts val="938"/>
              </a:lnSpc>
              <a:spcBef>
                <a:spcPts val="65"/>
              </a:spcBef>
            </a:pPr>
            <a:r>
              <a:rPr sz="1500" baseline="-12603" dirty="0"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  <a:p>
            <a:pPr marL="103769">
              <a:lnSpc>
                <a:spcPts val="763"/>
              </a:lnSpc>
            </a:pPr>
            <a:r>
              <a:rPr sz="1500" b="1" baseline="2520" dirty="0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669851" y="5322205"/>
            <a:ext cx="896299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4" name="object 104"/>
          <p:cNvSpPr txBox="1"/>
          <p:nvPr/>
        </p:nvSpPr>
        <p:spPr>
          <a:xfrm>
            <a:off x="3566150" y="5322205"/>
            <a:ext cx="1383177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2669851" y="5526236"/>
            <a:ext cx="19917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2" name="object 102"/>
          <p:cNvSpPr txBox="1"/>
          <p:nvPr/>
        </p:nvSpPr>
        <p:spPr>
          <a:xfrm>
            <a:off x="2869028" y="5526236"/>
            <a:ext cx="1593421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1" name="object 101"/>
          <p:cNvSpPr txBox="1"/>
          <p:nvPr/>
        </p:nvSpPr>
        <p:spPr>
          <a:xfrm>
            <a:off x="4462449" y="5526236"/>
            <a:ext cx="486878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0" name="object 100"/>
          <p:cNvSpPr txBox="1"/>
          <p:nvPr/>
        </p:nvSpPr>
        <p:spPr>
          <a:xfrm>
            <a:off x="2669850" y="5622883"/>
            <a:ext cx="1283589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3953439" y="5622883"/>
            <a:ext cx="210243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4163683" y="5622883"/>
            <a:ext cx="785645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877252" y="4656417"/>
            <a:ext cx="1582355" cy="1052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877251" y="693905"/>
            <a:ext cx="4979441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5856692" y="693904"/>
            <a:ext cx="1184001" cy="381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92846">
              <a:lnSpc>
                <a:spcPct val="95825"/>
              </a:lnSpc>
            </a:pPr>
            <a:r>
              <a:rPr sz="1000" spc="-17" dirty="0">
                <a:latin typeface="Arial"/>
                <a:cs typeface="Arial"/>
              </a:rPr>
              <a:t>Retur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Capital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40693" y="693904"/>
            <a:ext cx="215775" cy="381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877251" y="887198"/>
            <a:ext cx="2190954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92" name="object 92"/>
          <p:cNvSpPr txBox="1"/>
          <p:nvPr/>
        </p:nvSpPr>
        <p:spPr>
          <a:xfrm>
            <a:off x="3068205" y="887198"/>
            <a:ext cx="1195065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1"/>
              </a:spcBef>
            </a:pPr>
            <a:endParaRPr sz="800"/>
          </a:p>
          <a:p>
            <a:pPr marL="30978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26.46%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63271" y="887198"/>
            <a:ext cx="1593421" cy="18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877251" y="983844"/>
            <a:ext cx="2080300" cy="955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Current Cashflow to Firm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  <a:spcBef>
                <a:spcPts val="4"/>
              </a:spcBef>
            </a:pPr>
            <a:r>
              <a:rPr sz="1000" spc="-13" dirty="0">
                <a:latin typeface="Arial"/>
                <a:cs typeface="Arial"/>
              </a:rPr>
              <a:t>EBIT(1-t</a:t>
            </a:r>
            <a:r>
              <a:rPr sz="1000" dirty="0">
                <a:latin typeface="Arial"/>
                <a:cs typeface="Arial"/>
              </a:rPr>
              <a:t>)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:             </a:t>
            </a:r>
            <a:r>
              <a:rPr sz="1000" spc="84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163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 Nt CpX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Ch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W</a:t>
            </a:r>
            <a:r>
              <a:rPr sz="1000" dirty="0">
                <a:latin typeface="Arial"/>
                <a:cs typeface="Arial"/>
              </a:rPr>
              <a:t>C                 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FCF</a:t>
            </a:r>
            <a:r>
              <a:rPr sz="1000" dirty="0">
                <a:latin typeface="Arial"/>
                <a:cs typeface="Arial"/>
              </a:rPr>
              <a:t>F                   </a:t>
            </a:r>
            <a:r>
              <a:rPr sz="1000" spc="173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120</a:t>
            </a:r>
            <a:endParaRPr sz="1000">
              <a:latin typeface="Arial"/>
              <a:cs typeface="Arial"/>
            </a:endParaRPr>
          </a:p>
          <a:p>
            <a:pPr marL="1272544">
              <a:lnSpc>
                <a:spcPct val="95825"/>
              </a:lnSpc>
              <a:spcBef>
                <a:spcPts val="826"/>
              </a:spcBef>
            </a:pPr>
            <a:r>
              <a:rPr sz="1000" dirty="0">
                <a:latin typeface="Arial"/>
                <a:cs typeface="Arial"/>
              </a:rPr>
              <a:t>=26.46%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957552" y="983844"/>
            <a:ext cx="110653" cy="279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4263271" y="1075122"/>
            <a:ext cx="1383178" cy="671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92"/>
              </a:lnSpc>
              <a:spcBef>
                <a:spcPts val="49"/>
              </a:spcBef>
            </a:pPr>
            <a:r>
              <a:rPr sz="1000" b="1" dirty="0">
                <a:latin typeface="Arial"/>
                <a:cs typeface="Arial"/>
              </a:rPr>
              <a:t>Expected Growth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ct val="95825"/>
              </a:lnSpc>
              <a:spcBef>
                <a:spcPts val="827"/>
              </a:spcBef>
            </a:pPr>
            <a:r>
              <a:rPr sz="1000" dirty="0">
                <a:latin typeface="Arial"/>
                <a:cs typeface="Arial"/>
              </a:rPr>
              <a:t>.2645*.0406=.0107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646449" y="1075122"/>
            <a:ext cx="409420" cy="198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6055870" y="1075122"/>
            <a:ext cx="1200598" cy="198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2957553" y="1263046"/>
            <a:ext cx="807775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3765328" y="1263046"/>
            <a:ext cx="497943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5646449" y="1273785"/>
            <a:ext cx="1610018" cy="472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2957552" y="1563725"/>
            <a:ext cx="1305719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2957552" y="1746280"/>
            <a:ext cx="2202018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5159572" y="1746280"/>
            <a:ext cx="2096897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877251" y="1939573"/>
            <a:ext cx="1394244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2271495" y="1939573"/>
            <a:ext cx="2888075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877251" y="2046959"/>
            <a:ext cx="1587888" cy="370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2465140" y="2046959"/>
            <a:ext cx="1698542" cy="386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4163683" y="2046959"/>
            <a:ext cx="3092785" cy="386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473364" y="448236"/>
            <a:ext cx="8188754" cy="14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473364" y="591888"/>
            <a:ext cx="8188754" cy="58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64470">
              <a:lnSpc>
                <a:spcPts val="1526"/>
              </a:lnSpc>
              <a:spcBef>
                <a:spcPts val="76"/>
              </a:spcBef>
            </a:pPr>
            <a:r>
              <a:rPr sz="1500" dirty="0">
                <a:latin typeface="Arial"/>
                <a:cs typeface="Arial"/>
              </a:rPr>
              <a:t>Blockbuster:</a:t>
            </a:r>
            <a:r>
              <a:rPr sz="1500" spc="9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Status</a:t>
            </a:r>
            <a:r>
              <a:rPr sz="1500" spc="5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Quo</a:t>
            </a:r>
            <a:endParaRPr sz="1500">
              <a:latin typeface="Arial"/>
              <a:cs typeface="Arial"/>
            </a:endParaRPr>
          </a:p>
          <a:p>
            <a:pPr marL="2556011">
              <a:lnSpc>
                <a:spcPts val="1186"/>
              </a:lnSpc>
              <a:spcBef>
                <a:spcPts val="524"/>
              </a:spcBef>
            </a:pPr>
            <a:r>
              <a:rPr sz="1000" spc="-4" dirty="0">
                <a:latin typeface="Arial"/>
                <a:cs typeface="Arial"/>
              </a:rPr>
              <a:t>Reinvestmen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                                               </a:t>
            </a:r>
            <a:r>
              <a:rPr sz="1000" spc="39" dirty="0">
                <a:latin typeface="Arial"/>
                <a:cs typeface="Arial"/>
              </a:rPr>
              <a:t> </a:t>
            </a:r>
            <a:r>
              <a:rPr sz="1500" baseline="-15124" dirty="0">
                <a:latin typeface="Arial"/>
                <a:cs typeface="Arial"/>
              </a:rPr>
              <a:t>4.06%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3364" y="1177137"/>
            <a:ext cx="6379216" cy="762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1540">
              <a:lnSpc>
                <a:spcPts val="1203"/>
              </a:lnSpc>
              <a:spcBef>
                <a:spcPts val="78"/>
              </a:spcBef>
            </a:pPr>
            <a:r>
              <a:rPr sz="1500" baseline="-15124" dirty="0">
                <a:latin typeface="Arial"/>
                <a:cs typeface="Arial"/>
              </a:rPr>
              <a:t>- Nt CpX                 </a:t>
            </a:r>
            <a:r>
              <a:rPr sz="1500" spc="187" baseline="-15124" dirty="0">
                <a:latin typeface="Arial"/>
                <a:cs typeface="Arial"/>
              </a:rPr>
              <a:t> </a:t>
            </a:r>
            <a:r>
              <a:rPr sz="1500" spc="-22" baseline="-15124" dirty="0">
                <a:latin typeface="Arial"/>
                <a:cs typeface="Arial"/>
              </a:rPr>
              <a:t>3</a:t>
            </a:r>
            <a:r>
              <a:rPr sz="1500" baseline="-15124" dirty="0">
                <a:latin typeface="Arial"/>
                <a:cs typeface="Arial"/>
              </a:rPr>
              <a:t>9                                                      </a:t>
            </a:r>
            <a:r>
              <a:rPr sz="1500" spc="182" baseline="-1512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 EBIT (1-t)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1032"/>
              </a:lnSpc>
            </a:pPr>
            <a:r>
              <a:rPr sz="1500" baseline="-12603" dirty="0">
                <a:latin typeface="Arial"/>
                <a:cs typeface="Arial"/>
              </a:rPr>
              <a:t>-</a:t>
            </a:r>
            <a:r>
              <a:rPr sz="1500" spc="-17" baseline="-12603" dirty="0">
                <a:latin typeface="Arial"/>
                <a:cs typeface="Arial"/>
              </a:rPr>
              <a:t> </a:t>
            </a:r>
            <a:r>
              <a:rPr sz="1500" spc="-8" baseline="-12603" dirty="0">
                <a:latin typeface="Arial"/>
                <a:cs typeface="Arial"/>
              </a:rPr>
              <a:t>Ch</a:t>
            </a:r>
            <a:r>
              <a:rPr sz="1500" baseline="-12603" dirty="0">
                <a:latin typeface="Arial"/>
                <a:cs typeface="Arial"/>
              </a:rPr>
              <a:t>g</a:t>
            </a:r>
            <a:r>
              <a:rPr sz="1500" spc="-17" baseline="-12603" dirty="0">
                <a:latin typeface="Arial"/>
                <a:cs typeface="Arial"/>
              </a:rPr>
              <a:t> </a:t>
            </a:r>
            <a:r>
              <a:rPr sz="1500" spc="-8" baseline="-12603" dirty="0">
                <a:latin typeface="Arial"/>
                <a:cs typeface="Arial"/>
              </a:rPr>
              <a:t>W</a:t>
            </a:r>
            <a:r>
              <a:rPr sz="1500" baseline="-12603" dirty="0">
                <a:latin typeface="Arial"/>
                <a:cs typeface="Arial"/>
              </a:rPr>
              <a:t>C                 </a:t>
            </a:r>
            <a:r>
              <a:rPr sz="1500" spc="135" baseline="-12603" dirty="0">
                <a:latin typeface="Arial"/>
                <a:cs typeface="Arial"/>
              </a:rPr>
              <a:t> </a:t>
            </a:r>
            <a:r>
              <a:rPr sz="1500" baseline="-12603" dirty="0">
                <a:latin typeface="Arial"/>
                <a:cs typeface="Arial"/>
              </a:rPr>
              <a:t>4                                                      </a:t>
            </a:r>
            <a:r>
              <a:rPr sz="1500" spc="272" baseline="-12603" dirty="0">
                <a:latin typeface="Arial"/>
                <a:cs typeface="Arial"/>
              </a:rPr>
              <a:t> </a:t>
            </a:r>
            <a:r>
              <a:rPr sz="1500" baseline="2520" dirty="0">
                <a:latin typeface="Arial"/>
                <a:cs typeface="Arial"/>
              </a:rPr>
              <a:t>.2645*.0406=.0107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1028"/>
              </a:lnSpc>
            </a:pPr>
            <a:r>
              <a:rPr sz="1500" baseline="-12603" dirty="0">
                <a:latin typeface="Arial"/>
                <a:cs typeface="Arial"/>
              </a:rPr>
              <a:t>=</a:t>
            </a:r>
            <a:r>
              <a:rPr sz="1500" spc="-35" baseline="-12603" dirty="0">
                <a:latin typeface="Arial"/>
                <a:cs typeface="Arial"/>
              </a:rPr>
              <a:t> </a:t>
            </a:r>
            <a:r>
              <a:rPr sz="1500" spc="-17" baseline="-12603" dirty="0">
                <a:latin typeface="Arial"/>
                <a:cs typeface="Arial"/>
              </a:rPr>
              <a:t>FCF</a:t>
            </a:r>
            <a:r>
              <a:rPr sz="1500" baseline="-12603" dirty="0">
                <a:latin typeface="Arial"/>
                <a:cs typeface="Arial"/>
              </a:rPr>
              <a:t>F                   </a:t>
            </a:r>
            <a:r>
              <a:rPr sz="1500" spc="173" baseline="-12603" dirty="0">
                <a:latin typeface="Arial"/>
                <a:cs typeface="Arial"/>
              </a:rPr>
              <a:t> </a:t>
            </a:r>
            <a:r>
              <a:rPr sz="1500" spc="-17" baseline="-12603" dirty="0">
                <a:latin typeface="Arial"/>
                <a:cs typeface="Arial"/>
              </a:rPr>
              <a:t>12</a:t>
            </a:r>
            <a:r>
              <a:rPr sz="1500" baseline="-12603" dirty="0">
                <a:latin typeface="Arial"/>
                <a:cs typeface="Arial"/>
              </a:rPr>
              <a:t>0                                                    </a:t>
            </a:r>
            <a:r>
              <a:rPr sz="1500" spc="155" baseline="-12603" dirty="0">
                <a:latin typeface="Arial"/>
                <a:cs typeface="Arial"/>
              </a:rPr>
              <a:t> </a:t>
            </a:r>
            <a:r>
              <a:rPr sz="1500" b="1" baseline="2520" dirty="0">
                <a:latin typeface="Arial"/>
                <a:cs typeface="Arial"/>
              </a:rPr>
              <a:t>1.07%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938"/>
              </a:lnSpc>
              <a:spcBef>
                <a:spcPts val="90"/>
              </a:spcBef>
            </a:pPr>
            <a:r>
              <a:rPr sz="1500" baseline="-12603" dirty="0">
                <a:latin typeface="Arial"/>
                <a:cs typeface="Arial"/>
              </a:rPr>
              <a:t>Reinvestment Rate = 43/163</a:t>
            </a:r>
            <a:endParaRPr sz="1000">
              <a:latin typeface="Arial"/>
              <a:cs typeface="Arial"/>
            </a:endParaRPr>
          </a:p>
          <a:p>
            <a:pPr marL="1671237">
              <a:lnSpc>
                <a:spcPct val="95825"/>
              </a:lnSpc>
              <a:spcBef>
                <a:spcPts val="47"/>
              </a:spcBef>
            </a:pPr>
            <a:r>
              <a:rPr sz="1000" dirty="0">
                <a:latin typeface="Arial"/>
                <a:cs typeface="Arial"/>
              </a:rPr>
              <a:t>=26.46%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52581" y="1177138"/>
            <a:ext cx="1716095" cy="671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3711"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Stable Growth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g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4" dirty="0">
                <a:latin typeface="Arial"/>
                <a:cs typeface="Arial"/>
              </a:rPr>
              <a:t> 3%</a:t>
            </a:r>
            <a:r>
              <a:rPr sz="1000" dirty="0">
                <a:latin typeface="Arial"/>
                <a:cs typeface="Arial"/>
              </a:rPr>
              <a:t>;</a:t>
            </a:r>
            <a:r>
              <a:rPr sz="1000" spc="276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Bet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4" dirty="0">
                <a:latin typeface="Arial"/>
                <a:cs typeface="Arial"/>
              </a:rPr>
              <a:t> 1.00;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</a:pPr>
            <a:r>
              <a:rPr sz="1000" spc="-8" dirty="0">
                <a:latin typeface="Arial"/>
                <a:cs typeface="Arial"/>
              </a:rPr>
              <a:t>Cos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capita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6.76%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ROC= 6.76%; Tax rate=35%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Reinvestment Rate=44.37%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534526" y="1177137"/>
            <a:ext cx="127592" cy="762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6852580" y="1848295"/>
            <a:ext cx="697122" cy="91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3"/>
              </a:spcBef>
            </a:pPr>
            <a:endParaRPr sz="700"/>
          </a:p>
        </p:txBody>
      </p:sp>
      <p:sp>
        <p:nvSpPr>
          <p:cNvPr id="68" name="object 68"/>
          <p:cNvSpPr txBox="1"/>
          <p:nvPr/>
        </p:nvSpPr>
        <p:spPr>
          <a:xfrm>
            <a:off x="7549702" y="1848295"/>
            <a:ext cx="984823" cy="91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3"/>
              </a:spcBef>
            </a:pPr>
            <a:endParaRPr sz="700"/>
          </a:p>
        </p:txBody>
      </p:sp>
      <p:sp>
        <p:nvSpPr>
          <p:cNvPr id="67" name="object 67"/>
          <p:cNvSpPr txBox="1"/>
          <p:nvPr/>
        </p:nvSpPr>
        <p:spPr>
          <a:xfrm>
            <a:off x="473364" y="1939572"/>
            <a:ext cx="7076338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7549702" y="1939572"/>
            <a:ext cx="1112415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73364" y="2046958"/>
            <a:ext cx="5184151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5657514" y="2046958"/>
            <a:ext cx="3004602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1131"/>
              </a:lnSpc>
              <a:spcBef>
                <a:spcPts val="57"/>
              </a:spcBef>
            </a:pPr>
            <a:r>
              <a:rPr sz="1500" spc="-31" baseline="10082" dirty="0">
                <a:latin typeface="Arial"/>
                <a:cs typeface="Arial"/>
              </a:rPr>
              <a:t>Termina</a:t>
            </a:r>
            <a:r>
              <a:rPr sz="1500" baseline="10082" dirty="0">
                <a:latin typeface="Arial"/>
                <a:cs typeface="Arial"/>
              </a:rPr>
              <a:t>l</a:t>
            </a:r>
            <a:r>
              <a:rPr sz="1500" spc="-62" baseline="10082" dirty="0">
                <a:latin typeface="Arial"/>
                <a:cs typeface="Arial"/>
              </a:rPr>
              <a:t> </a:t>
            </a:r>
            <a:r>
              <a:rPr sz="1500" spc="-31" baseline="10082" dirty="0">
                <a:latin typeface="Arial"/>
                <a:cs typeface="Arial"/>
              </a:rPr>
              <a:t>Valu</a:t>
            </a:r>
            <a:r>
              <a:rPr sz="1500" baseline="10082" dirty="0">
                <a:latin typeface="Arial"/>
                <a:cs typeface="Arial"/>
              </a:rPr>
              <a:t>e</a:t>
            </a:r>
            <a:r>
              <a:rPr sz="1000" spc="26" dirty="0">
                <a:latin typeface="Arial"/>
                <a:cs typeface="Arial"/>
              </a:rPr>
              <a:t>5</a:t>
            </a:r>
            <a:r>
              <a:rPr sz="1500" baseline="10082" dirty="0">
                <a:latin typeface="Arial"/>
                <a:cs typeface="Arial"/>
              </a:rPr>
              <a:t>= 104/(.0676-.03) = 2714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73364" y="2229513"/>
            <a:ext cx="8188754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473364" y="2336897"/>
            <a:ext cx="1488299" cy="955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616"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Op. Assets     </a:t>
            </a:r>
            <a:r>
              <a:rPr sz="1500" spc="4" baseline="2520" dirty="0">
                <a:latin typeface="Arial"/>
                <a:cs typeface="Arial"/>
              </a:rPr>
              <a:t> </a:t>
            </a:r>
            <a:r>
              <a:rPr sz="1500" baseline="2520" dirty="0">
                <a:latin typeface="Arial"/>
                <a:cs typeface="Arial"/>
              </a:rPr>
              <a:t>2,472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+ Cash:            </a:t>
            </a:r>
            <a:r>
              <a:rPr sz="1000" spc="281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330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 Debt              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1847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spc="-17" dirty="0">
                <a:latin typeface="Arial"/>
                <a:cs typeface="Arial"/>
              </a:rPr>
              <a:t>=Equit</a:t>
            </a:r>
            <a:r>
              <a:rPr sz="1000" dirty="0">
                <a:latin typeface="Arial"/>
                <a:cs typeface="Arial"/>
              </a:rPr>
              <a:t>y              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955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-Options                </a:t>
            </a:r>
            <a:r>
              <a:rPr sz="1000" spc="3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spc="-8" dirty="0">
                <a:latin typeface="Arial"/>
                <a:cs typeface="Arial"/>
              </a:rPr>
              <a:t>Value/Shar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25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5.13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61663" y="2336897"/>
            <a:ext cx="5687627" cy="574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1480083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1 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 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 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 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300385">
              <a:lnSpc>
                <a:spcPts val="1032"/>
              </a:lnSpc>
              <a:spcBef>
                <a:spcPts val="51"/>
              </a:spcBef>
            </a:pPr>
            <a:r>
              <a:rPr sz="1000" dirty="0">
                <a:latin typeface="Arial"/>
                <a:cs typeface="Arial"/>
              </a:rPr>
              <a:t>EBIT (1-t)               </a:t>
            </a:r>
            <a:r>
              <a:rPr sz="1000" spc="24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$165            </a:t>
            </a:r>
            <a:r>
              <a:rPr sz="1000" spc="17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$167            </a:t>
            </a:r>
            <a:r>
              <a:rPr sz="1000" spc="17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$169            </a:t>
            </a:r>
            <a:r>
              <a:rPr sz="1000" spc="17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$173            </a:t>
            </a:r>
            <a:r>
              <a:rPr sz="1000" spc="17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$178</a:t>
            </a:r>
            <a:endParaRPr sz="1000">
              <a:latin typeface="Arial"/>
              <a:cs typeface="Arial"/>
            </a:endParaRPr>
          </a:p>
          <a:p>
            <a:pPr marL="336022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Reinvestmen</a:t>
            </a:r>
            <a:r>
              <a:rPr sz="1000" dirty="0">
                <a:latin typeface="Arial"/>
                <a:cs typeface="Arial"/>
              </a:rPr>
              <a:t>t      </a:t>
            </a:r>
            <a:r>
              <a:rPr sz="1000" spc="14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$44              </a:t>
            </a:r>
            <a:r>
              <a:rPr sz="1000" spc="1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$44              </a:t>
            </a:r>
            <a:r>
              <a:rPr sz="1000" spc="1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$51              </a:t>
            </a:r>
            <a:r>
              <a:rPr sz="1000" spc="1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$64              </a:t>
            </a:r>
            <a:r>
              <a:rPr sz="1000" spc="1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$79</a:t>
            </a:r>
            <a:endParaRPr sz="1000">
              <a:latin typeface="Arial"/>
              <a:cs typeface="Arial"/>
            </a:endParaRPr>
          </a:p>
          <a:p>
            <a:pPr marL="300385">
              <a:lnSpc>
                <a:spcPts val="812"/>
              </a:lnSpc>
            </a:pPr>
            <a:r>
              <a:rPr sz="1500" baseline="-10082" dirty="0">
                <a:latin typeface="Arial"/>
                <a:cs typeface="Arial"/>
              </a:rPr>
              <a:t>FCFF                      </a:t>
            </a:r>
            <a:r>
              <a:rPr sz="1500" spc="75" baseline="-10082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$121            </a:t>
            </a:r>
            <a:r>
              <a:rPr sz="1500" spc="178" baseline="-10082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$123            </a:t>
            </a:r>
            <a:r>
              <a:rPr sz="1500" spc="178" baseline="-10082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$118            </a:t>
            </a:r>
            <a:r>
              <a:rPr sz="1500" spc="178" baseline="-10082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$109            </a:t>
            </a:r>
            <a:r>
              <a:rPr sz="1500" spc="178" baseline="-10082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$99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49291" y="2336898"/>
            <a:ext cx="586467" cy="676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1"/>
              </a:spcBef>
            </a:pPr>
            <a:endParaRPr sz="800"/>
          </a:p>
          <a:p>
            <a:pPr marL="92846">
              <a:lnSpc>
                <a:spcPct val="95825"/>
              </a:lnSpc>
            </a:pPr>
            <a:r>
              <a:rPr sz="1000" spc="-17" dirty="0">
                <a:latin typeface="Arial"/>
                <a:cs typeface="Arial"/>
              </a:rPr>
              <a:t>Ter</a:t>
            </a:r>
            <a:r>
              <a:rPr sz="1000" dirty="0">
                <a:latin typeface="Arial"/>
                <a:cs typeface="Arial"/>
              </a:rPr>
              <a:t>m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Yr</a:t>
            </a:r>
            <a:endParaRPr sz="1000">
              <a:latin typeface="Arial"/>
              <a:cs typeface="Arial"/>
            </a:endParaRPr>
          </a:p>
          <a:p>
            <a:pPr marL="165726">
              <a:lnSpc>
                <a:spcPct val="95825"/>
              </a:lnSpc>
              <a:spcBef>
                <a:spcPts val="877"/>
              </a:spcBef>
            </a:pPr>
            <a:r>
              <a:rPr sz="1000" dirty="0">
                <a:latin typeface="Arial"/>
                <a:cs typeface="Arial"/>
              </a:rPr>
              <a:t>82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5759" y="2336898"/>
            <a:ext cx="426358" cy="676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1961663" y="2911408"/>
            <a:ext cx="1604485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7" name="object 57"/>
          <p:cNvSpPr txBox="1"/>
          <p:nvPr/>
        </p:nvSpPr>
        <p:spPr>
          <a:xfrm>
            <a:off x="3566150" y="2911408"/>
            <a:ext cx="796710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6" name="object 56"/>
          <p:cNvSpPr txBox="1"/>
          <p:nvPr/>
        </p:nvSpPr>
        <p:spPr>
          <a:xfrm>
            <a:off x="4362860" y="2911408"/>
            <a:ext cx="796710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5" name="object 55"/>
          <p:cNvSpPr txBox="1"/>
          <p:nvPr/>
        </p:nvSpPr>
        <p:spPr>
          <a:xfrm>
            <a:off x="5159571" y="2911408"/>
            <a:ext cx="796711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4" name="object 54"/>
          <p:cNvSpPr txBox="1"/>
          <p:nvPr/>
        </p:nvSpPr>
        <p:spPr>
          <a:xfrm>
            <a:off x="5956282" y="2911408"/>
            <a:ext cx="995887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3" name="object 53"/>
          <p:cNvSpPr txBox="1"/>
          <p:nvPr/>
        </p:nvSpPr>
        <p:spPr>
          <a:xfrm>
            <a:off x="6952170" y="2911408"/>
            <a:ext cx="697121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2" name="object 52"/>
          <p:cNvSpPr txBox="1"/>
          <p:nvPr/>
        </p:nvSpPr>
        <p:spPr>
          <a:xfrm>
            <a:off x="1961663" y="3013424"/>
            <a:ext cx="1200598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3162261" y="3013424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50" name="object 50"/>
          <p:cNvSpPr txBox="1"/>
          <p:nvPr/>
        </p:nvSpPr>
        <p:spPr>
          <a:xfrm>
            <a:off x="3566150" y="3013424"/>
            <a:ext cx="796710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9" name="object 49"/>
          <p:cNvSpPr txBox="1"/>
          <p:nvPr/>
        </p:nvSpPr>
        <p:spPr>
          <a:xfrm>
            <a:off x="4362860" y="3013424"/>
            <a:ext cx="796710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8" name="object 48"/>
          <p:cNvSpPr txBox="1"/>
          <p:nvPr/>
        </p:nvSpPr>
        <p:spPr>
          <a:xfrm>
            <a:off x="5159571" y="3013424"/>
            <a:ext cx="796711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7" name="object 47"/>
          <p:cNvSpPr txBox="1"/>
          <p:nvPr/>
        </p:nvSpPr>
        <p:spPr>
          <a:xfrm>
            <a:off x="5956282" y="3013424"/>
            <a:ext cx="995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6" name="object 46"/>
          <p:cNvSpPr txBox="1"/>
          <p:nvPr/>
        </p:nvSpPr>
        <p:spPr>
          <a:xfrm>
            <a:off x="6952169" y="3013424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5" name="object 45"/>
          <p:cNvSpPr txBox="1"/>
          <p:nvPr/>
        </p:nvSpPr>
        <p:spPr>
          <a:xfrm>
            <a:off x="7356058" y="3013425"/>
            <a:ext cx="1306059" cy="3098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3162261" y="3110071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3" name="object 43"/>
          <p:cNvSpPr txBox="1"/>
          <p:nvPr/>
        </p:nvSpPr>
        <p:spPr>
          <a:xfrm>
            <a:off x="3566149" y="3110071"/>
            <a:ext cx="378990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2" name="object 42"/>
          <p:cNvSpPr txBox="1"/>
          <p:nvPr/>
        </p:nvSpPr>
        <p:spPr>
          <a:xfrm>
            <a:off x="1961663" y="3206717"/>
            <a:ext cx="210242" cy="85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14"/>
              </a:spcBef>
            </a:pPr>
            <a:endParaRPr sz="700"/>
          </a:p>
        </p:txBody>
      </p:sp>
      <p:sp>
        <p:nvSpPr>
          <p:cNvPr id="41" name="object 41"/>
          <p:cNvSpPr txBox="1"/>
          <p:nvPr/>
        </p:nvSpPr>
        <p:spPr>
          <a:xfrm>
            <a:off x="2171906" y="3206717"/>
            <a:ext cx="4868787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Discount at Cost of Capital (WACC) = 8.50% (.486) + 3.97% (0.514) = 6.17%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40693" y="3206717"/>
            <a:ext cx="315364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473364" y="3292625"/>
            <a:ext cx="1698542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38" name="object 38"/>
          <p:cNvSpPr txBox="1"/>
          <p:nvPr/>
        </p:nvSpPr>
        <p:spPr>
          <a:xfrm>
            <a:off x="473364" y="3389272"/>
            <a:ext cx="3989085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4462450" y="3389272"/>
            <a:ext cx="2893608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473364" y="3593304"/>
            <a:ext cx="901832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1375196" y="3593304"/>
            <a:ext cx="2290543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3665738" y="3593304"/>
            <a:ext cx="2190954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5856692" y="3593304"/>
            <a:ext cx="1499365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473364" y="3883243"/>
            <a:ext cx="603065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1076429" y="3883243"/>
            <a:ext cx="1184001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Cost of Equity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  <a:spcBef>
                <a:spcPts val="4"/>
              </a:spcBef>
            </a:pPr>
            <a:r>
              <a:rPr sz="1000" b="1" dirty="0">
                <a:latin typeface="Arial"/>
                <a:cs typeface="Arial"/>
              </a:rPr>
              <a:t>8.50%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60431" y="3883243"/>
            <a:ext cx="608597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2869028" y="3883244"/>
            <a:ext cx="1881123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Cost of Debt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(4.10%+2%)(1-.35)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= 3.97%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0150" y="3883243"/>
            <a:ext cx="309831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5059982" y="3883243"/>
            <a:ext cx="1582356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92846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Weights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42339" y="3883243"/>
            <a:ext cx="713719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473364" y="4162446"/>
            <a:ext cx="1698543" cy="397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2171907" y="4162446"/>
            <a:ext cx="697121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750151" y="4355739"/>
            <a:ext cx="2605906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22" name="object 22"/>
          <p:cNvSpPr txBox="1"/>
          <p:nvPr/>
        </p:nvSpPr>
        <p:spPr>
          <a:xfrm>
            <a:off x="2171906" y="4452386"/>
            <a:ext cx="5184151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473364" y="4559770"/>
            <a:ext cx="204709" cy="1438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678073" y="4559770"/>
            <a:ext cx="6263031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6941104" y="4559770"/>
            <a:ext cx="414953" cy="1551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678073" y="4849710"/>
            <a:ext cx="3883964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154">
              <a:lnSpc>
                <a:spcPts val="830"/>
              </a:lnSpc>
              <a:spcBef>
                <a:spcPts val="41"/>
              </a:spcBef>
            </a:pPr>
            <a:r>
              <a:rPr sz="1500" b="1" baseline="-2520" dirty="0">
                <a:latin typeface="Arial"/>
                <a:cs typeface="Arial"/>
              </a:rPr>
              <a:t>Riskfree Rate</a:t>
            </a:r>
            <a:r>
              <a:rPr sz="1500" baseline="-252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91154">
              <a:lnSpc>
                <a:spcPts val="1153"/>
              </a:lnSpc>
              <a:spcBef>
                <a:spcPts val="16"/>
              </a:spcBef>
            </a:pPr>
            <a:r>
              <a:rPr sz="1000" spc="-17" dirty="0">
                <a:latin typeface="Arial"/>
                <a:cs typeface="Arial"/>
              </a:rPr>
              <a:t>Riskfre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4.10</a:t>
            </a:r>
            <a:r>
              <a:rPr sz="1000" dirty="0">
                <a:latin typeface="Arial"/>
                <a:cs typeface="Arial"/>
              </a:rPr>
              <a:t>%                              </a:t>
            </a:r>
            <a:r>
              <a:rPr sz="1000" spc="84" dirty="0">
                <a:latin typeface="Arial"/>
                <a:cs typeface="Arial"/>
              </a:rPr>
              <a:t> </a:t>
            </a:r>
            <a:r>
              <a:rPr sz="1500" b="1" baseline="12603" dirty="0">
                <a:latin typeface="Arial"/>
                <a:cs typeface="Arial"/>
              </a:rPr>
              <a:t>Beta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2038" y="4849710"/>
            <a:ext cx="1582355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Risk Premium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4394" y="4849710"/>
            <a:ext cx="796711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678073" y="5418852"/>
            <a:ext cx="4879852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557926" y="5418852"/>
            <a:ext cx="1383178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78073" y="5526236"/>
            <a:ext cx="4680675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5358748" y="5526236"/>
            <a:ext cx="1095476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6454226" y="5526236"/>
            <a:ext cx="486879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678073" y="5622884"/>
            <a:ext cx="4381908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0701">
              <a:lnSpc>
                <a:spcPts val="951"/>
              </a:lnSpc>
              <a:spcBef>
                <a:spcPts val="48"/>
              </a:spcBef>
            </a:pPr>
            <a:r>
              <a:rPr sz="1500" spc="-4" baseline="2520" dirty="0">
                <a:latin typeface="Arial"/>
                <a:cs typeface="Arial"/>
              </a:rPr>
              <a:t>Unlevere</a:t>
            </a:r>
            <a:r>
              <a:rPr sz="1500" baseline="2520" dirty="0">
                <a:latin typeface="Arial"/>
                <a:cs typeface="Arial"/>
              </a:rPr>
              <a:t>d</a:t>
            </a:r>
            <a:r>
              <a:rPr sz="1500" spc="-13" baseline="2520" dirty="0">
                <a:latin typeface="Arial"/>
                <a:cs typeface="Arial"/>
              </a:rPr>
              <a:t> </a:t>
            </a:r>
            <a:r>
              <a:rPr sz="1500" spc="-4" baseline="2520" dirty="0">
                <a:latin typeface="Arial"/>
                <a:cs typeface="Arial"/>
              </a:rPr>
              <a:t>Bet</a:t>
            </a:r>
            <a:r>
              <a:rPr sz="1500" baseline="2520" dirty="0">
                <a:latin typeface="Arial"/>
                <a:cs typeface="Arial"/>
              </a:rPr>
              <a:t>a</a:t>
            </a:r>
            <a:r>
              <a:rPr sz="1500" spc="-13" baseline="2520" dirty="0">
                <a:latin typeface="Arial"/>
                <a:cs typeface="Arial"/>
              </a:rPr>
              <a:t> </a:t>
            </a:r>
            <a:r>
              <a:rPr sz="1500" spc="-4" baseline="2520" dirty="0">
                <a:latin typeface="Arial"/>
                <a:cs typeface="Arial"/>
              </a:rPr>
              <a:t>fo</a:t>
            </a:r>
            <a:r>
              <a:rPr sz="1500" baseline="2520" dirty="0">
                <a:latin typeface="Arial"/>
                <a:cs typeface="Arial"/>
              </a:rPr>
              <a:t>r         </a:t>
            </a:r>
            <a:r>
              <a:rPr sz="1500" spc="258" baseline="2520" dirty="0">
                <a:latin typeface="Arial"/>
                <a:cs typeface="Arial"/>
              </a:rPr>
              <a:t> </a:t>
            </a:r>
            <a:r>
              <a:rPr sz="1500" spc="-26" baseline="2520" dirty="0">
                <a:latin typeface="Arial"/>
                <a:cs typeface="Arial"/>
              </a:rPr>
              <a:t>Firm’</a:t>
            </a:r>
            <a:r>
              <a:rPr sz="1500" baseline="2520" dirty="0">
                <a:latin typeface="Arial"/>
                <a:cs typeface="Arial"/>
              </a:rPr>
              <a:t>s</a:t>
            </a:r>
            <a:r>
              <a:rPr sz="1500" spc="-57" baseline="2520" dirty="0">
                <a:latin typeface="Arial"/>
                <a:cs typeface="Arial"/>
              </a:rPr>
              <a:t> </a:t>
            </a:r>
            <a:r>
              <a:rPr sz="1500" spc="-26" baseline="2520" dirty="0">
                <a:latin typeface="Arial"/>
                <a:cs typeface="Arial"/>
              </a:rPr>
              <a:t>D/E</a:t>
            </a:r>
            <a:endParaRPr sz="1000">
              <a:latin typeface="Arial"/>
              <a:cs typeface="Arial"/>
            </a:endParaRPr>
          </a:p>
          <a:p>
            <a:pPr marL="1960701">
              <a:lnSpc>
                <a:spcPts val="1032"/>
              </a:lnSpc>
              <a:spcBef>
                <a:spcPts val="4"/>
              </a:spcBef>
            </a:pPr>
            <a:r>
              <a:rPr sz="1000" spc="-4" dirty="0">
                <a:latin typeface="Arial"/>
                <a:cs typeface="Arial"/>
              </a:rPr>
              <a:t>Sectors</a:t>
            </a:r>
            <a:r>
              <a:rPr sz="1000" dirty="0">
                <a:latin typeface="Arial"/>
                <a:cs typeface="Arial"/>
              </a:rPr>
              <a:t>: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0.8</a:t>
            </a:r>
            <a:r>
              <a:rPr sz="1000" dirty="0">
                <a:latin typeface="Arial"/>
                <a:cs typeface="Arial"/>
              </a:rPr>
              <a:t>0                  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Ratio</a:t>
            </a:r>
            <a:r>
              <a:rPr sz="1000" dirty="0">
                <a:latin typeface="Arial"/>
                <a:cs typeface="Arial"/>
              </a:rPr>
              <a:t>:</a:t>
            </a:r>
            <a:r>
              <a:rPr sz="1000" spc="-4" dirty="0">
                <a:latin typeface="Arial"/>
                <a:cs typeface="Arial"/>
              </a:rPr>
              <a:t> 21.35%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9982" y="5622884"/>
            <a:ext cx="885234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951"/>
              </a:lnSpc>
              <a:spcBef>
                <a:spcPts val="48"/>
              </a:spcBef>
            </a:pPr>
            <a:r>
              <a:rPr sz="1500" spc="-35" baseline="2520" dirty="0">
                <a:latin typeface="Arial"/>
                <a:cs typeface="Arial"/>
              </a:rPr>
              <a:t>Matur</a:t>
            </a:r>
            <a:r>
              <a:rPr sz="1500" baseline="2520" dirty="0">
                <a:latin typeface="Arial"/>
                <a:cs typeface="Arial"/>
              </a:rPr>
              <a:t>e</a:t>
            </a:r>
            <a:r>
              <a:rPr sz="1500" spc="-71" baseline="2520" dirty="0">
                <a:latin typeface="Arial"/>
                <a:cs typeface="Arial"/>
              </a:rPr>
              <a:t> </a:t>
            </a:r>
            <a:r>
              <a:rPr sz="1500" spc="-35" baseline="2520" dirty="0"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ts val="1032"/>
              </a:lnSpc>
              <a:spcBef>
                <a:spcPts val="4"/>
              </a:spcBef>
            </a:pPr>
            <a:r>
              <a:rPr sz="1000" spc="-8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ts val="1028"/>
              </a:lnSpc>
            </a:pPr>
            <a:r>
              <a:rPr sz="1000" dirty="0"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5216" y="5622884"/>
            <a:ext cx="210242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155459" y="5622884"/>
            <a:ext cx="785645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spc="-4" baseline="2520" dirty="0">
                <a:latin typeface="Arial"/>
                <a:cs typeface="Arial"/>
              </a:rPr>
              <a:t>Country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85"/>
              </a:lnSpc>
              <a:spcBef>
                <a:spcPts val="888"/>
              </a:spcBef>
            </a:pPr>
            <a:r>
              <a:rPr sz="1000" dirty="0"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64" y="5998732"/>
            <a:ext cx="4586618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059982" y="5998732"/>
            <a:ext cx="885234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945216" y="5998732"/>
            <a:ext cx="210242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155459" y="5998732"/>
            <a:ext cx="785645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6111486"/>
            <a:ext cx="8188754" cy="29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1555">
              <a:lnSpc>
                <a:spcPts val="888"/>
              </a:lnSpc>
              <a:spcBef>
                <a:spcPts val="44"/>
              </a:spcBef>
            </a:pPr>
            <a:r>
              <a:rPr i="1" baseline="4294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014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ject 119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73364" y="591889"/>
            <a:ext cx="8177348" cy="5519597"/>
          </a:xfrm>
          <a:custGeom>
            <a:avLst/>
            <a:gdLst/>
            <a:ahLst/>
            <a:cxnLst/>
            <a:rect l="l" t="t" r="r" b="b"/>
            <a:pathLst>
              <a:path w="8995083" h="6255543">
                <a:moveTo>
                  <a:pt x="0" y="0"/>
                </a:moveTo>
                <a:lnTo>
                  <a:pt x="0" y="6255543"/>
                </a:lnTo>
                <a:lnTo>
                  <a:pt x="8995083" y="6255543"/>
                </a:lnTo>
                <a:lnTo>
                  <a:pt x="8995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643758" y="2331528"/>
            <a:ext cx="597533" cy="676526"/>
          </a:xfrm>
          <a:custGeom>
            <a:avLst/>
            <a:gdLst/>
            <a:ahLst/>
            <a:cxnLst/>
            <a:rect l="l" t="t" r="r" b="b"/>
            <a:pathLst>
              <a:path w="657286" h="766730">
                <a:moveTo>
                  <a:pt x="0" y="0"/>
                </a:moveTo>
                <a:lnTo>
                  <a:pt x="0" y="766730"/>
                </a:lnTo>
                <a:lnTo>
                  <a:pt x="657286" y="766730"/>
                </a:lnTo>
                <a:lnTo>
                  <a:pt x="6572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649291" y="2336898"/>
            <a:ext cx="586467" cy="665787"/>
          </a:xfrm>
          <a:custGeom>
            <a:avLst/>
            <a:gdLst/>
            <a:ahLst/>
            <a:cxnLst/>
            <a:rect l="l" t="t" r="r" b="b"/>
            <a:pathLst>
              <a:path w="645114" h="754559">
                <a:moveTo>
                  <a:pt x="0" y="0"/>
                </a:moveTo>
                <a:lnTo>
                  <a:pt x="645114" y="0"/>
                </a:lnTo>
                <a:lnTo>
                  <a:pt x="645114" y="754559"/>
                </a:lnTo>
                <a:lnTo>
                  <a:pt x="0" y="754559"/>
                </a:lnTo>
                <a:lnTo>
                  <a:pt x="0" y="0"/>
                </a:lnTo>
                <a:close/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51982" y="2041588"/>
            <a:ext cx="2987664" cy="193293"/>
          </a:xfrm>
          <a:custGeom>
            <a:avLst/>
            <a:gdLst/>
            <a:ahLst/>
            <a:cxnLst/>
            <a:rect l="l" t="t" r="r" b="b"/>
            <a:pathLst>
              <a:path w="3286430" h="219065">
                <a:moveTo>
                  <a:pt x="0" y="0"/>
                </a:moveTo>
                <a:lnTo>
                  <a:pt x="0" y="219065"/>
                </a:lnTo>
                <a:lnTo>
                  <a:pt x="3286430" y="219065"/>
                </a:lnTo>
                <a:lnTo>
                  <a:pt x="328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57515" y="2046959"/>
            <a:ext cx="2976598" cy="182554"/>
          </a:xfrm>
          <a:custGeom>
            <a:avLst/>
            <a:gdLst/>
            <a:ahLst/>
            <a:cxnLst/>
            <a:rect l="l" t="t" r="r" b="b"/>
            <a:pathLst>
              <a:path w="3274258" h="206895">
                <a:moveTo>
                  <a:pt x="0" y="0"/>
                </a:moveTo>
                <a:lnTo>
                  <a:pt x="3274258" y="0"/>
                </a:lnTo>
                <a:lnTo>
                  <a:pt x="3274258" y="206895"/>
                </a:lnTo>
                <a:lnTo>
                  <a:pt x="0" y="206895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166373" y="3201348"/>
            <a:ext cx="4879852" cy="193293"/>
          </a:xfrm>
          <a:custGeom>
            <a:avLst/>
            <a:gdLst/>
            <a:ahLst/>
            <a:cxnLst/>
            <a:rect l="l" t="t" r="r" b="b"/>
            <a:pathLst>
              <a:path w="5367837" h="219065">
                <a:moveTo>
                  <a:pt x="0" y="0"/>
                </a:moveTo>
                <a:lnTo>
                  <a:pt x="0" y="219065"/>
                </a:lnTo>
                <a:lnTo>
                  <a:pt x="5367837" y="219065"/>
                </a:lnTo>
                <a:lnTo>
                  <a:pt x="536783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71907" y="3206718"/>
            <a:ext cx="4868786" cy="182554"/>
          </a:xfrm>
          <a:custGeom>
            <a:avLst/>
            <a:gdLst/>
            <a:ahLst/>
            <a:cxnLst/>
            <a:rect l="l" t="t" r="r" b="b"/>
            <a:pathLst>
              <a:path w="5355665" h="206895">
                <a:moveTo>
                  <a:pt x="0" y="0"/>
                </a:moveTo>
                <a:lnTo>
                  <a:pt x="5355665" y="0"/>
                </a:lnTo>
                <a:lnTo>
                  <a:pt x="5355665" y="206895"/>
                </a:lnTo>
                <a:lnTo>
                  <a:pt x="0" y="206895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51160" y="688535"/>
            <a:ext cx="1195065" cy="386586"/>
          </a:xfrm>
          <a:custGeom>
            <a:avLst/>
            <a:gdLst/>
            <a:ahLst/>
            <a:cxnLst/>
            <a:rect l="l" t="t" r="r" b="b"/>
            <a:pathLst>
              <a:path w="1314572" h="438131">
                <a:moveTo>
                  <a:pt x="0" y="0"/>
                </a:moveTo>
                <a:lnTo>
                  <a:pt x="0" y="438131"/>
                </a:lnTo>
                <a:lnTo>
                  <a:pt x="1314572" y="438131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56692" y="693905"/>
            <a:ext cx="1184000" cy="375848"/>
          </a:xfrm>
          <a:custGeom>
            <a:avLst/>
            <a:gdLst/>
            <a:ahLst/>
            <a:cxnLst/>
            <a:rect l="l" t="t" r="r" b="b"/>
            <a:pathLst>
              <a:path w="1302400" h="425961">
                <a:moveTo>
                  <a:pt x="0" y="0"/>
                </a:moveTo>
                <a:lnTo>
                  <a:pt x="1302400" y="0"/>
                </a:lnTo>
                <a:lnTo>
                  <a:pt x="1302400" y="425961"/>
                </a:lnTo>
                <a:lnTo>
                  <a:pt x="0" y="42596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062673" y="881828"/>
            <a:ext cx="1195065" cy="386586"/>
          </a:xfrm>
          <a:custGeom>
            <a:avLst/>
            <a:gdLst/>
            <a:ahLst/>
            <a:cxnLst/>
            <a:rect l="l" t="t" r="r" b="b"/>
            <a:pathLst>
              <a:path w="1314572" h="438131">
                <a:moveTo>
                  <a:pt x="0" y="0"/>
                </a:moveTo>
                <a:lnTo>
                  <a:pt x="0" y="438131"/>
                </a:lnTo>
                <a:lnTo>
                  <a:pt x="1314572" y="438131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068205" y="887198"/>
            <a:ext cx="1184000" cy="375848"/>
          </a:xfrm>
          <a:custGeom>
            <a:avLst/>
            <a:gdLst/>
            <a:ahLst/>
            <a:cxnLst/>
            <a:rect l="l" t="t" r="r" b="b"/>
            <a:pathLst>
              <a:path w="1302400" h="425961">
                <a:moveTo>
                  <a:pt x="0" y="0"/>
                </a:moveTo>
                <a:lnTo>
                  <a:pt x="1302400" y="0"/>
                </a:lnTo>
                <a:lnTo>
                  <a:pt x="1302400" y="425961"/>
                </a:lnTo>
                <a:lnTo>
                  <a:pt x="0" y="42596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2542" y="4554401"/>
            <a:ext cx="6274095" cy="1449699"/>
          </a:xfrm>
          <a:custGeom>
            <a:avLst/>
            <a:gdLst/>
            <a:ahLst/>
            <a:cxnLst/>
            <a:rect l="l" t="t" r="r" b="b"/>
            <a:pathLst>
              <a:path w="6901505" h="1642992">
                <a:moveTo>
                  <a:pt x="0" y="0"/>
                </a:moveTo>
                <a:lnTo>
                  <a:pt x="0" y="1642992"/>
                </a:lnTo>
                <a:lnTo>
                  <a:pt x="6901505" y="1642992"/>
                </a:lnTo>
                <a:lnTo>
                  <a:pt x="69015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8074" y="4559770"/>
            <a:ext cx="6263030" cy="1438961"/>
          </a:xfrm>
          <a:custGeom>
            <a:avLst/>
            <a:gdLst/>
            <a:ahLst/>
            <a:cxnLst/>
            <a:rect l="l" t="t" r="r" b="b"/>
            <a:pathLst>
              <a:path w="6889333" h="1630822">
                <a:moveTo>
                  <a:pt x="0" y="0"/>
                </a:moveTo>
                <a:lnTo>
                  <a:pt x="6889333" y="0"/>
                </a:lnTo>
                <a:lnTo>
                  <a:pt x="6889333" y="1630822"/>
                </a:lnTo>
                <a:lnTo>
                  <a:pt x="0" y="1630822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49925" y="5617514"/>
            <a:ext cx="796711" cy="483233"/>
          </a:xfrm>
          <a:custGeom>
            <a:avLst/>
            <a:gdLst/>
            <a:ahLst/>
            <a:cxnLst/>
            <a:rect l="l" t="t" r="r" b="b"/>
            <a:pathLst>
              <a:path w="876382" h="547664">
                <a:moveTo>
                  <a:pt x="0" y="0"/>
                </a:moveTo>
                <a:lnTo>
                  <a:pt x="0" y="547664"/>
                </a:lnTo>
                <a:lnTo>
                  <a:pt x="876382" y="547664"/>
                </a:lnTo>
                <a:lnTo>
                  <a:pt x="87638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55459" y="5622883"/>
            <a:ext cx="785644" cy="472495"/>
          </a:xfrm>
          <a:custGeom>
            <a:avLst/>
            <a:gdLst/>
            <a:ahLst/>
            <a:cxnLst/>
            <a:rect l="l" t="t" r="r" b="b"/>
            <a:pathLst>
              <a:path w="864208" h="535494">
                <a:moveTo>
                  <a:pt x="0" y="0"/>
                </a:moveTo>
                <a:lnTo>
                  <a:pt x="864208" y="0"/>
                </a:lnTo>
                <a:lnTo>
                  <a:pt x="864208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054450" y="5617514"/>
            <a:ext cx="896299" cy="483233"/>
          </a:xfrm>
          <a:custGeom>
            <a:avLst/>
            <a:gdLst/>
            <a:ahLst/>
            <a:cxnLst/>
            <a:rect l="l" t="t" r="r" b="b"/>
            <a:pathLst>
              <a:path w="985929" h="547664">
                <a:moveTo>
                  <a:pt x="0" y="0"/>
                </a:moveTo>
                <a:lnTo>
                  <a:pt x="0" y="547664"/>
                </a:lnTo>
                <a:lnTo>
                  <a:pt x="985929" y="547664"/>
                </a:lnTo>
                <a:lnTo>
                  <a:pt x="9859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059982" y="5622883"/>
            <a:ext cx="885233" cy="472495"/>
          </a:xfrm>
          <a:custGeom>
            <a:avLst/>
            <a:gdLst/>
            <a:ahLst/>
            <a:cxnLst/>
            <a:rect l="l" t="t" r="r" b="b"/>
            <a:pathLst>
              <a:path w="973756" h="535494">
                <a:moveTo>
                  <a:pt x="0" y="0"/>
                </a:moveTo>
                <a:lnTo>
                  <a:pt x="973756" y="0"/>
                </a:lnTo>
                <a:lnTo>
                  <a:pt x="973756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58150" y="5617514"/>
            <a:ext cx="796710" cy="289939"/>
          </a:xfrm>
          <a:custGeom>
            <a:avLst/>
            <a:gdLst/>
            <a:ahLst/>
            <a:cxnLst/>
            <a:rect l="l" t="t" r="r" b="b"/>
            <a:pathLst>
              <a:path w="876381" h="328598">
                <a:moveTo>
                  <a:pt x="0" y="0"/>
                </a:moveTo>
                <a:lnTo>
                  <a:pt x="0" y="328598"/>
                </a:lnTo>
                <a:lnTo>
                  <a:pt x="876381" y="328598"/>
                </a:lnTo>
                <a:lnTo>
                  <a:pt x="8763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63683" y="5622883"/>
            <a:ext cx="785645" cy="279201"/>
          </a:xfrm>
          <a:custGeom>
            <a:avLst/>
            <a:gdLst/>
            <a:ahLst/>
            <a:cxnLst/>
            <a:rect l="l" t="t" r="r" b="b"/>
            <a:pathLst>
              <a:path w="864209" h="316428">
                <a:moveTo>
                  <a:pt x="0" y="0"/>
                </a:moveTo>
                <a:lnTo>
                  <a:pt x="864209" y="0"/>
                </a:lnTo>
                <a:lnTo>
                  <a:pt x="864209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664317" y="5617514"/>
            <a:ext cx="1294655" cy="289939"/>
          </a:xfrm>
          <a:custGeom>
            <a:avLst/>
            <a:gdLst/>
            <a:ahLst/>
            <a:cxnLst/>
            <a:rect l="l" t="t" r="r" b="b"/>
            <a:pathLst>
              <a:path w="1424120" h="328598">
                <a:moveTo>
                  <a:pt x="0" y="0"/>
                </a:moveTo>
                <a:lnTo>
                  <a:pt x="0" y="328598"/>
                </a:lnTo>
                <a:lnTo>
                  <a:pt x="1424120" y="328598"/>
                </a:lnTo>
                <a:lnTo>
                  <a:pt x="1424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69850" y="5622883"/>
            <a:ext cx="1283589" cy="279201"/>
          </a:xfrm>
          <a:custGeom>
            <a:avLst/>
            <a:gdLst/>
            <a:ahLst/>
            <a:cxnLst/>
            <a:rect l="l" t="t" r="r" b="b"/>
            <a:pathLst>
              <a:path w="1411948" h="316428">
                <a:moveTo>
                  <a:pt x="0" y="0"/>
                </a:moveTo>
                <a:lnTo>
                  <a:pt x="1411948" y="0"/>
                </a:lnTo>
                <a:lnTo>
                  <a:pt x="1411948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56505" y="4844341"/>
            <a:ext cx="1593421" cy="579880"/>
          </a:xfrm>
          <a:custGeom>
            <a:avLst/>
            <a:gdLst/>
            <a:ahLst/>
            <a:cxnLst/>
            <a:rect l="l" t="t" r="r" b="b"/>
            <a:pathLst>
              <a:path w="1752763" h="657197">
                <a:moveTo>
                  <a:pt x="0" y="0"/>
                </a:moveTo>
                <a:lnTo>
                  <a:pt x="0" y="657197"/>
                </a:lnTo>
                <a:lnTo>
                  <a:pt x="1752763" y="657197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62038" y="4849710"/>
            <a:ext cx="1582355" cy="569141"/>
          </a:xfrm>
          <a:custGeom>
            <a:avLst/>
            <a:gdLst/>
            <a:ahLst/>
            <a:cxnLst/>
            <a:rect l="l" t="t" r="r" b="b"/>
            <a:pathLst>
              <a:path w="1740591" h="645026">
                <a:moveTo>
                  <a:pt x="0" y="0"/>
                </a:moveTo>
                <a:lnTo>
                  <a:pt x="1740591" y="0"/>
                </a:lnTo>
                <a:lnTo>
                  <a:pt x="1740591" y="645026"/>
                </a:lnTo>
                <a:lnTo>
                  <a:pt x="0" y="645026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63907" y="4940988"/>
            <a:ext cx="1493832" cy="386586"/>
          </a:xfrm>
          <a:custGeom>
            <a:avLst/>
            <a:gdLst/>
            <a:ahLst/>
            <a:cxnLst/>
            <a:rect l="l" t="t" r="r" b="b"/>
            <a:pathLst>
              <a:path w="1643215" h="438131">
                <a:moveTo>
                  <a:pt x="0" y="0"/>
                </a:moveTo>
                <a:lnTo>
                  <a:pt x="0" y="438131"/>
                </a:lnTo>
                <a:lnTo>
                  <a:pt x="1643215" y="438131"/>
                </a:lnTo>
                <a:lnTo>
                  <a:pt x="1643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69440" y="4946357"/>
            <a:ext cx="1482766" cy="375847"/>
          </a:xfrm>
          <a:custGeom>
            <a:avLst/>
            <a:gdLst/>
            <a:ahLst/>
            <a:cxnLst/>
            <a:rect l="l" t="t" r="r" b="b"/>
            <a:pathLst>
              <a:path w="1631043" h="425960">
                <a:moveTo>
                  <a:pt x="0" y="0"/>
                </a:moveTo>
                <a:lnTo>
                  <a:pt x="1631043" y="0"/>
                </a:lnTo>
                <a:lnTo>
                  <a:pt x="1631043" y="425960"/>
                </a:lnTo>
                <a:lnTo>
                  <a:pt x="0" y="425960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71719" y="4651048"/>
            <a:ext cx="1593421" cy="1063113"/>
          </a:xfrm>
          <a:custGeom>
            <a:avLst/>
            <a:gdLst/>
            <a:ahLst/>
            <a:cxnLst/>
            <a:rect l="l" t="t" r="r" b="b"/>
            <a:pathLst>
              <a:path w="1752763" h="1204861">
                <a:moveTo>
                  <a:pt x="0" y="0"/>
                </a:moveTo>
                <a:lnTo>
                  <a:pt x="0" y="1204861"/>
                </a:lnTo>
                <a:lnTo>
                  <a:pt x="1752763" y="1204861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77252" y="4656417"/>
            <a:ext cx="1582355" cy="1052374"/>
          </a:xfrm>
          <a:custGeom>
            <a:avLst/>
            <a:gdLst/>
            <a:ahLst/>
            <a:cxnLst/>
            <a:rect l="l" t="t" r="r" b="b"/>
            <a:pathLst>
              <a:path w="1740591" h="1192691">
                <a:moveTo>
                  <a:pt x="0" y="0"/>
                </a:moveTo>
                <a:lnTo>
                  <a:pt x="1740591" y="0"/>
                </a:lnTo>
                <a:lnTo>
                  <a:pt x="1740591" y="1192691"/>
                </a:lnTo>
                <a:lnTo>
                  <a:pt x="0" y="1192691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3364" y="2331528"/>
            <a:ext cx="1493832" cy="966466"/>
          </a:xfrm>
          <a:custGeom>
            <a:avLst/>
            <a:gdLst/>
            <a:ahLst/>
            <a:cxnLst/>
            <a:rect l="l" t="t" r="r" b="b"/>
            <a:pathLst>
              <a:path w="1643215" h="1095328">
                <a:moveTo>
                  <a:pt x="0" y="0"/>
                </a:moveTo>
                <a:lnTo>
                  <a:pt x="0" y="1095328"/>
                </a:lnTo>
                <a:lnTo>
                  <a:pt x="1643215" y="1095328"/>
                </a:lnTo>
                <a:lnTo>
                  <a:pt x="16432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8896" y="2336898"/>
            <a:ext cx="1482766" cy="955727"/>
          </a:xfrm>
          <a:custGeom>
            <a:avLst/>
            <a:gdLst/>
            <a:ahLst/>
            <a:cxnLst/>
            <a:rect l="l" t="t" r="r" b="b"/>
            <a:pathLst>
              <a:path w="1631043" h="1083157">
                <a:moveTo>
                  <a:pt x="0" y="0"/>
                </a:moveTo>
                <a:lnTo>
                  <a:pt x="1631043" y="0"/>
                </a:lnTo>
                <a:lnTo>
                  <a:pt x="1631043" y="1083157"/>
                </a:lnTo>
                <a:lnTo>
                  <a:pt x="0" y="1083157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54450" y="3877874"/>
            <a:ext cx="1593421" cy="483233"/>
          </a:xfrm>
          <a:custGeom>
            <a:avLst/>
            <a:gdLst/>
            <a:ahLst/>
            <a:cxnLst/>
            <a:rect l="l" t="t" r="r" b="b"/>
            <a:pathLst>
              <a:path w="1752763" h="547664">
                <a:moveTo>
                  <a:pt x="0" y="0"/>
                </a:moveTo>
                <a:lnTo>
                  <a:pt x="0" y="547664"/>
                </a:lnTo>
                <a:lnTo>
                  <a:pt x="1752763" y="547664"/>
                </a:lnTo>
                <a:lnTo>
                  <a:pt x="1752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059983" y="3883244"/>
            <a:ext cx="1582355" cy="472495"/>
          </a:xfrm>
          <a:custGeom>
            <a:avLst/>
            <a:gdLst/>
            <a:ahLst/>
            <a:cxnLst/>
            <a:rect l="l" t="t" r="r" b="b"/>
            <a:pathLst>
              <a:path w="1740591" h="535494">
                <a:moveTo>
                  <a:pt x="0" y="0"/>
                </a:moveTo>
                <a:lnTo>
                  <a:pt x="1740591" y="0"/>
                </a:lnTo>
                <a:lnTo>
                  <a:pt x="1740591" y="535494"/>
                </a:lnTo>
                <a:lnTo>
                  <a:pt x="0" y="535494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63495" y="3877874"/>
            <a:ext cx="1892187" cy="579880"/>
          </a:xfrm>
          <a:custGeom>
            <a:avLst/>
            <a:gdLst/>
            <a:ahLst/>
            <a:cxnLst/>
            <a:rect l="l" t="t" r="r" b="b"/>
            <a:pathLst>
              <a:path w="2081406" h="657197">
                <a:moveTo>
                  <a:pt x="0" y="0"/>
                </a:moveTo>
                <a:lnTo>
                  <a:pt x="0" y="657197"/>
                </a:lnTo>
                <a:lnTo>
                  <a:pt x="2081406" y="657197"/>
                </a:lnTo>
                <a:lnTo>
                  <a:pt x="20814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69027" y="3883245"/>
            <a:ext cx="1881122" cy="569141"/>
          </a:xfrm>
          <a:custGeom>
            <a:avLst/>
            <a:gdLst/>
            <a:ahLst/>
            <a:cxnLst/>
            <a:rect l="l" t="t" r="r" b="b"/>
            <a:pathLst>
              <a:path w="2069234" h="645027">
                <a:moveTo>
                  <a:pt x="0" y="0"/>
                </a:moveTo>
                <a:lnTo>
                  <a:pt x="2069234" y="0"/>
                </a:lnTo>
                <a:lnTo>
                  <a:pt x="2069234" y="645027"/>
                </a:lnTo>
                <a:lnTo>
                  <a:pt x="0" y="645027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70897" y="3877874"/>
            <a:ext cx="1195065" cy="289939"/>
          </a:xfrm>
          <a:custGeom>
            <a:avLst/>
            <a:gdLst/>
            <a:ahLst/>
            <a:cxnLst/>
            <a:rect l="l" t="t" r="r" b="b"/>
            <a:pathLst>
              <a:path w="1314572" h="328598">
                <a:moveTo>
                  <a:pt x="0" y="0"/>
                </a:moveTo>
                <a:lnTo>
                  <a:pt x="0" y="328598"/>
                </a:lnTo>
                <a:lnTo>
                  <a:pt x="1314572" y="328598"/>
                </a:lnTo>
                <a:lnTo>
                  <a:pt x="13145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76429" y="3883244"/>
            <a:ext cx="1184000" cy="279201"/>
          </a:xfrm>
          <a:custGeom>
            <a:avLst/>
            <a:gdLst/>
            <a:ahLst/>
            <a:cxnLst/>
            <a:rect l="l" t="t" r="r" b="b"/>
            <a:pathLst>
              <a:path w="1302400" h="316428">
                <a:moveTo>
                  <a:pt x="0" y="0"/>
                </a:moveTo>
                <a:lnTo>
                  <a:pt x="1302400" y="0"/>
                </a:lnTo>
                <a:lnTo>
                  <a:pt x="1302400" y="316428"/>
                </a:lnTo>
                <a:lnTo>
                  <a:pt x="0" y="316428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47048" y="1171768"/>
            <a:ext cx="1693010" cy="773172"/>
          </a:xfrm>
          <a:custGeom>
            <a:avLst/>
            <a:gdLst/>
            <a:ahLst/>
            <a:cxnLst/>
            <a:rect l="l" t="t" r="r" b="b"/>
            <a:pathLst>
              <a:path w="1862311" h="876262">
                <a:moveTo>
                  <a:pt x="0" y="0"/>
                </a:moveTo>
                <a:lnTo>
                  <a:pt x="0" y="876262"/>
                </a:lnTo>
                <a:lnTo>
                  <a:pt x="1862311" y="876262"/>
                </a:lnTo>
                <a:lnTo>
                  <a:pt x="18623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52580" y="1177138"/>
            <a:ext cx="1681944" cy="762434"/>
          </a:xfrm>
          <a:custGeom>
            <a:avLst/>
            <a:gdLst/>
            <a:ahLst/>
            <a:cxnLst/>
            <a:rect l="l" t="t" r="r" b="b"/>
            <a:pathLst>
              <a:path w="1850138" h="864092">
                <a:moveTo>
                  <a:pt x="0" y="0"/>
                </a:moveTo>
                <a:lnTo>
                  <a:pt x="1850138" y="0"/>
                </a:lnTo>
                <a:lnTo>
                  <a:pt x="1850138" y="864092"/>
                </a:lnTo>
                <a:lnTo>
                  <a:pt x="0" y="864092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57738" y="1075122"/>
            <a:ext cx="1394244" cy="676526"/>
          </a:xfrm>
          <a:custGeom>
            <a:avLst/>
            <a:gdLst/>
            <a:ahLst/>
            <a:cxnLst/>
            <a:rect l="l" t="t" r="r" b="b"/>
            <a:pathLst>
              <a:path w="1533668" h="766729">
                <a:moveTo>
                  <a:pt x="0" y="0"/>
                </a:moveTo>
                <a:lnTo>
                  <a:pt x="0" y="766729"/>
                </a:lnTo>
                <a:lnTo>
                  <a:pt x="1533668" y="766729"/>
                </a:lnTo>
                <a:lnTo>
                  <a:pt x="1533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263272" y="1080491"/>
            <a:ext cx="1383177" cy="665788"/>
          </a:xfrm>
          <a:custGeom>
            <a:avLst/>
            <a:gdLst/>
            <a:ahLst/>
            <a:cxnLst/>
            <a:rect l="l" t="t" r="r" b="b"/>
            <a:pathLst>
              <a:path w="1521495" h="754560">
                <a:moveTo>
                  <a:pt x="0" y="0"/>
                </a:moveTo>
                <a:lnTo>
                  <a:pt x="1521495" y="0"/>
                </a:lnTo>
                <a:lnTo>
                  <a:pt x="1521495" y="754560"/>
                </a:lnTo>
                <a:lnTo>
                  <a:pt x="0" y="754560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71718" y="978475"/>
            <a:ext cx="2091365" cy="966466"/>
          </a:xfrm>
          <a:custGeom>
            <a:avLst/>
            <a:gdLst/>
            <a:ahLst/>
            <a:cxnLst/>
            <a:rect l="l" t="t" r="r" b="b"/>
            <a:pathLst>
              <a:path w="2300501" h="1095328">
                <a:moveTo>
                  <a:pt x="0" y="0"/>
                </a:moveTo>
                <a:lnTo>
                  <a:pt x="0" y="1095328"/>
                </a:lnTo>
                <a:lnTo>
                  <a:pt x="2300501" y="1095328"/>
                </a:lnTo>
                <a:lnTo>
                  <a:pt x="230050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7251" y="983844"/>
            <a:ext cx="2080300" cy="955729"/>
          </a:xfrm>
          <a:custGeom>
            <a:avLst/>
            <a:gdLst/>
            <a:ahLst/>
            <a:cxnLst/>
            <a:rect l="l" t="t" r="r" b="b"/>
            <a:pathLst>
              <a:path w="2288330" h="1083159">
                <a:moveTo>
                  <a:pt x="0" y="0"/>
                </a:moveTo>
                <a:lnTo>
                  <a:pt x="2288330" y="0"/>
                </a:lnTo>
                <a:lnTo>
                  <a:pt x="2288330" y="1083159"/>
                </a:lnTo>
                <a:lnTo>
                  <a:pt x="0" y="1083159"/>
                </a:lnTo>
                <a:lnTo>
                  <a:pt x="0" y="0"/>
                </a:lnTo>
                <a:close/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265962" y="2046958"/>
            <a:ext cx="2899141" cy="0"/>
          </a:xfrm>
          <a:custGeom>
            <a:avLst/>
            <a:gdLst/>
            <a:ahLst/>
            <a:cxnLst/>
            <a:rect l="l" t="t" r="r" b="b"/>
            <a:pathLst>
              <a:path w="3189055">
                <a:moveTo>
                  <a:pt x="0" y="0"/>
                </a:moveTo>
                <a:lnTo>
                  <a:pt x="318905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271495" y="1944942"/>
            <a:ext cx="0" cy="107385"/>
          </a:xfrm>
          <a:custGeom>
            <a:avLst/>
            <a:gdLst/>
            <a:ahLst/>
            <a:cxnLst/>
            <a:rect l="l" t="t" r="r" b="b"/>
            <a:pathLst>
              <a:path h="121703">
                <a:moveTo>
                  <a:pt x="0" y="0"/>
                </a:moveTo>
                <a:lnTo>
                  <a:pt x="0" y="121703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159571" y="1751648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967196" y="29651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0" y="48681"/>
                </a:moveTo>
                <a:lnTo>
                  <a:pt x="133891" y="97362"/>
                </a:lnTo>
                <a:lnTo>
                  <a:pt x="133891" y="0"/>
                </a:lnTo>
                <a:lnTo>
                  <a:pt x="0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931460" y="29651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133891" y="48681"/>
                </a:moveTo>
                <a:lnTo>
                  <a:pt x="0" y="0"/>
                </a:lnTo>
                <a:lnTo>
                  <a:pt x="0" y="97362"/>
                </a:lnTo>
                <a:lnTo>
                  <a:pt x="133891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989326" y="3013424"/>
            <a:ext cx="6041722" cy="0"/>
          </a:xfrm>
          <a:custGeom>
            <a:avLst/>
            <a:gdLst/>
            <a:ahLst/>
            <a:cxnLst/>
            <a:rect l="l" t="t" r="r" b="b"/>
            <a:pathLst>
              <a:path w="6645894">
                <a:moveTo>
                  <a:pt x="0" y="0"/>
                </a:moveTo>
                <a:lnTo>
                  <a:pt x="6645894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66149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499907" y="1934203"/>
            <a:ext cx="88524" cy="118123"/>
          </a:xfrm>
          <a:custGeom>
            <a:avLst/>
            <a:gdLst/>
            <a:ahLst/>
            <a:cxnLst/>
            <a:rect l="l" t="t" r="r" b="b"/>
            <a:pathLst>
              <a:path w="97376" h="133873">
                <a:moveTo>
                  <a:pt x="48688" y="133873"/>
                </a:moveTo>
                <a:lnTo>
                  <a:pt x="97376" y="0"/>
                </a:lnTo>
                <a:lnTo>
                  <a:pt x="0" y="0"/>
                </a:lnTo>
                <a:lnTo>
                  <a:pt x="48688" y="133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49702" y="1848295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5">
                <a:moveTo>
                  <a:pt x="0" y="0"/>
                </a:moveTo>
                <a:lnTo>
                  <a:pt x="0" y="20689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69663" y="3593304"/>
            <a:ext cx="4492562" cy="0"/>
          </a:xfrm>
          <a:custGeom>
            <a:avLst/>
            <a:gdLst/>
            <a:ahLst/>
            <a:cxnLst/>
            <a:rect l="l" t="t" r="r" b="b"/>
            <a:pathLst>
              <a:path w="4941818">
                <a:moveTo>
                  <a:pt x="0" y="0"/>
                </a:moveTo>
                <a:lnTo>
                  <a:pt x="4941818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75195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65738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56692" y="3587935"/>
            <a:ext cx="0" cy="300679"/>
          </a:xfrm>
          <a:custGeom>
            <a:avLst/>
            <a:gdLst/>
            <a:ahLst/>
            <a:cxnLst/>
            <a:rect l="l" t="t" r="r" b="b"/>
            <a:pathLst>
              <a:path h="340769">
                <a:moveTo>
                  <a:pt x="0" y="0"/>
                </a:moveTo>
                <a:lnTo>
                  <a:pt x="0" y="340769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171906" y="4167815"/>
            <a:ext cx="0" cy="397324"/>
          </a:xfrm>
          <a:custGeom>
            <a:avLst/>
            <a:gdLst/>
            <a:ahLst/>
            <a:cxnLst/>
            <a:rect l="l" t="t" r="r" b="b"/>
            <a:pathLst>
              <a:path h="450301">
                <a:moveTo>
                  <a:pt x="0" y="0"/>
                </a:moveTo>
                <a:lnTo>
                  <a:pt x="0" y="450301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863495" y="5526236"/>
            <a:ext cx="1604486" cy="0"/>
          </a:xfrm>
          <a:custGeom>
            <a:avLst/>
            <a:gdLst/>
            <a:ahLst/>
            <a:cxnLst/>
            <a:rect l="l" t="t" r="r" b="b"/>
            <a:pathLst>
              <a:path w="1764935">
                <a:moveTo>
                  <a:pt x="0" y="0"/>
                </a:moveTo>
                <a:lnTo>
                  <a:pt x="176493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869027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462449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16355" y="5327574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7" y="0"/>
                </a:moveTo>
                <a:lnTo>
                  <a:pt x="0" y="133873"/>
                </a:lnTo>
                <a:lnTo>
                  <a:pt x="97375" y="133873"/>
                </a:lnTo>
                <a:lnTo>
                  <a:pt x="48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566149" y="5349051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4">
                <a:moveTo>
                  <a:pt x="0" y="0"/>
                </a:moveTo>
                <a:lnTo>
                  <a:pt x="0" y="206894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53216" y="5526236"/>
            <a:ext cx="1106543" cy="0"/>
          </a:xfrm>
          <a:custGeom>
            <a:avLst/>
            <a:gdLst/>
            <a:ahLst/>
            <a:cxnLst/>
            <a:rect l="l" t="t" r="r" b="b"/>
            <a:pathLst>
              <a:path w="1217197">
                <a:moveTo>
                  <a:pt x="0" y="0"/>
                </a:moveTo>
                <a:lnTo>
                  <a:pt x="1217197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58748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557925" y="5424221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454225" y="5520867"/>
            <a:ext cx="0" cy="107384"/>
          </a:xfrm>
          <a:custGeom>
            <a:avLst/>
            <a:gdLst/>
            <a:ahLst/>
            <a:cxnLst/>
            <a:rect l="l" t="t" r="r" b="b"/>
            <a:pathLst>
              <a:path h="121702">
                <a:moveTo>
                  <a:pt x="0" y="0"/>
                </a:moveTo>
                <a:lnTo>
                  <a:pt x="0" y="121702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412655" y="3394642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7" y="0"/>
                </a:moveTo>
                <a:lnTo>
                  <a:pt x="0" y="133873"/>
                </a:lnTo>
                <a:lnTo>
                  <a:pt x="97375" y="133873"/>
                </a:lnTo>
                <a:lnTo>
                  <a:pt x="48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462449" y="3416119"/>
            <a:ext cx="0" cy="182554"/>
          </a:xfrm>
          <a:custGeom>
            <a:avLst/>
            <a:gdLst/>
            <a:ahLst/>
            <a:cxnLst/>
            <a:rect l="l" t="t" r="r" b="b"/>
            <a:pathLst>
              <a:path h="206895">
                <a:moveTo>
                  <a:pt x="0" y="0"/>
                </a:moveTo>
                <a:lnTo>
                  <a:pt x="0" y="20689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113889" y="2320790"/>
            <a:ext cx="88523" cy="118123"/>
          </a:xfrm>
          <a:custGeom>
            <a:avLst/>
            <a:gdLst/>
            <a:ahLst/>
            <a:cxnLst/>
            <a:rect l="l" t="t" r="r" b="b"/>
            <a:pathLst>
              <a:path w="97375" h="133873">
                <a:moveTo>
                  <a:pt x="48687" y="133873"/>
                </a:moveTo>
                <a:lnTo>
                  <a:pt x="97375" y="0"/>
                </a:lnTo>
                <a:lnTo>
                  <a:pt x="0" y="0"/>
                </a:lnTo>
                <a:lnTo>
                  <a:pt x="48687" y="133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163683" y="2041589"/>
            <a:ext cx="0" cy="375848"/>
          </a:xfrm>
          <a:custGeom>
            <a:avLst/>
            <a:gdLst/>
            <a:ahLst/>
            <a:cxnLst/>
            <a:rect l="l" t="t" r="r" b="b"/>
            <a:pathLst>
              <a:path h="425961">
                <a:moveTo>
                  <a:pt x="0" y="0"/>
                </a:moveTo>
                <a:lnTo>
                  <a:pt x="0" y="425961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765327" y="1268415"/>
            <a:ext cx="0" cy="300678"/>
          </a:xfrm>
          <a:custGeom>
            <a:avLst/>
            <a:gdLst/>
            <a:ahLst/>
            <a:cxnLst/>
            <a:rect l="l" t="t" r="r" b="b"/>
            <a:pathLst>
              <a:path h="340768">
                <a:moveTo>
                  <a:pt x="0" y="0"/>
                </a:moveTo>
                <a:lnTo>
                  <a:pt x="0" y="340768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47084" y="151540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133891" y="48681"/>
                </a:moveTo>
                <a:lnTo>
                  <a:pt x="0" y="0"/>
                </a:lnTo>
                <a:lnTo>
                  <a:pt x="0" y="97362"/>
                </a:lnTo>
                <a:lnTo>
                  <a:pt x="133891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759795" y="1563724"/>
            <a:ext cx="486878" cy="0"/>
          </a:xfrm>
          <a:custGeom>
            <a:avLst/>
            <a:gdLst/>
            <a:ahLst/>
            <a:cxnLst/>
            <a:rect l="l" t="t" r="r" b="b"/>
            <a:pathLst>
              <a:path w="535566">
                <a:moveTo>
                  <a:pt x="0" y="0"/>
                </a:moveTo>
                <a:lnTo>
                  <a:pt x="535566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055870" y="1075122"/>
            <a:ext cx="0" cy="204032"/>
          </a:xfrm>
          <a:custGeom>
            <a:avLst/>
            <a:gdLst/>
            <a:ahLst/>
            <a:cxnLst/>
            <a:rect l="l" t="t" r="r" b="b"/>
            <a:pathLst>
              <a:path h="231236">
                <a:moveTo>
                  <a:pt x="0" y="0"/>
                </a:moveTo>
                <a:lnTo>
                  <a:pt x="0" y="231236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651982" y="1225460"/>
            <a:ext cx="121719" cy="85908"/>
          </a:xfrm>
          <a:custGeom>
            <a:avLst/>
            <a:gdLst/>
            <a:ahLst/>
            <a:cxnLst/>
            <a:rect l="l" t="t" r="r" b="b"/>
            <a:pathLst>
              <a:path w="133891" h="97362">
                <a:moveTo>
                  <a:pt x="0" y="48681"/>
                </a:moveTo>
                <a:lnTo>
                  <a:pt x="133891" y="97362"/>
                </a:lnTo>
                <a:lnTo>
                  <a:pt x="133891" y="0"/>
                </a:lnTo>
                <a:lnTo>
                  <a:pt x="0" y="486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674113" y="1273785"/>
            <a:ext cx="387289" cy="0"/>
          </a:xfrm>
          <a:custGeom>
            <a:avLst/>
            <a:gdLst/>
            <a:ahLst/>
            <a:cxnLst/>
            <a:rect l="l" t="t" r="r" b="b"/>
            <a:pathLst>
              <a:path w="426018">
                <a:moveTo>
                  <a:pt x="0" y="0"/>
                </a:moveTo>
                <a:lnTo>
                  <a:pt x="426018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162262" y="3110071"/>
            <a:ext cx="4193795" cy="0"/>
          </a:xfrm>
          <a:custGeom>
            <a:avLst/>
            <a:gdLst/>
            <a:ahLst/>
            <a:cxnLst/>
            <a:rect l="l" t="t" r="r" b="b"/>
            <a:pathLst>
              <a:path w="4613175">
                <a:moveTo>
                  <a:pt x="0" y="0"/>
                </a:moveTo>
                <a:lnTo>
                  <a:pt x="4613175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566149" y="3104701"/>
            <a:ext cx="0" cy="107385"/>
          </a:xfrm>
          <a:custGeom>
            <a:avLst/>
            <a:gdLst/>
            <a:ahLst/>
            <a:cxnLst/>
            <a:rect l="l" t="t" r="r" b="b"/>
            <a:pathLst>
              <a:path h="121703">
                <a:moveTo>
                  <a:pt x="0" y="0"/>
                </a:moveTo>
                <a:lnTo>
                  <a:pt x="0" y="121703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65141" y="2433544"/>
            <a:ext cx="4791328" cy="0"/>
          </a:xfrm>
          <a:custGeom>
            <a:avLst/>
            <a:gdLst/>
            <a:ahLst/>
            <a:cxnLst/>
            <a:rect l="l" t="t" r="r" b="b"/>
            <a:pathLst>
              <a:path w="5270461">
                <a:moveTo>
                  <a:pt x="0" y="0"/>
                </a:moveTo>
                <a:lnTo>
                  <a:pt x="5270461" y="0"/>
                </a:lnTo>
              </a:path>
            </a:pathLst>
          </a:custGeom>
          <a:ln w="121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362860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159571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956282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952169" y="2911409"/>
            <a:ext cx="0" cy="204031"/>
          </a:xfrm>
          <a:custGeom>
            <a:avLst/>
            <a:gdLst/>
            <a:ahLst/>
            <a:cxnLst/>
            <a:rect l="l" t="t" r="r" b="b"/>
            <a:pathLst>
              <a:path h="231235">
                <a:moveTo>
                  <a:pt x="0" y="0"/>
                </a:moveTo>
                <a:lnTo>
                  <a:pt x="0" y="231235"/>
                </a:lnTo>
              </a:path>
            </a:pathLst>
          </a:custGeom>
          <a:ln w="12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544171" y="2234881"/>
            <a:ext cx="99588" cy="118124"/>
          </a:xfrm>
          <a:custGeom>
            <a:avLst/>
            <a:gdLst/>
            <a:ahLst/>
            <a:cxnLst/>
            <a:rect l="l" t="t" r="r" b="b"/>
            <a:pathLst>
              <a:path w="109547" h="133874">
                <a:moveTo>
                  <a:pt x="0" y="0"/>
                </a:moveTo>
                <a:lnTo>
                  <a:pt x="0" y="133874"/>
                </a:lnTo>
                <a:lnTo>
                  <a:pt x="109547" y="851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44170" y="2245620"/>
            <a:ext cx="110654" cy="193293"/>
          </a:xfrm>
          <a:custGeom>
            <a:avLst/>
            <a:gdLst/>
            <a:ahLst/>
            <a:cxnLst/>
            <a:rect l="l" t="t" r="r" b="b"/>
            <a:pathLst>
              <a:path w="121719" h="219065">
                <a:moveTo>
                  <a:pt x="0" y="0"/>
                </a:moveTo>
                <a:lnTo>
                  <a:pt x="0" y="12170"/>
                </a:lnTo>
                <a:lnTo>
                  <a:pt x="109547" y="219065"/>
                </a:lnTo>
                <a:lnTo>
                  <a:pt x="121719" y="219065"/>
                </a:lnTo>
                <a:lnTo>
                  <a:pt x="121719" y="206895"/>
                </a:lnTo>
                <a:lnTo>
                  <a:pt x="121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4345782" y="1190199"/>
            <a:ext cx="788087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b="1" dirty="0">
                <a:latin typeface="Arial"/>
                <a:cs typeface="Arial"/>
              </a:rPr>
              <a:t>in EBIT (1-t)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345782" y="1447923"/>
            <a:ext cx="419511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b="1" dirty="0">
                <a:latin typeface="Arial"/>
                <a:cs typeface="Arial"/>
              </a:rPr>
              <a:t>1.07%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59762" y="1609000"/>
            <a:ext cx="1724688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Reinvestment Rate = 43/249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731802" y="2575467"/>
            <a:ext cx="264552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280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731802" y="2833192"/>
            <a:ext cx="264552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156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142493" y="4089598"/>
            <a:ext cx="1320059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dirty="0">
                <a:latin typeface="Arial"/>
                <a:cs typeface="Arial"/>
              </a:rPr>
              <a:t>E = 48.6% D = 51.4%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553183" y="5027928"/>
            <a:ext cx="169280" cy="215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605"/>
              </a:lnSpc>
              <a:spcBef>
                <a:spcPts val="80"/>
              </a:spcBef>
            </a:pPr>
            <a:r>
              <a:rPr sz="1500" dirty="0">
                <a:latin typeface="Arial"/>
                <a:cs typeface="Arial"/>
              </a:rPr>
              <a:t>+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138382" y="5732591"/>
            <a:ext cx="749675" cy="1512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04"/>
              </a:lnSpc>
              <a:spcBef>
                <a:spcPts val="55"/>
              </a:spcBef>
            </a:pPr>
            <a:r>
              <a:rPr sz="1000" spc="-13" dirty="0">
                <a:latin typeface="Arial"/>
                <a:cs typeface="Arial"/>
              </a:rPr>
              <a:t>Equit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Prem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669851" y="4946357"/>
            <a:ext cx="99588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7" name="object 107"/>
          <p:cNvSpPr txBox="1"/>
          <p:nvPr/>
        </p:nvSpPr>
        <p:spPr>
          <a:xfrm>
            <a:off x="2769440" y="4946357"/>
            <a:ext cx="1482766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1"/>
              </a:spcBef>
            </a:pPr>
            <a:endParaRPr sz="800"/>
          </a:p>
          <a:p>
            <a:pPr marL="486079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1.10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252207" y="4946357"/>
            <a:ext cx="697121" cy="3758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8693">
              <a:lnSpc>
                <a:spcPts val="938"/>
              </a:lnSpc>
              <a:spcBef>
                <a:spcPts val="65"/>
              </a:spcBef>
            </a:pPr>
            <a:r>
              <a:rPr sz="1500" baseline="-12603" dirty="0"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  <a:p>
            <a:pPr marL="103769">
              <a:lnSpc>
                <a:spcPts val="763"/>
              </a:lnSpc>
            </a:pPr>
            <a:r>
              <a:rPr sz="1500" b="1" baseline="2520" dirty="0">
                <a:latin typeface="Arial"/>
                <a:cs typeface="Arial"/>
              </a:rPr>
              <a:t>X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669851" y="5322205"/>
            <a:ext cx="896299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4" name="object 104"/>
          <p:cNvSpPr txBox="1"/>
          <p:nvPr/>
        </p:nvSpPr>
        <p:spPr>
          <a:xfrm>
            <a:off x="3566150" y="5322205"/>
            <a:ext cx="1383177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3" name="object 103"/>
          <p:cNvSpPr txBox="1"/>
          <p:nvPr/>
        </p:nvSpPr>
        <p:spPr>
          <a:xfrm>
            <a:off x="2669851" y="5526236"/>
            <a:ext cx="19917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2" name="object 102"/>
          <p:cNvSpPr txBox="1"/>
          <p:nvPr/>
        </p:nvSpPr>
        <p:spPr>
          <a:xfrm>
            <a:off x="2869028" y="5526236"/>
            <a:ext cx="1593421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1" name="object 101"/>
          <p:cNvSpPr txBox="1"/>
          <p:nvPr/>
        </p:nvSpPr>
        <p:spPr>
          <a:xfrm>
            <a:off x="4462449" y="5526236"/>
            <a:ext cx="486878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0" name="object 100"/>
          <p:cNvSpPr txBox="1"/>
          <p:nvPr/>
        </p:nvSpPr>
        <p:spPr>
          <a:xfrm>
            <a:off x="2669850" y="5622883"/>
            <a:ext cx="1283589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9" name="object 99"/>
          <p:cNvSpPr txBox="1"/>
          <p:nvPr/>
        </p:nvSpPr>
        <p:spPr>
          <a:xfrm>
            <a:off x="3953439" y="5622883"/>
            <a:ext cx="210243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8" name="object 98"/>
          <p:cNvSpPr txBox="1"/>
          <p:nvPr/>
        </p:nvSpPr>
        <p:spPr>
          <a:xfrm>
            <a:off x="4163683" y="5622883"/>
            <a:ext cx="785645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7" name="object 97"/>
          <p:cNvSpPr txBox="1"/>
          <p:nvPr/>
        </p:nvSpPr>
        <p:spPr>
          <a:xfrm>
            <a:off x="877252" y="4656417"/>
            <a:ext cx="1582355" cy="1052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6" name="object 96"/>
          <p:cNvSpPr txBox="1"/>
          <p:nvPr/>
        </p:nvSpPr>
        <p:spPr>
          <a:xfrm>
            <a:off x="877251" y="693905"/>
            <a:ext cx="4979441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5" name="object 95"/>
          <p:cNvSpPr txBox="1"/>
          <p:nvPr/>
        </p:nvSpPr>
        <p:spPr>
          <a:xfrm>
            <a:off x="5856692" y="693904"/>
            <a:ext cx="1184001" cy="381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92846">
              <a:lnSpc>
                <a:spcPct val="95825"/>
              </a:lnSpc>
            </a:pPr>
            <a:r>
              <a:rPr sz="1000" spc="-17" dirty="0">
                <a:latin typeface="Arial"/>
                <a:cs typeface="Arial"/>
              </a:rPr>
              <a:t>Retur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Capital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040693" y="693904"/>
            <a:ext cx="215775" cy="381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3" name="object 93"/>
          <p:cNvSpPr txBox="1"/>
          <p:nvPr/>
        </p:nvSpPr>
        <p:spPr>
          <a:xfrm>
            <a:off x="877251" y="887198"/>
            <a:ext cx="2190954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92" name="object 92"/>
          <p:cNvSpPr txBox="1"/>
          <p:nvPr/>
        </p:nvSpPr>
        <p:spPr>
          <a:xfrm>
            <a:off x="3068205" y="887198"/>
            <a:ext cx="1195065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1"/>
              </a:spcBef>
            </a:pPr>
            <a:endParaRPr sz="800"/>
          </a:p>
          <a:p>
            <a:pPr marL="30978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17.32%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63271" y="887198"/>
            <a:ext cx="1593421" cy="18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0" name="object 90"/>
          <p:cNvSpPr txBox="1"/>
          <p:nvPr/>
        </p:nvSpPr>
        <p:spPr>
          <a:xfrm>
            <a:off x="877251" y="983844"/>
            <a:ext cx="2080300" cy="955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Current Cashflow to Firm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  <a:spcBef>
                <a:spcPts val="4"/>
              </a:spcBef>
            </a:pPr>
            <a:r>
              <a:rPr sz="1000" spc="-13" dirty="0">
                <a:latin typeface="Arial"/>
                <a:cs typeface="Arial"/>
              </a:rPr>
              <a:t>EBIT(1-t</a:t>
            </a:r>
            <a:r>
              <a:rPr sz="1000" dirty="0">
                <a:latin typeface="Arial"/>
                <a:cs typeface="Arial"/>
              </a:rPr>
              <a:t>)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:             </a:t>
            </a:r>
            <a:r>
              <a:rPr sz="1000" spc="84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249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 Nt CpX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39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Ch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W</a:t>
            </a:r>
            <a:r>
              <a:rPr sz="1000" dirty="0">
                <a:latin typeface="Arial"/>
                <a:cs typeface="Arial"/>
              </a:rPr>
              <a:t>C                 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FCF</a:t>
            </a:r>
            <a:r>
              <a:rPr sz="1000" dirty="0">
                <a:latin typeface="Arial"/>
                <a:cs typeface="Arial"/>
              </a:rPr>
              <a:t>F                  </a:t>
            </a:r>
            <a:r>
              <a:rPr sz="1000" spc="200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206</a:t>
            </a:r>
            <a:endParaRPr sz="1000">
              <a:latin typeface="Arial"/>
              <a:cs typeface="Arial"/>
            </a:endParaRPr>
          </a:p>
          <a:p>
            <a:pPr marL="1272544">
              <a:lnSpc>
                <a:spcPct val="95825"/>
              </a:lnSpc>
              <a:spcBef>
                <a:spcPts val="826"/>
              </a:spcBef>
            </a:pPr>
            <a:r>
              <a:rPr sz="1000" dirty="0">
                <a:latin typeface="Arial"/>
                <a:cs typeface="Arial"/>
              </a:rPr>
              <a:t>=17.32%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957552" y="983844"/>
            <a:ext cx="110653" cy="279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8" name="object 88"/>
          <p:cNvSpPr txBox="1"/>
          <p:nvPr/>
        </p:nvSpPr>
        <p:spPr>
          <a:xfrm>
            <a:off x="4263271" y="1075122"/>
            <a:ext cx="1383178" cy="671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92"/>
              </a:lnSpc>
              <a:spcBef>
                <a:spcPts val="49"/>
              </a:spcBef>
            </a:pPr>
            <a:r>
              <a:rPr sz="1000" b="1" dirty="0">
                <a:latin typeface="Arial"/>
                <a:cs typeface="Arial"/>
              </a:rPr>
              <a:t>Expected Growth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ct val="95825"/>
              </a:lnSpc>
              <a:spcBef>
                <a:spcPts val="827"/>
              </a:spcBef>
            </a:pPr>
            <a:r>
              <a:rPr sz="1000" dirty="0">
                <a:latin typeface="Arial"/>
                <a:cs typeface="Arial"/>
              </a:rPr>
              <a:t>.1732*.0620=.0107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646449" y="1075122"/>
            <a:ext cx="409420" cy="198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6" name="object 86"/>
          <p:cNvSpPr txBox="1"/>
          <p:nvPr/>
        </p:nvSpPr>
        <p:spPr>
          <a:xfrm>
            <a:off x="6055870" y="1075122"/>
            <a:ext cx="1200598" cy="198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5" name="object 85"/>
          <p:cNvSpPr txBox="1"/>
          <p:nvPr/>
        </p:nvSpPr>
        <p:spPr>
          <a:xfrm>
            <a:off x="2957553" y="1263046"/>
            <a:ext cx="807775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4" name="object 84"/>
          <p:cNvSpPr txBox="1"/>
          <p:nvPr/>
        </p:nvSpPr>
        <p:spPr>
          <a:xfrm>
            <a:off x="3765328" y="1263046"/>
            <a:ext cx="497943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3" name="object 83"/>
          <p:cNvSpPr txBox="1"/>
          <p:nvPr/>
        </p:nvSpPr>
        <p:spPr>
          <a:xfrm>
            <a:off x="5646449" y="1273785"/>
            <a:ext cx="1610018" cy="472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2" name="object 82"/>
          <p:cNvSpPr txBox="1"/>
          <p:nvPr/>
        </p:nvSpPr>
        <p:spPr>
          <a:xfrm>
            <a:off x="2957552" y="1563725"/>
            <a:ext cx="1305719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1" name="object 81"/>
          <p:cNvSpPr txBox="1"/>
          <p:nvPr/>
        </p:nvSpPr>
        <p:spPr>
          <a:xfrm>
            <a:off x="2957552" y="1746280"/>
            <a:ext cx="2202018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0" name="object 80"/>
          <p:cNvSpPr txBox="1"/>
          <p:nvPr/>
        </p:nvSpPr>
        <p:spPr>
          <a:xfrm>
            <a:off x="5159572" y="1746280"/>
            <a:ext cx="2096897" cy="300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9" name="object 79"/>
          <p:cNvSpPr txBox="1"/>
          <p:nvPr/>
        </p:nvSpPr>
        <p:spPr>
          <a:xfrm>
            <a:off x="877251" y="1939573"/>
            <a:ext cx="1394244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2271495" y="1939573"/>
            <a:ext cx="2888075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877251" y="2046959"/>
            <a:ext cx="1587888" cy="370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2465140" y="2046959"/>
            <a:ext cx="1698542" cy="386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4163683" y="2046959"/>
            <a:ext cx="3092785" cy="386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473364" y="448236"/>
            <a:ext cx="8188754" cy="14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3" name="object 73"/>
          <p:cNvSpPr txBox="1"/>
          <p:nvPr/>
        </p:nvSpPr>
        <p:spPr>
          <a:xfrm>
            <a:off x="473364" y="591888"/>
            <a:ext cx="8188754" cy="585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64470">
              <a:lnSpc>
                <a:spcPts val="1526"/>
              </a:lnSpc>
              <a:spcBef>
                <a:spcPts val="76"/>
              </a:spcBef>
            </a:pPr>
            <a:r>
              <a:rPr sz="1500" dirty="0">
                <a:latin typeface="Arial"/>
                <a:cs typeface="Arial"/>
              </a:rPr>
              <a:t>Blockbuster:</a:t>
            </a:r>
            <a:r>
              <a:rPr sz="1500" spc="92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Restructured</a:t>
            </a:r>
            <a:endParaRPr sz="1500">
              <a:latin typeface="Arial"/>
              <a:cs typeface="Arial"/>
            </a:endParaRPr>
          </a:p>
          <a:p>
            <a:pPr marL="2556011">
              <a:lnSpc>
                <a:spcPts val="1186"/>
              </a:lnSpc>
              <a:spcBef>
                <a:spcPts val="524"/>
              </a:spcBef>
            </a:pPr>
            <a:r>
              <a:rPr sz="1000" spc="-4" dirty="0">
                <a:latin typeface="Arial"/>
                <a:cs typeface="Arial"/>
              </a:rPr>
              <a:t>Reinvestmen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                                               </a:t>
            </a:r>
            <a:r>
              <a:rPr sz="1000" spc="39" dirty="0">
                <a:latin typeface="Arial"/>
                <a:cs typeface="Arial"/>
              </a:rPr>
              <a:t> </a:t>
            </a:r>
            <a:r>
              <a:rPr sz="1500" baseline="-15124" dirty="0">
                <a:latin typeface="Arial"/>
                <a:cs typeface="Arial"/>
              </a:rPr>
              <a:t>6.20%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3364" y="1177137"/>
            <a:ext cx="6379216" cy="762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1540">
              <a:lnSpc>
                <a:spcPts val="1203"/>
              </a:lnSpc>
              <a:spcBef>
                <a:spcPts val="78"/>
              </a:spcBef>
            </a:pPr>
            <a:r>
              <a:rPr sz="1500" baseline="-15124" dirty="0">
                <a:latin typeface="Arial"/>
                <a:cs typeface="Arial"/>
              </a:rPr>
              <a:t>- Nt CpX                 </a:t>
            </a:r>
            <a:r>
              <a:rPr sz="1500" spc="187" baseline="-15124" dirty="0">
                <a:latin typeface="Arial"/>
                <a:cs typeface="Arial"/>
              </a:rPr>
              <a:t> </a:t>
            </a:r>
            <a:r>
              <a:rPr sz="1500" spc="-22" baseline="-15124" dirty="0">
                <a:latin typeface="Arial"/>
                <a:cs typeface="Arial"/>
              </a:rPr>
              <a:t>3</a:t>
            </a:r>
            <a:r>
              <a:rPr sz="1500" baseline="-15124" dirty="0">
                <a:latin typeface="Arial"/>
                <a:cs typeface="Arial"/>
              </a:rPr>
              <a:t>9                                                      </a:t>
            </a:r>
            <a:r>
              <a:rPr sz="1500" spc="182" baseline="-1512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 EBIT (1-t)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1032"/>
              </a:lnSpc>
            </a:pPr>
            <a:r>
              <a:rPr sz="1500" baseline="-12603" dirty="0">
                <a:latin typeface="Arial"/>
                <a:cs typeface="Arial"/>
              </a:rPr>
              <a:t>-</a:t>
            </a:r>
            <a:r>
              <a:rPr sz="1500" spc="-17" baseline="-12603" dirty="0">
                <a:latin typeface="Arial"/>
                <a:cs typeface="Arial"/>
              </a:rPr>
              <a:t> </a:t>
            </a:r>
            <a:r>
              <a:rPr sz="1500" spc="-8" baseline="-12603" dirty="0">
                <a:latin typeface="Arial"/>
                <a:cs typeface="Arial"/>
              </a:rPr>
              <a:t>Ch</a:t>
            </a:r>
            <a:r>
              <a:rPr sz="1500" baseline="-12603" dirty="0">
                <a:latin typeface="Arial"/>
                <a:cs typeface="Arial"/>
              </a:rPr>
              <a:t>g</a:t>
            </a:r>
            <a:r>
              <a:rPr sz="1500" spc="-17" baseline="-12603" dirty="0">
                <a:latin typeface="Arial"/>
                <a:cs typeface="Arial"/>
              </a:rPr>
              <a:t> </a:t>
            </a:r>
            <a:r>
              <a:rPr sz="1500" spc="-8" baseline="-12603" dirty="0">
                <a:latin typeface="Arial"/>
                <a:cs typeface="Arial"/>
              </a:rPr>
              <a:t>W</a:t>
            </a:r>
            <a:r>
              <a:rPr sz="1500" baseline="-12603" dirty="0">
                <a:latin typeface="Arial"/>
                <a:cs typeface="Arial"/>
              </a:rPr>
              <a:t>C                 </a:t>
            </a:r>
            <a:r>
              <a:rPr sz="1500" spc="135" baseline="-12603" dirty="0">
                <a:latin typeface="Arial"/>
                <a:cs typeface="Arial"/>
              </a:rPr>
              <a:t> </a:t>
            </a:r>
            <a:r>
              <a:rPr sz="1500" baseline="-12603" dirty="0">
                <a:latin typeface="Arial"/>
                <a:cs typeface="Arial"/>
              </a:rPr>
              <a:t>4                                                      </a:t>
            </a:r>
            <a:r>
              <a:rPr sz="1500" spc="272" baseline="-12603" dirty="0">
                <a:latin typeface="Arial"/>
                <a:cs typeface="Arial"/>
              </a:rPr>
              <a:t> </a:t>
            </a:r>
            <a:r>
              <a:rPr sz="1500" baseline="2520" dirty="0">
                <a:latin typeface="Arial"/>
                <a:cs typeface="Arial"/>
              </a:rPr>
              <a:t>.1732*.0620=.0107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1028"/>
              </a:lnSpc>
            </a:pPr>
            <a:r>
              <a:rPr sz="1500" baseline="-12603" dirty="0">
                <a:latin typeface="Arial"/>
                <a:cs typeface="Arial"/>
              </a:rPr>
              <a:t>=</a:t>
            </a:r>
            <a:r>
              <a:rPr sz="1500" spc="-35" baseline="-12603" dirty="0">
                <a:latin typeface="Arial"/>
                <a:cs typeface="Arial"/>
              </a:rPr>
              <a:t> </a:t>
            </a:r>
            <a:r>
              <a:rPr sz="1500" spc="-17" baseline="-12603" dirty="0">
                <a:latin typeface="Arial"/>
                <a:cs typeface="Arial"/>
              </a:rPr>
              <a:t>FCF</a:t>
            </a:r>
            <a:r>
              <a:rPr sz="1500" baseline="-12603" dirty="0">
                <a:latin typeface="Arial"/>
                <a:cs typeface="Arial"/>
              </a:rPr>
              <a:t>F                  </a:t>
            </a:r>
            <a:r>
              <a:rPr sz="1500" spc="200" baseline="-12603" dirty="0">
                <a:latin typeface="Arial"/>
                <a:cs typeface="Arial"/>
              </a:rPr>
              <a:t> </a:t>
            </a:r>
            <a:r>
              <a:rPr sz="1500" spc="-17" baseline="-12603" dirty="0">
                <a:latin typeface="Arial"/>
                <a:cs typeface="Arial"/>
              </a:rPr>
              <a:t>20</a:t>
            </a:r>
            <a:r>
              <a:rPr sz="1500" baseline="-12603" dirty="0">
                <a:latin typeface="Arial"/>
                <a:cs typeface="Arial"/>
              </a:rPr>
              <a:t>6                                                     </a:t>
            </a:r>
            <a:r>
              <a:rPr sz="1500" spc="125" baseline="-12603" dirty="0">
                <a:latin typeface="Arial"/>
                <a:cs typeface="Arial"/>
              </a:rPr>
              <a:t> </a:t>
            </a:r>
            <a:r>
              <a:rPr sz="1500" b="1" baseline="2520" dirty="0">
                <a:latin typeface="Arial"/>
                <a:cs typeface="Arial"/>
              </a:rPr>
              <a:t>1.07%</a:t>
            </a:r>
            <a:endParaRPr sz="1000">
              <a:latin typeface="Arial"/>
              <a:cs typeface="Arial"/>
            </a:endParaRPr>
          </a:p>
          <a:p>
            <a:pPr marL="491540">
              <a:lnSpc>
                <a:spcPts val="938"/>
              </a:lnSpc>
              <a:spcBef>
                <a:spcPts val="90"/>
              </a:spcBef>
            </a:pPr>
            <a:r>
              <a:rPr sz="1500" baseline="-12603" dirty="0">
                <a:latin typeface="Arial"/>
                <a:cs typeface="Arial"/>
              </a:rPr>
              <a:t>Reinvestment Rate = 43/249</a:t>
            </a:r>
            <a:endParaRPr sz="1000">
              <a:latin typeface="Arial"/>
              <a:cs typeface="Arial"/>
            </a:endParaRPr>
          </a:p>
          <a:p>
            <a:pPr marL="1671237">
              <a:lnSpc>
                <a:spcPct val="95825"/>
              </a:lnSpc>
              <a:spcBef>
                <a:spcPts val="47"/>
              </a:spcBef>
            </a:pPr>
            <a:r>
              <a:rPr sz="1000" dirty="0">
                <a:latin typeface="Arial"/>
                <a:cs typeface="Arial"/>
              </a:rPr>
              <a:t>=17.32%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52581" y="1177138"/>
            <a:ext cx="1716095" cy="671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3711"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Stable Growth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g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4" dirty="0">
                <a:latin typeface="Arial"/>
                <a:cs typeface="Arial"/>
              </a:rPr>
              <a:t> 3%</a:t>
            </a:r>
            <a:r>
              <a:rPr sz="1000" dirty="0">
                <a:latin typeface="Arial"/>
                <a:cs typeface="Arial"/>
              </a:rPr>
              <a:t>;</a:t>
            </a:r>
            <a:r>
              <a:rPr sz="1000" spc="276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Bet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4" dirty="0">
                <a:latin typeface="Arial"/>
                <a:cs typeface="Arial"/>
              </a:rPr>
              <a:t> 1.00;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</a:pPr>
            <a:r>
              <a:rPr sz="1000" spc="-8" dirty="0">
                <a:latin typeface="Arial"/>
                <a:cs typeface="Arial"/>
              </a:rPr>
              <a:t>Cos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capita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6.76%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ROC= 6.76%; Tax rate=35%</a:t>
            </a:r>
            <a:endParaRPr sz="1000">
              <a:latin typeface="Arial"/>
              <a:cs typeface="Arial"/>
            </a:endParaRPr>
          </a:p>
          <a:p>
            <a:pPr marR="33711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Reinvestment Rate=44.37%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534526" y="1177137"/>
            <a:ext cx="127592" cy="7624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6852580" y="1848295"/>
            <a:ext cx="697122" cy="91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3"/>
              </a:spcBef>
            </a:pPr>
            <a:endParaRPr sz="700"/>
          </a:p>
        </p:txBody>
      </p:sp>
      <p:sp>
        <p:nvSpPr>
          <p:cNvPr id="68" name="object 68"/>
          <p:cNvSpPr txBox="1"/>
          <p:nvPr/>
        </p:nvSpPr>
        <p:spPr>
          <a:xfrm>
            <a:off x="7549702" y="1848295"/>
            <a:ext cx="984823" cy="912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18"/>
              </a:lnSpc>
              <a:spcBef>
                <a:spcPts val="13"/>
              </a:spcBef>
            </a:pPr>
            <a:endParaRPr sz="700"/>
          </a:p>
        </p:txBody>
      </p:sp>
      <p:sp>
        <p:nvSpPr>
          <p:cNvPr id="67" name="object 67"/>
          <p:cNvSpPr txBox="1"/>
          <p:nvPr/>
        </p:nvSpPr>
        <p:spPr>
          <a:xfrm>
            <a:off x="473364" y="1939572"/>
            <a:ext cx="7076338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7549702" y="1939572"/>
            <a:ext cx="1112415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73364" y="2046958"/>
            <a:ext cx="5184151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5657514" y="2046958"/>
            <a:ext cx="3004602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1131"/>
              </a:lnSpc>
              <a:spcBef>
                <a:spcPts val="57"/>
              </a:spcBef>
            </a:pPr>
            <a:r>
              <a:rPr sz="1500" spc="-31" baseline="10082" dirty="0">
                <a:latin typeface="Arial"/>
                <a:cs typeface="Arial"/>
              </a:rPr>
              <a:t>Termina</a:t>
            </a:r>
            <a:r>
              <a:rPr sz="1500" baseline="10082" dirty="0">
                <a:latin typeface="Arial"/>
                <a:cs typeface="Arial"/>
              </a:rPr>
              <a:t>l</a:t>
            </a:r>
            <a:r>
              <a:rPr sz="1500" spc="-62" baseline="10082" dirty="0">
                <a:latin typeface="Arial"/>
                <a:cs typeface="Arial"/>
              </a:rPr>
              <a:t> </a:t>
            </a:r>
            <a:r>
              <a:rPr sz="1500" spc="-31" baseline="10082" dirty="0">
                <a:latin typeface="Arial"/>
                <a:cs typeface="Arial"/>
              </a:rPr>
              <a:t>Valu</a:t>
            </a:r>
            <a:r>
              <a:rPr sz="1500" baseline="10082" dirty="0">
                <a:latin typeface="Arial"/>
                <a:cs typeface="Arial"/>
              </a:rPr>
              <a:t>e</a:t>
            </a:r>
            <a:r>
              <a:rPr sz="1000" spc="26" dirty="0">
                <a:latin typeface="Arial"/>
                <a:cs typeface="Arial"/>
              </a:rPr>
              <a:t>5</a:t>
            </a:r>
            <a:r>
              <a:rPr sz="1500" baseline="10082" dirty="0">
                <a:latin typeface="Arial"/>
                <a:cs typeface="Arial"/>
              </a:rPr>
              <a:t>= 156/(.0676-.03) = 4145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73364" y="2229513"/>
            <a:ext cx="8188754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62" name="object 62"/>
          <p:cNvSpPr txBox="1"/>
          <p:nvPr/>
        </p:nvSpPr>
        <p:spPr>
          <a:xfrm>
            <a:off x="473364" y="2336897"/>
            <a:ext cx="1488299" cy="9557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616"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Op. Assets     </a:t>
            </a:r>
            <a:r>
              <a:rPr sz="1500" spc="4" baseline="2520" dirty="0">
                <a:latin typeface="Arial"/>
                <a:cs typeface="Arial"/>
              </a:rPr>
              <a:t> </a:t>
            </a:r>
            <a:r>
              <a:rPr sz="1500" baseline="2520" dirty="0">
                <a:latin typeface="Arial"/>
                <a:cs typeface="Arial"/>
              </a:rPr>
              <a:t>3,840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+ Cash:            </a:t>
            </a:r>
            <a:r>
              <a:rPr sz="1000" spc="281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330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 Debt              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1847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spc="-13" dirty="0">
                <a:latin typeface="Arial"/>
                <a:cs typeface="Arial"/>
              </a:rPr>
              <a:t>=Equit</a:t>
            </a:r>
            <a:r>
              <a:rPr sz="1000" dirty="0">
                <a:latin typeface="Arial"/>
                <a:cs typeface="Arial"/>
              </a:rPr>
              <a:t>y            </a:t>
            </a:r>
            <a:r>
              <a:rPr sz="1000" spc="98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2323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-Options                </a:t>
            </a:r>
            <a:r>
              <a:rPr sz="1000" spc="3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196616">
              <a:lnSpc>
                <a:spcPts val="1032"/>
              </a:lnSpc>
            </a:pPr>
            <a:r>
              <a:rPr sz="1000" spc="-8" dirty="0">
                <a:latin typeface="Arial"/>
                <a:cs typeface="Arial"/>
              </a:rPr>
              <a:t>Value/Shar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12.47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61663" y="2336897"/>
            <a:ext cx="5687627" cy="5745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1480083">
              <a:lnSpc>
                <a:spcPct val="95825"/>
              </a:lnSpc>
            </a:pPr>
            <a:r>
              <a:rPr sz="1000" dirty="0">
                <a:latin typeface="Arial"/>
                <a:cs typeface="Arial"/>
              </a:rPr>
              <a:t>1 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 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3 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4                  </a:t>
            </a:r>
            <a:r>
              <a:rPr sz="1000" spc="18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300385">
              <a:lnSpc>
                <a:spcPts val="1032"/>
              </a:lnSpc>
              <a:spcBef>
                <a:spcPts val="51"/>
              </a:spcBef>
            </a:pPr>
            <a:r>
              <a:rPr sz="1000" dirty="0">
                <a:latin typeface="Arial"/>
                <a:cs typeface="Arial"/>
              </a:rPr>
              <a:t>EBIT (1-t)               </a:t>
            </a:r>
            <a:r>
              <a:rPr sz="1000" spc="24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$252            </a:t>
            </a:r>
            <a:r>
              <a:rPr sz="1000" spc="17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$255            </a:t>
            </a:r>
            <a:r>
              <a:rPr sz="1000" spc="17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$258            </a:t>
            </a:r>
            <a:r>
              <a:rPr sz="1000" spc="17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$264            </a:t>
            </a:r>
            <a:r>
              <a:rPr sz="1000" spc="17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$272</a:t>
            </a:r>
            <a:endParaRPr sz="1000">
              <a:latin typeface="Arial"/>
              <a:cs typeface="Arial"/>
            </a:endParaRPr>
          </a:p>
          <a:p>
            <a:pPr marL="336022"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Reinvestmen</a:t>
            </a:r>
            <a:r>
              <a:rPr sz="1000" dirty="0">
                <a:latin typeface="Arial"/>
                <a:cs typeface="Arial"/>
              </a:rPr>
              <a:t>t      </a:t>
            </a:r>
            <a:r>
              <a:rPr sz="1000" spc="14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$44              </a:t>
            </a:r>
            <a:r>
              <a:rPr sz="1000" spc="1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$44              </a:t>
            </a:r>
            <a:r>
              <a:rPr sz="1000" spc="1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$59              </a:t>
            </a:r>
            <a:r>
              <a:rPr sz="1000" spc="1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$89              </a:t>
            </a:r>
            <a:r>
              <a:rPr sz="1000" spc="1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$121</a:t>
            </a:r>
            <a:endParaRPr sz="1000">
              <a:latin typeface="Arial"/>
              <a:cs typeface="Arial"/>
            </a:endParaRPr>
          </a:p>
          <a:p>
            <a:pPr marL="300385">
              <a:lnSpc>
                <a:spcPts val="812"/>
              </a:lnSpc>
            </a:pPr>
            <a:r>
              <a:rPr sz="1500" baseline="-10082" dirty="0">
                <a:latin typeface="Arial"/>
                <a:cs typeface="Arial"/>
              </a:rPr>
              <a:t>FCFF                      </a:t>
            </a:r>
            <a:r>
              <a:rPr sz="1500" spc="75" baseline="-10082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$208            </a:t>
            </a:r>
            <a:r>
              <a:rPr sz="1500" spc="178" baseline="-10082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$211            </a:t>
            </a:r>
            <a:r>
              <a:rPr sz="1500" spc="178" baseline="-10082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$200            </a:t>
            </a:r>
            <a:r>
              <a:rPr sz="1500" spc="178" baseline="-10082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$176            </a:t>
            </a:r>
            <a:r>
              <a:rPr sz="1500" spc="178" baseline="-10082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$151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649291" y="2336898"/>
            <a:ext cx="586467" cy="676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63"/>
              </a:lnSpc>
              <a:spcBef>
                <a:spcPts val="31"/>
              </a:spcBef>
            </a:pPr>
            <a:endParaRPr sz="800"/>
          </a:p>
          <a:p>
            <a:pPr marL="92846">
              <a:lnSpc>
                <a:spcPct val="95825"/>
              </a:lnSpc>
            </a:pPr>
            <a:r>
              <a:rPr sz="1000" spc="-17" dirty="0">
                <a:latin typeface="Arial"/>
                <a:cs typeface="Arial"/>
              </a:rPr>
              <a:t>Ter</a:t>
            </a:r>
            <a:r>
              <a:rPr sz="1000" dirty="0">
                <a:latin typeface="Arial"/>
                <a:cs typeface="Arial"/>
              </a:rPr>
              <a:t>m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Yr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ct val="95825"/>
              </a:lnSpc>
              <a:spcBef>
                <a:spcPts val="877"/>
              </a:spcBef>
            </a:pPr>
            <a:r>
              <a:rPr sz="1000" dirty="0">
                <a:latin typeface="Arial"/>
                <a:cs typeface="Arial"/>
              </a:rPr>
              <a:t>124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35759" y="2336898"/>
            <a:ext cx="426358" cy="6765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8" name="object 58"/>
          <p:cNvSpPr txBox="1"/>
          <p:nvPr/>
        </p:nvSpPr>
        <p:spPr>
          <a:xfrm>
            <a:off x="1961663" y="2911408"/>
            <a:ext cx="1604485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7" name="object 57"/>
          <p:cNvSpPr txBox="1"/>
          <p:nvPr/>
        </p:nvSpPr>
        <p:spPr>
          <a:xfrm>
            <a:off x="3566150" y="2911408"/>
            <a:ext cx="796710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6" name="object 56"/>
          <p:cNvSpPr txBox="1"/>
          <p:nvPr/>
        </p:nvSpPr>
        <p:spPr>
          <a:xfrm>
            <a:off x="4362860" y="2911408"/>
            <a:ext cx="796710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5" name="object 55"/>
          <p:cNvSpPr txBox="1"/>
          <p:nvPr/>
        </p:nvSpPr>
        <p:spPr>
          <a:xfrm>
            <a:off x="5159571" y="2911408"/>
            <a:ext cx="796711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4" name="object 54"/>
          <p:cNvSpPr txBox="1"/>
          <p:nvPr/>
        </p:nvSpPr>
        <p:spPr>
          <a:xfrm>
            <a:off x="5956282" y="2911408"/>
            <a:ext cx="995887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3" name="object 53"/>
          <p:cNvSpPr txBox="1"/>
          <p:nvPr/>
        </p:nvSpPr>
        <p:spPr>
          <a:xfrm>
            <a:off x="6952170" y="2911408"/>
            <a:ext cx="697121" cy="1020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9"/>
              </a:spcBef>
            </a:pPr>
            <a:endParaRPr sz="800"/>
          </a:p>
        </p:txBody>
      </p:sp>
      <p:sp>
        <p:nvSpPr>
          <p:cNvPr id="52" name="object 52"/>
          <p:cNvSpPr txBox="1"/>
          <p:nvPr/>
        </p:nvSpPr>
        <p:spPr>
          <a:xfrm>
            <a:off x="1961663" y="3013424"/>
            <a:ext cx="1200598" cy="193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3162261" y="3013424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50" name="object 50"/>
          <p:cNvSpPr txBox="1"/>
          <p:nvPr/>
        </p:nvSpPr>
        <p:spPr>
          <a:xfrm>
            <a:off x="3566150" y="3013424"/>
            <a:ext cx="796710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9" name="object 49"/>
          <p:cNvSpPr txBox="1"/>
          <p:nvPr/>
        </p:nvSpPr>
        <p:spPr>
          <a:xfrm>
            <a:off x="4362860" y="3013424"/>
            <a:ext cx="796710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8" name="object 48"/>
          <p:cNvSpPr txBox="1"/>
          <p:nvPr/>
        </p:nvSpPr>
        <p:spPr>
          <a:xfrm>
            <a:off x="5159571" y="3013424"/>
            <a:ext cx="796711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7" name="object 47"/>
          <p:cNvSpPr txBox="1"/>
          <p:nvPr/>
        </p:nvSpPr>
        <p:spPr>
          <a:xfrm>
            <a:off x="5956282" y="3013424"/>
            <a:ext cx="995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6" name="object 46"/>
          <p:cNvSpPr txBox="1"/>
          <p:nvPr/>
        </p:nvSpPr>
        <p:spPr>
          <a:xfrm>
            <a:off x="6952169" y="3013424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5" name="object 45"/>
          <p:cNvSpPr txBox="1"/>
          <p:nvPr/>
        </p:nvSpPr>
        <p:spPr>
          <a:xfrm>
            <a:off x="7356058" y="3013425"/>
            <a:ext cx="1306059" cy="30980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3162261" y="3110071"/>
            <a:ext cx="40388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3" name="object 43"/>
          <p:cNvSpPr txBox="1"/>
          <p:nvPr/>
        </p:nvSpPr>
        <p:spPr>
          <a:xfrm>
            <a:off x="3566149" y="3110071"/>
            <a:ext cx="3789907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42" name="object 42"/>
          <p:cNvSpPr txBox="1"/>
          <p:nvPr/>
        </p:nvSpPr>
        <p:spPr>
          <a:xfrm>
            <a:off x="1961663" y="3206717"/>
            <a:ext cx="210242" cy="85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14"/>
              </a:spcBef>
            </a:pPr>
            <a:endParaRPr sz="700"/>
          </a:p>
        </p:txBody>
      </p:sp>
      <p:sp>
        <p:nvSpPr>
          <p:cNvPr id="41" name="object 41"/>
          <p:cNvSpPr txBox="1"/>
          <p:nvPr/>
        </p:nvSpPr>
        <p:spPr>
          <a:xfrm>
            <a:off x="2171906" y="3206717"/>
            <a:ext cx="4868787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baseline="2520" dirty="0">
                <a:latin typeface="Arial"/>
                <a:cs typeface="Arial"/>
              </a:rPr>
              <a:t>Discount at Cost of Capital (WACC) = 8.50% (.486) + 3.97% (0.514) = 6.17%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40693" y="3206717"/>
            <a:ext cx="315364" cy="1825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473364" y="3292625"/>
            <a:ext cx="1698542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38" name="object 38"/>
          <p:cNvSpPr txBox="1"/>
          <p:nvPr/>
        </p:nvSpPr>
        <p:spPr>
          <a:xfrm>
            <a:off x="473364" y="3389272"/>
            <a:ext cx="3989085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7" name="object 37"/>
          <p:cNvSpPr txBox="1"/>
          <p:nvPr/>
        </p:nvSpPr>
        <p:spPr>
          <a:xfrm>
            <a:off x="4462450" y="3389272"/>
            <a:ext cx="2893608" cy="2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473364" y="3593304"/>
            <a:ext cx="901832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1375196" y="3593304"/>
            <a:ext cx="2290543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3665738" y="3593304"/>
            <a:ext cx="2190954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3" name="object 33"/>
          <p:cNvSpPr txBox="1"/>
          <p:nvPr/>
        </p:nvSpPr>
        <p:spPr>
          <a:xfrm>
            <a:off x="5856692" y="3593304"/>
            <a:ext cx="1499365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473364" y="3883243"/>
            <a:ext cx="603065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1076429" y="3883243"/>
            <a:ext cx="1184001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7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Cost of Equity</a:t>
            </a:r>
            <a:endParaRPr sz="1000">
              <a:latin typeface="Arial"/>
              <a:cs typeface="Arial"/>
            </a:endParaRPr>
          </a:p>
          <a:p>
            <a:pPr marL="92847">
              <a:lnSpc>
                <a:spcPts val="1032"/>
              </a:lnSpc>
              <a:spcBef>
                <a:spcPts val="4"/>
              </a:spcBef>
            </a:pPr>
            <a:r>
              <a:rPr sz="1000" b="1" dirty="0">
                <a:latin typeface="Arial"/>
                <a:cs typeface="Arial"/>
              </a:rPr>
              <a:t>8.50%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60431" y="3883243"/>
            <a:ext cx="608597" cy="279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2869028" y="3883244"/>
            <a:ext cx="1881123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Cost of Debt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  <a:spcBef>
                <a:spcPts val="4"/>
              </a:spcBef>
            </a:pPr>
            <a:r>
              <a:rPr sz="1000" dirty="0">
                <a:latin typeface="Arial"/>
                <a:cs typeface="Arial"/>
              </a:rPr>
              <a:t>(4.10%+2%)(1-.35)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32"/>
              </a:lnSpc>
            </a:pPr>
            <a:r>
              <a:rPr sz="1000" dirty="0">
                <a:latin typeface="Arial"/>
                <a:cs typeface="Arial"/>
              </a:rPr>
              <a:t>= 3.97%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0150" y="3883243"/>
            <a:ext cx="309831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5059982" y="3883243"/>
            <a:ext cx="1582356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3"/>
              </a:spcBef>
            </a:pPr>
            <a:endParaRPr sz="500"/>
          </a:p>
          <a:p>
            <a:pPr marL="92846">
              <a:lnSpc>
                <a:spcPct val="95825"/>
              </a:lnSpc>
            </a:pPr>
            <a:r>
              <a:rPr sz="1000" b="1" dirty="0">
                <a:latin typeface="Arial"/>
                <a:cs typeface="Arial"/>
              </a:rPr>
              <a:t>Weights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42339" y="3883243"/>
            <a:ext cx="713719" cy="472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473364" y="4162446"/>
            <a:ext cx="1698543" cy="397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4" name="object 24"/>
          <p:cNvSpPr txBox="1"/>
          <p:nvPr/>
        </p:nvSpPr>
        <p:spPr>
          <a:xfrm>
            <a:off x="2171907" y="4162446"/>
            <a:ext cx="697121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750151" y="4355739"/>
            <a:ext cx="2605906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22" name="object 22"/>
          <p:cNvSpPr txBox="1"/>
          <p:nvPr/>
        </p:nvSpPr>
        <p:spPr>
          <a:xfrm>
            <a:off x="2171906" y="4452386"/>
            <a:ext cx="5184151" cy="107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473364" y="4559770"/>
            <a:ext cx="204709" cy="14389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678073" y="4559770"/>
            <a:ext cx="6263031" cy="289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9" name="object 19"/>
          <p:cNvSpPr txBox="1"/>
          <p:nvPr/>
        </p:nvSpPr>
        <p:spPr>
          <a:xfrm>
            <a:off x="6941104" y="4559770"/>
            <a:ext cx="414953" cy="15517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678073" y="4849710"/>
            <a:ext cx="3883964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154">
              <a:lnSpc>
                <a:spcPts val="830"/>
              </a:lnSpc>
              <a:spcBef>
                <a:spcPts val="41"/>
              </a:spcBef>
            </a:pPr>
            <a:r>
              <a:rPr sz="1500" b="1" baseline="-2520" dirty="0">
                <a:latin typeface="Arial"/>
                <a:cs typeface="Arial"/>
              </a:rPr>
              <a:t>Riskfree Rate</a:t>
            </a:r>
            <a:r>
              <a:rPr sz="1500" baseline="-252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91154">
              <a:lnSpc>
                <a:spcPts val="1153"/>
              </a:lnSpc>
              <a:spcBef>
                <a:spcPts val="16"/>
              </a:spcBef>
            </a:pPr>
            <a:r>
              <a:rPr sz="1000" spc="-17" dirty="0">
                <a:latin typeface="Arial"/>
                <a:cs typeface="Arial"/>
              </a:rPr>
              <a:t>Riskfre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4.10</a:t>
            </a:r>
            <a:r>
              <a:rPr sz="1000" dirty="0">
                <a:latin typeface="Arial"/>
                <a:cs typeface="Arial"/>
              </a:rPr>
              <a:t>%                              </a:t>
            </a:r>
            <a:r>
              <a:rPr sz="1000" spc="84" dirty="0">
                <a:latin typeface="Arial"/>
                <a:cs typeface="Arial"/>
              </a:rPr>
              <a:t> </a:t>
            </a:r>
            <a:r>
              <a:rPr sz="1500" b="1" baseline="12603" dirty="0">
                <a:latin typeface="Arial"/>
                <a:cs typeface="Arial"/>
              </a:rPr>
              <a:t>Beta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62038" y="4849710"/>
            <a:ext cx="1582355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951"/>
              </a:lnSpc>
              <a:spcBef>
                <a:spcPts val="48"/>
              </a:spcBef>
            </a:pPr>
            <a:r>
              <a:rPr sz="1500" b="1" baseline="2520" dirty="0">
                <a:latin typeface="Arial"/>
                <a:cs typeface="Arial"/>
              </a:rPr>
              <a:t>Risk Premium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4394" y="4849710"/>
            <a:ext cx="796711" cy="569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5" name="object 15"/>
          <p:cNvSpPr txBox="1"/>
          <p:nvPr/>
        </p:nvSpPr>
        <p:spPr>
          <a:xfrm>
            <a:off x="678073" y="5418852"/>
            <a:ext cx="4879852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14" name="object 14"/>
          <p:cNvSpPr txBox="1"/>
          <p:nvPr/>
        </p:nvSpPr>
        <p:spPr>
          <a:xfrm>
            <a:off x="5557926" y="5418852"/>
            <a:ext cx="1383178" cy="1073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53"/>
              </a:lnSpc>
              <a:spcBef>
                <a:spcPts val="7"/>
              </a:spcBef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678073" y="5526236"/>
            <a:ext cx="4680675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5358748" y="5526236"/>
            <a:ext cx="1095476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6454226" y="5526236"/>
            <a:ext cx="486879" cy="9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11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678073" y="5622884"/>
            <a:ext cx="4381908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60701">
              <a:lnSpc>
                <a:spcPts val="951"/>
              </a:lnSpc>
              <a:spcBef>
                <a:spcPts val="48"/>
              </a:spcBef>
            </a:pPr>
            <a:r>
              <a:rPr sz="1500" spc="-4" baseline="2520" dirty="0">
                <a:latin typeface="Arial"/>
                <a:cs typeface="Arial"/>
              </a:rPr>
              <a:t>Unlevere</a:t>
            </a:r>
            <a:r>
              <a:rPr sz="1500" baseline="2520" dirty="0">
                <a:latin typeface="Arial"/>
                <a:cs typeface="Arial"/>
              </a:rPr>
              <a:t>d</a:t>
            </a:r>
            <a:r>
              <a:rPr sz="1500" spc="-13" baseline="2520" dirty="0">
                <a:latin typeface="Arial"/>
                <a:cs typeface="Arial"/>
              </a:rPr>
              <a:t> </a:t>
            </a:r>
            <a:r>
              <a:rPr sz="1500" spc="-4" baseline="2520" dirty="0">
                <a:latin typeface="Arial"/>
                <a:cs typeface="Arial"/>
              </a:rPr>
              <a:t>Bet</a:t>
            </a:r>
            <a:r>
              <a:rPr sz="1500" baseline="2520" dirty="0">
                <a:latin typeface="Arial"/>
                <a:cs typeface="Arial"/>
              </a:rPr>
              <a:t>a</a:t>
            </a:r>
            <a:r>
              <a:rPr sz="1500" spc="-13" baseline="2520" dirty="0">
                <a:latin typeface="Arial"/>
                <a:cs typeface="Arial"/>
              </a:rPr>
              <a:t> </a:t>
            </a:r>
            <a:r>
              <a:rPr sz="1500" spc="-4" baseline="2520" dirty="0">
                <a:latin typeface="Arial"/>
                <a:cs typeface="Arial"/>
              </a:rPr>
              <a:t>fo</a:t>
            </a:r>
            <a:r>
              <a:rPr sz="1500" baseline="2520" dirty="0">
                <a:latin typeface="Arial"/>
                <a:cs typeface="Arial"/>
              </a:rPr>
              <a:t>r         </a:t>
            </a:r>
            <a:r>
              <a:rPr sz="1500" spc="258" baseline="2520" dirty="0">
                <a:latin typeface="Arial"/>
                <a:cs typeface="Arial"/>
              </a:rPr>
              <a:t> </a:t>
            </a:r>
            <a:r>
              <a:rPr sz="1500" spc="-26" baseline="2520" dirty="0">
                <a:latin typeface="Arial"/>
                <a:cs typeface="Arial"/>
              </a:rPr>
              <a:t>Firm’</a:t>
            </a:r>
            <a:r>
              <a:rPr sz="1500" baseline="2520" dirty="0">
                <a:latin typeface="Arial"/>
                <a:cs typeface="Arial"/>
              </a:rPr>
              <a:t>s</a:t>
            </a:r>
            <a:r>
              <a:rPr sz="1500" spc="-57" baseline="2520" dirty="0">
                <a:latin typeface="Arial"/>
                <a:cs typeface="Arial"/>
              </a:rPr>
              <a:t> </a:t>
            </a:r>
            <a:r>
              <a:rPr sz="1500" spc="-26" baseline="2520" dirty="0">
                <a:latin typeface="Arial"/>
                <a:cs typeface="Arial"/>
              </a:rPr>
              <a:t>D/E</a:t>
            </a:r>
            <a:endParaRPr sz="1000">
              <a:latin typeface="Arial"/>
              <a:cs typeface="Arial"/>
            </a:endParaRPr>
          </a:p>
          <a:p>
            <a:pPr marL="1960701">
              <a:lnSpc>
                <a:spcPts val="1032"/>
              </a:lnSpc>
              <a:spcBef>
                <a:spcPts val="4"/>
              </a:spcBef>
            </a:pPr>
            <a:r>
              <a:rPr sz="1000" spc="-4" dirty="0">
                <a:latin typeface="Arial"/>
                <a:cs typeface="Arial"/>
              </a:rPr>
              <a:t>Sectors</a:t>
            </a:r>
            <a:r>
              <a:rPr sz="1000" dirty="0">
                <a:latin typeface="Arial"/>
                <a:cs typeface="Arial"/>
              </a:rPr>
              <a:t>: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0.8</a:t>
            </a:r>
            <a:r>
              <a:rPr sz="1000" dirty="0">
                <a:latin typeface="Arial"/>
                <a:cs typeface="Arial"/>
              </a:rPr>
              <a:t>0                  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Ratio</a:t>
            </a:r>
            <a:r>
              <a:rPr sz="1000" dirty="0">
                <a:latin typeface="Arial"/>
                <a:cs typeface="Arial"/>
              </a:rPr>
              <a:t>:</a:t>
            </a:r>
            <a:r>
              <a:rPr sz="1000" spc="-4" dirty="0">
                <a:latin typeface="Arial"/>
                <a:cs typeface="Arial"/>
              </a:rPr>
              <a:t> 21.35%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9982" y="5622884"/>
            <a:ext cx="885234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846">
              <a:lnSpc>
                <a:spcPts val="951"/>
              </a:lnSpc>
              <a:spcBef>
                <a:spcPts val="48"/>
              </a:spcBef>
            </a:pPr>
            <a:r>
              <a:rPr sz="1500" spc="-35" baseline="2520" dirty="0">
                <a:latin typeface="Arial"/>
                <a:cs typeface="Arial"/>
              </a:rPr>
              <a:t>Matur</a:t>
            </a:r>
            <a:r>
              <a:rPr sz="1500" baseline="2520" dirty="0">
                <a:latin typeface="Arial"/>
                <a:cs typeface="Arial"/>
              </a:rPr>
              <a:t>e</a:t>
            </a:r>
            <a:r>
              <a:rPr sz="1500" spc="-71" baseline="2520" dirty="0">
                <a:latin typeface="Arial"/>
                <a:cs typeface="Arial"/>
              </a:rPr>
              <a:t> </a:t>
            </a:r>
            <a:r>
              <a:rPr sz="1500" spc="-35" baseline="2520" dirty="0"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ts val="1032"/>
              </a:lnSpc>
              <a:spcBef>
                <a:spcPts val="4"/>
              </a:spcBef>
            </a:pPr>
            <a:r>
              <a:rPr sz="1000" spc="-8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  <a:p>
            <a:pPr marL="92846">
              <a:lnSpc>
                <a:spcPts val="1028"/>
              </a:lnSpc>
            </a:pPr>
            <a:r>
              <a:rPr sz="1000" dirty="0"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5216" y="5622884"/>
            <a:ext cx="210242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6155459" y="5622884"/>
            <a:ext cx="785645" cy="3758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1"/>
              </a:lnSpc>
              <a:spcBef>
                <a:spcPts val="48"/>
              </a:spcBef>
            </a:pPr>
            <a:r>
              <a:rPr sz="1500" spc="-4" baseline="2520" dirty="0">
                <a:latin typeface="Arial"/>
                <a:cs typeface="Arial"/>
              </a:rPr>
              <a:t>Country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85"/>
              </a:lnSpc>
              <a:spcBef>
                <a:spcPts val="888"/>
              </a:spcBef>
            </a:pPr>
            <a:r>
              <a:rPr sz="1000" dirty="0"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3364" y="5998732"/>
            <a:ext cx="4586618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5059982" y="5998732"/>
            <a:ext cx="885234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945216" y="5998732"/>
            <a:ext cx="210242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155459" y="5998732"/>
            <a:ext cx="785645" cy="1127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6111486"/>
            <a:ext cx="8188754" cy="298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1555">
              <a:lnSpc>
                <a:spcPts val="888"/>
              </a:lnSpc>
              <a:spcBef>
                <a:spcPts val="44"/>
              </a:spcBef>
            </a:pPr>
            <a:r>
              <a:rPr i="1" baseline="4294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2"/>
              </a:spcBef>
            </a:pPr>
            <a:endParaRPr sz="600" dirty="0"/>
          </a:p>
          <a:p>
            <a:pPr marL="2487613" marR="2487446" algn="ctr">
              <a:lnSpc>
                <a:spcPct val="95825"/>
              </a:lnSpc>
              <a:spcBef>
                <a:spcPts val="11666"/>
              </a:spcBef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8" dirty="0">
                <a:latin typeface="Times New Roman"/>
                <a:cs typeface="Times New Roman"/>
              </a:rPr>
              <a:t> </a:t>
            </a:r>
            <a:r>
              <a:rPr sz="2800" spc="-314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alue of Control</a:t>
            </a:r>
            <a:endParaRPr sz="2800" dirty="0">
              <a:latin typeface="Times New Roman"/>
              <a:cs typeface="Times New Roman"/>
            </a:endParaRPr>
          </a:p>
          <a:p>
            <a:pPr marL="3348099" marR="3078406" algn="ctr">
              <a:lnSpc>
                <a:spcPct val="95825"/>
              </a:lnSpc>
              <a:spcBef>
                <a:spcPts val="10400"/>
              </a:spcBef>
            </a:pPr>
            <a:r>
              <a:rPr sz="1600" dirty="0" err="1">
                <a:latin typeface="Times New Roman"/>
                <a:cs typeface="Times New Roman"/>
              </a:rPr>
              <a:t>Aswath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Damodaran</a:t>
            </a:r>
            <a:endParaRPr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4530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31825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B.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Probability of Changing Control</a:t>
            </a:r>
            <a:endParaRPr sz="2100">
              <a:latin typeface="Times New Roman"/>
              <a:cs typeface="Times New Roman"/>
            </a:endParaRPr>
          </a:p>
          <a:p>
            <a:pPr marL="1395001" marR="402382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changing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7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 </a:t>
            </a:r>
            <a:endParaRPr sz="1600">
              <a:latin typeface="Times New Roman"/>
              <a:cs typeface="Times New Roman"/>
            </a:endParaRPr>
          </a:p>
          <a:p>
            <a:pPr marL="1395001" marR="402382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markets.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general,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power </a:t>
            </a:r>
            <a:endParaRPr sz="1600">
              <a:latin typeface="Times New Roman"/>
              <a:cs typeface="Times New Roman"/>
            </a:endParaRPr>
          </a:p>
          <a:p>
            <a:pPr marL="1395001" marR="402382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stockholders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stronger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corporate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governance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systems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are,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402382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greater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given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firm.</a:t>
            </a:r>
            <a:endParaRPr sz="1600">
              <a:latin typeface="Times New Roman"/>
              <a:cs typeface="Times New Roman"/>
            </a:endParaRPr>
          </a:p>
          <a:p>
            <a:pPr marL="1395001" marR="420491" indent="-303444">
              <a:lnSpc>
                <a:spcPts val="1806"/>
              </a:lnSpc>
              <a:spcBef>
                <a:spcPts val="59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changing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function </a:t>
            </a:r>
            <a:endParaRPr sz="1600">
              <a:latin typeface="Times New Roman"/>
              <a:cs typeface="Times New Roman"/>
            </a:endParaRPr>
          </a:p>
          <a:p>
            <a:pPr marL="1395001" marR="420491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legal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changes,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developments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shifts.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20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92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956190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Mechanisms for changing management</a:t>
            </a:r>
            <a:endParaRPr sz="2100">
              <a:latin typeface="Times New Roman"/>
              <a:cs typeface="Times New Roman"/>
            </a:endParaRPr>
          </a:p>
          <a:p>
            <a:pPr marL="1395001" marR="285416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Activist</a:t>
            </a:r>
            <a:r>
              <a:rPr sz="1600" u="sng" spc="53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investors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challenge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 </a:t>
            </a:r>
            <a:endParaRPr sz="1600">
              <a:latin typeface="Times New Roman"/>
              <a:cs typeface="Times New Roman"/>
            </a:endParaRPr>
          </a:p>
          <a:p>
            <a:pPr marL="1395001" marR="285416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practices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fering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proposals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annual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meetings. </a:t>
            </a:r>
            <a:endParaRPr sz="1600">
              <a:latin typeface="Times New Roman"/>
              <a:cs typeface="Times New Roman"/>
            </a:endParaRPr>
          </a:p>
          <a:p>
            <a:pPr marL="1395001" marR="285416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part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unsuccessful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getting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these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proposals </a:t>
            </a:r>
            <a:endParaRPr sz="1600">
              <a:latin typeface="Times New Roman"/>
              <a:cs typeface="Times New Roman"/>
            </a:endParaRPr>
          </a:p>
          <a:p>
            <a:pPr marL="1395001" marR="285416">
              <a:lnSpc>
                <a:spcPts val="1806"/>
              </a:lnSpc>
              <a:spcBef>
                <a:spcPts val="25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adopted,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shaken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incumbent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managers.</a:t>
            </a:r>
            <a:endParaRPr sz="1600">
              <a:latin typeface="Times New Roman"/>
              <a:cs typeface="Times New Roman"/>
            </a:endParaRPr>
          </a:p>
          <a:p>
            <a:pPr marL="1395001" marR="931893" indent="-303444">
              <a:lnSpc>
                <a:spcPts val="1806"/>
              </a:lnSpc>
              <a:spcBef>
                <a:spcPts val="59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Proxy</a:t>
            </a:r>
            <a:r>
              <a:rPr sz="1600" u="sng" spc="4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contests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proxy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contests,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unhappy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 </a:t>
            </a:r>
            <a:endParaRPr sz="1600">
              <a:latin typeface="Times New Roman"/>
              <a:cs typeface="Times New Roman"/>
            </a:endParaRPr>
          </a:p>
          <a:p>
            <a:pPr marL="1395001" marR="931893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try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nominees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elected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board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directors.</a:t>
            </a:r>
            <a:endParaRPr sz="1600">
              <a:latin typeface="Times New Roman"/>
              <a:cs typeface="Times New Roman"/>
            </a:endParaRPr>
          </a:p>
          <a:p>
            <a:pPr marL="1395001" marR="436069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Forced</a:t>
            </a:r>
            <a:r>
              <a:rPr sz="1600" u="sng" spc="4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CEO</a:t>
            </a:r>
            <a:r>
              <a:rPr sz="1600" u="sng" spc="3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turnover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board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directors,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exceptional</a:t>
            </a:r>
            <a:r>
              <a:rPr sz="1600" spc="8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cases,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force </a:t>
            </a:r>
            <a:endParaRPr sz="1600">
              <a:latin typeface="Times New Roman"/>
              <a:cs typeface="Times New Roman"/>
            </a:endParaRPr>
          </a:p>
          <a:p>
            <a:pPr marL="1395001" marR="43606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CEO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top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management.</a:t>
            </a:r>
            <a:endParaRPr sz="1600">
              <a:latin typeface="Times New Roman"/>
              <a:cs typeface="Times New Roman"/>
            </a:endParaRPr>
          </a:p>
          <a:p>
            <a:pPr marL="1395001" marR="363847" indent="-303444">
              <a:lnSpc>
                <a:spcPts val="1806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Hostile</a:t>
            </a:r>
            <a:r>
              <a:rPr sz="1600" u="sng" spc="4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acquisitions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internal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processes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fail, </a:t>
            </a:r>
            <a:endParaRPr sz="1600">
              <a:latin typeface="Times New Roman"/>
              <a:cs typeface="Times New Roman"/>
            </a:endParaRPr>
          </a:p>
          <a:p>
            <a:pPr marL="1395001" marR="36384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stockholders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hope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another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outside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try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 </a:t>
            </a:r>
            <a:endParaRPr sz="1600">
              <a:latin typeface="Times New Roman"/>
              <a:cs typeface="Times New Roman"/>
            </a:endParaRPr>
          </a:p>
          <a:p>
            <a:pPr marL="1395001" marR="36384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(and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its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management).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23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5455" y="2159311"/>
            <a:ext cx="51335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376154" y="3231184"/>
            <a:ext cx="5120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455604" y="3794747"/>
            <a:ext cx="5126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2916731" y="3794747"/>
            <a:ext cx="512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2478519" y="4347259"/>
            <a:ext cx="5130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568545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836053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Determinants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Likelihood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Change: Institutional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Factors</a:t>
            </a:r>
            <a:endParaRPr sz="2100">
              <a:latin typeface="Times New Roman"/>
              <a:cs typeface="Times New Roman"/>
            </a:endParaRPr>
          </a:p>
          <a:p>
            <a:pPr marL="1395001" marR="380937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Capital</a:t>
            </a:r>
            <a:r>
              <a:rPr sz="1600" u="sng" spc="4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restrictions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7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difficult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raise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funding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hostile </a:t>
            </a:r>
            <a:endParaRPr sz="1600">
              <a:latin typeface="Times New Roman"/>
              <a:cs typeface="Times New Roman"/>
            </a:endParaRPr>
          </a:p>
          <a:p>
            <a:pPr marL="1395001" marR="38093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acquisitions,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less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Hostile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38093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Europe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became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common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corporate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bond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developed.</a:t>
            </a:r>
            <a:endParaRPr sz="1600">
              <a:latin typeface="Times New Roman"/>
              <a:cs typeface="Times New Roman"/>
            </a:endParaRPr>
          </a:p>
          <a:p>
            <a:pPr marL="1395001" marR="393074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State</a:t>
            </a:r>
            <a:r>
              <a:rPr sz="1600" u="sng" spc="3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Restrictions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restrict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hostile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parochial </a:t>
            </a:r>
            <a:endParaRPr sz="1600">
              <a:latin typeface="Times New Roman"/>
              <a:cs typeface="Times New Roman"/>
            </a:endParaRPr>
          </a:p>
          <a:p>
            <a:pPr marL="1395001" marR="39307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(France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Dannon,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Unocal),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political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(Pennsylvania</a:t>
            </a:r>
            <a:r>
              <a:rPr sz="1600" spc="-90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1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anti-takeover </a:t>
            </a:r>
            <a:endParaRPr sz="1600">
              <a:latin typeface="Times New Roman"/>
              <a:cs typeface="Times New Roman"/>
            </a:endParaRPr>
          </a:p>
          <a:p>
            <a:pPr marL="1395001" marR="39307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law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protect</a:t>
            </a:r>
            <a:r>
              <a:rPr sz="1600" spc="-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Armstrong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Industries),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social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(loss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jobs)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economic </a:t>
            </a:r>
            <a:endParaRPr sz="1600">
              <a:latin typeface="Times New Roman"/>
              <a:cs typeface="Times New Roman"/>
            </a:endParaRPr>
          </a:p>
          <a:p>
            <a:pPr marL="1395001" marR="393074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reasons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(prevent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monopoly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power).</a:t>
            </a:r>
            <a:endParaRPr sz="1600">
              <a:latin typeface="Times New Roman"/>
              <a:cs typeface="Times New Roman"/>
            </a:endParaRPr>
          </a:p>
          <a:p>
            <a:pPr marL="1395001" marR="324337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Inertia</a:t>
            </a:r>
            <a:r>
              <a:rPr sz="1600" u="sng" spc="44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and</a:t>
            </a:r>
            <a:r>
              <a:rPr sz="1600" u="sng" spc="2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Conflicts</a:t>
            </a:r>
            <a:r>
              <a:rPr sz="1600" u="sng" spc="-398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of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Interest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financial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service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institutions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(banks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32433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investment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banks)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ties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incumbent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managers,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become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difficult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32433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62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8419" y="2159311"/>
            <a:ext cx="5140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296302" y="2977029"/>
            <a:ext cx="51333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421283" y="4048902"/>
            <a:ext cx="5136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768533" y="4048902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559974" y="4048902"/>
            <a:ext cx="5127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781955" y="4048902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25309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3712718" marR="886671" indent="-2711772">
              <a:lnSpc>
                <a:spcPts val="24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Determinants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the Likelihood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Change: Firm-specific </a:t>
            </a:r>
            <a:endParaRPr sz="2100">
              <a:latin typeface="Times New Roman"/>
              <a:cs typeface="Times New Roman"/>
            </a:endParaRPr>
          </a:p>
          <a:p>
            <a:pPr marL="3712718" marR="886671">
              <a:lnSpc>
                <a:spcPts val="2425"/>
              </a:lnSpc>
              <a:spcBef>
                <a:spcPts val="140"/>
              </a:spcBef>
            </a:pPr>
            <a:r>
              <a:rPr sz="2100" dirty="0">
                <a:latin typeface="Times New Roman"/>
                <a:cs typeface="Times New Roman"/>
              </a:rPr>
              <a:t>factors</a:t>
            </a:r>
            <a:endParaRPr sz="2100">
              <a:latin typeface="Times New Roman"/>
              <a:cs typeface="Times New Roman"/>
            </a:endParaRPr>
          </a:p>
          <a:p>
            <a:pPr marL="1395001" marR="634609" indent="-303444">
              <a:lnSpc>
                <a:spcPts val="1806"/>
              </a:lnSpc>
              <a:spcBef>
                <a:spcPts val="410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Anti-takeover</a:t>
            </a:r>
            <a:r>
              <a:rPr sz="1600" u="sng" spc="91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amendments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Corporate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charters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amended,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</a:t>
            </a:r>
            <a:endParaRPr sz="1600">
              <a:latin typeface="Times New Roman"/>
              <a:cs typeface="Times New Roman"/>
            </a:endParaRPr>
          </a:p>
          <a:p>
            <a:pPr marL="1395001" marR="63460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difficult</a:t>
            </a:r>
            <a:r>
              <a:rPr sz="1600" spc="-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hostile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acquirer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acquire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company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dissident </a:t>
            </a:r>
            <a:endParaRPr sz="1600">
              <a:latin typeface="Times New Roman"/>
              <a:cs typeface="Times New Roman"/>
            </a:endParaRPr>
          </a:p>
          <a:p>
            <a:pPr marL="1395001" marR="63460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stockholders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management.</a:t>
            </a:r>
            <a:endParaRPr sz="1600">
              <a:latin typeface="Times New Roman"/>
              <a:cs typeface="Times New Roman"/>
            </a:endParaRPr>
          </a:p>
          <a:p>
            <a:pPr marL="1395001" marR="396759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spc="-206" dirty="0">
                <a:latin typeface="Times New Roman"/>
                <a:cs typeface="Times New Roman"/>
              </a:rPr>
              <a:t>V</a:t>
            </a:r>
            <a:r>
              <a:rPr sz="1600" u="sng" dirty="0">
                <a:latin typeface="Times New Roman"/>
                <a:cs typeface="Times New Roman"/>
              </a:rPr>
              <a:t>oting</a:t>
            </a:r>
            <a:r>
              <a:rPr sz="1600" u="sng" spc="47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Rights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Incumbent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managers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</a:t>
            </a:r>
            <a:endParaRPr sz="1600">
              <a:latin typeface="Times New Roman"/>
              <a:cs typeface="Times New Roman"/>
            </a:endParaRPr>
          </a:p>
          <a:p>
            <a:pPr marL="1395001" marR="39675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disproportional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stockholdings,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issuing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rights </a:t>
            </a:r>
            <a:endParaRPr sz="1600">
              <a:latin typeface="Times New Roman"/>
              <a:cs typeface="Times New Roman"/>
            </a:endParaRPr>
          </a:p>
          <a:p>
            <a:pPr marL="1395001" marR="396759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reduced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rights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public.</a:t>
            </a:r>
            <a:endParaRPr sz="1600">
              <a:latin typeface="Times New Roman"/>
              <a:cs typeface="Times New Roman"/>
            </a:endParaRPr>
          </a:p>
          <a:p>
            <a:pPr marL="1395001" marR="659777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Corporate</a:t>
            </a:r>
            <a:r>
              <a:rPr sz="1600" u="sng" spc="6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Holding</a:t>
            </a:r>
            <a:r>
              <a:rPr sz="1600" u="sng" spc="5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Structures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Cross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Pyramid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structures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</a:t>
            </a:r>
            <a:endParaRPr sz="1600">
              <a:latin typeface="Times New Roman"/>
              <a:cs typeface="Times New Roman"/>
            </a:endParaRPr>
          </a:p>
          <a:p>
            <a:pPr marL="1395001" marR="65977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designed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insiders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numbers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395001" marR="65977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firms.</a:t>
            </a:r>
            <a:endParaRPr sz="1600">
              <a:latin typeface="Times New Roman"/>
              <a:cs typeface="Times New Roman"/>
            </a:endParaRPr>
          </a:p>
          <a:p>
            <a:pPr marL="1395001" marR="433357" indent="-303444">
              <a:lnSpc>
                <a:spcPts val="1806"/>
              </a:lnSpc>
              <a:spcBef>
                <a:spcPts val="5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u="sng" dirty="0">
                <a:latin typeface="Times New Roman"/>
                <a:cs typeface="Times New Roman"/>
              </a:rPr>
              <a:t>La</a:t>
            </a:r>
            <a:r>
              <a:rPr sz="1600" u="sng" spc="-26" dirty="0">
                <a:latin typeface="Times New Roman"/>
                <a:cs typeface="Times New Roman"/>
              </a:rPr>
              <a:t>r</a:t>
            </a:r>
            <a:r>
              <a:rPr sz="1600" u="sng" dirty="0">
                <a:latin typeface="Times New Roman"/>
                <a:cs typeface="Times New Roman"/>
              </a:rPr>
              <a:t>ge</a:t>
            </a:r>
            <a:r>
              <a:rPr sz="1600" u="sng" spc="40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Stockholders</a:t>
            </a:r>
            <a:r>
              <a:rPr sz="1600" u="sng" spc="85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as</a:t>
            </a:r>
            <a:r>
              <a:rPr sz="1600" u="sng" spc="16" dirty="0">
                <a:latin typeface="Times New Roman"/>
                <a:cs typeface="Times New Roman"/>
              </a:rPr>
              <a:t> </a:t>
            </a:r>
            <a:r>
              <a:rPr sz="1600" u="sng" dirty="0">
                <a:latin typeface="Times New Roman"/>
                <a:cs typeface="Times New Roman"/>
              </a:rPr>
              <a:t>managers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stockholder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(usually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founder)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</a:t>
            </a:r>
            <a:endParaRPr sz="1600">
              <a:latin typeface="Times New Roman"/>
              <a:cs typeface="Times New Roman"/>
            </a:endParaRPr>
          </a:p>
          <a:p>
            <a:pPr marL="1395001" marR="43335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incumbent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manager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23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4570" y="2159311"/>
            <a:ext cx="5139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2429388" y="2977029"/>
            <a:ext cx="5130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2705966" y="3794747"/>
            <a:ext cx="5132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3429026" y="3794747"/>
            <a:ext cx="51267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2360743" y="4601415"/>
            <a:ext cx="51264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482096" y="4601415"/>
            <a:ext cx="5129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704105" y="4601415"/>
            <a:ext cx="51231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750226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3671363" marR="882920" indent="-2674039">
              <a:lnSpc>
                <a:spcPts val="24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Why the probability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management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changing shifts over </a:t>
            </a:r>
            <a:endParaRPr sz="2100">
              <a:latin typeface="Times New Roman"/>
              <a:cs typeface="Times New Roman"/>
            </a:endParaRPr>
          </a:p>
          <a:p>
            <a:pPr marL="3671363" marR="882920">
              <a:lnSpc>
                <a:spcPts val="2425"/>
              </a:lnSpc>
              <a:spcBef>
                <a:spcPts val="140"/>
              </a:spcBef>
            </a:pPr>
            <a:r>
              <a:rPr sz="2100" dirty="0">
                <a:latin typeface="Times New Roman"/>
                <a:cs typeface="Times New Roman"/>
              </a:rPr>
              <a:t>time….</a:t>
            </a:r>
            <a:endParaRPr sz="2100">
              <a:latin typeface="Times New Roman"/>
              <a:cs typeface="Times New Roman"/>
            </a:endParaRPr>
          </a:p>
          <a:p>
            <a:pPr marL="1395001" marR="449522" indent="-303444">
              <a:lnSpc>
                <a:spcPts val="1806"/>
              </a:lnSpc>
              <a:spcBef>
                <a:spcPts val="410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Corporate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governance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rules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time,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laws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passed.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 </a:t>
            </a:r>
            <a:endParaRPr sz="1600">
              <a:latin typeface="Times New Roman"/>
              <a:cs typeface="Times New Roman"/>
            </a:endParaRPr>
          </a:p>
          <a:p>
            <a:pPr marL="1395001" marR="44952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gives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stockholders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powe</a:t>
            </a:r>
            <a:r>
              <a:rPr sz="1600" spc="-67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likelihood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 </a:t>
            </a:r>
            <a:endParaRPr sz="1600">
              <a:latin typeface="Times New Roman"/>
              <a:cs typeface="Times New Roman"/>
            </a:endParaRPr>
          </a:p>
          <a:p>
            <a:pPr marL="1395001" marR="44952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changing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increase.</a:t>
            </a:r>
            <a:endParaRPr sz="1600">
              <a:latin typeface="Times New Roman"/>
              <a:cs typeface="Times New Roman"/>
            </a:endParaRPr>
          </a:p>
          <a:p>
            <a:pPr marL="1395001" marR="486982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Activist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investing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ebbs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flows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movements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(activist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 </a:t>
            </a:r>
            <a:endParaRPr sz="1600">
              <a:latin typeface="Times New Roman"/>
              <a:cs typeface="Times New Roman"/>
            </a:endParaRPr>
          </a:p>
          <a:p>
            <a:pPr marL="1395001" marR="486982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visible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down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markets)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response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scandals.</a:t>
            </a:r>
            <a:endParaRPr sz="1600">
              <a:latin typeface="Times New Roman"/>
              <a:cs typeface="Times New Roman"/>
            </a:endParaRPr>
          </a:p>
          <a:p>
            <a:pPr marL="1395001" marR="392037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Events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such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hostile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make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reassess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likelihood </a:t>
            </a:r>
            <a:endParaRPr sz="1600">
              <a:latin typeface="Times New Roman"/>
              <a:cs typeface="Times New Roman"/>
            </a:endParaRPr>
          </a:p>
          <a:p>
            <a:pPr marL="1395001" marR="392037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reminding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them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power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possess.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672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271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7195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Estimating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 Probability of Change</a:t>
            </a:r>
            <a:endParaRPr sz="2100">
              <a:latin typeface="Times New Roman"/>
              <a:cs typeface="Times New Roman"/>
            </a:endParaRPr>
          </a:p>
          <a:p>
            <a:pPr marL="1395001" marR="280606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ou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using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historical </a:t>
            </a:r>
            <a:endParaRPr sz="1600">
              <a:latin typeface="Times New Roman"/>
              <a:cs typeface="Times New Roman"/>
            </a:endParaRPr>
          </a:p>
          <a:p>
            <a:pPr marL="1395001" marR="28060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data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(on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occurred)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statistical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techniques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such </a:t>
            </a:r>
            <a:endParaRPr sz="1600">
              <a:latin typeface="Times New Roman"/>
              <a:cs typeface="Times New Roman"/>
            </a:endParaRPr>
          </a:p>
          <a:p>
            <a:pPr marL="1395001" marR="28060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probits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logits.</a:t>
            </a:r>
            <a:endParaRPr sz="1600">
              <a:latin typeface="Times New Roman"/>
              <a:cs typeface="Times New Roman"/>
            </a:endParaRPr>
          </a:p>
          <a:p>
            <a:pPr marL="1395001" marR="270766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Empiricall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seem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related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 </a:t>
            </a:r>
            <a:endParaRPr sz="1600">
              <a:latin typeface="Times New Roman"/>
              <a:cs typeface="Times New Roman"/>
            </a:endParaRPr>
          </a:p>
          <a:p>
            <a:pPr marL="1395001" marR="270766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change:</a:t>
            </a:r>
            <a:endParaRPr sz="1600">
              <a:latin typeface="Times New Roman"/>
              <a:cs typeface="Times New Roman"/>
            </a:endParaRPr>
          </a:p>
          <a:p>
            <a:pPr marL="1749020" marR="274380" indent="-252870" algn="just">
              <a:lnSpc>
                <a:spcPts val="1599"/>
              </a:lnSpc>
              <a:spcBef>
                <a:spcPts val="40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u="sng" dirty="0">
                <a:latin typeface="Times New Roman"/>
                <a:cs typeface="Times New Roman"/>
              </a:rPr>
              <a:t>Stock</a:t>
            </a:r>
            <a:r>
              <a:rPr sz="1400" u="sng" spc="23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price</a:t>
            </a:r>
            <a:r>
              <a:rPr sz="1400" u="sng" spc="226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and</a:t>
            </a:r>
            <a:r>
              <a:rPr sz="1400" u="sng" spc="21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earnings</a:t>
            </a:r>
            <a:r>
              <a:rPr sz="1400" u="sng" spc="245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performance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2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forced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turnover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2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likely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 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have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performed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poorly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relative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their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peer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group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expectations.</a:t>
            </a:r>
            <a:endParaRPr sz="1400">
              <a:latin typeface="Times New Roman"/>
              <a:cs typeface="Times New Roman"/>
            </a:endParaRPr>
          </a:p>
          <a:p>
            <a:pPr marL="1749020" marR="274380" indent="-252870" algn="just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u="sng" dirty="0">
                <a:latin typeface="Times New Roman"/>
                <a:cs typeface="Times New Roman"/>
              </a:rPr>
              <a:t>Structure</a:t>
            </a:r>
            <a:r>
              <a:rPr sz="1400" u="sng" spc="249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of</a:t>
            </a:r>
            <a:r>
              <a:rPr sz="1400" u="sng" spc="210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the</a:t>
            </a:r>
            <a:r>
              <a:rPr sz="1400" u="sng" spc="215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board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2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forced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CEO</a:t>
            </a:r>
            <a:r>
              <a:rPr sz="1400" spc="2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changes</a:t>
            </a:r>
            <a:r>
              <a:rPr sz="1400" spc="2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2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likely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2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occur</a:t>
            </a:r>
            <a:r>
              <a:rPr sz="1400" spc="2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2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board 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 small, 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 composed 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outsiders 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 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CEO 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 not 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also 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chairman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board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directors.</a:t>
            </a:r>
            <a:endParaRPr sz="1400">
              <a:latin typeface="Times New Roman"/>
              <a:cs typeface="Times New Roman"/>
            </a:endParaRPr>
          </a:p>
          <a:p>
            <a:pPr marL="1749020" marR="274379" indent="-252870" algn="just">
              <a:lnSpc>
                <a:spcPts val="1599"/>
              </a:lnSpc>
              <a:spcBef>
                <a:spcPts val="435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u="sng" dirty="0">
                <a:latin typeface="Times New Roman"/>
                <a:cs typeface="Times New Roman"/>
              </a:rPr>
              <a:t>Ownership</a:t>
            </a:r>
            <a:r>
              <a:rPr sz="1400" u="sng" spc="28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structure</a:t>
            </a:r>
            <a:r>
              <a:rPr sz="1400" dirty="0">
                <a:latin typeface="Times New Roman"/>
                <a:cs typeface="Times New Roman"/>
              </a:rPr>
              <a:t>;</a:t>
            </a:r>
            <a:r>
              <a:rPr sz="1400" spc="2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forced</a:t>
            </a:r>
            <a:r>
              <a:rPr sz="1400" spc="2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CEO</a:t>
            </a:r>
            <a:r>
              <a:rPr sz="1400" spc="2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changes</a:t>
            </a:r>
            <a:r>
              <a:rPr sz="1400" spc="2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common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</a:t>
            </a:r>
            <a:r>
              <a:rPr sz="1400" spc="28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 high 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institutional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low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insider 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holdings. 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They 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also 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seem 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 occur 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 frequently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dependent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upon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equity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new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capital.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Industry</a:t>
            </a:r>
            <a:r>
              <a:rPr sz="1400" u="sng" spc="49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structure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CEOs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likely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replaced</a:t>
            </a:r>
            <a:r>
              <a:rPr sz="1400" spc="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competitive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industries.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72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0103" y="3485340"/>
            <a:ext cx="7092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3095081" y="3485340"/>
            <a:ext cx="7092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3429017" y="3485340"/>
            <a:ext cx="7092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117048" y="3485340"/>
            <a:ext cx="7092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912888" y="3949450"/>
            <a:ext cx="7091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3135540" y="3949450"/>
            <a:ext cx="7091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3428994" y="3949450"/>
            <a:ext cx="7091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3044528" y="4623515"/>
            <a:ext cx="73452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3360202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003274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Manifestations of the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alue of Control</a:t>
            </a:r>
            <a:endParaRPr sz="2100">
              <a:latin typeface="Times New Roman"/>
              <a:cs typeface="Times New Roman"/>
            </a:endParaRPr>
          </a:p>
          <a:p>
            <a:pPr marL="1395001" marR="378852" indent="-303444">
              <a:lnSpc>
                <a:spcPts val="1599"/>
              </a:lnSpc>
              <a:spcBef>
                <a:spcPts val="3997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u="sng" dirty="0">
                <a:latin typeface="Times New Roman"/>
                <a:cs typeface="Times New Roman"/>
              </a:rPr>
              <a:t>Hostile</a:t>
            </a:r>
            <a:r>
              <a:rPr sz="1400" u="sng" spc="4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acquisitions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hostile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acquisitions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motivated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control,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 premium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management.</a:t>
            </a:r>
            <a:endParaRPr sz="1400">
              <a:latin typeface="Times New Roman"/>
              <a:cs typeface="Times New Roman"/>
            </a:endParaRPr>
          </a:p>
          <a:p>
            <a:pPr marL="1395001" marR="544143" indent="-303444" algn="just">
              <a:lnSpc>
                <a:spcPts val="1599"/>
              </a:lnSpc>
              <a:spcBef>
                <a:spcPts val="525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u="sng" spc="-157" dirty="0">
                <a:latin typeface="Times New Roman"/>
                <a:cs typeface="Times New Roman"/>
              </a:rPr>
              <a:t>V</a:t>
            </a:r>
            <a:r>
              <a:rPr sz="1400" u="sng" dirty="0">
                <a:latin typeface="Times New Roman"/>
                <a:cs typeface="Times New Roman"/>
              </a:rPr>
              <a:t>aluing</a:t>
            </a:r>
            <a:r>
              <a:rPr sz="1400" u="sng" spc="4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publicly</a:t>
            </a:r>
            <a:r>
              <a:rPr sz="1400" u="sng" spc="4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traded</a:t>
            </a:r>
            <a:r>
              <a:rPr sz="1400" u="sng" spc="3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firms</a:t>
            </a:r>
            <a:r>
              <a:rPr sz="1400" spc="-389" dirty="0">
                <a:latin typeface="Times New Roman"/>
                <a:cs typeface="Times New Roman"/>
              </a:rPr>
              <a:t>:</a:t>
            </a:r>
            <a:r>
              <a:rPr sz="1400" dirty="0">
                <a:latin typeface="Times New Roman"/>
                <a:cs typeface="Times New Roman"/>
              </a:rPr>
              <a:t>The market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every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publicly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traded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 incorporate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function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probability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changing.</a:t>
            </a:r>
            <a:endParaRPr sz="1400">
              <a:latin typeface="Times New Roman"/>
              <a:cs typeface="Times New Roman"/>
            </a:endParaRPr>
          </a:p>
          <a:p>
            <a:pPr marL="1749020" marR="278314" indent="-252870">
              <a:lnSpc>
                <a:spcPts val="1393"/>
              </a:lnSpc>
              <a:spcBef>
                <a:spcPts val="516"/>
              </a:spcBef>
            </a:pPr>
            <a:r>
              <a:rPr sz="1200" dirty="0">
                <a:latin typeface="Times New Roman"/>
                <a:cs typeface="Times New Roman"/>
              </a:rPr>
              <a:t>Market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4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Status</a:t>
            </a:r>
            <a:r>
              <a:rPr sz="1200" spc="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quo</a:t>
            </a:r>
            <a:r>
              <a:rPr sz="1200" spc="7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4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(Optimal</a:t>
            </a:r>
            <a:r>
              <a:rPr sz="1200" spc="12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4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Status</a:t>
            </a:r>
            <a:r>
              <a:rPr sz="1200" spc="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quo</a:t>
            </a:r>
            <a:r>
              <a:rPr sz="1200" spc="7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value)*</a:t>
            </a:r>
            <a:r>
              <a:rPr sz="1200" spc="10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Probability</a:t>
            </a:r>
            <a:r>
              <a:rPr sz="1200" spc="1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5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management </a:t>
            </a:r>
            <a:endParaRPr sz="1200">
              <a:latin typeface="Times New Roman"/>
              <a:cs typeface="Times New Roman"/>
            </a:endParaRPr>
          </a:p>
          <a:p>
            <a:pPr marL="1749020" marR="278314">
              <a:lnSpc>
                <a:spcPts val="1393"/>
              </a:lnSpc>
              <a:spcBef>
                <a:spcPts val="198"/>
              </a:spcBef>
            </a:pPr>
            <a:r>
              <a:rPr sz="1200" dirty="0">
                <a:latin typeface="Times New Roman"/>
                <a:cs typeface="Times New Roman"/>
              </a:rPr>
              <a:t>changing</a:t>
            </a:r>
            <a:endParaRPr sz="1200">
              <a:latin typeface="Times New Roman"/>
              <a:cs typeface="Times New Roman"/>
            </a:endParaRPr>
          </a:p>
          <a:p>
            <a:pPr marL="1395001" marR="599760" indent="-303444" algn="just">
              <a:lnSpc>
                <a:spcPts val="1599"/>
              </a:lnSpc>
              <a:spcBef>
                <a:spcPts val="481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u="sng" spc="-183" dirty="0">
                <a:latin typeface="Times New Roman"/>
                <a:cs typeface="Times New Roman"/>
              </a:rPr>
              <a:t>V</a:t>
            </a:r>
            <a:r>
              <a:rPr sz="1400" u="sng" dirty="0">
                <a:latin typeface="Times New Roman"/>
                <a:cs typeface="Times New Roman"/>
              </a:rPr>
              <a:t>oting</a:t>
            </a:r>
            <a:r>
              <a:rPr sz="1400" u="sng" spc="4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and</a:t>
            </a:r>
            <a:r>
              <a:rPr sz="1400" u="sng" spc="2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non-voting</a:t>
            </a:r>
            <a:r>
              <a:rPr sz="1400" u="sng" spc="64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shares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(if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any)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would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pay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 share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 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control.</a:t>
            </a:r>
            <a:endParaRPr sz="1400">
              <a:latin typeface="Times New Roman"/>
              <a:cs typeface="Times New Roman"/>
            </a:endParaRPr>
          </a:p>
          <a:p>
            <a:pPr marL="1395001" marR="281643" indent="-303444" algn="just">
              <a:lnSpc>
                <a:spcPts val="1599"/>
              </a:lnSpc>
              <a:spcBef>
                <a:spcPts val="525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u="sng" dirty="0">
                <a:latin typeface="Times New Roman"/>
                <a:cs typeface="Times New Roman"/>
              </a:rPr>
              <a:t>Minority</a:t>
            </a:r>
            <a:r>
              <a:rPr sz="1400" u="sng" spc="5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Discounts</a:t>
            </a:r>
            <a:r>
              <a:rPr sz="1400" u="sng" spc="5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in</a:t>
            </a:r>
            <a:r>
              <a:rPr sz="1400" u="sng" spc="13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private</a:t>
            </a:r>
            <a:r>
              <a:rPr sz="1400" u="sng" spc="4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companies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minority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(attached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buying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 than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controlling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stake)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business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 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0213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703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4899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1. Hostile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Acquisition: Example</a:t>
            </a:r>
            <a:endParaRPr sz="2100">
              <a:latin typeface="Times New Roman"/>
              <a:cs typeface="Times New Roman"/>
            </a:endParaRPr>
          </a:p>
          <a:p>
            <a:pPr marL="1395001" marR="612723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hostile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acquisition,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ensure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 </a:t>
            </a:r>
            <a:endParaRPr sz="1600">
              <a:latin typeface="Times New Roman"/>
              <a:cs typeface="Times New Roman"/>
            </a:endParaRPr>
          </a:p>
          <a:p>
            <a:pPr marL="1395001" marR="612723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firm.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Consequentl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optimal </a:t>
            </a:r>
            <a:endParaRPr sz="1600">
              <a:latin typeface="Times New Roman"/>
              <a:cs typeface="Times New Roman"/>
            </a:endParaRPr>
          </a:p>
          <a:p>
            <a:pPr marL="1395001" marR="612723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395001" marR="375985" indent="-303444">
              <a:lnSpc>
                <a:spcPts val="1806"/>
              </a:lnSpc>
              <a:spcBef>
                <a:spcPts val="680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example,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Blockbuster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$9.50 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July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2005.</a:t>
            </a:r>
            <a:r>
              <a:rPr sz="1600" spc="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endParaRPr sz="1600">
              <a:latin typeface="Times New Roman"/>
              <a:cs typeface="Times New Roman"/>
            </a:endParaRPr>
          </a:p>
          <a:p>
            <a:pPr marL="1395001" marR="37598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optimal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12.47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share.</a:t>
            </a:r>
            <a:r>
              <a:rPr sz="1600" spc="-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Assuming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 </a:t>
            </a:r>
            <a:endParaRPr sz="1600">
              <a:latin typeface="Times New Roman"/>
              <a:cs typeface="Times New Roman"/>
            </a:endParaRPr>
          </a:p>
          <a:p>
            <a:pPr marL="1395001" marR="37598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reasonable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willing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up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$2.97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</a:t>
            </a:r>
            <a:endParaRPr sz="1600">
              <a:latin typeface="Times New Roman"/>
              <a:cs typeface="Times New Roman"/>
            </a:endParaRPr>
          </a:p>
          <a:p>
            <a:pPr marL="1395001" marR="375985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acquiring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Issues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ponder: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spc="-112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ould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automatically</a:t>
            </a:r>
            <a:r>
              <a:rPr sz="1400" spc="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pay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$2.97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share?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Why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why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not?</a:t>
            </a:r>
            <a:endParaRPr sz="1400">
              <a:latin typeface="Times New Roman"/>
              <a:cs typeface="Times New Roman"/>
            </a:endParaRPr>
          </a:p>
          <a:p>
            <a:pPr marL="1749020" marR="1053948" indent="-252870">
              <a:lnSpc>
                <a:spcPts val="1599"/>
              </a:lnSpc>
              <a:spcBef>
                <a:spcPts val="434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What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would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your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take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three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years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implement?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897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246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36521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Hostile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Acquisitions: Implications</a:t>
            </a:r>
            <a:endParaRPr sz="21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599"/>
              </a:lnSpc>
              <a:spcBef>
                <a:spcPts val="3997"/>
              </a:spcBef>
            </a:pPr>
            <a:r>
              <a:rPr sz="1400" i="1" dirty="0">
                <a:latin typeface="Times New Roman"/>
                <a:cs typeface="Times New Roman"/>
              </a:rPr>
              <a:t>a.</a:t>
            </a:r>
            <a:r>
              <a:rPr sz="1400" i="1" spc="3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4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value</a:t>
            </a:r>
            <a:r>
              <a:rPr sz="1400" i="1" spc="5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3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cont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ol</a:t>
            </a:r>
            <a:r>
              <a:rPr sz="1400" i="1" spc="6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will</a:t>
            </a:r>
            <a:r>
              <a:rPr sz="1400" i="1" spc="6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vary</a:t>
            </a:r>
            <a:r>
              <a:rPr sz="1400" i="1" spc="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ac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oss</a:t>
            </a:r>
            <a:r>
              <a:rPr sz="1400" i="1" spc="5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firms</a:t>
            </a:r>
            <a:r>
              <a:rPr sz="1400" dirty="0">
                <a:latin typeface="Times New Roman"/>
                <a:cs typeface="Times New Roman"/>
              </a:rPr>
              <a:t>: Since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</a:t>
            </a:r>
            <a:r>
              <a:rPr sz="1400" spc="-27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ference between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status-quo</a:t>
            </a:r>
            <a:r>
              <a:rPr sz="1400" spc="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its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optimal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follows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 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ger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poorly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managed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smaller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well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managed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firms.</a:t>
            </a:r>
            <a:endParaRPr sz="1400">
              <a:latin typeface="Times New Roman"/>
              <a:cs typeface="Times New Roman"/>
            </a:endParaRPr>
          </a:p>
          <a:p>
            <a:pPr marL="1395001" marR="274382" indent="-303444" algn="just">
              <a:lnSpc>
                <a:spcPts val="1599"/>
              </a:lnSpc>
              <a:spcBef>
                <a:spcPts val="525"/>
              </a:spcBef>
            </a:pPr>
            <a:r>
              <a:rPr sz="1400" i="1" dirty="0">
                <a:latin typeface="Times New Roman"/>
                <a:cs typeface="Times New Roman"/>
              </a:rPr>
              <a:t>b.</a:t>
            </a:r>
            <a:r>
              <a:rPr sz="1400" i="1" spc="2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</a:t>
            </a:r>
            <a:r>
              <a:rPr sz="1400" i="1" spc="27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can</a:t>
            </a:r>
            <a:r>
              <a:rPr sz="1400" i="1" spc="26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be</a:t>
            </a:r>
            <a:r>
              <a:rPr sz="1400" i="1" spc="25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no</a:t>
            </a:r>
            <a:r>
              <a:rPr sz="1400" i="1" spc="25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rule</a:t>
            </a:r>
            <a:r>
              <a:rPr sz="1400" i="1" spc="26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2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thumb</a:t>
            </a:r>
            <a:r>
              <a:rPr sz="1400" i="1" spc="27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on</a:t>
            </a:r>
            <a:r>
              <a:rPr sz="1400" i="1" spc="25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cont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ol</a:t>
            </a:r>
            <a:r>
              <a:rPr sz="1400" i="1" spc="28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emium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3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Since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2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</a:t>
            </a:r>
            <a:r>
              <a:rPr sz="1400" spc="29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vary across</a:t>
            </a:r>
            <a:r>
              <a:rPr sz="1400" spc="2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firms,</a:t>
            </a:r>
            <a:r>
              <a:rPr sz="1400" spc="19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2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2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2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2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simple</a:t>
            </a:r>
            <a:r>
              <a:rPr sz="1400" spc="2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rule</a:t>
            </a:r>
            <a:r>
              <a:rPr sz="1400" spc="2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thumb</a:t>
            </a:r>
            <a:r>
              <a:rPr sz="1400" spc="2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2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applies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across</a:t>
            </a:r>
            <a:r>
              <a:rPr sz="1400" spc="2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2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firms.</a:t>
            </a:r>
            <a:r>
              <a:rPr sz="1400" spc="1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notion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always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20-30%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cannot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right.</a:t>
            </a:r>
            <a:endParaRPr sz="14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599"/>
              </a:lnSpc>
              <a:spcBef>
                <a:spcPts val="435"/>
              </a:spcBef>
            </a:pPr>
            <a:r>
              <a:rPr sz="1400" i="1" dirty="0">
                <a:latin typeface="Times New Roman"/>
                <a:cs typeface="Times New Roman"/>
              </a:rPr>
              <a:t>c.</a:t>
            </a:r>
            <a:r>
              <a:rPr sz="1400" i="1" spc="5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6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cont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ol</a:t>
            </a:r>
            <a:r>
              <a:rPr sz="1400" i="1" spc="8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emium</a:t>
            </a:r>
            <a:r>
              <a:rPr sz="1400" i="1" spc="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should</a:t>
            </a:r>
            <a:r>
              <a:rPr sz="1400" i="1" spc="8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vary</a:t>
            </a:r>
            <a:r>
              <a:rPr sz="1400" i="1" spc="7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depending</a:t>
            </a:r>
            <a:r>
              <a:rPr sz="1400" i="1" spc="10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upon</a:t>
            </a:r>
            <a:r>
              <a:rPr sz="1400" i="1" spc="7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why</a:t>
            </a:r>
            <a:r>
              <a:rPr sz="1400" i="1" spc="6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5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firm is</a:t>
            </a:r>
            <a:r>
              <a:rPr sz="1400" i="1" spc="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performing</a:t>
            </a:r>
            <a:r>
              <a:rPr sz="1400" i="1" spc="10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badly</a:t>
            </a:r>
            <a:r>
              <a:rPr sz="1400" dirty="0">
                <a:latin typeface="Times New Roman"/>
                <a:cs typeface="Times New Roman"/>
              </a:rPr>
              <a:t>: 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control</a:t>
            </a:r>
            <a:r>
              <a:rPr sz="1400" spc="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</a:t>
            </a:r>
            <a:r>
              <a:rPr sz="1400" spc="9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 is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performing</a:t>
            </a:r>
            <a:r>
              <a:rPr sz="1400" spc="1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badly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because</a:t>
            </a:r>
            <a:r>
              <a:rPr sz="1400" spc="9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poor management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decisions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75" dirty="0">
                <a:latin typeface="Times New Roman"/>
                <a:cs typeface="Times New Roman"/>
              </a:rPr>
              <a:t>’</a:t>
            </a:r>
            <a:r>
              <a:rPr sz="1400" dirty="0">
                <a:latin typeface="Times New Roman"/>
                <a:cs typeface="Times New Roman"/>
              </a:rPr>
              <a:t>s problems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caused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external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factors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 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limited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control.</a:t>
            </a:r>
            <a:endParaRPr sz="1400">
              <a:latin typeface="Times New Roman"/>
              <a:cs typeface="Times New Roman"/>
            </a:endParaRPr>
          </a:p>
          <a:p>
            <a:pPr marL="1395001" marR="274380" indent="-303444" algn="just">
              <a:lnSpc>
                <a:spcPts val="1599"/>
              </a:lnSpc>
              <a:spcBef>
                <a:spcPts val="525"/>
              </a:spcBef>
            </a:pPr>
            <a:r>
              <a:rPr sz="1400" i="1" dirty="0">
                <a:latin typeface="Times New Roman"/>
                <a:cs typeface="Times New Roman"/>
              </a:rPr>
              <a:t>d.</a:t>
            </a:r>
            <a:r>
              <a:rPr sz="1400" i="1" spc="17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18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cont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ol</a:t>
            </a:r>
            <a:r>
              <a:rPr sz="1400" i="1" spc="20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emium</a:t>
            </a:r>
            <a:r>
              <a:rPr sz="1400" i="1" spc="21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should</a:t>
            </a:r>
            <a:r>
              <a:rPr sz="1400" i="1" spc="20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be</a:t>
            </a:r>
            <a:r>
              <a:rPr sz="1400" i="1" spc="17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17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function</a:t>
            </a:r>
            <a:r>
              <a:rPr sz="1400" i="1" spc="21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17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18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ease</a:t>
            </a:r>
            <a:r>
              <a:rPr sz="1400" i="1" spc="19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17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making</a:t>
            </a:r>
            <a:r>
              <a:rPr sz="1400" i="1" spc="20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management</a:t>
            </a:r>
            <a:r>
              <a:rPr sz="1400" i="1" spc="23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changes</a:t>
            </a:r>
            <a:r>
              <a:rPr sz="1400" dirty="0">
                <a:latin typeface="Times New Roman"/>
                <a:cs typeface="Times New Roman"/>
              </a:rPr>
              <a:t>: Not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easy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quick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implement.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 is far</a:t>
            </a:r>
            <a:r>
              <a:rPr sz="1400" spc="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easier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financing  mix 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 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under 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levered 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 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 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 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modernize 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plant 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equipment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manufacturing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old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outdated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plants.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02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659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415416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Hostile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Acquisitions: Evidence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a control e</a:t>
            </a:r>
            <a:r>
              <a:rPr sz="2100" spc="-39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fect</a:t>
            </a:r>
            <a:endParaRPr sz="2100">
              <a:latin typeface="Times New Roman"/>
              <a:cs typeface="Times New Roman"/>
            </a:endParaRPr>
          </a:p>
          <a:p>
            <a:pPr marL="1395001" marR="280976" indent="-303444">
              <a:lnSpc>
                <a:spcPct val="98604"/>
              </a:lnSpc>
              <a:spcBef>
                <a:spcPts val="4095"/>
              </a:spcBef>
            </a:pPr>
            <a:r>
              <a:rPr sz="1600" i="1" dirty="0">
                <a:latin typeface="Times New Roman"/>
                <a:cs typeface="Times New Roman"/>
              </a:rPr>
              <a:t>a.</a:t>
            </a:r>
            <a:r>
              <a:rPr sz="1600" i="1" spc="1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emiums</a:t>
            </a:r>
            <a:r>
              <a:rPr sz="1600" i="1" spc="67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paid</a:t>
            </a:r>
            <a:r>
              <a:rPr sz="1600" i="1" spc="3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for</a:t>
            </a:r>
            <a:r>
              <a:rPr sz="1600" i="1" spc="2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ta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get</a:t>
            </a:r>
            <a:r>
              <a:rPr sz="1600" i="1" spc="4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firms</a:t>
            </a:r>
            <a:r>
              <a:rPr sz="1600" i="1" spc="-5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in</a:t>
            </a:r>
            <a:r>
              <a:rPr sz="1600" i="1" spc="1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acquisitions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While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paid 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United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been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between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endParaRPr sz="1600">
              <a:latin typeface="Times New Roman"/>
              <a:cs typeface="Times New Roman"/>
            </a:endParaRPr>
          </a:p>
          <a:p>
            <a:pPr marL="1395001" marR="459336">
              <a:lnSpc>
                <a:spcPct val="97070"/>
              </a:lnSpc>
            </a:pPr>
            <a:r>
              <a:rPr sz="1600" dirty="0">
                <a:latin typeface="Times New Roman"/>
                <a:cs typeface="Times New Roman"/>
              </a:rPr>
              <a:t>30%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1980s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1990s,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premiums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tend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slightly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higher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 hostile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acquisitions.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addition,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bidding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which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tend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negligible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slightly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negative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across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positive 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hostile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acquisitions.</a:t>
            </a:r>
            <a:endParaRPr sz="1600">
              <a:latin typeface="Times New Roman"/>
              <a:cs typeface="Times New Roman"/>
            </a:endParaRPr>
          </a:p>
          <a:p>
            <a:pPr marL="1395001" marR="276397" indent="-303444">
              <a:lnSpc>
                <a:spcPct val="97645"/>
              </a:lnSpc>
              <a:spcBef>
                <a:spcPts val="381"/>
              </a:spcBef>
            </a:pPr>
            <a:r>
              <a:rPr sz="1600" dirty="0">
                <a:latin typeface="Times New Roman"/>
                <a:cs typeface="Times New Roman"/>
              </a:rPr>
              <a:t>b.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i="1" spc="-147" dirty="0">
                <a:latin typeface="Times New Roman"/>
                <a:cs typeface="Times New Roman"/>
              </a:rPr>
              <a:t>T</a:t>
            </a:r>
            <a:r>
              <a:rPr sz="1600" i="1" dirty="0">
                <a:latin typeface="Times New Roman"/>
                <a:cs typeface="Times New Roman"/>
              </a:rPr>
              <a:t>a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get</a:t>
            </a:r>
            <a:r>
              <a:rPr sz="1600" i="1" spc="4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firm</a:t>
            </a:r>
            <a:r>
              <a:rPr sz="1600" i="1" spc="-4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characteristics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spc="-112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hostile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takeovers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earned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2.2% lower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average,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industry;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 earned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stockholders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4%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than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market;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6.5%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held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insiders.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typical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 characterized</a:t>
            </a:r>
            <a:r>
              <a:rPr sz="1600" spc="9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poor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choice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performance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well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 low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insider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holdings.</a:t>
            </a:r>
            <a:endParaRPr sz="1600">
              <a:latin typeface="Times New Roman"/>
              <a:cs typeface="Times New Roman"/>
            </a:endParaRPr>
          </a:p>
          <a:p>
            <a:pPr marL="1395001" marR="379510" indent="-303444">
              <a:lnSpc>
                <a:spcPct val="97070"/>
              </a:lnSpc>
              <a:spcBef>
                <a:spcPts val="372"/>
              </a:spcBef>
            </a:pPr>
            <a:r>
              <a:rPr sz="1600" dirty="0">
                <a:latin typeface="Times New Roman"/>
                <a:cs typeface="Times New Roman"/>
              </a:rPr>
              <a:t>c.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Post-acquisition</a:t>
            </a:r>
            <a:r>
              <a:rPr sz="1600" i="1" spc="11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actions:</a:t>
            </a:r>
            <a:r>
              <a:rPr sz="1600" i="1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contrary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popular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vie</a:t>
            </a:r>
            <a:r>
              <a:rPr sz="1600" spc="-102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most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hostile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takeovers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followed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acquirer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stripping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assets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leading 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ruin.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Instead,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refocus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core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businesses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 improve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performance.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47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69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804606" marR="2737003" algn="ctr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Why control matters…</a:t>
            </a:r>
            <a:endParaRPr sz="2100">
              <a:latin typeface="Times New Roman"/>
              <a:cs typeface="Times New Roman"/>
            </a:endParaRPr>
          </a:p>
          <a:p>
            <a:pPr marL="1395001" marR="890378" indent="-303444">
              <a:lnSpc>
                <a:spcPts val="1947"/>
              </a:lnSpc>
              <a:spcBef>
                <a:spcPts val="7286"/>
              </a:spcBef>
              <a:tabLst>
                <a:tab pos="1390432" algn="l"/>
              </a:tabLst>
            </a:pPr>
            <a:r>
              <a:rPr sz="2000" baseline="10243" dirty="0">
                <a:latin typeface="Monotype Corsiva"/>
                <a:cs typeface="Monotype Corsiva"/>
              </a:rPr>
              <a:t></a:t>
            </a:r>
            <a:r>
              <a:rPr sz="2000" spc="-246" baseline="10243" dirty="0">
                <a:latin typeface="Monotype Corsiva"/>
                <a:cs typeface="Monotype Corsiva"/>
              </a:rPr>
              <a:t> </a:t>
            </a:r>
            <a:r>
              <a:rPr sz="2000" baseline="10243" dirty="0">
                <a:latin typeface="Monotype Corsiva"/>
                <a:cs typeface="Monotype Corsiva"/>
              </a:rPr>
              <a:t>	</a:t>
            </a:r>
            <a:r>
              <a:rPr sz="1700" dirty="0">
                <a:latin typeface="Times New Roman"/>
                <a:cs typeface="Times New Roman"/>
              </a:rPr>
              <a:t>When</a:t>
            </a:r>
            <a:r>
              <a:rPr sz="1700" spc="46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valuing</a:t>
            </a:r>
            <a:r>
              <a:rPr sz="1700" spc="57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firm,</a:t>
            </a:r>
            <a:r>
              <a:rPr sz="1700" spc="-6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</a:t>
            </a:r>
            <a:r>
              <a:rPr sz="1700" spc="4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1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control</a:t>
            </a:r>
            <a:r>
              <a:rPr sz="1700" spc="54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often</a:t>
            </a:r>
            <a:r>
              <a:rPr sz="1700" spc="3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12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key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factor</a:t>
            </a:r>
            <a:r>
              <a:rPr sz="1700" spc="4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is determining</a:t>
            </a:r>
            <a:r>
              <a:rPr sz="1700" spc="8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value.</a:t>
            </a:r>
            <a:endParaRPr sz="1700">
              <a:latin typeface="Times New Roman"/>
              <a:cs typeface="Times New Roman"/>
            </a:endParaRPr>
          </a:p>
          <a:p>
            <a:pPr marL="1091557">
              <a:lnSpc>
                <a:spcPts val="2012"/>
              </a:lnSpc>
              <a:spcBef>
                <a:spcPts val="180"/>
              </a:spcBef>
            </a:pPr>
            <a:r>
              <a:rPr sz="2000" baseline="10243" dirty="0">
                <a:latin typeface="Monotype Corsiva"/>
                <a:cs typeface="Monotype Corsiva"/>
              </a:rPr>
              <a:t>   </a:t>
            </a:r>
            <a:r>
              <a:rPr sz="2000" spc="279" baseline="10243" dirty="0">
                <a:latin typeface="Monotype Corsiva"/>
                <a:cs typeface="Monotype Corsiva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For</a:t>
            </a:r>
            <a:r>
              <a:rPr sz="1700" spc="29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instance,</a:t>
            </a:r>
            <a:endParaRPr sz="1700">
              <a:latin typeface="Times New Roman"/>
              <a:cs typeface="Times New Roman"/>
            </a:endParaRPr>
          </a:p>
          <a:p>
            <a:pPr marL="1749020" marR="712744" indent="-252870">
              <a:lnSpc>
                <a:spcPts val="1768"/>
              </a:lnSpc>
              <a:spcBef>
                <a:spcPts val="505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acquisitions,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acquirers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substantial</a:t>
            </a:r>
            <a:endParaRPr sz="1600">
              <a:latin typeface="Times New Roman"/>
              <a:cs typeface="Times New Roman"/>
            </a:endParaRPr>
          </a:p>
          <a:p>
            <a:pPr marL="1749020" marR="478950" indent="-252870">
              <a:lnSpc>
                <a:spcPct val="98604"/>
              </a:lnSpc>
              <a:spcBef>
                <a:spcPts val="302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When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publicly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pay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gives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them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stake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control.</a:t>
            </a:r>
            <a:endParaRPr sz="1600">
              <a:latin typeface="Times New Roman"/>
              <a:cs typeface="Times New Roman"/>
            </a:endParaRPr>
          </a:p>
          <a:p>
            <a:pPr marL="1749020" marR="285395" indent="-252870">
              <a:lnSpc>
                <a:spcPct val="98604"/>
              </a:lnSpc>
              <a:spcBef>
                <a:spcPts val="265"/>
              </a:spcBef>
              <a:tabLst>
                <a:tab pos="1743738" algn="l"/>
              </a:tabLst>
            </a:pPr>
            <a:r>
              <a:rPr sz="1600" dirty="0">
                <a:latin typeface="Times New Roman"/>
                <a:cs typeface="Times New Roman"/>
              </a:rPr>
              <a:t>•</a:t>
            </a:r>
            <a:r>
              <a:rPr sz="1600" spc="-3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	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companies,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often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atteched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buying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minority stakes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companies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absence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339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47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3585" y="4426324"/>
            <a:ext cx="7507051" cy="969658"/>
          </a:xfrm>
          <a:custGeom>
            <a:avLst/>
            <a:gdLst/>
            <a:ahLst/>
            <a:cxnLst/>
            <a:rect l="l" t="t" r="r" b="b"/>
            <a:pathLst>
              <a:path w="8257756" h="1098946">
                <a:moveTo>
                  <a:pt x="8257756" y="0"/>
                </a:moveTo>
                <a:lnTo>
                  <a:pt x="0" y="0"/>
                </a:lnTo>
                <a:lnTo>
                  <a:pt x="0" y="1098946"/>
                </a:lnTo>
                <a:lnTo>
                  <a:pt x="8257756" y="1098946"/>
                </a:lnTo>
                <a:lnTo>
                  <a:pt x="8257756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9051" y="4428972"/>
            <a:ext cx="1677950" cy="0"/>
          </a:xfrm>
          <a:custGeom>
            <a:avLst/>
            <a:gdLst/>
            <a:ahLst/>
            <a:cxnLst/>
            <a:rect l="l" t="t" r="r" b="b"/>
            <a:pathLst>
              <a:path w="1845745">
                <a:moveTo>
                  <a:pt x="0" y="0"/>
                </a:moveTo>
                <a:lnTo>
                  <a:pt x="1845745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52467" y="4428972"/>
            <a:ext cx="1675217" cy="0"/>
          </a:xfrm>
          <a:custGeom>
            <a:avLst/>
            <a:gdLst/>
            <a:ahLst/>
            <a:cxnLst/>
            <a:rect l="l" t="t" r="r" b="b"/>
            <a:pathLst>
              <a:path w="1842739">
                <a:moveTo>
                  <a:pt x="0" y="0"/>
                </a:moveTo>
                <a:lnTo>
                  <a:pt x="1842739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33149" y="4428972"/>
            <a:ext cx="1675216" cy="0"/>
          </a:xfrm>
          <a:custGeom>
            <a:avLst/>
            <a:gdLst/>
            <a:ahLst/>
            <a:cxnLst/>
            <a:rect l="l" t="t" r="r" b="b"/>
            <a:pathLst>
              <a:path w="1842738">
                <a:moveTo>
                  <a:pt x="0" y="0"/>
                </a:moveTo>
                <a:lnTo>
                  <a:pt x="1842738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9051" y="4699205"/>
            <a:ext cx="1677950" cy="0"/>
          </a:xfrm>
          <a:custGeom>
            <a:avLst/>
            <a:gdLst/>
            <a:ahLst/>
            <a:cxnLst/>
            <a:rect l="l" t="t" r="r" b="b"/>
            <a:pathLst>
              <a:path w="1845745">
                <a:moveTo>
                  <a:pt x="0" y="0"/>
                </a:moveTo>
                <a:lnTo>
                  <a:pt x="1845745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52467" y="4699205"/>
            <a:ext cx="1675217" cy="0"/>
          </a:xfrm>
          <a:custGeom>
            <a:avLst/>
            <a:gdLst/>
            <a:ahLst/>
            <a:cxnLst/>
            <a:rect l="l" t="t" r="r" b="b"/>
            <a:pathLst>
              <a:path w="1842739">
                <a:moveTo>
                  <a:pt x="0" y="0"/>
                </a:moveTo>
                <a:lnTo>
                  <a:pt x="1842739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33149" y="4699205"/>
            <a:ext cx="1675216" cy="0"/>
          </a:xfrm>
          <a:custGeom>
            <a:avLst/>
            <a:gdLst/>
            <a:ahLst/>
            <a:cxnLst/>
            <a:rect l="l" t="t" r="r" b="b"/>
            <a:pathLst>
              <a:path w="1842738">
                <a:moveTo>
                  <a:pt x="0" y="0"/>
                </a:moveTo>
                <a:lnTo>
                  <a:pt x="1842738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69051" y="4969438"/>
            <a:ext cx="1677950" cy="0"/>
          </a:xfrm>
          <a:custGeom>
            <a:avLst/>
            <a:gdLst/>
            <a:ahLst/>
            <a:cxnLst/>
            <a:rect l="l" t="t" r="r" b="b"/>
            <a:pathLst>
              <a:path w="1845745">
                <a:moveTo>
                  <a:pt x="0" y="0"/>
                </a:moveTo>
                <a:lnTo>
                  <a:pt x="1845745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2467" y="4969438"/>
            <a:ext cx="1675217" cy="0"/>
          </a:xfrm>
          <a:custGeom>
            <a:avLst/>
            <a:gdLst/>
            <a:ahLst/>
            <a:cxnLst/>
            <a:rect l="l" t="t" r="r" b="b"/>
            <a:pathLst>
              <a:path w="1842739">
                <a:moveTo>
                  <a:pt x="0" y="0"/>
                </a:moveTo>
                <a:lnTo>
                  <a:pt x="1842739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33149" y="4969438"/>
            <a:ext cx="1675216" cy="0"/>
          </a:xfrm>
          <a:custGeom>
            <a:avLst/>
            <a:gdLst/>
            <a:ahLst/>
            <a:cxnLst/>
            <a:rect l="l" t="t" r="r" b="b"/>
            <a:pathLst>
              <a:path w="1842738">
                <a:moveTo>
                  <a:pt x="0" y="0"/>
                </a:moveTo>
                <a:lnTo>
                  <a:pt x="1842738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66606" y="4426324"/>
            <a:ext cx="0" cy="816000"/>
          </a:xfrm>
          <a:custGeom>
            <a:avLst/>
            <a:gdLst/>
            <a:ahLst/>
            <a:cxnLst/>
            <a:rect l="l" t="t" r="r" b="b"/>
            <a:pathLst>
              <a:path h="924800">
                <a:moveTo>
                  <a:pt x="0" y="0"/>
                </a:moveTo>
                <a:lnTo>
                  <a:pt x="0" y="924800"/>
                </a:lnTo>
              </a:path>
            </a:pathLst>
          </a:custGeom>
          <a:ln w="72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9051" y="5239671"/>
            <a:ext cx="1677950" cy="0"/>
          </a:xfrm>
          <a:custGeom>
            <a:avLst/>
            <a:gdLst/>
            <a:ahLst/>
            <a:cxnLst/>
            <a:rect l="l" t="t" r="r" b="b"/>
            <a:pathLst>
              <a:path w="1845745">
                <a:moveTo>
                  <a:pt x="0" y="0"/>
                </a:moveTo>
                <a:lnTo>
                  <a:pt x="1845745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49734" y="4426324"/>
            <a:ext cx="0" cy="816000"/>
          </a:xfrm>
          <a:custGeom>
            <a:avLst/>
            <a:gdLst/>
            <a:ahLst/>
            <a:cxnLst/>
            <a:rect l="l" t="t" r="r" b="b"/>
            <a:pathLst>
              <a:path h="924800">
                <a:moveTo>
                  <a:pt x="0" y="0"/>
                </a:moveTo>
                <a:lnTo>
                  <a:pt x="0" y="924800"/>
                </a:lnTo>
              </a:path>
            </a:pathLst>
          </a:custGeom>
          <a:ln w="72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52467" y="5239671"/>
            <a:ext cx="1675217" cy="0"/>
          </a:xfrm>
          <a:custGeom>
            <a:avLst/>
            <a:gdLst/>
            <a:ahLst/>
            <a:cxnLst/>
            <a:rect l="l" t="t" r="r" b="b"/>
            <a:pathLst>
              <a:path w="1842739">
                <a:moveTo>
                  <a:pt x="0" y="0"/>
                </a:moveTo>
                <a:lnTo>
                  <a:pt x="1842739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30416" y="4426324"/>
            <a:ext cx="0" cy="816000"/>
          </a:xfrm>
          <a:custGeom>
            <a:avLst/>
            <a:gdLst/>
            <a:ahLst/>
            <a:cxnLst/>
            <a:rect l="l" t="t" r="r" b="b"/>
            <a:pathLst>
              <a:path h="924800">
                <a:moveTo>
                  <a:pt x="0" y="0"/>
                </a:moveTo>
                <a:lnTo>
                  <a:pt x="0" y="924800"/>
                </a:lnTo>
              </a:path>
            </a:pathLst>
          </a:custGeom>
          <a:ln w="72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33149" y="5239671"/>
            <a:ext cx="1675216" cy="0"/>
          </a:xfrm>
          <a:custGeom>
            <a:avLst/>
            <a:gdLst/>
            <a:ahLst/>
            <a:cxnLst/>
            <a:rect l="l" t="t" r="r" b="b"/>
            <a:pathLst>
              <a:path w="1842738">
                <a:moveTo>
                  <a:pt x="0" y="0"/>
                </a:moveTo>
                <a:lnTo>
                  <a:pt x="1842738" y="0"/>
                </a:lnTo>
              </a:path>
            </a:pathLst>
          </a:custGeom>
          <a:ln w="72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11099" y="4426324"/>
            <a:ext cx="0" cy="816000"/>
          </a:xfrm>
          <a:custGeom>
            <a:avLst/>
            <a:gdLst/>
            <a:ahLst/>
            <a:cxnLst/>
            <a:rect l="l" t="t" r="r" b="b"/>
            <a:pathLst>
              <a:path h="924800">
                <a:moveTo>
                  <a:pt x="0" y="0"/>
                </a:moveTo>
                <a:lnTo>
                  <a:pt x="0" y="924800"/>
                </a:lnTo>
              </a:path>
            </a:pathLst>
          </a:custGeom>
          <a:ln w="728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364" y="448235"/>
            <a:ext cx="8197273" cy="3978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80200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2. Market prices of Publicly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raded Companies: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 example</a:t>
            </a:r>
            <a:endParaRPr sz="2100">
              <a:latin typeface="Times New Roman"/>
              <a:cs typeface="Times New Roman"/>
            </a:endParaRPr>
          </a:p>
          <a:p>
            <a:pPr marL="1395001" marR="270448" indent="-303444" algn="just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 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 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 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 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 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valuation 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(May 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2005) 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 </a:t>
            </a:r>
            <a:endParaRPr sz="1600">
              <a:latin typeface="Times New Roman"/>
              <a:cs typeface="Times New Roman"/>
            </a:endParaRPr>
          </a:p>
          <a:p>
            <a:pPr marL="1395001" marR="270448" algn="just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roughly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$9.50.</a:t>
            </a:r>
            <a:endParaRPr sz="1600">
              <a:latin typeface="Times New Roman"/>
              <a:cs typeface="Times New Roman"/>
            </a:endParaRPr>
          </a:p>
          <a:p>
            <a:pPr marL="1749020" marR="274381" indent="-252870">
              <a:lnSpc>
                <a:spcPts val="1599"/>
              </a:lnSpc>
              <a:spcBef>
                <a:spcPts val="407"/>
              </a:spcBef>
            </a:pP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3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</a:t>
            </a:r>
            <a:r>
              <a:rPr sz="1400" spc="3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3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Status</a:t>
            </a:r>
            <a:r>
              <a:rPr sz="1400" spc="3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Quo</a:t>
            </a:r>
            <a:r>
              <a:rPr sz="1400" spc="291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3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3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Probability 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3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</a:t>
            </a:r>
            <a:r>
              <a:rPr sz="1400" spc="3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 (Optimal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Status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Quo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alue)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9.50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5.13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+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Probability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($12.47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$5.13)</a:t>
            </a:r>
            <a:endParaRPr sz="14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1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attaching</a:t>
            </a:r>
            <a:r>
              <a:rPr sz="1600" spc="1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probability</a:t>
            </a:r>
            <a:r>
              <a:rPr sz="1600" spc="19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59.5%</a:t>
            </a:r>
            <a:r>
              <a:rPr sz="1600" spc="1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20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policies</a:t>
            </a:r>
            <a:r>
              <a:rPr sz="1600" spc="1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be</a:t>
            </a:r>
            <a:r>
              <a:rPr sz="1600" spc="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changed.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</a:t>
            </a:r>
            <a:r>
              <a:rPr sz="1600" spc="9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Icahn</a:t>
            </a:r>
            <a:r>
              <a:rPr sz="1600" spc="-84" dirty="0">
                <a:latin typeface="Times New Roman"/>
                <a:cs typeface="Times New Roman"/>
              </a:rPr>
              <a:t>’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1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successful</a:t>
            </a:r>
            <a:r>
              <a:rPr sz="1600" spc="1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challenge</a:t>
            </a:r>
            <a:r>
              <a:rPr sz="1600" spc="1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management.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Prior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his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arriving,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per</a:t>
            </a:r>
            <a:r>
              <a:rPr sz="1600" spc="1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</a:t>
            </a:r>
            <a:r>
              <a:rPr sz="1600" spc="2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was 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$8.20,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yielding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probability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endParaRPr sz="1600">
              <a:latin typeface="Times New Roman"/>
              <a:cs typeface="Times New Roman"/>
            </a:endParaRPr>
          </a:p>
          <a:p>
            <a:pPr marL="1395001" marR="270447" algn="just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only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41.8%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changing.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364" y="4426324"/>
            <a:ext cx="693243" cy="969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3" name="object 13"/>
          <p:cNvSpPr txBox="1"/>
          <p:nvPr/>
        </p:nvSpPr>
        <p:spPr>
          <a:xfrm>
            <a:off x="1166607" y="4426323"/>
            <a:ext cx="1683126" cy="272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2" name="object 12"/>
          <p:cNvSpPr txBox="1"/>
          <p:nvPr/>
        </p:nvSpPr>
        <p:spPr>
          <a:xfrm>
            <a:off x="2849734" y="4426323"/>
            <a:ext cx="1680683" cy="272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349">
              <a:lnSpc>
                <a:spcPct val="95825"/>
              </a:lnSpc>
              <a:spcBef>
                <a:spcPts val="242"/>
              </a:spcBef>
            </a:pPr>
            <a:r>
              <a:rPr sz="1000" spc="5" dirty="0">
                <a:latin typeface="Times New Roman"/>
                <a:cs typeface="Times New Roman"/>
              </a:rPr>
              <a:t>Valu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93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f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Equity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30417" y="4426323"/>
            <a:ext cx="1680683" cy="272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349">
              <a:lnSpc>
                <a:spcPct val="95825"/>
              </a:lnSpc>
              <a:spcBef>
                <a:spcPts val="242"/>
              </a:spcBef>
            </a:pPr>
            <a:r>
              <a:rPr sz="1000" dirty="0">
                <a:latin typeface="Times New Roman"/>
                <a:cs typeface="Times New Roman"/>
              </a:rPr>
              <a:t>Value</a:t>
            </a:r>
            <a:r>
              <a:rPr sz="1000" spc="-16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per</a:t>
            </a:r>
            <a:r>
              <a:rPr sz="1000" spc="98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</a:t>
            </a:r>
            <a:r>
              <a:rPr sz="1000" spc="22" dirty="0">
                <a:latin typeface="Times New Roman"/>
                <a:cs typeface="Times New Roman"/>
              </a:rPr>
              <a:t>h</a:t>
            </a:r>
            <a:r>
              <a:rPr sz="1000" spc="-22" dirty="0">
                <a:latin typeface="Times New Roman"/>
                <a:cs typeface="Times New Roman"/>
              </a:rPr>
              <a:t>a</a:t>
            </a:r>
            <a:r>
              <a:rPr sz="1000" spc="22" dirty="0">
                <a:latin typeface="Times New Roman"/>
                <a:cs typeface="Times New Roman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1099" y="4426323"/>
            <a:ext cx="2459536" cy="813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1166607" y="4699206"/>
            <a:ext cx="1683126" cy="270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761">
              <a:lnSpc>
                <a:spcPct val="95825"/>
              </a:lnSpc>
              <a:spcBef>
                <a:spcPts val="224"/>
              </a:spcBef>
            </a:pPr>
            <a:r>
              <a:rPr sz="1000" spc="5" dirty="0">
                <a:latin typeface="Times New Roman"/>
                <a:cs typeface="Times New Roman"/>
              </a:rPr>
              <a:t>Statu</a:t>
            </a:r>
            <a:r>
              <a:rPr sz="1000" dirty="0">
                <a:latin typeface="Times New Roman"/>
                <a:cs typeface="Times New Roman"/>
              </a:rPr>
              <a:t>s</a:t>
            </a:r>
            <a:r>
              <a:rPr sz="1000" spc="106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Quo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9734" y="4699206"/>
            <a:ext cx="1680683" cy="270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349">
              <a:lnSpc>
                <a:spcPct val="95825"/>
              </a:lnSpc>
              <a:spcBef>
                <a:spcPts val="224"/>
              </a:spcBef>
            </a:pPr>
            <a:r>
              <a:rPr sz="1000" dirty="0">
                <a:latin typeface="Times New Roman"/>
                <a:cs typeface="Times New Roman"/>
              </a:rPr>
              <a:t>$</a:t>
            </a:r>
            <a:r>
              <a:rPr sz="1000" spc="53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95</a:t>
            </a:r>
            <a:r>
              <a:rPr sz="1000" dirty="0">
                <a:latin typeface="Times New Roman"/>
                <a:cs typeface="Times New Roman"/>
              </a:rPr>
              <a:t>5</a:t>
            </a:r>
            <a:r>
              <a:rPr sz="1000" spc="60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million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30417" y="4699206"/>
            <a:ext cx="1680683" cy="270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349">
              <a:lnSpc>
                <a:spcPct val="95825"/>
              </a:lnSpc>
              <a:spcBef>
                <a:spcPts val="224"/>
              </a:spcBef>
            </a:pPr>
            <a:r>
              <a:rPr sz="1000" dirty="0">
                <a:latin typeface="Times New Roman"/>
                <a:cs typeface="Times New Roman"/>
              </a:rPr>
              <a:t>$</a:t>
            </a:r>
            <a:r>
              <a:rPr sz="1000" spc="37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5.1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-4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pe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86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share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607" y="4969439"/>
            <a:ext cx="1683126" cy="270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761">
              <a:lnSpc>
                <a:spcPct val="95825"/>
              </a:lnSpc>
              <a:spcBef>
                <a:spcPts val="224"/>
              </a:spcBef>
            </a:pPr>
            <a:r>
              <a:rPr sz="1000" dirty="0">
                <a:latin typeface="Times New Roman"/>
                <a:cs typeface="Times New Roman"/>
              </a:rPr>
              <a:t>Optimally</a:t>
            </a:r>
            <a:r>
              <a:rPr sz="1000" spc="12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mana</a:t>
            </a:r>
            <a:r>
              <a:rPr sz="1000" spc="22" dirty="0">
                <a:latin typeface="Times New Roman"/>
                <a:cs typeface="Times New Roman"/>
              </a:rPr>
              <a:t>g</a:t>
            </a:r>
            <a:r>
              <a:rPr sz="1000" spc="13" dirty="0">
                <a:latin typeface="Times New Roman"/>
                <a:cs typeface="Times New Roman"/>
              </a:rPr>
              <a:t>ed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9734" y="4969439"/>
            <a:ext cx="1680683" cy="270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349">
              <a:lnSpc>
                <a:spcPct val="95825"/>
              </a:lnSpc>
              <a:spcBef>
                <a:spcPts val="224"/>
              </a:spcBef>
            </a:pPr>
            <a:r>
              <a:rPr sz="1000" spc="-12" dirty="0">
                <a:latin typeface="Times New Roman"/>
                <a:cs typeface="Times New Roman"/>
              </a:rPr>
              <a:t>$2,3</a:t>
            </a:r>
            <a:r>
              <a:rPr sz="1000" spc="30" dirty="0">
                <a:latin typeface="Times New Roman"/>
                <a:cs typeface="Times New Roman"/>
              </a:rPr>
              <a:t>2</a:t>
            </a:r>
            <a:r>
              <a:rPr sz="1000" dirty="0">
                <a:latin typeface="Times New Roman"/>
                <a:cs typeface="Times New Roman"/>
              </a:rPr>
              <a:t>3</a:t>
            </a:r>
            <a:r>
              <a:rPr sz="1000" spc="18" dirty="0">
                <a:latin typeface="Times New Roman"/>
                <a:cs typeface="Times New Roman"/>
              </a:rPr>
              <a:t> </a:t>
            </a:r>
            <a:r>
              <a:rPr sz="1000" spc="8" dirty="0">
                <a:latin typeface="Times New Roman"/>
                <a:cs typeface="Times New Roman"/>
              </a:rPr>
              <a:t>million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0417" y="4969439"/>
            <a:ext cx="1680683" cy="2702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9349">
              <a:lnSpc>
                <a:spcPct val="95825"/>
              </a:lnSpc>
              <a:spcBef>
                <a:spcPts val="224"/>
              </a:spcBef>
            </a:pPr>
            <a:r>
              <a:rPr sz="1000" spc="-12" dirty="0">
                <a:latin typeface="Times New Roman"/>
                <a:cs typeface="Times New Roman"/>
              </a:rPr>
              <a:t>$12.</a:t>
            </a:r>
            <a:r>
              <a:rPr sz="1000" spc="31" dirty="0">
                <a:latin typeface="Times New Roman"/>
                <a:cs typeface="Times New Roman"/>
              </a:rPr>
              <a:t>4</a:t>
            </a:r>
            <a:r>
              <a:rPr sz="1000" dirty="0">
                <a:latin typeface="Times New Roman"/>
                <a:cs typeface="Times New Roman"/>
              </a:rPr>
              <a:t>7</a:t>
            </a:r>
            <a:r>
              <a:rPr sz="1000" spc="-42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pe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57" dirty="0">
                <a:latin typeface="Times New Roman"/>
                <a:cs typeface="Times New Roman"/>
              </a:rPr>
              <a:t> </a:t>
            </a:r>
            <a:r>
              <a:rPr sz="1000" spc="13" dirty="0">
                <a:latin typeface="Times New Roman"/>
                <a:cs typeface="Times New Roman"/>
              </a:rPr>
              <a:t>share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6606" y="5239671"/>
            <a:ext cx="7504029" cy="1563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5395982"/>
            <a:ext cx="8197273" cy="1013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19"/>
              </a:spcBef>
            </a:pPr>
            <a:endParaRPr sz="700"/>
          </a:p>
          <a:p>
            <a:pPr marL="161555">
              <a:lnSpc>
                <a:spcPct val="95825"/>
              </a:lnSpc>
              <a:spcBef>
                <a:spcPts val="448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596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150231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Market Prices for Publicly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raded Firms: Implications</a:t>
            </a:r>
            <a:endParaRPr sz="2100">
              <a:latin typeface="Times New Roman"/>
              <a:cs typeface="Times New Roman"/>
            </a:endParaRPr>
          </a:p>
          <a:p>
            <a:pPr marL="1395001" marR="274377" indent="-303444" algn="just">
              <a:lnSpc>
                <a:spcPts val="1599"/>
              </a:lnSpc>
              <a:spcBef>
                <a:spcPts val="3997"/>
              </a:spcBef>
            </a:pPr>
            <a:r>
              <a:rPr sz="1400" i="1" dirty="0">
                <a:latin typeface="Times New Roman"/>
                <a:cs typeface="Times New Roman"/>
              </a:rPr>
              <a:t>a.</a:t>
            </a:r>
            <a:r>
              <a:rPr sz="1400" i="1" spc="5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Paying</a:t>
            </a:r>
            <a:r>
              <a:rPr sz="1400" i="1" spc="8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emium</a:t>
            </a:r>
            <a:r>
              <a:rPr sz="1400" i="1" spc="9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over</a:t>
            </a:r>
            <a:r>
              <a:rPr sz="1400" i="1" spc="7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6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market</a:t>
            </a:r>
            <a:r>
              <a:rPr sz="1400" i="1" spc="8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price</a:t>
            </a:r>
            <a:r>
              <a:rPr sz="1400" i="1" spc="7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can</a:t>
            </a:r>
            <a:r>
              <a:rPr sz="1400" i="1" spc="67" dirty="0">
                <a:latin typeface="Times New Roman"/>
                <a:cs typeface="Times New Roman"/>
              </a:rPr>
              <a:t> 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esult</a:t>
            </a:r>
            <a:r>
              <a:rPr sz="1400" i="1" spc="7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in</a:t>
            </a:r>
            <a:r>
              <a:rPr sz="1400" i="1" spc="5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over</a:t>
            </a:r>
            <a:r>
              <a:rPr sz="1400" i="1" spc="7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payment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1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 where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market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already</a:t>
            </a:r>
            <a:r>
              <a:rPr sz="1400" spc="20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assumes</a:t>
            </a:r>
            <a:r>
              <a:rPr sz="1400" spc="2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1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</a:t>
            </a:r>
            <a:r>
              <a:rPr sz="1400" spc="2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1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changed</a:t>
            </a:r>
            <a:r>
              <a:rPr sz="1400" spc="2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builds</a:t>
            </a:r>
            <a:r>
              <a:rPr sz="1400" spc="19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18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1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 price,</a:t>
            </a:r>
            <a:r>
              <a:rPr sz="1400" spc="1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acquirers</a:t>
            </a:r>
            <a:r>
              <a:rPr sz="1400" spc="17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1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wary</a:t>
            </a:r>
            <a:r>
              <a:rPr sz="1400" spc="1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paying</a:t>
            </a:r>
            <a:r>
              <a:rPr sz="1400" spc="1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current</a:t>
            </a:r>
            <a:r>
              <a:rPr sz="1400" spc="1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1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1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even 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badly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managed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firm.</a:t>
            </a:r>
            <a:endParaRPr sz="14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599"/>
              </a:lnSpc>
              <a:spcBef>
                <a:spcPts val="525"/>
              </a:spcBef>
            </a:pPr>
            <a:r>
              <a:rPr sz="1400" i="1" dirty="0">
                <a:latin typeface="Times New Roman"/>
                <a:cs typeface="Times New Roman"/>
              </a:rPr>
              <a:t>b.</a:t>
            </a:r>
            <a:r>
              <a:rPr sz="1400" i="1" spc="11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Anything</a:t>
            </a:r>
            <a:r>
              <a:rPr sz="1400" i="1" spc="17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that</a:t>
            </a:r>
            <a:r>
              <a:rPr sz="1400" i="1" spc="15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causes</a:t>
            </a:r>
            <a:r>
              <a:rPr sz="1400" i="1" spc="16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market</a:t>
            </a:r>
            <a:r>
              <a:rPr sz="1400" i="1" spc="16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pe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ception</a:t>
            </a:r>
            <a:r>
              <a:rPr sz="1400" i="1" spc="18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1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14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likelihood</a:t>
            </a:r>
            <a:r>
              <a:rPr sz="1400" i="1" spc="18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1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management</a:t>
            </a:r>
            <a:r>
              <a:rPr sz="1400" i="1" spc="20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change</a:t>
            </a:r>
            <a:r>
              <a:rPr sz="1400" i="1" spc="17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to</a:t>
            </a:r>
            <a:r>
              <a:rPr sz="1400" i="1" spc="1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shift can</a:t>
            </a:r>
            <a:r>
              <a:rPr sz="1400" i="1" spc="9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have</a:t>
            </a:r>
            <a:r>
              <a:rPr sz="1400" i="1" spc="9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ge</a:t>
            </a:r>
            <a:r>
              <a:rPr sz="1400" i="1" spc="10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effects</a:t>
            </a:r>
            <a:r>
              <a:rPr sz="1400" i="1" spc="10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on</a:t>
            </a:r>
            <a:r>
              <a:rPr sz="1400" i="1" spc="8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all</a:t>
            </a:r>
            <a:r>
              <a:rPr sz="1400" i="1" spc="8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stocks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hostile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acquisition</a:t>
            </a:r>
            <a:r>
              <a:rPr sz="1400" spc="1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one</a:t>
            </a:r>
            <a:r>
              <a:rPr sz="1400" spc="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instance, may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lead</a:t>
            </a:r>
            <a:r>
              <a:rPr sz="1400" spc="7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investors</a:t>
            </a:r>
            <a:r>
              <a:rPr sz="1400" spc="10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9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their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assessments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likelihood</a:t>
            </a:r>
            <a:r>
              <a:rPr sz="1400" spc="1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</a:t>
            </a:r>
            <a:r>
              <a:rPr sz="1400" spc="1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 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prices.</a:t>
            </a:r>
            <a:endParaRPr sz="1400">
              <a:latin typeface="Times New Roman"/>
              <a:cs typeface="Times New Roman"/>
            </a:endParaRPr>
          </a:p>
          <a:p>
            <a:pPr marL="1395001" marR="274377" indent="-303444" algn="just">
              <a:lnSpc>
                <a:spcPts val="1599"/>
              </a:lnSpc>
              <a:spcBef>
                <a:spcPts val="435"/>
              </a:spcBef>
            </a:pPr>
            <a:r>
              <a:rPr sz="1400" i="1" dirty="0">
                <a:latin typeface="Times New Roman"/>
                <a:cs typeface="Times New Roman"/>
              </a:rPr>
              <a:t>c. </a:t>
            </a:r>
            <a:r>
              <a:rPr sz="1400" i="1" spc="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Poor </a:t>
            </a:r>
            <a:r>
              <a:rPr sz="1400" i="1" spc="2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corporate </a:t>
            </a:r>
            <a:r>
              <a:rPr sz="1400" i="1" spc="4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governance </a:t>
            </a:r>
            <a:r>
              <a:rPr sz="1400" i="1" spc="5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= </a:t>
            </a:r>
            <a:r>
              <a:rPr sz="1400" i="1" spc="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Lower </a:t>
            </a:r>
            <a:r>
              <a:rPr sz="1400" i="1" spc="2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stock </a:t>
            </a:r>
            <a:r>
              <a:rPr sz="1400" i="1" spc="2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prices</a:t>
            </a:r>
            <a:r>
              <a:rPr sz="1400" dirty="0">
                <a:latin typeface="Times New Roman"/>
                <a:cs typeface="Times New Roman"/>
              </a:rPr>
              <a:t>: 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 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prices 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 market 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where corporate</a:t>
            </a:r>
            <a:r>
              <a:rPr sz="1400" spc="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governance</a:t>
            </a:r>
            <a:r>
              <a:rPr sz="1400" spc="9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fective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 a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likelihood</a:t>
            </a:r>
            <a:r>
              <a:rPr sz="1400" spc="9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bad management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control.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contrast,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difficult, if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not impossible,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dislodge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managers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markets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where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corporate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governance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weak.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 prices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these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markets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therefore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incorporate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lower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control.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di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ferences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corporate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governance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likely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manifest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themselves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most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worst managed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</a:t>
            </a:r>
            <a:r>
              <a:rPr sz="1400" spc="-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78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99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38"/>
              </a:lnSpc>
              <a:spcBef>
                <a:spcPts val="9"/>
              </a:spcBef>
            </a:pPr>
            <a:endParaRPr sz="500"/>
          </a:p>
          <a:p>
            <a:pPr marL="3359423" marR="1021578" indent="-2223877">
              <a:lnSpc>
                <a:spcPts val="2425"/>
              </a:lnSpc>
              <a:spcBef>
                <a:spcPts val="3590"/>
              </a:spcBef>
            </a:pPr>
            <a:r>
              <a:rPr sz="2100" dirty="0">
                <a:latin typeface="Times New Roman"/>
                <a:cs typeface="Times New Roman"/>
              </a:rPr>
              <a:t>Market Price for Publicly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71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raded Firms: Evidence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a </a:t>
            </a:r>
            <a:endParaRPr sz="2100">
              <a:latin typeface="Times New Roman"/>
              <a:cs typeface="Times New Roman"/>
            </a:endParaRPr>
          </a:p>
          <a:p>
            <a:pPr marL="3359423" marR="1021578">
              <a:lnSpc>
                <a:spcPts val="2425"/>
              </a:lnSpc>
              <a:spcBef>
                <a:spcPts val="140"/>
              </a:spcBef>
            </a:pPr>
            <a:r>
              <a:rPr sz="2100" dirty="0">
                <a:latin typeface="Times New Roman"/>
                <a:cs typeface="Times New Roman"/>
              </a:rPr>
              <a:t>control e</a:t>
            </a:r>
            <a:r>
              <a:rPr sz="2100" spc="-39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fect</a:t>
            </a:r>
            <a:endParaRPr sz="2100">
              <a:latin typeface="Times New Roman"/>
              <a:cs typeface="Times New Roman"/>
            </a:endParaRPr>
          </a:p>
          <a:p>
            <a:pPr marL="1395001" marR="274380" indent="-303444" algn="just">
              <a:lnSpc>
                <a:spcPct val="91896"/>
              </a:lnSpc>
              <a:spcBef>
                <a:spcPts val="4055"/>
              </a:spcBef>
            </a:pPr>
            <a:r>
              <a:rPr sz="1400" i="1" dirty="0">
                <a:latin typeface="Times New Roman"/>
                <a:cs typeface="Times New Roman"/>
              </a:rPr>
              <a:t>a. Hostile</a:t>
            </a:r>
            <a:r>
              <a:rPr sz="1400" i="1" spc="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Acquisitions:</a:t>
            </a:r>
            <a:r>
              <a:rPr sz="1400" i="1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prices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all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stocks</a:t>
            </a:r>
            <a:r>
              <a:rPr sz="1400" spc="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10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control,</a:t>
            </a:r>
            <a:r>
              <a:rPr sz="1400" spc="9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any actions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make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hostile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acquisitions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more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less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likely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-26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fect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</a:t>
            </a:r>
            <a:r>
              <a:rPr sz="1400" spc="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prices. When Pennsylvania</a:t>
            </a:r>
            <a:r>
              <a:rPr sz="1400" spc="10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passed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its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anti-takeover</a:t>
            </a:r>
            <a:r>
              <a:rPr sz="1400" spc="1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law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1989,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Pennsylvania</a:t>
            </a:r>
            <a:r>
              <a:rPr sz="1400" spc="10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 saw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their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 prices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decline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6.90%.</a:t>
            </a:r>
            <a:endParaRPr sz="14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588"/>
              </a:lnSpc>
              <a:spcBef>
                <a:spcPts val="1086"/>
              </a:spcBef>
            </a:pPr>
            <a:r>
              <a:rPr sz="1400" i="1" dirty="0">
                <a:latin typeface="Times New Roman"/>
                <a:cs typeface="Times New Roman"/>
              </a:rPr>
              <a:t>b. Management</a:t>
            </a:r>
            <a:r>
              <a:rPr sz="1400" i="1" spc="6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Changes:</a:t>
            </a:r>
            <a:r>
              <a:rPr sz="1400" i="1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badly</a:t>
            </a:r>
            <a:r>
              <a:rPr sz="1400" spc="9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managed</a:t>
            </a:r>
            <a:r>
              <a:rPr sz="1400" spc="1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firms,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forced</a:t>
            </a:r>
            <a:r>
              <a:rPr sz="1400" spc="10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CEO</a:t>
            </a:r>
            <a:r>
              <a:rPr sz="1400" spc="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turnover</a:t>
            </a:r>
            <a:r>
              <a:rPr sz="1400" spc="1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outside successor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most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positive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consequences,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especially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outsider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viewed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 someone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capable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way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run.</a:t>
            </a:r>
            <a:endParaRPr sz="1400">
              <a:latin typeface="Times New Roman"/>
              <a:cs typeface="Times New Roman"/>
            </a:endParaRPr>
          </a:p>
          <a:p>
            <a:pPr marL="1091557">
              <a:lnSpc>
                <a:spcPct val="95825"/>
              </a:lnSpc>
              <a:spcBef>
                <a:spcPts val="693"/>
              </a:spcBef>
            </a:pPr>
            <a:r>
              <a:rPr sz="1400" i="1" dirty="0">
                <a:latin typeface="Times New Roman"/>
                <a:cs typeface="Times New Roman"/>
              </a:rPr>
              <a:t>c.</a:t>
            </a:r>
            <a:r>
              <a:rPr sz="1400" i="1" spc="1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Corporate</a:t>
            </a:r>
            <a:r>
              <a:rPr sz="1400" i="1" spc="6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Governance: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1134"/>
              </a:spcBef>
            </a:pPr>
            <a:r>
              <a:rPr sz="1200" dirty="0">
                <a:latin typeface="Times New Roman"/>
                <a:cs typeface="Times New Roman"/>
              </a:rPr>
              <a:t>–   </a:t>
            </a:r>
            <a:r>
              <a:rPr sz="1200" spc="17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Gompers,</a:t>
            </a:r>
            <a:r>
              <a:rPr sz="1200" spc="2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Ishi</a:t>
            </a:r>
            <a:r>
              <a:rPr sz="1200" spc="18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18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Metrick</a:t>
            </a:r>
            <a:r>
              <a:rPr sz="1200" spc="22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found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18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stocks</a:t>
            </a:r>
            <a:r>
              <a:rPr sz="1200" spc="20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weakest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stockholder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power</a:t>
            </a:r>
            <a:r>
              <a:rPr sz="1200" spc="20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earned</a:t>
            </a:r>
            <a:endParaRPr sz="1200">
              <a:latin typeface="Times New Roman"/>
              <a:cs typeface="Times New Roman"/>
            </a:endParaRPr>
          </a:p>
          <a:p>
            <a:pPr marL="1749020" marR="278310" algn="just">
              <a:lnSpc>
                <a:spcPct val="97358"/>
              </a:lnSpc>
              <a:spcBef>
                <a:spcPts val="112"/>
              </a:spcBef>
            </a:pPr>
            <a:r>
              <a:rPr sz="1200" dirty="0">
                <a:latin typeface="Times New Roman"/>
                <a:cs typeface="Times New Roman"/>
              </a:rPr>
              <a:t>8.4%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less</a:t>
            </a:r>
            <a:r>
              <a:rPr sz="1200" spc="1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annual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returns</a:t>
            </a:r>
            <a:r>
              <a:rPr sz="1200" spc="4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than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stockholders</a:t>
            </a:r>
            <a:r>
              <a:rPr sz="1200" spc="10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2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strongest</a:t>
            </a:r>
            <a:r>
              <a:rPr sz="1200" spc="6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stockholder</a:t>
            </a:r>
            <a:r>
              <a:rPr sz="1200" spc="9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powe</a:t>
            </a:r>
            <a:r>
              <a:rPr sz="1200" spc="-67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also found</a:t>
            </a:r>
            <a:r>
              <a:rPr sz="1200" spc="11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9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increase</a:t>
            </a:r>
            <a:r>
              <a:rPr sz="1200" spc="14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1%</a:t>
            </a:r>
            <a:r>
              <a:rPr sz="1200" spc="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9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poor</a:t>
            </a:r>
            <a:r>
              <a:rPr sz="1200" spc="10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governance</a:t>
            </a:r>
            <a:r>
              <a:rPr sz="1200" spc="1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index</a:t>
            </a:r>
            <a:r>
              <a:rPr sz="1200" spc="11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translated</a:t>
            </a:r>
            <a:r>
              <a:rPr sz="1200" spc="15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into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7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decline</a:t>
            </a:r>
            <a:r>
              <a:rPr sz="1200" spc="1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2.4%</a:t>
            </a:r>
            <a:r>
              <a:rPr sz="1200" spc="1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</a:t>
            </a:r>
            <a:r>
              <a:rPr sz="1200" spc="-67" dirty="0">
                <a:latin typeface="Times New Roman"/>
                <a:cs typeface="Times New Roman"/>
              </a:rPr>
              <a:t>’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-84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obin</a:t>
            </a:r>
            <a:r>
              <a:rPr sz="1200" spc="-67" dirty="0">
                <a:latin typeface="Times New Roman"/>
                <a:cs typeface="Times New Roman"/>
              </a:rPr>
              <a:t>’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7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Q,</a:t>
            </a:r>
            <a:r>
              <a:rPr sz="1200" spc="2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which</a:t>
            </a:r>
            <a:r>
              <a:rPr sz="1200" spc="6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2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ratio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market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replacement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cost.</a:t>
            </a:r>
            <a:endParaRPr sz="1200">
              <a:latin typeface="Times New Roman"/>
              <a:cs typeface="Times New Roman"/>
            </a:endParaRPr>
          </a:p>
          <a:p>
            <a:pPr marL="1749020" marR="278310" indent="-252870" algn="just">
              <a:lnSpc>
                <a:spcPct val="99466"/>
              </a:lnSpc>
              <a:spcBef>
                <a:spcPts val="1063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	Bris 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Cabolis </a:t>
            </a:r>
            <a:r>
              <a:rPr sz="1200" spc="1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look </a:t>
            </a:r>
            <a:r>
              <a:rPr sz="1200" spc="7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at 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get </a:t>
            </a:r>
            <a:r>
              <a:rPr sz="1200" spc="9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firms 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9277 </a:t>
            </a:r>
            <a:r>
              <a:rPr sz="1200" spc="8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cross-border </a:t>
            </a:r>
            <a:r>
              <a:rPr sz="1200" spc="15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me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gers, </a:t>
            </a:r>
            <a:r>
              <a:rPr sz="1200" spc="11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where </a:t>
            </a:r>
            <a:r>
              <a:rPr sz="1200" spc="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corporate governance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</a:t>
            </a:r>
            <a:r>
              <a:rPr sz="1200" spc="-22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get</a:t>
            </a:r>
            <a:r>
              <a:rPr sz="1200" spc="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 in</a:t>
            </a:r>
            <a:r>
              <a:rPr sz="1200" spc="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-22" dirty="0">
                <a:latin typeface="Times New Roman"/>
                <a:cs typeface="Times New Roman"/>
              </a:rPr>
              <a:t>f</a:t>
            </a:r>
            <a:r>
              <a:rPr sz="1200" dirty="0">
                <a:latin typeface="Times New Roman"/>
                <a:cs typeface="Times New Roman"/>
              </a:rPr>
              <a:t>fect</a:t>
            </a:r>
            <a:r>
              <a:rPr sz="1200" spc="3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replaced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corporate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governance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 acquire</a:t>
            </a:r>
            <a:r>
              <a:rPr sz="1200" spc="-67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.</a:t>
            </a:r>
            <a:r>
              <a:rPr sz="1200" spc="10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They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find that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46" dirty="0">
                <a:latin typeface="Times New Roman"/>
                <a:cs typeface="Times New Roman"/>
              </a:rPr>
              <a:t> </a:t>
            </a:r>
            <a:r>
              <a:rPr sz="1200" spc="-84" dirty="0">
                <a:latin typeface="Times New Roman"/>
                <a:cs typeface="Times New Roman"/>
              </a:rPr>
              <a:t>T</a:t>
            </a:r>
            <a:r>
              <a:rPr sz="1200" dirty="0">
                <a:latin typeface="Times New Roman"/>
                <a:cs typeface="Times New Roman"/>
              </a:rPr>
              <a:t>obin</a:t>
            </a:r>
            <a:r>
              <a:rPr sz="1200" spc="-67" dirty="0">
                <a:latin typeface="Times New Roman"/>
                <a:cs typeface="Times New Roman"/>
              </a:rPr>
              <a:t>’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</a:t>
            </a:r>
            <a:r>
              <a:rPr sz="1200" spc="5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increases</a:t>
            </a:r>
            <a:r>
              <a:rPr sz="1200" spc="1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firms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industry</a:t>
            </a:r>
            <a:r>
              <a:rPr sz="1200" spc="11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when</a:t>
            </a:r>
            <a:r>
              <a:rPr sz="1200" spc="9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4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</a:t>
            </a:r>
            <a:r>
              <a:rPr sz="1200" spc="1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5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firms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 that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industry</a:t>
            </a:r>
            <a:r>
              <a:rPr sz="1200" spc="8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are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acquired</a:t>
            </a:r>
            <a:r>
              <a:rPr sz="1200" spc="9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3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foreign</a:t>
            </a:r>
            <a:r>
              <a:rPr sz="1200" spc="7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firms</a:t>
            </a:r>
            <a:r>
              <a:rPr sz="1200" spc="-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from</a:t>
            </a:r>
            <a:r>
              <a:rPr sz="1200" spc="5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countries</a:t>
            </a:r>
            <a:r>
              <a:rPr sz="1200" spc="9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better</a:t>
            </a:r>
            <a:r>
              <a:rPr sz="1200" spc="6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corporate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governance</a:t>
            </a:r>
            <a:endParaRPr sz="12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3650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056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570958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3.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73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oting and Non-voting Shares: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 Example</a:t>
            </a:r>
            <a:endParaRPr sz="2100">
              <a:latin typeface="Times New Roman"/>
              <a:cs typeface="Times New Roman"/>
            </a:endParaRPr>
          </a:p>
          <a:p>
            <a:pPr marL="1395001" marR="274377" indent="-303444" algn="just">
              <a:lnSpc>
                <a:spcPts val="1599"/>
              </a:lnSpc>
              <a:spcBef>
                <a:spcPts val="3997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spc="-98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o </a:t>
            </a:r>
            <a:r>
              <a:rPr sz="1400" spc="1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 </a:t>
            </a:r>
            <a:r>
              <a:rPr sz="1400" spc="1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 </a:t>
            </a:r>
            <a:r>
              <a:rPr sz="1400" spc="1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1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non-voting </a:t>
            </a:r>
            <a:r>
              <a:rPr sz="1400" spc="2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shares, </a:t>
            </a:r>
            <a:r>
              <a:rPr sz="1400" spc="1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 </a:t>
            </a:r>
            <a:r>
              <a:rPr sz="1400" spc="1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 </a:t>
            </a:r>
            <a:r>
              <a:rPr sz="1400" spc="1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consider 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Embrae</a:t>
            </a:r>
            <a:r>
              <a:rPr sz="1400" spc="-53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, </a:t>
            </a:r>
            <a:r>
              <a:rPr sz="1400" spc="19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1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Brazilian aerospace </a:t>
            </a:r>
            <a:r>
              <a:rPr sz="1400" spc="8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  As 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typical 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most 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Brazilian 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companies, </a:t>
            </a:r>
            <a:r>
              <a:rPr sz="1400" spc="8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 </a:t>
            </a:r>
            <a:r>
              <a:rPr sz="1400" spc="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 common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(voting)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preferred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(non-voting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shares).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516"/>
              </a:spcBef>
            </a:pPr>
            <a:r>
              <a:rPr sz="1200" dirty="0">
                <a:latin typeface="Times New Roman"/>
                <a:cs typeface="Times New Roman"/>
              </a:rPr>
              <a:t>•    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Status</a:t>
            </a:r>
            <a:r>
              <a:rPr sz="1200" spc="6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Quo</a:t>
            </a:r>
            <a:r>
              <a:rPr sz="1200" spc="28" dirty="0">
                <a:latin typeface="Times New Roman"/>
                <a:cs typeface="Times New Roman"/>
              </a:rPr>
              <a:t> </a:t>
            </a: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alue</a:t>
            </a:r>
            <a:r>
              <a:rPr sz="1200" spc="6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12.5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billion</a:t>
            </a:r>
            <a:r>
              <a:rPr sz="1200" spc="7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$R</a:t>
            </a:r>
            <a:r>
              <a:rPr sz="1200" spc="3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for</a:t>
            </a:r>
            <a:r>
              <a:rPr sz="1200" spc="3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equity;</a:t>
            </a:r>
            <a:endParaRPr sz="1200">
              <a:latin typeface="Times New Roman"/>
              <a:cs typeface="Times New Roman"/>
            </a:endParaRPr>
          </a:p>
          <a:p>
            <a:pPr marL="1749020" marR="278311" indent="-252870">
              <a:lnSpc>
                <a:spcPts val="1393"/>
              </a:lnSpc>
              <a:spcBef>
                <a:spcPts val="554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•</a:t>
            </a:r>
            <a:r>
              <a:rPr sz="1200" spc="-2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	Optimal</a:t>
            </a:r>
            <a:r>
              <a:rPr sz="1200" spc="151" dirty="0">
                <a:latin typeface="Times New Roman"/>
                <a:cs typeface="Times New Roman"/>
              </a:rPr>
              <a:t> </a:t>
            </a: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alue</a:t>
            </a:r>
            <a:r>
              <a:rPr sz="1200" spc="15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10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14.7</a:t>
            </a:r>
            <a:r>
              <a:rPr sz="1200" spc="1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billion</a:t>
            </a:r>
            <a:r>
              <a:rPr sz="1200" spc="15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$R,</a:t>
            </a:r>
            <a:r>
              <a:rPr sz="1200" spc="12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assuming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that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2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firm</a:t>
            </a:r>
            <a:r>
              <a:rPr sz="1200" spc="7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would</a:t>
            </a:r>
            <a:r>
              <a:rPr sz="1200" spc="15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11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more</a:t>
            </a:r>
            <a:r>
              <a:rPr sz="1200" spc="14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aggressive</a:t>
            </a:r>
            <a:r>
              <a:rPr sz="1200" spc="19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both</a:t>
            </a:r>
            <a:r>
              <a:rPr sz="1200" spc="1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1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 </a:t>
            </a:r>
            <a:endParaRPr sz="1200">
              <a:latin typeface="Times New Roman"/>
              <a:cs typeface="Times New Roman"/>
            </a:endParaRPr>
          </a:p>
          <a:p>
            <a:pPr marL="1749020" marR="278311">
              <a:lnSpc>
                <a:spcPts val="1393"/>
              </a:lnSpc>
              <a:spcBef>
                <a:spcPts val="198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use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debt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</a:t>
            </a:r>
            <a:r>
              <a:rPr sz="1200" spc="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reinvestment</a:t>
            </a:r>
            <a:r>
              <a:rPr sz="1200" spc="13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polic</a:t>
            </a:r>
            <a:r>
              <a:rPr sz="1200" spc="-80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599"/>
              </a:lnSpc>
              <a:spcBef>
                <a:spcPts val="481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1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242.5</a:t>
            </a:r>
            <a:r>
              <a:rPr sz="1400" spc="1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r>
              <a:rPr sz="1400" spc="1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</a:t>
            </a:r>
            <a:r>
              <a:rPr sz="1400" spc="1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</a:t>
            </a:r>
            <a:r>
              <a:rPr sz="1400" spc="1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476.7</a:t>
            </a:r>
            <a:r>
              <a:rPr sz="1400" spc="1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non-voting</a:t>
            </a:r>
            <a:r>
              <a:rPr sz="1400" spc="1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</a:t>
            </a:r>
            <a:r>
              <a:rPr sz="1400" spc="1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1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the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probability</a:t>
            </a:r>
            <a:r>
              <a:rPr sz="1400" spc="1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</a:t>
            </a:r>
            <a:r>
              <a:rPr sz="1400" spc="1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9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relatively</a:t>
            </a:r>
            <a:r>
              <a:rPr sz="1400" spc="1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lo</a:t>
            </a:r>
            <a:r>
              <a:rPr sz="1400" spc="-90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. Assuming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probability</a:t>
            </a:r>
            <a:r>
              <a:rPr sz="1400" spc="1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20% 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change,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estimated</a:t>
            </a:r>
            <a:r>
              <a:rPr sz="1400" spc="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non-voting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share: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606"/>
              </a:spcBef>
            </a:pPr>
            <a:r>
              <a:rPr sz="1200" dirty="0">
                <a:latin typeface="Times New Roman"/>
                <a:cs typeface="Times New Roman"/>
              </a:rPr>
              <a:t>•    </a:t>
            </a:r>
            <a:r>
              <a:rPr sz="1200" spc="53" dirty="0">
                <a:latin typeface="Times New Roman"/>
                <a:cs typeface="Times New Roman"/>
              </a:rPr>
              <a:t> </a:t>
            </a: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alue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</a:t>
            </a:r>
            <a:r>
              <a:rPr sz="1200" spc="24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non-voting </a:t>
            </a:r>
            <a:r>
              <a:rPr sz="1200" spc="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share</a:t>
            </a:r>
            <a:r>
              <a:rPr sz="1200" spc="26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Status</a:t>
            </a:r>
            <a:r>
              <a:rPr sz="1200" spc="27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Quo</a:t>
            </a:r>
            <a:r>
              <a:rPr sz="1200" spc="237" dirty="0">
                <a:latin typeface="Times New Roman"/>
                <a:cs typeface="Times New Roman"/>
              </a:rPr>
              <a:t> </a:t>
            </a: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alue/</a:t>
            </a:r>
            <a:r>
              <a:rPr sz="1200" spc="28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(#</a:t>
            </a:r>
            <a:r>
              <a:rPr sz="1200" spc="23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voting</a:t>
            </a:r>
            <a:r>
              <a:rPr sz="1200" spc="27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shares</a:t>
            </a:r>
            <a:r>
              <a:rPr sz="1200" spc="27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23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#</a:t>
            </a:r>
            <a:r>
              <a:rPr sz="1200" spc="2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non-voting </a:t>
            </a:r>
            <a:r>
              <a:rPr sz="1200" spc="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shares)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endParaRPr sz="12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197"/>
              </a:spcBef>
            </a:pPr>
            <a:r>
              <a:rPr sz="1200" dirty="0">
                <a:latin typeface="Times New Roman"/>
                <a:cs typeface="Times New Roman"/>
              </a:rPr>
              <a:t>12,500/(242.5+476.7)</a:t>
            </a:r>
            <a:r>
              <a:rPr sz="1200" spc="2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17.38</a:t>
            </a:r>
            <a:r>
              <a:rPr sz="1200" spc="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$R/</a:t>
            </a:r>
            <a:r>
              <a:rPr sz="1200" spc="4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share</a:t>
            </a:r>
            <a:endParaRPr sz="1200">
              <a:latin typeface="Times New Roman"/>
              <a:cs typeface="Times New Roman"/>
            </a:endParaRPr>
          </a:p>
          <a:p>
            <a:pPr marL="1749020" marR="278312" indent="-252870">
              <a:lnSpc>
                <a:spcPts val="1393"/>
              </a:lnSpc>
              <a:spcBef>
                <a:spcPts val="465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•</a:t>
            </a:r>
            <a:r>
              <a:rPr sz="1200" spc="-29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alue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</a:t>
            </a:r>
            <a:r>
              <a:rPr sz="1200" spc="9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voting</a:t>
            </a:r>
            <a:r>
              <a:rPr sz="1200" spc="12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share</a:t>
            </a:r>
            <a:r>
              <a:rPr sz="1200" spc="118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Status</a:t>
            </a:r>
            <a:r>
              <a:rPr sz="1200" spc="12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Quo</a:t>
            </a:r>
            <a:r>
              <a:rPr sz="1200" spc="10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value/sh</a:t>
            </a:r>
            <a:r>
              <a:rPr sz="1200" spc="14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8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Probability</a:t>
            </a:r>
            <a:r>
              <a:rPr sz="1200" spc="1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8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management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change</a:t>
            </a:r>
            <a:r>
              <a:rPr sz="1200" spc="136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*</a:t>
            </a:r>
            <a:r>
              <a:rPr sz="1200" spc="7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(Optimal </a:t>
            </a:r>
            <a:endParaRPr sz="1200">
              <a:latin typeface="Times New Roman"/>
              <a:cs typeface="Times New Roman"/>
            </a:endParaRPr>
          </a:p>
          <a:p>
            <a:pPr marL="1749020" marR="278312">
              <a:lnSpc>
                <a:spcPts val="1393"/>
              </a:lnSpc>
              <a:spcBef>
                <a:spcPts val="198"/>
              </a:spcBef>
              <a:tabLst>
                <a:tab pos="1743738" algn="l"/>
              </a:tabLst>
            </a:pPr>
            <a:r>
              <a:rPr sz="1200" dirty="0">
                <a:latin typeface="Times New Roman"/>
                <a:cs typeface="Times New Roman"/>
              </a:rPr>
              <a:t>value</a:t>
            </a:r>
            <a:r>
              <a:rPr sz="1200" spc="6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2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Status</a:t>
            </a:r>
            <a:r>
              <a:rPr sz="1200" spc="6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Quo</a:t>
            </a:r>
            <a:r>
              <a:rPr sz="1200" spc="23" dirty="0">
                <a:latin typeface="Times New Roman"/>
                <a:cs typeface="Times New Roman"/>
              </a:rPr>
              <a:t> </a:t>
            </a:r>
            <a:r>
              <a:rPr sz="1200" spc="-138" dirty="0">
                <a:latin typeface="Times New Roman"/>
                <a:cs typeface="Times New Roman"/>
              </a:rPr>
              <a:t>V</a:t>
            </a:r>
            <a:r>
              <a:rPr sz="1200" dirty="0">
                <a:latin typeface="Times New Roman"/>
                <a:cs typeface="Times New Roman"/>
              </a:rPr>
              <a:t>alue)</a:t>
            </a:r>
            <a:r>
              <a:rPr sz="1200" spc="7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17.38</a:t>
            </a:r>
            <a:r>
              <a:rPr sz="1200" spc="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+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0.2*</a:t>
            </a:r>
            <a:r>
              <a:rPr sz="1200" spc="5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(14,700-12,500)/242.5</a:t>
            </a:r>
            <a:r>
              <a:rPr sz="1200" spc="227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=</a:t>
            </a:r>
            <a:r>
              <a:rPr sz="1200" spc="22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19.19</a:t>
            </a:r>
            <a:r>
              <a:rPr sz="1200" spc="63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$R/share</a:t>
            </a:r>
            <a:endParaRPr sz="12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599"/>
              </a:lnSpc>
              <a:spcBef>
                <a:spcPts val="481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spc="-53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ith</a:t>
            </a:r>
            <a:r>
              <a:rPr sz="1400" spc="1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our</a:t>
            </a:r>
            <a:r>
              <a:rPr sz="1400" spc="1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assumptions,</a:t>
            </a:r>
            <a:r>
              <a:rPr sz="1400" spc="2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</a:t>
            </a:r>
            <a:r>
              <a:rPr sz="1400" spc="1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</a:t>
            </a:r>
            <a:r>
              <a:rPr sz="1400" spc="1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18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</a:t>
            </a:r>
            <a:r>
              <a:rPr sz="1400" spc="1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1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</a:t>
            </a:r>
            <a:r>
              <a:rPr sz="1400" spc="2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10.4%</a:t>
            </a:r>
            <a:r>
              <a:rPr sz="1400" spc="1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over</a:t>
            </a:r>
            <a:r>
              <a:rPr sz="1400" spc="17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non-voting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08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36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699764">
              <a:lnSpc>
                <a:spcPct val="95825"/>
              </a:lnSpc>
              <a:spcBef>
                <a:spcPts val="5805"/>
              </a:spcBef>
            </a:pPr>
            <a:r>
              <a:rPr sz="2100" spc="-273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oting and Non-voting Shares: Implications</a:t>
            </a:r>
            <a:endParaRPr sz="21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508"/>
              </a:lnSpc>
              <a:spcBef>
                <a:spcPts val="4165"/>
              </a:spcBef>
            </a:pPr>
            <a:r>
              <a:rPr sz="1400" dirty="0">
                <a:latin typeface="Times New Roman"/>
                <a:cs typeface="Times New Roman"/>
              </a:rPr>
              <a:t>a.</a:t>
            </a:r>
            <a:r>
              <a:rPr sz="1400" spc="27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28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diffe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ence</a:t>
            </a:r>
            <a:r>
              <a:rPr sz="1400" i="1" spc="32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between</a:t>
            </a:r>
            <a:r>
              <a:rPr sz="1400" i="1" spc="31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voting</a:t>
            </a:r>
            <a:r>
              <a:rPr sz="1400" i="1" spc="30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and</a:t>
            </a:r>
            <a:r>
              <a:rPr sz="1400" i="1" spc="28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non-voting</a:t>
            </a:r>
            <a:r>
              <a:rPr sz="1400" i="1" spc="32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</a:t>
            </a:r>
            <a:r>
              <a:rPr sz="1400" i="1" spc="30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should</a:t>
            </a:r>
            <a:r>
              <a:rPr sz="1400" i="1" spc="30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go</a:t>
            </a:r>
            <a:r>
              <a:rPr sz="1400" i="1" spc="28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to</a:t>
            </a:r>
            <a:r>
              <a:rPr sz="1400" i="1" spc="27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ze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o</a:t>
            </a:r>
            <a:r>
              <a:rPr sz="1400" i="1" spc="29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if</a:t>
            </a:r>
            <a:r>
              <a:rPr sz="1400" i="1" spc="28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</a:t>
            </a:r>
            <a:r>
              <a:rPr sz="1400" i="1" spc="2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is</a:t>
            </a:r>
            <a:r>
              <a:rPr sz="1400" i="1" spc="27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no chance</a:t>
            </a:r>
            <a:r>
              <a:rPr sz="1400" i="1" spc="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changing</a:t>
            </a:r>
            <a:r>
              <a:rPr sz="1400" i="1" spc="4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management/cont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ol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1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 there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relatively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few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shares,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held entirely</a:t>
            </a:r>
            <a:r>
              <a:rPr sz="1400" spc="2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8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insiders,</a:t>
            </a:r>
            <a:r>
              <a:rPr sz="1400" spc="2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8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probability</a:t>
            </a:r>
            <a:r>
              <a:rPr sz="1400" spc="2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8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</a:t>
            </a:r>
            <a:r>
              <a:rPr sz="1400" spc="2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2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may</a:t>
            </a:r>
            <a:r>
              <a:rPr sz="1400" spc="19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very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well</a:t>
            </a:r>
            <a:r>
              <a:rPr sz="1400" spc="19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close</a:t>
            </a:r>
            <a:r>
              <a:rPr sz="1400" spc="19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zero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same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non-voting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shares.</a:t>
            </a:r>
            <a:endParaRPr sz="14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508"/>
              </a:lnSpc>
              <a:spcBef>
                <a:spcPts val="439"/>
              </a:spcBef>
            </a:pPr>
            <a:r>
              <a:rPr sz="1400" dirty="0">
                <a:latin typeface="Times New Roman"/>
                <a:cs typeface="Times New Roman"/>
              </a:rPr>
              <a:t>b.</a:t>
            </a:r>
            <a:r>
              <a:rPr sz="1400" spc="19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Other</a:t>
            </a:r>
            <a:r>
              <a:rPr sz="1400" i="1" spc="21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things</a:t>
            </a:r>
            <a:r>
              <a:rPr sz="1400" i="1" spc="215" dirty="0">
                <a:latin typeface="Times New Roman"/>
                <a:cs typeface="Times New Roman"/>
              </a:rPr>
              <a:t> 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emaining</a:t>
            </a:r>
            <a:r>
              <a:rPr sz="1400" i="1" spc="23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equal,</a:t>
            </a:r>
            <a:r>
              <a:rPr sz="1400" i="1" spc="2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voting</a:t>
            </a:r>
            <a:r>
              <a:rPr sz="1400" i="1" spc="21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</a:t>
            </a:r>
            <a:r>
              <a:rPr sz="1400" i="1" spc="21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should</a:t>
            </a:r>
            <a:r>
              <a:rPr sz="1400" i="1" spc="21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trade</a:t>
            </a:r>
            <a:r>
              <a:rPr sz="1400" i="1" spc="21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at</a:t>
            </a:r>
            <a:r>
              <a:rPr sz="1400" i="1" spc="19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18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ger</a:t>
            </a:r>
            <a:r>
              <a:rPr sz="1400" i="1" spc="21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emium</a:t>
            </a:r>
            <a:r>
              <a:rPr sz="1400" i="1" spc="23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on</a:t>
            </a:r>
            <a:r>
              <a:rPr sz="1400" i="1" spc="1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non- voting</a:t>
            </a:r>
            <a:r>
              <a:rPr sz="1400" i="1" spc="27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</a:t>
            </a:r>
            <a:r>
              <a:rPr sz="1400" i="1" spc="28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at</a:t>
            </a:r>
            <a:r>
              <a:rPr sz="1400" i="1" spc="2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badly</a:t>
            </a:r>
            <a:r>
              <a:rPr sz="1400" i="1" spc="27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managed</a:t>
            </a:r>
            <a:r>
              <a:rPr sz="1400" i="1" spc="29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firms</a:t>
            </a:r>
            <a:r>
              <a:rPr sz="1400" i="1" spc="2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than</a:t>
            </a:r>
            <a:r>
              <a:rPr sz="1400" i="1" spc="26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well-managed</a:t>
            </a:r>
            <a:r>
              <a:rPr sz="1400" i="1" spc="32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firms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2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25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badly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managed firm,</a:t>
            </a:r>
            <a:r>
              <a:rPr sz="1400" spc="-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likely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highe</a:t>
            </a:r>
            <a:r>
              <a:rPr sz="1400" spc="-80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395001" marR="274377" indent="-303444" algn="just">
              <a:lnSpc>
                <a:spcPts val="1508"/>
              </a:lnSpc>
              <a:spcBef>
                <a:spcPts val="439"/>
              </a:spcBef>
            </a:pPr>
            <a:r>
              <a:rPr sz="1400" dirty="0">
                <a:latin typeface="Times New Roman"/>
                <a:cs typeface="Times New Roman"/>
              </a:rPr>
              <a:t>c.</a:t>
            </a:r>
            <a:r>
              <a:rPr sz="1400" spc="19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Other</a:t>
            </a:r>
            <a:r>
              <a:rPr sz="1400" i="1" spc="21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things</a:t>
            </a:r>
            <a:r>
              <a:rPr sz="1400" i="1" spc="215" dirty="0">
                <a:latin typeface="Times New Roman"/>
                <a:cs typeface="Times New Roman"/>
              </a:rPr>
              <a:t> 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emaining</a:t>
            </a:r>
            <a:r>
              <a:rPr sz="1400" i="1" spc="23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equal,</a:t>
            </a:r>
            <a:r>
              <a:rPr sz="1400" i="1" spc="21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19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smaller</a:t>
            </a:r>
            <a:r>
              <a:rPr sz="1400" i="1" spc="22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19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number</a:t>
            </a:r>
            <a:r>
              <a:rPr sz="1400" i="1" spc="22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19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voting</a:t>
            </a:r>
            <a:r>
              <a:rPr sz="1400" i="1" spc="21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</a:t>
            </a:r>
            <a:r>
              <a:rPr sz="1400" i="1" spc="217" dirty="0">
                <a:latin typeface="Times New Roman"/>
                <a:cs typeface="Times New Roman"/>
              </a:rPr>
              <a:t> 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elative</a:t>
            </a:r>
            <a:r>
              <a:rPr sz="1400" i="1" spc="22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to</a:t>
            </a:r>
            <a:r>
              <a:rPr sz="1400" i="1" spc="19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non- voting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es,</a:t>
            </a:r>
            <a:r>
              <a:rPr sz="1400" i="1" spc="4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2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higher</a:t>
            </a:r>
            <a:r>
              <a:rPr sz="1400" i="1" spc="4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2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emium</a:t>
            </a:r>
            <a:r>
              <a:rPr sz="1400" i="1" spc="5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on</a:t>
            </a:r>
            <a:r>
              <a:rPr sz="1400" i="1" spc="1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voting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</a:t>
            </a:r>
            <a:r>
              <a:rPr sz="1400" i="1" spc="4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should</a:t>
            </a:r>
            <a:r>
              <a:rPr sz="1400" i="1" spc="4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be</a:t>
            </a:r>
            <a:r>
              <a:rPr sz="1400" dirty="0">
                <a:latin typeface="Times New Roman"/>
                <a:cs typeface="Times New Roman"/>
              </a:rPr>
              <a:t>. The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control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divided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number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get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premium;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smaller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 numbe</a:t>
            </a:r>
            <a:r>
              <a:rPr sz="1400" spc="-53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greater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share.</a:t>
            </a:r>
            <a:endParaRPr sz="14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508"/>
              </a:lnSpc>
              <a:spcBef>
                <a:spcPts val="439"/>
              </a:spcBef>
            </a:pPr>
            <a:r>
              <a:rPr sz="1400" dirty="0">
                <a:latin typeface="Times New Roman"/>
                <a:cs typeface="Times New Roman"/>
              </a:rPr>
              <a:t>d.  </a:t>
            </a:r>
            <a:r>
              <a:rPr sz="1400" i="1" dirty="0">
                <a:latin typeface="Times New Roman"/>
                <a:cs typeface="Times New Roman"/>
              </a:rPr>
              <a:t>Other </a:t>
            </a:r>
            <a:r>
              <a:rPr sz="1400" i="1" spc="2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things </a:t>
            </a:r>
            <a:r>
              <a:rPr sz="1400" i="1" spc="23" dirty="0">
                <a:latin typeface="Times New Roman"/>
                <a:cs typeface="Times New Roman"/>
              </a:rPr>
              <a:t> 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emaining </a:t>
            </a:r>
            <a:r>
              <a:rPr sz="1400" i="1" spc="4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equal, </a:t>
            </a:r>
            <a:r>
              <a:rPr sz="1400" i="1" spc="2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 </a:t>
            </a:r>
            <a:r>
              <a:rPr sz="1400" i="1" spc="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g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eater </a:t>
            </a:r>
            <a:r>
              <a:rPr sz="1400" i="1" spc="3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 </a:t>
            </a:r>
            <a:r>
              <a:rPr sz="1400" i="1" spc="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pe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centage </a:t>
            </a:r>
            <a:r>
              <a:rPr sz="1400" i="1" spc="5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  voting </a:t>
            </a:r>
            <a:r>
              <a:rPr sz="1400" i="1" spc="2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 </a:t>
            </a:r>
            <a:r>
              <a:rPr sz="1400" i="1" spc="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that </a:t>
            </a:r>
            <a:r>
              <a:rPr sz="1400" i="1" spc="1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 available</a:t>
            </a:r>
            <a:r>
              <a:rPr sz="1400" i="1" spc="27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for</a:t>
            </a:r>
            <a:r>
              <a:rPr sz="1400" i="1" spc="23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trading</a:t>
            </a:r>
            <a:r>
              <a:rPr sz="1400" i="1" spc="26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by</a:t>
            </a:r>
            <a:r>
              <a:rPr sz="1400" i="1" spc="2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23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general</a:t>
            </a:r>
            <a:r>
              <a:rPr sz="1400" i="1" spc="26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public</a:t>
            </a:r>
            <a:r>
              <a:rPr sz="1400" i="1" spc="25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(float),</a:t>
            </a:r>
            <a:r>
              <a:rPr sz="1400" i="1" spc="18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23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higher</a:t>
            </a:r>
            <a:r>
              <a:rPr sz="1400" i="1" spc="25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23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emium</a:t>
            </a:r>
            <a:r>
              <a:rPr sz="1400" i="1" spc="27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on</a:t>
            </a:r>
            <a:r>
              <a:rPr sz="1400" i="1" spc="23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voting sha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 </a:t>
            </a:r>
            <a:r>
              <a:rPr sz="1400" i="1" spc="2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should </a:t>
            </a:r>
            <a:r>
              <a:rPr sz="1400" i="1" spc="2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be</a:t>
            </a:r>
            <a:r>
              <a:rPr sz="1400" dirty="0">
                <a:latin typeface="Times New Roman"/>
                <a:cs typeface="Times New Roman"/>
              </a:rPr>
              <a:t>.   </a:t>
            </a:r>
            <a:r>
              <a:rPr sz="1400" spc="1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When </a:t>
            </a:r>
            <a:r>
              <a:rPr sz="1400" spc="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 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 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 </a:t>
            </a:r>
            <a:r>
              <a:rPr sz="1400" spc="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predominantly 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held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  insiders, 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probability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control.</a:t>
            </a:r>
            <a:endParaRPr sz="1400">
              <a:latin typeface="Times New Roman"/>
              <a:cs typeface="Times New Roman"/>
            </a:endParaRPr>
          </a:p>
          <a:p>
            <a:pPr marL="1395001" marR="274380" indent="-303444" algn="just">
              <a:lnSpc>
                <a:spcPts val="1508"/>
              </a:lnSpc>
              <a:spcBef>
                <a:spcPts val="439"/>
              </a:spcBef>
            </a:pPr>
            <a:r>
              <a:rPr sz="1400" dirty="0">
                <a:latin typeface="Times New Roman"/>
                <a:cs typeface="Times New Roman"/>
              </a:rPr>
              <a:t>e.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Any</a:t>
            </a:r>
            <a:r>
              <a:rPr sz="1400" i="1" spc="7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event</a:t>
            </a:r>
            <a:r>
              <a:rPr sz="1400" i="1" spc="7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that</a:t>
            </a:r>
            <a:r>
              <a:rPr sz="1400" i="1" spc="7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illustrates</a:t>
            </a:r>
            <a:r>
              <a:rPr sz="1400" i="1" spc="10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6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power</a:t>
            </a:r>
            <a:r>
              <a:rPr sz="1400" i="1" spc="8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5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voting</a:t>
            </a:r>
            <a:r>
              <a:rPr sz="1400" i="1" spc="8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</a:t>
            </a:r>
            <a:r>
              <a:rPr sz="1400" i="1" spc="85" dirty="0">
                <a:latin typeface="Times New Roman"/>
                <a:cs typeface="Times New Roman"/>
              </a:rPr>
              <a:t> 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elative</a:t>
            </a:r>
            <a:r>
              <a:rPr sz="1400" i="1" spc="9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to</a:t>
            </a:r>
            <a:r>
              <a:rPr sz="1400" i="1" spc="5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non-voting</a:t>
            </a:r>
            <a:r>
              <a:rPr sz="1400" i="1" spc="10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</a:t>
            </a:r>
            <a:r>
              <a:rPr sz="1400" i="1" spc="8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is</a:t>
            </a:r>
            <a:r>
              <a:rPr sz="1400" i="1" spc="58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likely to</a:t>
            </a:r>
            <a:r>
              <a:rPr sz="1400" i="1" spc="1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affect</a:t>
            </a:r>
            <a:r>
              <a:rPr sz="1400" i="1" spc="3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the</a:t>
            </a:r>
            <a:r>
              <a:rPr sz="1400" i="1" spc="2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emium</a:t>
            </a:r>
            <a:r>
              <a:rPr sz="1400" i="1" spc="5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at</a:t>
            </a:r>
            <a:r>
              <a:rPr sz="1400" i="1" spc="1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which</a:t>
            </a:r>
            <a:r>
              <a:rPr sz="1400" i="1" spc="3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all</a:t>
            </a:r>
            <a:r>
              <a:rPr sz="1400" i="1" spc="19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voting</a:t>
            </a:r>
            <a:r>
              <a:rPr sz="1400" i="1" spc="4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sha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es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trade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205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731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878659">
              <a:lnSpc>
                <a:spcPct val="95825"/>
              </a:lnSpc>
              <a:spcBef>
                <a:spcPts val="5805"/>
              </a:spcBef>
            </a:pPr>
            <a:r>
              <a:rPr sz="2100" spc="-273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oting and Non-voting Shares: Evidence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a control e</a:t>
            </a:r>
            <a:r>
              <a:rPr sz="2100" spc="-39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fect</a:t>
            </a:r>
            <a:endParaRPr sz="2100">
              <a:latin typeface="Times New Roman"/>
              <a:cs typeface="Times New Roman"/>
            </a:endParaRPr>
          </a:p>
          <a:p>
            <a:pPr marL="1395001" marR="391662" indent="-303444">
              <a:lnSpc>
                <a:spcPts val="1810"/>
              </a:lnSpc>
              <a:spcBef>
                <a:spcPts val="4095"/>
              </a:spcBef>
            </a:pPr>
            <a:r>
              <a:rPr sz="1600" i="1" dirty="0">
                <a:latin typeface="Times New Roman"/>
                <a:cs typeface="Times New Roman"/>
              </a:rPr>
              <a:t>a.</a:t>
            </a:r>
            <a:r>
              <a:rPr sz="1600" i="1" spc="1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Diffe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ences</a:t>
            </a:r>
            <a:r>
              <a:rPr sz="1600" i="1" spc="7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in</a:t>
            </a:r>
            <a:r>
              <a:rPr sz="1600" i="1" spc="1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voting</a:t>
            </a:r>
            <a:r>
              <a:rPr sz="1600" i="1" spc="43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sha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</a:t>
            </a:r>
            <a:r>
              <a:rPr sz="1600" i="1" spc="3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emiums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United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States.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Lease,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McConnell </a:t>
            </a:r>
            <a:endParaRPr sz="1600">
              <a:latin typeface="Times New Roman"/>
              <a:cs typeface="Times New Roman"/>
            </a:endParaRPr>
          </a:p>
          <a:p>
            <a:pPr marL="1395001" marR="391662">
              <a:lnSpc>
                <a:spcPts val="1806"/>
              </a:lnSpc>
              <a:spcBef>
                <a:spcPts val="248"/>
              </a:spcBef>
            </a:pP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Mikkelson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(1983)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found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market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trade,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endParaRPr sz="1600">
              <a:latin typeface="Times New Roman"/>
              <a:cs typeface="Times New Roman"/>
            </a:endParaRPr>
          </a:p>
          <a:p>
            <a:pPr marL="1395001" marR="391662">
              <a:lnSpc>
                <a:spcPts val="1806"/>
              </a:lnSpc>
              <a:spcBef>
                <a:spcPts val="247"/>
              </a:spcBef>
            </a:pPr>
            <a:r>
              <a:rPr sz="1600" dirty="0">
                <a:latin typeface="Times New Roman"/>
                <a:cs typeface="Times New Roman"/>
              </a:rPr>
              <a:t>average,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relatively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5-10%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over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non-voting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shares. </a:t>
            </a:r>
            <a:endParaRPr sz="1600">
              <a:latin typeface="Times New Roman"/>
              <a:cs typeface="Times New Roman"/>
            </a:endParaRPr>
          </a:p>
          <a:p>
            <a:pPr marL="1395001" marR="391662">
              <a:lnSpc>
                <a:spcPts val="1806"/>
              </a:lnSpc>
              <a:spcBef>
                <a:spcPts val="247"/>
              </a:spcBef>
            </a:pPr>
            <a:r>
              <a:rPr sz="1600" dirty="0">
                <a:latin typeface="Times New Roman"/>
                <a:cs typeface="Times New Roman"/>
              </a:rPr>
              <a:t>Premiums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magnitude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similar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those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found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United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States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(5-10%) </a:t>
            </a:r>
            <a:endParaRPr sz="1600">
              <a:latin typeface="Times New Roman"/>
              <a:cs typeface="Times New Roman"/>
            </a:endParaRPr>
          </a:p>
          <a:p>
            <a:pPr marL="1395001" marR="391662">
              <a:lnSpc>
                <a:spcPts val="1806"/>
              </a:lnSpc>
              <a:spcBef>
                <a:spcPts val="247"/>
              </a:spcBef>
            </a:pPr>
            <a:r>
              <a:rPr sz="1600" dirty="0">
                <a:latin typeface="Times New Roman"/>
                <a:cs typeface="Times New Roman"/>
              </a:rPr>
              <a:t>were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found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United</a:t>
            </a:r>
            <a:r>
              <a:rPr sz="1600" spc="4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Kingdom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Canada. 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Much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premiums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 </a:t>
            </a:r>
            <a:endParaRPr sz="1600">
              <a:latin typeface="Times New Roman"/>
              <a:cs typeface="Times New Roman"/>
            </a:endParaRPr>
          </a:p>
          <a:p>
            <a:pPr marL="1395001" marR="391662">
              <a:lnSpc>
                <a:spcPts val="1806"/>
              </a:lnSpc>
              <a:spcBef>
                <a:spcPts val="247"/>
              </a:spcBef>
            </a:pPr>
            <a:r>
              <a:rPr sz="1600" dirty="0">
                <a:latin typeface="Times New Roman"/>
                <a:cs typeface="Times New Roman"/>
              </a:rPr>
              <a:t>reported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Latin</a:t>
            </a:r>
            <a:r>
              <a:rPr sz="1600" spc="-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America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(50-100%),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Israel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(75%)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Italy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(80%).</a:t>
            </a:r>
            <a:endParaRPr sz="1600">
              <a:latin typeface="Times New Roman"/>
              <a:cs typeface="Times New Roman"/>
            </a:endParaRPr>
          </a:p>
          <a:p>
            <a:pPr marL="1395001" marR="460407" indent="-303444">
              <a:lnSpc>
                <a:spcPts val="1810"/>
              </a:lnSpc>
              <a:spcBef>
                <a:spcPts val="592"/>
              </a:spcBef>
            </a:pPr>
            <a:r>
              <a:rPr sz="1600" i="1" dirty="0">
                <a:latin typeface="Times New Roman"/>
                <a:cs typeface="Times New Roman"/>
              </a:rPr>
              <a:t>b.</a:t>
            </a:r>
            <a:r>
              <a:rPr sz="1600" i="1" spc="1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Changes</a:t>
            </a:r>
            <a:r>
              <a:rPr sz="1600" i="1" spc="5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in</a:t>
            </a:r>
            <a:r>
              <a:rPr sz="1600" i="1" spc="1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law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attempt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isolate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 </a:t>
            </a:r>
            <a:endParaRPr sz="1600">
              <a:latin typeface="Times New Roman"/>
              <a:cs typeface="Times New Roman"/>
            </a:endParaRPr>
          </a:p>
          <a:p>
            <a:pPr marL="1395001" marR="460407">
              <a:lnSpc>
                <a:spcPts val="1806"/>
              </a:lnSpc>
              <a:spcBef>
                <a:spcPts val="230"/>
              </a:spcBef>
            </a:pPr>
            <a:r>
              <a:rPr sz="1600" dirty="0">
                <a:latin typeface="Times New Roman"/>
                <a:cs typeface="Times New Roman"/>
              </a:rPr>
              <a:t>premiums,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Linciano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examined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fects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changes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takeover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law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460407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corporate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governance</a:t>
            </a:r>
            <a:r>
              <a:rPr sz="1600" spc="7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Italian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non-voting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shares.</a:t>
            </a:r>
            <a:r>
              <a:rPr sz="1600" spc="-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-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“mandatory </a:t>
            </a:r>
            <a:endParaRPr sz="1600">
              <a:latin typeface="Times New Roman"/>
              <a:cs typeface="Times New Roman"/>
            </a:endParaRPr>
          </a:p>
          <a:p>
            <a:pPr marL="1395001" marR="460407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bid”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rule,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introduced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1992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Ital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allowed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shareholders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endParaRPr sz="1600">
              <a:latin typeface="Times New Roman"/>
              <a:cs typeface="Times New Roman"/>
            </a:endParaRPr>
          </a:p>
          <a:p>
            <a:pPr marL="1395001" marR="460407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receive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same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price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acquisition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voting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shareholders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did </a:t>
            </a:r>
            <a:endParaRPr sz="1600">
              <a:latin typeface="Times New Roman"/>
              <a:cs typeface="Times New Roman"/>
            </a:endParaRPr>
          </a:p>
          <a:p>
            <a:pPr marL="1395001" marR="460407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extend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non-voting</a:t>
            </a:r>
            <a:r>
              <a:rPr sz="1600" spc="7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shareholders.</a:t>
            </a:r>
            <a:r>
              <a:rPr sz="1600" spc="8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surprisingl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premium</a:t>
            </a:r>
            <a:r>
              <a:rPr sz="1600" spc="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 </a:t>
            </a:r>
            <a:endParaRPr sz="1600">
              <a:latin typeface="Times New Roman"/>
              <a:cs typeface="Times New Roman"/>
            </a:endParaRPr>
          </a:p>
          <a:p>
            <a:pPr marL="1395001" marR="460407">
              <a:lnSpc>
                <a:spcPts val="1806"/>
              </a:lnSpc>
              <a:spcBef>
                <a:spcPts val="229"/>
              </a:spcBef>
            </a:pPr>
            <a:r>
              <a:rPr sz="1600" dirty="0">
                <a:latin typeface="Times New Roman"/>
                <a:cs typeface="Times New Roman"/>
              </a:rPr>
              <a:t>voting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shares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increased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ginally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(about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2%)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after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rule.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959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897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225391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4. Minority Discount:</a:t>
            </a:r>
            <a:r>
              <a:rPr sz="2100" spc="-112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 example</a:t>
            </a:r>
            <a:endParaRPr sz="2100">
              <a:latin typeface="Times New Roman"/>
              <a:cs typeface="Times New Roman"/>
            </a:endParaRPr>
          </a:p>
          <a:p>
            <a:pPr marL="1395001" marR="338068" indent="-303444">
              <a:lnSpc>
                <a:spcPts val="1806"/>
              </a:lnSpc>
              <a:spcBef>
                <a:spcPts val="4095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Assume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valuing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Kristin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Kand</a:t>
            </a:r>
            <a:r>
              <a:rPr sz="1600" spc="-10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,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privately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owned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candy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business </a:t>
            </a:r>
            <a:endParaRPr sz="1600">
              <a:latin typeface="Times New Roman"/>
              <a:cs typeface="Times New Roman"/>
            </a:endParaRPr>
          </a:p>
          <a:p>
            <a:pPr marL="1395001" marR="338068">
              <a:lnSpc>
                <a:spcPts val="1806"/>
              </a:lnSpc>
              <a:spcBef>
                <a:spcPts val="318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sale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transaction.</a:t>
            </a:r>
            <a:r>
              <a:rPr sz="1600" spc="19" dirty="0">
                <a:latin typeface="Times New Roman"/>
                <a:cs typeface="Times New Roman"/>
              </a:rPr>
              <a:t> </a:t>
            </a:r>
            <a:r>
              <a:rPr sz="1600" spc="-157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ou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estimated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1.6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endParaRPr sz="1600">
              <a:latin typeface="Times New Roman"/>
              <a:cs typeface="Times New Roman"/>
            </a:endParaRPr>
          </a:p>
          <a:p>
            <a:pPr marL="1395001">
              <a:lnSpc>
                <a:spcPts val="1642"/>
              </a:lnSpc>
              <a:spcBef>
                <a:spcPts val="399"/>
              </a:spcBef>
            </a:pP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this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firm,</a:t>
            </a:r>
            <a:r>
              <a:rPr sz="1600" spc="-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assuming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existing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endParaRPr sz="1600">
              <a:latin typeface="Times New Roman"/>
              <a:cs typeface="Times New Roman"/>
            </a:endParaRPr>
          </a:p>
          <a:p>
            <a:pPr marL="1395001" marR="279627">
              <a:lnSpc>
                <a:spcPts val="1806"/>
              </a:lnSpc>
              <a:spcBef>
                <a:spcPts val="236"/>
              </a:spcBef>
            </a:pPr>
            <a:r>
              <a:rPr sz="1600" dirty="0">
                <a:latin typeface="Times New Roman"/>
                <a:cs typeface="Times New Roman"/>
              </a:rPr>
              <a:t>continues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future</a:t>
            </a:r>
            <a:r>
              <a:rPr sz="1600" spc="4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$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million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new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 </a:t>
            </a:r>
            <a:endParaRPr sz="1600">
              <a:latin typeface="Times New Roman"/>
              <a:cs typeface="Times New Roman"/>
            </a:endParaRPr>
          </a:p>
          <a:p>
            <a:pPr marL="1395001" marR="279627">
              <a:lnSpc>
                <a:spcPts val="1806"/>
              </a:lnSpc>
              <a:spcBef>
                <a:spcPts val="140"/>
              </a:spcBef>
            </a:pP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creative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8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place.</a:t>
            </a:r>
            <a:endParaRPr sz="1600">
              <a:latin typeface="Times New Roman"/>
              <a:cs typeface="Times New Roman"/>
            </a:endParaRPr>
          </a:p>
          <a:p>
            <a:pPr marL="1749020" marR="758596" indent="-252870">
              <a:lnSpc>
                <a:spcPts val="1599"/>
              </a:lnSpc>
              <a:spcBef>
                <a:spcPts val="490"/>
              </a:spcBef>
              <a:tabLst>
                <a:tab pos="1743738" algn="l"/>
              </a:tabLst>
            </a:pPr>
            <a:r>
              <a:rPr sz="1400" dirty="0">
                <a:latin typeface="Times New Roman"/>
                <a:cs typeface="Times New Roman"/>
              </a:rPr>
              <a:t>•</a:t>
            </a:r>
            <a:r>
              <a:rPr sz="1400" spc="-3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51%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51%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optimal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0.51*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$1.02 million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spc="-157" dirty="0">
                <a:latin typeface="Times New Roman"/>
                <a:cs typeface="Times New Roman"/>
              </a:rPr>
              <a:t>V</a:t>
            </a:r>
            <a:r>
              <a:rPr sz="1400" dirty="0">
                <a:latin typeface="Times New Roman"/>
                <a:cs typeface="Times New Roman"/>
              </a:rPr>
              <a:t>alue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49%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49%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status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quo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r>
              <a:rPr sz="1400" spc="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0.49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$1.6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million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1749020">
              <a:lnSpc>
                <a:spcPct val="95825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$784,000</a:t>
            </a:r>
            <a:endParaRPr sz="1400">
              <a:latin typeface="Times New Roman"/>
              <a:cs typeface="Times New Roman"/>
            </a:endParaRPr>
          </a:p>
          <a:p>
            <a:pPr marL="1395001" marR="640360" indent="-303444">
              <a:lnSpc>
                <a:spcPts val="1806"/>
              </a:lnSpc>
              <a:spcBef>
                <a:spcPts val="62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Note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2%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ownership</a:t>
            </a:r>
            <a:r>
              <a:rPr sz="1600" spc="6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translates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into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</a:t>
            </a:r>
            <a:r>
              <a:rPr sz="1600" spc="-31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ference</a:t>
            </a:r>
            <a:r>
              <a:rPr sz="1600" spc="6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 </a:t>
            </a:r>
            <a:endParaRPr sz="1600">
              <a:latin typeface="Times New Roman"/>
              <a:cs typeface="Times New Roman"/>
            </a:endParaRPr>
          </a:p>
          <a:p>
            <a:pPr marL="1395001" marR="64036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because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stake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ensures</a:t>
            </a:r>
            <a:r>
              <a:rPr sz="1600" spc="5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other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does</a:t>
            </a:r>
            <a:r>
              <a:rPr sz="1600" spc="3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not.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9738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704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334047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Minority Discount: Implications</a:t>
            </a:r>
            <a:endParaRPr sz="21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ct val="98604"/>
              </a:lnSpc>
              <a:spcBef>
                <a:spcPts val="4095"/>
              </a:spcBef>
            </a:pPr>
            <a:r>
              <a:rPr sz="1600" dirty="0">
                <a:latin typeface="Times New Roman"/>
                <a:cs typeface="Times New Roman"/>
              </a:rPr>
              <a:t>a.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r>
              <a:rPr sz="1600" i="1" spc="13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minority</a:t>
            </a:r>
            <a:r>
              <a:rPr sz="1600" i="1" spc="4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discount</a:t>
            </a:r>
            <a:r>
              <a:rPr sz="1600" i="1" spc="4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should</a:t>
            </a:r>
            <a:r>
              <a:rPr sz="1600" i="1" spc="3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vary</a:t>
            </a:r>
            <a:r>
              <a:rPr sz="1600" i="1" spc="17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inversely</a:t>
            </a:r>
            <a:r>
              <a:rPr sz="1600" i="1" spc="4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with</a:t>
            </a:r>
            <a:r>
              <a:rPr sz="1600" i="1" spc="1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management</a:t>
            </a:r>
            <a:r>
              <a:rPr sz="1600" i="1" spc="6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quality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If the minority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discount</a:t>
            </a:r>
            <a:r>
              <a:rPr sz="1600" spc="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reflects the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(or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lack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thereof),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 la</a:t>
            </a:r>
            <a:r>
              <a:rPr sz="1600" spc="-26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ger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6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poorly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run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smaller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well-run</a:t>
            </a:r>
            <a:r>
              <a:rPr sz="1600" spc="5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firms.</a:t>
            </a:r>
            <a:endParaRPr sz="1600">
              <a:latin typeface="Times New Roman"/>
              <a:cs typeface="Times New Roman"/>
            </a:endParaRPr>
          </a:p>
          <a:p>
            <a:pPr marL="1395001" marR="270446" indent="-303444" algn="just">
              <a:lnSpc>
                <a:spcPct val="97070"/>
              </a:lnSpc>
              <a:spcBef>
                <a:spcPts val="354"/>
              </a:spcBef>
            </a:pPr>
            <a:r>
              <a:rPr sz="1600" dirty="0">
                <a:latin typeface="Times New Roman"/>
                <a:cs typeface="Times New Roman"/>
              </a:rPr>
              <a:t>b.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Cont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ol</a:t>
            </a:r>
            <a:r>
              <a:rPr sz="1600" i="1" spc="4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may</a:t>
            </a:r>
            <a:r>
              <a:rPr sz="1600" i="1" spc="2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not</a:t>
            </a:r>
            <a:r>
              <a:rPr sz="1600" i="1" spc="13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always</a:t>
            </a:r>
            <a:r>
              <a:rPr sz="1600" i="1" spc="37" dirty="0">
                <a:latin typeface="Times New Roman"/>
                <a:cs typeface="Times New Roman"/>
              </a:rPr>
              <a:t> 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equi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e</a:t>
            </a:r>
            <a:r>
              <a:rPr sz="1600" i="1" spc="3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51%</a:t>
            </a:r>
            <a:r>
              <a:rPr sz="1600" dirty="0">
                <a:latin typeface="Times New Roman"/>
                <a:cs typeface="Times New Roman"/>
              </a:rPr>
              <a:t>: While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true</a:t>
            </a:r>
            <a:r>
              <a:rPr sz="1600" spc="1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need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51%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equity 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 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exercise 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 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  private 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3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 </a:t>
            </a:r>
            <a:r>
              <a:rPr sz="1600" spc="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 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have </a:t>
            </a:r>
            <a:r>
              <a:rPr sz="1600" spc="2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only </a:t>
            </a:r>
            <a:r>
              <a:rPr sz="1600" spc="2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 </a:t>
            </a:r>
            <a:r>
              <a:rPr sz="1600" spc="1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co- owners,</a:t>
            </a:r>
            <a:r>
              <a:rPr sz="1600" spc="10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possible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6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fectively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9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 with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smaller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proportion</a:t>
            </a:r>
            <a:r>
              <a:rPr sz="1600" spc="11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 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outstanding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stock</a:t>
            </a:r>
            <a:r>
              <a:rPr sz="1600" spc="3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when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dispersed</a:t>
            </a:r>
            <a:r>
              <a:rPr sz="1600" spc="6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more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investors.</a:t>
            </a:r>
            <a:endParaRPr sz="1600">
              <a:latin typeface="Times New Roman"/>
              <a:cs typeface="Times New Roman"/>
            </a:endParaRPr>
          </a:p>
          <a:p>
            <a:pPr marL="1395001" marR="270447" indent="-303444" algn="just">
              <a:lnSpc>
                <a:spcPct val="97070"/>
              </a:lnSpc>
              <a:spcBef>
                <a:spcPts val="472"/>
              </a:spcBef>
            </a:pPr>
            <a:r>
              <a:rPr sz="1600" dirty="0">
                <a:latin typeface="Times New Roman"/>
                <a:cs typeface="Times New Roman"/>
              </a:rPr>
              <a:t>c.</a:t>
            </a:r>
            <a:r>
              <a:rPr sz="1600" spc="20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r>
              <a:rPr sz="1600" i="1" spc="22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value</a:t>
            </a:r>
            <a:r>
              <a:rPr sz="1600" i="1" spc="23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of</a:t>
            </a:r>
            <a:r>
              <a:rPr sz="1600" i="1" spc="20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an</a:t>
            </a:r>
            <a:r>
              <a:rPr sz="1600" i="1" spc="213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equity</a:t>
            </a:r>
            <a:r>
              <a:rPr sz="1600" i="1" spc="23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stake</a:t>
            </a:r>
            <a:r>
              <a:rPr sz="1600" i="1" spc="22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will</a:t>
            </a:r>
            <a:r>
              <a:rPr sz="1600" i="1" spc="22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depend</a:t>
            </a:r>
            <a:r>
              <a:rPr sz="1600" i="1" spc="242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upon</a:t>
            </a:r>
            <a:r>
              <a:rPr sz="1600" i="1" spc="22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whether</a:t>
            </a:r>
            <a:r>
              <a:rPr sz="1600" i="1" spc="24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it</a:t>
            </a:r>
            <a:r>
              <a:rPr sz="1600" i="1" spc="20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p</a:t>
            </a:r>
            <a:r>
              <a:rPr sz="1600" i="1" spc="-57" dirty="0">
                <a:latin typeface="Times New Roman"/>
                <a:cs typeface="Times New Roman"/>
              </a:rPr>
              <a:t>r</a:t>
            </a:r>
            <a:r>
              <a:rPr sz="1600" i="1" dirty="0">
                <a:latin typeface="Times New Roman"/>
                <a:cs typeface="Times New Roman"/>
              </a:rPr>
              <a:t>ovides</a:t>
            </a:r>
            <a:r>
              <a:rPr sz="1600" i="1" spc="25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r>
              <a:rPr sz="1600" i="1" spc="21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owner with</a:t>
            </a:r>
            <a:r>
              <a:rPr sz="1600" i="1" spc="3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</a:t>
            </a:r>
            <a:r>
              <a:rPr sz="1600" i="1" spc="1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say</a:t>
            </a:r>
            <a:r>
              <a:rPr sz="1600" i="1" spc="3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in</a:t>
            </a:r>
            <a:r>
              <a:rPr sz="1600" i="1" spc="21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the</a:t>
            </a:r>
            <a:r>
              <a:rPr sz="1600" i="1" spc="28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way</a:t>
            </a:r>
            <a:r>
              <a:rPr sz="1600" i="1" spc="34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a</a:t>
            </a:r>
            <a:r>
              <a:rPr sz="1600" i="1" spc="16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firm</a:t>
            </a:r>
            <a:r>
              <a:rPr sz="1600" i="1" spc="-43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is</a:t>
            </a:r>
            <a:r>
              <a:rPr sz="1600" i="1" spc="19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run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venture</a:t>
            </a:r>
            <a:r>
              <a:rPr sz="1600" spc="5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capitalists</a:t>
            </a:r>
            <a:r>
              <a:rPr sz="1600" spc="7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play</a:t>
            </a:r>
            <a:r>
              <a:rPr sz="1600" spc="3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active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role in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</a:t>
            </a:r>
            <a:r>
              <a:rPr sz="1600" spc="1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</a:t>
            </a:r>
            <a:r>
              <a:rPr sz="1600" spc="-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they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</a:t>
            </a:r>
            <a:r>
              <a:rPr sz="1600" spc="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4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their</a:t>
            </a:r>
            <a:r>
              <a:rPr sz="1600" spc="5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 stake</a:t>
            </a:r>
            <a:r>
              <a:rPr sz="1600" spc="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reflect this</a:t>
            </a:r>
            <a:r>
              <a:rPr sz="1600" spc="6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powe</a:t>
            </a:r>
            <a:r>
              <a:rPr sz="1600" spc="-84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8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26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fect,</a:t>
            </a:r>
            <a:r>
              <a:rPr sz="1600" spc="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5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built into</a:t>
            </a:r>
            <a:r>
              <a:rPr sz="1600" spc="18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r>
              <a:rPr sz="1600" spc="19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7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contrast,</a:t>
            </a:r>
            <a:r>
              <a:rPr sz="1600" spc="2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6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passive</a:t>
            </a:r>
            <a:r>
              <a:rPr sz="1600" spc="20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</a:t>
            </a:r>
            <a:r>
              <a:rPr sz="1600" spc="2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investor</a:t>
            </a:r>
            <a:r>
              <a:rPr sz="1600" spc="21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who</a:t>
            </a:r>
            <a:r>
              <a:rPr sz="1600" spc="18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buys and</a:t>
            </a:r>
            <a:r>
              <a:rPr sz="1600" spc="3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holds </a:t>
            </a:r>
            <a:r>
              <a:rPr sz="1600" spc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stakes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37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private 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firms,</a:t>
            </a:r>
            <a:r>
              <a:rPr sz="1600" spc="3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without 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any</a:t>
            </a:r>
            <a:r>
              <a:rPr sz="1600" spc="38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input  into</a:t>
            </a:r>
            <a:r>
              <a:rPr sz="1600" spc="38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37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management process,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should</a:t>
            </a:r>
            <a:r>
              <a:rPr sz="1600" spc="46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her</a:t>
            </a:r>
            <a:r>
              <a:rPr sz="1600" spc="2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equity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stakes</a:t>
            </a:r>
            <a:r>
              <a:rPr sz="1600" spc="4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lower</a:t>
            </a:r>
            <a:r>
              <a:rPr sz="1600" spc="3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value.</a:t>
            </a:r>
            <a:endParaRPr sz="16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10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28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512942">
              <a:lnSpc>
                <a:spcPct val="95825"/>
              </a:lnSpc>
              <a:spcBef>
                <a:spcPts val="5805"/>
              </a:spcBef>
            </a:pPr>
            <a:r>
              <a:rPr sz="2100" dirty="0">
                <a:latin typeface="Times New Roman"/>
                <a:cs typeface="Times New Roman"/>
              </a:rPr>
              <a:t>Minority Discount: Evidence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 a control e</a:t>
            </a:r>
            <a:r>
              <a:rPr sz="2100" spc="-39" dirty="0">
                <a:latin typeface="Times New Roman"/>
                <a:cs typeface="Times New Roman"/>
              </a:rPr>
              <a:t>f</a:t>
            </a:r>
            <a:r>
              <a:rPr sz="2100" dirty="0">
                <a:latin typeface="Times New Roman"/>
                <a:cs typeface="Times New Roman"/>
              </a:rPr>
              <a:t>fect</a:t>
            </a:r>
            <a:endParaRPr sz="21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599"/>
              </a:lnSpc>
              <a:spcBef>
                <a:spcPts val="3997"/>
              </a:spcBef>
            </a:pPr>
            <a:r>
              <a:rPr sz="1400" i="1" dirty="0">
                <a:latin typeface="Times New Roman"/>
                <a:cs typeface="Times New Roman"/>
              </a:rPr>
              <a:t>a.</a:t>
            </a:r>
            <a:r>
              <a:rPr sz="1400" i="1" spc="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Private</a:t>
            </a:r>
            <a:r>
              <a:rPr sz="1400" i="1" spc="31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company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valuations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There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clear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evidence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practitioners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apply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 premiums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transactions,</a:t>
            </a:r>
            <a:r>
              <a:rPr sz="1400" spc="6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ranging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20%</a:t>
            </a:r>
            <a:r>
              <a:rPr sz="1400" spc="1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majority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stake; conversel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translates</a:t>
            </a:r>
            <a:r>
              <a:rPr sz="1400" spc="6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equivalent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minority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stake.</a:t>
            </a:r>
            <a:endParaRPr sz="1400">
              <a:latin typeface="Times New Roman"/>
              <a:cs typeface="Times New Roman"/>
            </a:endParaRPr>
          </a:p>
          <a:p>
            <a:pPr marL="1395001" marR="274378" indent="-303444" algn="just">
              <a:lnSpc>
                <a:spcPts val="1599"/>
              </a:lnSpc>
              <a:spcBef>
                <a:spcPts val="525"/>
              </a:spcBef>
            </a:pPr>
            <a:r>
              <a:rPr sz="1400" i="1" dirty="0">
                <a:latin typeface="Times New Roman"/>
                <a:cs typeface="Times New Roman"/>
              </a:rPr>
              <a:t>b. La</a:t>
            </a:r>
            <a:r>
              <a:rPr sz="1400" i="1" spc="-53" dirty="0">
                <a:latin typeface="Times New Roman"/>
                <a:cs typeface="Times New Roman"/>
              </a:rPr>
              <a:t>r</a:t>
            </a:r>
            <a:r>
              <a:rPr sz="1400" i="1" dirty="0">
                <a:latin typeface="Times New Roman"/>
                <a:cs typeface="Times New Roman"/>
              </a:rPr>
              <a:t>ge</a:t>
            </a:r>
            <a:r>
              <a:rPr sz="1400" i="1" spc="2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transactions</a:t>
            </a:r>
            <a:r>
              <a:rPr sz="1400" i="1" spc="57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in publicly</a:t>
            </a:r>
            <a:r>
              <a:rPr sz="1400" i="1" spc="3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traded</a:t>
            </a:r>
            <a:r>
              <a:rPr sz="1400" i="1" spc="2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companies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Hanouna,</a:t>
            </a:r>
            <a:r>
              <a:rPr sz="1400" spc="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Sarin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Shapiro</a:t>
            </a:r>
            <a:r>
              <a:rPr sz="1400" spc="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(2001) attempt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estimate</a:t>
            </a:r>
            <a:r>
              <a:rPr sz="1400" spc="14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extent</a:t>
            </a:r>
            <a:r>
              <a:rPr sz="1400" spc="13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0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minority</a:t>
            </a:r>
            <a:r>
              <a:rPr sz="1400" spc="1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by</a:t>
            </a:r>
            <a:r>
              <a:rPr sz="1400" spc="1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classifying</a:t>
            </a:r>
            <a:r>
              <a:rPr sz="1400" spc="1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9566</a:t>
            </a:r>
            <a:r>
              <a:rPr sz="1400" spc="1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 in publicly</a:t>
            </a:r>
            <a:r>
              <a:rPr sz="1400" spc="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traded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into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minority</a:t>
            </a:r>
            <a:r>
              <a:rPr sz="1400" spc="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majority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based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upon ownership 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before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after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transaction;  They</a:t>
            </a:r>
            <a:r>
              <a:rPr sz="1400" spc="33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find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minority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 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are valued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discount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20-30%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majority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“market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oriented”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economies like</a:t>
            </a:r>
            <a:r>
              <a:rPr sz="1400" spc="1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UK</a:t>
            </a:r>
            <a:r>
              <a:rPr sz="1400" spc="1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US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but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1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19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smaller</a:t>
            </a:r>
            <a:r>
              <a:rPr sz="1400" spc="19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6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“bank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oriented”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economies like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German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Japan,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France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Ital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395001" marR="274379" indent="-303444" algn="just">
              <a:lnSpc>
                <a:spcPts val="1599"/>
              </a:lnSpc>
              <a:spcBef>
                <a:spcPts val="435"/>
              </a:spcBef>
            </a:pPr>
            <a:r>
              <a:rPr sz="1400" i="1" dirty="0">
                <a:latin typeface="Times New Roman"/>
                <a:cs typeface="Times New Roman"/>
              </a:rPr>
              <a:t>c. Block</a:t>
            </a:r>
            <a:r>
              <a:rPr sz="1400" i="1" spc="22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Buys</a:t>
            </a:r>
            <a:r>
              <a:rPr sz="1400" dirty="0">
                <a:latin typeface="Times New Roman"/>
                <a:cs typeface="Times New Roman"/>
              </a:rPr>
              <a:t>: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Barclay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Holderness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(1989,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1991)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report</a:t>
            </a:r>
            <a:r>
              <a:rPr sz="1400" spc="2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premiums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excess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10%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 la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  negotiated 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block </a:t>
            </a:r>
            <a:r>
              <a:rPr sz="1400" spc="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 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3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33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United 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States.  </a:t>
            </a:r>
            <a:r>
              <a:rPr sz="1400" spc="3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Nicodano 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3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Sembenelli (2000)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extend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analysis</a:t>
            </a:r>
            <a:r>
              <a:rPr sz="1400" spc="3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 look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block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transactions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 Italy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conclude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average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</a:t>
            </a:r>
            <a:r>
              <a:rPr sz="1400" spc="2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across</a:t>
            </a:r>
            <a:r>
              <a:rPr sz="1400" spc="21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</a:t>
            </a:r>
            <a:r>
              <a:rPr sz="1400" spc="2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block</a:t>
            </a:r>
            <a:r>
              <a:rPr sz="1400" spc="20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trades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8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27%;</a:t>
            </a:r>
            <a:r>
              <a:rPr sz="1400" spc="20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19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</a:t>
            </a:r>
            <a:r>
              <a:rPr sz="1400" spc="2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increases</a:t>
            </a:r>
            <a:r>
              <a:rPr sz="1400" spc="2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0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block size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premiums</a:t>
            </a:r>
            <a:r>
              <a:rPr sz="1400" spc="1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31%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blocks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la</a:t>
            </a:r>
            <a:r>
              <a:rPr sz="1400" spc="-26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ger</a:t>
            </a:r>
            <a:r>
              <a:rPr sz="1400" spc="8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r>
              <a:rPr sz="1400" spc="7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10%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24%</a:t>
            </a:r>
            <a:r>
              <a:rPr sz="1400" spc="7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6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blocks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smaller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than</a:t>
            </a:r>
            <a:endParaRPr sz="1400">
              <a:latin typeface="Times New Roman"/>
              <a:cs typeface="Times New Roman"/>
            </a:endParaRPr>
          </a:p>
          <a:p>
            <a:pPr marL="1395001">
              <a:lnSpc>
                <a:spcPct val="95825"/>
              </a:lnSpc>
              <a:spcBef>
                <a:spcPts val="81"/>
              </a:spcBef>
            </a:pPr>
            <a:r>
              <a:rPr sz="1400" dirty="0">
                <a:latin typeface="Times New Roman"/>
                <a:cs typeface="Times New Roman"/>
              </a:rPr>
              <a:t>10%.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4104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72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10010" y="6147581"/>
            <a:ext cx="224243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252266" marR="3184833" algn="ctr">
              <a:lnSpc>
                <a:spcPct val="95825"/>
              </a:lnSpc>
              <a:spcBef>
                <a:spcPts val="5805"/>
              </a:spcBef>
            </a:pPr>
            <a:r>
              <a:rPr sz="2100" spc="-147" dirty="0">
                <a:latin typeface="Times New Roman"/>
                <a:cs typeface="Times New Roman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o conclude…</a:t>
            </a:r>
            <a:endParaRPr sz="2100">
              <a:latin typeface="Times New Roman"/>
              <a:cs typeface="Times New Roman"/>
            </a:endParaRPr>
          </a:p>
          <a:p>
            <a:pPr marL="1395001" marR="410228" indent="-303444">
              <a:lnSpc>
                <a:spcPts val="1599"/>
              </a:lnSpc>
              <a:spcBef>
                <a:spcPts val="3997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being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able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run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</a:t>
            </a:r>
            <a:r>
              <a:rPr sz="1400" spc="-31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ferently</a:t>
            </a:r>
            <a:r>
              <a:rPr sz="1400" spc="6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 bette</a:t>
            </a:r>
            <a:r>
              <a:rPr sz="1400" spc="-75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Consequentl</a:t>
            </a:r>
            <a:r>
              <a:rPr sz="1400" spc="-93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8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greater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poorly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performing</a:t>
            </a:r>
            <a:r>
              <a:rPr sz="1400" spc="7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firms, where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primary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reason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poor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performance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management.</a:t>
            </a:r>
            <a:endParaRPr sz="1400">
              <a:latin typeface="Times New Roman"/>
              <a:cs typeface="Times New Roman"/>
            </a:endParaRPr>
          </a:p>
          <a:p>
            <a:pPr marL="1395001" marR="419605" indent="-303444">
              <a:lnSpc>
                <a:spcPts val="1599"/>
              </a:lnSpc>
              <a:spcBef>
                <a:spcPts val="525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every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reflects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control,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product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probability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-31" dirty="0">
                <a:latin typeface="Times New Roman"/>
                <a:cs typeface="Times New Roman"/>
              </a:rPr>
              <a:t>f</a:t>
            </a:r>
            <a:r>
              <a:rPr sz="1400" dirty="0">
                <a:latin typeface="Times New Roman"/>
                <a:cs typeface="Times New Roman"/>
              </a:rPr>
              <a:t>fect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 change.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has</a:t>
            </a:r>
            <a:r>
              <a:rPr sz="1400" spc="2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far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ranging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implications.</a:t>
            </a:r>
            <a:r>
              <a:rPr sz="1400" spc="8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acquisitions,</a:t>
            </a:r>
            <a:r>
              <a:rPr sz="1400" spc="7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premiums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paid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 reflect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how</a:t>
            </a:r>
            <a:r>
              <a:rPr sz="1400" spc="2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much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price</a:t>
            </a:r>
            <a:r>
              <a:rPr sz="1400" spc="3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already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reflects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control;</a:t>
            </a:r>
            <a:r>
              <a:rPr sz="1400" spc="5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market 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already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reflects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high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for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control,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premiums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smalle</a:t>
            </a:r>
            <a:r>
              <a:rPr sz="1400" spc="-84" dirty="0">
                <a:latin typeface="Times New Roman"/>
                <a:cs typeface="Times New Roman"/>
              </a:rPr>
              <a:t>r</a:t>
            </a:r>
            <a:r>
              <a:rPr sz="1400" dirty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395001" marR="448659" indent="-303444">
              <a:lnSpc>
                <a:spcPts val="1599"/>
              </a:lnSpc>
              <a:spcBef>
                <a:spcPts val="435"/>
              </a:spcBef>
              <a:tabLst>
                <a:tab pos="1390432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</a:t>
            </a:r>
            <a:r>
              <a:rPr sz="1400" spc="-53" dirty="0">
                <a:latin typeface="Times New Roman"/>
                <a:cs typeface="Times New Roman"/>
              </a:rPr>
              <a:t>W</a:t>
            </a:r>
            <a:r>
              <a:rPr sz="1400" dirty="0">
                <a:latin typeface="Times New Roman"/>
                <a:cs typeface="Times New Roman"/>
              </a:rPr>
              <a:t>ith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companies</a:t>
            </a:r>
            <a:r>
              <a:rPr sz="1400" spc="6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with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non-voting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shares,</a:t>
            </a:r>
            <a:r>
              <a:rPr sz="1400" spc="4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premium</a:t>
            </a:r>
            <a:r>
              <a:rPr sz="1400" spc="5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1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shares 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reflect</a:t>
            </a:r>
            <a:r>
              <a:rPr sz="1400" spc="-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control.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If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probability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 small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and/or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management</a:t>
            </a:r>
            <a:r>
              <a:rPr sz="1400" spc="7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(because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well run),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expected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small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so</a:t>
            </a:r>
            <a:r>
              <a:rPr sz="1400" spc="1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voting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stock premium.</a:t>
            </a:r>
            <a:endParaRPr sz="1400">
              <a:latin typeface="Times New Roman"/>
              <a:cs typeface="Times New Roman"/>
            </a:endParaRPr>
          </a:p>
          <a:p>
            <a:pPr marL="1395001" marR="742813" indent="-303444">
              <a:lnSpc>
                <a:spcPts val="1599"/>
              </a:lnSpc>
              <a:spcBef>
                <a:spcPts val="525"/>
              </a:spcBef>
              <a:tabLst>
                <a:tab pos="1436019" algn="l"/>
              </a:tabLst>
            </a:pPr>
            <a:r>
              <a:rPr sz="1500" baseline="10332" dirty="0">
                <a:latin typeface="Monotype Corsiva"/>
                <a:cs typeface="Monotype Corsiva"/>
              </a:rPr>
              <a:t></a:t>
            </a:r>
            <a:r>
              <a:rPr sz="1500" spc="-184" baseline="10332" dirty="0">
                <a:latin typeface="Monotype Corsiva"/>
                <a:cs typeface="Monotype Corsiva"/>
              </a:rPr>
              <a:t> </a:t>
            </a:r>
            <a:r>
              <a:rPr sz="1500" baseline="10332" dirty="0">
                <a:latin typeface="Monotype Corsiva"/>
                <a:cs typeface="Monotype Corsiva"/>
              </a:rPr>
              <a:t>		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private</a:t>
            </a:r>
            <a:r>
              <a:rPr sz="1400" spc="4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company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valuation,</a:t>
            </a:r>
            <a:r>
              <a:rPr sz="1400" spc="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applied</a:t>
            </a:r>
            <a:r>
              <a:rPr sz="1400" spc="4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minority</a:t>
            </a:r>
            <a:r>
              <a:rPr sz="1400" spc="5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blocks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should</a:t>
            </a:r>
            <a:r>
              <a:rPr sz="1400" spc="4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be</a:t>
            </a:r>
            <a:r>
              <a:rPr sz="1400" spc="1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 reflection</a:t>
            </a:r>
            <a:r>
              <a:rPr sz="1400" spc="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control.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5346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61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518036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What is the value of control?</a:t>
            </a:r>
            <a:endParaRPr sz="2100">
              <a:latin typeface="Times New Roman"/>
              <a:cs typeface="Times New Roman"/>
            </a:endParaRPr>
          </a:p>
          <a:p>
            <a:pPr marL="1395001" marR="289840" indent="-303444">
              <a:lnSpc>
                <a:spcPts val="1806"/>
              </a:lnSpc>
              <a:spcBef>
                <a:spcPts val="7192"/>
              </a:spcBef>
              <a:tabLst>
                <a:tab pos="1390432" algn="l"/>
              </a:tabLst>
            </a:pPr>
            <a:r>
              <a:rPr sz="1700" baseline="11425" dirty="0">
                <a:latin typeface="Monotype Corsiva"/>
                <a:cs typeface="Monotype Corsiva"/>
              </a:rPr>
              <a:t></a:t>
            </a:r>
            <a:r>
              <a:rPr sz="1700" spc="-220" baseline="11425" dirty="0">
                <a:latin typeface="Monotype Corsiva"/>
                <a:cs typeface="Monotype Corsiva"/>
              </a:rPr>
              <a:t> </a:t>
            </a:r>
            <a:r>
              <a:rPr sz="1700" baseline="11425" dirty="0">
                <a:latin typeface="Monotype Corsiva"/>
                <a:cs typeface="Monotype Corsiva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controlling</a:t>
            </a:r>
            <a:r>
              <a:rPr sz="1600" spc="7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</a:t>
            </a:r>
            <a:r>
              <a:rPr sz="1600" spc="1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derives</a:t>
            </a:r>
            <a:r>
              <a:rPr sz="1600" spc="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fact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believe</a:t>
            </a:r>
            <a:r>
              <a:rPr sz="1600" spc="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you </a:t>
            </a:r>
            <a:endParaRPr sz="1600">
              <a:latin typeface="Times New Roman"/>
              <a:cs typeface="Times New Roman"/>
            </a:endParaRPr>
          </a:p>
          <a:p>
            <a:pPr marL="1395001" marR="28984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or</a:t>
            </a:r>
            <a:r>
              <a:rPr sz="1600" spc="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someone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else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would</a:t>
            </a:r>
            <a:r>
              <a:rPr sz="1600" spc="4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firm</a:t>
            </a:r>
            <a:r>
              <a:rPr sz="1600" spc="-4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</a:t>
            </a:r>
            <a:r>
              <a:rPr sz="1600" spc="-31" dirty="0">
                <a:latin typeface="Times New Roman"/>
                <a:cs typeface="Times New Roman"/>
              </a:rPr>
              <a:t>f</a:t>
            </a:r>
            <a:r>
              <a:rPr sz="1600" dirty="0">
                <a:latin typeface="Times New Roman"/>
                <a:cs typeface="Times New Roman"/>
              </a:rPr>
              <a:t>ferently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(and</a:t>
            </a:r>
            <a:r>
              <a:rPr sz="1600" spc="3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better)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3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3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it </a:t>
            </a:r>
            <a:endParaRPr sz="1600">
              <a:latin typeface="Times New Roman"/>
              <a:cs typeface="Times New Roman"/>
            </a:endParaRPr>
          </a:p>
          <a:p>
            <a:pPr marL="1395001" marR="289840">
              <a:lnSpc>
                <a:spcPts val="1806"/>
              </a:lnSpc>
              <a:spcBef>
                <a:spcPts val="229"/>
              </a:spcBef>
              <a:tabLst>
                <a:tab pos="1390432" algn="l"/>
              </a:tabLst>
            </a:pP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operated</a:t>
            </a:r>
            <a:r>
              <a:rPr sz="1600" spc="5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currentl</a:t>
            </a:r>
            <a:r>
              <a:rPr sz="1600" spc="-102" dirty="0">
                <a:latin typeface="Times New Roman"/>
                <a:cs typeface="Times New Roman"/>
              </a:rPr>
              <a:t>y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091557">
              <a:lnSpc>
                <a:spcPts val="1806"/>
              </a:lnSpc>
              <a:spcBef>
                <a:spcPts val="680"/>
              </a:spcBef>
            </a:pPr>
            <a:r>
              <a:rPr sz="1700" baseline="11425" dirty="0">
                <a:latin typeface="Monotype Corsiva"/>
                <a:cs typeface="Monotype Corsiva"/>
              </a:rPr>
              <a:t>    </a:t>
            </a:r>
            <a:r>
              <a:rPr sz="1700" spc="236" baseline="11425" dirty="0">
                <a:latin typeface="Monotype Corsiva"/>
                <a:cs typeface="Monotype Corsiva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expected</a:t>
            </a:r>
            <a:r>
              <a:rPr sz="1600" spc="6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value</a:t>
            </a:r>
            <a:r>
              <a:rPr sz="1600" spc="3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control</a:t>
            </a:r>
            <a:r>
              <a:rPr sz="1600" spc="4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3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product</a:t>
            </a:r>
            <a:r>
              <a:rPr sz="1600" spc="52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two</a:t>
            </a:r>
            <a:r>
              <a:rPr sz="1600" spc="28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variables:</a:t>
            </a:r>
            <a:endParaRPr sz="16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395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value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from</a:t>
            </a:r>
            <a:r>
              <a:rPr sz="1400" spc="3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changing</a:t>
            </a:r>
            <a:r>
              <a:rPr sz="1400" spc="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way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firm</a:t>
            </a:r>
            <a:r>
              <a:rPr sz="1400" spc="-4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operated</a:t>
            </a:r>
            <a:endParaRPr sz="1400">
              <a:latin typeface="Times New Roman"/>
              <a:cs typeface="Times New Roman"/>
            </a:endParaRPr>
          </a:p>
          <a:p>
            <a:pPr marL="1496150">
              <a:lnSpc>
                <a:spcPct val="95825"/>
              </a:lnSpc>
              <a:spcBef>
                <a:spcPts val="434"/>
              </a:spcBef>
            </a:pPr>
            <a:r>
              <a:rPr sz="1400" dirty="0">
                <a:latin typeface="Times New Roman"/>
                <a:cs typeface="Times New Roman"/>
              </a:rPr>
              <a:t>•   </a:t>
            </a:r>
            <a:r>
              <a:rPr sz="1400" spc="10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probability</a:t>
            </a:r>
            <a:r>
              <a:rPr sz="1400" spc="6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change</a:t>
            </a:r>
            <a:r>
              <a:rPr sz="1400" spc="4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will</a:t>
            </a:r>
            <a:r>
              <a:rPr sz="1400" spc="2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occur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923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014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EBA 604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6333" y="2238376"/>
            <a:ext cx="6221956" cy="564943"/>
          </a:xfrm>
          <a:custGeom>
            <a:avLst/>
            <a:gdLst/>
            <a:ahLst/>
            <a:cxnLst/>
            <a:rect l="l" t="t" r="r" b="b"/>
            <a:pathLst>
              <a:path w="6844152" h="640269">
                <a:moveTo>
                  <a:pt x="0" y="0"/>
                </a:moveTo>
                <a:lnTo>
                  <a:pt x="0" y="640269"/>
                </a:lnTo>
                <a:lnTo>
                  <a:pt x="6844152" y="640269"/>
                </a:lnTo>
                <a:lnTo>
                  <a:pt x="6844152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14528" y="2415344"/>
            <a:ext cx="1248895" cy="152248"/>
          </a:xfrm>
          <a:custGeom>
            <a:avLst/>
            <a:gdLst/>
            <a:ahLst/>
            <a:cxnLst/>
            <a:rect l="l" t="t" r="r" b="b"/>
            <a:pathLst>
              <a:path w="1373784" h="172548">
                <a:moveTo>
                  <a:pt x="1343600" y="57957"/>
                </a:moveTo>
                <a:lnTo>
                  <a:pt x="1343600" y="28377"/>
                </a:lnTo>
                <a:lnTo>
                  <a:pt x="1343101" y="26413"/>
                </a:lnTo>
                <a:lnTo>
                  <a:pt x="1341444" y="26333"/>
                </a:lnTo>
                <a:lnTo>
                  <a:pt x="1338733" y="29985"/>
                </a:lnTo>
                <a:lnTo>
                  <a:pt x="1329511" y="42243"/>
                </a:lnTo>
                <a:lnTo>
                  <a:pt x="1324255" y="48878"/>
                </a:lnTo>
                <a:lnTo>
                  <a:pt x="1321820" y="51724"/>
                </a:lnTo>
                <a:lnTo>
                  <a:pt x="1317847" y="55432"/>
                </a:lnTo>
                <a:lnTo>
                  <a:pt x="1312337" y="60001"/>
                </a:lnTo>
                <a:lnTo>
                  <a:pt x="1310420" y="61604"/>
                </a:lnTo>
                <a:lnTo>
                  <a:pt x="1308564" y="63508"/>
                </a:lnTo>
                <a:lnTo>
                  <a:pt x="1308384" y="64931"/>
                </a:lnTo>
                <a:lnTo>
                  <a:pt x="1309582" y="66614"/>
                </a:lnTo>
                <a:lnTo>
                  <a:pt x="1322638" y="66614"/>
                </a:lnTo>
                <a:lnTo>
                  <a:pt x="1322638" y="147578"/>
                </a:lnTo>
                <a:lnTo>
                  <a:pt x="1323556" y="153911"/>
                </a:lnTo>
                <a:lnTo>
                  <a:pt x="1325393" y="158480"/>
                </a:lnTo>
                <a:lnTo>
                  <a:pt x="1328747" y="166897"/>
                </a:lnTo>
                <a:lnTo>
                  <a:pt x="1335135" y="171105"/>
                </a:lnTo>
                <a:lnTo>
                  <a:pt x="1348870" y="171105"/>
                </a:lnTo>
                <a:lnTo>
                  <a:pt x="1353342" y="169943"/>
                </a:lnTo>
                <a:lnTo>
                  <a:pt x="1357973" y="167618"/>
                </a:lnTo>
                <a:lnTo>
                  <a:pt x="1362605" y="165294"/>
                </a:lnTo>
                <a:lnTo>
                  <a:pt x="1366997" y="161326"/>
                </a:lnTo>
                <a:lnTo>
                  <a:pt x="1371149" y="155714"/>
                </a:lnTo>
                <a:lnTo>
                  <a:pt x="1373784" y="152107"/>
                </a:lnTo>
                <a:lnTo>
                  <a:pt x="1370670" y="149462"/>
                </a:lnTo>
                <a:lnTo>
                  <a:pt x="1367955" y="152428"/>
                </a:lnTo>
                <a:lnTo>
                  <a:pt x="1365539" y="154592"/>
                </a:lnTo>
                <a:lnTo>
                  <a:pt x="1363423" y="155955"/>
                </a:lnTo>
                <a:lnTo>
                  <a:pt x="1361307" y="157318"/>
                </a:lnTo>
                <a:lnTo>
                  <a:pt x="1358812" y="157999"/>
                </a:lnTo>
                <a:lnTo>
                  <a:pt x="1350347" y="157999"/>
                </a:lnTo>
                <a:lnTo>
                  <a:pt x="1346594" y="155233"/>
                </a:lnTo>
                <a:lnTo>
                  <a:pt x="1344678" y="149702"/>
                </a:lnTo>
                <a:lnTo>
                  <a:pt x="1343639" y="146576"/>
                </a:lnTo>
                <a:lnTo>
                  <a:pt x="1343120" y="141967"/>
                </a:lnTo>
                <a:lnTo>
                  <a:pt x="1343120" y="135874"/>
                </a:lnTo>
                <a:lnTo>
                  <a:pt x="1343360" y="66614"/>
                </a:lnTo>
                <a:lnTo>
                  <a:pt x="1367795" y="66614"/>
                </a:lnTo>
                <a:lnTo>
                  <a:pt x="1367795" y="57957"/>
                </a:lnTo>
                <a:lnTo>
                  <a:pt x="1343600" y="57957"/>
                </a:lnTo>
                <a:close/>
              </a:path>
              <a:path w="1373784" h="172548">
                <a:moveTo>
                  <a:pt x="144215" y="33187"/>
                </a:moveTo>
                <a:lnTo>
                  <a:pt x="147888" y="23727"/>
                </a:lnTo>
                <a:lnTo>
                  <a:pt x="151601" y="17435"/>
                </a:lnTo>
                <a:lnTo>
                  <a:pt x="155355" y="14308"/>
                </a:lnTo>
                <a:lnTo>
                  <a:pt x="157830" y="12224"/>
                </a:lnTo>
                <a:lnTo>
                  <a:pt x="161663" y="10821"/>
                </a:lnTo>
                <a:lnTo>
                  <a:pt x="166854" y="10100"/>
                </a:lnTo>
                <a:lnTo>
                  <a:pt x="166854" y="5891"/>
                </a:lnTo>
                <a:lnTo>
                  <a:pt x="116666" y="5891"/>
                </a:lnTo>
                <a:lnTo>
                  <a:pt x="116666" y="10461"/>
                </a:lnTo>
                <a:lnTo>
                  <a:pt x="122175" y="10621"/>
                </a:lnTo>
                <a:lnTo>
                  <a:pt x="126128" y="11182"/>
                </a:lnTo>
                <a:lnTo>
                  <a:pt x="128524" y="12144"/>
                </a:lnTo>
                <a:lnTo>
                  <a:pt x="132596" y="13827"/>
                </a:lnTo>
                <a:lnTo>
                  <a:pt x="134633" y="17034"/>
                </a:lnTo>
                <a:lnTo>
                  <a:pt x="134633" y="23527"/>
                </a:lnTo>
                <a:lnTo>
                  <a:pt x="134233" y="25812"/>
                </a:lnTo>
                <a:lnTo>
                  <a:pt x="133435" y="28617"/>
                </a:lnTo>
                <a:lnTo>
                  <a:pt x="132636" y="31423"/>
                </a:lnTo>
                <a:lnTo>
                  <a:pt x="131478" y="34870"/>
                </a:lnTo>
                <a:lnTo>
                  <a:pt x="129961" y="38958"/>
                </a:lnTo>
                <a:lnTo>
                  <a:pt x="95105" y="131786"/>
                </a:lnTo>
                <a:lnTo>
                  <a:pt x="56775" y="46053"/>
                </a:lnTo>
                <a:lnTo>
                  <a:pt x="52942" y="37555"/>
                </a:lnTo>
                <a:lnTo>
                  <a:pt x="50327" y="31503"/>
                </a:lnTo>
                <a:lnTo>
                  <a:pt x="48930" y="27896"/>
                </a:lnTo>
                <a:lnTo>
                  <a:pt x="47532" y="24289"/>
                </a:lnTo>
                <a:lnTo>
                  <a:pt x="46834" y="21483"/>
                </a:lnTo>
                <a:lnTo>
                  <a:pt x="46834" y="15551"/>
                </a:lnTo>
                <a:lnTo>
                  <a:pt x="48790" y="12946"/>
                </a:lnTo>
                <a:lnTo>
                  <a:pt x="52703" y="11663"/>
                </a:lnTo>
                <a:lnTo>
                  <a:pt x="54939" y="10942"/>
                </a:lnTo>
                <a:lnTo>
                  <a:pt x="59131" y="10541"/>
                </a:lnTo>
                <a:lnTo>
                  <a:pt x="65280" y="10461"/>
                </a:lnTo>
                <a:lnTo>
                  <a:pt x="65280" y="5891"/>
                </a:lnTo>
                <a:lnTo>
                  <a:pt x="0" y="5891"/>
                </a:lnTo>
                <a:lnTo>
                  <a:pt x="0" y="10100"/>
                </a:lnTo>
                <a:lnTo>
                  <a:pt x="5909" y="10501"/>
                </a:lnTo>
                <a:lnTo>
                  <a:pt x="10400" y="12104"/>
                </a:lnTo>
                <a:lnTo>
                  <a:pt x="13475" y="14910"/>
                </a:lnTo>
                <a:lnTo>
                  <a:pt x="16549" y="17715"/>
                </a:lnTo>
                <a:lnTo>
                  <a:pt x="20642" y="24850"/>
                </a:lnTo>
                <a:lnTo>
                  <a:pt x="25752" y="36313"/>
                </a:lnTo>
                <a:lnTo>
                  <a:pt x="86241" y="171706"/>
                </a:lnTo>
                <a:lnTo>
                  <a:pt x="89955" y="171706"/>
                </a:lnTo>
                <a:lnTo>
                  <a:pt x="144215" y="33187"/>
                </a:lnTo>
                <a:close/>
              </a:path>
              <a:path w="1373784" h="172548">
                <a:moveTo>
                  <a:pt x="210238" y="63969"/>
                </a:moveTo>
                <a:lnTo>
                  <a:pt x="213911" y="61884"/>
                </a:lnTo>
                <a:lnTo>
                  <a:pt x="217784" y="60842"/>
                </a:lnTo>
                <a:lnTo>
                  <a:pt x="230401" y="60842"/>
                </a:lnTo>
                <a:lnTo>
                  <a:pt x="236031" y="63528"/>
                </a:lnTo>
                <a:lnTo>
                  <a:pt x="238746" y="68899"/>
                </a:lnTo>
                <a:lnTo>
                  <a:pt x="240343" y="72105"/>
                </a:lnTo>
                <a:lnTo>
                  <a:pt x="241141" y="77797"/>
                </a:lnTo>
                <a:lnTo>
                  <a:pt x="241141" y="96194"/>
                </a:lnTo>
                <a:lnTo>
                  <a:pt x="228364" y="101132"/>
                </a:lnTo>
                <a:lnTo>
                  <a:pt x="214917" y="106739"/>
                </a:lnTo>
                <a:lnTo>
                  <a:pt x="204523" y="111626"/>
                </a:lnTo>
                <a:lnTo>
                  <a:pt x="197182" y="115793"/>
                </a:lnTo>
                <a:lnTo>
                  <a:pt x="189571" y="121998"/>
                </a:lnTo>
                <a:lnTo>
                  <a:pt x="182253" y="132635"/>
                </a:lnTo>
                <a:lnTo>
                  <a:pt x="179814" y="144892"/>
                </a:lnTo>
                <a:lnTo>
                  <a:pt x="179814" y="152347"/>
                </a:lnTo>
                <a:lnTo>
                  <a:pt x="182329" y="158500"/>
                </a:lnTo>
                <a:lnTo>
                  <a:pt x="187360" y="163350"/>
                </a:lnTo>
                <a:lnTo>
                  <a:pt x="192391" y="168199"/>
                </a:lnTo>
                <a:lnTo>
                  <a:pt x="198340" y="170624"/>
                </a:lnTo>
                <a:lnTo>
                  <a:pt x="205207" y="170624"/>
                </a:lnTo>
                <a:lnTo>
                  <a:pt x="208321" y="152708"/>
                </a:lnTo>
                <a:lnTo>
                  <a:pt x="203530" y="149261"/>
                </a:lnTo>
                <a:lnTo>
                  <a:pt x="201135" y="143890"/>
                </a:lnTo>
                <a:lnTo>
                  <a:pt x="201135" y="136596"/>
                </a:lnTo>
                <a:lnTo>
                  <a:pt x="201509" y="132653"/>
                </a:lnTo>
                <a:lnTo>
                  <a:pt x="206811" y="121955"/>
                </a:lnTo>
                <a:lnTo>
                  <a:pt x="218383" y="112306"/>
                </a:lnTo>
                <a:lnTo>
                  <a:pt x="224372" y="108619"/>
                </a:lnTo>
                <a:lnTo>
                  <a:pt x="231958" y="105252"/>
                </a:lnTo>
                <a:lnTo>
                  <a:pt x="241141" y="102206"/>
                </a:lnTo>
                <a:lnTo>
                  <a:pt x="241141" y="144892"/>
                </a:lnTo>
                <a:lnTo>
                  <a:pt x="238726" y="148660"/>
                </a:lnTo>
                <a:lnTo>
                  <a:pt x="233895" y="151626"/>
                </a:lnTo>
                <a:lnTo>
                  <a:pt x="229063" y="154592"/>
                </a:lnTo>
                <a:lnTo>
                  <a:pt x="224013" y="156075"/>
                </a:lnTo>
                <a:lnTo>
                  <a:pt x="225929" y="164131"/>
                </a:lnTo>
                <a:lnTo>
                  <a:pt x="230241" y="161566"/>
                </a:lnTo>
                <a:lnTo>
                  <a:pt x="235432" y="157638"/>
                </a:lnTo>
                <a:lnTo>
                  <a:pt x="241501" y="152347"/>
                </a:lnTo>
                <a:lnTo>
                  <a:pt x="241740" y="157237"/>
                </a:lnTo>
                <a:lnTo>
                  <a:pt x="243078" y="161446"/>
                </a:lnTo>
                <a:lnTo>
                  <a:pt x="245513" y="164973"/>
                </a:lnTo>
                <a:lnTo>
                  <a:pt x="247949" y="168500"/>
                </a:lnTo>
                <a:lnTo>
                  <a:pt x="251882" y="170264"/>
                </a:lnTo>
                <a:lnTo>
                  <a:pt x="261943" y="170264"/>
                </a:lnTo>
                <a:lnTo>
                  <a:pt x="266495" y="168740"/>
                </a:lnTo>
                <a:lnTo>
                  <a:pt x="270967" y="165694"/>
                </a:lnTo>
                <a:lnTo>
                  <a:pt x="273921" y="163690"/>
                </a:lnTo>
                <a:lnTo>
                  <a:pt x="276676" y="161125"/>
                </a:lnTo>
                <a:lnTo>
                  <a:pt x="279231" y="157999"/>
                </a:lnTo>
                <a:lnTo>
                  <a:pt x="279231" y="151746"/>
                </a:lnTo>
                <a:lnTo>
                  <a:pt x="276277" y="153910"/>
                </a:lnTo>
                <a:lnTo>
                  <a:pt x="274201" y="155273"/>
                </a:lnTo>
                <a:lnTo>
                  <a:pt x="271805" y="156396"/>
                </a:lnTo>
                <a:lnTo>
                  <a:pt x="270288" y="156676"/>
                </a:lnTo>
                <a:lnTo>
                  <a:pt x="265177" y="156676"/>
                </a:lnTo>
                <a:lnTo>
                  <a:pt x="263021" y="155113"/>
                </a:lnTo>
                <a:lnTo>
                  <a:pt x="261983" y="151987"/>
                </a:lnTo>
                <a:lnTo>
                  <a:pt x="261344" y="150223"/>
                </a:lnTo>
                <a:lnTo>
                  <a:pt x="261025" y="147017"/>
                </a:lnTo>
                <a:lnTo>
                  <a:pt x="261025" y="83568"/>
                </a:lnTo>
                <a:lnTo>
                  <a:pt x="259548" y="75512"/>
                </a:lnTo>
                <a:lnTo>
                  <a:pt x="256593" y="69981"/>
                </a:lnTo>
                <a:lnTo>
                  <a:pt x="250955" y="62830"/>
                </a:lnTo>
                <a:lnTo>
                  <a:pt x="239999" y="56830"/>
                </a:lnTo>
                <a:lnTo>
                  <a:pt x="225091" y="54830"/>
                </a:lnTo>
                <a:lnTo>
                  <a:pt x="217496" y="55196"/>
                </a:lnTo>
                <a:lnTo>
                  <a:pt x="204566" y="58139"/>
                </a:lnTo>
                <a:lnTo>
                  <a:pt x="194726" y="64029"/>
                </a:lnTo>
                <a:lnTo>
                  <a:pt x="187819" y="70161"/>
                </a:lnTo>
                <a:lnTo>
                  <a:pt x="184365" y="76033"/>
                </a:lnTo>
                <a:lnTo>
                  <a:pt x="184365" y="84530"/>
                </a:lnTo>
                <a:lnTo>
                  <a:pt x="185324" y="87156"/>
                </a:lnTo>
                <a:lnTo>
                  <a:pt x="187240" y="89520"/>
                </a:lnTo>
                <a:lnTo>
                  <a:pt x="189157" y="91885"/>
                </a:lnTo>
                <a:lnTo>
                  <a:pt x="191912" y="93068"/>
                </a:lnTo>
                <a:lnTo>
                  <a:pt x="197821" y="93068"/>
                </a:lnTo>
                <a:lnTo>
                  <a:pt x="199817" y="92546"/>
                </a:lnTo>
                <a:lnTo>
                  <a:pt x="201494" y="91504"/>
                </a:lnTo>
                <a:lnTo>
                  <a:pt x="204449" y="89741"/>
                </a:lnTo>
                <a:lnTo>
                  <a:pt x="205926" y="86615"/>
                </a:lnTo>
                <a:lnTo>
                  <a:pt x="205926" y="81484"/>
                </a:lnTo>
                <a:lnTo>
                  <a:pt x="205726" y="80021"/>
                </a:lnTo>
                <a:lnTo>
                  <a:pt x="205327" y="77737"/>
                </a:lnTo>
                <a:lnTo>
                  <a:pt x="204928" y="75452"/>
                </a:lnTo>
                <a:lnTo>
                  <a:pt x="204728" y="73829"/>
                </a:lnTo>
                <a:lnTo>
                  <a:pt x="204728" y="69099"/>
                </a:lnTo>
                <a:lnTo>
                  <a:pt x="206565" y="66133"/>
                </a:lnTo>
                <a:lnTo>
                  <a:pt x="210238" y="63969"/>
                </a:lnTo>
                <a:close/>
              </a:path>
              <a:path w="1373784" h="172548">
                <a:moveTo>
                  <a:pt x="211436" y="154953"/>
                </a:moveTo>
                <a:lnTo>
                  <a:pt x="208321" y="152708"/>
                </a:lnTo>
                <a:lnTo>
                  <a:pt x="205207" y="170624"/>
                </a:lnTo>
                <a:lnTo>
                  <a:pt x="211755" y="170624"/>
                </a:lnTo>
                <a:lnTo>
                  <a:pt x="218662" y="168460"/>
                </a:lnTo>
                <a:lnTo>
                  <a:pt x="225929" y="164131"/>
                </a:lnTo>
                <a:lnTo>
                  <a:pt x="224013" y="156075"/>
                </a:lnTo>
                <a:lnTo>
                  <a:pt x="214909" y="156075"/>
                </a:lnTo>
                <a:lnTo>
                  <a:pt x="211436" y="154953"/>
                </a:lnTo>
                <a:close/>
              </a:path>
              <a:path w="1373784" h="172548">
                <a:moveTo>
                  <a:pt x="341158" y="168821"/>
                </a:moveTo>
                <a:lnTo>
                  <a:pt x="341158" y="165454"/>
                </a:lnTo>
                <a:lnTo>
                  <a:pt x="333652" y="164893"/>
                </a:lnTo>
                <a:lnTo>
                  <a:pt x="328701" y="163590"/>
                </a:lnTo>
                <a:lnTo>
                  <a:pt x="326305" y="161546"/>
                </a:lnTo>
                <a:lnTo>
                  <a:pt x="323909" y="159502"/>
                </a:lnTo>
                <a:lnTo>
                  <a:pt x="322712" y="154993"/>
                </a:lnTo>
                <a:lnTo>
                  <a:pt x="322712" y="2244"/>
                </a:lnTo>
                <a:lnTo>
                  <a:pt x="321514" y="0"/>
                </a:lnTo>
                <a:lnTo>
                  <a:pt x="318732" y="878"/>
                </a:lnTo>
                <a:lnTo>
                  <a:pt x="305394" y="4998"/>
                </a:lnTo>
                <a:lnTo>
                  <a:pt x="293345" y="8553"/>
                </a:lnTo>
                <a:lnTo>
                  <a:pt x="282585" y="11543"/>
                </a:lnTo>
                <a:lnTo>
                  <a:pt x="282585" y="15511"/>
                </a:lnTo>
                <a:lnTo>
                  <a:pt x="284582" y="15030"/>
                </a:lnTo>
                <a:lnTo>
                  <a:pt x="286239" y="14669"/>
                </a:lnTo>
                <a:lnTo>
                  <a:pt x="288874" y="14188"/>
                </a:lnTo>
                <a:lnTo>
                  <a:pt x="291209" y="14068"/>
                </a:lnTo>
                <a:lnTo>
                  <a:pt x="296081" y="14068"/>
                </a:lnTo>
                <a:lnTo>
                  <a:pt x="299315" y="15751"/>
                </a:lnTo>
                <a:lnTo>
                  <a:pt x="300912" y="19118"/>
                </a:lnTo>
                <a:lnTo>
                  <a:pt x="301790" y="21122"/>
                </a:lnTo>
                <a:lnTo>
                  <a:pt x="302229" y="24770"/>
                </a:lnTo>
                <a:lnTo>
                  <a:pt x="302229" y="154191"/>
                </a:lnTo>
                <a:lnTo>
                  <a:pt x="298276" y="160945"/>
                </a:lnTo>
                <a:lnTo>
                  <a:pt x="290611" y="164732"/>
                </a:lnTo>
                <a:lnTo>
                  <a:pt x="283184" y="165454"/>
                </a:lnTo>
                <a:lnTo>
                  <a:pt x="283184" y="168821"/>
                </a:lnTo>
                <a:lnTo>
                  <a:pt x="341158" y="168821"/>
                </a:lnTo>
                <a:close/>
              </a:path>
              <a:path w="1373784" h="172548">
                <a:moveTo>
                  <a:pt x="737056" y="154873"/>
                </a:moveTo>
                <a:lnTo>
                  <a:pt x="740963" y="149833"/>
                </a:lnTo>
                <a:lnTo>
                  <a:pt x="747177" y="138675"/>
                </a:lnTo>
                <a:lnTo>
                  <a:pt x="750905" y="126487"/>
                </a:lnTo>
                <a:lnTo>
                  <a:pt x="752148" y="113268"/>
                </a:lnTo>
                <a:lnTo>
                  <a:pt x="751833" y="106085"/>
                </a:lnTo>
                <a:lnTo>
                  <a:pt x="749293" y="92921"/>
                </a:lnTo>
                <a:lnTo>
                  <a:pt x="744208" y="81447"/>
                </a:lnTo>
                <a:lnTo>
                  <a:pt x="736577" y="71664"/>
                </a:lnTo>
                <a:lnTo>
                  <a:pt x="733416" y="68724"/>
                </a:lnTo>
                <a:lnTo>
                  <a:pt x="722843" y="61673"/>
                </a:lnTo>
                <a:lnTo>
                  <a:pt x="710801" y="57443"/>
                </a:lnTo>
                <a:lnTo>
                  <a:pt x="697289" y="56033"/>
                </a:lnTo>
                <a:lnTo>
                  <a:pt x="692593" y="56199"/>
                </a:lnTo>
                <a:lnTo>
                  <a:pt x="679600" y="58681"/>
                </a:lnTo>
                <a:lnTo>
                  <a:pt x="668169" y="64137"/>
                </a:lnTo>
                <a:lnTo>
                  <a:pt x="658300" y="72566"/>
                </a:lnTo>
                <a:lnTo>
                  <a:pt x="654931" y="76577"/>
                </a:lnTo>
                <a:lnTo>
                  <a:pt x="648385" y="87450"/>
                </a:lnTo>
                <a:lnTo>
                  <a:pt x="644457" y="99600"/>
                </a:lnTo>
                <a:lnTo>
                  <a:pt x="643148" y="113028"/>
                </a:lnTo>
                <a:lnTo>
                  <a:pt x="643565" y="121085"/>
                </a:lnTo>
                <a:lnTo>
                  <a:pt x="646248" y="133940"/>
                </a:lnTo>
                <a:lnTo>
                  <a:pt x="651420" y="145443"/>
                </a:lnTo>
                <a:lnTo>
                  <a:pt x="659079" y="155594"/>
                </a:lnTo>
                <a:lnTo>
                  <a:pt x="662425" y="158897"/>
                </a:lnTo>
                <a:lnTo>
                  <a:pt x="673022" y="166481"/>
                </a:lnTo>
                <a:lnTo>
                  <a:pt x="673846" y="144485"/>
                </a:lnTo>
                <a:lnTo>
                  <a:pt x="669235" y="132627"/>
                </a:lnTo>
                <a:lnTo>
                  <a:pt x="666469" y="120218"/>
                </a:lnTo>
                <a:lnTo>
                  <a:pt x="665547" y="107256"/>
                </a:lnTo>
                <a:lnTo>
                  <a:pt x="665564" y="105234"/>
                </a:lnTo>
                <a:lnTo>
                  <a:pt x="667089" y="90059"/>
                </a:lnTo>
                <a:lnTo>
                  <a:pt x="671076" y="78148"/>
                </a:lnTo>
                <a:lnTo>
                  <a:pt x="677525" y="69500"/>
                </a:lnTo>
                <a:lnTo>
                  <a:pt x="682157" y="65332"/>
                </a:lnTo>
                <a:lnTo>
                  <a:pt x="687626" y="63247"/>
                </a:lnTo>
                <a:lnTo>
                  <a:pt x="693935" y="63247"/>
                </a:lnTo>
                <a:lnTo>
                  <a:pt x="701131" y="64113"/>
                </a:lnTo>
                <a:lnTo>
                  <a:pt x="712156" y="70058"/>
                </a:lnTo>
                <a:lnTo>
                  <a:pt x="720646" y="81645"/>
                </a:lnTo>
                <a:lnTo>
                  <a:pt x="726200" y="95559"/>
                </a:lnTo>
                <a:lnTo>
                  <a:pt x="728952" y="107962"/>
                </a:lnTo>
                <a:lnTo>
                  <a:pt x="729869" y="120844"/>
                </a:lnTo>
                <a:lnTo>
                  <a:pt x="729464" y="129909"/>
                </a:lnTo>
                <a:lnTo>
                  <a:pt x="727099" y="142731"/>
                </a:lnTo>
                <a:lnTo>
                  <a:pt x="722622" y="153309"/>
                </a:lnTo>
                <a:lnTo>
                  <a:pt x="717791" y="161566"/>
                </a:lnTo>
                <a:lnTo>
                  <a:pt x="710904" y="165694"/>
                </a:lnTo>
                <a:lnTo>
                  <a:pt x="701960" y="165694"/>
                </a:lnTo>
                <a:lnTo>
                  <a:pt x="694796" y="164801"/>
                </a:lnTo>
                <a:lnTo>
                  <a:pt x="683853" y="158808"/>
                </a:lnTo>
                <a:lnTo>
                  <a:pt x="684882" y="171031"/>
                </a:lnTo>
                <a:lnTo>
                  <a:pt x="698007" y="172548"/>
                </a:lnTo>
                <a:lnTo>
                  <a:pt x="703222" y="172330"/>
                </a:lnTo>
                <a:lnTo>
                  <a:pt x="716056" y="169614"/>
                </a:lnTo>
                <a:lnTo>
                  <a:pt x="727334" y="163795"/>
                </a:lnTo>
                <a:lnTo>
                  <a:pt x="737056" y="154873"/>
                </a:lnTo>
                <a:close/>
              </a:path>
              <a:path w="1373784" h="172548">
                <a:moveTo>
                  <a:pt x="684882" y="171031"/>
                </a:moveTo>
                <a:lnTo>
                  <a:pt x="683853" y="158808"/>
                </a:lnTo>
                <a:lnTo>
                  <a:pt x="675189" y="147177"/>
                </a:lnTo>
                <a:lnTo>
                  <a:pt x="673846" y="144485"/>
                </a:lnTo>
                <a:lnTo>
                  <a:pt x="673022" y="166481"/>
                </a:lnTo>
                <a:lnTo>
                  <a:pt x="684882" y="171031"/>
                </a:lnTo>
                <a:close/>
              </a:path>
              <a:path w="1373784" h="172548">
                <a:moveTo>
                  <a:pt x="385860" y="147538"/>
                </a:moveTo>
                <a:lnTo>
                  <a:pt x="384343" y="144251"/>
                </a:lnTo>
                <a:lnTo>
                  <a:pt x="383584" y="139882"/>
                </a:lnTo>
                <a:lnTo>
                  <a:pt x="383584" y="57476"/>
                </a:lnTo>
                <a:lnTo>
                  <a:pt x="347770" y="57476"/>
                </a:lnTo>
                <a:lnTo>
                  <a:pt x="347770" y="60842"/>
                </a:lnTo>
                <a:lnTo>
                  <a:pt x="353519" y="61404"/>
                </a:lnTo>
                <a:lnTo>
                  <a:pt x="357272" y="62366"/>
                </a:lnTo>
                <a:lnTo>
                  <a:pt x="359029" y="63728"/>
                </a:lnTo>
                <a:lnTo>
                  <a:pt x="361744" y="65893"/>
                </a:lnTo>
                <a:lnTo>
                  <a:pt x="363102" y="70181"/>
                </a:lnTo>
                <a:lnTo>
                  <a:pt x="363114" y="140250"/>
                </a:lnTo>
                <a:lnTo>
                  <a:pt x="365611" y="154266"/>
                </a:lnTo>
                <a:lnTo>
                  <a:pt x="372444" y="163650"/>
                </a:lnTo>
                <a:lnTo>
                  <a:pt x="378593" y="168620"/>
                </a:lnTo>
                <a:lnTo>
                  <a:pt x="385141" y="171105"/>
                </a:lnTo>
                <a:lnTo>
                  <a:pt x="399675" y="171105"/>
                </a:lnTo>
                <a:lnTo>
                  <a:pt x="406861" y="168700"/>
                </a:lnTo>
                <a:lnTo>
                  <a:pt x="413649" y="163891"/>
                </a:lnTo>
                <a:lnTo>
                  <a:pt x="418121" y="160764"/>
                </a:lnTo>
                <a:lnTo>
                  <a:pt x="423072" y="155955"/>
                </a:lnTo>
                <a:lnTo>
                  <a:pt x="428502" y="149462"/>
                </a:lnTo>
                <a:lnTo>
                  <a:pt x="428502" y="168821"/>
                </a:lnTo>
                <a:lnTo>
                  <a:pt x="429340" y="170624"/>
                </a:lnTo>
                <a:lnTo>
                  <a:pt x="436367" y="167899"/>
                </a:lnTo>
                <a:lnTo>
                  <a:pt x="440919" y="166175"/>
                </a:lnTo>
                <a:lnTo>
                  <a:pt x="442995" y="165454"/>
                </a:lnTo>
                <a:lnTo>
                  <a:pt x="447866" y="163851"/>
                </a:lnTo>
                <a:lnTo>
                  <a:pt x="451340" y="162748"/>
                </a:lnTo>
                <a:lnTo>
                  <a:pt x="453416" y="162147"/>
                </a:lnTo>
                <a:lnTo>
                  <a:pt x="455492" y="161546"/>
                </a:lnTo>
                <a:lnTo>
                  <a:pt x="458726" y="160644"/>
                </a:lnTo>
                <a:lnTo>
                  <a:pt x="463118" y="159442"/>
                </a:lnTo>
                <a:lnTo>
                  <a:pt x="463118" y="156075"/>
                </a:lnTo>
                <a:lnTo>
                  <a:pt x="456810" y="156315"/>
                </a:lnTo>
                <a:lnTo>
                  <a:pt x="452677" y="155414"/>
                </a:lnTo>
                <a:lnTo>
                  <a:pt x="450721" y="153369"/>
                </a:lnTo>
                <a:lnTo>
                  <a:pt x="448765" y="151325"/>
                </a:lnTo>
                <a:lnTo>
                  <a:pt x="447786" y="147578"/>
                </a:lnTo>
                <a:lnTo>
                  <a:pt x="447786" y="57476"/>
                </a:lnTo>
                <a:lnTo>
                  <a:pt x="409097" y="57476"/>
                </a:lnTo>
                <a:lnTo>
                  <a:pt x="409097" y="61444"/>
                </a:lnTo>
                <a:lnTo>
                  <a:pt x="416284" y="61844"/>
                </a:lnTo>
                <a:lnTo>
                  <a:pt x="421075" y="63007"/>
                </a:lnTo>
                <a:lnTo>
                  <a:pt x="423471" y="64931"/>
                </a:lnTo>
                <a:lnTo>
                  <a:pt x="425867" y="66855"/>
                </a:lnTo>
                <a:lnTo>
                  <a:pt x="427064" y="70903"/>
                </a:lnTo>
                <a:lnTo>
                  <a:pt x="427064" y="142968"/>
                </a:lnTo>
                <a:lnTo>
                  <a:pt x="424030" y="146496"/>
                </a:lnTo>
                <a:lnTo>
                  <a:pt x="421035" y="149261"/>
                </a:lnTo>
                <a:lnTo>
                  <a:pt x="418081" y="151265"/>
                </a:lnTo>
                <a:lnTo>
                  <a:pt x="412890" y="154872"/>
                </a:lnTo>
                <a:lnTo>
                  <a:pt x="407580" y="156676"/>
                </a:lnTo>
                <a:lnTo>
                  <a:pt x="394244" y="156676"/>
                </a:lnTo>
                <a:lnTo>
                  <a:pt x="388815" y="153630"/>
                </a:lnTo>
                <a:lnTo>
                  <a:pt x="385860" y="147538"/>
                </a:lnTo>
                <a:close/>
              </a:path>
              <a:path w="1373784" h="172548">
                <a:moveTo>
                  <a:pt x="548735" y="63501"/>
                </a:moveTo>
                <a:lnTo>
                  <a:pt x="537258" y="57900"/>
                </a:lnTo>
                <a:lnTo>
                  <a:pt x="524446" y="56033"/>
                </a:lnTo>
                <a:lnTo>
                  <a:pt x="526682" y="64811"/>
                </a:lnTo>
                <a:lnTo>
                  <a:pt x="533230" y="68338"/>
                </a:lnTo>
                <a:lnTo>
                  <a:pt x="537142" y="75392"/>
                </a:lnTo>
                <a:lnTo>
                  <a:pt x="539299" y="79320"/>
                </a:lnTo>
                <a:lnTo>
                  <a:pt x="540816" y="85292"/>
                </a:lnTo>
                <a:lnTo>
                  <a:pt x="541694" y="93308"/>
                </a:lnTo>
                <a:lnTo>
                  <a:pt x="491147" y="93308"/>
                </a:lnTo>
                <a:lnTo>
                  <a:pt x="492265" y="86735"/>
                </a:lnTo>
                <a:lnTo>
                  <a:pt x="494101" y="81284"/>
                </a:lnTo>
                <a:lnTo>
                  <a:pt x="496953" y="64410"/>
                </a:lnTo>
                <a:lnTo>
                  <a:pt x="487314" y="73588"/>
                </a:lnTo>
                <a:lnTo>
                  <a:pt x="483703" y="78482"/>
                </a:lnTo>
                <a:lnTo>
                  <a:pt x="477790" y="89661"/>
                </a:lnTo>
                <a:lnTo>
                  <a:pt x="474243" y="101938"/>
                </a:lnTo>
                <a:lnTo>
                  <a:pt x="473060" y="115313"/>
                </a:lnTo>
                <a:lnTo>
                  <a:pt x="473129" y="118623"/>
                </a:lnTo>
                <a:lnTo>
                  <a:pt x="474864" y="131609"/>
                </a:lnTo>
                <a:lnTo>
                  <a:pt x="478934" y="143612"/>
                </a:lnTo>
                <a:lnTo>
                  <a:pt x="485337" y="154632"/>
                </a:lnTo>
                <a:lnTo>
                  <a:pt x="495018" y="164374"/>
                </a:lnTo>
                <a:lnTo>
                  <a:pt x="506476" y="169873"/>
                </a:lnTo>
                <a:lnTo>
                  <a:pt x="520134" y="171706"/>
                </a:lnTo>
                <a:lnTo>
                  <a:pt x="530727" y="170661"/>
                </a:lnTo>
                <a:lnTo>
                  <a:pt x="542706" y="166356"/>
                </a:lnTo>
                <a:lnTo>
                  <a:pt x="553133" y="158720"/>
                </a:lnTo>
                <a:lnTo>
                  <a:pt x="559258" y="152177"/>
                </a:lnTo>
                <a:lnTo>
                  <a:pt x="566604" y="141645"/>
                </a:lnTo>
                <a:lnTo>
                  <a:pt x="571519" y="130463"/>
                </a:lnTo>
                <a:lnTo>
                  <a:pt x="567327" y="129020"/>
                </a:lnTo>
                <a:lnTo>
                  <a:pt x="562456" y="137117"/>
                </a:lnTo>
                <a:lnTo>
                  <a:pt x="557146" y="143369"/>
                </a:lnTo>
                <a:lnTo>
                  <a:pt x="551396" y="147778"/>
                </a:lnTo>
                <a:lnTo>
                  <a:pt x="545647" y="152187"/>
                </a:lnTo>
                <a:lnTo>
                  <a:pt x="538580" y="154392"/>
                </a:lnTo>
                <a:lnTo>
                  <a:pt x="530195" y="154392"/>
                </a:lnTo>
                <a:lnTo>
                  <a:pt x="525678" y="154112"/>
                </a:lnTo>
                <a:lnTo>
                  <a:pt x="513700" y="150192"/>
                </a:lnTo>
                <a:lnTo>
                  <a:pt x="503245" y="141646"/>
                </a:lnTo>
                <a:lnTo>
                  <a:pt x="500979" y="138818"/>
                </a:lnTo>
                <a:lnTo>
                  <a:pt x="495727" y="128913"/>
                </a:lnTo>
                <a:lnTo>
                  <a:pt x="492290" y="116309"/>
                </a:lnTo>
                <a:lnTo>
                  <a:pt x="490668" y="101004"/>
                </a:lnTo>
                <a:lnTo>
                  <a:pt x="566728" y="101004"/>
                </a:lnTo>
                <a:lnTo>
                  <a:pt x="565688" y="89483"/>
                </a:lnTo>
                <a:lnTo>
                  <a:pt x="561476" y="77372"/>
                </a:lnTo>
                <a:lnTo>
                  <a:pt x="554032" y="67756"/>
                </a:lnTo>
                <a:lnTo>
                  <a:pt x="548735" y="63501"/>
                </a:lnTo>
                <a:close/>
              </a:path>
              <a:path w="1373784" h="172548">
                <a:moveTo>
                  <a:pt x="521179" y="56125"/>
                </a:moveTo>
                <a:lnTo>
                  <a:pt x="508242" y="58589"/>
                </a:lnTo>
                <a:lnTo>
                  <a:pt x="496953" y="64410"/>
                </a:lnTo>
                <a:lnTo>
                  <a:pt x="494101" y="81284"/>
                </a:lnTo>
                <a:lnTo>
                  <a:pt x="496657" y="76955"/>
                </a:lnTo>
                <a:lnTo>
                  <a:pt x="501448" y="68859"/>
                </a:lnTo>
                <a:lnTo>
                  <a:pt x="508395" y="64811"/>
                </a:lnTo>
                <a:lnTo>
                  <a:pt x="526682" y="64811"/>
                </a:lnTo>
                <a:lnTo>
                  <a:pt x="524446" y="56033"/>
                </a:lnTo>
                <a:lnTo>
                  <a:pt x="521179" y="56125"/>
                </a:lnTo>
                <a:close/>
              </a:path>
              <a:path w="1373784" h="172548">
                <a:moveTo>
                  <a:pt x="835276" y="57957"/>
                </a:moveTo>
                <a:lnTo>
                  <a:pt x="805211" y="57957"/>
                </a:lnTo>
                <a:lnTo>
                  <a:pt x="805211" y="24249"/>
                </a:lnTo>
                <a:lnTo>
                  <a:pt x="805810" y="20040"/>
                </a:lnTo>
                <a:lnTo>
                  <a:pt x="807008" y="16834"/>
                </a:lnTo>
                <a:lnTo>
                  <a:pt x="809164" y="10821"/>
                </a:lnTo>
                <a:lnTo>
                  <a:pt x="813276" y="7815"/>
                </a:lnTo>
                <a:lnTo>
                  <a:pt x="822060" y="7815"/>
                </a:lnTo>
                <a:lnTo>
                  <a:pt x="824176" y="8397"/>
                </a:lnTo>
                <a:lnTo>
                  <a:pt x="825693" y="9559"/>
                </a:lnTo>
                <a:lnTo>
                  <a:pt x="827211" y="10721"/>
                </a:lnTo>
                <a:lnTo>
                  <a:pt x="828528" y="12144"/>
                </a:lnTo>
                <a:lnTo>
                  <a:pt x="829646" y="13828"/>
                </a:lnTo>
                <a:lnTo>
                  <a:pt x="831682" y="16954"/>
                </a:lnTo>
                <a:lnTo>
                  <a:pt x="833998" y="20481"/>
                </a:lnTo>
                <a:lnTo>
                  <a:pt x="835995" y="22946"/>
                </a:lnTo>
                <a:lnTo>
                  <a:pt x="837671" y="24349"/>
                </a:lnTo>
                <a:lnTo>
                  <a:pt x="839348" y="25752"/>
                </a:lnTo>
                <a:lnTo>
                  <a:pt x="841345" y="26453"/>
                </a:lnTo>
                <a:lnTo>
                  <a:pt x="846375" y="26453"/>
                </a:lnTo>
                <a:lnTo>
                  <a:pt x="848691" y="25411"/>
                </a:lnTo>
                <a:lnTo>
                  <a:pt x="850608" y="23327"/>
                </a:lnTo>
                <a:lnTo>
                  <a:pt x="852524" y="21243"/>
                </a:lnTo>
                <a:lnTo>
                  <a:pt x="853482" y="18878"/>
                </a:lnTo>
                <a:lnTo>
                  <a:pt x="853482" y="11503"/>
                </a:lnTo>
                <a:lnTo>
                  <a:pt x="850708" y="7735"/>
                </a:lnTo>
                <a:lnTo>
                  <a:pt x="845158" y="4930"/>
                </a:lnTo>
                <a:lnTo>
                  <a:pt x="839608" y="2124"/>
                </a:lnTo>
                <a:lnTo>
                  <a:pt x="833319" y="721"/>
                </a:lnTo>
                <a:lnTo>
                  <a:pt x="826292" y="721"/>
                </a:lnTo>
                <a:lnTo>
                  <a:pt x="819601" y="1166"/>
                </a:lnTo>
                <a:lnTo>
                  <a:pt x="807073" y="5197"/>
                </a:lnTo>
                <a:lnTo>
                  <a:pt x="797285" y="13426"/>
                </a:lnTo>
                <a:lnTo>
                  <a:pt x="790238" y="25852"/>
                </a:lnTo>
                <a:lnTo>
                  <a:pt x="788231" y="31870"/>
                </a:lnTo>
                <a:lnTo>
                  <a:pt x="785874" y="44015"/>
                </a:lnTo>
                <a:lnTo>
                  <a:pt x="785088" y="57957"/>
                </a:lnTo>
                <a:lnTo>
                  <a:pt x="764605" y="57957"/>
                </a:lnTo>
                <a:lnTo>
                  <a:pt x="764605" y="66013"/>
                </a:lnTo>
                <a:lnTo>
                  <a:pt x="785088" y="66013"/>
                </a:lnTo>
                <a:lnTo>
                  <a:pt x="785088" y="152107"/>
                </a:lnTo>
                <a:lnTo>
                  <a:pt x="783750" y="157939"/>
                </a:lnTo>
                <a:lnTo>
                  <a:pt x="781075" y="160704"/>
                </a:lnTo>
                <a:lnTo>
                  <a:pt x="778400" y="163470"/>
                </a:lnTo>
                <a:lnTo>
                  <a:pt x="772830" y="165053"/>
                </a:lnTo>
                <a:lnTo>
                  <a:pt x="764366" y="165454"/>
                </a:lnTo>
                <a:lnTo>
                  <a:pt x="764366" y="168821"/>
                </a:lnTo>
                <a:lnTo>
                  <a:pt x="828209" y="168821"/>
                </a:lnTo>
                <a:lnTo>
                  <a:pt x="828209" y="165454"/>
                </a:lnTo>
                <a:lnTo>
                  <a:pt x="817907" y="164732"/>
                </a:lnTo>
                <a:lnTo>
                  <a:pt x="811539" y="163109"/>
                </a:lnTo>
                <a:lnTo>
                  <a:pt x="809104" y="160584"/>
                </a:lnTo>
                <a:lnTo>
                  <a:pt x="806668" y="158059"/>
                </a:lnTo>
                <a:lnTo>
                  <a:pt x="805450" y="152267"/>
                </a:lnTo>
                <a:lnTo>
                  <a:pt x="805450" y="66013"/>
                </a:lnTo>
                <a:lnTo>
                  <a:pt x="835276" y="66013"/>
                </a:lnTo>
                <a:lnTo>
                  <a:pt x="835276" y="57957"/>
                </a:lnTo>
                <a:close/>
              </a:path>
              <a:path w="1373784" h="172548">
                <a:moveTo>
                  <a:pt x="940036" y="63969"/>
                </a:moveTo>
                <a:lnTo>
                  <a:pt x="943709" y="61885"/>
                </a:lnTo>
                <a:lnTo>
                  <a:pt x="947582" y="60843"/>
                </a:lnTo>
                <a:lnTo>
                  <a:pt x="960199" y="60843"/>
                </a:lnTo>
                <a:lnTo>
                  <a:pt x="965828" y="63528"/>
                </a:lnTo>
                <a:lnTo>
                  <a:pt x="968543" y="68899"/>
                </a:lnTo>
                <a:lnTo>
                  <a:pt x="970141" y="72105"/>
                </a:lnTo>
                <a:lnTo>
                  <a:pt x="970939" y="77797"/>
                </a:lnTo>
                <a:lnTo>
                  <a:pt x="970939" y="96194"/>
                </a:lnTo>
                <a:lnTo>
                  <a:pt x="958161" y="101132"/>
                </a:lnTo>
                <a:lnTo>
                  <a:pt x="944715" y="106739"/>
                </a:lnTo>
                <a:lnTo>
                  <a:pt x="934321" y="111626"/>
                </a:lnTo>
                <a:lnTo>
                  <a:pt x="926980" y="115794"/>
                </a:lnTo>
                <a:lnTo>
                  <a:pt x="919369" y="121998"/>
                </a:lnTo>
                <a:lnTo>
                  <a:pt x="912051" y="132635"/>
                </a:lnTo>
                <a:lnTo>
                  <a:pt x="909611" y="144892"/>
                </a:lnTo>
                <a:lnTo>
                  <a:pt x="909611" y="152347"/>
                </a:lnTo>
                <a:lnTo>
                  <a:pt x="912127" y="158500"/>
                </a:lnTo>
                <a:lnTo>
                  <a:pt x="917158" y="163350"/>
                </a:lnTo>
                <a:lnTo>
                  <a:pt x="922188" y="168200"/>
                </a:lnTo>
                <a:lnTo>
                  <a:pt x="928137" y="170624"/>
                </a:lnTo>
                <a:lnTo>
                  <a:pt x="935005" y="170624"/>
                </a:lnTo>
                <a:lnTo>
                  <a:pt x="938119" y="152708"/>
                </a:lnTo>
                <a:lnTo>
                  <a:pt x="933328" y="149261"/>
                </a:lnTo>
                <a:lnTo>
                  <a:pt x="930932" y="143890"/>
                </a:lnTo>
                <a:lnTo>
                  <a:pt x="930932" y="136596"/>
                </a:lnTo>
                <a:lnTo>
                  <a:pt x="931307" y="132653"/>
                </a:lnTo>
                <a:lnTo>
                  <a:pt x="936609" y="121955"/>
                </a:lnTo>
                <a:lnTo>
                  <a:pt x="948181" y="112307"/>
                </a:lnTo>
                <a:lnTo>
                  <a:pt x="954170" y="108619"/>
                </a:lnTo>
                <a:lnTo>
                  <a:pt x="961756" y="105252"/>
                </a:lnTo>
                <a:lnTo>
                  <a:pt x="970939" y="102206"/>
                </a:lnTo>
                <a:lnTo>
                  <a:pt x="970939" y="144892"/>
                </a:lnTo>
                <a:lnTo>
                  <a:pt x="968523" y="148660"/>
                </a:lnTo>
                <a:lnTo>
                  <a:pt x="963692" y="151626"/>
                </a:lnTo>
                <a:lnTo>
                  <a:pt x="958861" y="154592"/>
                </a:lnTo>
                <a:lnTo>
                  <a:pt x="953810" y="156075"/>
                </a:lnTo>
                <a:lnTo>
                  <a:pt x="955727" y="164131"/>
                </a:lnTo>
                <a:lnTo>
                  <a:pt x="960039" y="161566"/>
                </a:lnTo>
                <a:lnTo>
                  <a:pt x="965229" y="157638"/>
                </a:lnTo>
                <a:lnTo>
                  <a:pt x="971298" y="152347"/>
                </a:lnTo>
                <a:lnTo>
                  <a:pt x="971538" y="157237"/>
                </a:lnTo>
                <a:lnTo>
                  <a:pt x="972875" y="161446"/>
                </a:lnTo>
                <a:lnTo>
                  <a:pt x="975311" y="164973"/>
                </a:lnTo>
                <a:lnTo>
                  <a:pt x="977747" y="168500"/>
                </a:lnTo>
                <a:lnTo>
                  <a:pt x="981679" y="170264"/>
                </a:lnTo>
                <a:lnTo>
                  <a:pt x="991741" y="170264"/>
                </a:lnTo>
                <a:lnTo>
                  <a:pt x="996292" y="168741"/>
                </a:lnTo>
                <a:lnTo>
                  <a:pt x="1000764" y="165694"/>
                </a:lnTo>
                <a:lnTo>
                  <a:pt x="1003719" y="163690"/>
                </a:lnTo>
                <a:lnTo>
                  <a:pt x="1006474" y="161125"/>
                </a:lnTo>
                <a:lnTo>
                  <a:pt x="1009029" y="157999"/>
                </a:lnTo>
                <a:lnTo>
                  <a:pt x="1009029" y="151746"/>
                </a:lnTo>
                <a:lnTo>
                  <a:pt x="1006075" y="153911"/>
                </a:lnTo>
                <a:lnTo>
                  <a:pt x="1003998" y="155273"/>
                </a:lnTo>
                <a:lnTo>
                  <a:pt x="1001603" y="156396"/>
                </a:lnTo>
                <a:lnTo>
                  <a:pt x="1000086" y="156676"/>
                </a:lnTo>
                <a:lnTo>
                  <a:pt x="994975" y="156676"/>
                </a:lnTo>
                <a:lnTo>
                  <a:pt x="992819" y="155113"/>
                </a:lnTo>
                <a:lnTo>
                  <a:pt x="991781" y="151987"/>
                </a:lnTo>
                <a:lnTo>
                  <a:pt x="991142" y="150223"/>
                </a:lnTo>
                <a:lnTo>
                  <a:pt x="990823" y="147017"/>
                </a:lnTo>
                <a:lnTo>
                  <a:pt x="990823" y="83568"/>
                </a:lnTo>
                <a:lnTo>
                  <a:pt x="989345" y="75512"/>
                </a:lnTo>
                <a:lnTo>
                  <a:pt x="986391" y="69981"/>
                </a:lnTo>
                <a:lnTo>
                  <a:pt x="980753" y="62830"/>
                </a:lnTo>
                <a:lnTo>
                  <a:pt x="969797" y="56830"/>
                </a:lnTo>
                <a:lnTo>
                  <a:pt x="954888" y="54830"/>
                </a:lnTo>
                <a:lnTo>
                  <a:pt x="947294" y="55196"/>
                </a:lnTo>
                <a:lnTo>
                  <a:pt x="934364" y="58139"/>
                </a:lnTo>
                <a:lnTo>
                  <a:pt x="924524" y="64029"/>
                </a:lnTo>
                <a:lnTo>
                  <a:pt x="917617" y="70161"/>
                </a:lnTo>
                <a:lnTo>
                  <a:pt x="914163" y="76033"/>
                </a:lnTo>
                <a:lnTo>
                  <a:pt x="914163" y="84530"/>
                </a:lnTo>
                <a:lnTo>
                  <a:pt x="915121" y="87156"/>
                </a:lnTo>
                <a:lnTo>
                  <a:pt x="917038" y="89520"/>
                </a:lnTo>
                <a:lnTo>
                  <a:pt x="918954" y="91885"/>
                </a:lnTo>
                <a:lnTo>
                  <a:pt x="921709" y="93068"/>
                </a:lnTo>
                <a:lnTo>
                  <a:pt x="927618" y="93068"/>
                </a:lnTo>
                <a:lnTo>
                  <a:pt x="929615" y="92547"/>
                </a:lnTo>
                <a:lnTo>
                  <a:pt x="931292" y="91505"/>
                </a:lnTo>
                <a:lnTo>
                  <a:pt x="934246" y="89741"/>
                </a:lnTo>
                <a:lnTo>
                  <a:pt x="935724" y="86615"/>
                </a:lnTo>
                <a:lnTo>
                  <a:pt x="935724" y="81484"/>
                </a:lnTo>
                <a:lnTo>
                  <a:pt x="935524" y="80021"/>
                </a:lnTo>
                <a:lnTo>
                  <a:pt x="935125" y="77737"/>
                </a:lnTo>
                <a:lnTo>
                  <a:pt x="934725" y="75452"/>
                </a:lnTo>
                <a:lnTo>
                  <a:pt x="934526" y="73829"/>
                </a:lnTo>
                <a:lnTo>
                  <a:pt x="934526" y="69099"/>
                </a:lnTo>
                <a:lnTo>
                  <a:pt x="936362" y="66133"/>
                </a:lnTo>
                <a:lnTo>
                  <a:pt x="940036" y="63969"/>
                </a:lnTo>
                <a:close/>
              </a:path>
              <a:path w="1373784" h="172548">
                <a:moveTo>
                  <a:pt x="941233" y="154953"/>
                </a:moveTo>
                <a:lnTo>
                  <a:pt x="938119" y="152708"/>
                </a:lnTo>
                <a:lnTo>
                  <a:pt x="935005" y="170624"/>
                </a:lnTo>
                <a:lnTo>
                  <a:pt x="941553" y="170624"/>
                </a:lnTo>
                <a:lnTo>
                  <a:pt x="948460" y="168460"/>
                </a:lnTo>
                <a:lnTo>
                  <a:pt x="955727" y="164131"/>
                </a:lnTo>
                <a:lnTo>
                  <a:pt x="953810" y="156075"/>
                </a:lnTo>
                <a:lnTo>
                  <a:pt x="944707" y="156075"/>
                </a:lnTo>
                <a:lnTo>
                  <a:pt x="941233" y="154953"/>
                </a:lnTo>
                <a:close/>
              </a:path>
              <a:path w="1373784" h="172548">
                <a:moveTo>
                  <a:pt x="1047878" y="60843"/>
                </a:moveTo>
                <a:lnTo>
                  <a:pt x="1062811" y="60843"/>
                </a:lnTo>
                <a:lnTo>
                  <a:pt x="1069957" y="64851"/>
                </a:lnTo>
                <a:lnTo>
                  <a:pt x="1074908" y="72867"/>
                </a:lnTo>
                <a:lnTo>
                  <a:pt x="1077623" y="77196"/>
                </a:lnTo>
                <a:lnTo>
                  <a:pt x="1079779" y="83248"/>
                </a:lnTo>
                <a:lnTo>
                  <a:pt x="1081376" y="91024"/>
                </a:lnTo>
                <a:lnTo>
                  <a:pt x="1085090" y="91024"/>
                </a:lnTo>
                <a:lnTo>
                  <a:pt x="1084251" y="57476"/>
                </a:lnTo>
                <a:lnTo>
                  <a:pt x="1081376" y="57476"/>
                </a:lnTo>
                <a:lnTo>
                  <a:pt x="1079700" y="59400"/>
                </a:lnTo>
                <a:lnTo>
                  <a:pt x="1078023" y="60001"/>
                </a:lnTo>
                <a:lnTo>
                  <a:pt x="1075946" y="60001"/>
                </a:lnTo>
                <a:lnTo>
                  <a:pt x="1073092" y="59199"/>
                </a:lnTo>
                <a:lnTo>
                  <a:pt x="1068021" y="57596"/>
                </a:lnTo>
                <a:lnTo>
                  <a:pt x="1062950" y="55993"/>
                </a:lnTo>
                <a:lnTo>
                  <a:pt x="1058299" y="55191"/>
                </a:lnTo>
                <a:lnTo>
                  <a:pt x="1053857" y="55192"/>
                </a:lnTo>
                <a:lnTo>
                  <a:pt x="1040714" y="57387"/>
                </a:lnTo>
                <a:lnTo>
                  <a:pt x="1029991" y="63849"/>
                </a:lnTo>
                <a:lnTo>
                  <a:pt x="1023602" y="69620"/>
                </a:lnTo>
                <a:lnTo>
                  <a:pt x="1020408" y="76995"/>
                </a:lnTo>
                <a:lnTo>
                  <a:pt x="1020408" y="93268"/>
                </a:lnTo>
                <a:lnTo>
                  <a:pt x="1022724" y="99601"/>
                </a:lnTo>
                <a:lnTo>
                  <a:pt x="1027356" y="104972"/>
                </a:lnTo>
                <a:lnTo>
                  <a:pt x="1036875" y="113455"/>
                </a:lnTo>
                <a:lnTo>
                  <a:pt x="1049036" y="120964"/>
                </a:lnTo>
                <a:lnTo>
                  <a:pt x="1062451" y="128660"/>
                </a:lnTo>
                <a:lnTo>
                  <a:pt x="1067482" y="131626"/>
                </a:lnTo>
                <a:lnTo>
                  <a:pt x="1070995" y="134672"/>
                </a:lnTo>
                <a:lnTo>
                  <a:pt x="1072992" y="137798"/>
                </a:lnTo>
                <a:lnTo>
                  <a:pt x="1074988" y="140924"/>
                </a:lnTo>
                <a:lnTo>
                  <a:pt x="1075986" y="144171"/>
                </a:lnTo>
                <a:lnTo>
                  <a:pt x="1075986" y="152828"/>
                </a:lnTo>
                <a:lnTo>
                  <a:pt x="1074250" y="157137"/>
                </a:lnTo>
                <a:lnTo>
                  <a:pt x="1070776" y="160464"/>
                </a:lnTo>
                <a:lnTo>
                  <a:pt x="1067302" y="163791"/>
                </a:lnTo>
                <a:lnTo>
                  <a:pt x="1062571" y="165454"/>
                </a:lnTo>
                <a:lnTo>
                  <a:pt x="1056582" y="165454"/>
                </a:lnTo>
                <a:lnTo>
                  <a:pt x="1053640" y="165337"/>
                </a:lnTo>
                <a:lnTo>
                  <a:pt x="1041233" y="161432"/>
                </a:lnTo>
                <a:lnTo>
                  <a:pt x="1032027" y="151987"/>
                </a:lnTo>
                <a:lnTo>
                  <a:pt x="1028913" y="147097"/>
                </a:lnTo>
                <a:lnTo>
                  <a:pt x="1026437" y="140083"/>
                </a:lnTo>
                <a:lnTo>
                  <a:pt x="1024601" y="130944"/>
                </a:lnTo>
                <a:lnTo>
                  <a:pt x="1020648" y="130944"/>
                </a:lnTo>
                <a:lnTo>
                  <a:pt x="1020648" y="169783"/>
                </a:lnTo>
                <a:lnTo>
                  <a:pt x="1023762" y="169783"/>
                </a:lnTo>
                <a:lnTo>
                  <a:pt x="1024161" y="168821"/>
                </a:lnTo>
                <a:lnTo>
                  <a:pt x="1025439" y="167318"/>
                </a:lnTo>
                <a:lnTo>
                  <a:pt x="1026996" y="166296"/>
                </a:lnTo>
                <a:lnTo>
                  <a:pt x="1029072" y="166296"/>
                </a:lnTo>
                <a:lnTo>
                  <a:pt x="1032666" y="167097"/>
                </a:lnTo>
                <a:lnTo>
                  <a:pt x="1038735" y="168701"/>
                </a:lnTo>
                <a:lnTo>
                  <a:pt x="1044804" y="170304"/>
                </a:lnTo>
                <a:lnTo>
                  <a:pt x="1050233" y="171105"/>
                </a:lnTo>
                <a:lnTo>
                  <a:pt x="1055025" y="171105"/>
                </a:lnTo>
                <a:lnTo>
                  <a:pt x="1059332" y="170956"/>
                </a:lnTo>
                <a:lnTo>
                  <a:pt x="1072282" y="168232"/>
                </a:lnTo>
                <a:lnTo>
                  <a:pt x="1082754" y="162087"/>
                </a:lnTo>
                <a:lnTo>
                  <a:pt x="1090728" y="151725"/>
                </a:lnTo>
                <a:lnTo>
                  <a:pt x="1093354" y="138880"/>
                </a:lnTo>
                <a:lnTo>
                  <a:pt x="1093202" y="136046"/>
                </a:lnTo>
                <a:lnTo>
                  <a:pt x="1089576" y="125304"/>
                </a:lnTo>
                <a:lnTo>
                  <a:pt x="1081122" y="115427"/>
                </a:lnTo>
                <a:lnTo>
                  <a:pt x="1067841" y="106415"/>
                </a:lnTo>
                <a:lnTo>
                  <a:pt x="1052030" y="97877"/>
                </a:lnTo>
                <a:lnTo>
                  <a:pt x="1051607" y="97654"/>
                </a:lnTo>
                <a:lnTo>
                  <a:pt x="1039527" y="88492"/>
                </a:lnTo>
                <a:lnTo>
                  <a:pt x="1035501" y="78158"/>
                </a:lnTo>
                <a:lnTo>
                  <a:pt x="1035501" y="73508"/>
                </a:lnTo>
                <a:lnTo>
                  <a:pt x="1037098" y="69460"/>
                </a:lnTo>
                <a:lnTo>
                  <a:pt x="1040292" y="66013"/>
                </a:lnTo>
                <a:lnTo>
                  <a:pt x="1043486" y="62566"/>
                </a:lnTo>
                <a:lnTo>
                  <a:pt x="1047878" y="60843"/>
                </a:lnTo>
                <a:close/>
              </a:path>
              <a:path w="1373784" h="172548">
                <a:moveTo>
                  <a:pt x="1142936" y="60843"/>
                </a:moveTo>
                <a:lnTo>
                  <a:pt x="1157868" y="60843"/>
                </a:lnTo>
                <a:lnTo>
                  <a:pt x="1165015" y="64851"/>
                </a:lnTo>
                <a:lnTo>
                  <a:pt x="1169966" y="72867"/>
                </a:lnTo>
                <a:lnTo>
                  <a:pt x="1172681" y="77196"/>
                </a:lnTo>
                <a:lnTo>
                  <a:pt x="1174837" y="83248"/>
                </a:lnTo>
                <a:lnTo>
                  <a:pt x="1176434" y="91024"/>
                </a:lnTo>
                <a:lnTo>
                  <a:pt x="1180147" y="91024"/>
                </a:lnTo>
                <a:lnTo>
                  <a:pt x="1179309" y="57476"/>
                </a:lnTo>
                <a:lnTo>
                  <a:pt x="1176434" y="57476"/>
                </a:lnTo>
                <a:lnTo>
                  <a:pt x="1174757" y="59400"/>
                </a:lnTo>
                <a:lnTo>
                  <a:pt x="1173080" y="60001"/>
                </a:lnTo>
                <a:lnTo>
                  <a:pt x="1171004" y="60001"/>
                </a:lnTo>
                <a:lnTo>
                  <a:pt x="1168149" y="59199"/>
                </a:lnTo>
                <a:lnTo>
                  <a:pt x="1163079" y="57596"/>
                </a:lnTo>
                <a:lnTo>
                  <a:pt x="1158008" y="55993"/>
                </a:lnTo>
                <a:lnTo>
                  <a:pt x="1153357" y="55191"/>
                </a:lnTo>
                <a:lnTo>
                  <a:pt x="1148915" y="55192"/>
                </a:lnTo>
                <a:lnTo>
                  <a:pt x="1135772" y="57387"/>
                </a:lnTo>
                <a:lnTo>
                  <a:pt x="1125048" y="63849"/>
                </a:lnTo>
                <a:lnTo>
                  <a:pt x="1118660" y="69620"/>
                </a:lnTo>
                <a:lnTo>
                  <a:pt x="1115466" y="76995"/>
                </a:lnTo>
                <a:lnTo>
                  <a:pt x="1115466" y="93268"/>
                </a:lnTo>
                <a:lnTo>
                  <a:pt x="1117782" y="99601"/>
                </a:lnTo>
                <a:lnTo>
                  <a:pt x="1122413" y="104972"/>
                </a:lnTo>
                <a:lnTo>
                  <a:pt x="1131933" y="113455"/>
                </a:lnTo>
                <a:lnTo>
                  <a:pt x="1144093" y="120964"/>
                </a:lnTo>
                <a:lnTo>
                  <a:pt x="1157509" y="128660"/>
                </a:lnTo>
                <a:lnTo>
                  <a:pt x="1162540" y="131626"/>
                </a:lnTo>
                <a:lnTo>
                  <a:pt x="1166053" y="134672"/>
                </a:lnTo>
                <a:lnTo>
                  <a:pt x="1168050" y="137798"/>
                </a:lnTo>
                <a:lnTo>
                  <a:pt x="1170046" y="140924"/>
                </a:lnTo>
                <a:lnTo>
                  <a:pt x="1171044" y="144171"/>
                </a:lnTo>
                <a:lnTo>
                  <a:pt x="1171044" y="152828"/>
                </a:lnTo>
                <a:lnTo>
                  <a:pt x="1169307" y="157137"/>
                </a:lnTo>
                <a:lnTo>
                  <a:pt x="1165834" y="160464"/>
                </a:lnTo>
                <a:lnTo>
                  <a:pt x="1162360" y="163791"/>
                </a:lnTo>
                <a:lnTo>
                  <a:pt x="1157629" y="165454"/>
                </a:lnTo>
                <a:lnTo>
                  <a:pt x="1151640" y="165454"/>
                </a:lnTo>
                <a:lnTo>
                  <a:pt x="1148698" y="165337"/>
                </a:lnTo>
                <a:lnTo>
                  <a:pt x="1136290" y="161432"/>
                </a:lnTo>
                <a:lnTo>
                  <a:pt x="1127085" y="151987"/>
                </a:lnTo>
                <a:lnTo>
                  <a:pt x="1123970" y="147097"/>
                </a:lnTo>
                <a:lnTo>
                  <a:pt x="1121495" y="140083"/>
                </a:lnTo>
                <a:lnTo>
                  <a:pt x="1119658" y="130944"/>
                </a:lnTo>
                <a:lnTo>
                  <a:pt x="1115705" y="130944"/>
                </a:lnTo>
                <a:lnTo>
                  <a:pt x="1115705" y="169783"/>
                </a:lnTo>
                <a:lnTo>
                  <a:pt x="1118820" y="169783"/>
                </a:lnTo>
                <a:lnTo>
                  <a:pt x="1119219" y="168821"/>
                </a:lnTo>
                <a:lnTo>
                  <a:pt x="1120497" y="167318"/>
                </a:lnTo>
                <a:lnTo>
                  <a:pt x="1122054" y="166296"/>
                </a:lnTo>
                <a:lnTo>
                  <a:pt x="1124130" y="166296"/>
                </a:lnTo>
                <a:lnTo>
                  <a:pt x="1127723" y="167097"/>
                </a:lnTo>
                <a:lnTo>
                  <a:pt x="1133792" y="168701"/>
                </a:lnTo>
                <a:lnTo>
                  <a:pt x="1139861" y="170304"/>
                </a:lnTo>
                <a:lnTo>
                  <a:pt x="1145291" y="171105"/>
                </a:lnTo>
                <a:lnTo>
                  <a:pt x="1150083" y="171105"/>
                </a:lnTo>
                <a:lnTo>
                  <a:pt x="1154390" y="170956"/>
                </a:lnTo>
                <a:lnTo>
                  <a:pt x="1167339" y="168232"/>
                </a:lnTo>
                <a:lnTo>
                  <a:pt x="1177812" y="162087"/>
                </a:lnTo>
                <a:lnTo>
                  <a:pt x="1185786" y="151725"/>
                </a:lnTo>
                <a:lnTo>
                  <a:pt x="1188412" y="138880"/>
                </a:lnTo>
                <a:lnTo>
                  <a:pt x="1188260" y="136045"/>
                </a:lnTo>
                <a:lnTo>
                  <a:pt x="1184633" y="125304"/>
                </a:lnTo>
                <a:lnTo>
                  <a:pt x="1176180" y="115427"/>
                </a:lnTo>
                <a:lnTo>
                  <a:pt x="1162899" y="106415"/>
                </a:lnTo>
                <a:lnTo>
                  <a:pt x="1147088" y="97877"/>
                </a:lnTo>
                <a:lnTo>
                  <a:pt x="1146665" y="97654"/>
                </a:lnTo>
                <a:lnTo>
                  <a:pt x="1134585" y="88492"/>
                </a:lnTo>
                <a:lnTo>
                  <a:pt x="1130558" y="78158"/>
                </a:lnTo>
                <a:lnTo>
                  <a:pt x="1130558" y="73508"/>
                </a:lnTo>
                <a:lnTo>
                  <a:pt x="1132155" y="69460"/>
                </a:lnTo>
                <a:lnTo>
                  <a:pt x="1135349" y="66013"/>
                </a:lnTo>
                <a:lnTo>
                  <a:pt x="1138544" y="62566"/>
                </a:lnTo>
                <a:lnTo>
                  <a:pt x="1142936" y="60843"/>
                </a:lnTo>
                <a:close/>
              </a:path>
              <a:path w="1373784" h="172548">
                <a:moveTo>
                  <a:pt x="1278532" y="63501"/>
                </a:moveTo>
                <a:lnTo>
                  <a:pt x="1267056" y="57900"/>
                </a:lnTo>
                <a:lnTo>
                  <a:pt x="1254243" y="56033"/>
                </a:lnTo>
                <a:lnTo>
                  <a:pt x="1256479" y="64811"/>
                </a:lnTo>
                <a:lnTo>
                  <a:pt x="1263027" y="68338"/>
                </a:lnTo>
                <a:lnTo>
                  <a:pt x="1266940" y="75392"/>
                </a:lnTo>
                <a:lnTo>
                  <a:pt x="1269096" y="79320"/>
                </a:lnTo>
                <a:lnTo>
                  <a:pt x="1270613" y="85292"/>
                </a:lnTo>
                <a:lnTo>
                  <a:pt x="1271492" y="93308"/>
                </a:lnTo>
                <a:lnTo>
                  <a:pt x="1220944" y="93308"/>
                </a:lnTo>
                <a:lnTo>
                  <a:pt x="1222062" y="86735"/>
                </a:lnTo>
                <a:lnTo>
                  <a:pt x="1223899" y="81284"/>
                </a:lnTo>
                <a:lnTo>
                  <a:pt x="1226751" y="64410"/>
                </a:lnTo>
                <a:lnTo>
                  <a:pt x="1217112" y="73588"/>
                </a:lnTo>
                <a:lnTo>
                  <a:pt x="1213501" y="78482"/>
                </a:lnTo>
                <a:lnTo>
                  <a:pt x="1207588" y="89661"/>
                </a:lnTo>
                <a:lnTo>
                  <a:pt x="1204040" y="101938"/>
                </a:lnTo>
                <a:lnTo>
                  <a:pt x="1202858" y="115313"/>
                </a:lnTo>
                <a:lnTo>
                  <a:pt x="1202927" y="118623"/>
                </a:lnTo>
                <a:lnTo>
                  <a:pt x="1204662" y="131609"/>
                </a:lnTo>
                <a:lnTo>
                  <a:pt x="1208732" y="143612"/>
                </a:lnTo>
                <a:lnTo>
                  <a:pt x="1215135" y="154632"/>
                </a:lnTo>
                <a:lnTo>
                  <a:pt x="1224816" y="164374"/>
                </a:lnTo>
                <a:lnTo>
                  <a:pt x="1236274" y="169873"/>
                </a:lnTo>
                <a:lnTo>
                  <a:pt x="1249931" y="171707"/>
                </a:lnTo>
                <a:lnTo>
                  <a:pt x="1260524" y="170661"/>
                </a:lnTo>
                <a:lnTo>
                  <a:pt x="1272503" y="166356"/>
                </a:lnTo>
                <a:lnTo>
                  <a:pt x="1282931" y="158720"/>
                </a:lnTo>
                <a:lnTo>
                  <a:pt x="1289055" y="152178"/>
                </a:lnTo>
                <a:lnTo>
                  <a:pt x="1296402" y="141645"/>
                </a:lnTo>
                <a:lnTo>
                  <a:pt x="1301317" y="130463"/>
                </a:lnTo>
                <a:lnTo>
                  <a:pt x="1297125" y="129020"/>
                </a:lnTo>
                <a:lnTo>
                  <a:pt x="1292254" y="137117"/>
                </a:lnTo>
                <a:lnTo>
                  <a:pt x="1286943" y="143369"/>
                </a:lnTo>
                <a:lnTo>
                  <a:pt x="1281194" y="147778"/>
                </a:lnTo>
                <a:lnTo>
                  <a:pt x="1275445" y="152187"/>
                </a:lnTo>
                <a:lnTo>
                  <a:pt x="1268378" y="154392"/>
                </a:lnTo>
                <a:lnTo>
                  <a:pt x="1259993" y="154392"/>
                </a:lnTo>
                <a:lnTo>
                  <a:pt x="1255475" y="154112"/>
                </a:lnTo>
                <a:lnTo>
                  <a:pt x="1243498" y="150192"/>
                </a:lnTo>
                <a:lnTo>
                  <a:pt x="1233042" y="141646"/>
                </a:lnTo>
                <a:lnTo>
                  <a:pt x="1230776" y="138818"/>
                </a:lnTo>
                <a:lnTo>
                  <a:pt x="1225525" y="128914"/>
                </a:lnTo>
                <a:lnTo>
                  <a:pt x="1222088" y="116309"/>
                </a:lnTo>
                <a:lnTo>
                  <a:pt x="1220466" y="101004"/>
                </a:lnTo>
                <a:lnTo>
                  <a:pt x="1296526" y="101004"/>
                </a:lnTo>
                <a:lnTo>
                  <a:pt x="1295485" y="89483"/>
                </a:lnTo>
                <a:lnTo>
                  <a:pt x="1291274" y="77372"/>
                </a:lnTo>
                <a:lnTo>
                  <a:pt x="1283829" y="67757"/>
                </a:lnTo>
                <a:lnTo>
                  <a:pt x="1278532" y="63501"/>
                </a:lnTo>
                <a:close/>
              </a:path>
              <a:path w="1373784" h="172548">
                <a:moveTo>
                  <a:pt x="1250977" y="56125"/>
                </a:moveTo>
                <a:lnTo>
                  <a:pt x="1238039" y="58589"/>
                </a:lnTo>
                <a:lnTo>
                  <a:pt x="1226751" y="64410"/>
                </a:lnTo>
                <a:lnTo>
                  <a:pt x="1223899" y="81284"/>
                </a:lnTo>
                <a:lnTo>
                  <a:pt x="1226454" y="76955"/>
                </a:lnTo>
                <a:lnTo>
                  <a:pt x="1231246" y="68859"/>
                </a:lnTo>
                <a:lnTo>
                  <a:pt x="1238193" y="64811"/>
                </a:lnTo>
                <a:lnTo>
                  <a:pt x="1256479" y="64811"/>
                </a:lnTo>
                <a:lnTo>
                  <a:pt x="1254243" y="56033"/>
                </a:lnTo>
                <a:lnTo>
                  <a:pt x="1250977" y="561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00234" y="2480063"/>
            <a:ext cx="112593" cy="58671"/>
          </a:xfrm>
          <a:custGeom>
            <a:avLst/>
            <a:gdLst/>
            <a:ahLst/>
            <a:cxnLst/>
            <a:rect l="l" t="t" r="r" b="b"/>
            <a:pathLst>
              <a:path w="123852" h="66494">
                <a:moveTo>
                  <a:pt x="0" y="49660"/>
                </a:moveTo>
                <a:lnTo>
                  <a:pt x="0" y="66494"/>
                </a:lnTo>
                <a:lnTo>
                  <a:pt x="123852" y="66494"/>
                </a:lnTo>
                <a:lnTo>
                  <a:pt x="123852" y="49660"/>
                </a:lnTo>
                <a:lnTo>
                  <a:pt x="0" y="49660"/>
                </a:lnTo>
                <a:close/>
              </a:path>
              <a:path w="123852" h="66494">
                <a:moveTo>
                  <a:pt x="0" y="0"/>
                </a:moveTo>
                <a:lnTo>
                  <a:pt x="0" y="16834"/>
                </a:lnTo>
                <a:lnTo>
                  <a:pt x="123852" y="16834"/>
                </a:lnTo>
                <a:lnTo>
                  <a:pt x="12385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75920" y="2284740"/>
            <a:ext cx="119563" cy="143761"/>
          </a:xfrm>
          <a:custGeom>
            <a:avLst/>
            <a:gdLst/>
            <a:ahLst/>
            <a:cxnLst/>
            <a:rect l="l" t="t" r="r" b="b"/>
            <a:pathLst>
              <a:path w="131519" h="162929">
                <a:moveTo>
                  <a:pt x="46594" y="72626"/>
                </a:moveTo>
                <a:lnTo>
                  <a:pt x="46594" y="14389"/>
                </a:lnTo>
                <a:lnTo>
                  <a:pt x="47053" y="12184"/>
                </a:lnTo>
                <a:lnTo>
                  <a:pt x="48890" y="9940"/>
                </a:lnTo>
                <a:lnTo>
                  <a:pt x="50986" y="9378"/>
                </a:lnTo>
                <a:lnTo>
                  <a:pt x="91232" y="9412"/>
                </a:lnTo>
                <a:lnTo>
                  <a:pt x="106055" y="10709"/>
                </a:lnTo>
                <a:lnTo>
                  <a:pt x="115228" y="13888"/>
                </a:lnTo>
                <a:lnTo>
                  <a:pt x="119860" y="16894"/>
                </a:lnTo>
                <a:lnTo>
                  <a:pt x="123014" y="24048"/>
                </a:lnTo>
                <a:lnTo>
                  <a:pt x="124691" y="35351"/>
                </a:lnTo>
                <a:lnTo>
                  <a:pt x="131519" y="35351"/>
                </a:lnTo>
                <a:lnTo>
                  <a:pt x="130680" y="0"/>
                </a:lnTo>
                <a:lnTo>
                  <a:pt x="0" y="0"/>
                </a:lnTo>
                <a:lnTo>
                  <a:pt x="0" y="4569"/>
                </a:lnTo>
                <a:lnTo>
                  <a:pt x="9103" y="5210"/>
                </a:lnTo>
                <a:lnTo>
                  <a:pt x="14972" y="6873"/>
                </a:lnTo>
                <a:lnTo>
                  <a:pt x="17607" y="9559"/>
                </a:lnTo>
                <a:lnTo>
                  <a:pt x="20242" y="12244"/>
                </a:lnTo>
                <a:lnTo>
                  <a:pt x="21560" y="17956"/>
                </a:lnTo>
                <a:lnTo>
                  <a:pt x="21560" y="144011"/>
                </a:lnTo>
                <a:lnTo>
                  <a:pt x="20382" y="150604"/>
                </a:lnTo>
                <a:lnTo>
                  <a:pt x="18026" y="153129"/>
                </a:lnTo>
                <a:lnTo>
                  <a:pt x="15671" y="155654"/>
                </a:lnTo>
                <a:lnTo>
                  <a:pt x="9662" y="157438"/>
                </a:lnTo>
                <a:lnTo>
                  <a:pt x="0" y="158480"/>
                </a:lnTo>
                <a:lnTo>
                  <a:pt x="0" y="162929"/>
                </a:lnTo>
                <a:lnTo>
                  <a:pt x="68754" y="162929"/>
                </a:lnTo>
                <a:lnTo>
                  <a:pt x="68754" y="158480"/>
                </a:lnTo>
                <a:lnTo>
                  <a:pt x="59490" y="157758"/>
                </a:lnTo>
                <a:lnTo>
                  <a:pt x="53481" y="156135"/>
                </a:lnTo>
                <a:lnTo>
                  <a:pt x="50726" y="153610"/>
                </a:lnTo>
                <a:lnTo>
                  <a:pt x="47972" y="151085"/>
                </a:lnTo>
                <a:lnTo>
                  <a:pt x="46594" y="145293"/>
                </a:lnTo>
                <a:lnTo>
                  <a:pt x="46594" y="82366"/>
                </a:lnTo>
                <a:lnTo>
                  <a:pt x="92430" y="82366"/>
                </a:lnTo>
                <a:lnTo>
                  <a:pt x="99058" y="83909"/>
                </a:lnTo>
                <a:lnTo>
                  <a:pt x="101933" y="86995"/>
                </a:lnTo>
                <a:lnTo>
                  <a:pt x="104807" y="90082"/>
                </a:lnTo>
                <a:lnTo>
                  <a:pt x="107163" y="96394"/>
                </a:lnTo>
                <a:lnTo>
                  <a:pt x="109000" y="105934"/>
                </a:lnTo>
                <a:lnTo>
                  <a:pt x="114749" y="105934"/>
                </a:lnTo>
                <a:lnTo>
                  <a:pt x="114749" y="48938"/>
                </a:lnTo>
                <a:lnTo>
                  <a:pt x="109000" y="48938"/>
                </a:lnTo>
                <a:lnTo>
                  <a:pt x="107243" y="58478"/>
                </a:lnTo>
                <a:lnTo>
                  <a:pt x="104927" y="64810"/>
                </a:lnTo>
                <a:lnTo>
                  <a:pt x="102052" y="67937"/>
                </a:lnTo>
                <a:lnTo>
                  <a:pt x="99178" y="71063"/>
                </a:lnTo>
                <a:lnTo>
                  <a:pt x="92510" y="72626"/>
                </a:lnTo>
                <a:lnTo>
                  <a:pt x="46594" y="7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31226" y="2282193"/>
            <a:ext cx="135569" cy="149914"/>
          </a:xfrm>
          <a:custGeom>
            <a:avLst/>
            <a:gdLst/>
            <a:ahLst/>
            <a:cxnLst/>
            <a:rect l="l" t="t" r="r" b="b"/>
            <a:pathLst>
              <a:path w="149126" h="169903">
                <a:moveTo>
                  <a:pt x="29412" y="100875"/>
                </a:moveTo>
                <a:lnTo>
                  <a:pt x="28507" y="86454"/>
                </a:lnTo>
                <a:lnTo>
                  <a:pt x="28797" y="77187"/>
                </a:lnTo>
                <a:lnTo>
                  <a:pt x="30508" y="63267"/>
                </a:lnTo>
                <a:lnTo>
                  <a:pt x="33755" y="50792"/>
                </a:lnTo>
                <a:lnTo>
                  <a:pt x="38538" y="39763"/>
                </a:lnTo>
                <a:lnTo>
                  <a:pt x="44857" y="30180"/>
                </a:lnTo>
                <a:lnTo>
                  <a:pt x="51263" y="23285"/>
                </a:lnTo>
                <a:lnTo>
                  <a:pt x="61777" y="15760"/>
                </a:lnTo>
                <a:lnTo>
                  <a:pt x="73676" y="11244"/>
                </a:lnTo>
                <a:lnTo>
                  <a:pt x="86960" y="9739"/>
                </a:lnTo>
                <a:lnTo>
                  <a:pt x="94386" y="10167"/>
                </a:lnTo>
                <a:lnTo>
                  <a:pt x="107118" y="13308"/>
                </a:lnTo>
                <a:lnTo>
                  <a:pt x="118178" y="19498"/>
                </a:lnTo>
                <a:lnTo>
                  <a:pt x="127565" y="28738"/>
                </a:lnTo>
                <a:lnTo>
                  <a:pt x="135599" y="42310"/>
                </a:lnTo>
                <a:lnTo>
                  <a:pt x="140382" y="55311"/>
                </a:lnTo>
                <a:lnTo>
                  <a:pt x="146012" y="55311"/>
                </a:lnTo>
                <a:lnTo>
                  <a:pt x="143736" y="0"/>
                </a:lnTo>
                <a:lnTo>
                  <a:pt x="138585" y="0"/>
                </a:lnTo>
                <a:lnTo>
                  <a:pt x="137787" y="2725"/>
                </a:lnTo>
                <a:lnTo>
                  <a:pt x="136349" y="4729"/>
                </a:lnTo>
                <a:lnTo>
                  <a:pt x="134273" y="6012"/>
                </a:lnTo>
                <a:lnTo>
                  <a:pt x="132197" y="7294"/>
                </a:lnTo>
                <a:lnTo>
                  <a:pt x="130001" y="7936"/>
                </a:lnTo>
                <a:lnTo>
                  <a:pt x="126567" y="7936"/>
                </a:lnTo>
                <a:lnTo>
                  <a:pt x="121337" y="6613"/>
                </a:lnTo>
                <a:lnTo>
                  <a:pt x="111994" y="3968"/>
                </a:lnTo>
                <a:lnTo>
                  <a:pt x="109768" y="3361"/>
                </a:lnTo>
                <a:lnTo>
                  <a:pt x="97074" y="840"/>
                </a:lnTo>
                <a:lnTo>
                  <a:pt x="84684" y="0"/>
                </a:lnTo>
                <a:lnTo>
                  <a:pt x="80600" y="74"/>
                </a:lnTo>
                <a:lnTo>
                  <a:pt x="66949" y="1514"/>
                </a:lnTo>
                <a:lnTo>
                  <a:pt x="54328" y="4788"/>
                </a:lnTo>
                <a:lnTo>
                  <a:pt x="42736" y="9895"/>
                </a:lnTo>
                <a:lnTo>
                  <a:pt x="32172" y="16836"/>
                </a:lnTo>
                <a:lnTo>
                  <a:pt x="22638" y="25611"/>
                </a:lnTo>
                <a:lnTo>
                  <a:pt x="14056" y="36480"/>
                </a:lnTo>
                <a:lnTo>
                  <a:pt x="7906" y="47509"/>
                </a:lnTo>
                <a:lnTo>
                  <a:pt x="3514" y="59435"/>
                </a:lnTo>
                <a:lnTo>
                  <a:pt x="878" y="72256"/>
                </a:lnTo>
                <a:lnTo>
                  <a:pt x="0" y="85973"/>
                </a:lnTo>
                <a:lnTo>
                  <a:pt x="736" y="98590"/>
                </a:lnTo>
                <a:lnTo>
                  <a:pt x="3244" y="111527"/>
                </a:lnTo>
                <a:lnTo>
                  <a:pt x="7531" y="123496"/>
                </a:lnTo>
                <a:lnTo>
                  <a:pt x="13596" y="134497"/>
                </a:lnTo>
                <a:lnTo>
                  <a:pt x="21440" y="144531"/>
                </a:lnTo>
                <a:lnTo>
                  <a:pt x="34056" y="155617"/>
                </a:lnTo>
                <a:lnTo>
                  <a:pt x="44874" y="161867"/>
                </a:lnTo>
                <a:lnTo>
                  <a:pt x="56837" y="166331"/>
                </a:lnTo>
                <a:lnTo>
                  <a:pt x="69948" y="169010"/>
                </a:lnTo>
                <a:lnTo>
                  <a:pt x="84205" y="169903"/>
                </a:lnTo>
                <a:lnTo>
                  <a:pt x="92868" y="169463"/>
                </a:lnTo>
                <a:lnTo>
                  <a:pt x="105389" y="167166"/>
                </a:lnTo>
                <a:lnTo>
                  <a:pt x="117394" y="162904"/>
                </a:lnTo>
                <a:lnTo>
                  <a:pt x="128883" y="156676"/>
                </a:lnTo>
                <a:lnTo>
                  <a:pt x="140656" y="147628"/>
                </a:lnTo>
                <a:lnTo>
                  <a:pt x="149126" y="138519"/>
                </a:lnTo>
                <a:lnTo>
                  <a:pt x="144574" y="133950"/>
                </a:lnTo>
                <a:lnTo>
                  <a:pt x="144423" y="134094"/>
                </a:lnTo>
                <a:lnTo>
                  <a:pt x="133934" y="143142"/>
                </a:lnTo>
                <a:lnTo>
                  <a:pt x="124331" y="149582"/>
                </a:lnTo>
                <a:lnTo>
                  <a:pt x="114445" y="154237"/>
                </a:lnTo>
                <a:lnTo>
                  <a:pt x="102207" y="157600"/>
                </a:lnTo>
                <a:lnTo>
                  <a:pt x="89236" y="158720"/>
                </a:lnTo>
                <a:lnTo>
                  <a:pt x="78940" y="157914"/>
                </a:lnTo>
                <a:lnTo>
                  <a:pt x="66564" y="154408"/>
                </a:lnTo>
                <a:lnTo>
                  <a:pt x="55482" y="148124"/>
                </a:lnTo>
                <a:lnTo>
                  <a:pt x="45696" y="139060"/>
                </a:lnTo>
                <a:lnTo>
                  <a:pt x="42989" y="135743"/>
                </a:lnTo>
                <a:lnTo>
                  <a:pt x="36653" y="125520"/>
                </a:lnTo>
                <a:lnTo>
                  <a:pt x="32128" y="113897"/>
                </a:lnTo>
                <a:lnTo>
                  <a:pt x="29412" y="10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5499" y="2380778"/>
            <a:ext cx="44057" cy="102043"/>
          </a:xfrm>
          <a:custGeom>
            <a:avLst/>
            <a:gdLst/>
            <a:ahLst/>
            <a:cxnLst/>
            <a:rect l="l" t="t" r="r" b="b"/>
            <a:pathLst>
              <a:path w="48463" h="115649">
                <a:moveTo>
                  <a:pt x="30771" y="0"/>
                </a:moveTo>
                <a:lnTo>
                  <a:pt x="0" y="15739"/>
                </a:lnTo>
                <a:lnTo>
                  <a:pt x="0" y="18096"/>
                </a:lnTo>
                <a:lnTo>
                  <a:pt x="2012" y="17198"/>
                </a:lnTo>
                <a:lnTo>
                  <a:pt x="4178" y="16343"/>
                </a:lnTo>
                <a:lnTo>
                  <a:pt x="6497" y="15529"/>
                </a:lnTo>
                <a:lnTo>
                  <a:pt x="8817" y="14715"/>
                </a:lnTo>
                <a:lnTo>
                  <a:pt x="10704" y="14308"/>
                </a:lnTo>
                <a:lnTo>
                  <a:pt x="14393" y="14308"/>
                </a:lnTo>
                <a:lnTo>
                  <a:pt x="15846" y="15010"/>
                </a:lnTo>
                <a:lnTo>
                  <a:pt x="16517" y="16413"/>
                </a:lnTo>
                <a:lnTo>
                  <a:pt x="17188" y="17816"/>
                </a:lnTo>
                <a:lnTo>
                  <a:pt x="17523" y="19864"/>
                </a:lnTo>
                <a:lnTo>
                  <a:pt x="17523" y="105549"/>
                </a:lnTo>
                <a:lnTo>
                  <a:pt x="16489" y="108831"/>
                </a:lnTo>
                <a:lnTo>
                  <a:pt x="14421" y="110346"/>
                </a:lnTo>
                <a:lnTo>
                  <a:pt x="12353" y="111862"/>
                </a:lnTo>
                <a:lnTo>
                  <a:pt x="7937" y="112787"/>
                </a:lnTo>
                <a:lnTo>
                  <a:pt x="1173" y="113124"/>
                </a:lnTo>
                <a:lnTo>
                  <a:pt x="1173" y="115649"/>
                </a:lnTo>
                <a:lnTo>
                  <a:pt x="48463" y="115649"/>
                </a:lnTo>
                <a:lnTo>
                  <a:pt x="48463" y="113292"/>
                </a:lnTo>
                <a:lnTo>
                  <a:pt x="42202" y="113068"/>
                </a:lnTo>
                <a:lnTo>
                  <a:pt x="37926" y="112367"/>
                </a:lnTo>
                <a:lnTo>
                  <a:pt x="35634" y="111188"/>
                </a:lnTo>
                <a:lnTo>
                  <a:pt x="33342" y="110010"/>
                </a:lnTo>
                <a:lnTo>
                  <a:pt x="32196" y="107260"/>
                </a:lnTo>
                <a:lnTo>
                  <a:pt x="32196" y="1599"/>
                </a:lnTo>
                <a:lnTo>
                  <a:pt x="31777" y="0"/>
                </a:lnTo>
                <a:lnTo>
                  <a:pt x="30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04891" y="2603220"/>
            <a:ext cx="149899" cy="146838"/>
          </a:xfrm>
          <a:custGeom>
            <a:avLst/>
            <a:gdLst/>
            <a:ahLst/>
            <a:cxnLst/>
            <a:rect l="l" t="t" r="r" b="b"/>
            <a:pathLst>
              <a:path w="164889" h="166416">
                <a:moveTo>
                  <a:pt x="143289" y="157157"/>
                </a:moveTo>
                <a:lnTo>
                  <a:pt x="141651" y="153229"/>
                </a:lnTo>
                <a:lnTo>
                  <a:pt x="141651" y="1563"/>
                </a:lnTo>
                <a:lnTo>
                  <a:pt x="141053" y="0"/>
                </a:lnTo>
                <a:lnTo>
                  <a:pt x="139615" y="0"/>
                </a:lnTo>
                <a:lnTo>
                  <a:pt x="95656" y="22485"/>
                </a:lnTo>
                <a:lnTo>
                  <a:pt x="95656" y="25852"/>
                </a:lnTo>
                <a:lnTo>
                  <a:pt x="98531" y="24569"/>
                </a:lnTo>
                <a:lnTo>
                  <a:pt x="101625" y="23347"/>
                </a:lnTo>
                <a:lnTo>
                  <a:pt x="104939" y="22184"/>
                </a:lnTo>
                <a:lnTo>
                  <a:pt x="108253" y="21022"/>
                </a:lnTo>
                <a:lnTo>
                  <a:pt x="110948" y="20441"/>
                </a:lnTo>
                <a:lnTo>
                  <a:pt x="116218" y="20441"/>
                </a:lnTo>
                <a:lnTo>
                  <a:pt x="118294" y="21443"/>
                </a:lnTo>
                <a:lnTo>
                  <a:pt x="119253" y="23447"/>
                </a:lnTo>
                <a:lnTo>
                  <a:pt x="120211" y="25451"/>
                </a:lnTo>
                <a:lnTo>
                  <a:pt x="120690" y="28377"/>
                </a:lnTo>
                <a:lnTo>
                  <a:pt x="120690" y="150784"/>
                </a:lnTo>
                <a:lnTo>
                  <a:pt x="119213" y="155474"/>
                </a:lnTo>
                <a:lnTo>
                  <a:pt x="116258" y="157638"/>
                </a:lnTo>
                <a:lnTo>
                  <a:pt x="113304" y="159802"/>
                </a:lnTo>
                <a:lnTo>
                  <a:pt x="106995" y="161125"/>
                </a:lnTo>
                <a:lnTo>
                  <a:pt x="97333" y="161606"/>
                </a:lnTo>
                <a:lnTo>
                  <a:pt x="97333" y="165213"/>
                </a:lnTo>
                <a:lnTo>
                  <a:pt x="164889" y="165213"/>
                </a:lnTo>
                <a:lnTo>
                  <a:pt x="164889" y="161847"/>
                </a:lnTo>
                <a:lnTo>
                  <a:pt x="155945" y="161526"/>
                </a:lnTo>
                <a:lnTo>
                  <a:pt x="149837" y="160524"/>
                </a:lnTo>
                <a:lnTo>
                  <a:pt x="146563" y="158840"/>
                </a:lnTo>
                <a:lnTo>
                  <a:pt x="143289" y="157157"/>
                </a:lnTo>
                <a:close/>
              </a:path>
              <a:path w="164889" h="166416">
                <a:moveTo>
                  <a:pt x="0" y="103408"/>
                </a:moveTo>
                <a:lnTo>
                  <a:pt x="186" y="110429"/>
                </a:lnTo>
                <a:lnTo>
                  <a:pt x="1558" y="123345"/>
                </a:lnTo>
                <a:lnTo>
                  <a:pt x="4260" y="135821"/>
                </a:lnTo>
                <a:lnTo>
                  <a:pt x="8295" y="147857"/>
                </a:lnTo>
                <a:lnTo>
                  <a:pt x="13661" y="159453"/>
                </a:lnTo>
                <a:lnTo>
                  <a:pt x="20358" y="170609"/>
                </a:lnTo>
                <a:lnTo>
                  <a:pt x="28387" y="181326"/>
                </a:lnTo>
                <a:lnTo>
                  <a:pt x="31743" y="185273"/>
                </a:lnTo>
                <a:lnTo>
                  <a:pt x="41677" y="195669"/>
                </a:lnTo>
                <a:lnTo>
                  <a:pt x="51179" y="203612"/>
                </a:lnTo>
                <a:lnTo>
                  <a:pt x="60249" y="209102"/>
                </a:lnTo>
                <a:lnTo>
                  <a:pt x="63363" y="205134"/>
                </a:lnTo>
                <a:lnTo>
                  <a:pt x="62461" y="204531"/>
                </a:lnTo>
                <a:lnTo>
                  <a:pt x="52686" y="196769"/>
                </a:lnTo>
                <a:lnTo>
                  <a:pt x="44236" y="187621"/>
                </a:lnTo>
                <a:lnTo>
                  <a:pt x="37109" y="177088"/>
                </a:lnTo>
                <a:lnTo>
                  <a:pt x="31308" y="165170"/>
                </a:lnTo>
                <a:lnTo>
                  <a:pt x="26830" y="151866"/>
                </a:lnTo>
                <a:lnTo>
                  <a:pt x="24292" y="140301"/>
                </a:lnTo>
                <a:lnTo>
                  <a:pt x="22641" y="128273"/>
                </a:lnTo>
                <a:lnTo>
                  <a:pt x="21651" y="114933"/>
                </a:lnTo>
                <a:lnTo>
                  <a:pt x="21320" y="100282"/>
                </a:lnTo>
                <a:lnTo>
                  <a:pt x="21416" y="93537"/>
                </a:lnTo>
                <a:lnTo>
                  <a:pt x="22338" y="79097"/>
                </a:lnTo>
                <a:lnTo>
                  <a:pt x="24239" y="65794"/>
                </a:lnTo>
                <a:lnTo>
                  <a:pt x="27118" y="53628"/>
                </a:lnTo>
                <a:lnTo>
                  <a:pt x="30977" y="42598"/>
                </a:lnTo>
                <a:lnTo>
                  <a:pt x="35814" y="32706"/>
                </a:lnTo>
                <a:lnTo>
                  <a:pt x="43580" y="21654"/>
                </a:lnTo>
                <a:lnTo>
                  <a:pt x="52398" y="12291"/>
                </a:lnTo>
                <a:lnTo>
                  <a:pt x="63363" y="2765"/>
                </a:lnTo>
                <a:lnTo>
                  <a:pt x="61088" y="-1202"/>
                </a:lnTo>
                <a:lnTo>
                  <a:pt x="52900" y="3862"/>
                </a:lnTo>
                <a:lnTo>
                  <a:pt x="42791" y="11482"/>
                </a:lnTo>
                <a:lnTo>
                  <a:pt x="33462" y="20175"/>
                </a:lnTo>
                <a:lnTo>
                  <a:pt x="24914" y="29940"/>
                </a:lnTo>
                <a:lnTo>
                  <a:pt x="16692" y="41754"/>
                </a:lnTo>
                <a:lnTo>
                  <a:pt x="10683" y="52989"/>
                </a:lnTo>
                <a:lnTo>
                  <a:pt x="6009" y="64772"/>
                </a:lnTo>
                <a:lnTo>
                  <a:pt x="2670" y="77103"/>
                </a:lnTo>
                <a:lnTo>
                  <a:pt x="667" y="89982"/>
                </a:lnTo>
                <a:lnTo>
                  <a:pt x="0" y="103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18731" y="2639187"/>
            <a:ext cx="112594" cy="109810"/>
          </a:xfrm>
          <a:custGeom>
            <a:avLst/>
            <a:gdLst/>
            <a:ahLst/>
            <a:cxnLst/>
            <a:rect l="l" t="t" r="r" b="b"/>
            <a:pathLst>
              <a:path w="123853" h="124451">
                <a:moveTo>
                  <a:pt x="70431" y="53868"/>
                </a:moveTo>
                <a:lnTo>
                  <a:pt x="70431" y="0"/>
                </a:lnTo>
                <a:lnTo>
                  <a:pt x="53661" y="0"/>
                </a:lnTo>
                <a:lnTo>
                  <a:pt x="53661" y="53868"/>
                </a:lnTo>
                <a:lnTo>
                  <a:pt x="0" y="53868"/>
                </a:lnTo>
                <a:lnTo>
                  <a:pt x="0" y="70702"/>
                </a:lnTo>
                <a:lnTo>
                  <a:pt x="53661" y="70702"/>
                </a:lnTo>
                <a:lnTo>
                  <a:pt x="53661" y="124451"/>
                </a:lnTo>
                <a:lnTo>
                  <a:pt x="70431" y="124451"/>
                </a:lnTo>
                <a:lnTo>
                  <a:pt x="70431" y="70702"/>
                </a:lnTo>
                <a:lnTo>
                  <a:pt x="123853" y="70702"/>
                </a:lnTo>
                <a:lnTo>
                  <a:pt x="123853" y="53868"/>
                </a:lnTo>
                <a:lnTo>
                  <a:pt x="70431" y="53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46553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7372" y="9660"/>
                </a:moveTo>
                <a:lnTo>
                  <a:pt x="16417" y="18599"/>
                </a:lnTo>
                <a:lnTo>
                  <a:pt x="24052" y="28727"/>
                </a:lnTo>
                <a:lnTo>
                  <a:pt x="30278" y="40042"/>
                </a:lnTo>
                <a:lnTo>
                  <a:pt x="35095" y="52546"/>
                </a:lnTo>
                <a:lnTo>
                  <a:pt x="38919" y="68336"/>
                </a:lnTo>
                <a:lnTo>
                  <a:pt x="40654" y="80609"/>
                </a:lnTo>
                <a:lnTo>
                  <a:pt x="41695" y="94144"/>
                </a:lnTo>
                <a:lnTo>
                  <a:pt x="42042" y="108940"/>
                </a:lnTo>
                <a:lnTo>
                  <a:pt x="41901" y="117039"/>
                </a:lnTo>
                <a:lnTo>
                  <a:pt x="40881" y="131333"/>
                </a:lnTo>
                <a:lnTo>
                  <a:pt x="38876" y="144536"/>
                </a:lnTo>
                <a:lnTo>
                  <a:pt x="35886" y="156648"/>
                </a:lnTo>
                <a:lnTo>
                  <a:pt x="31911" y="167668"/>
                </a:lnTo>
                <a:lnTo>
                  <a:pt x="26950" y="177598"/>
                </a:lnTo>
                <a:lnTo>
                  <a:pt x="19652" y="187947"/>
                </a:lnTo>
                <a:lnTo>
                  <a:pt x="10859" y="197204"/>
                </a:lnTo>
                <a:lnTo>
                  <a:pt x="0" y="206336"/>
                </a:lnTo>
                <a:lnTo>
                  <a:pt x="2275" y="210304"/>
                </a:lnTo>
                <a:lnTo>
                  <a:pt x="12816" y="203932"/>
                </a:lnTo>
                <a:lnTo>
                  <a:pt x="19763" y="198160"/>
                </a:lnTo>
                <a:lnTo>
                  <a:pt x="29507" y="189287"/>
                </a:lnTo>
                <a:lnTo>
                  <a:pt x="37984" y="179824"/>
                </a:lnTo>
                <a:lnTo>
                  <a:pt x="45037" y="169903"/>
                </a:lnTo>
                <a:lnTo>
                  <a:pt x="48993" y="163186"/>
                </a:lnTo>
                <a:lnTo>
                  <a:pt x="54476" y="151719"/>
                </a:lnTo>
                <a:lnTo>
                  <a:pt x="58692" y="139722"/>
                </a:lnTo>
                <a:lnTo>
                  <a:pt x="60791" y="131344"/>
                </a:lnTo>
                <a:lnTo>
                  <a:pt x="62720" y="118843"/>
                </a:lnTo>
                <a:lnTo>
                  <a:pt x="63363" y="105813"/>
                </a:lnTo>
                <a:lnTo>
                  <a:pt x="63351" y="103973"/>
                </a:lnTo>
                <a:lnTo>
                  <a:pt x="62502" y="90922"/>
                </a:lnTo>
                <a:lnTo>
                  <a:pt x="60325" y="78292"/>
                </a:lnTo>
                <a:lnTo>
                  <a:pt x="56819" y="66083"/>
                </a:lnTo>
                <a:lnTo>
                  <a:pt x="51985" y="54296"/>
                </a:lnTo>
                <a:lnTo>
                  <a:pt x="45821" y="42929"/>
                </a:lnTo>
                <a:lnTo>
                  <a:pt x="38329" y="31984"/>
                </a:lnTo>
                <a:lnTo>
                  <a:pt x="31737" y="23890"/>
                </a:lnTo>
                <a:lnTo>
                  <a:pt x="22572" y="14384"/>
                </a:lnTo>
                <a:lnTo>
                  <a:pt x="13031" y="6420"/>
                </a:lnTo>
                <a:lnTo>
                  <a:pt x="3114" y="0"/>
                </a:lnTo>
                <a:lnTo>
                  <a:pt x="0" y="3968"/>
                </a:lnTo>
                <a:lnTo>
                  <a:pt x="7372" y="9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69175" y="2648948"/>
            <a:ext cx="74045" cy="100049"/>
          </a:xfrm>
          <a:custGeom>
            <a:avLst/>
            <a:gdLst/>
            <a:ahLst/>
            <a:cxnLst/>
            <a:rect l="l" t="t" r="r" b="b"/>
            <a:pathLst>
              <a:path w="81450" h="113389">
                <a:moveTo>
                  <a:pt x="38329" y="32225"/>
                </a:moveTo>
                <a:lnTo>
                  <a:pt x="40365" y="27555"/>
                </a:lnTo>
                <a:lnTo>
                  <a:pt x="44438" y="23026"/>
                </a:lnTo>
                <a:lnTo>
                  <a:pt x="48511" y="18497"/>
                </a:lnTo>
                <a:lnTo>
                  <a:pt x="51944" y="16232"/>
                </a:lnTo>
                <a:lnTo>
                  <a:pt x="56496" y="16232"/>
                </a:lnTo>
                <a:lnTo>
                  <a:pt x="58911" y="17635"/>
                </a:lnTo>
                <a:lnTo>
                  <a:pt x="61986" y="20441"/>
                </a:lnTo>
                <a:lnTo>
                  <a:pt x="65060" y="23247"/>
                </a:lnTo>
                <a:lnTo>
                  <a:pt x="68115" y="24649"/>
                </a:lnTo>
                <a:lnTo>
                  <a:pt x="74104" y="24649"/>
                </a:lnTo>
                <a:lnTo>
                  <a:pt x="76559" y="23527"/>
                </a:lnTo>
                <a:lnTo>
                  <a:pt x="78516" y="21283"/>
                </a:lnTo>
                <a:lnTo>
                  <a:pt x="80472" y="19038"/>
                </a:lnTo>
                <a:lnTo>
                  <a:pt x="81450" y="16272"/>
                </a:lnTo>
                <a:lnTo>
                  <a:pt x="81450" y="9298"/>
                </a:lnTo>
                <a:lnTo>
                  <a:pt x="80173" y="6232"/>
                </a:lnTo>
                <a:lnTo>
                  <a:pt x="77617" y="3787"/>
                </a:lnTo>
                <a:lnTo>
                  <a:pt x="75062" y="1342"/>
                </a:lnTo>
                <a:lnTo>
                  <a:pt x="71748" y="120"/>
                </a:lnTo>
                <a:lnTo>
                  <a:pt x="62565" y="120"/>
                </a:lnTo>
                <a:lnTo>
                  <a:pt x="57634" y="2124"/>
                </a:lnTo>
                <a:lnTo>
                  <a:pt x="52883" y="6132"/>
                </a:lnTo>
                <a:lnTo>
                  <a:pt x="48131" y="10140"/>
                </a:lnTo>
                <a:lnTo>
                  <a:pt x="43200" y="15711"/>
                </a:lnTo>
                <a:lnTo>
                  <a:pt x="38090" y="22846"/>
                </a:lnTo>
                <a:lnTo>
                  <a:pt x="38090" y="1843"/>
                </a:lnTo>
                <a:lnTo>
                  <a:pt x="36892" y="0"/>
                </a:lnTo>
                <a:lnTo>
                  <a:pt x="32659" y="1923"/>
                </a:lnTo>
                <a:lnTo>
                  <a:pt x="28547" y="3647"/>
                </a:lnTo>
                <a:lnTo>
                  <a:pt x="24554" y="5170"/>
                </a:lnTo>
                <a:lnTo>
                  <a:pt x="22718" y="5891"/>
                </a:lnTo>
                <a:lnTo>
                  <a:pt x="19404" y="7094"/>
                </a:lnTo>
                <a:lnTo>
                  <a:pt x="14613" y="8777"/>
                </a:lnTo>
                <a:lnTo>
                  <a:pt x="9821" y="10461"/>
                </a:lnTo>
                <a:lnTo>
                  <a:pt x="5150" y="12104"/>
                </a:lnTo>
                <a:lnTo>
                  <a:pt x="598" y="13707"/>
                </a:lnTo>
                <a:lnTo>
                  <a:pt x="598" y="17675"/>
                </a:lnTo>
                <a:lnTo>
                  <a:pt x="2036" y="17355"/>
                </a:lnTo>
                <a:lnTo>
                  <a:pt x="3413" y="17094"/>
                </a:lnTo>
                <a:lnTo>
                  <a:pt x="6048" y="16693"/>
                </a:lnTo>
                <a:lnTo>
                  <a:pt x="7905" y="16593"/>
                </a:lnTo>
                <a:lnTo>
                  <a:pt x="11818" y="16593"/>
                </a:lnTo>
                <a:lnTo>
                  <a:pt x="14513" y="18296"/>
                </a:lnTo>
                <a:lnTo>
                  <a:pt x="15990" y="21703"/>
                </a:lnTo>
                <a:lnTo>
                  <a:pt x="17467" y="25110"/>
                </a:lnTo>
                <a:lnTo>
                  <a:pt x="18206" y="30782"/>
                </a:lnTo>
                <a:lnTo>
                  <a:pt x="18206" y="99360"/>
                </a:lnTo>
                <a:lnTo>
                  <a:pt x="17008" y="103549"/>
                </a:lnTo>
                <a:lnTo>
                  <a:pt x="14613" y="105513"/>
                </a:lnTo>
                <a:lnTo>
                  <a:pt x="12217" y="107477"/>
                </a:lnTo>
                <a:lnTo>
                  <a:pt x="7346" y="108779"/>
                </a:lnTo>
                <a:lnTo>
                  <a:pt x="0" y="109421"/>
                </a:lnTo>
                <a:lnTo>
                  <a:pt x="0" y="113389"/>
                </a:lnTo>
                <a:lnTo>
                  <a:pt x="59051" y="113389"/>
                </a:lnTo>
                <a:lnTo>
                  <a:pt x="59051" y="109421"/>
                </a:lnTo>
                <a:lnTo>
                  <a:pt x="51625" y="109581"/>
                </a:lnTo>
                <a:lnTo>
                  <a:pt x="46315" y="108318"/>
                </a:lnTo>
                <a:lnTo>
                  <a:pt x="43121" y="105633"/>
                </a:lnTo>
                <a:lnTo>
                  <a:pt x="39926" y="102948"/>
                </a:lnTo>
                <a:lnTo>
                  <a:pt x="38329" y="98158"/>
                </a:lnTo>
                <a:lnTo>
                  <a:pt x="38329" y="3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27667" y="2549175"/>
            <a:ext cx="44057" cy="102043"/>
          </a:xfrm>
          <a:custGeom>
            <a:avLst/>
            <a:gdLst/>
            <a:ahLst/>
            <a:cxnLst/>
            <a:rect l="l" t="t" r="r" b="b"/>
            <a:pathLst>
              <a:path w="48463" h="115649">
                <a:moveTo>
                  <a:pt x="33342" y="110010"/>
                </a:moveTo>
                <a:lnTo>
                  <a:pt x="32196" y="107260"/>
                </a:lnTo>
                <a:lnTo>
                  <a:pt x="32196" y="1599"/>
                </a:lnTo>
                <a:lnTo>
                  <a:pt x="31777" y="0"/>
                </a:lnTo>
                <a:lnTo>
                  <a:pt x="30771" y="0"/>
                </a:lnTo>
                <a:lnTo>
                  <a:pt x="0" y="15739"/>
                </a:lnTo>
                <a:lnTo>
                  <a:pt x="0" y="18096"/>
                </a:lnTo>
                <a:lnTo>
                  <a:pt x="2012" y="17198"/>
                </a:lnTo>
                <a:lnTo>
                  <a:pt x="4178" y="16343"/>
                </a:lnTo>
                <a:lnTo>
                  <a:pt x="6498" y="15529"/>
                </a:lnTo>
                <a:lnTo>
                  <a:pt x="8818" y="14715"/>
                </a:lnTo>
                <a:lnTo>
                  <a:pt x="10704" y="14308"/>
                </a:lnTo>
                <a:lnTo>
                  <a:pt x="14393" y="14308"/>
                </a:lnTo>
                <a:lnTo>
                  <a:pt x="15847" y="15010"/>
                </a:lnTo>
                <a:lnTo>
                  <a:pt x="16518" y="16413"/>
                </a:lnTo>
                <a:lnTo>
                  <a:pt x="17188" y="17815"/>
                </a:lnTo>
                <a:lnTo>
                  <a:pt x="17524" y="19864"/>
                </a:lnTo>
                <a:lnTo>
                  <a:pt x="17524" y="105549"/>
                </a:lnTo>
                <a:lnTo>
                  <a:pt x="16490" y="108831"/>
                </a:lnTo>
                <a:lnTo>
                  <a:pt x="14421" y="110346"/>
                </a:lnTo>
                <a:lnTo>
                  <a:pt x="12353" y="111861"/>
                </a:lnTo>
                <a:lnTo>
                  <a:pt x="7937" y="112787"/>
                </a:lnTo>
                <a:lnTo>
                  <a:pt x="1174" y="113124"/>
                </a:lnTo>
                <a:lnTo>
                  <a:pt x="1174" y="115649"/>
                </a:lnTo>
                <a:lnTo>
                  <a:pt x="48463" y="115649"/>
                </a:lnTo>
                <a:lnTo>
                  <a:pt x="48463" y="113292"/>
                </a:lnTo>
                <a:lnTo>
                  <a:pt x="42202" y="113068"/>
                </a:lnTo>
                <a:lnTo>
                  <a:pt x="37926" y="112367"/>
                </a:lnTo>
                <a:lnTo>
                  <a:pt x="35634" y="111188"/>
                </a:lnTo>
                <a:lnTo>
                  <a:pt x="33342" y="11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2354" y="2509982"/>
            <a:ext cx="632788" cy="0"/>
          </a:xfrm>
          <a:custGeom>
            <a:avLst/>
            <a:gdLst/>
            <a:ahLst/>
            <a:cxnLst/>
            <a:rect l="l" t="t" r="r" b="b"/>
            <a:pathLst>
              <a:path w="696067">
                <a:moveTo>
                  <a:pt x="0" y="0"/>
                </a:moveTo>
                <a:lnTo>
                  <a:pt x="696067" y="0"/>
                </a:lnTo>
              </a:path>
            </a:pathLst>
          </a:custGeom>
          <a:ln w="123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5120" y="2461708"/>
            <a:ext cx="103010" cy="102595"/>
          </a:xfrm>
          <a:custGeom>
            <a:avLst/>
            <a:gdLst/>
            <a:ahLst/>
            <a:cxnLst/>
            <a:rect l="l" t="t" r="r" b="b"/>
            <a:pathLst>
              <a:path w="113311" h="116274">
                <a:moveTo>
                  <a:pt x="65040" y="49780"/>
                </a:moveTo>
                <a:lnTo>
                  <a:pt x="65040" y="0"/>
                </a:lnTo>
                <a:lnTo>
                  <a:pt x="48391" y="0"/>
                </a:lnTo>
                <a:lnTo>
                  <a:pt x="48391" y="49780"/>
                </a:lnTo>
                <a:lnTo>
                  <a:pt x="0" y="49780"/>
                </a:lnTo>
                <a:lnTo>
                  <a:pt x="0" y="66494"/>
                </a:lnTo>
                <a:lnTo>
                  <a:pt x="48391" y="66494"/>
                </a:lnTo>
                <a:lnTo>
                  <a:pt x="48391" y="116274"/>
                </a:lnTo>
                <a:lnTo>
                  <a:pt x="65040" y="116274"/>
                </a:lnTo>
                <a:lnTo>
                  <a:pt x="65040" y="66494"/>
                </a:lnTo>
                <a:lnTo>
                  <a:pt x="113311" y="66494"/>
                </a:lnTo>
                <a:lnTo>
                  <a:pt x="113311" y="49780"/>
                </a:lnTo>
                <a:lnTo>
                  <a:pt x="65040" y="49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26143" y="2284740"/>
            <a:ext cx="119563" cy="143761"/>
          </a:xfrm>
          <a:custGeom>
            <a:avLst/>
            <a:gdLst/>
            <a:ahLst/>
            <a:cxnLst/>
            <a:rect l="l" t="t" r="r" b="b"/>
            <a:pathLst>
              <a:path w="131519" h="162929">
                <a:moveTo>
                  <a:pt x="46594" y="72626"/>
                </a:moveTo>
                <a:lnTo>
                  <a:pt x="46594" y="14389"/>
                </a:lnTo>
                <a:lnTo>
                  <a:pt x="47053" y="12184"/>
                </a:lnTo>
                <a:lnTo>
                  <a:pt x="48890" y="9940"/>
                </a:lnTo>
                <a:lnTo>
                  <a:pt x="50986" y="9378"/>
                </a:lnTo>
                <a:lnTo>
                  <a:pt x="91232" y="9412"/>
                </a:lnTo>
                <a:lnTo>
                  <a:pt x="106055" y="10709"/>
                </a:lnTo>
                <a:lnTo>
                  <a:pt x="115228" y="13888"/>
                </a:lnTo>
                <a:lnTo>
                  <a:pt x="119860" y="16894"/>
                </a:lnTo>
                <a:lnTo>
                  <a:pt x="123014" y="24048"/>
                </a:lnTo>
                <a:lnTo>
                  <a:pt x="124691" y="35351"/>
                </a:lnTo>
                <a:lnTo>
                  <a:pt x="131519" y="35351"/>
                </a:lnTo>
                <a:lnTo>
                  <a:pt x="130680" y="0"/>
                </a:lnTo>
                <a:lnTo>
                  <a:pt x="0" y="0"/>
                </a:lnTo>
                <a:lnTo>
                  <a:pt x="0" y="4569"/>
                </a:lnTo>
                <a:lnTo>
                  <a:pt x="9103" y="5210"/>
                </a:lnTo>
                <a:lnTo>
                  <a:pt x="14972" y="6873"/>
                </a:lnTo>
                <a:lnTo>
                  <a:pt x="17607" y="9559"/>
                </a:lnTo>
                <a:lnTo>
                  <a:pt x="20242" y="12244"/>
                </a:lnTo>
                <a:lnTo>
                  <a:pt x="21560" y="17956"/>
                </a:lnTo>
                <a:lnTo>
                  <a:pt x="21560" y="144011"/>
                </a:lnTo>
                <a:lnTo>
                  <a:pt x="20382" y="150604"/>
                </a:lnTo>
                <a:lnTo>
                  <a:pt x="18027" y="153129"/>
                </a:lnTo>
                <a:lnTo>
                  <a:pt x="15671" y="155654"/>
                </a:lnTo>
                <a:lnTo>
                  <a:pt x="9662" y="157438"/>
                </a:lnTo>
                <a:lnTo>
                  <a:pt x="0" y="158480"/>
                </a:lnTo>
                <a:lnTo>
                  <a:pt x="0" y="162929"/>
                </a:lnTo>
                <a:lnTo>
                  <a:pt x="68754" y="162929"/>
                </a:lnTo>
                <a:lnTo>
                  <a:pt x="68754" y="158480"/>
                </a:lnTo>
                <a:lnTo>
                  <a:pt x="59490" y="157758"/>
                </a:lnTo>
                <a:lnTo>
                  <a:pt x="53481" y="156135"/>
                </a:lnTo>
                <a:lnTo>
                  <a:pt x="50726" y="153610"/>
                </a:lnTo>
                <a:lnTo>
                  <a:pt x="47972" y="151085"/>
                </a:lnTo>
                <a:lnTo>
                  <a:pt x="46594" y="145293"/>
                </a:lnTo>
                <a:lnTo>
                  <a:pt x="46594" y="82366"/>
                </a:lnTo>
                <a:lnTo>
                  <a:pt x="92430" y="82366"/>
                </a:lnTo>
                <a:lnTo>
                  <a:pt x="99058" y="83909"/>
                </a:lnTo>
                <a:lnTo>
                  <a:pt x="101932" y="86995"/>
                </a:lnTo>
                <a:lnTo>
                  <a:pt x="104807" y="90082"/>
                </a:lnTo>
                <a:lnTo>
                  <a:pt x="107163" y="96394"/>
                </a:lnTo>
                <a:lnTo>
                  <a:pt x="109000" y="105934"/>
                </a:lnTo>
                <a:lnTo>
                  <a:pt x="114749" y="105934"/>
                </a:lnTo>
                <a:lnTo>
                  <a:pt x="114749" y="48938"/>
                </a:lnTo>
                <a:lnTo>
                  <a:pt x="109000" y="48938"/>
                </a:lnTo>
                <a:lnTo>
                  <a:pt x="107243" y="58478"/>
                </a:lnTo>
                <a:lnTo>
                  <a:pt x="104927" y="64810"/>
                </a:lnTo>
                <a:lnTo>
                  <a:pt x="102052" y="67937"/>
                </a:lnTo>
                <a:lnTo>
                  <a:pt x="99178" y="71063"/>
                </a:lnTo>
                <a:lnTo>
                  <a:pt x="92510" y="72626"/>
                </a:lnTo>
                <a:lnTo>
                  <a:pt x="46594" y="7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81448" y="2282193"/>
            <a:ext cx="135569" cy="149914"/>
          </a:xfrm>
          <a:custGeom>
            <a:avLst/>
            <a:gdLst/>
            <a:ahLst/>
            <a:cxnLst/>
            <a:rect l="l" t="t" r="r" b="b"/>
            <a:pathLst>
              <a:path w="149126" h="169903">
                <a:moveTo>
                  <a:pt x="29412" y="100875"/>
                </a:moveTo>
                <a:lnTo>
                  <a:pt x="28507" y="86454"/>
                </a:lnTo>
                <a:lnTo>
                  <a:pt x="28797" y="77187"/>
                </a:lnTo>
                <a:lnTo>
                  <a:pt x="30508" y="63267"/>
                </a:lnTo>
                <a:lnTo>
                  <a:pt x="33756" y="50792"/>
                </a:lnTo>
                <a:lnTo>
                  <a:pt x="38539" y="39763"/>
                </a:lnTo>
                <a:lnTo>
                  <a:pt x="44858" y="30180"/>
                </a:lnTo>
                <a:lnTo>
                  <a:pt x="51263" y="23285"/>
                </a:lnTo>
                <a:lnTo>
                  <a:pt x="61777" y="15760"/>
                </a:lnTo>
                <a:lnTo>
                  <a:pt x="73676" y="11244"/>
                </a:lnTo>
                <a:lnTo>
                  <a:pt x="86960" y="9739"/>
                </a:lnTo>
                <a:lnTo>
                  <a:pt x="94386" y="10167"/>
                </a:lnTo>
                <a:lnTo>
                  <a:pt x="107118" y="13308"/>
                </a:lnTo>
                <a:lnTo>
                  <a:pt x="118178" y="19498"/>
                </a:lnTo>
                <a:lnTo>
                  <a:pt x="127566" y="28738"/>
                </a:lnTo>
                <a:lnTo>
                  <a:pt x="135599" y="42310"/>
                </a:lnTo>
                <a:lnTo>
                  <a:pt x="140382" y="55311"/>
                </a:lnTo>
                <a:lnTo>
                  <a:pt x="146012" y="55311"/>
                </a:lnTo>
                <a:lnTo>
                  <a:pt x="143736" y="0"/>
                </a:lnTo>
                <a:lnTo>
                  <a:pt x="138586" y="0"/>
                </a:lnTo>
                <a:lnTo>
                  <a:pt x="137787" y="2725"/>
                </a:lnTo>
                <a:lnTo>
                  <a:pt x="136350" y="4729"/>
                </a:lnTo>
                <a:lnTo>
                  <a:pt x="134273" y="6012"/>
                </a:lnTo>
                <a:lnTo>
                  <a:pt x="132197" y="7294"/>
                </a:lnTo>
                <a:lnTo>
                  <a:pt x="130001" y="7936"/>
                </a:lnTo>
                <a:lnTo>
                  <a:pt x="126568" y="7936"/>
                </a:lnTo>
                <a:lnTo>
                  <a:pt x="121337" y="6613"/>
                </a:lnTo>
                <a:lnTo>
                  <a:pt x="111994" y="3968"/>
                </a:lnTo>
                <a:lnTo>
                  <a:pt x="109768" y="3361"/>
                </a:lnTo>
                <a:lnTo>
                  <a:pt x="97074" y="840"/>
                </a:lnTo>
                <a:lnTo>
                  <a:pt x="84684" y="0"/>
                </a:lnTo>
                <a:lnTo>
                  <a:pt x="80600" y="74"/>
                </a:lnTo>
                <a:lnTo>
                  <a:pt x="66949" y="1514"/>
                </a:lnTo>
                <a:lnTo>
                  <a:pt x="54328" y="4788"/>
                </a:lnTo>
                <a:lnTo>
                  <a:pt x="42736" y="9895"/>
                </a:lnTo>
                <a:lnTo>
                  <a:pt x="32172" y="16836"/>
                </a:lnTo>
                <a:lnTo>
                  <a:pt x="22638" y="25611"/>
                </a:lnTo>
                <a:lnTo>
                  <a:pt x="14056" y="36480"/>
                </a:lnTo>
                <a:lnTo>
                  <a:pt x="7907" y="47509"/>
                </a:lnTo>
                <a:lnTo>
                  <a:pt x="3514" y="59435"/>
                </a:lnTo>
                <a:lnTo>
                  <a:pt x="878" y="72256"/>
                </a:lnTo>
                <a:lnTo>
                  <a:pt x="0" y="85973"/>
                </a:lnTo>
                <a:lnTo>
                  <a:pt x="736" y="98590"/>
                </a:lnTo>
                <a:lnTo>
                  <a:pt x="3244" y="111527"/>
                </a:lnTo>
                <a:lnTo>
                  <a:pt x="7531" y="123496"/>
                </a:lnTo>
                <a:lnTo>
                  <a:pt x="13596" y="134497"/>
                </a:lnTo>
                <a:lnTo>
                  <a:pt x="21440" y="144531"/>
                </a:lnTo>
                <a:lnTo>
                  <a:pt x="34056" y="155617"/>
                </a:lnTo>
                <a:lnTo>
                  <a:pt x="44874" y="161867"/>
                </a:lnTo>
                <a:lnTo>
                  <a:pt x="56838" y="166331"/>
                </a:lnTo>
                <a:lnTo>
                  <a:pt x="69948" y="169010"/>
                </a:lnTo>
                <a:lnTo>
                  <a:pt x="84205" y="169903"/>
                </a:lnTo>
                <a:lnTo>
                  <a:pt x="92868" y="169463"/>
                </a:lnTo>
                <a:lnTo>
                  <a:pt x="105389" y="167166"/>
                </a:lnTo>
                <a:lnTo>
                  <a:pt x="117394" y="162904"/>
                </a:lnTo>
                <a:lnTo>
                  <a:pt x="128883" y="156676"/>
                </a:lnTo>
                <a:lnTo>
                  <a:pt x="140656" y="147628"/>
                </a:lnTo>
                <a:lnTo>
                  <a:pt x="149126" y="138519"/>
                </a:lnTo>
                <a:lnTo>
                  <a:pt x="144574" y="133950"/>
                </a:lnTo>
                <a:lnTo>
                  <a:pt x="144423" y="134094"/>
                </a:lnTo>
                <a:lnTo>
                  <a:pt x="133934" y="143142"/>
                </a:lnTo>
                <a:lnTo>
                  <a:pt x="124332" y="149582"/>
                </a:lnTo>
                <a:lnTo>
                  <a:pt x="114445" y="154237"/>
                </a:lnTo>
                <a:lnTo>
                  <a:pt x="102208" y="157600"/>
                </a:lnTo>
                <a:lnTo>
                  <a:pt x="89236" y="158720"/>
                </a:lnTo>
                <a:lnTo>
                  <a:pt x="78940" y="157914"/>
                </a:lnTo>
                <a:lnTo>
                  <a:pt x="66564" y="154408"/>
                </a:lnTo>
                <a:lnTo>
                  <a:pt x="55482" y="148124"/>
                </a:lnTo>
                <a:lnTo>
                  <a:pt x="45696" y="139060"/>
                </a:lnTo>
                <a:lnTo>
                  <a:pt x="42989" y="135743"/>
                </a:lnTo>
                <a:lnTo>
                  <a:pt x="36654" y="125520"/>
                </a:lnTo>
                <a:lnTo>
                  <a:pt x="32128" y="113897"/>
                </a:lnTo>
                <a:lnTo>
                  <a:pt x="29412" y="10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45368" y="2380331"/>
            <a:ext cx="69364" cy="102489"/>
          </a:xfrm>
          <a:custGeom>
            <a:avLst/>
            <a:gdLst/>
            <a:ahLst/>
            <a:cxnLst/>
            <a:rect l="l" t="t" r="r" b="b"/>
            <a:pathLst>
              <a:path w="76300" h="116154">
                <a:moveTo>
                  <a:pt x="74120" y="91661"/>
                </a:moveTo>
                <a:lnTo>
                  <a:pt x="71381" y="96655"/>
                </a:lnTo>
                <a:lnTo>
                  <a:pt x="68921" y="99797"/>
                </a:lnTo>
                <a:lnTo>
                  <a:pt x="66741" y="101088"/>
                </a:lnTo>
                <a:lnTo>
                  <a:pt x="64561" y="102378"/>
                </a:lnTo>
                <a:lnTo>
                  <a:pt x="60788" y="103024"/>
                </a:lnTo>
                <a:lnTo>
                  <a:pt x="16937" y="103024"/>
                </a:lnTo>
                <a:lnTo>
                  <a:pt x="27207" y="92324"/>
                </a:lnTo>
                <a:lnTo>
                  <a:pt x="37785" y="81053"/>
                </a:lnTo>
                <a:lnTo>
                  <a:pt x="46460" y="71490"/>
                </a:lnTo>
                <a:lnTo>
                  <a:pt x="53233" y="63635"/>
                </a:lnTo>
                <a:lnTo>
                  <a:pt x="58105" y="57488"/>
                </a:lnTo>
                <a:lnTo>
                  <a:pt x="59912" y="54908"/>
                </a:lnTo>
                <a:lnTo>
                  <a:pt x="65663" y="43103"/>
                </a:lnTo>
                <a:lnTo>
                  <a:pt x="67580" y="30890"/>
                </a:lnTo>
                <a:lnTo>
                  <a:pt x="67580" y="22248"/>
                </a:lnTo>
                <a:lnTo>
                  <a:pt x="64659" y="14940"/>
                </a:lnTo>
                <a:lnTo>
                  <a:pt x="58818" y="8964"/>
                </a:lnTo>
                <a:lnTo>
                  <a:pt x="52976" y="2988"/>
                </a:lnTo>
                <a:lnTo>
                  <a:pt x="45332" y="0"/>
                </a:lnTo>
                <a:lnTo>
                  <a:pt x="28227" y="0"/>
                </a:lnTo>
                <a:lnTo>
                  <a:pt x="21059" y="2511"/>
                </a:lnTo>
                <a:lnTo>
                  <a:pt x="14379" y="7533"/>
                </a:lnTo>
                <a:lnTo>
                  <a:pt x="11232" y="10339"/>
                </a:lnTo>
                <a:lnTo>
                  <a:pt x="4684" y="20321"/>
                </a:lnTo>
                <a:lnTo>
                  <a:pt x="167" y="34425"/>
                </a:lnTo>
                <a:lnTo>
                  <a:pt x="3772" y="35183"/>
                </a:lnTo>
                <a:lnTo>
                  <a:pt x="6176" y="28786"/>
                </a:lnTo>
                <a:lnTo>
                  <a:pt x="8692" y="24044"/>
                </a:lnTo>
                <a:lnTo>
                  <a:pt x="11318" y="20958"/>
                </a:lnTo>
                <a:lnTo>
                  <a:pt x="16070" y="15347"/>
                </a:lnTo>
                <a:lnTo>
                  <a:pt x="22275" y="12541"/>
                </a:lnTo>
                <a:lnTo>
                  <a:pt x="36137" y="12541"/>
                </a:lnTo>
                <a:lnTo>
                  <a:pt x="41475" y="14715"/>
                </a:lnTo>
                <a:lnTo>
                  <a:pt x="45947" y="19064"/>
                </a:lnTo>
                <a:lnTo>
                  <a:pt x="50419" y="23413"/>
                </a:lnTo>
                <a:lnTo>
                  <a:pt x="52655" y="29740"/>
                </a:lnTo>
                <a:lnTo>
                  <a:pt x="52655" y="38044"/>
                </a:lnTo>
                <a:lnTo>
                  <a:pt x="52275" y="43362"/>
                </a:lnTo>
                <a:lnTo>
                  <a:pt x="48792" y="55181"/>
                </a:lnTo>
                <a:lnTo>
                  <a:pt x="41671" y="67251"/>
                </a:lnTo>
                <a:lnTo>
                  <a:pt x="36758" y="73593"/>
                </a:lnTo>
                <a:lnTo>
                  <a:pt x="29987" y="81662"/>
                </a:lnTo>
                <a:lnTo>
                  <a:pt x="21603" y="91123"/>
                </a:lnTo>
                <a:lnTo>
                  <a:pt x="11607" y="101975"/>
                </a:lnTo>
                <a:lnTo>
                  <a:pt x="0" y="114218"/>
                </a:lnTo>
                <a:lnTo>
                  <a:pt x="0" y="116154"/>
                </a:lnTo>
                <a:lnTo>
                  <a:pt x="66993" y="116154"/>
                </a:lnTo>
                <a:lnTo>
                  <a:pt x="76300" y="92671"/>
                </a:lnTo>
                <a:lnTo>
                  <a:pt x="74120" y="916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42074" y="2603221"/>
            <a:ext cx="62939" cy="145776"/>
          </a:xfrm>
          <a:custGeom>
            <a:avLst/>
            <a:gdLst/>
            <a:ahLst/>
            <a:cxnLst/>
            <a:rect l="l" t="t" r="r" b="b"/>
            <a:pathLst>
              <a:path w="69233" h="165213">
                <a:moveTo>
                  <a:pt x="47632" y="157157"/>
                </a:moveTo>
                <a:lnTo>
                  <a:pt x="45995" y="153229"/>
                </a:lnTo>
                <a:lnTo>
                  <a:pt x="45995" y="1563"/>
                </a:lnTo>
                <a:lnTo>
                  <a:pt x="45396" y="0"/>
                </a:lnTo>
                <a:lnTo>
                  <a:pt x="43959" y="0"/>
                </a:lnTo>
                <a:lnTo>
                  <a:pt x="0" y="22485"/>
                </a:lnTo>
                <a:lnTo>
                  <a:pt x="0" y="25852"/>
                </a:lnTo>
                <a:lnTo>
                  <a:pt x="2874" y="24569"/>
                </a:lnTo>
                <a:lnTo>
                  <a:pt x="5969" y="23347"/>
                </a:lnTo>
                <a:lnTo>
                  <a:pt x="9283" y="22184"/>
                </a:lnTo>
                <a:lnTo>
                  <a:pt x="12597" y="21022"/>
                </a:lnTo>
                <a:lnTo>
                  <a:pt x="15291" y="20441"/>
                </a:lnTo>
                <a:lnTo>
                  <a:pt x="20562" y="20441"/>
                </a:lnTo>
                <a:lnTo>
                  <a:pt x="22638" y="21443"/>
                </a:lnTo>
                <a:lnTo>
                  <a:pt x="23596" y="23447"/>
                </a:lnTo>
                <a:lnTo>
                  <a:pt x="24555" y="25451"/>
                </a:lnTo>
                <a:lnTo>
                  <a:pt x="25034" y="28377"/>
                </a:lnTo>
                <a:lnTo>
                  <a:pt x="25034" y="150784"/>
                </a:lnTo>
                <a:lnTo>
                  <a:pt x="23557" y="155474"/>
                </a:lnTo>
                <a:lnTo>
                  <a:pt x="20602" y="157638"/>
                </a:lnTo>
                <a:lnTo>
                  <a:pt x="17647" y="159802"/>
                </a:lnTo>
                <a:lnTo>
                  <a:pt x="11339" y="161125"/>
                </a:lnTo>
                <a:lnTo>
                  <a:pt x="1677" y="161606"/>
                </a:lnTo>
                <a:lnTo>
                  <a:pt x="1677" y="165213"/>
                </a:lnTo>
                <a:lnTo>
                  <a:pt x="69233" y="165213"/>
                </a:lnTo>
                <a:lnTo>
                  <a:pt x="69233" y="161847"/>
                </a:lnTo>
                <a:lnTo>
                  <a:pt x="60289" y="161526"/>
                </a:lnTo>
                <a:lnTo>
                  <a:pt x="54180" y="160524"/>
                </a:lnTo>
                <a:lnTo>
                  <a:pt x="50906" y="158840"/>
                </a:lnTo>
                <a:lnTo>
                  <a:pt x="47632" y="157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55113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0" y="104611"/>
                </a:moveTo>
                <a:lnTo>
                  <a:pt x="186" y="111631"/>
                </a:lnTo>
                <a:lnTo>
                  <a:pt x="1558" y="124547"/>
                </a:lnTo>
                <a:lnTo>
                  <a:pt x="4260" y="137023"/>
                </a:lnTo>
                <a:lnTo>
                  <a:pt x="8295" y="149059"/>
                </a:lnTo>
                <a:lnTo>
                  <a:pt x="13661" y="160656"/>
                </a:lnTo>
                <a:lnTo>
                  <a:pt x="20358" y="171812"/>
                </a:lnTo>
                <a:lnTo>
                  <a:pt x="28387" y="182528"/>
                </a:lnTo>
                <a:lnTo>
                  <a:pt x="31743" y="186476"/>
                </a:lnTo>
                <a:lnTo>
                  <a:pt x="41678" y="196872"/>
                </a:lnTo>
                <a:lnTo>
                  <a:pt x="51179" y="204815"/>
                </a:lnTo>
                <a:lnTo>
                  <a:pt x="60249" y="210304"/>
                </a:lnTo>
                <a:lnTo>
                  <a:pt x="63363" y="206336"/>
                </a:lnTo>
                <a:lnTo>
                  <a:pt x="62461" y="205734"/>
                </a:lnTo>
                <a:lnTo>
                  <a:pt x="52686" y="197971"/>
                </a:lnTo>
                <a:lnTo>
                  <a:pt x="44236" y="188823"/>
                </a:lnTo>
                <a:lnTo>
                  <a:pt x="37110" y="178291"/>
                </a:lnTo>
                <a:lnTo>
                  <a:pt x="31308" y="166372"/>
                </a:lnTo>
                <a:lnTo>
                  <a:pt x="26830" y="153069"/>
                </a:lnTo>
                <a:lnTo>
                  <a:pt x="24292" y="141503"/>
                </a:lnTo>
                <a:lnTo>
                  <a:pt x="22641" y="129475"/>
                </a:lnTo>
                <a:lnTo>
                  <a:pt x="21651" y="116136"/>
                </a:lnTo>
                <a:lnTo>
                  <a:pt x="21320" y="101485"/>
                </a:lnTo>
                <a:lnTo>
                  <a:pt x="21416" y="94740"/>
                </a:lnTo>
                <a:lnTo>
                  <a:pt x="22338" y="80300"/>
                </a:lnTo>
                <a:lnTo>
                  <a:pt x="24239" y="66997"/>
                </a:lnTo>
                <a:lnTo>
                  <a:pt x="27118" y="54830"/>
                </a:lnTo>
                <a:lnTo>
                  <a:pt x="30977" y="43801"/>
                </a:lnTo>
                <a:lnTo>
                  <a:pt x="35814" y="33908"/>
                </a:lnTo>
                <a:lnTo>
                  <a:pt x="43580" y="22856"/>
                </a:lnTo>
                <a:lnTo>
                  <a:pt x="52398" y="13494"/>
                </a:lnTo>
                <a:lnTo>
                  <a:pt x="63363" y="3968"/>
                </a:lnTo>
                <a:lnTo>
                  <a:pt x="61087" y="0"/>
                </a:lnTo>
                <a:lnTo>
                  <a:pt x="52900" y="5064"/>
                </a:lnTo>
                <a:lnTo>
                  <a:pt x="42791" y="12684"/>
                </a:lnTo>
                <a:lnTo>
                  <a:pt x="33462" y="21377"/>
                </a:lnTo>
                <a:lnTo>
                  <a:pt x="24914" y="31142"/>
                </a:lnTo>
                <a:lnTo>
                  <a:pt x="16692" y="42957"/>
                </a:lnTo>
                <a:lnTo>
                  <a:pt x="10683" y="54192"/>
                </a:lnTo>
                <a:lnTo>
                  <a:pt x="6009" y="65975"/>
                </a:lnTo>
                <a:lnTo>
                  <a:pt x="2670" y="78306"/>
                </a:lnTo>
                <a:lnTo>
                  <a:pt x="667" y="91184"/>
                </a:lnTo>
                <a:lnTo>
                  <a:pt x="0" y="104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68954" y="2639187"/>
            <a:ext cx="112594" cy="109810"/>
          </a:xfrm>
          <a:custGeom>
            <a:avLst/>
            <a:gdLst/>
            <a:ahLst/>
            <a:cxnLst/>
            <a:rect l="l" t="t" r="r" b="b"/>
            <a:pathLst>
              <a:path w="123853" h="124451">
                <a:moveTo>
                  <a:pt x="70431" y="53868"/>
                </a:moveTo>
                <a:lnTo>
                  <a:pt x="70431" y="0"/>
                </a:lnTo>
                <a:lnTo>
                  <a:pt x="53661" y="0"/>
                </a:lnTo>
                <a:lnTo>
                  <a:pt x="53661" y="53868"/>
                </a:lnTo>
                <a:lnTo>
                  <a:pt x="0" y="53868"/>
                </a:lnTo>
                <a:lnTo>
                  <a:pt x="0" y="70702"/>
                </a:lnTo>
                <a:lnTo>
                  <a:pt x="53661" y="70702"/>
                </a:lnTo>
                <a:lnTo>
                  <a:pt x="53661" y="124451"/>
                </a:lnTo>
                <a:lnTo>
                  <a:pt x="70431" y="124451"/>
                </a:lnTo>
                <a:lnTo>
                  <a:pt x="70431" y="70702"/>
                </a:lnTo>
                <a:lnTo>
                  <a:pt x="123853" y="70702"/>
                </a:lnTo>
                <a:lnTo>
                  <a:pt x="123853" y="53868"/>
                </a:lnTo>
                <a:lnTo>
                  <a:pt x="70431" y="53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96776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7372" y="9660"/>
                </a:moveTo>
                <a:lnTo>
                  <a:pt x="16417" y="18599"/>
                </a:lnTo>
                <a:lnTo>
                  <a:pt x="24052" y="28727"/>
                </a:lnTo>
                <a:lnTo>
                  <a:pt x="30278" y="40042"/>
                </a:lnTo>
                <a:lnTo>
                  <a:pt x="35095" y="52546"/>
                </a:lnTo>
                <a:lnTo>
                  <a:pt x="38919" y="68336"/>
                </a:lnTo>
                <a:lnTo>
                  <a:pt x="40654" y="80609"/>
                </a:lnTo>
                <a:lnTo>
                  <a:pt x="41695" y="94144"/>
                </a:lnTo>
                <a:lnTo>
                  <a:pt x="42042" y="108940"/>
                </a:lnTo>
                <a:lnTo>
                  <a:pt x="41901" y="117039"/>
                </a:lnTo>
                <a:lnTo>
                  <a:pt x="40881" y="131333"/>
                </a:lnTo>
                <a:lnTo>
                  <a:pt x="38876" y="144536"/>
                </a:lnTo>
                <a:lnTo>
                  <a:pt x="35886" y="156648"/>
                </a:lnTo>
                <a:lnTo>
                  <a:pt x="31910" y="167669"/>
                </a:lnTo>
                <a:lnTo>
                  <a:pt x="26950" y="177598"/>
                </a:lnTo>
                <a:lnTo>
                  <a:pt x="19652" y="187947"/>
                </a:lnTo>
                <a:lnTo>
                  <a:pt x="10859" y="197204"/>
                </a:lnTo>
                <a:lnTo>
                  <a:pt x="0" y="206336"/>
                </a:lnTo>
                <a:lnTo>
                  <a:pt x="2275" y="210304"/>
                </a:lnTo>
                <a:lnTo>
                  <a:pt x="12816" y="203932"/>
                </a:lnTo>
                <a:lnTo>
                  <a:pt x="19763" y="198160"/>
                </a:lnTo>
                <a:lnTo>
                  <a:pt x="29507" y="189287"/>
                </a:lnTo>
                <a:lnTo>
                  <a:pt x="37984" y="179824"/>
                </a:lnTo>
                <a:lnTo>
                  <a:pt x="45037" y="169903"/>
                </a:lnTo>
                <a:lnTo>
                  <a:pt x="48993" y="163186"/>
                </a:lnTo>
                <a:lnTo>
                  <a:pt x="54476" y="151719"/>
                </a:lnTo>
                <a:lnTo>
                  <a:pt x="58692" y="139722"/>
                </a:lnTo>
                <a:lnTo>
                  <a:pt x="60791" y="131344"/>
                </a:lnTo>
                <a:lnTo>
                  <a:pt x="62720" y="118843"/>
                </a:lnTo>
                <a:lnTo>
                  <a:pt x="63363" y="105813"/>
                </a:lnTo>
                <a:lnTo>
                  <a:pt x="63351" y="103973"/>
                </a:lnTo>
                <a:lnTo>
                  <a:pt x="62502" y="90922"/>
                </a:lnTo>
                <a:lnTo>
                  <a:pt x="60325" y="78292"/>
                </a:lnTo>
                <a:lnTo>
                  <a:pt x="56819" y="66083"/>
                </a:lnTo>
                <a:lnTo>
                  <a:pt x="51985" y="54296"/>
                </a:lnTo>
                <a:lnTo>
                  <a:pt x="45821" y="42929"/>
                </a:lnTo>
                <a:lnTo>
                  <a:pt x="38329" y="31984"/>
                </a:lnTo>
                <a:lnTo>
                  <a:pt x="31737" y="23890"/>
                </a:lnTo>
                <a:lnTo>
                  <a:pt x="22572" y="14384"/>
                </a:lnTo>
                <a:lnTo>
                  <a:pt x="13031" y="6420"/>
                </a:lnTo>
                <a:lnTo>
                  <a:pt x="3114" y="0"/>
                </a:lnTo>
                <a:lnTo>
                  <a:pt x="0" y="3968"/>
                </a:lnTo>
                <a:lnTo>
                  <a:pt x="7372" y="9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19398" y="2648948"/>
            <a:ext cx="74045" cy="100049"/>
          </a:xfrm>
          <a:custGeom>
            <a:avLst/>
            <a:gdLst/>
            <a:ahLst/>
            <a:cxnLst/>
            <a:rect l="l" t="t" r="r" b="b"/>
            <a:pathLst>
              <a:path w="81450" h="113389">
                <a:moveTo>
                  <a:pt x="38329" y="32225"/>
                </a:moveTo>
                <a:lnTo>
                  <a:pt x="40366" y="27555"/>
                </a:lnTo>
                <a:lnTo>
                  <a:pt x="44438" y="23026"/>
                </a:lnTo>
                <a:lnTo>
                  <a:pt x="48511" y="18497"/>
                </a:lnTo>
                <a:lnTo>
                  <a:pt x="51944" y="16232"/>
                </a:lnTo>
                <a:lnTo>
                  <a:pt x="56496" y="16232"/>
                </a:lnTo>
                <a:lnTo>
                  <a:pt x="58912" y="17635"/>
                </a:lnTo>
                <a:lnTo>
                  <a:pt x="61986" y="20441"/>
                </a:lnTo>
                <a:lnTo>
                  <a:pt x="65060" y="23247"/>
                </a:lnTo>
                <a:lnTo>
                  <a:pt x="68115" y="24649"/>
                </a:lnTo>
                <a:lnTo>
                  <a:pt x="74104" y="24649"/>
                </a:lnTo>
                <a:lnTo>
                  <a:pt x="76559" y="23527"/>
                </a:lnTo>
                <a:lnTo>
                  <a:pt x="78516" y="21283"/>
                </a:lnTo>
                <a:lnTo>
                  <a:pt x="80472" y="19038"/>
                </a:lnTo>
                <a:lnTo>
                  <a:pt x="81450" y="16272"/>
                </a:lnTo>
                <a:lnTo>
                  <a:pt x="81450" y="9298"/>
                </a:lnTo>
                <a:lnTo>
                  <a:pt x="80173" y="6232"/>
                </a:lnTo>
                <a:lnTo>
                  <a:pt x="77617" y="3787"/>
                </a:lnTo>
                <a:lnTo>
                  <a:pt x="75062" y="1342"/>
                </a:lnTo>
                <a:lnTo>
                  <a:pt x="71748" y="120"/>
                </a:lnTo>
                <a:lnTo>
                  <a:pt x="62565" y="120"/>
                </a:lnTo>
                <a:lnTo>
                  <a:pt x="57634" y="2124"/>
                </a:lnTo>
                <a:lnTo>
                  <a:pt x="52883" y="6132"/>
                </a:lnTo>
                <a:lnTo>
                  <a:pt x="48132" y="10140"/>
                </a:lnTo>
                <a:lnTo>
                  <a:pt x="43200" y="15711"/>
                </a:lnTo>
                <a:lnTo>
                  <a:pt x="38090" y="22846"/>
                </a:lnTo>
                <a:lnTo>
                  <a:pt x="38090" y="1843"/>
                </a:lnTo>
                <a:lnTo>
                  <a:pt x="36892" y="0"/>
                </a:lnTo>
                <a:lnTo>
                  <a:pt x="32660" y="1923"/>
                </a:lnTo>
                <a:lnTo>
                  <a:pt x="28548" y="3647"/>
                </a:lnTo>
                <a:lnTo>
                  <a:pt x="24555" y="5170"/>
                </a:lnTo>
                <a:lnTo>
                  <a:pt x="22718" y="5891"/>
                </a:lnTo>
                <a:lnTo>
                  <a:pt x="19404" y="7094"/>
                </a:lnTo>
                <a:lnTo>
                  <a:pt x="14613" y="8777"/>
                </a:lnTo>
                <a:lnTo>
                  <a:pt x="9822" y="10461"/>
                </a:lnTo>
                <a:lnTo>
                  <a:pt x="5150" y="12104"/>
                </a:lnTo>
                <a:lnTo>
                  <a:pt x="599" y="13707"/>
                </a:lnTo>
                <a:lnTo>
                  <a:pt x="599" y="17675"/>
                </a:lnTo>
                <a:lnTo>
                  <a:pt x="2036" y="17355"/>
                </a:lnTo>
                <a:lnTo>
                  <a:pt x="3414" y="17094"/>
                </a:lnTo>
                <a:lnTo>
                  <a:pt x="6048" y="16693"/>
                </a:lnTo>
                <a:lnTo>
                  <a:pt x="7905" y="16593"/>
                </a:lnTo>
                <a:lnTo>
                  <a:pt x="11818" y="16593"/>
                </a:lnTo>
                <a:lnTo>
                  <a:pt x="14513" y="18296"/>
                </a:lnTo>
                <a:lnTo>
                  <a:pt x="15990" y="21703"/>
                </a:lnTo>
                <a:lnTo>
                  <a:pt x="17468" y="25110"/>
                </a:lnTo>
                <a:lnTo>
                  <a:pt x="18206" y="30782"/>
                </a:lnTo>
                <a:lnTo>
                  <a:pt x="18206" y="99360"/>
                </a:lnTo>
                <a:lnTo>
                  <a:pt x="17008" y="103549"/>
                </a:lnTo>
                <a:lnTo>
                  <a:pt x="14613" y="105513"/>
                </a:lnTo>
                <a:lnTo>
                  <a:pt x="12217" y="107477"/>
                </a:lnTo>
                <a:lnTo>
                  <a:pt x="7346" y="108779"/>
                </a:lnTo>
                <a:lnTo>
                  <a:pt x="0" y="109421"/>
                </a:lnTo>
                <a:lnTo>
                  <a:pt x="0" y="113389"/>
                </a:lnTo>
                <a:lnTo>
                  <a:pt x="59051" y="113389"/>
                </a:lnTo>
                <a:lnTo>
                  <a:pt x="59051" y="109421"/>
                </a:lnTo>
                <a:lnTo>
                  <a:pt x="51625" y="109581"/>
                </a:lnTo>
                <a:lnTo>
                  <a:pt x="46315" y="108318"/>
                </a:lnTo>
                <a:lnTo>
                  <a:pt x="43121" y="105633"/>
                </a:lnTo>
                <a:lnTo>
                  <a:pt x="39927" y="102948"/>
                </a:lnTo>
                <a:lnTo>
                  <a:pt x="38329" y="98158"/>
                </a:lnTo>
                <a:lnTo>
                  <a:pt x="38329" y="3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87536" y="2548728"/>
            <a:ext cx="69364" cy="102489"/>
          </a:xfrm>
          <a:custGeom>
            <a:avLst/>
            <a:gdLst/>
            <a:ahLst/>
            <a:cxnLst/>
            <a:rect l="l" t="t" r="r" b="b"/>
            <a:pathLst>
              <a:path w="76300" h="116154">
                <a:moveTo>
                  <a:pt x="74120" y="91661"/>
                </a:moveTo>
                <a:lnTo>
                  <a:pt x="71381" y="96655"/>
                </a:lnTo>
                <a:lnTo>
                  <a:pt x="68921" y="99797"/>
                </a:lnTo>
                <a:lnTo>
                  <a:pt x="66741" y="101088"/>
                </a:lnTo>
                <a:lnTo>
                  <a:pt x="64561" y="102378"/>
                </a:lnTo>
                <a:lnTo>
                  <a:pt x="60788" y="103024"/>
                </a:lnTo>
                <a:lnTo>
                  <a:pt x="16937" y="103024"/>
                </a:lnTo>
                <a:lnTo>
                  <a:pt x="27207" y="92324"/>
                </a:lnTo>
                <a:lnTo>
                  <a:pt x="37785" y="81053"/>
                </a:lnTo>
                <a:lnTo>
                  <a:pt x="46460" y="71490"/>
                </a:lnTo>
                <a:lnTo>
                  <a:pt x="53233" y="63635"/>
                </a:lnTo>
                <a:lnTo>
                  <a:pt x="58104" y="57488"/>
                </a:lnTo>
                <a:lnTo>
                  <a:pt x="59912" y="54908"/>
                </a:lnTo>
                <a:lnTo>
                  <a:pt x="65663" y="43103"/>
                </a:lnTo>
                <a:lnTo>
                  <a:pt x="67579" y="30890"/>
                </a:lnTo>
                <a:lnTo>
                  <a:pt x="67579" y="22248"/>
                </a:lnTo>
                <a:lnTo>
                  <a:pt x="64659" y="14940"/>
                </a:lnTo>
                <a:lnTo>
                  <a:pt x="58818" y="8964"/>
                </a:lnTo>
                <a:lnTo>
                  <a:pt x="52976" y="2988"/>
                </a:lnTo>
                <a:lnTo>
                  <a:pt x="45333" y="0"/>
                </a:lnTo>
                <a:lnTo>
                  <a:pt x="28228" y="0"/>
                </a:lnTo>
                <a:lnTo>
                  <a:pt x="21058" y="2511"/>
                </a:lnTo>
                <a:lnTo>
                  <a:pt x="14379" y="7533"/>
                </a:lnTo>
                <a:lnTo>
                  <a:pt x="11233" y="10339"/>
                </a:lnTo>
                <a:lnTo>
                  <a:pt x="4684" y="20321"/>
                </a:lnTo>
                <a:lnTo>
                  <a:pt x="167" y="34425"/>
                </a:lnTo>
                <a:lnTo>
                  <a:pt x="3773" y="35183"/>
                </a:lnTo>
                <a:lnTo>
                  <a:pt x="6176" y="28786"/>
                </a:lnTo>
                <a:lnTo>
                  <a:pt x="8692" y="24044"/>
                </a:lnTo>
                <a:lnTo>
                  <a:pt x="11318" y="20958"/>
                </a:lnTo>
                <a:lnTo>
                  <a:pt x="16070" y="15346"/>
                </a:lnTo>
                <a:lnTo>
                  <a:pt x="22274" y="12541"/>
                </a:lnTo>
                <a:lnTo>
                  <a:pt x="36137" y="12541"/>
                </a:lnTo>
                <a:lnTo>
                  <a:pt x="41475" y="14715"/>
                </a:lnTo>
                <a:lnTo>
                  <a:pt x="45947" y="19064"/>
                </a:lnTo>
                <a:lnTo>
                  <a:pt x="50419" y="23413"/>
                </a:lnTo>
                <a:lnTo>
                  <a:pt x="52655" y="29740"/>
                </a:lnTo>
                <a:lnTo>
                  <a:pt x="52655" y="38044"/>
                </a:lnTo>
                <a:lnTo>
                  <a:pt x="52275" y="43362"/>
                </a:lnTo>
                <a:lnTo>
                  <a:pt x="48792" y="55181"/>
                </a:lnTo>
                <a:lnTo>
                  <a:pt x="41671" y="67251"/>
                </a:lnTo>
                <a:lnTo>
                  <a:pt x="36758" y="73592"/>
                </a:lnTo>
                <a:lnTo>
                  <a:pt x="29987" y="81662"/>
                </a:lnTo>
                <a:lnTo>
                  <a:pt x="21603" y="91123"/>
                </a:lnTo>
                <a:lnTo>
                  <a:pt x="11608" y="101975"/>
                </a:lnTo>
                <a:lnTo>
                  <a:pt x="0" y="114218"/>
                </a:lnTo>
                <a:lnTo>
                  <a:pt x="0" y="116154"/>
                </a:lnTo>
                <a:lnTo>
                  <a:pt x="66993" y="116154"/>
                </a:lnTo>
                <a:lnTo>
                  <a:pt x="76300" y="92671"/>
                </a:lnTo>
                <a:lnTo>
                  <a:pt x="74120" y="916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22576" y="2509982"/>
            <a:ext cx="666240" cy="0"/>
          </a:xfrm>
          <a:custGeom>
            <a:avLst/>
            <a:gdLst/>
            <a:ahLst/>
            <a:cxnLst/>
            <a:rect l="l" t="t" r="r" b="b"/>
            <a:pathLst>
              <a:path w="732864">
                <a:moveTo>
                  <a:pt x="0" y="0"/>
                </a:moveTo>
                <a:lnTo>
                  <a:pt x="732864" y="0"/>
                </a:lnTo>
              </a:path>
            </a:pathLst>
          </a:custGeom>
          <a:ln w="123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48794" y="2461708"/>
            <a:ext cx="103010" cy="102595"/>
          </a:xfrm>
          <a:custGeom>
            <a:avLst/>
            <a:gdLst/>
            <a:ahLst/>
            <a:cxnLst/>
            <a:rect l="l" t="t" r="r" b="b"/>
            <a:pathLst>
              <a:path w="113311" h="116274">
                <a:moveTo>
                  <a:pt x="65040" y="49780"/>
                </a:moveTo>
                <a:lnTo>
                  <a:pt x="65040" y="0"/>
                </a:lnTo>
                <a:lnTo>
                  <a:pt x="48390" y="0"/>
                </a:lnTo>
                <a:lnTo>
                  <a:pt x="48390" y="49780"/>
                </a:lnTo>
                <a:lnTo>
                  <a:pt x="0" y="49780"/>
                </a:lnTo>
                <a:lnTo>
                  <a:pt x="0" y="66494"/>
                </a:lnTo>
                <a:lnTo>
                  <a:pt x="48390" y="66494"/>
                </a:lnTo>
                <a:lnTo>
                  <a:pt x="48390" y="116274"/>
                </a:lnTo>
                <a:lnTo>
                  <a:pt x="65040" y="116274"/>
                </a:lnTo>
                <a:lnTo>
                  <a:pt x="65040" y="66494"/>
                </a:lnTo>
                <a:lnTo>
                  <a:pt x="113311" y="66494"/>
                </a:lnTo>
                <a:lnTo>
                  <a:pt x="113311" y="49780"/>
                </a:lnTo>
                <a:lnTo>
                  <a:pt x="65040" y="49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09817" y="2284740"/>
            <a:ext cx="119562" cy="143761"/>
          </a:xfrm>
          <a:custGeom>
            <a:avLst/>
            <a:gdLst/>
            <a:ahLst/>
            <a:cxnLst/>
            <a:rect l="l" t="t" r="r" b="b"/>
            <a:pathLst>
              <a:path w="131518" h="162929">
                <a:moveTo>
                  <a:pt x="46594" y="72626"/>
                </a:moveTo>
                <a:lnTo>
                  <a:pt x="46594" y="14389"/>
                </a:lnTo>
                <a:lnTo>
                  <a:pt x="47053" y="12184"/>
                </a:lnTo>
                <a:lnTo>
                  <a:pt x="48889" y="9940"/>
                </a:lnTo>
                <a:lnTo>
                  <a:pt x="50986" y="9378"/>
                </a:lnTo>
                <a:lnTo>
                  <a:pt x="91231" y="9412"/>
                </a:lnTo>
                <a:lnTo>
                  <a:pt x="106055" y="10709"/>
                </a:lnTo>
                <a:lnTo>
                  <a:pt x="115228" y="13888"/>
                </a:lnTo>
                <a:lnTo>
                  <a:pt x="119859" y="16894"/>
                </a:lnTo>
                <a:lnTo>
                  <a:pt x="123014" y="24048"/>
                </a:lnTo>
                <a:lnTo>
                  <a:pt x="124691" y="35351"/>
                </a:lnTo>
                <a:lnTo>
                  <a:pt x="131518" y="35351"/>
                </a:lnTo>
                <a:lnTo>
                  <a:pt x="130679" y="0"/>
                </a:lnTo>
                <a:lnTo>
                  <a:pt x="0" y="0"/>
                </a:lnTo>
                <a:lnTo>
                  <a:pt x="0" y="4569"/>
                </a:lnTo>
                <a:lnTo>
                  <a:pt x="9103" y="5210"/>
                </a:lnTo>
                <a:lnTo>
                  <a:pt x="14972" y="6873"/>
                </a:lnTo>
                <a:lnTo>
                  <a:pt x="17607" y="9559"/>
                </a:lnTo>
                <a:lnTo>
                  <a:pt x="20242" y="12244"/>
                </a:lnTo>
                <a:lnTo>
                  <a:pt x="21560" y="17956"/>
                </a:lnTo>
                <a:lnTo>
                  <a:pt x="21560" y="144011"/>
                </a:lnTo>
                <a:lnTo>
                  <a:pt x="20382" y="150604"/>
                </a:lnTo>
                <a:lnTo>
                  <a:pt x="18026" y="153129"/>
                </a:lnTo>
                <a:lnTo>
                  <a:pt x="15671" y="155654"/>
                </a:lnTo>
                <a:lnTo>
                  <a:pt x="9661" y="157438"/>
                </a:lnTo>
                <a:lnTo>
                  <a:pt x="0" y="158480"/>
                </a:lnTo>
                <a:lnTo>
                  <a:pt x="0" y="162929"/>
                </a:lnTo>
                <a:lnTo>
                  <a:pt x="68753" y="162929"/>
                </a:lnTo>
                <a:lnTo>
                  <a:pt x="68753" y="158480"/>
                </a:lnTo>
                <a:lnTo>
                  <a:pt x="59490" y="157758"/>
                </a:lnTo>
                <a:lnTo>
                  <a:pt x="53481" y="156135"/>
                </a:lnTo>
                <a:lnTo>
                  <a:pt x="50726" y="153610"/>
                </a:lnTo>
                <a:lnTo>
                  <a:pt x="47971" y="151085"/>
                </a:lnTo>
                <a:lnTo>
                  <a:pt x="46594" y="145293"/>
                </a:lnTo>
                <a:lnTo>
                  <a:pt x="46594" y="82366"/>
                </a:lnTo>
                <a:lnTo>
                  <a:pt x="92430" y="82366"/>
                </a:lnTo>
                <a:lnTo>
                  <a:pt x="99057" y="83909"/>
                </a:lnTo>
                <a:lnTo>
                  <a:pt x="101932" y="86995"/>
                </a:lnTo>
                <a:lnTo>
                  <a:pt x="104807" y="90082"/>
                </a:lnTo>
                <a:lnTo>
                  <a:pt x="107163" y="96394"/>
                </a:lnTo>
                <a:lnTo>
                  <a:pt x="109000" y="105934"/>
                </a:lnTo>
                <a:lnTo>
                  <a:pt x="114749" y="105934"/>
                </a:lnTo>
                <a:lnTo>
                  <a:pt x="114749" y="48938"/>
                </a:lnTo>
                <a:lnTo>
                  <a:pt x="109000" y="48938"/>
                </a:lnTo>
                <a:lnTo>
                  <a:pt x="107243" y="58478"/>
                </a:lnTo>
                <a:lnTo>
                  <a:pt x="104927" y="64810"/>
                </a:lnTo>
                <a:lnTo>
                  <a:pt x="102052" y="67937"/>
                </a:lnTo>
                <a:lnTo>
                  <a:pt x="99178" y="71063"/>
                </a:lnTo>
                <a:lnTo>
                  <a:pt x="92510" y="72626"/>
                </a:lnTo>
                <a:lnTo>
                  <a:pt x="46594" y="7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65123" y="2282193"/>
            <a:ext cx="135569" cy="149914"/>
          </a:xfrm>
          <a:custGeom>
            <a:avLst/>
            <a:gdLst/>
            <a:ahLst/>
            <a:cxnLst/>
            <a:rect l="l" t="t" r="r" b="b"/>
            <a:pathLst>
              <a:path w="149126" h="169903">
                <a:moveTo>
                  <a:pt x="29413" y="100875"/>
                </a:moveTo>
                <a:lnTo>
                  <a:pt x="28508" y="86454"/>
                </a:lnTo>
                <a:lnTo>
                  <a:pt x="28798" y="77187"/>
                </a:lnTo>
                <a:lnTo>
                  <a:pt x="30509" y="63267"/>
                </a:lnTo>
                <a:lnTo>
                  <a:pt x="33756" y="50792"/>
                </a:lnTo>
                <a:lnTo>
                  <a:pt x="38539" y="39763"/>
                </a:lnTo>
                <a:lnTo>
                  <a:pt x="44858" y="30180"/>
                </a:lnTo>
                <a:lnTo>
                  <a:pt x="51263" y="23285"/>
                </a:lnTo>
                <a:lnTo>
                  <a:pt x="61777" y="15760"/>
                </a:lnTo>
                <a:lnTo>
                  <a:pt x="73676" y="11244"/>
                </a:lnTo>
                <a:lnTo>
                  <a:pt x="86960" y="9739"/>
                </a:lnTo>
                <a:lnTo>
                  <a:pt x="94386" y="10167"/>
                </a:lnTo>
                <a:lnTo>
                  <a:pt x="107119" y="13308"/>
                </a:lnTo>
                <a:lnTo>
                  <a:pt x="118179" y="19498"/>
                </a:lnTo>
                <a:lnTo>
                  <a:pt x="127566" y="28738"/>
                </a:lnTo>
                <a:lnTo>
                  <a:pt x="135600" y="42310"/>
                </a:lnTo>
                <a:lnTo>
                  <a:pt x="140382" y="55311"/>
                </a:lnTo>
                <a:lnTo>
                  <a:pt x="146012" y="55311"/>
                </a:lnTo>
                <a:lnTo>
                  <a:pt x="143736" y="0"/>
                </a:lnTo>
                <a:lnTo>
                  <a:pt x="138586" y="0"/>
                </a:lnTo>
                <a:lnTo>
                  <a:pt x="137787" y="2725"/>
                </a:lnTo>
                <a:lnTo>
                  <a:pt x="136350" y="4729"/>
                </a:lnTo>
                <a:lnTo>
                  <a:pt x="134273" y="6012"/>
                </a:lnTo>
                <a:lnTo>
                  <a:pt x="132198" y="7294"/>
                </a:lnTo>
                <a:lnTo>
                  <a:pt x="130002" y="7936"/>
                </a:lnTo>
                <a:lnTo>
                  <a:pt x="126568" y="7936"/>
                </a:lnTo>
                <a:lnTo>
                  <a:pt x="121337" y="6613"/>
                </a:lnTo>
                <a:lnTo>
                  <a:pt x="111995" y="3968"/>
                </a:lnTo>
                <a:lnTo>
                  <a:pt x="109768" y="3361"/>
                </a:lnTo>
                <a:lnTo>
                  <a:pt x="97074" y="840"/>
                </a:lnTo>
                <a:lnTo>
                  <a:pt x="84685" y="0"/>
                </a:lnTo>
                <a:lnTo>
                  <a:pt x="80600" y="74"/>
                </a:lnTo>
                <a:lnTo>
                  <a:pt x="66950" y="1514"/>
                </a:lnTo>
                <a:lnTo>
                  <a:pt x="54328" y="4788"/>
                </a:lnTo>
                <a:lnTo>
                  <a:pt x="42736" y="9895"/>
                </a:lnTo>
                <a:lnTo>
                  <a:pt x="32173" y="16837"/>
                </a:lnTo>
                <a:lnTo>
                  <a:pt x="22638" y="25611"/>
                </a:lnTo>
                <a:lnTo>
                  <a:pt x="14057" y="36480"/>
                </a:lnTo>
                <a:lnTo>
                  <a:pt x="7907" y="47509"/>
                </a:lnTo>
                <a:lnTo>
                  <a:pt x="3514" y="59435"/>
                </a:lnTo>
                <a:lnTo>
                  <a:pt x="878" y="72256"/>
                </a:lnTo>
                <a:lnTo>
                  <a:pt x="0" y="85973"/>
                </a:lnTo>
                <a:lnTo>
                  <a:pt x="736" y="98590"/>
                </a:lnTo>
                <a:lnTo>
                  <a:pt x="3244" y="111527"/>
                </a:lnTo>
                <a:lnTo>
                  <a:pt x="7531" y="123496"/>
                </a:lnTo>
                <a:lnTo>
                  <a:pt x="13597" y="134497"/>
                </a:lnTo>
                <a:lnTo>
                  <a:pt x="21441" y="144531"/>
                </a:lnTo>
                <a:lnTo>
                  <a:pt x="34057" y="155617"/>
                </a:lnTo>
                <a:lnTo>
                  <a:pt x="44874" y="161867"/>
                </a:lnTo>
                <a:lnTo>
                  <a:pt x="56838" y="166331"/>
                </a:lnTo>
                <a:lnTo>
                  <a:pt x="69949" y="169010"/>
                </a:lnTo>
                <a:lnTo>
                  <a:pt x="84206" y="169903"/>
                </a:lnTo>
                <a:lnTo>
                  <a:pt x="92868" y="169463"/>
                </a:lnTo>
                <a:lnTo>
                  <a:pt x="105389" y="167166"/>
                </a:lnTo>
                <a:lnTo>
                  <a:pt x="117394" y="162904"/>
                </a:lnTo>
                <a:lnTo>
                  <a:pt x="128883" y="156676"/>
                </a:lnTo>
                <a:lnTo>
                  <a:pt x="140656" y="147628"/>
                </a:lnTo>
                <a:lnTo>
                  <a:pt x="149126" y="138519"/>
                </a:lnTo>
                <a:lnTo>
                  <a:pt x="144575" y="133950"/>
                </a:lnTo>
                <a:lnTo>
                  <a:pt x="144424" y="134094"/>
                </a:lnTo>
                <a:lnTo>
                  <a:pt x="133935" y="143142"/>
                </a:lnTo>
                <a:lnTo>
                  <a:pt x="124332" y="149582"/>
                </a:lnTo>
                <a:lnTo>
                  <a:pt x="114445" y="154237"/>
                </a:lnTo>
                <a:lnTo>
                  <a:pt x="102208" y="157600"/>
                </a:lnTo>
                <a:lnTo>
                  <a:pt x="89236" y="158720"/>
                </a:lnTo>
                <a:lnTo>
                  <a:pt x="78941" y="157914"/>
                </a:lnTo>
                <a:lnTo>
                  <a:pt x="66564" y="154408"/>
                </a:lnTo>
                <a:lnTo>
                  <a:pt x="55482" y="148124"/>
                </a:lnTo>
                <a:lnTo>
                  <a:pt x="45696" y="139060"/>
                </a:lnTo>
                <a:lnTo>
                  <a:pt x="42990" y="135743"/>
                </a:lnTo>
                <a:lnTo>
                  <a:pt x="36654" y="125520"/>
                </a:lnTo>
                <a:lnTo>
                  <a:pt x="32128" y="113897"/>
                </a:lnTo>
                <a:lnTo>
                  <a:pt x="29413" y="10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31177" y="2379886"/>
            <a:ext cx="60750" cy="104049"/>
          </a:xfrm>
          <a:custGeom>
            <a:avLst/>
            <a:gdLst/>
            <a:ahLst/>
            <a:cxnLst/>
            <a:rect l="l" t="t" r="r" b="b"/>
            <a:pathLst>
              <a:path w="66825" h="117922">
                <a:moveTo>
                  <a:pt x="2850" y="28702"/>
                </a:moveTo>
                <a:lnTo>
                  <a:pt x="5813" y="23539"/>
                </a:lnTo>
                <a:lnTo>
                  <a:pt x="8580" y="19723"/>
                </a:lnTo>
                <a:lnTo>
                  <a:pt x="11151" y="17254"/>
                </a:lnTo>
                <a:lnTo>
                  <a:pt x="15846" y="12709"/>
                </a:lnTo>
                <a:lnTo>
                  <a:pt x="21268" y="10437"/>
                </a:lnTo>
                <a:lnTo>
                  <a:pt x="32616" y="10437"/>
                </a:lnTo>
                <a:lnTo>
                  <a:pt x="37241" y="12036"/>
                </a:lnTo>
                <a:lnTo>
                  <a:pt x="41294" y="15234"/>
                </a:lnTo>
                <a:lnTo>
                  <a:pt x="45346" y="18433"/>
                </a:lnTo>
                <a:lnTo>
                  <a:pt x="47373" y="23090"/>
                </a:lnTo>
                <a:lnTo>
                  <a:pt x="47373" y="36109"/>
                </a:lnTo>
                <a:lnTo>
                  <a:pt x="44801" y="41664"/>
                </a:lnTo>
                <a:lnTo>
                  <a:pt x="39659" y="45872"/>
                </a:lnTo>
                <a:lnTo>
                  <a:pt x="34516" y="50081"/>
                </a:lnTo>
                <a:lnTo>
                  <a:pt x="27473" y="53812"/>
                </a:lnTo>
                <a:lnTo>
                  <a:pt x="18530" y="57067"/>
                </a:lnTo>
                <a:lnTo>
                  <a:pt x="18697" y="59255"/>
                </a:lnTo>
                <a:lnTo>
                  <a:pt x="20374" y="59073"/>
                </a:lnTo>
                <a:lnTo>
                  <a:pt x="23141" y="59003"/>
                </a:lnTo>
                <a:lnTo>
                  <a:pt x="27305" y="59159"/>
                </a:lnTo>
                <a:lnTo>
                  <a:pt x="40482" y="62595"/>
                </a:lnTo>
                <a:lnTo>
                  <a:pt x="49469" y="70534"/>
                </a:lnTo>
                <a:lnTo>
                  <a:pt x="52543" y="75079"/>
                </a:lnTo>
                <a:lnTo>
                  <a:pt x="54081" y="80354"/>
                </a:lnTo>
                <a:lnTo>
                  <a:pt x="54081" y="92587"/>
                </a:lnTo>
                <a:lnTo>
                  <a:pt x="52180" y="98352"/>
                </a:lnTo>
                <a:lnTo>
                  <a:pt x="48379" y="103655"/>
                </a:lnTo>
                <a:lnTo>
                  <a:pt x="44577" y="108958"/>
                </a:lnTo>
                <a:lnTo>
                  <a:pt x="38765" y="111609"/>
                </a:lnTo>
                <a:lnTo>
                  <a:pt x="27417" y="111609"/>
                </a:lnTo>
                <a:lnTo>
                  <a:pt x="23127" y="110010"/>
                </a:lnTo>
                <a:lnTo>
                  <a:pt x="18069" y="106811"/>
                </a:lnTo>
                <a:lnTo>
                  <a:pt x="13009" y="103613"/>
                </a:lnTo>
                <a:lnTo>
                  <a:pt x="8943" y="102014"/>
                </a:lnTo>
                <a:lnTo>
                  <a:pt x="3801" y="102014"/>
                </a:lnTo>
                <a:lnTo>
                  <a:pt x="1383" y="104034"/>
                </a:lnTo>
                <a:lnTo>
                  <a:pt x="0" y="106783"/>
                </a:lnTo>
                <a:lnTo>
                  <a:pt x="0" y="110599"/>
                </a:lnTo>
                <a:lnTo>
                  <a:pt x="1383" y="112801"/>
                </a:lnTo>
                <a:lnTo>
                  <a:pt x="4150" y="114850"/>
                </a:lnTo>
                <a:lnTo>
                  <a:pt x="6917" y="116898"/>
                </a:lnTo>
                <a:lnTo>
                  <a:pt x="11738" y="117922"/>
                </a:lnTo>
                <a:lnTo>
                  <a:pt x="18614" y="117922"/>
                </a:lnTo>
                <a:lnTo>
                  <a:pt x="32589" y="116622"/>
                </a:lnTo>
                <a:lnTo>
                  <a:pt x="44643" y="112554"/>
                </a:lnTo>
                <a:lnTo>
                  <a:pt x="54290" y="105717"/>
                </a:lnTo>
                <a:lnTo>
                  <a:pt x="58332" y="101281"/>
                </a:lnTo>
                <a:lnTo>
                  <a:pt x="64702" y="90042"/>
                </a:lnTo>
                <a:lnTo>
                  <a:pt x="66825" y="77520"/>
                </a:lnTo>
                <a:lnTo>
                  <a:pt x="66825" y="68486"/>
                </a:lnTo>
                <a:lnTo>
                  <a:pt x="63779" y="61023"/>
                </a:lnTo>
                <a:lnTo>
                  <a:pt x="57685" y="55131"/>
                </a:lnTo>
                <a:lnTo>
                  <a:pt x="54444" y="52045"/>
                </a:lnTo>
                <a:lnTo>
                  <a:pt x="50139" y="49351"/>
                </a:lnTo>
                <a:lnTo>
                  <a:pt x="44773" y="47051"/>
                </a:lnTo>
                <a:lnTo>
                  <a:pt x="49357" y="43852"/>
                </a:lnTo>
                <a:lnTo>
                  <a:pt x="52739" y="40962"/>
                </a:lnTo>
                <a:lnTo>
                  <a:pt x="54918" y="38381"/>
                </a:lnTo>
                <a:lnTo>
                  <a:pt x="58776" y="33836"/>
                </a:lnTo>
                <a:lnTo>
                  <a:pt x="60704" y="28842"/>
                </a:lnTo>
                <a:lnTo>
                  <a:pt x="60704" y="17226"/>
                </a:lnTo>
                <a:lnTo>
                  <a:pt x="58370" y="11783"/>
                </a:lnTo>
                <a:lnTo>
                  <a:pt x="53703" y="7070"/>
                </a:lnTo>
                <a:lnTo>
                  <a:pt x="49036" y="2356"/>
                </a:lnTo>
                <a:lnTo>
                  <a:pt x="42425" y="0"/>
                </a:lnTo>
                <a:lnTo>
                  <a:pt x="25879" y="0"/>
                </a:lnTo>
                <a:lnTo>
                  <a:pt x="18837" y="2553"/>
                </a:lnTo>
                <a:lnTo>
                  <a:pt x="12744" y="7659"/>
                </a:lnTo>
                <a:lnTo>
                  <a:pt x="6651" y="12765"/>
                </a:lnTo>
                <a:lnTo>
                  <a:pt x="2486" y="19583"/>
                </a:lnTo>
                <a:lnTo>
                  <a:pt x="251" y="28112"/>
                </a:lnTo>
                <a:lnTo>
                  <a:pt x="2850" y="28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25748" y="2603221"/>
            <a:ext cx="62939" cy="145776"/>
          </a:xfrm>
          <a:custGeom>
            <a:avLst/>
            <a:gdLst/>
            <a:ahLst/>
            <a:cxnLst/>
            <a:rect l="l" t="t" r="r" b="b"/>
            <a:pathLst>
              <a:path w="69233" h="165213">
                <a:moveTo>
                  <a:pt x="47632" y="157157"/>
                </a:moveTo>
                <a:lnTo>
                  <a:pt x="45995" y="153229"/>
                </a:lnTo>
                <a:lnTo>
                  <a:pt x="45995" y="1563"/>
                </a:lnTo>
                <a:lnTo>
                  <a:pt x="45396" y="0"/>
                </a:lnTo>
                <a:lnTo>
                  <a:pt x="43959" y="0"/>
                </a:lnTo>
                <a:lnTo>
                  <a:pt x="0" y="22485"/>
                </a:lnTo>
                <a:lnTo>
                  <a:pt x="0" y="25852"/>
                </a:lnTo>
                <a:lnTo>
                  <a:pt x="2874" y="24569"/>
                </a:lnTo>
                <a:lnTo>
                  <a:pt x="5969" y="23347"/>
                </a:lnTo>
                <a:lnTo>
                  <a:pt x="9283" y="22184"/>
                </a:lnTo>
                <a:lnTo>
                  <a:pt x="12596" y="21022"/>
                </a:lnTo>
                <a:lnTo>
                  <a:pt x="15291" y="20441"/>
                </a:lnTo>
                <a:lnTo>
                  <a:pt x="20562" y="20441"/>
                </a:lnTo>
                <a:lnTo>
                  <a:pt x="22637" y="21443"/>
                </a:lnTo>
                <a:lnTo>
                  <a:pt x="23596" y="23447"/>
                </a:lnTo>
                <a:lnTo>
                  <a:pt x="24554" y="25451"/>
                </a:lnTo>
                <a:lnTo>
                  <a:pt x="25034" y="28377"/>
                </a:lnTo>
                <a:lnTo>
                  <a:pt x="25034" y="150784"/>
                </a:lnTo>
                <a:lnTo>
                  <a:pt x="23556" y="155474"/>
                </a:lnTo>
                <a:lnTo>
                  <a:pt x="17647" y="159802"/>
                </a:lnTo>
                <a:lnTo>
                  <a:pt x="11339" y="161125"/>
                </a:lnTo>
                <a:lnTo>
                  <a:pt x="1677" y="161606"/>
                </a:lnTo>
                <a:lnTo>
                  <a:pt x="1677" y="165213"/>
                </a:lnTo>
                <a:lnTo>
                  <a:pt x="69233" y="165213"/>
                </a:lnTo>
                <a:lnTo>
                  <a:pt x="69233" y="161847"/>
                </a:lnTo>
                <a:lnTo>
                  <a:pt x="60289" y="161526"/>
                </a:lnTo>
                <a:lnTo>
                  <a:pt x="54180" y="160524"/>
                </a:lnTo>
                <a:lnTo>
                  <a:pt x="50906" y="158840"/>
                </a:lnTo>
                <a:lnTo>
                  <a:pt x="47632" y="157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38788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0" y="104611"/>
                </a:moveTo>
                <a:lnTo>
                  <a:pt x="186" y="111631"/>
                </a:lnTo>
                <a:lnTo>
                  <a:pt x="1558" y="124547"/>
                </a:lnTo>
                <a:lnTo>
                  <a:pt x="4260" y="137023"/>
                </a:lnTo>
                <a:lnTo>
                  <a:pt x="8295" y="149059"/>
                </a:lnTo>
                <a:lnTo>
                  <a:pt x="13661" y="160656"/>
                </a:lnTo>
                <a:lnTo>
                  <a:pt x="20358" y="171812"/>
                </a:lnTo>
                <a:lnTo>
                  <a:pt x="28387" y="182528"/>
                </a:lnTo>
                <a:lnTo>
                  <a:pt x="31743" y="186476"/>
                </a:lnTo>
                <a:lnTo>
                  <a:pt x="41678" y="196872"/>
                </a:lnTo>
                <a:lnTo>
                  <a:pt x="51180" y="204815"/>
                </a:lnTo>
                <a:lnTo>
                  <a:pt x="60249" y="210304"/>
                </a:lnTo>
                <a:lnTo>
                  <a:pt x="63363" y="206336"/>
                </a:lnTo>
                <a:lnTo>
                  <a:pt x="62461" y="205734"/>
                </a:lnTo>
                <a:lnTo>
                  <a:pt x="52686" y="197971"/>
                </a:lnTo>
                <a:lnTo>
                  <a:pt x="44236" y="188824"/>
                </a:lnTo>
                <a:lnTo>
                  <a:pt x="37110" y="178291"/>
                </a:lnTo>
                <a:lnTo>
                  <a:pt x="31308" y="166372"/>
                </a:lnTo>
                <a:lnTo>
                  <a:pt x="26830" y="153069"/>
                </a:lnTo>
                <a:lnTo>
                  <a:pt x="24292" y="141503"/>
                </a:lnTo>
                <a:lnTo>
                  <a:pt x="22641" y="129475"/>
                </a:lnTo>
                <a:lnTo>
                  <a:pt x="21651" y="116136"/>
                </a:lnTo>
                <a:lnTo>
                  <a:pt x="21321" y="101485"/>
                </a:lnTo>
                <a:lnTo>
                  <a:pt x="21416" y="94740"/>
                </a:lnTo>
                <a:lnTo>
                  <a:pt x="22338" y="80300"/>
                </a:lnTo>
                <a:lnTo>
                  <a:pt x="24239" y="66997"/>
                </a:lnTo>
                <a:lnTo>
                  <a:pt x="27119" y="54830"/>
                </a:lnTo>
                <a:lnTo>
                  <a:pt x="30977" y="43801"/>
                </a:lnTo>
                <a:lnTo>
                  <a:pt x="35814" y="33908"/>
                </a:lnTo>
                <a:lnTo>
                  <a:pt x="43580" y="22856"/>
                </a:lnTo>
                <a:lnTo>
                  <a:pt x="52398" y="13494"/>
                </a:lnTo>
                <a:lnTo>
                  <a:pt x="63363" y="3968"/>
                </a:lnTo>
                <a:lnTo>
                  <a:pt x="61087" y="0"/>
                </a:lnTo>
                <a:lnTo>
                  <a:pt x="52900" y="5064"/>
                </a:lnTo>
                <a:lnTo>
                  <a:pt x="42791" y="12684"/>
                </a:lnTo>
                <a:lnTo>
                  <a:pt x="33462" y="21377"/>
                </a:lnTo>
                <a:lnTo>
                  <a:pt x="24914" y="31142"/>
                </a:lnTo>
                <a:lnTo>
                  <a:pt x="16692" y="42957"/>
                </a:lnTo>
                <a:lnTo>
                  <a:pt x="10683" y="54192"/>
                </a:lnTo>
                <a:lnTo>
                  <a:pt x="6009" y="65975"/>
                </a:lnTo>
                <a:lnTo>
                  <a:pt x="2670" y="78306"/>
                </a:lnTo>
                <a:lnTo>
                  <a:pt x="667" y="91184"/>
                </a:lnTo>
                <a:lnTo>
                  <a:pt x="0" y="104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52627" y="2639187"/>
            <a:ext cx="112593" cy="109810"/>
          </a:xfrm>
          <a:custGeom>
            <a:avLst/>
            <a:gdLst/>
            <a:ahLst/>
            <a:cxnLst/>
            <a:rect l="l" t="t" r="r" b="b"/>
            <a:pathLst>
              <a:path w="123852" h="124451">
                <a:moveTo>
                  <a:pt x="70431" y="53868"/>
                </a:moveTo>
                <a:lnTo>
                  <a:pt x="70431" y="0"/>
                </a:lnTo>
                <a:lnTo>
                  <a:pt x="53661" y="0"/>
                </a:lnTo>
                <a:lnTo>
                  <a:pt x="53661" y="53868"/>
                </a:lnTo>
                <a:lnTo>
                  <a:pt x="0" y="53868"/>
                </a:lnTo>
                <a:lnTo>
                  <a:pt x="0" y="70702"/>
                </a:lnTo>
                <a:lnTo>
                  <a:pt x="53661" y="70702"/>
                </a:lnTo>
                <a:lnTo>
                  <a:pt x="53661" y="124451"/>
                </a:lnTo>
                <a:lnTo>
                  <a:pt x="70431" y="124451"/>
                </a:lnTo>
                <a:lnTo>
                  <a:pt x="70431" y="70702"/>
                </a:lnTo>
                <a:lnTo>
                  <a:pt x="123852" y="70702"/>
                </a:lnTo>
                <a:lnTo>
                  <a:pt x="123852" y="53868"/>
                </a:lnTo>
                <a:lnTo>
                  <a:pt x="70431" y="53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80450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7372" y="9660"/>
                </a:moveTo>
                <a:lnTo>
                  <a:pt x="16417" y="18599"/>
                </a:lnTo>
                <a:lnTo>
                  <a:pt x="24052" y="28727"/>
                </a:lnTo>
                <a:lnTo>
                  <a:pt x="30278" y="40042"/>
                </a:lnTo>
                <a:lnTo>
                  <a:pt x="35095" y="52546"/>
                </a:lnTo>
                <a:lnTo>
                  <a:pt x="38919" y="68336"/>
                </a:lnTo>
                <a:lnTo>
                  <a:pt x="40654" y="80609"/>
                </a:lnTo>
                <a:lnTo>
                  <a:pt x="41695" y="94144"/>
                </a:lnTo>
                <a:lnTo>
                  <a:pt x="42042" y="108940"/>
                </a:lnTo>
                <a:lnTo>
                  <a:pt x="41901" y="117039"/>
                </a:lnTo>
                <a:lnTo>
                  <a:pt x="40881" y="131333"/>
                </a:lnTo>
                <a:lnTo>
                  <a:pt x="38876" y="144536"/>
                </a:lnTo>
                <a:lnTo>
                  <a:pt x="35886" y="156648"/>
                </a:lnTo>
                <a:lnTo>
                  <a:pt x="31911" y="167668"/>
                </a:lnTo>
                <a:lnTo>
                  <a:pt x="26950" y="177598"/>
                </a:lnTo>
                <a:lnTo>
                  <a:pt x="19652" y="187947"/>
                </a:lnTo>
                <a:lnTo>
                  <a:pt x="10859" y="197204"/>
                </a:lnTo>
                <a:lnTo>
                  <a:pt x="0" y="206336"/>
                </a:lnTo>
                <a:lnTo>
                  <a:pt x="2275" y="210304"/>
                </a:lnTo>
                <a:lnTo>
                  <a:pt x="12816" y="203932"/>
                </a:lnTo>
                <a:lnTo>
                  <a:pt x="19764" y="198160"/>
                </a:lnTo>
                <a:lnTo>
                  <a:pt x="29507" y="189287"/>
                </a:lnTo>
                <a:lnTo>
                  <a:pt x="37984" y="179824"/>
                </a:lnTo>
                <a:lnTo>
                  <a:pt x="45036" y="169903"/>
                </a:lnTo>
                <a:lnTo>
                  <a:pt x="48993" y="163186"/>
                </a:lnTo>
                <a:lnTo>
                  <a:pt x="54476" y="151719"/>
                </a:lnTo>
                <a:lnTo>
                  <a:pt x="58692" y="139722"/>
                </a:lnTo>
                <a:lnTo>
                  <a:pt x="60791" y="131344"/>
                </a:lnTo>
                <a:lnTo>
                  <a:pt x="62720" y="118843"/>
                </a:lnTo>
                <a:lnTo>
                  <a:pt x="63363" y="105813"/>
                </a:lnTo>
                <a:lnTo>
                  <a:pt x="63351" y="103974"/>
                </a:lnTo>
                <a:lnTo>
                  <a:pt x="62502" y="90922"/>
                </a:lnTo>
                <a:lnTo>
                  <a:pt x="60325" y="78292"/>
                </a:lnTo>
                <a:lnTo>
                  <a:pt x="56819" y="66083"/>
                </a:lnTo>
                <a:lnTo>
                  <a:pt x="51985" y="54296"/>
                </a:lnTo>
                <a:lnTo>
                  <a:pt x="45822" y="42929"/>
                </a:lnTo>
                <a:lnTo>
                  <a:pt x="38329" y="31984"/>
                </a:lnTo>
                <a:lnTo>
                  <a:pt x="31737" y="23889"/>
                </a:lnTo>
                <a:lnTo>
                  <a:pt x="22572" y="14384"/>
                </a:lnTo>
                <a:lnTo>
                  <a:pt x="13030" y="6420"/>
                </a:lnTo>
                <a:lnTo>
                  <a:pt x="3113" y="0"/>
                </a:lnTo>
                <a:lnTo>
                  <a:pt x="0" y="3968"/>
                </a:lnTo>
                <a:lnTo>
                  <a:pt x="7372" y="9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03072" y="2648948"/>
            <a:ext cx="74045" cy="100049"/>
          </a:xfrm>
          <a:custGeom>
            <a:avLst/>
            <a:gdLst/>
            <a:ahLst/>
            <a:cxnLst/>
            <a:rect l="l" t="t" r="r" b="b"/>
            <a:pathLst>
              <a:path w="81450" h="113389">
                <a:moveTo>
                  <a:pt x="38329" y="32225"/>
                </a:moveTo>
                <a:lnTo>
                  <a:pt x="40366" y="27555"/>
                </a:lnTo>
                <a:lnTo>
                  <a:pt x="44438" y="23026"/>
                </a:lnTo>
                <a:lnTo>
                  <a:pt x="48510" y="18497"/>
                </a:lnTo>
                <a:lnTo>
                  <a:pt x="51944" y="16232"/>
                </a:lnTo>
                <a:lnTo>
                  <a:pt x="56495" y="16232"/>
                </a:lnTo>
                <a:lnTo>
                  <a:pt x="58911" y="17635"/>
                </a:lnTo>
                <a:lnTo>
                  <a:pt x="61986" y="20441"/>
                </a:lnTo>
                <a:lnTo>
                  <a:pt x="65060" y="23247"/>
                </a:lnTo>
                <a:lnTo>
                  <a:pt x="68114" y="24649"/>
                </a:lnTo>
                <a:lnTo>
                  <a:pt x="74103" y="24649"/>
                </a:lnTo>
                <a:lnTo>
                  <a:pt x="76559" y="23527"/>
                </a:lnTo>
                <a:lnTo>
                  <a:pt x="78516" y="21283"/>
                </a:lnTo>
                <a:lnTo>
                  <a:pt x="80472" y="19038"/>
                </a:lnTo>
                <a:lnTo>
                  <a:pt x="81450" y="16272"/>
                </a:lnTo>
                <a:lnTo>
                  <a:pt x="81450" y="9298"/>
                </a:lnTo>
                <a:lnTo>
                  <a:pt x="80173" y="6232"/>
                </a:lnTo>
                <a:lnTo>
                  <a:pt x="77617" y="3787"/>
                </a:lnTo>
                <a:lnTo>
                  <a:pt x="75061" y="1342"/>
                </a:lnTo>
                <a:lnTo>
                  <a:pt x="71748" y="120"/>
                </a:lnTo>
                <a:lnTo>
                  <a:pt x="62565" y="120"/>
                </a:lnTo>
                <a:lnTo>
                  <a:pt x="57634" y="2124"/>
                </a:lnTo>
                <a:lnTo>
                  <a:pt x="52882" y="6132"/>
                </a:lnTo>
                <a:lnTo>
                  <a:pt x="48131" y="10140"/>
                </a:lnTo>
                <a:lnTo>
                  <a:pt x="43200" y="15711"/>
                </a:lnTo>
                <a:lnTo>
                  <a:pt x="38090" y="22846"/>
                </a:lnTo>
                <a:lnTo>
                  <a:pt x="38090" y="1843"/>
                </a:lnTo>
                <a:lnTo>
                  <a:pt x="36892" y="0"/>
                </a:lnTo>
                <a:lnTo>
                  <a:pt x="32659" y="1923"/>
                </a:lnTo>
                <a:lnTo>
                  <a:pt x="28547" y="3647"/>
                </a:lnTo>
                <a:lnTo>
                  <a:pt x="24554" y="5170"/>
                </a:lnTo>
                <a:lnTo>
                  <a:pt x="22717" y="5891"/>
                </a:lnTo>
                <a:lnTo>
                  <a:pt x="19404" y="7094"/>
                </a:lnTo>
                <a:lnTo>
                  <a:pt x="14612" y="8777"/>
                </a:lnTo>
                <a:lnTo>
                  <a:pt x="9822" y="10461"/>
                </a:lnTo>
                <a:lnTo>
                  <a:pt x="5150" y="12104"/>
                </a:lnTo>
                <a:lnTo>
                  <a:pt x="598" y="13707"/>
                </a:lnTo>
                <a:lnTo>
                  <a:pt x="598" y="17675"/>
                </a:lnTo>
                <a:lnTo>
                  <a:pt x="2036" y="17355"/>
                </a:lnTo>
                <a:lnTo>
                  <a:pt x="3413" y="17094"/>
                </a:lnTo>
                <a:lnTo>
                  <a:pt x="6048" y="16693"/>
                </a:lnTo>
                <a:lnTo>
                  <a:pt x="7905" y="16593"/>
                </a:lnTo>
                <a:lnTo>
                  <a:pt x="11818" y="16593"/>
                </a:lnTo>
                <a:lnTo>
                  <a:pt x="14512" y="18296"/>
                </a:lnTo>
                <a:lnTo>
                  <a:pt x="15990" y="21703"/>
                </a:lnTo>
                <a:lnTo>
                  <a:pt x="17468" y="25110"/>
                </a:lnTo>
                <a:lnTo>
                  <a:pt x="18206" y="30782"/>
                </a:lnTo>
                <a:lnTo>
                  <a:pt x="18206" y="99360"/>
                </a:lnTo>
                <a:lnTo>
                  <a:pt x="17008" y="103549"/>
                </a:lnTo>
                <a:lnTo>
                  <a:pt x="14612" y="105513"/>
                </a:lnTo>
                <a:lnTo>
                  <a:pt x="12217" y="107477"/>
                </a:lnTo>
                <a:lnTo>
                  <a:pt x="7346" y="108779"/>
                </a:lnTo>
                <a:lnTo>
                  <a:pt x="0" y="109421"/>
                </a:lnTo>
                <a:lnTo>
                  <a:pt x="0" y="113389"/>
                </a:lnTo>
                <a:lnTo>
                  <a:pt x="59051" y="113389"/>
                </a:lnTo>
                <a:lnTo>
                  <a:pt x="59051" y="109421"/>
                </a:lnTo>
                <a:lnTo>
                  <a:pt x="51625" y="109581"/>
                </a:lnTo>
                <a:lnTo>
                  <a:pt x="46315" y="108318"/>
                </a:lnTo>
                <a:lnTo>
                  <a:pt x="43120" y="105633"/>
                </a:lnTo>
                <a:lnTo>
                  <a:pt x="39926" y="102948"/>
                </a:lnTo>
                <a:lnTo>
                  <a:pt x="38329" y="98158"/>
                </a:lnTo>
                <a:lnTo>
                  <a:pt x="38329" y="3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73345" y="2548283"/>
            <a:ext cx="60750" cy="104049"/>
          </a:xfrm>
          <a:custGeom>
            <a:avLst/>
            <a:gdLst/>
            <a:ahLst/>
            <a:cxnLst/>
            <a:rect l="l" t="t" r="r" b="b"/>
            <a:pathLst>
              <a:path w="66825" h="117922">
                <a:moveTo>
                  <a:pt x="2851" y="28701"/>
                </a:moveTo>
                <a:lnTo>
                  <a:pt x="5813" y="23539"/>
                </a:lnTo>
                <a:lnTo>
                  <a:pt x="8580" y="19723"/>
                </a:lnTo>
                <a:lnTo>
                  <a:pt x="11151" y="17254"/>
                </a:lnTo>
                <a:lnTo>
                  <a:pt x="15846" y="12709"/>
                </a:lnTo>
                <a:lnTo>
                  <a:pt x="21268" y="10437"/>
                </a:lnTo>
                <a:lnTo>
                  <a:pt x="32616" y="10437"/>
                </a:lnTo>
                <a:lnTo>
                  <a:pt x="37241" y="12036"/>
                </a:lnTo>
                <a:lnTo>
                  <a:pt x="41294" y="15234"/>
                </a:lnTo>
                <a:lnTo>
                  <a:pt x="45346" y="18433"/>
                </a:lnTo>
                <a:lnTo>
                  <a:pt x="47372" y="23090"/>
                </a:lnTo>
                <a:lnTo>
                  <a:pt x="47372" y="36108"/>
                </a:lnTo>
                <a:lnTo>
                  <a:pt x="44802" y="41664"/>
                </a:lnTo>
                <a:lnTo>
                  <a:pt x="39659" y="45872"/>
                </a:lnTo>
                <a:lnTo>
                  <a:pt x="34516" y="50081"/>
                </a:lnTo>
                <a:lnTo>
                  <a:pt x="27473" y="53812"/>
                </a:lnTo>
                <a:lnTo>
                  <a:pt x="18530" y="57067"/>
                </a:lnTo>
                <a:lnTo>
                  <a:pt x="18698" y="59255"/>
                </a:lnTo>
                <a:lnTo>
                  <a:pt x="20374" y="59073"/>
                </a:lnTo>
                <a:lnTo>
                  <a:pt x="23141" y="59003"/>
                </a:lnTo>
                <a:lnTo>
                  <a:pt x="27306" y="59159"/>
                </a:lnTo>
                <a:lnTo>
                  <a:pt x="40483" y="62595"/>
                </a:lnTo>
                <a:lnTo>
                  <a:pt x="49469" y="70534"/>
                </a:lnTo>
                <a:lnTo>
                  <a:pt x="52543" y="75079"/>
                </a:lnTo>
                <a:lnTo>
                  <a:pt x="54080" y="80354"/>
                </a:lnTo>
                <a:lnTo>
                  <a:pt x="54080" y="92587"/>
                </a:lnTo>
                <a:lnTo>
                  <a:pt x="52180" y="98352"/>
                </a:lnTo>
                <a:lnTo>
                  <a:pt x="48379" y="103655"/>
                </a:lnTo>
                <a:lnTo>
                  <a:pt x="44578" y="108958"/>
                </a:lnTo>
                <a:lnTo>
                  <a:pt x="38765" y="111609"/>
                </a:lnTo>
                <a:lnTo>
                  <a:pt x="27417" y="111609"/>
                </a:lnTo>
                <a:lnTo>
                  <a:pt x="23127" y="110010"/>
                </a:lnTo>
                <a:lnTo>
                  <a:pt x="18068" y="106811"/>
                </a:lnTo>
                <a:lnTo>
                  <a:pt x="13010" y="103613"/>
                </a:lnTo>
                <a:lnTo>
                  <a:pt x="8943" y="102014"/>
                </a:lnTo>
                <a:lnTo>
                  <a:pt x="3801" y="102014"/>
                </a:lnTo>
                <a:lnTo>
                  <a:pt x="2305" y="102687"/>
                </a:lnTo>
                <a:lnTo>
                  <a:pt x="1383" y="104034"/>
                </a:lnTo>
                <a:lnTo>
                  <a:pt x="460" y="105380"/>
                </a:lnTo>
                <a:lnTo>
                  <a:pt x="0" y="106783"/>
                </a:lnTo>
                <a:lnTo>
                  <a:pt x="0" y="110599"/>
                </a:lnTo>
                <a:lnTo>
                  <a:pt x="1383" y="112801"/>
                </a:lnTo>
                <a:lnTo>
                  <a:pt x="4150" y="114850"/>
                </a:lnTo>
                <a:lnTo>
                  <a:pt x="6917" y="116898"/>
                </a:lnTo>
                <a:lnTo>
                  <a:pt x="11738" y="117922"/>
                </a:lnTo>
                <a:lnTo>
                  <a:pt x="18614" y="117922"/>
                </a:lnTo>
                <a:lnTo>
                  <a:pt x="32589" y="116622"/>
                </a:lnTo>
                <a:lnTo>
                  <a:pt x="44643" y="112554"/>
                </a:lnTo>
                <a:lnTo>
                  <a:pt x="54290" y="105717"/>
                </a:lnTo>
                <a:lnTo>
                  <a:pt x="58332" y="101282"/>
                </a:lnTo>
                <a:lnTo>
                  <a:pt x="64701" y="90042"/>
                </a:lnTo>
                <a:lnTo>
                  <a:pt x="66825" y="77520"/>
                </a:lnTo>
                <a:lnTo>
                  <a:pt x="66825" y="68486"/>
                </a:lnTo>
                <a:lnTo>
                  <a:pt x="63779" y="61023"/>
                </a:lnTo>
                <a:lnTo>
                  <a:pt x="57686" y="55131"/>
                </a:lnTo>
                <a:lnTo>
                  <a:pt x="54444" y="52045"/>
                </a:lnTo>
                <a:lnTo>
                  <a:pt x="50139" y="49351"/>
                </a:lnTo>
                <a:lnTo>
                  <a:pt x="44774" y="47051"/>
                </a:lnTo>
                <a:lnTo>
                  <a:pt x="49357" y="43852"/>
                </a:lnTo>
                <a:lnTo>
                  <a:pt x="52739" y="40962"/>
                </a:lnTo>
                <a:lnTo>
                  <a:pt x="54919" y="38381"/>
                </a:lnTo>
                <a:lnTo>
                  <a:pt x="58776" y="33836"/>
                </a:lnTo>
                <a:lnTo>
                  <a:pt x="60704" y="28842"/>
                </a:lnTo>
                <a:lnTo>
                  <a:pt x="60704" y="17226"/>
                </a:lnTo>
                <a:lnTo>
                  <a:pt x="58371" y="11783"/>
                </a:lnTo>
                <a:lnTo>
                  <a:pt x="53703" y="7070"/>
                </a:lnTo>
                <a:lnTo>
                  <a:pt x="49036" y="2356"/>
                </a:lnTo>
                <a:lnTo>
                  <a:pt x="42426" y="0"/>
                </a:lnTo>
                <a:lnTo>
                  <a:pt x="25880" y="0"/>
                </a:lnTo>
                <a:lnTo>
                  <a:pt x="18837" y="2553"/>
                </a:lnTo>
                <a:lnTo>
                  <a:pt x="12744" y="7659"/>
                </a:lnTo>
                <a:lnTo>
                  <a:pt x="6651" y="12765"/>
                </a:lnTo>
                <a:lnTo>
                  <a:pt x="2487" y="19583"/>
                </a:lnTo>
                <a:lnTo>
                  <a:pt x="251" y="28112"/>
                </a:lnTo>
                <a:lnTo>
                  <a:pt x="2851" y="28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06251" y="2509982"/>
            <a:ext cx="666239" cy="0"/>
          </a:xfrm>
          <a:custGeom>
            <a:avLst/>
            <a:gdLst/>
            <a:ahLst/>
            <a:cxnLst/>
            <a:rect l="l" t="t" r="r" b="b"/>
            <a:pathLst>
              <a:path w="732863">
                <a:moveTo>
                  <a:pt x="0" y="0"/>
                </a:moveTo>
                <a:lnTo>
                  <a:pt x="732863" y="0"/>
                </a:lnTo>
              </a:path>
            </a:pathLst>
          </a:custGeom>
          <a:ln w="123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32467" y="2461708"/>
            <a:ext cx="103011" cy="102595"/>
          </a:xfrm>
          <a:custGeom>
            <a:avLst/>
            <a:gdLst/>
            <a:ahLst/>
            <a:cxnLst/>
            <a:rect l="l" t="t" r="r" b="b"/>
            <a:pathLst>
              <a:path w="113312" h="116274">
                <a:moveTo>
                  <a:pt x="65040" y="49780"/>
                </a:moveTo>
                <a:lnTo>
                  <a:pt x="65040" y="0"/>
                </a:lnTo>
                <a:lnTo>
                  <a:pt x="48391" y="0"/>
                </a:lnTo>
                <a:lnTo>
                  <a:pt x="48391" y="49780"/>
                </a:lnTo>
                <a:lnTo>
                  <a:pt x="0" y="49780"/>
                </a:lnTo>
                <a:lnTo>
                  <a:pt x="0" y="66494"/>
                </a:lnTo>
                <a:lnTo>
                  <a:pt x="48391" y="66494"/>
                </a:lnTo>
                <a:lnTo>
                  <a:pt x="48391" y="116274"/>
                </a:lnTo>
                <a:lnTo>
                  <a:pt x="65040" y="116274"/>
                </a:lnTo>
                <a:lnTo>
                  <a:pt x="65040" y="66494"/>
                </a:lnTo>
                <a:lnTo>
                  <a:pt x="113312" y="66494"/>
                </a:lnTo>
                <a:lnTo>
                  <a:pt x="113312" y="49780"/>
                </a:lnTo>
                <a:lnTo>
                  <a:pt x="65040" y="49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93492" y="2284740"/>
            <a:ext cx="119562" cy="143761"/>
          </a:xfrm>
          <a:custGeom>
            <a:avLst/>
            <a:gdLst/>
            <a:ahLst/>
            <a:cxnLst/>
            <a:rect l="l" t="t" r="r" b="b"/>
            <a:pathLst>
              <a:path w="131518" h="162929">
                <a:moveTo>
                  <a:pt x="46594" y="72626"/>
                </a:moveTo>
                <a:lnTo>
                  <a:pt x="46594" y="14389"/>
                </a:lnTo>
                <a:lnTo>
                  <a:pt x="47053" y="12184"/>
                </a:lnTo>
                <a:lnTo>
                  <a:pt x="48890" y="9940"/>
                </a:lnTo>
                <a:lnTo>
                  <a:pt x="50986" y="9378"/>
                </a:lnTo>
                <a:lnTo>
                  <a:pt x="91232" y="9412"/>
                </a:lnTo>
                <a:lnTo>
                  <a:pt x="106055" y="10709"/>
                </a:lnTo>
                <a:lnTo>
                  <a:pt x="115228" y="13888"/>
                </a:lnTo>
                <a:lnTo>
                  <a:pt x="119859" y="16894"/>
                </a:lnTo>
                <a:lnTo>
                  <a:pt x="123014" y="24048"/>
                </a:lnTo>
                <a:lnTo>
                  <a:pt x="124691" y="35351"/>
                </a:lnTo>
                <a:lnTo>
                  <a:pt x="131518" y="35351"/>
                </a:lnTo>
                <a:lnTo>
                  <a:pt x="130680" y="0"/>
                </a:lnTo>
                <a:lnTo>
                  <a:pt x="0" y="0"/>
                </a:lnTo>
                <a:lnTo>
                  <a:pt x="0" y="4569"/>
                </a:lnTo>
                <a:lnTo>
                  <a:pt x="9103" y="5210"/>
                </a:lnTo>
                <a:lnTo>
                  <a:pt x="14972" y="6873"/>
                </a:lnTo>
                <a:lnTo>
                  <a:pt x="17607" y="9559"/>
                </a:lnTo>
                <a:lnTo>
                  <a:pt x="20242" y="12244"/>
                </a:lnTo>
                <a:lnTo>
                  <a:pt x="21560" y="17956"/>
                </a:lnTo>
                <a:lnTo>
                  <a:pt x="21560" y="144011"/>
                </a:lnTo>
                <a:lnTo>
                  <a:pt x="20382" y="150604"/>
                </a:lnTo>
                <a:lnTo>
                  <a:pt x="15671" y="155654"/>
                </a:lnTo>
                <a:lnTo>
                  <a:pt x="9662" y="157438"/>
                </a:lnTo>
                <a:lnTo>
                  <a:pt x="0" y="158480"/>
                </a:lnTo>
                <a:lnTo>
                  <a:pt x="0" y="162929"/>
                </a:lnTo>
                <a:lnTo>
                  <a:pt x="68753" y="162929"/>
                </a:lnTo>
                <a:lnTo>
                  <a:pt x="68753" y="158480"/>
                </a:lnTo>
                <a:lnTo>
                  <a:pt x="59490" y="157758"/>
                </a:lnTo>
                <a:lnTo>
                  <a:pt x="53482" y="156135"/>
                </a:lnTo>
                <a:lnTo>
                  <a:pt x="50726" y="153610"/>
                </a:lnTo>
                <a:lnTo>
                  <a:pt x="47972" y="151085"/>
                </a:lnTo>
                <a:lnTo>
                  <a:pt x="46594" y="145293"/>
                </a:lnTo>
                <a:lnTo>
                  <a:pt x="46594" y="82366"/>
                </a:lnTo>
                <a:lnTo>
                  <a:pt x="92430" y="82366"/>
                </a:lnTo>
                <a:lnTo>
                  <a:pt x="99058" y="83909"/>
                </a:lnTo>
                <a:lnTo>
                  <a:pt x="101932" y="86995"/>
                </a:lnTo>
                <a:lnTo>
                  <a:pt x="104807" y="90082"/>
                </a:lnTo>
                <a:lnTo>
                  <a:pt x="107163" y="96394"/>
                </a:lnTo>
                <a:lnTo>
                  <a:pt x="108999" y="105934"/>
                </a:lnTo>
                <a:lnTo>
                  <a:pt x="114749" y="105934"/>
                </a:lnTo>
                <a:lnTo>
                  <a:pt x="114749" y="48938"/>
                </a:lnTo>
                <a:lnTo>
                  <a:pt x="108999" y="48938"/>
                </a:lnTo>
                <a:lnTo>
                  <a:pt x="107243" y="58478"/>
                </a:lnTo>
                <a:lnTo>
                  <a:pt x="104927" y="64810"/>
                </a:lnTo>
                <a:lnTo>
                  <a:pt x="102052" y="67937"/>
                </a:lnTo>
                <a:lnTo>
                  <a:pt x="99178" y="71063"/>
                </a:lnTo>
                <a:lnTo>
                  <a:pt x="92510" y="72626"/>
                </a:lnTo>
                <a:lnTo>
                  <a:pt x="46594" y="7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48797" y="2282193"/>
            <a:ext cx="135569" cy="149914"/>
          </a:xfrm>
          <a:custGeom>
            <a:avLst/>
            <a:gdLst/>
            <a:ahLst/>
            <a:cxnLst/>
            <a:rect l="l" t="t" r="r" b="b"/>
            <a:pathLst>
              <a:path w="149126" h="169903">
                <a:moveTo>
                  <a:pt x="29412" y="100875"/>
                </a:moveTo>
                <a:lnTo>
                  <a:pt x="28507" y="86454"/>
                </a:lnTo>
                <a:lnTo>
                  <a:pt x="28797" y="77187"/>
                </a:lnTo>
                <a:lnTo>
                  <a:pt x="30508" y="63267"/>
                </a:lnTo>
                <a:lnTo>
                  <a:pt x="33755" y="50792"/>
                </a:lnTo>
                <a:lnTo>
                  <a:pt x="38538" y="39763"/>
                </a:lnTo>
                <a:lnTo>
                  <a:pt x="44857" y="30180"/>
                </a:lnTo>
                <a:lnTo>
                  <a:pt x="51262" y="23285"/>
                </a:lnTo>
                <a:lnTo>
                  <a:pt x="61777" y="15760"/>
                </a:lnTo>
                <a:lnTo>
                  <a:pt x="73676" y="11244"/>
                </a:lnTo>
                <a:lnTo>
                  <a:pt x="86960" y="9739"/>
                </a:lnTo>
                <a:lnTo>
                  <a:pt x="94385" y="10167"/>
                </a:lnTo>
                <a:lnTo>
                  <a:pt x="107118" y="13308"/>
                </a:lnTo>
                <a:lnTo>
                  <a:pt x="118178" y="19498"/>
                </a:lnTo>
                <a:lnTo>
                  <a:pt x="127565" y="28738"/>
                </a:lnTo>
                <a:lnTo>
                  <a:pt x="135599" y="42310"/>
                </a:lnTo>
                <a:lnTo>
                  <a:pt x="140382" y="55311"/>
                </a:lnTo>
                <a:lnTo>
                  <a:pt x="146011" y="55311"/>
                </a:lnTo>
                <a:lnTo>
                  <a:pt x="143736" y="0"/>
                </a:lnTo>
                <a:lnTo>
                  <a:pt x="138585" y="0"/>
                </a:lnTo>
                <a:lnTo>
                  <a:pt x="137787" y="2725"/>
                </a:lnTo>
                <a:lnTo>
                  <a:pt x="136350" y="4729"/>
                </a:lnTo>
                <a:lnTo>
                  <a:pt x="134273" y="6012"/>
                </a:lnTo>
                <a:lnTo>
                  <a:pt x="132196" y="7294"/>
                </a:lnTo>
                <a:lnTo>
                  <a:pt x="130001" y="7936"/>
                </a:lnTo>
                <a:lnTo>
                  <a:pt x="126567" y="7936"/>
                </a:lnTo>
                <a:lnTo>
                  <a:pt x="121337" y="6613"/>
                </a:lnTo>
                <a:lnTo>
                  <a:pt x="111994" y="3968"/>
                </a:lnTo>
                <a:lnTo>
                  <a:pt x="109767" y="3361"/>
                </a:lnTo>
                <a:lnTo>
                  <a:pt x="97073" y="840"/>
                </a:lnTo>
                <a:lnTo>
                  <a:pt x="84684" y="0"/>
                </a:lnTo>
                <a:lnTo>
                  <a:pt x="80599" y="74"/>
                </a:lnTo>
                <a:lnTo>
                  <a:pt x="66949" y="1514"/>
                </a:lnTo>
                <a:lnTo>
                  <a:pt x="54328" y="4788"/>
                </a:lnTo>
                <a:lnTo>
                  <a:pt x="42735" y="9895"/>
                </a:lnTo>
                <a:lnTo>
                  <a:pt x="32172" y="16836"/>
                </a:lnTo>
                <a:lnTo>
                  <a:pt x="22637" y="25611"/>
                </a:lnTo>
                <a:lnTo>
                  <a:pt x="14056" y="36480"/>
                </a:lnTo>
                <a:lnTo>
                  <a:pt x="7906" y="47509"/>
                </a:lnTo>
                <a:lnTo>
                  <a:pt x="3514" y="59435"/>
                </a:lnTo>
                <a:lnTo>
                  <a:pt x="878" y="72256"/>
                </a:lnTo>
                <a:lnTo>
                  <a:pt x="0" y="85973"/>
                </a:lnTo>
                <a:lnTo>
                  <a:pt x="736" y="98590"/>
                </a:lnTo>
                <a:lnTo>
                  <a:pt x="3244" y="111526"/>
                </a:lnTo>
                <a:lnTo>
                  <a:pt x="7531" y="123496"/>
                </a:lnTo>
                <a:lnTo>
                  <a:pt x="13596" y="134497"/>
                </a:lnTo>
                <a:lnTo>
                  <a:pt x="21440" y="144531"/>
                </a:lnTo>
                <a:lnTo>
                  <a:pt x="34056" y="155617"/>
                </a:lnTo>
                <a:lnTo>
                  <a:pt x="44873" y="161867"/>
                </a:lnTo>
                <a:lnTo>
                  <a:pt x="56837" y="166331"/>
                </a:lnTo>
                <a:lnTo>
                  <a:pt x="69948" y="169010"/>
                </a:lnTo>
                <a:lnTo>
                  <a:pt x="84205" y="169903"/>
                </a:lnTo>
                <a:lnTo>
                  <a:pt x="92868" y="169463"/>
                </a:lnTo>
                <a:lnTo>
                  <a:pt x="105389" y="167166"/>
                </a:lnTo>
                <a:lnTo>
                  <a:pt x="117394" y="162904"/>
                </a:lnTo>
                <a:lnTo>
                  <a:pt x="128883" y="156676"/>
                </a:lnTo>
                <a:lnTo>
                  <a:pt x="140656" y="147628"/>
                </a:lnTo>
                <a:lnTo>
                  <a:pt x="149126" y="138519"/>
                </a:lnTo>
                <a:lnTo>
                  <a:pt x="144574" y="133950"/>
                </a:lnTo>
                <a:lnTo>
                  <a:pt x="144423" y="134094"/>
                </a:lnTo>
                <a:lnTo>
                  <a:pt x="133934" y="143142"/>
                </a:lnTo>
                <a:lnTo>
                  <a:pt x="124331" y="149582"/>
                </a:lnTo>
                <a:lnTo>
                  <a:pt x="114444" y="154237"/>
                </a:lnTo>
                <a:lnTo>
                  <a:pt x="102207" y="157600"/>
                </a:lnTo>
                <a:lnTo>
                  <a:pt x="89236" y="158720"/>
                </a:lnTo>
                <a:lnTo>
                  <a:pt x="78940" y="157914"/>
                </a:lnTo>
                <a:lnTo>
                  <a:pt x="66563" y="154408"/>
                </a:lnTo>
                <a:lnTo>
                  <a:pt x="55481" y="148124"/>
                </a:lnTo>
                <a:lnTo>
                  <a:pt x="45695" y="139060"/>
                </a:lnTo>
                <a:lnTo>
                  <a:pt x="42989" y="135743"/>
                </a:lnTo>
                <a:lnTo>
                  <a:pt x="36653" y="125520"/>
                </a:lnTo>
                <a:lnTo>
                  <a:pt x="32128" y="113897"/>
                </a:lnTo>
                <a:lnTo>
                  <a:pt x="29412" y="10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09820" y="2380778"/>
            <a:ext cx="71955" cy="102043"/>
          </a:xfrm>
          <a:custGeom>
            <a:avLst/>
            <a:gdLst/>
            <a:ahLst/>
            <a:cxnLst/>
            <a:rect l="l" t="t" r="r" b="b"/>
            <a:pathLst>
              <a:path w="79150" h="115649">
                <a:moveTo>
                  <a:pt x="53661" y="0"/>
                </a:moveTo>
                <a:lnTo>
                  <a:pt x="0" y="75753"/>
                </a:lnTo>
                <a:lnTo>
                  <a:pt x="6959" y="75753"/>
                </a:lnTo>
                <a:lnTo>
                  <a:pt x="48127" y="17339"/>
                </a:lnTo>
                <a:lnTo>
                  <a:pt x="53661" y="0"/>
                </a:lnTo>
                <a:close/>
              </a:path>
              <a:path w="79150" h="115649">
                <a:moveTo>
                  <a:pt x="48295" y="86947"/>
                </a:moveTo>
                <a:lnTo>
                  <a:pt x="48295" y="115649"/>
                </a:lnTo>
                <a:lnTo>
                  <a:pt x="61627" y="115649"/>
                </a:lnTo>
                <a:lnTo>
                  <a:pt x="61627" y="86947"/>
                </a:lnTo>
                <a:lnTo>
                  <a:pt x="79150" y="86947"/>
                </a:lnTo>
                <a:lnTo>
                  <a:pt x="79150" y="75753"/>
                </a:lnTo>
                <a:lnTo>
                  <a:pt x="61627" y="75753"/>
                </a:lnTo>
                <a:lnTo>
                  <a:pt x="61627" y="0"/>
                </a:lnTo>
                <a:lnTo>
                  <a:pt x="53661" y="0"/>
                </a:lnTo>
                <a:lnTo>
                  <a:pt x="48127" y="17339"/>
                </a:lnTo>
                <a:lnTo>
                  <a:pt x="48127" y="75753"/>
                </a:lnTo>
                <a:lnTo>
                  <a:pt x="0" y="75753"/>
                </a:lnTo>
                <a:lnTo>
                  <a:pt x="0" y="86947"/>
                </a:lnTo>
                <a:lnTo>
                  <a:pt x="48295" y="86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09422" y="2603221"/>
            <a:ext cx="62939" cy="145776"/>
          </a:xfrm>
          <a:custGeom>
            <a:avLst/>
            <a:gdLst/>
            <a:ahLst/>
            <a:cxnLst/>
            <a:rect l="l" t="t" r="r" b="b"/>
            <a:pathLst>
              <a:path w="69233" h="165213">
                <a:moveTo>
                  <a:pt x="47632" y="157157"/>
                </a:moveTo>
                <a:lnTo>
                  <a:pt x="45996" y="153229"/>
                </a:lnTo>
                <a:lnTo>
                  <a:pt x="45996" y="1563"/>
                </a:lnTo>
                <a:lnTo>
                  <a:pt x="45397" y="0"/>
                </a:lnTo>
                <a:lnTo>
                  <a:pt x="43959" y="0"/>
                </a:lnTo>
                <a:lnTo>
                  <a:pt x="0" y="22485"/>
                </a:lnTo>
                <a:lnTo>
                  <a:pt x="0" y="25852"/>
                </a:lnTo>
                <a:lnTo>
                  <a:pt x="2875" y="24569"/>
                </a:lnTo>
                <a:lnTo>
                  <a:pt x="5969" y="23347"/>
                </a:lnTo>
                <a:lnTo>
                  <a:pt x="9283" y="22184"/>
                </a:lnTo>
                <a:lnTo>
                  <a:pt x="12597" y="21022"/>
                </a:lnTo>
                <a:lnTo>
                  <a:pt x="15292" y="20441"/>
                </a:lnTo>
                <a:lnTo>
                  <a:pt x="20562" y="20441"/>
                </a:lnTo>
                <a:lnTo>
                  <a:pt x="22638" y="21443"/>
                </a:lnTo>
                <a:lnTo>
                  <a:pt x="23597" y="23447"/>
                </a:lnTo>
                <a:lnTo>
                  <a:pt x="24555" y="25451"/>
                </a:lnTo>
                <a:lnTo>
                  <a:pt x="25034" y="28377"/>
                </a:lnTo>
                <a:lnTo>
                  <a:pt x="25034" y="150784"/>
                </a:lnTo>
                <a:lnTo>
                  <a:pt x="23557" y="155474"/>
                </a:lnTo>
                <a:lnTo>
                  <a:pt x="20602" y="157638"/>
                </a:lnTo>
                <a:lnTo>
                  <a:pt x="17648" y="159802"/>
                </a:lnTo>
                <a:lnTo>
                  <a:pt x="11339" y="161125"/>
                </a:lnTo>
                <a:lnTo>
                  <a:pt x="1677" y="161606"/>
                </a:lnTo>
                <a:lnTo>
                  <a:pt x="1677" y="165213"/>
                </a:lnTo>
                <a:lnTo>
                  <a:pt x="69233" y="165213"/>
                </a:lnTo>
                <a:lnTo>
                  <a:pt x="69233" y="161847"/>
                </a:lnTo>
                <a:lnTo>
                  <a:pt x="60289" y="161526"/>
                </a:lnTo>
                <a:lnTo>
                  <a:pt x="54181" y="160524"/>
                </a:lnTo>
                <a:lnTo>
                  <a:pt x="50906" y="158840"/>
                </a:lnTo>
                <a:lnTo>
                  <a:pt x="47632" y="157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22461" y="2602159"/>
            <a:ext cx="57604" cy="185562"/>
          </a:xfrm>
          <a:custGeom>
            <a:avLst/>
            <a:gdLst/>
            <a:ahLst/>
            <a:cxnLst/>
            <a:rect l="l" t="t" r="r" b="b"/>
            <a:pathLst>
              <a:path w="63364" h="210304">
                <a:moveTo>
                  <a:pt x="0" y="104611"/>
                </a:moveTo>
                <a:lnTo>
                  <a:pt x="186" y="111631"/>
                </a:lnTo>
                <a:lnTo>
                  <a:pt x="1558" y="124547"/>
                </a:lnTo>
                <a:lnTo>
                  <a:pt x="4260" y="137023"/>
                </a:lnTo>
                <a:lnTo>
                  <a:pt x="8295" y="149060"/>
                </a:lnTo>
                <a:lnTo>
                  <a:pt x="13661" y="160656"/>
                </a:lnTo>
                <a:lnTo>
                  <a:pt x="20359" y="171812"/>
                </a:lnTo>
                <a:lnTo>
                  <a:pt x="28388" y="182528"/>
                </a:lnTo>
                <a:lnTo>
                  <a:pt x="31743" y="186476"/>
                </a:lnTo>
                <a:lnTo>
                  <a:pt x="41678" y="196872"/>
                </a:lnTo>
                <a:lnTo>
                  <a:pt x="51180" y="204815"/>
                </a:lnTo>
                <a:lnTo>
                  <a:pt x="60250" y="210304"/>
                </a:lnTo>
                <a:lnTo>
                  <a:pt x="63364" y="206336"/>
                </a:lnTo>
                <a:lnTo>
                  <a:pt x="62462" y="205734"/>
                </a:lnTo>
                <a:lnTo>
                  <a:pt x="52687" y="197971"/>
                </a:lnTo>
                <a:lnTo>
                  <a:pt x="44236" y="188824"/>
                </a:lnTo>
                <a:lnTo>
                  <a:pt x="37110" y="178291"/>
                </a:lnTo>
                <a:lnTo>
                  <a:pt x="31308" y="166372"/>
                </a:lnTo>
                <a:lnTo>
                  <a:pt x="26831" y="153069"/>
                </a:lnTo>
                <a:lnTo>
                  <a:pt x="24293" y="141503"/>
                </a:lnTo>
                <a:lnTo>
                  <a:pt x="22642" y="129475"/>
                </a:lnTo>
                <a:lnTo>
                  <a:pt x="21651" y="116136"/>
                </a:lnTo>
                <a:lnTo>
                  <a:pt x="21321" y="101485"/>
                </a:lnTo>
                <a:lnTo>
                  <a:pt x="21416" y="94740"/>
                </a:lnTo>
                <a:lnTo>
                  <a:pt x="22338" y="80300"/>
                </a:lnTo>
                <a:lnTo>
                  <a:pt x="24239" y="66997"/>
                </a:lnTo>
                <a:lnTo>
                  <a:pt x="27119" y="54830"/>
                </a:lnTo>
                <a:lnTo>
                  <a:pt x="30977" y="43801"/>
                </a:lnTo>
                <a:lnTo>
                  <a:pt x="35814" y="33908"/>
                </a:lnTo>
                <a:lnTo>
                  <a:pt x="43580" y="22856"/>
                </a:lnTo>
                <a:lnTo>
                  <a:pt x="52398" y="13494"/>
                </a:lnTo>
                <a:lnTo>
                  <a:pt x="63364" y="3968"/>
                </a:lnTo>
                <a:lnTo>
                  <a:pt x="61087" y="0"/>
                </a:lnTo>
                <a:lnTo>
                  <a:pt x="52900" y="5064"/>
                </a:lnTo>
                <a:lnTo>
                  <a:pt x="42791" y="12684"/>
                </a:lnTo>
                <a:lnTo>
                  <a:pt x="33463" y="21377"/>
                </a:lnTo>
                <a:lnTo>
                  <a:pt x="24914" y="31142"/>
                </a:lnTo>
                <a:lnTo>
                  <a:pt x="16692" y="42957"/>
                </a:lnTo>
                <a:lnTo>
                  <a:pt x="10683" y="54192"/>
                </a:lnTo>
                <a:lnTo>
                  <a:pt x="6009" y="65975"/>
                </a:lnTo>
                <a:lnTo>
                  <a:pt x="2670" y="78306"/>
                </a:lnTo>
                <a:lnTo>
                  <a:pt x="667" y="91184"/>
                </a:lnTo>
                <a:lnTo>
                  <a:pt x="0" y="104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36302" y="2639187"/>
            <a:ext cx="112593" cy="109810"/>
          </a:xfrm>
          <a:custGeom>
            <a:avLst/>
            <a:gdLst/>
            <a:ahLst/>
            <a:cxnLst/>
            <a:rect l="l" t="t" r="r" b="b"/>
            <a:pathLst>
              <a:path w="123852" h="124451">
                <a:moveTo>
                  <a:pt x="70430" y="53868"/>
                </a:moveTo>
                <a:lnTo>
                  <a:pt x="70430" y="0"/>
                </a:lnTo>
                <a:lnTo>
                  <a:pt x="53661" y="0"/>
                </a:lnTo>
                <a:lnTo>
                  <a:pt x="53661" y="53868"/>
                </a:lnTo>
                <a:lnTo>
                  <a:pt x="0" y="53868"/>
                </a:lnTo>
                <a:lnTo>
                  <a:pt x="0" y="70702"/>
                </a:lnTo>
                <a:lnTo>
                  <a:pt x="53661" y="70702"/>
                </a:lnTo>
                <a:lnTo>
                  <a:pt x="53661" y="124451"/>
                </a:lnTo>
                <a:lnTo>
                  <a:pt x="70430" y="124451"/>
                </a:lnTo>
                <a:lnTo>
                  <a:pt x="70430" y="70702"/>
                </a:lnTo>
                <a:lnTo>
                  <a:pt x="123852" y="70702"/>
                </a:lnTo>
                <a:lnTo>
                  <a:pt x="123852" y="53868"/>
                </a:lnTo>
                <a:lnTo>
                  <a:pt x="70430" y="53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64125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7372" y="9660"/>
                </a:moveTo>
                <a:lnTo>
                  <a:pt x="16417" y="18599"/>
                </a:lnTo>
                <a:lnTo>
                  <a:pt x="24052" y="28727"/>
                </a:lnTo>
                <a:lnTo>
                  <a:pt x="30278" y="40042"/>
                </a:lnTo>
                <a:lnTo>
                  <a:pt x="35095" y="52546"/>
                </a:lnTo>
                <a:lnTo>
                  <a:pt x="38918" y="68336"/>
                </a:lnTo>
                <a:lnTo>
                  <a:pt x="40654" y="80609"/>
                </a:lnTo>
                <a:lnTo>
                  <a:pt x="41695" y="94144"/>
                </a:lnTo>
                <a:lnTo>
                  <a:pt x="42042" y="108940"/>
                </a:lnTo>
                <a:lnTo>
                  <a:pt x="41901" y="117039"/>
                </a:lnTo>
                <a:lnTo>
                  <a:pt x="40881" y="131333"/>
                </a:lnTo>
                <a:lnTo>
                  <a:pt x="38876" y="144536"/>
                </a:lnTo>
                <a:lnTo>
                  <a:pt x="35885" y="156648"/>
                </a:lnTo>
                <a:lnTo>
                  <a:pt x="31910" y="167669"/>
                </a:lnTo>
                <a:lnTo>
                  <a:pt x="26949" y="177598"/>
                </a:lnTo>
                <a:lnTo>
                  <a:pt x="19652" y="187946"/>
                </a:lnTo>
                <a:lnTo>
                  <a:pt x="10859" y="197204"/>
                </a:lnTo>
                <a:lnTo>
                  <a:pt x="0" y="206336"/>
                </a:lnTo>
                <a:lnTo>
                  <a:pt x="2275" y="210304"/>
                </a:lnTo>
                <a:lnTo>
                  <a:pt x="12816" y="203932"/>
                </a:lnTo>
                <a:lnTo>
                  <a:pt x="19763" y="198160"/>
                </a:lnTo>
                <a:lnTo>
                  <a:pt x="29507" y="189287"/>
                </a:lnTo>
                <a:lnTo>
                  <a:pt x="37984" y="179824"/>
                </a:lnTo>
                <a:lnTo>
                  <a:pt x="45037" y="169903"/>
                </a:lnTo>
                <a:lnTo>
                  <a:pt x="48993" y="163186"/>
                </a:lnTo>
                <a:lnTo>
                  <a:pt x="54476" y="151719"/>
                </a:lnTo>
                <a:lnTo>
                  <a:pt x="58692" y="139722"/>
                </a:lnTo>
                <a:lnTo>
                  <a:pt x="60791" y="131344"/>
                </a:lnTo>
                <a:lnTo>
                  <a:pt x="62720" y="118843"/>
                </a:lnTo>
                <a:lnTo>
                  <a:pt x="63363" y="105813"/>
                </a:lnTo>
                <a:lnTo>
                  <a:pt x="63351" y="103973"/>
                </a:lnTo>
                <a:lnTo>
                  <a:pt x="62502" y="90922"/>
                </a:lnTo>
                <a:lnTo>
                  <a:pt x="60325" y="78292"/>
                </a:lnTo>
                <a:lnTo>
                  <a:pt x="56819" y="66083"/>
                </a:lnTo>
                <a:lnTo>
                  <a:pt x="51985" y="54296"/>
                </a:lnTo>
                <a:lnTo>
                  <a:pt x="45821" y="42929"/>
                </a:lnTo>
                <a:lnTo>
                  <a:pt x="38329" y="31984"/>
                </a:lnTo>
                <a:lnTo>
                  <a:pt x="31737" y="23890"/>
                </a:lnTo>
                <a:lnTo>
                  <a:pt x="22572" y="14384"/>
                </a:lnTo>
                <a:lnTo>
                  <a:pt x="13031" y="6420"/>
                </a:lnTo>
                <a:lnTo>
                  <a:pt x="3114" y="0"/>
                </a:lnTo>
                <a:lnTo>
                  <a:pt x="0" y="3968"/>
                </a:lnTo>
                <a:lnTo>
                  <a:pt x="7372" y="9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86746" y="2648948"/>
            <a:ext cx="74045" cy="100049"/>
          </a:xfrm>
          <a:custGeom>
            <a:avLst/>
            <a:gdLst/>
            <a:ahLst/>
            <a:cxnLst/>
            <a:rect l="l" t="t" r="r" b="b"/>
            <a:pathLst>
              <a:path w="81450" h="113389">
                <a:moveTo>
                  <a:pt x="38330" y="32225"/>
                </a:moveTo>
                <a:lnTo>
                  <a:pt x="40366" y="27555"/>
                </a:lnTo>
                <a:lnTo>
                  <a:pt x="44438" y="23026"/>
                </a:lnTo>
                <a:lnTo>
                  <a:pt x="48511" y="18497"/>
                </a:lnTo>
                <a:lnTo>
                  <a:pt x="51945" y="16232"/>
                </a:lnTo>
                <a:lnTo>
                  <a:pt x="56496" y="16232"/>
                </a:lnTo>
                <a:lnTo>
                  <a:pt x="58912" y="17635"/>
                </a:lnTo>
                <a:lnTo>
                  <a:pt x="61986" y="20441"/>
                </a:lnTo>
                <a:lnTo>
                  <a:pt x="65061" y="23247"/>
                </a:lnTo>
                <a:lnTo>
                  <a:pt x="68115" y="24649"/>
                </a:lnTo>
                <a:lnTo>
                  <a:pt x="74104" y="24649"/>
                </a:lnTo>
                <a:lnTo>
                  <a:pt x="76559" y="23527"/>
                </a:lnTo>
                <a:lnTo>
                  <a:pt x="78516" y="21283"/>
                </a:lnTo>
                <a:lnTo>
                  <a:pt x="80472" y="19038"/>
                </a:lnTo>
                <a:lnTo>
                  <a:pt x="81450" y="16272"/>
                </a:lnTo>
                <a:lnTo>
                  <a:pt x="81450" y="9298"/>
                </a:lnTo>
                <a:lnTo>
                  <a:pt x="80173" y="6232"/>
                </a:lnTo>
                <a:lnTo>
                  <a:pt x="77618" y="3787"/>
                </a:lnTo>
                <a:lnTo>
                  <a:pt x="75062" y="1342"/>
                </a:lnTo>
                <a:lnTo>
                  <a:pt x="71749" y="120"/>
                </a:lnTo>
                <a:lnTo>
                  <a:pt x="62565" y="120"/>
                </a:lnTo>
                <a:lnTo>
                  <a:pt x="57634" y="2124"/>
                </a:lnTo>
                <a:lnTo>
                  <a:pt x="52883" y="6132"/>
                </a:lnTo>
                <a:lnTo>
                  <a:pt x="48132" y="10140"/>
                </a:lnTo>
                <a:lnTo>
                  <a:pt x="43201" y="15711"/>
                </a:lnTo>
                <a:lnTo>
                  <a:pt x="38090" y="22846"/>
                </a:lnTo>
                <a:lnTo>
                  <a:pt x="38090" y="1843"/>
                </a:lnTo>
                <a:lnTo>
                  <a:pt x="36892" y="0"/>
                </a:lnTo>
                <a:lnTo>
                  <a:pt x="32659" y="1923"/>
                </a:lnTo>
                <a:lnTo>
                  <a:pt x="28548" y="3647"/>
                </a:lnTo>
                <a:lnTo>
                  <a:pt x="24554" y="5170"/>
                </a:lnTo>
                <a:lnTo>
                  <a:pt x="22718" y="5891"/>
                </a:lnTo>
                <a:lnTo>
                  <a:pt x="19404" y="7094"/>
                </a:lnTo>
                <a:lnTo>
                  <a:pt x="14613" y="8777"/>
                </a:lnTo>
                <a:lnTo>
                  <a:pt x="9822" y="10461"/>
                </a:lnTo>
                <a:lnTo>
                  <a:pt x="5150" y="12104"/>
                </a:lnTo>
                <a:lnTo>
                  <a:pt x="598" y="13707"/>
                </a:lnTo>
                <a:lnTo>
                  <a:pt x="598" y="17675"/>
                </a:lnTo>
                <a:lnTo>
                  <a:pt x="2036" y="17355"/>
                </a:lnTo>
                <a:lnTo>
                  <a:pt x="3414" y="17094"/>
                </a:lnTo>
                <a:lnTo>
                  <a:pt x="6048" y="16693"/>
                </a:lnTo>
                <a:lnTo>
                  <a:pt x="7905" y="16593"/>
                </a:lnTo>
                <a:lnTo>
                  <a:pt x="11818" y="16593"/>
                </a:lnTo>
                <a:lnTo>
                  <a:pt x="14513" y="18296"/>
                </a:lnTo>
                <a:lnTo>
                  <a:pt x="15991" y="21703"/>
                </a:lnTo>
                <a:lnTo>
                  <a:pt x="17468" y="25110"/>
                </a:lnTo>
                <a:lnTo>
                  <a:pt x="18206" y="30782"/>
                </a:lnTo>
                <a:lnTo>
                  <a:pt x="18206" y="99360"/>
                </a:lnTo>
                <a:lnTo>
                  <a:pt x="17008" y="103549"/>
                </a:lnTo>
                <a:lnTo>
                  <a:pt x="14613" y="105513"/>
                </a:lnTo>
                <a:lnTo>
                  <a:pt x="12217" y="107477"/>
                </a:lnTo>
                <a:lnTo>
                  <a:pt x="7346" y="108779"/>
                </a:lnTo>
                <a:lnTo>
                  <a:pt x="0" y="109421"/>
                </a:lnTo>
                <a:lnTo>
                  <a:pt x="0" y="113389"/>
                </a:lnTo>
                <a:lnTo>
                  <a:pt x="59052" y="113389"/>
                </a:lnTo>
                <a:lnTo>
                  <a:pt x="59052" y="109421"/>
                </a:lnTo>
                <a:lnTo>
                  <a:pt x="51625" y="109581"/>
                </a:lnTo>
                <a:lnTo>
                  <a:pt x="46315" y="108318"/>
                </a:lnTo>
                <a:lnTo>
                  <a:pt x="43121" y="105633"/>
                </a:lnTo>
                <a:lnTo>
                  <a:pt x="39927" y="102948"/>
                </a:lnTo>
                <a:lnTo>
                  <a:pt x="38330" y="98158"/>
                </a:lnTo>
                <a:lnTo>
                  <a:pt x="38330" y="3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51988" y="2549175"/>
            <a:ext cx="71955" cy="102043"/>
          </a:xfrm>
          <a:custGeom>
            <a:avLst/>
            <a:gdLst/>
            <a:ahLst/>
            <a:cxnLst/>
            <a:rect l="l" t="t" r="r" b="b"/>
            <a:pathLst>
              <a:path w="79150" h="115649">
                <a:moveTo>
                  <a:pt x="53661" y="0"/>
                </a:moveTo>
                <a:lnTo>
                  <a:pt x="0" y="75753"/>
                </a:lnTo>
                <a:lnTo>
                  <a:pt x="6959" y="75753"/>
                </a:lnTo>
                <a:lnTo>
                  <a:pt x="48127" y="17338"/>
                </a:lnTo>
                <a:lnTo>
                  <a:pt x="53661" y="0"/>
                </a:lnTo>
                <a:close/>
              </a:path>
              <a:path w="79150" h="115649">
                <a:moveTo>
                  <a:pt x="48295" y="86947"/>
                </a:moveTo>
                <a:lnTo>
                  <a:pt x="48295" y="115649"/>
                </a:lnTo>
                <a:lnTo>
                  <a:pt x="61626" y="115649"/>
                </a:lnTo>
                <a:lnTo>
                  <a:pt x="61626" y="86947"/>
                </a:lnTo>
                <a:lnTo>
                  <a:pt x="79150" y="86947"/>
                </a:lnTo>
                <a:lnTo>
                  <a:pt x="79150" y="75753"/>
                </a:lnTo>
                <a:lnTo>
                  <a:pt x="61626" y="75753"/>
                </a:lnTo>
                <a:lnTo>
                  <a:pt x="61626" y="0"/>
                </a:lnTo>
                <a:lnTo>
                  <a:pt x="53661" y="0"/>
                </a:lnTo>
                <a:lnTo>
                  <a:pt x="48127" y="17338"/>
                </a:lnTo>
                <a:lnTo>
                  <a:pt x="48127" y="75753"/>
                </a:lnTo>
                <a:lnTo>
                  <a:pt x="0" y="75753"/>
                </a:lnTo>
                <a:lnTo>
                  <a:pt x="0" y="86947"/>
                </a:lnTo>
                <a:lnTo>
                  <a:pt x="48295" y="869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89925" y="2509982"/>
            <a:ext cx="677390" cy="0"/>
          </a:xfrm>
          <a:custGeom>
            <a:avLst/>
            <a:gdLst/>
            <a:ahLst/>
            <a:cxnLst/>
            <a:rect l="l" t="t" r="r" b="b"/>
            <a:pathLst>
              <a:path w="745129">
                <a:moveTo>
                  <a:pt x="0" y="0"/>
                </a:moveTo>
                <a:lnTo>
                  <a:pt x="745129" y="0"/>
                </a:lnTo>
              </a:path>
            </a:pathLst>
          </a:custGeom>
          <a:ln w="123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30297" y="2542766"/>
            <a:ext cx="24718" cy="24084"/>
          </a:xfrm>
          <a:custGeom>
            <a:avLst/>
            <a:gdLst/>
            <a:ahLst/>
            <a:cxnLst/>
            <a:rect l="l" t="t" r="r" b="b"/>
            <a:pathLst>
              <a:path w="27190" h="27295">
                <a:moveTo>
                  <a:pt x="0" y="13587"/>
                </a:moveTo>
                <a:lnTo>
                  <a:pt x="0" y="17355"/>
                </a:lnTo>
                <a:lnTo>
                  <a:pt x="1317" y="20581"/>
                </a:lnTo>
                <a:lnTo>
                  <a:pt x="3952" y="23266"/>
                </a:lnTo>
                <a:lnTo>
                  <a:pt x="6588" y="25952"/>
                </a:lnTo>
                <a:lnTo>
                  <a:pt x="9822" y="27295"/>
                </a:lnTo>
                <a:lnTo>
                  <a:pt x="17488" y="27295"/>
                </a:lnTo>
                <a:lnTo>
                  <a:pt x="20702" y="25952"/>
                </a:lnTo>
                <a:lnTo>
                  <a:pt x="23297" y="23266"/>
                </a:lnTo>
                <a:lnTo>
                  <a:pt x="25892" y="20581"/>
                </a:lnTo>
                <a:lnTo>
                  <a:pt x="27190" y="17355"/>
                </a:lnTo>
                <a:lnTo>
                  <a:pt x="27190" y="9819"/>
                </a:lnTo>
                <a:lnTo>
                  <a:pt x="25872" y="6613"/>
                </a:lnTo>
                <a:lnTo>
                  <a:pt x="23237" y="3968"/>
                </a:lnTo>
                <a:lnTo>
                  <a:pt x="20601" y="1322"/>
                </a:lnTo>
                <a:lnTo>
                  <a:pt x="17408" y="0"/>
                </a:lnTo>
                <a:lnTo>
                  <a:pt x="9901" y="0"/>
                </a:lnTo>
                <a:lnTo>
                  <a:pt x="6688" y="1322"/>
                </a:lnTo>
                <a:lnTo>
                  <a:pt x="4012" y="3968"/>
                </a:lnTo>
                <a:lnTo>
                  <a:pt x="1337" y="6613"/>
                </a:lnTo>
                <a:lnTo>
                  <a:pt x="0" y="9819"/>
                </a:lnTo>
                <a:lnTo>
                  <a:pt x="0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86050" y="2542766"/>
            <a:ext cx="24718" cy="24084"/>
          </a:xfrm>
          <a:custGeom>
            <a:avLst/>
            <a:gdLst/>
            <a:ahLst/>
            <a:cxnLst/>
            <a:rect l="l" t="t" r="r" b="b"/>
            <a:pathLst>
              <a:path w="27190" h="27295">
                <a:moveTo>
                  <a:pt x="0" y="13587"/>
                </a:moveTo>
                <a:lnTo>
                  <a:pt x="0" y="17355"/>
                </a:lnTo>
                <a:lnTo>
                  <a:pt x="1317" y="20581"/>
                </a:lnTo>
                <a:lnTo>
                  <a:pt x="3953" y="23266"/>
                </a:lnTo>
                <a:lnTo>
                  <a:pt x="6588" y="25952"/>
                </a:lnTo>
                <a:lnTo>
                  <a:pt x="9822" y="27295"/>
                </a:lnTo>
                <a:lnTo>
                  <a:pt x="17488" y="27295"/>
                </a:lnTo>
                <a:lnTo>
                  <a:pt x="20702" y="25952"/>
                </a:lnTo>
                <a:lnTo>
                  <a:pt x="23297" y="23266"/>
                </a:lnTo>
                <a:lnTo>
                  <a:pt x="25892" y="20581"/>
                </a:lnTo>
                <a:lnTo>
                  <a:pt x="27190" y="17355"/>
                </a:lnTo>
                <a:lnTo>
                  <a:pt x="27190" y="9819"/>
                </a:lnTo>
                <a:lnTo>
                  <a:pt x="25872" y="6613"/>
                </a:lnTo>
                <a:lnTo>
                  <a:pt x="23237" y="3967"/>
                </a:lnTo>
                <a:lnTo>
                  <a:pt x="20602" y="1322"/>
                </a:lnTo>
                <a:lnTo>
                  <a:pt x="17408" y="0"/>
                </a:lnTo>
                <a:lnTo>
                  <a:pt x="9901" y="0"/>
                </a:lnTo>
                <a:lnTo>
                  <a:pt x="6688" y="1322"/>
                </a:lnTo>
                <a:lnTo>
                  <a:pt x="4012" y="3967"/>
                </a:lnTo>
                <a:lnTo>
                  <a:pt x="1338" y="6613"/>
                </a:lnTo>
                <a:lnTo>
                  <a:pt x="0" y="9819"/>
                </a:lnTo>
                <a:lnTo>
                  <a:pt x="0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41803" y="2542766"/>
            <a:ext cx="24717" cy="24084"/>
          </a:xfrm>
          <a:custGeom>
            <a:avLst/>
            <a:gdLst/>
            <a:ahLst/>
            <a:cxnLst/>
            <a:rect l="l" t="t" r="r" b="b"/>
            <a:pathLst>
              <a:path w="27189" h="27295">
                <a:moveTo>
                  <a:pt x="0" y="13587"/>
                </a:moveTo>
                <a:lnTo>
                  <a:pt x="0" y="17355"/>
                </a:lnTo>
                <a:lnTo>
                  <a:pt x="1316" y="20581"/>
                </a:lnTo>
                <a:lnTo>
                  <a:pt x="3952" y="23266"/>
                </a:lnTo>
                <a:lnTo>
                  <a:pt x="6587" y="25952"/>
                </a:lnTo>
                <a:lnTo>
                  <a:pt x="9821" y="27295"/>
                </a:lnTo>
                <a:lnTo>
                  <a:pt x="17487" y="27295"/>
                </a:lnTo>
                <a:lnTo>
                  <a:pt x="20701" y="25952"/>
                </a:lnTo>
                <a:lnTo>
                  <a:pt x="23297" y="23266"/>
                </a:lnTo>
                <a:lnTo>
                  <a:pt x="25892" y="20581"/>
                </a:lnTo>
                <a:lnTo>
                  <a:pt x="27189" y="17355"/>
                </a:lnTo>
                <a:lnTo>
                  <a:pt x="27189" y="9819"/>
                </a:lnTo>
                <a:lnTo>
                  <a:pt x="25872" y="6613"/>
                </a:lnTo>
                <a:lnTo>
                  <a:pt x="23236" y="3967"/>
                </a:lnTo>
                <a:lnTo>
                  <a:pt x="20601" y="1322"/>
                </a:lnTo>
                <a:lnTo>
                  <a:pt x="17408" y="0"/>
                </a:lnTo>
                <a:lnTo>
                  <a:pt x="9901" y="0"/>
                </a:lnTo>
                <a:lnTo>
                  <a:pt x="6687" y="1322"/>
                </a:lnTo>
                <a:lnTo>
                  <a:pt x="4012" y="3967"/>
                </a:lnTo>
                <a:lnTo>
                  <a:pt x="1337" y="6613"/>
                </a:lnTo>
                <a:lnTo>
                  <a:pt x="0" y="9819"/>
                </a:lnTo>
                <a:lnTo>
                  <a:pt x="0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97555" y="2542766"/>
            <a:ext cx="24717" cy="24084"/>
          </a:xfrm>
          <a:custGeom>
            <a:avLst/>
            <a:gdLst/>
            <a:ahLst/>
            <a:cxnLst/>
            <a:rect l="l" t="t" r="r" b="b"/>
            <a:pathLst>
              <a:path w="27189" h="27295">
                <a:moveTo>
                  <a:pt x="0" y="13587"/>
                </a:moveTo>
                <a:lnTo>
                  <a:pt x="0" y="17355"/>
                </a:lnTo>
                <a:lnTo>
                  <a:pt x="1317" y="20581"/>
                </a:lnTo>
                <a:lnTo>
                  <a:pt x="3952" y="23266"/>
                </a:lnTo>
                <a:lnTo>
                  <a:pt x="6587" y="25952"/>
                </a:lnTo>
                <a:lnTo>
                  <a:pt x="9821" y="27295"/>
                </a:lnTo>
                <a:lnTo>
                  <a:pt x="17487" y="27295"/>
                </a:lnTo>
                <a:lnTo>
                  <a:pt x="20702" y="25952"/>
                </a:lnTo>
                <a:lnTo>
                  <a:pt x="23296" y="23266"/>
                </a:lnTo>
                <a:lnTo>
                  <a:pt x="25892" y="20581"/>
                </a:lnTo>
                <a:lnTo>
                  <a:pt x="27189" y="17355"/>
                </a:lnTo>
                <a:lnTo>
                  <a:pt x="27189" y="9819"/>
                </a:lnTo>
                <a:lnTo>
                  <a:pt x="25872" y="6613"/>
                </a:lnTo>
                <a:lnTo>
                  <a:pt x="23236" y="3968"/>
                </a:lnTo>
                <a:lnTo>
                  <a:pt x="20602" y="1322"/>
                </a:lnTo>
                <a:lnTo>
                  <a:pt x="17408" y="0"/>
                </a:lnTo>
                <a:lnTo>
                  <a:pt x="9901" y="0"/>
                </a:lnTo>
                <a:lnTo>
                  <a:pt x="6687" y="1322"/>
                </a:lnTo>
                <a:lnTo>
                  <a:pt x="4012" y="3968"/>
                </a:lnTo>
                <a:lnTo>
                  <a:pt x="1337" y="6613"/>
                </a:lnTo>
                <a:lnTo>
                  <a:pt x="0" y="9819"/>
                </a:lnTo>
                <a:lnTo>
                  <a:pt x="0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53308" y="2542766"/>
            <a:ext cx="24717" cy="24084"/>
          </a:xfrm>
          <a:custGeom>
            <a:avLst/>
            <a:gdLst/>
            <a:ahLst/>
            <a:cxnLst/>
            <a:rect l="l" t="t" r="r" b="b"/>
            <a:pathLst>
              <a:path w="27189" h="27295">
                <a:moveTo>
                  <a:pt x="0" y="13587"/>
                </a:moveTo>
                <a:lnTo>
                  <a:pt x="0" y="17355"/>
                </a:lnTo>
                <a:lnTo>
                  <a:pt x="1316" y="20581"/>
                </a:lnTo>
                <a:lnTo>
                  <a:pt x="3952" y="23266"/>
                </a:lnTo>
                <a:lnTo>
                  <a:pt x="6587" y="25952"/>
                </a:lnTo>
                <a:lnTo>
                  <a:pt x="9821" y="27295"/>
                </a:lnTo>
                <a:lnTo>
                  <a:pt x="17487" y="27295"/>
                </a:lnTo>
                <a:lnTo>
                  <a:pt x="20701" y="25952"/>
                </a:lnTo>
                <a:lnTo>
                  <a:pt x="23296" y="23266"/>
                </a:lnTo>
                <a:lnTo>
                  <a:pt x="25891" y="20581"/>
                </a:lnTo>
                <a:lnTo>
                  <a:pt x="27189" y="17355"/>
                </a:lnTo>
                <a:lnTo>
                  <a:pt x="27189" y="9819"/>
                </a:lnTo>
                <a:lnTo>
                  <a:pt x="25872" y="6613"/>
                </a:lnTo>
                <a:lnTo>
                  <a:pt x="23236" y="3968"/>
                </a:lnTo>
                <a:lnTo>
                  <a:pt x="20601" y="1322"/>
                </a:lnTo>
                <a:lnTo>
                  <a:pt x="17407" y="0"/>
                </a:lnTo>
                <a:lnTo>
                  <a:pt x="9901" y="0"/>
                </a:lnTo>
                <a:lnTo>
                  <a:pt x="6687" y="1322"/>
                </a:lnTo>
                <a:lnTo>
                  <a:pt x="4012" y="3968"/>
                </a:lnTo>
                <a:lnTo>
                  <a:pt x="1336" y="6613"/>
                </a:lnTo>
                <a:lnTo>
                  <a:pt x="0" y="9819"/>
                </a:lnTo>
                <a:lnTo>
                  <a:pt x="0" y="13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17205" y="2461708"/>
            <a:ext cx="103010" cy="102595"/>
          </a:xfrm>
          <a:custGeom>
            <a:avLst/>
            <a:gdLst/>
            <a:ahLst/>
            <a:cxnLst/>
            <a:rect l="l" t="t" r="r" b="b"/>
            <a:pathLst>
              <a:path w="113311" h="116274">
                <a:moveTo>
                  <a:pt x="65040" y="49780"/>
                </a:moveTo>
                <a:lnTo>
                  <a:pt x="65040" y="0"/>
                </a:lnTo>
                <a:lnTo>
                  <a:pt x="48390" y="0"/>
                </a:lnTo>
                <a:lnTo>
                  <a:pt x="48390" y="49780"/>
                </a:lnTo>
                <a:lnTo>
                  <a:pt x="0" y="49780"/>
                </a:lnTo>
                <a:lnTo>
                  <a:pt x="0" y="66494"/>
                </a:lnTo>
                <a:lnTo>
                  <a:pt x="48390" y="66494"/>
                </a:lnTo>
                <a:lnTo>
                  <a:pt x="48390" y="116274"/>
                </a:lnTo>
                <a:lnTo>
                  <a:pt x="65040" y="116274"/>
                </a:lnTo>
                <a:lnTo>
                  <a:pt x="65040" y="66494"/>
                </a:lnTo>
                <a:lnTo>
                  <a:pt x="113311" y="66494"/>
                </a:lnTo>
                <a:lnTo>
                  <a:pt x="113311" y="49780"/>
                </a:lnTo>
                <a:lnTo>
                  <a:pt x="65040" y="49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78228" y="2284740"/>
            <a:ext cx="119562" cy="143761"/>
          </a:xfrm>
          <a:custGeom>
            <a:avLst/>
            <a:gdLst/>
            <a:ahLst/>
            <a:cxnLst/>
            <a:rect l="l" t="t" r="r" b="b"/>
            <a:pathLst>
              <a:path w="131518" h="162929">
                <a:moveTo>
                  <a:pt x="46594" y="72626"/>
                </a:moveTo>
                <a:lnTo>
                  <a:pt x="46594" y="14389"/>
                </a:lnTo>
                <a:lnTo>
                  <a:pt x="47053" y="12184"/>
                </a:lnTo>
                <a:lnTo>
                  <a:pt x="48890" y="9940"/>
                </a:lnTo>
                <a:lnTo>
                  <a:pt x="50986" y="9378"/>
                </a:lnTo>
                <a:lnTo>
                  <a:pt x="91232" y="9412"/>
                </a:lnTo>
                <a:lnTo>
                  <a:pt x="106055" y="10709"/>
                </a:lnTo>
                <a:lnTo>
                  <a:pt x="115228" y="13888"/>
                </a:lnTo>
                <a:lnTo>
                  <a:pt x="119860" y="16894"/>
                </a:lnTo>
                <a:lnTo>
                  <a:pt x="123014" y="24048"/>
                </a:lnTo>
                <a:lnTo>
                  <a:pt x="124691" y="35351"/>
                </a:lnTo>
                <a:lnTo>
                  <a:pt x="131518" y="35351"/>
                </a:lnTo>
                <a:lnTo>
                  <a:pt x="130680" y="0"/>
                </a:lnTo>
                <a:lnTo>
                  <a:pt x="0" y="0"/>
                </a:lnTo>
                <a:lnTo>
                  <a:pt x="0" y="4569"/>
                </a:lnTo>
                <a:lnTo>
                  <a:pt x="9103" y="5210"/>
                </a:lnTo>
                <a:lnTo>
                  <a:pt x="14972" y="6873"/>
                </a:lnTo>
                <a:lnTo>
                  <a:pt x="17607" y="9559"/>
                </a:lnTo>
                <a:lnTo>
                  <a:pt x="20242" y="12244"/>
                </a:lnTo>
                <a:lnTo>
                  <a:pt x="21560" y="17956"/>
                </a:lnTo>
                <a:lnTo>
                  <a:pt x="21560" y="144011"/>
                </a:lnTo>
                <a:lnTo>
                  <a:pt x="20382" y="150604"/>
                </a:lnTo>
                <a:lnTo>
                  <a:pt x="18027" y="153129"/>
                </a:lnTo>
                <a:lnTo>
                  <a:pt x="15671" y="155654"/>
                </a:lnTo>
                <a:lnTo>
                  <a:pt x="9662" y="157438"/>
                </a:lnTo>
                <a:lnTo>
                  <a:pt x="0" y="158480"/>
                </a:lnTo>
                <a:lnTo>
                  <a:pt x="0" y="162929"/>
                </a:lnTo>
                <a:lnTo>
                  <a:pt x="68754" y="162929"/>
                </a:lnTo>
                <a:lnTo>
                  <a:pt x="68754" y="158480"/>
                </a:lnTo>
                <a:lnTo>
                  <a:pt x="59490" y="157758"/>
                </a:lnTo>
                <a:lnTo>
                  <a:pt x="53481" y="156135"/>
                </a:lnTo>
                <a:lnTo>
                  <a:pt x="50726" y="153610"/>
                </a:lnTo>
                <a:lnTo>
                  <a:pt x="47971" y="151085"/>
                </a:lnTo>
                <a:lnTo>
                  <a:pt x="46594" y="145293"/>
                </a:lnTo>
                <a:lnTo>
                  <a:pt x="46594" y="82366"/>
                </a:lnTo>
                <a:lnTo>
                  <a:pt x="92431" y="82366"/>
                </a:lnTo>
                <a:lnTo>
                  <a:pt x="99058" y="83909"/>
                </a:lnTo>
                <a:lnTo>
                  <a:pt x="101933" y="86995"/>
                </a:lnTo>
                <a:lnTo>
                  <a:pt x="104807" y="90082"/>
                </a:lnTo>
                <a:lnTo>
                  <a:pt x="107163" y="96394"/>
                </a:lnTo>
                <a:lnTo>
                  <a:pt x="109000" y="105934"/>
                </a:lnTo>
                <a:lnTo>
                  <a:pt x="114749" y="105934"/>
                </a:lnTo>
                <a:lnTo>
                  <a:pt x="114749" y="48938"/>
                </a:lnTo>
                <a:lnTo>
                  <a:pt x="109000" y="48938"/>
                </a:lnTo>
                <a:lnTo>
                  <a:pt x="107243" y="58478"/>
                </a:lnTo>
                <a:lnTo>
                  <a:pt x="104927" y="64810"/>
                </a:lnTo>
                <a:lnTo>
                  <a:pt x="102052" y="67937"/>
                </a:lnTo>
                <a:lnTo>
                  <a:pt x="99178" y="71063"/>
                </a:lnTo>
                <a:lnTo>
                  <a:pt x="92510" y="72626"/>
                </a:lnTo>
                <a:lnTo>
                  <a:pt x="46594" y="72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33533" y="2282193"/>
            <a:ext cx="135569" cy="149914"/>
          </a:xfrm>
          <a:custGeom>
            <a:avLst/>
            <a:gdLst/>
            <a:ahLst/>
            <a:cxnLst/>
            <a:rect l="l" t="t" r="r" b="b"/>
            <a:pathLst>
              <a:path w="149126" h="169903">
                <a:moveTo>
                  <a:pt x="29413" y="100875"/>
                </a:moveTo>
                <a:lnTo>
                  <a:pt x="28507" y="86454"/>
                </a:lnTo>
                <a:lnTo>
                  <a:pt x="28797" y="77187"/>
                </a:lnTo>
                <a:lnTo>
                  <a:pt x="30508" y="63267"/>
                </a:lnTo>
                <a:lnTo>
                  <a:pt x="33756" y="50792"/>
                </a:lnTo>
                <a:lnTo>
                  <a:pt x="38539" y="39763"/>
                </a:lnTo>
                <a:lnTo>
                  <a:pt x="44858" y="30180"/>
                </a:lnTo>
                <a:lnTo>
                  <a:pt x="51263" y="23285"/>
                </a:lnTo>
                <a:lnTo>
                  <a:pt x="61777" y="15760"/>
                </a:lnTo>
                <a:lnTo>
                  <a:pt x="73677" y="11244"/>
                </a:lnTo>
                <a:lnTo>
                  <a:pt x="86960" y="9739"/>
                </a:lnTo>
                <a:lnTo>
                  <a:pt x="94386" y="10167"/>
                </a:lnTo>
                <a:lnTo>
                  <a:pt x="107118" y="13308"/>
                </a:lnTo>
                <a:lnTo>
                  <a:pt x="118178" y="19498"/>
                </a:lnTo>
                <a:lnTo>
                  <a:pt x="127566" y="28738"/>
                </a:lnTo>
                <a:lnTo>
                  <a:pt x="135600" y="42310"/>
                </a:lnTo>
                <a:lnTo>
                  <a:pt x="140382" y="55311"/>
                </a:lnTo>
                <a:lnTo>
                  <a:pt x="146012" y="55311"/>
                </a:lnTo>
                <a:lnTo>
                  <a:pt x="143736" y="0"/>
                </a:lnTo>
                <a:lnTo>
                  <a:pt x="138586" y="0"/>
                </a:lnTo>
                <a:lnTo>
                  <a:pt x="137787" y="2725"/>
                </a:lnTo>
                <a:lnTo>
                  <a:pt x="136350" y="4729"/>
                </a:lnTo>
                <a:lnTo>
                  <a:pt x="134273" y="6012"/>
                </a:lnTo>
                <a:lnTo>
                  <a:pt x="132198" y="7294"/>
                </a:lnTo>
                <a:lnTo>
                  <a:pt x="130001" y="7936"/>
                </a:lnTo>
                <a:lnTo>
                  <a:pt x="126568" y="7936"/>
                </a:lnTo>
                <a:lnTo>
                  <a:pt x="121337" y="6613"/>
                </a:lnTo>
                <a:lnTo>
                  <a:pt x="111995" y="3968"/>
                </a:lnTo>
                <a:lnTo>
                  <a:pt x="109768" y="3361"/>
                </a:lnTo>
                <a:lnTo>
                  <a:pt x="97074" y="840"/>
                </a:lnTo>
                <a:lnTo>
                  <a:pt x="84685" y="0"/>
                </a:lnTo>
                <a:lnTo>
                  <a:pt x="80600" y="74"/>
                </a:lnTo>
                <a:lnTo>
                  <a:pt x="66950" y="1514"/>
                </a:lnTo>
                <a:lnTo>
                  <a:pt x="54328" y="4788"/>
                </a:lnTo>
                <a:lnTo>
                  <a:pt x="42736" y="9895"/>
                </a:lnTo>
                <a:lnTo>
                  <a:pt x="32173" y="16836"/>
                </a:lnTo>
                <a:lnTo>
                  <a:pt x="22639" y="25611"/>
                </a:lnTo>
                <a:lnTo>
                  <a:pt x="14057" y="36480"/>
                </a:lnTo>
                <a:lnTo>
                  <a:pt x="7907" y="47509"/>
                </a:lnTo>
                <a:lnTo>
                  <a:pt x="3514" y="59435"/>
                </a:lnTo>
                <a:lnTo>
                  <a:pt x="878" y="72256"/>
                </a:lnTo>
                <a:lnTo>
                  <a:pt x="0" y="85973"/>
                </a:lnTo>
                <a:lnTo>
                  <a:pt x="736" y="98590"/>
                </a:lnTo>
                <a:lnTo>
                  <a:pt x="3244" y="111527"/>
                </a:lnTo>
                <a:lnTo>
                  <a:pt x="7531" y="123496"/>
                </a:lnTo>
                <a:lnTo>
                  <a:pt x="13597" y="134497"/>
                </a:lnTo>
                <a:lnTo>
                  <a:pt x="21441" y="144531"/>
                </a:lnTo>
                <a:lnTo>
                  <a:pt x="34057" y="155617"/>
                </a:lnTo>
                <a:lnTo>
                  <a:pt x="44874" y="161867"/>
                </a:lnTo>
                <a:lnTo>
                  <a:pt x="56838" y="166331"/>
                </a:lnTo>
                <a:lnTo>
                  <a:pt x="69949" y="169010"/>
                </a:lnTo>
                <a:lnTo>
                  <a:pt x="84206" y="169903"/>
                </a:lnTo>
                <a:lnTo>
                  <a:pt x="92868" y="169463"/>
                </a:lnTo>
                <a:lnTo>
                  <a:pt x="105389" y="167166"/>
                </a:lnTo>
                <a:lnTo>
                  <a:pt x="117394" y="162904"/>
                </a:lnTo>
                <a:lnTo>
                  <a:pt x="128884" y="156676"/>
                </a:lnTo>
                <a:lnTo>
                  <a:pt x="140656" y="147628"/>
                </a:lnTo>
                <a:lnTo>
                  <a:pt x="149126" y="138519"/>
                </a:lnTo>
                <a:lnTo>
                  <a:pt x="144575" y="133950"/>
                </a:lnTo>
                <a:lnTo>
                  <a:pt x="144423" y="134093"/>
                </a:lnTo>
                <a:lnTo>
                  <a:pt x="133935" y="143142"/>
                </a:lnTo>
                <a:lnTo>
                  <a:pt x="124332" y="149582"/>
                </a:lnTo>
                <a:lnTo>
                  <a:pt x="114445" y="154238"/>
                </a:lnTo>
                <a:lnTo>
                  <a:pt x="102208" y="157600"/>
                </a:lnTo>
                <a:lnTo>
                  <a:pt x="89236" y="158720"/>
                </a:lnTo>
                <a:lnTo>
                  <a:pt x="78941" y="157914"/>
                </a:lnTo>
                <a:lnTo>
                  <a:pt x="66564" y="154408"/>
                </a:lnTo>
                <a:lnTo>
                  <a:pt x="55483" y="148124"/>
                </a:lnTo>
                <a:lnTo>
                  <a:pt x="45696" y="139060"/>
                </a:lnTo>
                <a:lnTo>
                  <a:pt x="42990" y="135743"/>
                </a:lnTo>
                <a:lnTo>
                  <a:pt x="36654" y="125520"/>
                </a:lnTo>
                <a:lnTo>
                  <a:pt x="32128" y="113897"/>
                </a:lnTo>
                <a:lnTo>
                  <a:pt x="29413" y="10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95318" y="2412861"/>
            <a:ext cx="73327" cy="69960"/>
          </a:xfrm>
          <a:custGeom>
            <a:avLst/>
            <a:gdLst/>
            <a:ahLst/>
            <a:cxnLst/>
            <a:rect l="l" t="t" r="r" b="b"/>
            <a:pathLst>
              <a:path w="80660" h="79288">
                <a:moveTo>
                  <a:pt x="80660" y="79288"/>
                </a:moveTo>
                <a:lnTo>
                  <a:pt x="80660" y="76931"/>
                </a:lnTo>
                <a:lnTo>
                  <a:pt x="76859" y="76875"/>
                </a:lnTo>
                <a:lnTo>
                  <a:pt x="74147" y="75949"/>
                </a:lnTo>
                <a:lnTo>
                  <a:pt x="72527" y="74153"/>
                </a:lnTo>
                <a:lnTo>
                  <a:pt x="70906" y="72358"/>
                </a:lnTo>
                <a:lnTo>
                  <a:pt x="70096" y="69440"/>
                </a:lnTo>
                <a:lnTo>
                  <a:pt x="70096" y="15150"/>
                </a:lnTo>
                <a:lnTo>
                  <a:pt x="67076" y="7547"/>
                </a:lnTo>
                <a:lnTo>
                  <a:pt x="61040" y="3282"/>
                </a:lnTo>
                <a:lnTo>
                  <a:pt x="57910" y="1094"/>
                </a:lnTo>
                <a:lnTo>
                  <a:pt x="54444" y="0"/>
                </a:lnTo>
                <a:lnTo>
                  <a:pt x="45947" y="0"/>
                </a:lnTo>
                <a:lnTo>
                  <a:pt x="41420" y="1374"/>
                </a:lnTo>
                <a:lnTo>
                  <a:pt x="37060" y="4124"/>
                </a:lnTo>
                <a:lnTo>
                  <a:pt x="34153" y="5919"/>
                </a:lnTo>
                <a:lnTo>
                  <a:pt x="30128" y="9230"/>
                </a:lnTo>
                <a:lnTo>
                  <a:pt x="24986" y="14056"/>
                </a:lnTo>
                <a:lnTo>
                  <a:pt x="24986" y="1683"/>
                </a:lnTo>
                <a:lnTo>
                  <a:pt x="24148" y="84"/>
                </a:lnTo>
                <a:lnTo>
                  <a:pt x="16266" y="2693"/>
                </a:lnTo>
                <a:lnTo>
                  <a:pt x="7714" y="5499"/>
                </a:lnTo>
                <a:lnTo>
                  <a:pt x="2292" y="7238"/>
                </a:lnTo>
                <a:lnTo>
                  <a:pt x="0" y="7911"/>
                </a:lnTo>
                <a:lnTo>
                  <a:pt x="0" y="10857"/>
                </a:lnTo>
                <a:lnTo>
                  <a:pt x="1970" y="10605"/>
                </a:lnTo>
                <a:lnTo>
                  <a:pt x="3522" y="10521"/>
                </a:lnTo>
                <a:lnTo>
                  <a:pt x="6819" y="10521"/>
                </a:lnTo>
                <a:lnTo>
                  <a:pt x="8999" y="11587"/>
                </a:lnTo>
                <a:lnTo>
                  <a:pt x="10061" y="13719"/>
                </a:lnTo>
                <a:lnTo>
                  <a:pt x="10733" y="15178"/>
                </a:lnTo>
                <a:lnTo>
                  <a:pt x="11068" y="17703"/>
                </a:lnTo>
                <a:lnTo>
                  <a:pt x="11068" y="69131"/>
                </a:lnTo>
                <a:lnTo>
                  <a:pt x="10271" y="72456"/>
                </a:lnTo>
                <a:lnTo>
                  <a:pt x="8678" y="73943"/>
                </a:lnTo>
                <a:lnTo>
                  <a:pt x="7085" y="75430"/>
                </a:lnTo>
                <a:lnTo>
                  <a:pt x="4303" y="76426"/>
                </a:lnTo>
                <a:lnTo>
                  <a:pt x="335" y="76931"/>
                </a:lnTo>
                <a:lnTo>
                  <a:pt x="335" y="79288"/>
                </a:lnTo>
                <a:lnTo>
                  <a:pt x="36976" y="79288"/>
                </a:lnTo>
                <a:lnTo>
                  <a:pt x="36976" y="76931"/>
                </a:lnTo>
                <a:lnTo>
                  <a:pt x="33119" y="76819"/>
                </a:lnTo>
                <a:lnTo>
                  <a:pt x="30296" y="76075"/>
                </a:lnTo>
                <a:lnTo>
                  <a:pt x="28508" y="74700"/>
                </a:lnTo>
                <a:lnTo>
                  <a:pt x="26719" y="73326"/>
                </a:lnTo>
                <a:lnTo>
                  <a:pt x="25824" y="70618"/>
                </a:lnTo>
                <a:lnTo>
                  <a:pt x="25824" y="19443"/>
                </a:lnTo>
                <a:lnTo>
                  <a:pt x="28843" y="16469"/>
                </a:lnTo>
                <a:lnTo>
                  <a:pt x="31302" y="14336"/>
                </a:lnTo>
                <a:lnTo>
                  <a:pt x="33203" y="13046"/>
                </a:lnTo>
                <a:lnTo>
                  <a:pt x="36613" y="10801"/>
                </a:lnTo>
                <a:lnTo>
                  <a:pt x="39967" y="9679"/>
                </a:lnTo>
                <a:lnTo>
                  <a:pt x="48071" y="9679"/>
                </a:lnTo>
                <a:lnTo>
                  <a:pt x="51370" y="11264"/>
                </a:lnTo>
                <a:lnTo>
                  <a:pt x="53158" y="14435"/>
                </a:lnTo>
                <a:lnTo>
                  <a:pt x="54947" y="17605"/>
                </a:lnTo>
                <a:lnTo>
                  <a:pt x="55842" y="21603"/>
                </a:lnTo>
                <a:lnTo>
                  <a:pt x="55842" y="68093"/>
                </a:lnTo>
                <a:lnTo>
                  <a:pt x="55030" y="71811"/>
                </a:lnTo>
                <a:lnTo>
                  <a:pt x="53409" y="73522"/>
                </a:lnTo>
                <a:lnTo>
                  <a:pt x="51789" y="75233"/>
                </a:lnTo>
                <a:lnTo>
                  <a:pt x="48938" y="76370"/>
                </a:lnTo>
                <a:lnTo>
                  <a:pt x="44858" y="76931"/>
                </a:lnTo>
                <a:lnTo>
                  <a:pt x="44858" y="79288"/>
                </a:lnTo>
                <a:lnTo>
                  <a:pt x="80660" y="79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94159" y="2603221"/>
            <a:ext cx="62939" cy="145776"/>
          </a:xfrm>
          <a:custGeom>
            <a:avLst/>
            <a:gdLst/>
            <a:ahLst/>
            <a:cxnLst/>
            <a:rect l="l" t="t" r="r" b="b"/>
            <a:pathLst>
              <a:path w="69233" h="165213">
                <a:moveTo>
                  <a:pt x="43959" y="0"/>
                </a:moveTo>
                <a:lnTo>
                  <a:pt x="0" y="22485"/>
                </a:lnTo>
                <a:lnTo>
                  <a:pt x="0" y="25852"/>
                </a:lnTo>
                <a:lnTo>
                  <a:pt x="2874" y="24569"/>
                </a:lnTo>
                <a:lnTo>
                  <a:pt x="5969" y="23347"/>
                </a:lnTo>
                <a:lnTo>
                  <a:pt x="9282" y="22184"/>
                </a:lnTo>
                <a:lnTo>
                  <a:pt x="12596" y="21022"/>
                </a:lnTo>
                <a:lnTo>
                  <a:pt x="15291" y="20441"/>
                </a:lnTo>
                <a:lnTo>
                  <a:pt x="20562" y="20441"/>
                </a:lnTo>
                <a:lnTo>
                  <a:pt x="22637" y="21443"/>
                </a:lnTo>
                <a:lnTo>
                  <a:pt x="23596" y="23447"/>
                </a:lnTo>
                <a:lnTo>
                  <a:pt x="24554" y="25451"/>
                </a:lnTo>
                <a:lnTo>
                  <a:pt x="25033" y="28377"/>
                </a:lnTo>
                <a:lnTo>
                  <a:pt x="25033" y="150784"/>
                </a:lnTo>
                <a:lnTo>
                  <a:pt x="23556" y="155474"/>
                </a:lnTo>
                <a:lnTo>
                  <a:pt x="17647" y="159802"/>
                </a:lnTo>
                <a:lnTo>
                  <a:pt x="11339" y="161125"/>
                </a:lnTo>
                <a:lnTo>
                  <a:pt x="1676" y="161606"/>
                </a:lnTo>
                <a:lnTo>
                  <a:pt x="1676" y="165213"/>
                </a:lnTo>
                <a:lnTo>
                  <a:pt x="69233" y="165213"/>
                </a:lnTo>
                <a:lnTo>
                  <a:pt x="69233" y="161847"/>
                </a:lnTo>
                <a:lnTo>
                  <a:pt x="60289" y="161526"/>
                </a:lnTo>
                <a:lnTo>
                  <a:pt x="54180" y="160524"/>
                </a:lnTo>
                <a:lnTo>
                  <a:pt x="50906" y="158840"/>
                </a:lnTo>
                <a:lnTo>
                  <a:pt x="47632" y="157157"/>
                </a:lnTo>
                <a:lnTo>
                  <a:pt x="45995" y="153229"/>
                </a:lnTo>
                <a:lnTo>
                  <a:pt x="45995" y="1563"/>
                </a:lnTo>
                <a:lnTo>
                  <a:pt x="45396" y="0"/>
                </a:lnTo>
                <a:lnTo>
                  <a:pt x="43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07199" y="2602159"/>
            <a:ext cx="57603" cy="185562"/>
          </a:xfrm>
          <a:custGeom>
            <a:avLst/>
            <a:gdLst/>
            <a:ahLst/>
            <a:cxnLst/>
            <a:rect l="l" t="t" r="r" b="b"/>
            <a:pathLst>
              <a:path w="63363" h="210304">
                <a:moveTo>
                  <a:pt x="0" y="104611"/>
                </a:moveTo>
                <a:lnTo>
                  <a:pt x="186" y="111631"/>
                </a:lnTo>
                <a:lnTo>
                  <a:pt x="1557" y="124547"/>
                </a:lnTo>
                <a:lnTo>
                  <a:pt x="4260" y="137023"/>
                </a:lnTo>
                <a:lnTo>
                  <a:pt x="8294" y="149059"/>
                </a:lnTo>
                <a:lnTo>
                  <a:pt x="13660" y="160656"/>
                </a:lnTo>
                <a:lnTo>
                  <a:pt x="20358" y="171812"/>
                </a:lnTo>
                <a:lnTo>
                  <a:pt x="28387" y="182528"/>
                </a:lnTo>
                <a:lnTo>
                  <a:pt x="31743" y="186476"/>
                </a:lnTo>
                <a:lnTo>
                  <a:pt x="41677" y="196872"/>
                </a:lnTo>
                <a:lnTo>
                  <a:pt x="51179" y="204815"/>
                </a:lnTo>
                <a:lnTo>
                  <a:pt x="60249" y="210304"/>
                </a:lnTo>
                <a:lnTo>
                  <a:pt x="63363" y="206336"/>
                </a:lnTo>
                <a:lnTo>
                  <a:pt x="62461" y="205734"/>
                </a:lnTo>
                <a:lnTo>
                  <a:pt x="52686" y="197971"/>
                </a:lnTo>
                <a:lnTo>
                  <a:pt x="44236" y="188824"/>
                </a:lnTo>
                <a:lnTo>
                  <a:pt x="37110" y="178291"/>
                </a:lnTo>
                <a:lnTo>
                  <a:pt x="31308" y="166372"/>
                </a:lnTo>
                <a:lnTo>
                  <a:pt x="26830" y="153069"/>
                </a:lnTo>
                <a:lnTo>
                  <a:pt x="24292" y="141503"/>
                </a:lnTo>
                <a:lnTo>
                  <a:pt x="22641" y="129475"/>
                </a:lnTo>
                <a:lnTo>
                  <a:pt x="21651" y="116136"/>
                </a:lnTo>
                <a:lnTo>
                  <a:pt x="21321" y="101485"/>
                </a:lnTo>
                <a:lnTo>
                  <a:pt x="21416" y="94740"/>
                </a:lnTo>
                <a:lnTo>
                  <a:pt x="22338" y="80300"/>
                </a:lnTo>
                <a:lnTo>
                  <a:pt x="24239" y="66997"/>
                </a:lnTo>
                <a:lnTo>
                  <a:pt x="27119" y="54830"/>
                </a:lnTo>
                <a:lnTo>
                  <a:pt x="30977" y="43801"/>
                </a:lnTo>
                <a:lnTo>
                  <a:pt x="35814" y="33908"/>
                </a:lnTo>
                <a:lnTo>
                  <a:pt x="43580" y="22856"/>
                </a:lnTo>
                <a:lnTo>
                  <a:pt x="52398" y="13494"/>
                </a:lnTo>
                <a:lnTo>
                  <a:pt x="63363" y="3968"/>
                </a:lnTo>
                <a:lnTo>
                  <a:pt x="61087" y="0"/>
                </a:lnTo>
                <a:lnTo>
                  <a:pt x="52900" y="5064"/>
                </a:lnTo>
                <a:lnTo>
                  <a:pt x="42791" y="12684"/>
                </a:lnTo>
                <a:lnTo>
                  <a:pt x="33462" y="21377"/>
                </a:lnTo>
                <a:lnTo>
                  <a:pt x="24914" y="31142"/>
                </a:lnTo>
                <a:lnTo>
                  <a:pt x="16692" y="42957"/>
                </a:lnTo>
                <a:lnTo>
                  <a:pt x="10682" y="54192"/>
                </a:lnTo>
                <a:lnTo>
                  <a:pt x="6009" y="65975"/>
                </a:lnTo>
                <a:lnTo>
                  <a:pt x="2670" y="78306"/>
                </a:lnTo>
                <a:lnTo>
                  <a:pt x="667" y="91184"/>
                </a:lnTo>
                <a:lnTo>
                  <a:pt x="0" y="104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21038" y="2639187"/>
            <a:ext cx="112594" cy="109810"/>
          </a:xfrm>
          <a:custGeom>
            <a:avLst/>
            <a:gdLst/>
            <a:ahLst/>
            <a:cxnLst/>
            <a:rect l="l" t="t" r="r" b="b"/>
            <a:pathLst>
              <a:path w="123853" h="124451">
                <a:moveTo>
                  <a:pt x="70431" y="53868"/>
                </a:moveTo>
                <a:lnTo>
                  <a:pt x="70431" y="0"/>
                </a:lnTo>
                <a:lnTo>
                  <a:pt x="53662" y="0"/>
                </a:lnTo>
                <a:lnTo>
                  <a:pt x="53662" y="53868"/>
                </a:lnTo>
                <a:lnTo>
                  <a:pt x="0" y="53868"/>
                </a:lnTo>
                <a:lnTo>
                  <a:pt x="0" y="70702"/>
                </a:lnTo>
                <a:lnTo>
                  <a:pt x="53662" y="70702"/>
                </a:lnTo>
                <a:lnTo>
                  <a:pt x="53662" y="124451"/>
                </a:lnTo>
                <a:lnTo>
                  <a:pt x="70431" y="124451"/>
                </a:lnTo>
                <a:lnTo>
                  <a:pt x="70431" y="70702"/>
                </a:lnTo>
                <a:lnTo>
                  <a:pt x="123853" y="70702"/>
                </a:lnTo>
                <a:lnTo>
                  <a:pt x="123853" y="53868"/>
                </a:lnTo>
                <a:lnTo>
                  <a:pt x="70431" y="53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48860" y="2602159"/>
            <a:ext cx="57604" cy="185562"/>
          </a:xfrm>
          <a:custGeom>
            <a:avLst/>
            <a:gdLst/>
            <a:ahLst/>
            <a:cxnLst/>
            <a:rect l="l" t="t" r="r" b="b"/>
            <a:pathLst>
              <a:path w="63364" h="210304">
                <a:moveTo>
                  <a:pt x="7372" y="9660"/>
                </a:moveTo>
                <a:lnTo>
                  <a:pt x="16417" y="18599"/>
                </a:lnTo>
                <a:lnTo>
                  <a:pt x="24053" y="28727"/>
                </a:lnTo>
                <a:lnTo>
                  <a:pt x="30279" y="40042"/>
                </a:lnTo>
                <a:lnTo>
                  <a:pt x="35096" y="52546"/>
                </a:lnTo>
                <a:lnTo>
                  <a:pt x="38919" y="68336"/>
                </a:lnTo>
                <a:lnTo>
                  <a:pt x="40655" y="80609"/>
                </a:lnTo>
                <a:lnTo>
                  <a:pt x="41696" y="94144"/>
                </a:lnTo>
                <a:lnTo>
                  <a:pt x="42043" y="108940"/>
                </a:lnTo>
                <a:lnTo>
                  <a:pt x="41901" y="117039"/>
                </a:lnTo>
                <a:lnTo>
                  <a:pt x="40882" y="131333"/>
                </a:lnTo>
                <a:lnTo>
                  <a:pt x="38877" y="144536"/>
                </a:lnTo>
                <a:lnTo>
                  <a:pt x="35887" y="156648"/>
                </a:lnTo>
                <a:lnTo>
                  <a:pt x="31911" y="167668"/>
                </a:lnTo>
                <a:lnTo>
                  <a:pt x="26951" y="177598"/>
                </a:lnTo>
                <a:lnTo>
                  <a:pt x="19652" y="187947"/>
                </a:lnTo>
                <a:lnTo>
                  <a:pt x="10859" y="197204"/>
                </a:lnTo>
                <a:lnTo>
                  <a:pt x="0" y="206336"/>
                </a:lnTo>
                <a:lnTo>
                  <a:pt x="2276" y="210304"/>
                </a:lnTo>
                <a:lnTo>
                  <a:pt x="12816" y="203932"/>
                </a:lnTo>
                <a:lnTo>
                  <a:pt x="19763" y="198160"/>
                </a:lnTo>
                <a:lnTo>
                  <a:pt x="29507" y="189287"/>
                </a:lnTo>
                <a:lnTo>
                  <a:pt x="37985" y="179824"/>
                </a:lnTo>
                <a:lnTo>
                  <a:pt x="45037" y="169903"/>
                </a:lnTo>
                <a:lnTo>
                  <a:pt x="48993" y="163186"/>
                </a:lnTo>
                <a:lnTo>
                  <a:pt x="54476" y="151719"/>
                </a:lnTo>
                <a:lnTo>
                  <a:pt x="58692" y="139722"/>
                </a:lnTo>
                <a:lnTo>
                  <a:pt x="60791" y="131344"/>
                </a:lnTo>
                <a:lnTo>
                  <a:pt x="62721" y="118843"/>
                </a:lnTo>
                <a:lnTo>
                  <a:pt x="63364" y="105813"/>
                </a:lnTo>
                <a:lnTo>
                  <a:pt x="63351" y="103973"/>
                </a:lnTo>
                <a:lnTo>
                  <a:pt x="62503" y="90922"/>
                </a:lnTo>
                <a:lnTo>
                  <a:pt x="60326" y="78292"/>
                </a:lnTo>
                <a:lnTo>
                  <a:pt x="56820" y="66083"/>
                </a:lnTo>
                <a:lnTo>
                  <a:pt x="51985" y="54296"/>
                </a:lnTo>
                <a:lnTo>
                  <a:pt x="45822" y="42929"/>
                </a:lnTo>
                <a:lnTo>
                  <a:pt x="38329" y="31984"/>
                </a:lnTo>
                <a:lnTo>
                  <a:pt x="31737" y="23890"/>
                </a:lnTo>
                <a:lnTo>
                  <a:pt x="22572" y="14384"/>
                </a:lnTo>
                <a:lnTo>
                  <a:pt x="13031" y="6420"/>
                </a:lnTo>
                <a:lnTo>
                  <a:pt x="3114" y="0"/>
                </a:lnTo>
                <a:lnTo>
                  <a:pt x="0" y="3968"/>
                </a:lnTo>
                <a:lnTo>
                  <a:pt x="7372" y="9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71483" y="2648948"/>
            <a:ext cx="74045" cy="100049"/>
          </a:xfrm>
          <a:custGeom>
            <a:avLst/>
            <a:gdLst/>
            <a:ahLst/>
            <a:cxnLst/>
            <a:rect l="l" t="t" r="r" b="b"/>
            <a:pathLst>
              <a:path w="81449" h="113389">
                <a:moveTo>
                  <a:pt x="38329" y="32225"/>
                </a:moveTo>
                <a:lnTo>
                  <a:pt x="40366" y="27555"/>
                </a:lnTo>
                <a:lnTo>
                  <a:pt x="44438" y="23026"/>
                </a:lnTo>
                <a:lnTo>
                  <a:pt x="48511" y="18497"/>
                </a:lnTo>
                <a:lnTo>
                  <a:pt x="51945" y="16232"/>
                </a:lnTo>
                <a:lnTo>
                  <a:pt x="56496" y="16232"/>
                </a:lnTo>
                <a:lnTo>
                  <a:pt x="58911" y="17635"/>
                </a:lnTo>
                <a:lnTo>
                  <a:pt x="61986" y="20441"/>
                </a:lnTo>
                <a:lnTo>
                  <a:pt x="65060" y="23247"/>
                </a:lnTo>
                <a:lnTo>
                  <a:pt x="68114" y="24649"/>
                </a:lnTo>
                <a:lnTo>
                  <a:pt x="74103" y="24649"/>
                </a:lnTo>
                <a:lnTo>
                  <a:pt x="76559" y="23527"/>
                </a:lnTo>
                <a:lnTo>
                  <a:pt x="78515" y="21283"/>
                </a:lnTo>
                <a:lnTo>
                  <a:pt x="80472" y="19038"/>
                </a:lnTo>
                <a:lnTo>
                  <a:pt x="81449" y="16272"/>
                </a:lnTo>
                <a:lnTo>
                  <a:pt x="81449" y="9298"/>
                </a:lnTo>
                <a:lnTo>
                  <a:pt x="80172" y="6232"/>
                </a:lnTo>
                <a:lnTo>
                  <a:pt x="77617" y="3787"/>
                </a:lnTo>
                <a:lnTo>
                  <a:pt x="75061" y="1342"/>
                </a:lnTo>
                <a:lnTo>
                  <a:pt x="71747" y="120"/>
                </a:lnTo>
                <a:lnTo>
                  <a:pt x="62565" y="120"/>
                </a:lnTo>
                <a:lnTo>
                  <a:pt x="57634" y="2124"/>
                </a:lnTo>
                <a:lnTo>
                  <a:pt x="52882" y="6132"/>
                </a:lnTo>
                <a:lnTo>
                  <a:pt x="48130" y="10140"/>
                </a:lnTo>
                <a:lnTo>
                  <a:pt x="43200" y="15711"/>
                </a:lnTo>
                <a:lnTo>
                  <a:pt x="38089" y="22846"/>
                </a:lnTo>
                <a:lnTo>
                  <a:pt x="38089" y="1843"/>
                </a:lnTo>
                <a:lnTo>
                  <a:pt x="36891" y="0"/>
                </a:lnTo>
                <a:lnTo>
                  <a:pt x="32660" y="1923"/>
                </a:lnTo>
                <a:lnTo>
                  <a:pt x="28547" y="3647"/>
                </a:lnTo>
                <a:lnTo>
                  <a:pt x="24554" y="5170"/>
                </a:lnTo>
                <a:lnTo>
                  <a:pt x="22718" y="5891"/>
                </a:lnTo>
                <a:lnTo>
                  <a:pt x="19404" y="7094"/>
                </a:lnTo>
                <a:lnTo>
                  <a:pt x="14612" y="8777"/>
                </a:lnTo>
                <a:lnTo>
                  <a:pt x="9821" y="10461"/>
                </a:lnTo>
                <a:lnTo>
                  <a:pt x="5150" y="12104"/>
                </a:lnTo>
                <a:lnTo>
                  <a:pt x="598" y="13707"/>
                </a:lnTo>
                <a:lnTo>
                  <a:pt x="598" y="17675"/>
                </a:lnTo>
                <a:lnTo>
                  <a:pt x="2036" y="17355"/>
                </a:lnTo>
                <a:lnTo>
                  <a:pt x="3413" y="17094"/>
                </a:lnTo>
                <a:lnTo>
                  <a:pt x="6048" y="16693"/>
                </a:lnTo>
                <a:lnTo>
                  <a:pt x="7905" y="16593"/>
                </a:lnTo>
                <a:lnTo>
                  <a:pt x="11818" y="16593"/>
                </a:lnTo>
                <a:lnTo>
                  <a:pt x="14513" y="18296"/>
                </a:lnTo>
                <a:lnTo>
                  <a:pt x="15990" y="21703"/>
                </a:lnTo>
                <a:lnTo>
                  <a:pt x="17467" y="25110"/>
                </a:lnTo>
                <a:lnTo>
                  <a:pt x="18206" y="30782"/>
                </a:lnTo>
                <a:lnTo>
                  <a:pt x="18206" y="99360"/>
                </a:lnTo>
                <a:lnTo>
                  <a:pt x="17008" y="103549"/>
                </a:lnTo>
                <a:lnTo>
                  <a:pt x="14612" y="105513"/>
                </a:lnTo>
                <a:lnTo>
                  <a:pt x="12217" y="107477"/>
                </a:lnTo>
                <a:lnTo>
                  <a:pt x="7346" y="108779"/>
                </a:lnTo>
                <a:lnTo>
                  <a:pt x="0" y="109421"/>
                </a:lnTo>
                <a:lnTo>
                  <a:pt x="0" y="113389"/>
                </a:lnTo>
                <a:lnTo>
                  <a:pt x="59051" y="113389"/>
                </a:lnTo>
                <a:lnTo>
                  <a:pt x="59051" y="109421"/>
                </a:lnTo>
                <a:lnTo>
                  <a:pt x="51625" y="109581"/>
                </a:lnTo>
                <a:lnTo>
                  <a:pt x="46315" y="108318"/>
                </a:lnTo>
                <a:lnTo>
                  <a:pt x="43120" y="105633"/>
                </a:lnTo>
                <a:lnTo>
                  <a:pt x="39925" y="102948"/>
                </a:lnTo>
                <a:lnTo>
                  <a:pt x="38329" y="98158"/>
                </a:lnTo>
                <a:lnTo>
                  <a:pt x="38329" y="3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37488" y="2581258"/>
            <a:ext cx="73326" cy="69960"/>
          </a:xfrm>
          <a:custGeom>
            <a:avLst/>
            <a:gdLst/>
            <a:ahLst/>
            <a:cxnLst/>
            <a:rect l="l" t="t" r="r" b="b"/>
            <a:pathLst>
              <a:path w="80659" h="79288">
                <a:moveTo>
                  <a:pt x="80659" y="79288"/>
                </a:moveTo>
                <a:lnTo>
                  <a:pt x="80659" y="76931"/>
                </a:lnTo>
                <a:lnTo>
                  <a:pt x="76858" y="76875"/>
                </a:lnTo>
                <a:lnTo>
                  <a:pt x="74147" y="75949"/>
                </a:lnTo>
                <a:lnTo>
                  <a:pt x="72527" y="74153"/>
                </a:lnTo>
                <a:lnTo>
                  <a:pt x="70905" y="72358"/>
                </a:lnTo>
                <a:lnTo>
                  <a:pt x="70095" y="69440"/>
                </a:lnTo>
                <a:lnTo>
                  <a:pt x="70095" y="15150"/>
                </a:lnTo>
                <a:lnTo>
                  <a:pt x="67077" y="7547"/>
                </a:lnTo>
                <a:lnTo>
                  <a:pt x="61039" y="3282"/>
                </a:lnTo>
                <a:lnTo>
                  <a:pt x="57909" y="1094"/>
                </a:lnTo>
                <a:lnTo>
                  <a:pt x="54443" y="0"/>
                </a:lnTo>
                <a:lnTo>
                  <a:pt x="45947" y="0"/>
                </a:lnTo>
                <a:lnTo>
                  <a:pt x="41419" y="1374"/>
                </a:lnTo>
                <a:lnTo>
                  <a:pt x="37059" y="4124"/>
                </a:lnTo>
                <a:lnTo>
                  <a:pt x="34153" y="5919"/>
                </a:lnTo>
                <a:lnTo>
                  <a:pt x="30128" y="9230"/>
                </a:lnTo>
                <a:lnTo>
                  <a:pt x="24986" y="14056"/>
                </a:lnTo>
                <a:lnTo>
                  <a:pt x="24986" y="1683"/>
                </a:lnTo>
                <a:lnTo>
                  <a:pt x="24147" y="84"/>
                </a:lnTo>
                <a:lnTo>
                  <a:pt x="16266" y="2693"/>
                </a:lnTo>
                <a:lnTo>
                  <a:pt x="7713" y="5499"/>
                </a:lnTo>
                <a:lnTo>
                  <a:pt x="2290" y="7238"/>
                </a:lnTo>
                <a:lnTo>
                  <a:pt x="0" y="7912"/>
                </a:lnTo>
                <a:lnTo>
                  <a:pt x="0" y="10857"/>
                </a:lnTo>
                <a:lnTo>
                  <a:pt x="1970" y="10605"/>
                </a:lnTo>
                <a:lnTo>
                  <a:pt x="3521" y="10521"/>
                </a:lnTo>
                <a:lnTo>
                  <a:pt x="6819" y="10521"/>
                </a:lnTo>
                <a:lnTo>
                  <a:pt x="8999" y="11587"/>
                </a:lnTo>
                <a:lnTo>
                  <a:pt x="10061" y="13719"/>
                </a:lnTo>
                <a:lnTo>
                  <a:pt x="10731" y="15178"/>
                </a:lnTo>
                <a:lnTo>
                  <a:pt x="11067" y="17703"/>
                </a:lnTo>
                <a:lnTo>
                  <a:pt x="11067" y="69131"/>
                </a:lnTo>
                <a:lnTo>
                  <a:pt x="10270" y="72456"/>
                </a:lnTo>
                <a:lnTo>
                  <a:pt x="7084" y="75430"/>
                </a:lnTo>
                <a:lnTo>
                  <a:pt x="4303" y="76426"/>
                </a:lnTo>
                <a:lnTo>
                  <a:pt x="335" y="76931"/>
                </a:lnTo>
                <a:lnTo>
                  <a:pt x="335" y="79288"/>
                </a:lnTo>
                <a:lnTo>
                  <a:pt x="36976" y="79288"/>
                </a:lnTo>
                <a:lnTo>
                  <a:pt x="36976" y="76931"/>
                </a:lnTo>
                <a:lnTo>
                  <a:pt x="33119" y="76819"/>
                </a:lnTo>
                <a:lnTo>
                  <a:pt x="30295" y="76075"/>
                </a:lnTo>
                <a:lnTo>
                  <a:pt x="28507" y="74700"/>
                </a:lnTo>
                <a:lnTo>
                  <a:pt x="26718" y="73326"/>
                </a:lnTo>
                <a:lnTo>
                  <a:pt x="25824" y="70618"/>
                </a:lnTo>
                <a:lnTo>
                  <a:pt x="25824" y="19443"/>
                </a:lnTo>
                <a:lnTo>
                  <a:pt x="28842" y="16469"/>
                </a:lnTo>
                <a:lnTo>
                  <a:pt x="31302" y="14337"/>
                </a:lnTo>
                <a:lnTo>
                  <a:pt x="33202" y="13046"/>
                </a:lnTo>
                <a:lnTo>
                  <a:pt x="36612" y="10801"/>
                </a:lnTo>
                <a:lnTo>
                  <a:pt x="39965" y="9679"/>
                </a:lnTo>
                <a:lnTo>
                  <a:pt x="48071" y="9679"/>
                </a:lnTo>
                <a:lnTo>
                  <a:pt x="51369" y="11264"/>
                </a:lnTo>
                <a:lnTo>
                  <a:pt x="53158" y="14435"/>
                </a:lnTo>
                <a:lnTo>
                  <a:pt x="54946" y="17605"/>
                </a:lnTo>
                <a:lnTo>
                  <a:pt x="55841" y="21603"/>
                </a:lnTo>
                <a:lnTo>
                  <a:pt x="55841" y="68093"/>
                </a:lnTo>
                <a:lnTo>
                  <a:pt x="55031" y="71811"/>
                </a:lnTo>
                <a:lnTo>
                  <a:pt x="53410" y="73522"/>
                </a:lnTo>
                <a:lnTo>
                  <a:pt x="51789" y="75234"/>
                </a:lnTo>
                <a:lnTo>
                  <a:pt x="48938" y="76370"/>
                </a:lnTo>
                <a:lnTo>
                  <a:pt x="44857" y="76931"/>
                </a:lnTo>
                <a:lnTo>
                  <a:pt x="44857" y="79288"/>
                </a:lnTo>
                <a:lnTo>
                  <a:pt x="80659" y="79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74661" y="2509982"/>
            <a:ext cx="677390" cy="0"/>
          </a:xfrm>
          <a:custGeom>
            <a:avLst/>
            <a:gdLst/>
            <a:ahLst/>
            <a:cxnLst/>
            <a:rect l="l" t="t" r="r" b="b"/>
            <a:pathLst>
              <a:path w="745129">
                <a:moveTo>
                  <a:pt x="0" y="0"/>
                </a:moveTo>
                <a:lnTo>
                  <a:pt x="745129" y="0"/>
                </a:lnTo>
              </a:path>
            </a:pathLst>
          </a:custGeom>
          <a:ln w="123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27752" y="25643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66333" y="2238376"/>
            <a:ext cx="6221956" cy="564943"/>
          </a:xfrm>
          <a:custGeom>
            <a:avLst/>
            <a:gdLst/>
            <a:ahLst/>
            <a:cxnLst/>
            <a:rect l="l" t="t" r="r" b="b"/>
            <a:pathLst>
              <a:path w="6844152" h="640269">
                <a:moveTo>
                  <a:pt x="0" y="0"/>
                </a:moveTo>
                <a:lnTo>
                  <a:pt x="0" y="640269"/>
                </a:lnTo>
                <a:lnTo>
                  <a:pt x="6844152" y="640269"/>
                </a:lnTo>
                <a:lnTo>
                  <a:pt x="6844152" y="0"/>
                </a:lnTo>
                <a:lnTo>
                  <a:pt x="0" y="0"/>
                </a:lnTo>
                <a:close/>
              </a:path>
            </a:pathLst>
          </a:custGeom>
          <a:ln w="250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6333" y="2238376"/>
            <a:ext cx="6221956" cy="564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261389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Discounted Cashflow</a:t>
            </a:r>
            <a:r>
              <a:rPr sz="2100" spc="-116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aluation: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Basis for</a:t>
            </a:r>
            <a:r>
              <a:rPr sz="2100" spc="-11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Approach</a:t>
            </a:r>
            <a:endParaRPr sz="2100">
              <a:latin typeface="Times New Roman"/>
              <a:cs typeface="Times New Roman"/>
            </a:endParaRPr>
          </a:p>
          <a:p>
            <a:pPr marL="1395001" marR="437716" indent="-303444">
              <a:lnSpc>
                <a:spcPts val="1768"/>
              </a:lnSpc>
              <a:spcBef>
                <a:spcPts val="14323"/>
              </a:spcBef>
            </a:pPr>
            <a:r>
              <a:rPr sz="1400" dirty="0">
                <a:latin typeface="Times New Roman"/>
                <a:cs typeface="Times New Roman"/>
              </a:rPr>
              <a:t>where</a:t>
            </a:r>
            <a:r>
              <a:rPr sz="1400" spc="3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CF</a:t>
            </a:r>
            <a:r>
              <a:rPr sz="1400" baseline="-24846" dirty="0">
                <a:latin typeface="Times New Roman"/>
                <a:cs typeface="Times New Roman"/>
              </a:rPr>
              <a:t>t</a:t>
            </a:r>
            <a:r>
              <a:rPr sz="1400" spc="136" baseline="-248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expected</a:t>
            </a:r>
            <a:r>
              <a:rPr sz="1400" u="sng" spc="52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cash</a:t>
            </a:r>
            <a:r>
              <a:rPr sz="1400" u="sng" spc="28" dirty="0">
                <a:latin typeface="Times New Roman"/>
                <a:cs typeface="Times New Roman"/>
              </a:rPr>
              <a:t> </a:t>
            </a:r>
            <a:r>
              <a:rPr sz="1400" u="sng" dirty="0">
                <a:latin typeface="Times New Roman"/>
                <a:cs typeface="Times New Roman"/>
              </a:rPr>
              <a:t>flow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period</a:t>
            </a:r>
            <a:r>
              <a:rPr sz="1400" spc="3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t, 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discount</a:t>
            </a:r>
            <a:r>
              <a:rPr sz="1400" spc="5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appropriate</a:t>
            </a:r>
            <a:r>
              <a:rPr sz="1400" spc="72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given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 riskiness</a:t>
            </a:r>
            <a:r>
              <a:rPr sz="1400" spc="5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cash</a:t>
            </a:r>
            <a:r>
              <a:rPr sz="1400" spc="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flow</a:t>
            </a:r>
            <a:r>
              <a:rPr sz="1400" spc="-46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2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1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13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life</a:t>
            </a:r>
            <a:r>
              <a:rPr sz="1400" spc="27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21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asset.</a:t>
            </a:r>
            <a:endParaRPr sz="1400">
              <a:latin typeface="Times New Roman"/>
              <a:cs typeface="Times New Roman"/>
            </a:endParaRPr>
          </a:p>
          <a:p>
            <a:pPr marL="1395001" marR="543062" indent="-303444">
              <a:lnSpc>
                <a:spcPts val="1508"/>
              </a:lnSpc>
              <a:spcBef>
                <a:spcPts val="283"/>
              </a:spcBef>
            </a:pP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P</a:t>
            </a:r>
            <a:r>
              <a:rPr sz="14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oposition</a:t>
            </a:r>
            <a:r>
              <a:rPr sz="1400" b="1" spc="7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1:</a:t>
            </a:r>
            <a:r>
              <a:rPr sz="1400" b="1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For</a:t>
            </a:r>
            <a:r>
              <a:rPr sz="1400" b="1" spc="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an</a:t>
            </a:r>
            <a:r>
              <a:rPr sz="1400" b="1" spc="1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asset</a:t>
            </a:r>
            <a:r>
              <a:rPr sz="1400" b="1" spc="3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to</a:t>
            </a:r>
            <a:r>
              <a:rPr sz="1400" b="1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have</a:t>
            </a:r>
            <a:r>
              <a:rPr sz="1400" b="1" spc="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value,</a:t>
            </a:r>
            <a:r>
              <a:rPr sz="1400" b="1" spc="3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sz="1400" b="1" spc="2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expected</a:t>
            </a:r>
            <a:r>
              <a:rPr sz="1400" b="1" spc="5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cash</a:t>
            </a:r>
            <a:r>
              <a:rPr sz="1400" b="1" spc="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flows</a:t>
            </a:r>
            <a:r>
              <a:rPr sz="14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have</a:t>
            </a:r>
            <a:r>
              <a:rPr sz="1400" b="1" spc="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to</a:t>
            </a:r>
            <a:r>
              <a:rPr sz="1400" b="1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be</a:t>
            </a:r>
            <a:r>
              <a:rPr sz="1400" b="1" spc="1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positive some</a:t>
            </a:r>
            <a:r>
              <a:rPr sz="1400" b="1" spc="3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time</a:t>
            </a:r>
            <a:r>
              <a:rPr sz="1400" b="1" spc="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over</a:t>
            </a:r>
            <a:r>
              <a:rPr sz="1400" b="1" spc="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sz="1400" b="1" spc="2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life</a:t>
            </a:r>
            <a:r>
              <a:rPr sz="1400" b="1" spc="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of</a:t>
            </a:r>
            <a:r>
              <a:rPr sz="1400" b="1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sz="1400" b="1" spc="2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asset.</a:t>
            </a:r>
            <a:endParaRPr sz="1400">
              <a:latin typeface="Times New Roman"/>
              <a:cs typeface="Times New Roman"/>
            </a:endParaRPr>
          </a:p>
          <a:p>
            <a:pPr marL="1395001" marR="281639" indent="-303444">
              <a:lnSpc>
                <a:spcPts val="1508"/>
              </a:lnSpc>
              <a:spcBef>
                <a:spcPts val="439"/>
              </a:spcBef>
            </a:pP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P</a:t>
            </a:r>
            <a:r>
              <a:rPr sz="14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oposition</a:t>
            </a:r>
            <a:r>
              <a:rPr sz="1400" b="1" spc="73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2:</a:t>
            </a:r>
            <a:r>
              <a:rPr sz="1400" b="1" spc="-5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Assets</a:t>
            </a:r>
            <a:r>
              <a:rPr sz="1400" b="1" spc="4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that</a:t>
            </a:r>
            <a:r>
              <a:rPr sz="1400" b="1" spc="2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generate</a:t>
            </a:r>
            <a:r>
              <a:rPr sz="1400" b="1" spc="5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cash</a:t>
            </a:r>
            <a:r>
              <a:rPr sz="1400" b="1" spc="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flows</a:t>
            </a:r>
            <a:r>
              <a:rPr sz="14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early</a:t>
            </a:r>
            <a:r>
              <a:rPr sz="1400" b="1" spc="3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in</a:t>
            </a:r>
            <a:r>
              <a:rPr sz="1400" b="1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their</a:t>
            </a:r>
            <a:r>
              <a:rPr sz="1400" b="1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life</a:t>
            </a:r>
            <a:r>
              <a:rPr sz="1400" b="1" spc="27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will</a:t>
            </a:r>
            <a:r>
              <a:rPr sz="1400" b="1" spc="2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be</a:t>
            </a:r>
            <a:r>
              <a:rPr sz="1400" b="1" spc="1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worth</a:t>
            </a:r>
            <a:r>
              <a:rPr sz="1400" b="1" spc="3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mo</a:t>
            </a:r>
            <a:r>
              <a:rPr sz="14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e</a:t>
            </a:r>
            <a:r>
              <a:rPr sz="1400" b="1" spc="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than assets</a:t>
            </a:r>
            <a:r>
              <a:rPr sz="1400" b="1" spc="3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that</a:t>
            </a:r>
            <a:r>
              <a:rPr sz="1400" b="1" spc="28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generate</a:t>
            </a:r>
            <a:r>
              <a:rPr sz="1400" b="1" spc="59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cash</a:t>
            </a:r>
            <a:r>
              <a:rPr sz="1400" b="1" spc="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flows</a:t>
            </a:r>
            <a:r>
              <a:rPr sz="14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later;</a:t>
            </a:r>
            <a:r>
              <a:rPr sz="1400" b="1" spc="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the</a:t>
            </a:r>
            <a:r>
              <a:rPr sz="1400" b="1" spc="22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latter</a:t>
            </a:r>
            <a:r>
              <a:rPr sz="1400" b="1" spc="1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may</a:t>
            </a:r>
            <a:r>
              <a:rPr sz="1400" b="1" spc="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however</a:t>
            </a:r>
            <a:r>
              <a:rPr sz="1400" b="1" spc="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have</a:t>
            </a:r>
            <a:r>
              <a:rPr sz="1400" b="1" spc="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g</a:t>
            </a:r>
            <a:r>
              <a:rPr sz="14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eater</a:t>
            </a:r>
            <a:r>
              <a:rPr sz="1400" b="1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g</a:t>
            </a:r>
            <a:r>
              <a:rPr sz="1400" b="1" spc="-27" dirty="0">
                <a:solidFill>
                  <a:srgbClr val="595959"/>
                </a:solidFill>
                <a:latin typeface="Times New Roman"/>
                <a:cs typeface="Times New Roman"/>
              </a:rPr>
              <a:t>r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owth and</a:t>
            </a:r>
            <a:r>
              <a:rPr sz="1400" b="1" spc="2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higher</a:t>
            </a:r>
            <a:r>
              <a:rPr sz="1400" b="1" spc="2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cash</a:t>
            </a:r>
            <a:r>
              <a:rPr sz="1400" b="1" spc="3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flows</a:t>
            </a:r>
            <a:r>
              <a:rPr sz="1400" b="1" spc="-26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to</a:t>
            </a:r>
            <a:r>
              <a:rPr sz="1400" b="1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95959"/>
                </a:solidFill>
                <a:latin typeface="Times New Roman"/>
                <a:cs typeface="Times New Roman"/>
              </a:rPr>
              <a:t>compensate.</a:t>
            </a:r>
            <a:endParaRPr sz="14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1270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2354" y="2386717"/>
            <a:ext cx="632788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122576" y="2386717"/>
            <a:ext cx="66624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5006251" y="2386717"/>
            <a:ext cx="666239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5889925" y="2386717"/>
            <a:ext cx="677390" cy="1344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54520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8023" y="2380646"/>
            <a:ext cx="6950604" cy="2964228"/>
          </a:xfrm>
          <a:custGeom>
            <a:avLst/>
            <a:gdLst/>
            <a:ahLst/>
            <a:cxnLst/>
            <a:rect l="l" t="t" r="r" b="b"/>
            <a:pathLst>
              <a:path w="7645664" h="3359458">
                <a:moveTo>
                  <a:pt x="0" y="0"/>
                </a:moveTo>
                <a:lnTo>
                  <a:pt x="0" y="3359458"/>
                </a:lnTo>
                <a:lnTo>
                  <a:pt x="7645664" y="3359458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7650" y="4861455"/>
            <a:ext cx="4378879" cy="472178"/>
          </a:xfrm>
          <a:custGeom>
            <a:avLst/>
            <a:gdLst/>
            <a:ahLst/>
            <a:cxnLst/>
            <a:rect l="l" t="t" r="r" b="b"/>
            <a:pathLst>
              <a:path w="4816767" h="535135">
                <a:moveTo>
                  <a:pt x="2408383" y="0"/>
                </a:moveTo>
                <a:lnTo>
                  <a:pt x="269721" y="0"/>
                </a:lnTo>
                <a:lnTo>
                  <a:pt x="247600" y="879"/>
                </a:lnTo>
                <a:lnTo>
                  <a:pt x="204904" y="7714"/>
                </a:lnTo>
                <a:lnTo>
                  <a:pt x="164733" y="20859"/>
                </a:lnTo>
                <a:lnTo>
                  <a:pt x="127643" y="39769"/>
                </a:lnTo>
                <a:lnTo>
                  <a:pt x="94189" y="63897"/>
                </a:lnTo>
                <a:lnTo>
                  <a:pt x="64926" y="92696"/>
                </a:lnTo>
                <a:lnTo>
                  <a:pt x="40410" y="125619"/>
                </a:lnTo>
                <a:lnTo>
                  <a:pt x="21196" y="162121"/>
                </a:lnTo>
                <a:lnTo>
                  <a:pt x="7838" y="201654"/>
                </a:lnTo>
                <a:lnTo>
                  <a:pt x="894" y="243673"/>
                </a:lnTo>
                <a:lnTo>
                  <a:pt x="0" y="265444"/>
                </a:lnTo>
                <a:lnTo>
                  <a:pt x="0" y="269690"/>
                </a:lnTo>
                <a:lnTo>
                  <a:pt x="3530" y="312746"/>
                </a:lnTo>
                <a:lnTo>
                  <a:pt x="13750" y="353591"/>
                </a:lnTo>
                <a:lnTo>
                  <a:pt x="30105" y="391677"/>
                </a:lnTo>
                <a:lnTo>
                  <a:pt x="52040" y="426458"/>
                </a:lnTo>
                <a:lnTo>
                  <a:pt x="78999" y="457387"/>
                </a:lnTo>
                <a:lnTo>
                  <a:pt x="110427" y="483919"/>
                </a:lnTo>
                <a:lnTo>
                  <a:pt x="145769" y="505505"/>
                </a:lnTo>
                <a:lnTo>
                  <a:pt x="184469" y="521601"/>
                </a:lnTo>
                <a:lnTo>
                  <a:pt x="225971" y="531660"/>
                </a:lnTo>
                <a:lnTo>
                  <a:pt x="269722" y="535134"/>
                </a:lnTo>
                <a:lnTo>
                  <a:pt x="4547045" y="535135"/>
                </a:lnTo>
                <a:lnTo>
                  <a:pt x="4569166" y="534255"/>
                </a:lnTo>
                <a:lnTo>
                  <a:pt x="4611862" y="527420"/>
                </a:lnTo>
                <a:lnTo>
                  <a:pt x="4652033" y="514275"/>
                </a:lnTo>
                <a:lnTo>
                  <a:pt x="4689123" y="495365"/>
                </a:lnTo>
                <a:lnTo>
                  <a:pt x="4722577" y="471237"/>
                </a:lnTo>
                <a:lnTo>
                  <a:pt x="4751840" y="442439"/>
                </a:lnTo>
                <a:lnTo>
                  <a:pt x="4776357" y="409515"/>
                </a:lnTo>
                <a:lnTo>
                  <a:pt x="4795571" y="373013"/>
                </a:lnTo>
                <a:lnTo>
                  <a:pt x="4808929" y="333480"/>
                </a:lnTo>
                <a:lnTo>
                  <a:pt x="4815873" y="291461"/>
                </a:lnTo>
                <a:lnTo>
                  <a:pt x="4816767" y="269691"/>
                </a:lnTo>
                <a:lnTo>
                  <a:pt x="4816767" y="265444"/>
                </a:lnTo>
                <a:lnTo>
                  <a:pt x="4813237" y="222387"/>
                </a:lnTo>
                <a:lnTo>
                  <a:pt x="4803017" y="181543"/>
                </a:lnTo>
                <a:lnTo>
                  <a:pt x="4786661" y="143457"/>
                </a:lnTo>
                <a:lnTo>
                  <a:pt x="4764727" y="108676"/>
                </a:lnTo>
                <a:lnTo>
                  <a:pt x="4737767" y="77746"/>
                </a:lnTo>
                <a:lnTo>
                  <a:pt x="4706339" y="51215"/>
                </a:lnTo>
                <a:lnTo>
                  <a:pt x="4670998" y="29628"/>
                </a:lnTo>
                <a:lnTo>
                  <a:pt x="4632298" y="13532"/>
                </a:lnTo>
                <a:lnTo>
                  <a:pt x="4590795" y="3474"/>
                </a:lnTo>
                <a:lnTo>
                  <a:pt x="4547045" y="0"/>
                </a:lnTo>
                <a:lnTo>
                  <a:pt x="2408383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7303" y="4870824"/>
            <a:ext cx="4359573" cy="453440"/>
          </a:xfrm>
          <a:custGeom>
            <a:avLst/>
            <a:gdLst/>
            <a:ahLst/>
            <a:cxnLst/>
            <a:rect l="l" t="t" r="r" b="b"/>
            <a:pathLst>
              <a:path w="4795530" h="513899">
                <a:moveTo>
                  <a:pt x="2397765" y="0"/>
                </a:moveTo>
                <a:lnTo>
                  <a:pt x="4525808" y="0"/>
                </a:lnTo>
                <a:lnTo>
                  <a:pt x="4547930" y="851"/>
                </a:lnTo>
                <a:lnTo>
                  <a:pt x="4590626" y="7467"/>
                </a:lnTo>
                <a:lnTo>
                  <a:pt x="4630796" y="20192"/>
                </a:lnTo>
                <a:lnTo>
                  <a:pt x="4667886" y="38497"/>
                </a:lnTo>
                <a:lnTo>
                  <a:pt x="4701340" y="61852"/>
                </a:lnTo>
                <a:lnTo>
                  <a:pt x="4730603" y="89729"/>
                </a:lnTo>
                <a:lnTo>
                  <a:pt x="4755119" y="121599"/>
                </a:lnTo>
                <a:lnTo>
                  <a:pt x="4774334" y="156933"/>
                </a:lnTo>
                <a:lnTo>
                  <a:pt x="4787691" y="195201"/>
                </a:lnTo>
                <a:lnTo>
                  <a:pt x="4794636" y="235876"/>
                </a:lnTo>
                <a:lnTo>
                  <a:pt x="4795530" y="256949"/>
                </a:lnTo>
                <a:lnTo>
                  <a:pt x="4794636" y="278023"/>
                </a:lnTo>
                <a:lnTo>
                  <a:pt x="4792000" y="298628"/>
                </a:lnTo>
                <a:lnTo>
                  <a:pt x="4781779" y="338165"/>
                </a:lnTo>
                <a:lnTo>
                  <a:pt x="4765424" y="375033"/>
                </a:lnTo>
                <a:lnTo>
                  <a:pt x="4743489" y="408701"/>
                </a:lnTo>
                <a:lnTo>
                  <a:pt x="4716530" y="438640"/>
                </a:lnTo>
                <a:lnTo>
                  <a:pt x="4685102" y="464323"/>
                </a:lnTo>
                <a:lnTo>
                  <a:pt x="4649761" y="485219"/>
                </a:lnTo>
                <a:lnTo>
                  <a:pt x="4611061" y="500800"/>
                </a:lnTo>
                <a:lnTo>
                  <a:pt x="4569559" y="510536"/>
                </a:lnTo>
                <a:lnTo>
                  <a:pt x="4525808" y="513899"/>
                </a:lnTo>
                <a:lnTo>
                  <a:pt x="269722" y="513899"/>
                </a:lnTo>
                <a:lnTo>
                  <a:pt x="225971" y="510536"/>
                </a:lnTo>
                <a:lnTo>
                  <a:pt x="184469" y="500799"/>
                </a:lnTo>
                <a:lnTo>
                  <a:pt x="145769" y="485219"/>
                </a:lnTo>
                <a:lnTo>
                  <a:pt x="110427" y="464322"/>
                </a:lnTo>
                <a:lnTo>
                  <a:pt x="78999" y="438640"/>
                </a:lnTo>
                <a:lnTo>
                  <a:pt x="52040" y="408700"/>
                </a:lnTo>
                <a:lnTo>
                  <a:pt x="30105" y="375032"/>
                </a:lnTo>
                <a:lnTo>
                  <a:pt x="13750" y="338165"/>
                </a:lnTo>
                <a:lnTo>
                  <a:pt x="3530" y="298627"/>
                </a:lnTo>
                <a:lnTo>
                  <a:pt x="0" y="256949"/>
                </a:lnTo>
                <a:lnTo>
                  <a:pt x="894" y="235876"/>
                </a:lnTo>
                <a:lnTo>
                  <a:pt x="3530" y="215271"/>
                </a:lnTo>
                <a:lnTo>
                  <a:pt x="7838" y="195201"/>
                </a:lnTo>
                <a:lnTo>
                  <a:pt x="13750" y="175733"/>
                </a:lnTo>
                <a:lnTo>
                  <a:pt x="21196" y="156933"/>
                </a:lnTo>
                <a:lnTo>
                  <a:pt x="30105" y="138866"/>
                </a:lnTo>
                <a:lnTo>
                  <a:pt x="40410" y="121599"/>
                </a:lnTo>
                <a:lnTo>
                  <a:pt x="52040" y="105198"/>
                </a:lnTo>
                <a:lnTo>
                  <a:pt x="64926" y="89729"/>
                </a:lnTo>
                <a:lnTo>
                  <a:pt x="78999" y="75258"/>
                </a:lnTo>
                <a:lnTo>
                  <a:pt x="94189" y="61852"/>
                </a:lnTo>
                <a:lnTo>
                  <a:pt x="110427" y="49576"/>
                </a:lnTo>
                <a:lnTo>
                  <a:pt x="127643" y="38497"/>
                </a:lnTo>
                <a:lnTo>
                  <a:pt x="145769" y="28680"/>
                </a:lnTo>
                <a:lnTo>
                  <a:pt x="164734" y="20192"/>
                </a:lnTo>
                <a:lnTo>
                  <a:pt x="184469" y="13099"/>
                </a:lnTo>
                <a:lnTo>
                  <a:pt x="204904" y="7467"/>
                </a:lnTo>
                <a:lnTo>
                  <a:pt x="225971" y="3363"/>
                </a:lnTo>
                <a:lnTo>
                  <a:pt x="247600" y="851"/>
                </a:lnTo>
                <a:lnTo>
                  <a:pt x="269722" y="0"/>
                </a:lnTo>
                <a:lnTo>
                  <a:pt x="2397765" y="0"/>
                </a:lnTo>
                <a:close/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8023" y="3208832"/>
            <a:ext cx="1946169" cy="1180444"/>
          </a:xfrm>
          <a:custGeom>
            <a:avLst/>
            <a:gdLst/>
            <a:ahLst/>
            <a:cxnLst/>
            <a:rect l="l" t="t" r="r" b="b"/>
            <a:pathLst>
              <a:path w="2140786" h="1337837">
                <a:moveTo>
                  <a:pt x="1070392" y="0"/>
                </a:moveTo>
                <a:lnTo>
                  <a:pt x="267598" y="0"/>
                </a:lnTo>
                <a:lnTo>
                  <a:pt x="245650" y="886"/>
                </a:lnTo>
                <a:lnTo>
                  <a:pt x="203291" y="7776"/>
                </a:lnTo>
                <a:lnTo>
                  <a:pt x="163436" y="21026"/>
                </a:lnTo>
                <a:lnTo>
                  <a:pt x="126638" y="40087"/>
                </a:lnTo>
                <a:lnTo>
                  <a:pt x="93448" y="64408"/>
                </a:lnTo>
                <a:lnTo>
                  <a:pt x="64415" y="93437"/>
                </a:lnTo>
                <a:lnTo>
                  <a:pt x="40092" y="126624"/>
                </a:lnTo>
                <a:lnTo>
                  <a:pt x="21029" y="163418"/>
                </a:lnTo>
                <a:lnTo>
                  <a:pt x="7777" y="203267"/>
                </a:lnTo>
                <a:lnTo>
                  <a:pt x="887" y="245622"/>
                </a:lnTo>
                <a:lnTo>
                  <a:pt x="0" y="267567"/>
                </a:lnTo>
                <a:lnTo>
                  <a:pt x="0" y="1070269"/>
                </a:lnTo>
                <a:lnTo>
                  <a:pt x="3502" y="1113670"/>
                </a:lnTo>
                <a:lnTo>
                  <a:pt x="13642" y="1154841"/>
                </a:lnTo>
                <a:lnTo>
                  <a:pt x="29868" y="1193232"/>
                </a:lnTo>
                <a:lnTo>
                  <a:pt x="51630" y="1228291"/>
                </a:lnTo>
                <a:lnTo>
                  <a:pt x="78377" y="1259468"/>
                </a:lnTo>
                <a:lnTo>
                  <a:pt x="109558" y="1286212"/>
                </a:lnTo>
                <a:lnTo>
                  <a:pt x="144621" y="1307971"/>
                </a:lnTo>
                <a:lnTo>
                  <a:pt x="183016" y="1324196"/>
                </a:lnTo>
                <a:lnTo>
                  <a:pt x="224192" y="1334335"/>
                </a:lnTo>
                <a:lnTo>
                  <a:pt x="267598" y="1337837"/>
                </a:lnTo>
                <a:lnTo>
                  <a:pt x="1873188" y="1337837"/>
                </a:lnTo>
                <a:lnTo>
                  <a:pt x="1895135" y="1336950"/>
                </a:lnTo>
                <a:lnTo>
                  <a:pt x="1937494" y="1330061"/>
                </a:lnTo>
                <a:lnTo>
                  <a:pt x="1977349" y="1316810"/>
                </a:lnTo>
                <a:lnTo>
                  <a:pt x="2014147" y="1297749"/>
                </a:lnTo>
                <a:lnTo>
                  <a:pt x="2047337" y="1273429"/>
                </a:lnTo>
                <a:lnTo>
                  <a:pt x="2076370" y="1244399"/>
                </a:lnTo>
                <a:lnTo>
                  <a:pt x="2100693" y="1211212"/>
                </a:lnTo>
                <a:lnTo>
                  <a:pt x="2119756" y="1174419"/>
                </a:lnTo>
                <a:lnTo>
                  <a:pt x="2133008" y="1134569"/>
                </a:lnTo>
                <a:lnTo>
                  <a:pt x="2139898" y="1092214"/>
                </a:lnTo>
                <a:lnTo>
                  <a:pt x="2140786" y="1070269"/>
                </a:lnTo>
                <a:lnTo>
                  <a:pt x="2140786" y="267567"/>
                </a:lnTo>
                <a:lnTo>
                  <a:pt x="2137283" y="224166"/>
                </a:lnTo>
                <a:lnTo>
                  <a:pt x="2127143" y="182995"/>
                </a:lnTo>
                <a:lnTo>
                  <a:pt x="2110917" y="144604"/>
                </a:lnTo>
                <a:lnTo>
                  <a:pt x="2089155" y="109545"/>
                </a:lnTo>
                <a:lnTo>
                  <a:pt x="2062408" y="78368"/>
                </a:lnTo>
                <a:lnTo>
                  <a:pt x="2031227" y="51625"/>
                </a:lnTo>
                <a:lnTo>
                  <a:pt x="1996164" y="29865"/>
                </a:lnTo>
                <a:lnTo>
                  <a:pt x="1957769" y="13640"/>
                </a:lnTo>
                <a:lnTo>
                  <a:pt x="1916593" y="3502"/>
                </a:lnTo>
                <a:lnTo>
                  <a:pt x="1873188" y="0"/>
                </a:lnTo>
                <a:lnTo>
                  <a:pt x="1070392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7676" y="3218201"/>
            <a:ext cx="1926861" cy="1161707"/>
          </a:xfrm>
          <a:custGeom>
            <a:avLst/>
            <a:gdLst/>
            <a:ahLst/>
            <a:cxnLst/>
            <a:rect l="l" t="t" r="r" b="b"/>
            <a:pathLst>
              <a:path w="2119547" h="1316601">
                <a:moveTo>
                  <a:pt x="1059774" y="0"/>
                </a:moveTo>
                <a:lnTo>
                  <a:pt x="1860445" y="0"/>
                </a:lnTo>
                <a:lnTo>
                  <a:pt x="1881695" y="858"/>
                </a:lnTo>
                <a:lnTo>
                  <a:pt x="1922710" y="7529"/>
                </a:lnTo>
                <a:lnTo>
                  <a:pt x="1961299" y="20359"/>
                </a:lnTo>
                <a:lnTo>
                  <a:pt x="1996929" y="38815"/>
                </a:lnTo>
                <a:lnTo>
                  <a:pt x="2029066" y="62363"/>
                </a:lnTo>
                <a:lnTo>
                  <a:pt x="2057177" y="90470"/>
                </a:lnTo>
                <a:lnTo>
                  <a:pt x="2080728" y="122604"/>
                </a:lnTo>
                <a:lnTo>
                  <a:pt x="2099186" y="158230"/>
                </a:lnTo>
                <a:lnTo>
                  <a:pt x="2112017" y="196814"/>
                </a:lnTo>
                <a:lnTo>
                  <a:pt x="2118688" y="237824"/>
                </a:lnTo>
                <a:lnTo>
                  <a:pt x="2119547" y="259073"/>
                </a:lnTo>
                <a:lnTo>
                  <a:pt x="2119547" y="1057528"/>
                </a:lnTo>
                <a:lnTo>
                  <a:pt x="2118688" y="1078776"/>
                </a:lnTo>
                <a:lnTo>
                  <a:pt x="2116156" y="1099551"/>
                </a:lnTo>
                <a:lnTo>
                  <a:pt x="2112017" y="1119786"/>
                </a:lnTo>
                <a:lnTo>
                  <a:pt x="2106338" y="1139415"/>
                </a:lnTo>
                <a:lnTo>
                  <a:pt x="2099186" y="1158371"/>
                </a:lnTo>
                <a:lnTo>
                  <a:pt x="2090627" y="1176587"/>
                </a:lnTo>
                <a:lnTo>
                  <a:pt x="2080728" y="1193997"/>
                </a:lnTo>
                <a:lnTo>
                  <a:pt x="2069555" y="1210533"/>
                </a:lnTo>
                <a:lnTo>
                  <a:pt x="2057177" y="1226130"/>
                </a:lnTo>
                <a:lnTo>
                  <a:pt x="2043658" y="1240720"/>
                </a:lnTo>
                <a:lnTo>
                  <a:pt x="2029066" y="1254238"/>
                </a:lnTo>
                <a:lnTo>
                  <a:pt x="2013467" y="1266615"/>
                </a:lnTo>
                <a:lnTo>
                  <a:pt x="1996929" y="1277786"/>
                </a:lnTo>
                <a:lnTo>
                  <a:pt x="1979517" y="1287684"/>
                </a:lnTo>
                <a:lnTo>
                  <a:pt x="1961299" y="1296242"/>
                </a:lnTo>
                <a:lnTo>
                  <a:pt x="1942341" y="1303393"/>
                </a:lnTo>
                <a:lnTo>
                  <a:pt x="1922710" y="1309072"/>
                </a:lnTo>
                <a:lnTo>
                  <a:pt x="1902472" y="1313210"/>
                </a:lnTo>
                <a:lnTo>
                  <a:pt x="1881695" y="1315742"/>
                </a:lnTo>
                <a:lnTo>
                  <a:pt x="1860445" y="1316601"/>
                </a:lnTo>
                <a:lnTo>
                  <a:pt x="259103" y="1316601"/>
                </a:lnTo>
                <a:lnTo>
                  <a:pt x="237852" y="1315742"/>
                </a:lnTo>
                <a:lnTo>
                  <a:pt x="196837" y="1309072"/>
                </a:lnTo>
                <a:lnTo>
                  <a:pt x="158248" y="1296242"/>
                </a:lnTo>
                <a:lnTo>
                  <a:pt x="122618" y="1277786"/>
                </a:lnTo>
                <a:lnTo>
                  <a:pt x="90481" y="1254238"/>
                </a:lnTo>
                <a:lnTo>
                  <a:pt x="62370" y="1226130"/>
                </a:lnTo>
                <a:lnTo>
                  <a:pt x="38819" y="1193997"/>
                </a:lnTo>
                <a:lnTo>
                  <a:pt x="20361" y="1158371"/>
                </a:lnTo>
                <a:lnTo>
                  <a:pt x="7530" y="1119786"/>
                </a:lnTo>
                <a:lnTo>
                  <a:pt x="858" y="1078776"/>
                </a:lnTo>
                <a:lnTo>
                  <a:pt x="0" y="1057528"/>
                </a:lnTo>
                <a:lnTo>
                  <a:pt x="0" y="259073"/>
                </a:lnTo>
                <a:lnTo>
                  <a:pt x="3391" y="217050"/>
                </a:lnTo>
                <a:lnTo>
                  <a:pt x="13209" y="177186"/>
                </a:lnTo>
                <a:lnTo>
                  <a:pt x="28920" y="140014"/>
                </a:lnTo>
                <a:lnTo>
                  <a:pt x="49991" y="106067"/>
                </a:lnTo>
                <a:lnTo>
                  <a:pt x="75889" y="75880"/>
                </a:lnTo>
                <a:lnTo>
                  <a:pt x="106080" y="49986"/>
                </a:lnTo>
                <a:lnTo>
                  <a:pt x="140030" y="28917"/>
                </a:lnTo>
                <a:lnTo>
                  <a:pt x="177206" y="13207"/>
                </a:lnTo>
                <a:lnTo>
                  <a:pt x="217075" y="3390"/>
                </a:lnTo>
                <a:lnTo>
                  <a:pt x="259103" y="0"/>
                </a:lnTo>
                <a:lnTo>
                  <a:pt x="1059774" y="0"/>
                </a:lnTo>
                <a:close/>
              </a:path>
            </a:pathLst>
          </a:custGeom>
          <a:ln w="212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20174" y="3797181"/>
            <a:ext cx="2313005" cy="472178"/>
          </a:xfrm>
          <a:custGeom>
            <a:avLst/>
            <a:gdLst/>
            <a:ahLst/>
            <a:cxnLst/>
            <a:rect l="l" t="t" r="r" b="b"/>
            <a:pathLst>
              <a:path w="2544306" h="535135">
                <a:moveTo>
                  <a:pt x="1272153" y="0"/>
                </a:moveTo>
                <a:lnTo>
                  <a:pt x="269722" y="0"/>
                </a:lnTo>
                <a:lnTo>
                  <a:pt x="247600" y="851"/>
                </a:lnTo>
                <a:lnTo>
                  <a:pt x="204905" y="7467"/>
                </a:lnTo>
                <a:lnTo>
                  <a:pt x="164734" y="20192"/>
                </a:lnTo>
                <a:lnTo>
                  <a:pt x="127644" y="38496"/>
                </a:lnTo>
                <a:lnTo>
                  <a:pt x="94190" y="61852"/>
                </a:lnTo>
                <a:lnTo>
                  <a:pt x="64927" y="89729"/>
                </a:lnTo>
                <a:lnTo>
                  <a:pt x="40410" y="121599"/>
                </a:lnTo>
                <a:lnTo>
                  <a:pt x="21196" y="156933"/>
                </a:lnTo>
                <a:lnTo>
                  <a:pt x="7838" y="195201"/>
                </a:lnTo>
                <a:lnTo>
                  <a:pt x="894" y="235875"/>
                </a:lnTo>
                <a:lnTo>
                  <a:pt x="0" y="256949"/>
                </a:lnTo>
                <a:lnTo>
                  <a:pt x="0" y="278185"/>
                </a:lnTo>
                <a:lnTo>
                  <a:pt x="3530" y="319863"/>
                </a:lnTo>
                <a:lnTo>
                  <a:pt x="13750" y="359401"/>
                </a:lnTo>
                <a:lnTo>
                  <a:pt x="30106" y="396268"/>
                </a:lnTo>
                <a:lnTo>
                  <a:pt x="52040" y="429936"/>
                </a:lnTo>
                <a:lnTo>
                  <a:pt x="79000" y="459876"/>
                </a:lnTo>
                <a:lnTo>
                  <a:pt x="110428" y="485558"/>
                </a:lnTo>
                <a:lnTo>
                  <a:pt x="145769" y="506454"/>
                </a:lnTo>
                <a:lnTo>
                  <a:pt x="184469" y="522035"/>
                </a:lnTo>
                <a:lnTo>
                  <a:pt x="225972" y="531771"/>
                </a:lnTo>
                <a:lnTo>
                  <a:pt x="269722" y="535134"/>
                </a:lnTo>
                <a:lnTo>
                  <a:pt x="2274585" y="535135"/>
                </a:lnTo>
                <a:lnTo>
                  <a:pt x="2296706" y="534283"/>
                </a:lnTo>
                <a:lnTo>
                  <a:pt x="2339402" y="527667"/>
                </a:lnTo>
                <a:lnTo>
                  <a:pt x="2379572" y="514942"/>
                </a:lnTo>
                <a:lnTo>
                  <a:pt x="2416662" y="496637"/>
                </a:lnTo>
                <a:lnTo>
                  <a:pt x="2450117" y="473282"/>
                </a:lnTo>
                <a:lnTo>
                  <a:pt x="2479379" y="445405"/>
                </a:lnTo>
                <a:lnTo>
                  <a:pt x="2503896" y="413535"/>
                </a:lnTo>
                <a:lnTo>
                  <a:pt x="2523110" y="378201"/>
                </a:lnTo>
                <a:lnTo>
                  <a:pt x="2536467" y="339932"/>
                </a:lnTo>
                <a:lnTo>
                  <a:pt x="2543412" y="299258"/>
                </a:lnTo>
                <a:lnTo>
                  <a:pt x="2544306" y="278184"/>
                </a:lnTo>
                <a:lnTo>
                  <a:pt x="2544306" y="256949"/>
                </a:lnTo>
                <a:lnTo>
                  <a:pt x="2540776" y="215271"/>
                </a:lnTo>
                <a:lnTo>
                  <a:pt x="2530556" y="175733"/>
                </a:lnTo>
                <a:lnTo>
                  <a:pt x="2514200" y="138866"/>
                </a:lnTo>
                <a:lnTo>
                  <a:pt x="2492266" y="105198"/>
                </a:lnTo>
                <a:lnTo>
                  <a:pt x="2465307" y="75258"/>
                </a:lnTo>
                <a:lnTo>
                  <a:pt x="2433879" y="49576"/>
                </a:lnTo>
                <a:lnTo>
                  <a:pt x="2398537" y="28680"/>
                </a:lnTo>
                <a:lnTo>
                  <a:pt x="2359838" y="13099"/>
                </a:lnTo>
                <a:lnTo>
                  <a:pt x="2318335" y="3363"/>
                </a:lnTo>
                <a:lnTo>
                  <a:pt x="2274585" y="0"/>
                </a:lnTo>
                <a:lnTo>
                  <a:pt x="1272153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9827" y="3806550"/>
            <a:ext cx="2293699" cy="453440"/>
          </a:xfrm>
          <a:custGeom>
            <a:avLst/>
            <a:gdLst/>
            <a:ahLst/>
            <a:cxnLst/>
            <a:rect l="l" t="t" r="r" b="b"/>
            <a:pathLst>
              <a:path w="2523069" h="513899">
                <a:moveTo>
                  <a:pt x="1261535" y="0"/>
                </a:moveTo>
                <a:lnTo>
                  <a:pt x="2253347" y="0"/>
                </a:lnTo>
                <a:lnTo>
                  <a:pt x="2275469" y="851"/>
                </a:lnTo>
                <a:lnTo>
                  <a:pt x="2318165" y="7467"/>
                </a:lnTo>
                <a:lnTo>
                  <a:pt x="2358335" y="20192"/>
                </a:lnTo>
                <a:lnTo>
                  <a:pt x="2395425" y="38496"/>
                </a:lnTo>
                <a:lnTo>
                  <a:pt x="2428879" y="61852"/>
                </a:lnTo>
                <a:lnTo>
                  <a:pt x="2458142" y="89729"/>
                </a:lnTo>
                <a:lnTo>
                  <a:pt x="2482659" y="121599"/>
                </a:lnTo>
                <a:lnTo>
                  <a:pt x="2501873" y="156933"/>
                </a:lnTo>
                <a:lnTo>
                  <a:pt x="2515230" y="195201"/>
                </a:lnTo>
                <a:lnTo>
                  <a:pt x="2522175" y="235875"/>
                </a:lnTo>
                <a:lnTo>
                  <a:pt x="2523069" y="256949"/>
                </a:lnTo>
                <a:lnTo>
                  <a:pt x="2522175" y="278023"/>
                </a:lnTo>
                <a:lnTo>
                  <a:pt x="2519539" y="298628"/>
                </a:lnTo>
                <a:lnTo>
                  <a:pt x="2509319" y="338165"/>
                </a:lnTo>
                <a:lnTo>
                  <a:pt x="2492963" y="375032"/>
                </a:lnTo>
                <a:lnTo>
                  <a:pt x="2471029" y="408700"/>
                </a:lnTo>
                <a:lnTo>
                  <a:pt x="2444070" y="438640"/>
                </a:lnTo>
                <a:lnTo>
                  <a:pt x="2412642" y="464322"/>
                </a:lnTo>
                <a:lnTo>
                  <a:pt x="2377300" y="485219"/>
                </a:lnTo>
                <a:lnTo>
                  <a:pt x="2338600" y="500799"/>
                </a:lnTo>
                <a:lnTo>
                  <a:pt x="2297098" y="510536"/>
                </a:lnTo>
                <a:lnTo>
                  <a:pt x="2253347" y="513899"/>
                </a:lnTo>
                <a:lnTo>
                  <a:pt x="269721" y="513898"/>
                </a:lnTo>
                <a:lnTo>
                  <a:pt x="225971" y="510535"/>
                </a:lnTo>
                <a:lnTo>
                  <a:pt x="184468" y="500799"/>
                </a:lnTo>
                <a:lnTo>
                  <a:pt x="145769" y="485218"/>
                </a:lnTo>
                <a:lnTo>
                  <a:pt x="110427" y="464322"/>
                </a:lnTo>
                <a:lnTo>
                  <a:pt x="78999" y="438640"/>
                </a:lnTo>
                <a:lnTo>
                  <a:pt x="52040" y="408700"/>
                </a:lnTo>
                <a:lnTo>
                  <a:pt x="30105" y="375032"/>
                </a:lnTo>
                <a:lnTo>
                  <a:pt x="13750" y="338165"/>
                </a:lnTo>
                <a:lnTo>
                  <a:pt x="3530" y="298628"/>
                </a:lnTo>
                <a:lnTo>
                  <a:pt x="0" y="256949"/>
                </a:lnTo>
                <a:lnTo>
                  <a:pt x="894" y="235875"/>
                </a:lnTo>
                <a:lnTo>
                  <a:pt x="3530" y="215270"/>
                </a:lnTo>
                <a:lnTo>
                  <a:pt x="7838" y="195201"/>
                </a:lnTo>
                <a:lnTo>
                  <a:pt x="13750" y="175733"/>
                </a:lnTo>
                <a:lnTo>
                  <a:pt x="21196" y="156933"/>
                </a:lnTo>
                <a:lnTo>
                  <a:pt x="30105" y="138866"/>
                </a:lnTo>
                <a:lnTo>
                  <a:pt x="40410" y="121599"/>
                </a:lnTo>
                <a:lnTo>
                  <a:pt x="52040" y="105198"/>
                </a:lnTo>
                <a:lnTo>
                  <a:pt x="64926" y="89729"/>
                </a:lnTo>
                <a:lnTo>
                  <a:pt x="78999" y="75258"/>
                </a:lnTo>
                <a:lnTo>
                  <a:pt x="94189" y="61852"/>
                </a:lnTo>
                <a:lnTo>
                  <a:pt x="110427" y="49576"/>
                </a:lnTo>
                <a:lnTo>
                  <a:pt x="127643" y="38496"/>
                </a:lnTo>
                <a:lnTo>
                  <a:pt x="145769" y="28680"/>
                </a:lnTo>
                <a:lnTo>
                  <a:pt x="164733" y="20192"/>
                </a:lnTo>
                <a:lnTo>
                  <a:pt x="184468" y="13099"/>
                </a:lnTo>
                <a:lnTo>
                  <a:pt x="204904" y="7467"/>
                </a:lnTo>
                <a:lnTo>
                  <a:pt x="225971" y="3363"/>
                </a:lnTo>
                <a:lnTo>
                  <a:pt x="247600" y="851"/>
                </a:lnTo>
                <a:lnTo>
                  <a:pt x="269721" y="0"/>
                </a:lnTo>
                <a:lnTo>
                  <a:pt x="1261535" y="0"/>
                </a:lnTo>
                <a:close/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27836" y="2982111"/>
            <a:ext cx="5857814" cy="0"/>
          </a:xfrm>
          <a:custGeom>
            <a:avLst/>
            <a:gdLst/>
            <a:ahLst/>
            <a:cxnLst/>
            <a:rect l="l" t="t" r="r" b="b"/>
            <a:pathLst>
              <a:path w="6443595">
                <a:moveTo>
                  <a:pt x="0" y="0"/>
                </a:moveTo>
                <a:lnTo>
                  <a:pt x="6443595" y="0"/>
                </a:lnTo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6743" y="2736654"/>
            <a:ext cx="0" cy="2143537"/>
          </a:xfrm>
          <a:custGeom>
            <a:avLst/>
            <a:gdLst/>
            <a:ahLst/>
            <a:cxnLst/>
            <a:rect l="l" t="t" r="r" b="b"/>
            <a:pathLst>
              <a:path h="2429342">
                <a:moveTo>
                  <a:pt x="0" y="0"/>
                </a:moveTo>
                <a:lnTo>
                  <a:pt x="0" y="2429342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27836" y="4634734"/>
            <a:ext cx="5128001" cy="0"/>
          </a:xfrm>
          <a:custGeom>
            <a:avLst/>
            <a:gdLst/>
            <a:ahLst/>
            <a:cxnLst/>
            <a:rect l="l" t="t" r="r" b="b"/>
            <a:pathLst>
              <a:path w="5640801">
                <a:moveTo>
                  <a:pt x="0" y="0"/>
                </a:moveTo>
                <a:lnTo>
                  <a:pt x="5640801" y="0"/>
                </a:lnTo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37489" y="4389278"/>
            <a:ext cx="0" cy="254826"/>
          </a:xfrm>
          <a:custGeom>
            <a:avLst/>
            <a:gdLst/>
            <a:ahLst/>
            <a:cxnLst/>
            <a:rect l="l" t="t" r="r" b="b"/>
            <a:pathLst>
              <a:path h="288803">
                <a:moveTo>
                  <a:pt x="0" y="0"/>
                </a:moveTo>
                <a:lnTo>
                  <a:pt x="0" y="288803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46183" y="4269358"/>
            <a:ext cx="0" cy="374744"/>
          </a:xfrm>
          <a:custGeom>
            <a:avLst/>
            <a:gdLst/>
            <a:ahLst/>
            <a:cxnLst/>
            <a:rect l="l" t="t" r="r" b="b"/>
            <a:pathLst>
              <a:path h="424710">
                <a:moveTo>
                  <a:pt x="0" y="0"/>
                </a:moveTo>
                <a:lnTo>
                  <a:pt x="0" y="424710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7489" y="2736654"/>
            <a:ext cx="2919253" cy="245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156743" y="2736654"/>
            <a:ext cx="2928907" cy="245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237489" y="2982111"/>
            <a:ext cx="2919253" cy="1652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5156743" y="2982111"/>
            <a:ext cx="2928907" cy="1287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156743" y="4269358"/>
            <a:ext cx="2189439" cy="365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7346183" y="4269358"/>
            <a:ext cx="739467" cy="365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237489" y="4634735"/>
            <a:ext cx="2919253" cy="245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156743" y="4634735"/>
            <a:ext cx="2928907" cy="245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498023" y="2380646"/>
            <a:ext cx="6950604" cy="2964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25789" marR="5053546">
              <a:lnSpc>
                <a:spcPts val="1444"/>
              </a:lnSpc>
              <a:spcBef>
                <a:spcPts val="6482"/>
              </a:spcBef>
            </a:pPr>
            <a:r>
              <a:rPr sz="1300" spc="-8" dirty="0">
                <a:latin typeface="Times New Roman"/>
                <a:cs typeface="Times New Roman"/>
              </a:rPr>
              <a:t>Cas</a:t>
            </a:r>
            <a:r>
              <a:rPr sz="1300" dirty="0">
                <a:latin typeface="Times New Roman"/>
                <a:cs typeface="Times New Roman"/>
              </a:rPr>
              <a:t>h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flow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considere</a:t>
            </a:r>
            <a:r>
              <a:rPr sz="1300" dirty="0">
                <a:latin typeface="Times New Roman"/>
                <a:cs typeface="Times New Roman"/>
              </a:rPr>
              <a:t>d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are </a:t>
            </a:r>
            <a:endParaRPr sz="1300">
              <a:latin typeface="Times New Roman"/>
              <a:cs typeface="Times New Roman"/>
            </a:endParaRPr>
          </a:p>
          <a:p>
            <a:pPr marL="125789" marR="5053546">
              <a:lnSpc>
                <a:spcPts val="1444"/>
              </a:lnSpc>
              <a:spcBef>
                <a:spcPts val="1076"/>
              </a:spcBef>
            </a:pPr>
            <a:r>
              <a:rPr sz="1300" spc="-13" dirty="0">
                <a:latin typeface="Times New Roman"/>
                <a:cs typeface="Times New Roman"/>
              </a:rPr>
              <a:t>afte</a:t>
            </a:r>
            <a:r>
              <a:rPr sz="1300" dirty="0">
                <a:latin typeface="Times New Roman"/>
                <a:cs typeface="Times New Roman"/>
              </a:rPr>
              <a:t>r</a:t>
            </a:r>
            <a:r>
              <a:rPr sz="1300" spc="-26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deb</a:t>
            </a:r>
            <a:r>
              <a:rPr sz="1300" dirty="0">
                <a:latin typeface="Times New Roman"/>
                <a:cs typeface="Times New Roman"/>
              </a:rPr>
              <a:t>t</a:t>
            </a:r>
            <a:r>
              <a:rPr sz="1300" spc="-26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payment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26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and</a:t>
            </a:r>
            <a:endParaRPr sz="1300">
              <a:latin typeface="Times New Roman"/>
              <a:cs typeface="Times New Roman"/>
            </a:endParaRPr>
          </a:p>
          <a:p>
            <a:pPr marL="125789">
              <a:lnSpc>
                <a:spcPts val="1467"/>
              </a:lnSpc>
              <a:spcBef>
                <a:spcPts val="1150"/>
              </a:spcBef>
            </a:pPr>
            <a:r>
              <a:rPr sz="1900" spc="-13" baseline="-2070" dirty="0">
                <a:latin typeface="Times New Roman"/>
                <a:cs typeface="Times New Roman"/>
              </a:rPr>
              <a:t>neede</a:t>
            </a:r>
            <a:r>
              <a:rPr sz="1900" baseline="-2070" dirty="0">
                <a:latin typeface="Times New Roman"/>
                <a:cs typeface="Times New Roman"/>
              </a:rPr>
              <a:t>d</a:t>
            </a:r>
            <a:r>
              <a:rPr sz="1900" spc="-22" baseline="-2070" dirty="0">
                <a:latin typeface="Times New Roman"/>
                <a:cs typeface="Times New Roman"/>
              </a:rPr>
              <a:t> </a:t>
            </a:r>
            <a:r>
              <a:rPr sz="1900" spc="-13" baseline="-2070" dirty="0">
                <a:latin typeface="Times New Roman"/>
                <a:cs typeface="Times New Roman"/>
              </a:rPr>
              <a:t>fo</a:t>
            </a:r>
            <a:r>
              <a:rPr sz="1900" baseline="-2070" dirty="0">
                <a:latin typeface="Times New Roman"/>
                <a:cs typeface="Times New Roman"/>
              </a:rPr>
              <a:t>r</a:t>
            </a:r>
            <a:r>
              <a:rPr sz="1900" spc="-22" baseline="-2070" dirty="0">
                <a:latin typeface="Times New Roman"/>
                <a:cs typeface="Times New Roman"/>
              </a:rPr>
              <a:t> </a:t>
            </a:r>
            <a:r>
              <a:rPr sz="1900" spc="-13" baseline="-2070" dirty="0">
                <a:latin typeface="Times New Roman"/>
                <a:cs typeface="Times New Roman"/>
              </a:rPr>
              <a:t>futur</a:t>
            </a:r>
            <a:r>
              <a:rPr sz="1900" baseline="-2070" dirty="0">
                <a:latin typeface="Times New Roman"/>
                <a:cs typeface="Times New Roman"/>
              </a:rPr>
              <a:t>e</a:t>
            </a:r>
            <a:r>
              <a:rPr sz="1900" spc="-22" baseline="-2070" dirty="0">
                <a:latin typeface="Times New Roman"/>
                <a:cs typeface="Times New Roman"/>
              </a:rPr>
              <a:t> </a:t>
            </a:r>
            <a:r>
              <a:rPr sz="1900" spc="-13" baseline="-2070" dirty="0">
                <a:latin typeface="Times New Roman"/>
                <a:cs typeface="Times New Roman"/>
              </a:rPr>
              <a:t>growt</a:t>
            </a:r>
            <a:r>
              <a:rPr sz="1900" baseline="-2070" dirty="0">
                <a:latin typeface="Times New Roman"/>
                <a:cs typeface="Times New Roman"/>
              </a:rPr>
              <a:t>h                                                                          </a:t>
            </a:r>
            <a:r>
              <a:rPr sz="1900" spc="75" baseline="-2070" dirty="0">
                <a:latin typeface="Times New Roman"/>
                <a:cs typeface="Times New Roman"/>
              </a:rPr>
              <a:t> </a:t>
            </a:r>
            <a:r>
              <a:rPr sz="1900" spc="-13" baseline="14493" dirty="0">
                <a:latin typeface="Times New Roman"/>
                <a:cs typeface="Times New Roman"/>
              </a:rPr>
              <a:t>Discoun</a:t>
            </a:r>
            <a:r>
              <a:rPr sz="1900" baseline="14493" dirty="0">
                <a:latin typeface="Times New Roman"/>
                <a:cs typeface="Times New Roman"/>
              </a:rPr>
              <a:t>t</a:t>
            </a:r>
            <a:r>
              <a:rPr sz="1900" spc="-22" baseline="14493" dirty="0">
                <a:latin typeface="Times New Roman"/>
                <a:cs typeface="Times New Roman"/>
              </a:rPr>
              <a:t> </a:t>
            </a:r>
            <a:r>
              <a:rPr sz="1900" spc="-13" baseline="14493" dirty="0">
                <a:latin typeface="Times New Roman"/>
                <a:cs typeface="Times New Roman"/>
              </a:rPr>
              <a:t>rat</a:t>
            </a:r>
            <a:r>
              <a:rPr sz="1900" baseline="14493" dirty="0">
                <a:latin typeface="Times New Roman"/>
                <a:cs typeface="Times New Roman"/>
              </a:rPr>
              <a:t>e</a:t>
            </a:r>
            <a:r>
              <a:rPr sz="1900" spc="-22" baseline="14493" dirty="0">
                <a:latin typeface="Times New Roman"/>
                <a:cs typeface="Times New Roman"/>
              </a:rPr>
              <a:t> </a:t>
            </a:r>
            <a:r>
              <a:rPr sz="1900" spc="-13" baseline="14493" dirty="0">
                <a:latin typeface="Times New Roman"/>
                <a:cs typeface="Times New Roman"/>
              </a:rPr>
              <a:t>reflect</a:t>
            </a:r>
            <a:r>
              <a:rPr sz="1900" baseline="14493" dirty="0">
                <a:latin typeface="Times New Roman"/>
                <a:cs typeface="Times New Roman"/>
              </a:rPr>
              <a:t>s</a:t>
            </a:r>
            <a:r>
              <a:rPr sz="1900" spc="-22" baseline="14493" dirty="0">
                <a:latin typeface="Times New Roman"/>
                <a:cs typeface="Times New Roman"/>
              </a:rPr>
              <a:t> </a:t>
            </a:r>
            <a:r>
              <a:rPr sz="1900" spc="-13" baseline="14493" dirty="0">
                <a:latin typeface="Times New Roman"/>
                <a:cs typeface="Times New Roman"/>
              </a:rPr>
              <a:t>onl</a:t>
            </a:r>
            <a:r>
              <a:rPr sz="1900" baseline="14493" dirty="0">
                <a:latin typeface="Times New Roman"/>
                <a:cs typeface="Times New Roman"/>
              </a:rPr>
              <a:t>y</a:t>
            </a:r>
            <a:r>
              <a:rPr sz="1900" spc="-22" baseline="14493" dirty="0">
                <a:latin typeface="Times New Roman"/>
                <a:cs typeface="Times New Roman"/>
              </a:rPr>
              <a:t> </a:t>
            </a:r>
            <a:r>
              <a:rPr sz="1900" spc="-13" baseline="14493" dirty="0">
                <a:latin typeface="Times New Roman"/>
                <a:cs typeface="Times New Roman"/>
              </a:rPr>
              <a:t>the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140186" marR="3072753" algn="ctr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Equity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aluation</a:t>
            </a:r>
            <a:endParaRPr sz="2100">
              <a:latin typeface="Times New Roman"/>
              <a:cs typeface="Times New Roman"/>
            </a:endParaRPr>
          </a:p>
          <a:p>
            <a:pPr marL="3151173" marR="2721322" algn="ctr">
              <a:lnSpc>
                <a:spcPct val="95825"/>
              </a:lnSpc>
              <a:spcBef>
                <a:spcPts val="9303"/>
              </a:spcBef>
            </a:pPr>
            <a:r>
              <a:rPr sz="1400" i="1" dirty="0">
                <a:latin typeface="Times New Roman"/>
                <a:cs typeface="Times New Roman"/>
              </a:rPr>
              <a:t>Figure</a:t>
            </a:r>
            <a:r>
              <a:rPr sz="1400" i="1" spc="8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5.5:</a:t>
            </a:r>
            <a:r>
              <a:rPr sz="1400" i="1" spc="5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Equity</a:t>
            </a:r>
            <a:r>
              <a:rPr sz="1400" i="1" spc="83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Valuation</a:t>
            </a:r>
            <a:endParaRPr sz="1400">
              <a:latin typeface="Times New Roman"/>
              <a:cs typeface="Times New Roman"/>
            </a:endParaRPr>
          </a:p>
          <a:p>
            <a:pPr marL="2696292">
              <a:lnSpc>
                <a:spcPct val="95825"/>
              </a:lnSpc>
              <a:spcBef>
                <a:spcPts val="1169"/>
              </a:spcBef>
            </a:pPr>
            <a:r>
              <a:rPr sz="1400" b="1" spc="-26" dirty="0">
                <a:latin typeface="Times New Roman"/>
                <a:cs typeface="Times New Roman"/>
              </a:rPr>
              <a:t>Asset</a:t>
            </a:r>
            <a:r>
              <a:rPr sz="1400" b="1" dirty="0">
                <a:latin typeface="Times New Roman"/>
                <a:cs typeface="Times New Roman"/>
              </a:rPr>
              <a:t>s                                                   </a:t>
            </a:r>
            <a:r>
              <a:rPr sz="1400" b="1" spc="319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Liabilities</a:t>
            </a:r>
            <a:endParaRPr sz="1400">
              <a:latin typeface="Times New Roman"/>
              <a:cs typeface="Times New Roman"/>
            </a:endParaRPr>
          </a:p>
          <a:p>
            <a:pPr marL="1137271" marR="2779382" indent="2039307">
              <a:lnSpc>
                <a:spcPts val="1444"/>
              </a:lnSpc>
              <a:spcBef>
                <a:spcPts val="2087"/>
              </a:spcBef>
            </a:pPr>
            <a:r>
              <a:rPr sz="1300" spc="-13" dirty="0">
                <a:latin typeface="Times New Roman"/>
                <a:cs typeface="Times New Roman"/>
              </a:rPr>
              <a:t>Asset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n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Plac</a:t>
            </a:r>
            <a:r>
              <a:rPr sz="1300" dirty="0">
                <a:latin typeface="Times New Roman"/>
                <a:cs typeface="Times New Roman"/>
              </a:rPr>
              <a:t>e                    </a:t>
            </a:r>
            <a:r>
              <a:rPr sz="1300" spc="14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Debt </a:t>
            </a:r>
            <a:endParaRPr sz="1300">
              <a:latin typeface="Times New Roman"/>
              <a:cs typeface="Times New Roman"/>
            </a:endParaRPr>
          </a:p>
          <a:p>
            <a:pPr marL="1137271" marR="2779382">
              <a:lnSpc>
                <a:spcPts val="1444"/>
              </a:lnSpc>
              <a:spcBef>
                <a:spcPts val="775"/>
              </a:spcBef>
            </a:pPr>
            <a:r>
              <a:rPr sz="1300" spc="-8" dirty="0">
                <a:latin typeface="Times New Roman"/>
                <a:cs typeface="Times New Roman"/>
              </a:rPr>
              <a:t>cashflow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fro</a:t>
            </a:r>
            <a:r>
              <a:rPr sz="1300" dirty="0">
                <a:latin typeface="Times New Roman"/>
                <a:cs typeface="Times New Roman"/>
              </a:rPr>
              <a:t>m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assets,</a:t>
            </a:r>
            <a:endParaRPr sz="1300">
              <a:latin typeface="Times New Roman"/>
              <a:cs typeface="Times New Roman"/>
            </a:endParaRPr>
          </a:p>
          <a:p>
            <a:pPr marL="1137271">
              <a:lnSpc>
                <a:spcPct val="95825"/>
              </a:lnSpc>
              <a:spcBef>
                <a:spcPts val="1103"/>
              </a:spcBef>
            </a:pPr>
            <a:r>
              <a:rPr sz="1300" spc="-17" dirty="0">
                <a:latin typeface="Times New Roman"/>
                <a:cs typeface="Times New Roman"/>
              </a:rPr>
              <a:t>afte</a:t>
            </a:r>
            <a:r>
              <a:rPr sz="1300" dirty="0">
                <a:latin typeface="Times New Roman"/>
                <a:cs typeface="Times New Roman"/>
              </a:rPr>
              <a:t>r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makin</a:t>
            </a:r>
            <a:r>
              <a:rPr sz="1300" dirty="0">
                <a:latin typeface="Times New Roman"/>
                <a:cs typeface="Times New Roman"/>
              </a:rPr>
              <a:t>g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reinvestments</a:t>
            </a:r>
            <a:endParaRPr sz="1300">
              <a:latin typeface="Times New Roman"/>
              <a:cs typeface="Times New Roman"/>
            </a:endParaRPr>
          </a:p>
          <a:p>
            <a:pPr marL="3176577">
              <a:lnSpc>
                <a:spcPts val="1444"/>
              </a:lnSpc>
              <a:spcBef>
                <a:spcPts val="746"/>
              </a:spcBef>
            </a:pPr>
            <a:r>
              <a:rPr sz="1900" spc="-8" baseline="-28987" dirty="0">
                <a:latin typeface="Times New Roman"/>
                <a:cs typeface="Times New Roman"/>
              </a:rPr>
              <a:t>Growt</a:t>
            </a:r>
            <a:r>
              <a:rPr sz="1900" baseline="-28987" dirty="0">
                <a:latin typeface="Times New Roman"/>
                <a:cs typeface="Times New Roman"/>
              </a:rPr>
              <a:t>h</a:t>
            </a:r>
            <a:r>
              <a:rPr sz="1900" spc="-17" baseline="-28987" dirty="0">
                <a:latin typeface="Times New Roman"/>
                <a:cs typeface="Times New Roman"/>
              </a:rPr>
              <a:t> </a:t>
            </a:r>
            <a:r>
              <a:rPr sz="1900" spc="-8" baseline="-28987" dirty="0">
                <a:latin typeface="Times New Roman"/>
                <a:cs typeface="Times New Roman"/>
              </a:rPr>
              <a:t>Asset</a:t>
            </a:r>
            <a:r>
              <a:rPr sz="1900" baseline="-28987" dirty="0">
                <a:latin typeface="Times New Roman"/>
                <a:cs typeface="Times New Roman"/>
              </a:rPr>
              <a:t>s                    </a:t>
            </a:r>
            <a:r>
              <a:rPr sz="1900" spc="246" baseline="-28987" dirty="0">
                <a:latin typeface="Times New Roman"/>
                <a:cs typeface="Times New Roman"/>
              </a:rPr>
              <a:t> </a:t>
            </a:r>
            <a:r>
              <a:rPr sz="1900" spc="-22" baseline="-28987" dirty="0">
                <a:latin typeface="Times New Roman"/>
                <a:cs typeface="Times New Roman"/>
              </a:rPr>
              <a:t>Equit</a:t>
            </a:r>
            <a:r>
              <a:rPr sz="1900" baseline="-28987" dirty="0">
                <a:latin typeface="Times New Roman"/>
                <a:cs typeface="Times New Roman"/>
              </a:rPr>
              <a:t>y      </a:t>
            </a:r>
            <a:r>
              <a:rPr sz="1900" spc="215" baseline="-2898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cos</a:t>
            </a:r>
            <a:r>
              <a:rPr sz="1300" dirty="0">
                <a:latin typeface="Times New Roman"/>
                <a:cs typeface="Times New Roman"/>
              </a:rPr>
              <a:t>t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f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raisin</a:t>
            </a:r>
            <a:r>
              <a:rPr sz="1300" dirty="0">
                <a:latin typeface="Times New Roman"/>
                <a:cs typeface="Times New Roman"/>
              </a:rPr>
              <a:t>g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equit</a:t>
            </a:r>
            <a:r>
              <a:rPr sz="1300" dirty="0">
                <a:latin typeface="Times New Roman"/>
                <a:cs typeface="Times New Roman"/>
              </a:rPr>
              <a:t>y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financing</a:t>
            </a:r>
            <a:endParaRPr sz="1300">
              <a:latin typeface="Times New Roman"/>
              <a:cs typeface="Times New Roman"/>
            </a:endParaRPr>
          </a:p>
          <a:p>
            <a:pPr marL="2578126">
              <a:lnSpc>
                <a:spcPct val="95825"/>
              </a:lnSpc>
              <a:spcBef>
                <a:spcPts val="5818"/>
              </a:spcBef>
            </a:pPr>
            <a:r>
              <a:rPr sz="1300" spc="-17" dirty="0">
                <a:latin typeface="Times New Roman"/>
                <a:cs typeface="Times New Roman"/>
              </a:rPr>
              <a:t>Presen</a:t>
            </a:r>
            <a:r>
              <a:rPr sz="1300" dirty="0">
                <a:latin typeface="Times New Roman"/>
                <a:cs typeface="Times New Roman"/>
              </a:rPr>
              <a:t>t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valu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valu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f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jus</a:t>
            </a:r>
            <a:r>
              <a:rPr sz="1300" dirty="0">
                <a:latin typeface="Times New Roman"/>
                <a:cs typeface="Times New Roman"/>
              </a:rPr>
              <a:t>t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th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equit</a:t>
            </a:r>
            <a:r>
              <a:rPr sz="1300" dirty="0">
                <a:latin typeface="Times New Roman"/>
                <a:cs typeface="Times New Roman"/>
              </a:rPr>
              <a:t>y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claim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n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th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firm</a:t>
            </a:r>
            <a:endParaRPr sz="13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31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32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98023" y="2380646"/>
            <a:ext cx="6950604" cy="2964228"/>
          </a:xfrm>
          <a:custGeom>
            <a:avLst/>
            <a:gdLst/>
            <a:ahLst/>
            <a:cxnLst/>
            <a:rect l="l" t="t" r="r" b="b"/>
            <a:pathLst>
              <a:path w="7645664" h="3359458">
                <a:moveTo>
                  <a:pt x="0" y="0"/>
                </a:moveTo>
                <a:lnTo>
                  <a:pt x="0" y="3359458"/>
                </a:lnTo>
                <a:lnTo>
                  <a:pt x="7645664" y="3359458"/>
                </a:lnTo>
                <a:lnTo>
                  <a:pt x="7645664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57650" y="4861455"/>
            <a:ext cx="4378879" cy="472178"/>
          </a:xfrm>
          <a:custGeom>
            <a:avLst/>
            <a:gdLst/>
            <a:ahLst/>
            <a:cxnLst/>
            <a:rect l="l" t="t" r="r" b="b"/>
            <a:pathLst>
              <a:path w="4816767" h="535135">
                <a:moveTo>
                  <a:pt x="2408383" y="0"/>
                </a:moveTo>
                <a:lnTo>
                  <a:pt x="269721" y="0"/>
                </a:lnTo>
                <a:lnTo>
                  <a:pt x="247600" y="879"/>
                </a:lnTo>
                <a:lnTo>
                  <a:pt x="204904" y="7714"/>
                </a:lnTo>
                <a:lnTo>
                  <a:pt x="164733" y="20859"/>
                </a:lnTo>
                <a:lnTo>
                  <a:pt x="127643" y="39769"/>
                </a:lnTo>
                <a:lnTo>
                  <a:pt x="94189" y="63897"/>
                </a:lnTo>
                <a:lnTo>
                  <a:pt x="64926" y="92696"/>
                </a:lnTo>
                <a:lnTo>
                  <a:pt x="40410" y="125619"/>
                </a:lnTo>
                <a:lnTo>
                  <a:pt x="21196" y="162121"/>
                </a:lnTo>
                <a:lnTo>
                  <a:pt x="7838" y="201654"/>
                </a:lnTo>
                <a:lnTo>
                  <a:pt x="894" y="243673"/>
                </a:lnTo>
                <a:lnTo>
                  <a:pt x="0" y="265444"/>
                </a:lnTo>
                <a:lnTo>
                  <a:pt x="0" y="269690"/>
                </a:lnTo>
                <a:lnTo>
                  <a:pt x="3530" y="312746"/>
                </a:lnTo>
                <a:lnTo>
                  <a:pt x="13750" y="353591"/>
                </a:lnTo>
                <a:lnTo>
                  <a:pt x="30105" y="391677"/>
                </a:lnTo>
                <a:lnTo>
                  <a:pt x="52040" y="426458"/>
                </a:lnTo>
                <a:lnTo>
                  <a:pt x="78999" y="457387"/>
                </a:lnTo>
                <a:lnTo>
                  <a:pt x="110427" y="483919"/>
                </a:lnTo>
                <a:lnTo>
                  <a:pt x="145769" y="505505"/>
                </a:lnTo>
                <a:lnTo>
                  <a:pt x="184469" y="521601"/>
                </a:lnTo>
                <a:lnTo>
                  <a:pt x="225971" y="531660"/>
                </a:lnTo>
                <a:lnTo>
                  <a:pt x="269722" y="535134"/>
                </a:lnTo>
                <a:lnTo>
                  <a:pt x="4547045" y="535135"/>
                </a:lnTo>
                <a:lnTo>
                  <a:pt x="4569166" y="534255"/>
                </a:lnTo>
                <a:lnTo>
                  <a:pt x="4611862" y="527420"/>
                </a:lnTo>
                <a:lnTo>
                  <a:pt x="4652033" y="514275"/>
                </a:lnTo>
                <a:lnTo>
                  <a:pt x="4689123" y="495365"/>
                </a:lnTo>
                <a:lnTo>
                  <a:pt x="4722577" y="471237"/>
                </a:lnTo>
                <a:lnTo>
                  <a:pt x="4751840" y="442439"/>
                </a:lnTo>
                <a:lnTo>
                  <a:pt x="4776357" y="409515"/>
                </a:lnTo>
                <a:lnTo>
                  <a:pt x="4795571" y="373013"/>
                </a:lnTo>
                <a:lnTo>
                  <a:pt x="4808929" y="333480"/>
                </a:lnTo>
                <a:lnTo>
                  <a:pt x="4815873" y="291461"/>
                </a:lnTo>
                <a:lnTo>
                  <a:pt x="4816767" y="269691"/>
                </a:lnTo>
                <a:lnTo>
                  <a:pt x="4816767" y="265444"/>
                </a:lnTo>
                <a:lnTo>
                  <a:pt x="4813237" y="222387"/>
                </a:lnTo>
                <a:lnTo>
                  <a:pt x="4803017" y="181543"/>
                </a:lnTo>
                <a:lnTo>
                  <a:pt x="4786661" y="143457"/>
                </a:lnTo>
                <a:lnTo>
                  <a:pt x="4764727" y="108676"/>
                </a:lnTo>
                <a:lnTo>
                  <a:pt x="4737767" y="77746"/>
                </a:lnTo>
                <a:lnTo>
                  <a:pt x="4706339" y="51215"/>
                </a:lnTo>
                <a:lnTo>
                  <a:pt x="4670998" y="29628"/>
                </a:lnTo>
                <a:lnTo>
                  <a:pt x="4632298" y="13532"/>
                </a:lnTo>
                <a:lnTo>
                  <a:pt x="4590795" y="3474"/>
                </a:lnTo>
                <a:lnTo>
                  <a:pt x="4547045" y="0"/>
                </a:lnTo>
                <a:lnTo>
                  <a:pt x="2408383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7303" y="4870824"/>
            <a:ext cx="4359573" cy="453440"/>
          </a:xfrm>
          <a:custGeom>
            <a:avLst/>
            <a:gdLst/>
            <a:ahLst/>
            <a:cxnLst/>
            <a:rect l="l" t="t" r="r" b="b"/>
            <a:pathLst>
              <a:path w="4795530" h="513899">
                <a:moveTo>
                  <a:pt x="2397765" y="0"/>
                </a:moveTo>
                <a:lnTo>
                  <a:pt x="4525808" y="0"/>
                </a:lnTo>
                <a:lnTo>
                  <a:pt x="4547930" y="851"/>
                </a:lnTo>
                <a:lnTo>
                  <a:pt x="4590626" y="7467"/>
                </a:lnTo>
                <a:lnTo>
                  <a:pt x="4630796" y="20192"/>
                </a:lnTo>
                <a:lnTo>
                  <a:pt x="4667886" y="38497"/>
                </a:lnTo>
                <a:lnTo>
                  <a:pt x="4701340" y="61852"/>
                </a:lnTo>
                <a:lnTo>
                  <a:pt x="4730603" y="89729"/>
                </a:lnTo>
                <a:lnTo>
                  <a:pt x="4755119" y="121599"/>
                </a:lnTo>
                <a:lnTo>
                  <a:pt x="4774334" y="156933"/>
                </a:lnTo>
                <a:lnTo>
                  <a:pt x="4787691" y="195201"/>
                </a:lnTo>
                <a:lnTo>
                  <a:pt x="4794636" y="235876"/>
                </a:lnTo>
                <a:lnTo>
                  <a:pt x="4795530" y="256949"/>
                </a:lnTo>
                <a:lnTo>
                  <a:pt x="4794636" y="278023"/>
                </a:lnTo>
                <a:lnTo>
                  <a:pt x="4792000" y="298628"/>
                </a:lnTo>
                <a:lnTo>
                  <a:pt x="4781779" y="338165"/>
                </a:lnTo>
                <a:lnTo>
                  <a:pt x="4765424" y="375033"/>
                </a:lnTo>
                <a:lnTo>
                  <a:pt x="4743489" y="408701"/>
                </a:lnTo>
                <a:lnTo>
                  <a:pt x="4716530" y="438640"/>
                </a:lnTo>
                <a:lnTo>
                  <a:pt x="4685102" y="464323"/>
                </a:lnTo>
                <a:lnTo>
                  <a:pt x="4649761" y="485219"/>
                </a:lnTo>
                <a:lnTo>
                  <a:pt x="4611061" y="500800"/>
                </a:lnTo>
                <a:lnTo>
                  <a:pt x="4569559" y="510536"/>
                </a:lnTo>
                <a:lnTo>
                  <a:pt x="4525808" y="513899"/>
                </a:lnTo>
                <a:lnTo>
                  <a:pt x="269722" y="513899"/>
                </a:lnTo>
                <a:lnTo>
                  <a:pt x="225971" y="510536"/>
                </a:lnTo>
                <a:lnTo>
                  <a:pt x="184469" y="500799"/>
                </a:lnTo>
                <a:lnTo>
                  <a:pt x="145769" y="485219"/>
                </a:lnTo>
                <a:lnTo>
                  <a:pt x="110427" y="464322"/>
                </a:lnTo>
                <a:lnTo>
                  <a:pt x="78999" y="438640"/>
                </a:lnTo>
                <a:lnTo>
                  <a:pt x="52040" y="408700"/>
                </a:lnTo>
                <a:lnTo>
                  <a:pt x="30105" y="375032"/>
                </a:lnTo>
                <a:lnTo>
                  <a:pt x="13750" y="338165"/>
                </a:lnTo>
                <a:lnTo>
                  <a:pt x="3530" y="298627"/>
                </a:lnTo>
                <a:lnTo>
                  <a:pt x="0" y="256949"/>
                </a:lnTo>
                <a:lnTo>
                  <a:pt x="894" y="235876"/>
                </a:lnTo>
                <a:lnTo>
                  <a:pt x="3530" y="215271"/>
                </a:lnTo>
                <a:lnTo>
                  <a:pt x="7838" y="195201"/>
                </a:lnTo>
                <a:lnTo>
                  <a:pt x="13750" y="175733"/>
                </a:lnTo>
                <a:lnTo>
                  <a:pt x="21196" y="156933"/>
                </a:lnTo>
                <a:lnTo>
                  <a:pt x="30105" y="138866"/>
                </a:lnTo>
                <a:lnTo>
                  <a:pt x="40410" y="121599"/>
                </a:lnTo>
                <a:lnTo>
                  <a:pt x="52040" y="105198"/>
                </a:lnTo>
                <a:lnTo>
                  <a:pt x="64926" y="89729"/>
                </a:lnTo>
                <a:lnTo>
                  <a:pt x="78999" y="75258"/>
                </a:lnTo>
                <a:lnTo>
                  <a:pt x="94189" y="61852"/>
                </a:lnTo>
                <a:lnTo>
                  <a:pt x="110427" y="49576"/>
                </a:lnTo>
                <a:lnTo>
                  <a:pt x="127643" y="38497"/>
                </a:lnTo>
                <a:lnTo>
                  <a:pt x="145769" y="28680"/>
                </a:lnTo>
                <a:lnTo>
                  <a:pt x="164734" y="20192"/>
                </a:lnTo>
                <a:lnTo>
                  <a:pt x="184469" y="13099"/>
                </a:lnTo>
                <a:lnTo>
                  <a:pt x="204904" y="7467"/>
                </a:lnTo>
                <a:lnTo>
                  <a:pt x="225971" y="3363"/>
                </a:lnTo>
                <a:lnTo>
                  <a:pt x="247600" y="851"/>
                </a:lnTo>
                <a:lnTo>
                  <a:pt x="269722" y="0"/>
                </a:lnTo>
                <a:lnTo>
                  <a:pt x="2397765" y="0"/>
                </a:lnTo>
                <a:close/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8023" y="3208832"/>
            <a:ext cx="1946169" cy="1180444"/>
          </a:xfrm>
          <a:custGeom>
            <a:avLst/>
            <a:gdLst/>
            <a:ahLst/>
            <a:cxnLst/>
            <a:rect l="l" t="t" r="r" b="b"/>
            <a:pathLst>
              <a:path w="2140786" h="1337837">
                <a:moveTo>
                  <a:pt x="1070392" y="0"/>
                </a:moveTo>
                <a:lnTo>
                  <a:pt x="267598" y="0"/>
                </a:lnTo>
                <a:lnTo>
                  <a:pt x="245650" y="886"/>
                </a:lnTo>
                <a:lnTo>
                  <a:pt x="203291" y="7776"/>
                </a:lnTo>
                <a:lnTo>
                  <a:pt x="163436" y="21026"/>
                </a:lnTo>
                <a:lnTo>
                  <a:pt x="126638" y="40087"/>
                </a:lnTo>
                <a:lnTo>
                  <a:pt x="93448" y="64408"/>
                </a:lnTo>
                <a:lnTo>
                  <a:pt x="64415" y="93437"/>
                </a:lnTo>
                <a:lnTo>
                  <a:pt x="40092" y="126624"/>
                </a:lnTo>
                <a:lnTo>
                  <a:pt x="21029" y="163418"/>
                </a:lnTo>
                <a:lnTo>
                  <a:pt x="7777" y="203267"/>
                </a:lnTo>
                <a:lnTo>
                  <a:pt x="887" y="245622"/>
                </a:lnTo>
                <a:lnTo>
                  <a:pt x="0" y="267567"/>
                </a:lnTo>
                <a:lnTo>
                  <a:pt x="0" y="1070269"/>
                </a:lnTo>
                <a:lnTo>
                  <a:pt x="3502" y="1113670"/>
                </a:lnTo>
                <a:lnTo>
                  <a:pt x="13642" y="1154841"/>
                </a:lnTo>
                <a:lnTo>
                  <a:pt x="29868" y="1193232"/>
                </a:lnTo>
                <a:lnTo>
                  <a:pt x="51630" y="1228291"/>
                </a:lnTo>
                <a:lnTo>
                  <a:pt x="78377" y="1259468"/>
                </a:lnTo>
                <a:lnTo>
                  <a:pt x="109558" y="1286212"/>
                </a:lnTo>
                <a:lnTo>
                  <a:pt x="144621" y="1307971"/>
                </a:lnTo>
                <a:lnTo>
                  <a:pt x="183016" y="1324196"/>
                </a:lnTo>
                <a:lnTo>
                  <a:pt x="224192" y="1334335"/>
                </a:lnTo>
                <a:lnTo>
                  <a:pt x="267598" y="1337837"/>
                </a:lnTo>
                <a:lnTo>
                  <a:pt x="1873188" y="1337837"/>
                </a:lnTo>
                <a:lnTo>
                  <a:pt x="1895135" y="1336950"/>
                </a:lnTo>
                <a:lnTo>
                  <a:pt x="1937494" y="1330061"/>
                </a:lnTo>
                <a:lnTo>
                  <a:pt x="1977349" y="1316810"/>
                </a:lnTo>
                <a:lnTo>
                  <a:pt x="2014147" y="1297749"/>
                </a:lnTo>
                <a:lnTo>
                  <a:pt x="2047337" y="1273429"/>
                </a:lnTo>
                <a:lnTo>
                  <a:pt x="2076370" y="1244399"/>
                </a:lnTo>
                <a:lnTo>
                  <a:pt x="2100693" y="1211212"/>
                </a:lnTo>
                <a:lnTo>
                  <a:pt x="2119756" y="1174419"/>
                </a:lnTo>
                <a:lnTo>
                  <a:pt x="2133008" y="1134569"/>
                </a:lnTo>
                <a:lnTo>
                  <a:pt x="2139898" y="1092214"/>
                </a:lnTo>
                <a:lnTo>
                  <a:pt x="2140786" y="1070269"/>
                </a:lnTo>
                <a:lnTo>
                  <a:pt x="2140786" y="267567"/>
                </a:lnTo>
                <a:lnTo>
                  <a:pt x="2137283" y="224166"/>
                </a:lnTo>
                <a:lnTo>
                  <a:pt x="2127143" y="182995"/>
                </a:lnTo>
                <a:lnTo>
                  <a:pt x="2110917" y="144604"/>
                </a:lnTo>
                <a:lnTo>
                  <a:pt x="2089155" y="109545"/>
                </a:lnTo>
                <a:lnTo>
                  <a:pt x="2062408" y="78368"/>
                </a:lnTo>
                <a:lnTo>
                  <a:pt x="2031227" y="51625"/>
                </a:lnTo>
                <a:lnTo>
                  <a:pt x="1996164" y="29865"/>
                </a:lnTo>
                <a:lnTo>
                  <a:pt x="1957769" y="13640"/>
                </a:lnTo>
                <a:lnTo>
                  <a:pt x="1916593" y="3502"/>
                </a:lnTo>
                <a:lnTo>
                  <a:pt x="1873188" y="0"/>
                </a:lnTo>
                <a:lnTo>
                  <a:pt x="1070392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7676" y="3218201"/>
            <a:ext cx="1926861" cy="1161707"/>
          </a:xfrm>
          <a:custGeom>
            <a:avLst/>
            <a:gdLst/>
            <a:ahLst/>
            <a:cxnLst/>
            <a:rect l="l" t="t" r="r" b="b"/>
            <a:pathLst>
              <a:path w="2119547" h="1316601">
                <a:moveTo>
                  <a:pt x="1059774" y="0"/>
                </a:moveTo>
                <a:lnTo>
                  <a:pt x="1860445" y="0"/>
                </a:lnTo>
                <a:lnTo>
                  <a:pt x="1881695" y="858"/>
                </a:lnTo>
                <a:lnTo>
                  <a:pt x="1922710" y="7529"/>
                </a:lnTo>
                <a:lnTo>
                  <a:pt x="1961299" y="20359"/>
                </a:lnTo>
                <a:lnTo>
                  <a:pt x="1996929" y="38815"/>
                </a:lnTo>
                <a:lnTo>
                  <a:pt x="2029066" y="62363"/>
                </a:lnTo>
                <a:lnTo>
                  <a:pt x="2057177" y="90470"/>
                </a:lnTo>
                <a:lnTo>
                  <a:pt x="2080728" y="122604"/>
                </a:lnTo>
                <a:lnTo>
                  <a:pt x="2099186" y="158230"/>
                </a:lnTo>
                <a:lnTo>
                  <a:pt x="2112017" y="196814"/>
                </a:lnTo>
                <a:lnTo>
                  <a:pt x="2118688" y="237824"/>
                </a:lnTo>
                <a:lnTo>
                  <a:pt x="2119547" y="259073"/>
                </a:lnTo>
                <a:lnTo>
                  <a:pt x="2119547" y="1057528"/>
                </a:lnTo>
                <a:lnTo>
                  <a:pt x="2118688" y="1078776"/>
                </a:lnTo>
                <a:lnTo>
                  <a:pt x="2116156" y="1099551"/>
                </a:lnTo>
                <a:lnTo>
                  <a:pt x="2112017" y="1119786"/>
                </a:lnTo>
                <a:lnTo>
                  <a:pt x="2106338" y="1139415"/>
                </a:lnTo>
                <a:lnTo>
                  <a:pt x="2099186" y="1158371"/>
                </a:lnTo>
                <a:lnTo>
                  <a:pt x="2090627" y="1176587"/>
                </a:lnTo>
                <a:lnTo>
                  <a:pt x="2080728" y="1193997"/>
                </a:lnTo>
                <a:lnTo>
                  <a:pt x="2069555" y="1210533"/>
                </a:lnTo>
                <a:lnTo>
                  <a:pt x="2057177" y="1226130"/>
                </a:lnTo>
                <a:lnTo>
                  <a:pt x="2043658" y="1240720"/>
                </a:lnTo>
                <a:lnTo>
                  <a:pt x="2029066" y="1254238"/>
                </a:lnTo>
                <a:lnTo>
                  <a:pt x="2013467" y="1266615"/>
                </a:lnTo>
                <a:lnTo>
                  <a:pt x="1996929" y="1277786"/>
                </a:lnTo>
                <a:lnTo>
                  <a:pt x="1979517" y="1287684"/>
                </a:lnTo>
                <a:lnTo>
                  <a:pt x="1961299" y="1296242"/>
                </a:lnTo>
                <a:lnTo>
                  <a:pt x="1942341" y="1303393"/>
                </a:lnTo>
                <a:lnTo>
                  <a:pt x="1922710" y="1309072"/>
                </a:lnTo>
                <a:lnTo>
                  <a:pt x="1902472" y="1313210"/>
                </a:lnTo>
                <a:lnTo>
                  <a:pt x="1881695" y="1315742"/>
                </a:lnTo>
                <a:lnTo>
                  <a:pt x="1860445" y="1316601"/>
                </a:lnTo>
                <a:lnTo>
                  <a:pt x="259103" y="1316601"/>
                </a:lnTo>
                <a:lnTo>
                  <a:pt x="237852" y="1315742"/>
                </a:lnTo>
                <a:lnTo>
                  <a:pt x="196837" y="1309072"/>
                </a:lnTo>
                <a:lnTo>
                  <a:pt x="158248" y="1296242"/>
                </a:lnTo>
                <a:lnTo>
                  <a:pt x="122618" y="1277786"/>
                </a:lnTo>
                <a:lnTo>
                  <a:pt x="90481" y="1254238"/>
                </a:lnTo>
                <a:lnTo>
                  <a:pt x="62370" y="1226130"/>
                </a:lnTo>
                <a:lnTo>
                  <a:pt x="38819" y="1193997"/>
                </a:lnTo>
                <a:lnTo>
                  <a:pt x="20361" y="1158371"/>
                </a:lnTo>
                <a:lnTo>
                  <a:pt x="7530" y="1119786"/>
                </a:lnTo>
                <a:lnTo>
                  <a:pt x="858" y="1078776"/>
                </a:lnTo>
                <a:lnTo>
                  <a:pt x="0" y="1057528"/>
                </a:lnTo>
                <a:lnTo>
                  <a:pt x="0" y="259073"/>
                </a:lnTo>
                <a:lnTo>
                  <a:pt x="3391" y="217050"/>
                </a:lnTo>
                <a:lnTo>
                  <a:pt x="13209" y="177186"/>
                </a:lnTo>
                <a:lnTo>
                  <a:pt x="28920" y="140014"/>
                </a:lnTo>
                <a:lnTo>
                  <a:pt x="49991" y="106067"/>
                </a:lnTo>
                <a:lnTo>
                  <a:pt x="75889" y="75880"/>
                </a:lnTo>
                <a:lnTo>
                  <a:pt x="106080" y="49986"/>
                </a:lnTo>
                <a:lnTo>
                  <a:pt x="140030" y="28917"/>
                </a:lnTo>
                <a:lnTo>
                  <a:pt x="177206" y="13207"/>
                </a:lnTo>
                <a:lnTo>
                  <a:pt x="217075" y="3390"/>
                </a:lnTo>
                <a:lnTo>
                  <a:pt x="259103" y="0"/>
                </a:lnTo>
                <a:lnTo>
                  <a:pt x="1059774" y="0"/>
                </a:lnTo>
                <a:close/>
              </a:path>
            </a:pathLst>
          </a:custGeom>
          <a:ln w="2123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20175" y="3444920"/>
            <a:ext cx="2313005" cy="824437"/>
          </a:xfrm>
          <a:custGeom>
            <a:avLst/>
            <a:gdLst/>
            <a:ahLst/>
            <a:cxnLst/>
            <a:rect l="l" t="t" r="r" b="b"/>
            <a:pathLst>
              <a:path w="2544306" h="934362">
                <a:moveTo>
                  <a:pt x="1272153" y="0"/>
                </a:moveTo>
                <a:lnTo>
                  <a:pt x="267597" y="0"/>
                </a:lnTo>
                <a:lnTo>
                  <a:pt x="245650" y="886"/>
                </a:lnTo>
                <a:lnTo>
                  <a:pt x="203290" y="7776"/>
                </a:lnTo>
                <a:lnTo>
                  <a:pt x="163436" y="21026"/>
                </a:lnTo>
                <a:lnTo>
                  <a:pt x="126638" y="40087"/>
                </a:lnTo>
                <a:lnTo>
                  <a:pt x="93447" y="64408"/>
                </a:lnTo>
                <a:lnTo>
                  <a:pt x="64415" y="93437"/>
                </a:lnTo>
                <a:lnTo>
                  <a:pt x="40092" y="126624"/>
                </a:lnTo>
                <a:lnTo>
                  <a:pt x="21029" y="163418"/>
                </a:lnTo>
                <a:lnTo>
                  <a:pt x="7777" y="203268"/>
                </a:lnTo>
                <a:lnTo>
                  <a:pt x="887" y="245623"/>
                </a:lnTo>
                <a:lnTo>
                  <a:pt x="0" y="267567"/>
                </a:lnTo>
                <a:lnTo>
                  <a:pt x="0" y="666795"/>
                </a:lnTo>
                <a:lnTo>
                  <a:pt x="3502" y="710195"/>
                </a:lnTo>
                <a:lnTo>
                  <a:pt x="13642" y="751367"/>
                </a:lnTo>
                <a:lnTo>
                  <a:pt x="29868" y="789757"/>
                </a:lnTo>
                <a:lnTo>
                  <a:pt x="51630" y="824816"/>
                </a:lnTo>
                <a:lnTo>
                  <a:pt x="78377" y="855993"/>
                </a:lnTo>
                <a:lnTo>
                  <a:pt x="109557" y="882737"/>
                </a:lnTo>
                <a:lnTo>
                  <a:pt x="144621" y="904497"/>
                </a:lnTo>
                <a:lnTo>
                  <a:pt x="183016" y="920721"/>
                </a:lnTo>
                <a:lnTo>
                  <a:pt x="224191" y="930860"/>
                </a:lnTo>
                <a:lnTo>
                  <a:pt x="267597" y="934362"/>
                </a:lnTo>
                <a:lnTo>
                  <a:pt x="2276708" y="934362"/>
                </a:lnTo>
                <a:lnTo>
                  <a:pt x="2298655" y="933475"/>
                </a:lnTo>
                <a:lnTo>
                  <a:pt x="2341015" y="926586"/>
                </a:lnTo>
                <a:lnTo>
                  <a:pt x="2380869" y="913335"/>
                </a:lnTo>
                <a:lnTo>
                  <a:pt x="2417667" y="894274"/>
                </a:lnTo>
                <a:lnTo>
                  <a:pt x="2450858" y="869954"/>
                </a:lnTo>
                <a:lnTo>
                  <a:pt x="2479890" y="840925"/>
                </a:lnTo>
                <a:lnTo>
                  <a:pt x="2504214" y="807738"/>
                </a:lnTo>
                <a:lnTo>
                  <a:pt x="2523277" y="770944"/>
                </a:lnTo>
                <a:lnTo>
                  <a:pt x="2536529" y="731094"/>
                </a:lnTo>
                <a:lnTo>
                  <a:pt x="2543419" y="688739"/>
                </a:lnTo>
                <a:lnTo>
                  <a:pt x="2544306" y="666795"/>
                </a:lnTo>
                <a:lnTo>
                  <a:pt x="2544306" y="267567"/>
                </a:lnTo>
                <a:lnTo>
                  <a:pt x="2540804" y="224166"/>
                </a:lnTo>
                <a:lnTo>
                  <a:pt x="2530664" y="182995"/>
                </a:lnTo>
                <a:lnTo>
                  <a:pt x="2514437" y="144604"/>
                </a:lnTo>
                <a:lnTo>
                  <a:pt x="2492675" y="109545"/>
                </a:lnTo>
                <a:lnTo>
                  <a:pt x="2465928" y="78368"/>
                </a:lnTo>
                <a:lnTo>
                  <a:pt x="2434748" y="51625"/>
                </a:lnTo>
                <a:lnTo>
                  <a:pt x="2399685" y="29865"/>
                </a:lnTo>
                <a:lnTo>
                  <a:pt x="2361290" y="13640"/>
                </a:lnTo>
                <a:lnTo>
                  <a:pt x="2320114" y="3502"/>
                </a:lnTo>
                <a:lnTo>
                  <a:pt x="2276708" y="0"/>
                </a:lnTo>
                <a:lnTo>
                  <a:pt x="1272153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9826" y="3454290"/>
            <a:ext cx="2293700" cy="805700"/>
          </a:xfrm>
          <a:custGeom>
            <a:avLst/>
            <a:gdLst/>
            <a:ahLst/>
            <a:cxnLst/>
            <a:rect l="l" t="t" r="r" b="b"/>
            <a:pathLst>
              <a:path w="2523070" h="913127">
                <a:moveTo>
                  <a:pt x="1261535" y="0"/>
                </a:moveTo>
                <a:lnTo>
                  <a:pt x="2263966" y="0"/>
                </a:lnTo>
                <a:lnTo>
                  <a:pt x="2285217" y="858"/>
                </a:lnTo>
                <a:lnTo>
                  <a:pt x="2326232" y="7529"/>
                </a:lnTo>
                <a:lnTo>
                  <a:pt x="2364821" y="20359"/>
                </a:lnTo>
                <a:lnTo>
                  <a:pt x="2400451" y="38815"/>
                </a:lnTo>
                <a:lnTo>
                  <a:pt x="2432588" y="62363"/>
                </a:lnTo>
                <a:lnTo>
                  <a:pt x="2460699" y="90471"/>
                </a:lnTo>
                <a:lnTo>
                  <a:pt x="2484250" y="122604"/>
                </a:lnTo>
                <a:lnTo>
                  <a:pt x="2502708" y="158230"/>
                </a:lnTo>
                <a:lnTo>
                  <a:pt x="2515539" y="196814"/>
                </a:lnTo>
                <a:lnTo>
                  <a:pt x="2522211" y="237825"/>
                </a:lnTo>
                <a:lnTo>
                  <a:pt x="2523070" y="259073"/>
                </a:lnTo>
                <a:lnTo>
                  <a:pt x="2523070" y="654053"/>
                </a:lnTo>
                <a:lnTo>
                  <a:pt x="2522211" y="675301"/>
                </a:lnTo>
                <a:lnTo>
                  <a:pt x="2519678" y="696076"/>
                </a:lnTo>
                <a:lnTo>
                  <a:pt x="2515539" y="716311"/>
                </a:lnTo>
                <a:lnTo>
                  <a:pt x="2509860" y="735940"/>
                </a:lnTo>
                <a:lnTo>
                  <a:pt x="2502708" y="754896"/>
                </a:lnTo>
                <a:lnTo>
                  <a:pt x="2494149" y="773112"/>
                </a:lnTo>
                <a:lnTo>
                  <a:pt x="2484250" y="790522"/>
                </a:lnTo>
                <a:lnTo>
                  <a:pt x="2473077" y="807058"/>
                </a:lnTo>
                <a:lnTo>
                  <a:pt x="2460699" y="822655"/>
                </a:lnTo>
                <a:lnTo>
                  <a:pt x="2447180" y="837246"/>
                </a:lnTo>
                <a:lnTo>
                  <a:pt x="2432588" y="850763"/>
                </a:lnTo>
                <a:lnTo>
                  <a:pt x="2416989" y="863140"/>
                </a:lnTo>
                <a:lnTo>
                  <a:pt x="2400451" y="874311"/>
                </a:lnTo>
                <a:lnTo>
                  <a:pt x="2383039" y="884209"/>
                </a:lnTo>
                <a:lnTo>
                  <a:pt x="2364821" y="892767"/>
                </a:lnTo>
                <a:lnTo>
                  <a:pt x="2345863" y="899919"/>
                </a:lnTo>
                <a:lnTo>
                  <a:pt x="2326232" y="905597"/>
                </a:lnTo>
                <a:lnTo>
                  <a:pt x="2305994" y="909736"/>
                </a:lnTo>
                <a:lnTo>
                  <a:pt x="2285217" y="912268"/>
                </a:lnTo>
                <a:lnTo>
                  <a:pt x="2263966" y="913127"/>
                </a:lnTo>
                <a:lnTo>
                  <a:pt x="259103" y="913126"/>
                </a:lnTo>
                <a:lnTo>
                  <a:pt x="237853" y="912268"/>
                </a:lnTo>
                <a:lnTo>
                  <a:pt x="217076" y="909736"/>
                </a:lnTo>
                <a:lnTo>
                  <a:pt x="196838" y="905597"/>
                </a:lnTo>
                <a:lnTo>
                  <a:pt x="177207" y="899919"/>
                </a:lnTo>
                <a:lnTo>
                  <a:pt x="158249" y="892767"/>
                </a:lnTo>
                <a:lnTo>
                  <a:pt x="140031" y="884209"/>
                </a:lnTo>
                <a:lnTo>
                  <a:pt x="122619" y="874311"/>
                </a:lnTo>
                <a:lnTo>
                  <a:pt x="106081" y="863140"/>
                </a:lnTo>
                <a:lnTo>
                  <a:pt x="90482" y="850763"/>
                </a:lnTo>
                <a:lnTo>
                  <a:pt x="75890" y="837246"/>
                </a:lnTo>
                <a:lnTo>
                  <a:pt x="62371" y="822655"/>
                </a:lnTo>
                <a:lnTo>
                  <a:pt x="49992" y="807058"/>
                </a:lnTo>
                <a:lnTo>
                  <a:pt x="38820" y="790522"/>
                </a:lnTo>
                <a:lnTo>
                  <a:pt x="28920" y="773112"/>
                </a:lnTo>
                <a:lnTo>
                  <a:pt x="20361" y="754896"/>
                </a:lnTo>
                <a:lnTo>
                  <a:pt x="13209" y="735940"/>
                </a:lnTo>
                <a:lnTo>
                  <a:pt x="7530" y="716312"/>
                </a:lnTo>
                <a:lnTo>
                  <a:pt x="3391" y="696076"/>
                </a:lnTo>
                <a:lnTo>
                  <a:pt x="858" y="675301"/>
                </a:lnTo>
                <a:lnTo>
                  <a:pt x="0" y="654053"/>
                </a:lnTo>
                <a:lnTo>
                  <a:pt x="0" y="259073"/>
                </a:lnTo>
                <a:lnTo>
                  <a:pt x="858" y="237824"/>
                </a:lnTo>
                <a:lnTo>
                  <a:pt x="3391" y="217049"/>
                </a:lnTo>
                <a:lnTo>
                  <a:pt x="7530" y="196814"/>
                </a:lnTo>
                <a:lnTo>
                  <a:pt x="13209" y="177185"/>
                </a:lnTo>
                <a:lnTo>
                  <a:pt x="20361" y="158230"/>
                </a:lnTo>
                <a:lnTo>
                  <a:pt x="28920" y="140013"/>
                </a:lnTo>
                <a:lnTo>
                  <a:pt x="38820" y="122604"/>
                </a:lnTo>
                <a:lnTo>
                  <a:pt x="49992" y="106067"/>
                </a:lnTo>
                <a:lnTo>
                  <a:pt x="62371" y="90470"/>
                </a:lnTo>
                <a:lnTo>
                  <a:pt x="75890" y="75880"/>
                </a:lnTo>
                <a:lnTo>
                  <a:pt x="90482" y="62363"/>
                </a:lnTo>
                <a:lnTo>
                  <a:pt x="106081" y="49985"/>
                </a:lnTo>
                <a:lnTo>
                  <a:pt x="122619" y="38815"/>
                </a:lnTo>
                <a:lnTo>
                  <a:pt x="140031" y="28917"/>
                </a:lnTo>
                <a:lnTo>
                  <a:pt x="158249" y="20359"/>
                </a:lnTo>
                <a:lnTo>
                  <a:pt x="177207" y="13207"/>
                </a:lnTo>
                <a:lnTo>
                  <a:pt x="196838" y="7529"/>
                </a:lnTo>
                <a:lnTo>
                  <a:pt x="217076" y="3390"/>
                </a:lnTo>
                <a:lnTo>
                  <a:pt x="237853" y="858"/>
                </a:lnTo>
                <a:lnTo>
                  <a:pt x="259103" y="0"/>
                </a:lnTo>
                <a:lnTo>
                  <a:pt x="1261535" y="0"/>
                </a:lnTo>
                <a:close/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27836" y="2982111"/>
            <a:ext cx="5857814" cy="0"/>
          </a:xfrm>
          <a:custGeom>
            <a:avLst/>
            <a:gdLst/>
            <a:ahLst/>
            <a:cxnLst/>
            <a:rect l="l" t="t" r="r" b="b"/>
            <a:pathLst>
              <a:path w="6443595">
                <a:moveTo>
                  <a:pt x="0" y="0"/>
                </a:moveTo>
                <a:lnTo>
                  <a:pt x="6443595" y="0"/>
                </a:lnTo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6743" y="2736654"/>
            <a:ext cx="0" cy="2143538"/>
          </a:xfrm>
          <a:custGeom>
            <a:avLst/>
            <a:gdLst/>
            <a:ahLst/>
            <a:cxnLst/>
            <a:rect l="l" t="t" r="r" b="b"/>
            <a:pathLst>
              <a:path h="2429343">
                <a:moveTo>
                  <a:pt x="0" y="0"/>
                </a:moveTo>
                <a:lnTo>
                  <a:pt x="0" y="2429343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27836" y="4634734"/>
            <a:ext cx="5128001" cy="0"/>
          </a:xfrm>
          <a:custGeom>
            <a:avLst/>
            <a:gdLst/>
            <a:ahLst/>
            <a:cxnLst/>
            <a:rect l="l" t="t" r="r" b="b"/>
            <a:pathLst>
              <a:path w="5640801">
                <a:moveTo>
                  <a:pt x="0" y="0"/>
                </a:moveTo>
                <a:lnTo>
                  <a:pt x="5640801" y="0"/>
                </a:lnTo>
              </a:path>
            </a:pathLst>
          </a:custGeom>
          <a:ln w="2123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37489" y="4389278"/>
            <a:ext cx="0" cy="254826"/>
          </a:xfrm>
          <a:custGeom>
            <a:avLst/>
            <a:gdLst/>
            <a:ahLst/>
            <a:cxnLst/>
            <a:rect l="l" t="t" r="r" b="b"/>
            <a:pathLst>
              <a:path h="288803">
                <a:moveTo>
                  <a:pt x="0" y="0"/>
                </a:moveTo>
                <a:lnTo>
                  <a:pt x="0" y="288803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46183" y="4269358"/>
            <a:ext cx="0" cy="374744"/>
          </a:xfrm>
          <a:custGeom>
            <a:avLst/>
            <a:gdLst/>
            <a:ahLst/>
            <a:cxnLst/>
            <a:rect l="l" t="t" r="r" b="b"/>
            <a:pathLst>
              <a:path h="424710">
                <a:moveTo>
                  <a:pt x="0" y="0"/>
                </a:moveTo>
                <a:lnTo>
                  <a:pt x="0" y="424710"/>
                </a:lnTo>
              </a:path>
            </a:pathLst>
          </a:custGeom>
          <a:ln w="2123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7489" y="2736654"/>
            <a:ext cx="2919253" cy="245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0" name="object 10"/>
          <p:cNvSpPr txBox="1"/>
          <p:nvPr/>
        </p:nvSpPr>
        <p:spPr>
          <a:xfrm>
            <a:off x="5156743" y="2736654"/>
            <a:ext cx="2928907" cy="245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9" name="object 9"/>
          <p:cNvSpPr txBox="1"/>
          <p:nvPr/>
        </p:nvSpPr>
        <p:spPr>
          <a:xfrm>
            <a:off x="2237489" y="2982111"/>
            <a:ext cx="2919253" cy="1652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8" name="object 8"/>
          <p:cNvSpPr txBox="1"/>
          <p:nvPr/>
        </p:nvSpPr>
        <p:spPr>
          <a:xfrm>
            <a:off x="5156743" y="2982111"/>
            <a:ext cx="2928907" cy="1287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" name="object 7"/>
          <p:cNvSpPr txBox="1"/>
          <p:nvPr/>
        </p:nvSpPr>
        <p:spPr>
          <a:xfrm>
            <a:off x="5156743" y="4269358"/>
            <a:ext cx="2189439" cy="365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7346183" y="4269358"/>
            <a:ext cx="739467" cy="365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2237489" y="4634735"/>
            <a:ext cx="2919253" cy="245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5156743" y="4634735"/>
            <a:ext cx="2928907" cy="245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1498023" y="2380646"/>
            <a:ext cx="6950604" cy="2964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25789">
              <a:lnSpc>
                <a:spcPct val="95825"/>
              </a:lnSpc>
              <a:spcBef>
                <a:spcPts val="6482"/>
              </a:spcBef>
            </a:pPr>
            <a:r>
              <a:rPr sz="1300" spc="-8" dirty="0">
                <a:latin typeface="Times New Roman"/>
                <a:cs typeface="Times New Roman"/>
              </a:rPr>
              <a:t>Cas</a:t>
            </a:r>
            <a:r>
              <a:rPr sz="1300" dirty="0">
                <a:latin typeface="Times New Roman"/>
                <a:cs typeface="Times New Roman"/>
              </a:rPr>
              <a:t>h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flow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considere</a:t>
            </a:r>
            <a:r>
              <a:rPr sz="1300" dirty="0">
                <a:latin typeface="Times New Roman"/>
                <a:cs typeface="Times New Roman"/>
              </a:rPr>
              <a:t>d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are</a:t>
            </a:r>
            <a:endParaRPr sz="1300">
              <a:latin typeface="Times New Roman"/>
              <a:cs typeface="Times New Roman"/>
            </a:endParaRPr>
          </a:p>
          <a:p>
            <a:pPr marL="125789" marR="211937">
              <a:lnSpc>
                <a:spcPts val="2072"/>
              </a:lnSpc>
              <a:spcBef>
                <a:spcPts val="1078"/>
              </a:spcBef>
            </a:pPr>
            <a:r>
              <a:rPr sz="1900" spc="-8" baseline="28987" dirty="0">
                <a:latin typeface="Times New Roman"/>
                <a:cs typeface="Times New Roman"/>
              </a:rPr>
              <a:t>prio</a:t>
            </a:r>
            <a:r>
              <a:rPr sz="1900" baseline="28987" dirty="0">
                <a:latin typeface="Times New Roman"/>
                <a:cs typeface="Times New Roman"/>
              </a:rPr>
              <a:t>r</a:t>
            </a:r>
            <a:r>
              <a:rPr sz="1900" spc="-22" baseline="28987" dirty="0">
                <a:latin typeface="Times New Roman"/>
                <a:cs typeface="Times New Roman"/>
              </a:rPr>
              <a:t> </a:t>
            </a:r>
            <a:r>
              <a:rPr sz="1900" spc="-8" baseline="28987" dirty="0">
                <a:latin typeface="Times New Roman"/>
                <a:cs typeface="Times New Roman"/>
              </a:rPr>
              <a:t>t</a:t>
            </a:r>
            <a:r>
              <a:rPr sz="1900" baseline="28987" dirty="0">
                <a:latin typeface="Times New Roman"/>
                <a:cs typeface="Times New Roman"/>
              </a:rPr>
              <a:t>o</a:t>
            </a:r>
            <a:r>
              <a:rPr sz="1900" spc="-22" baseline="28987" dirty="0">
                <a:latin typeface="Times New Roman"/>
                <a:cs typeface="Times New Roman"/>
              </a:rPr>
              <a:t> </a:t>
            </a:r>
            <a:r>
              <a:rPr sz="1900" spc="-8" baseline="28987" dirty="0">
                <a:latin typeface="Times New Roman"/>
                <a:cs typeface="Times New Roman"/>
              </a:rPr>
              <a:t>an</a:t>
            </a:r>
            <a:r>
              <a:rPr sz="1900" baseline="28987" dirty="0">
                <a:latin typeface="Times New Roman"/>
                <a:cs typeface="Times New Roman"/>
              </a:rPr>
              <a:t>y</a:t>
            </a:r>
            <a:r>
              <a:rPr sz="1900" spc="-22" baseline="28987" dirty="0">
                <a:latin typeface="Times New Roman"/>
                <a:cs typeface="Times New Roman"/>
              </a:rPr>
              <a:t> </a:t>
            </a:r>
            <a:r>
              <a:rPr sz="1900" spc="-8" baseline="28987" dirty="0">
                <a:latin typeface="Times New Roman"/>
                <a:cs typeface="Times New Roman"/>
              </a:rPr>
              <a:t>deb</a:t>
            </a:r>
            <a:r>
              <a:rPr sz="1900" baseline="28987" dirty="0">
                <a:latin typeface="Times New Roman"/>
                <a:cs typeface="Times New Roman"/>
              </a:rPr>
              <a:t>t</a:t>
            </a:r>
            <a:r>
              <a:rPr sz="1900" spc="-22" baseline="28987" dirty="0">
                <a:latin typeface="Times New Roman"/>
                <a:cs typeface="Times New Roman"/>
              </a:rPr>
              <a:t> </a:t>
            </a:r>
            <a:r>
              <a:rPr sz="1900" spc="-8" baseline="28987" dirty="0">
                <a:latin typeface="Times New Roman"/>
                <a:cs typeface="Times New Roman"/>
              </a:rPr>
              <a:t>payment</a:t>
            </a:r>
            <a:r>
              <a:rPr sz="1900" baseline="28987" dirty="0">
                <a:latin typeface="Times New Roman"/>
                <a:cs typeface="Times New Roman"/>
              </a:rPr>
              <a:t>s                                                                       </a:t>
            </a:r>
            <a:r>
              <a:rPr sz="1900" spc="75" baseline="2898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f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raisin</a:t>
            </a:r>
            <a:r>
              <a:rPr sz="1300" dirty="0">
                <a:latin typeface="Times New Roman"/>
                <a:cs typeface="Times New Roman"/>
              </a:rPr>
              <a:t>g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bot</a:t>
            </a:r>
            <a:r>
              <a:rPr sz="1300" dirty="0">
                <a:latin typeface="Times New Roman"/>
                <a:cs typeface="Times New Roman"/>
              </a:rPr>
              <a:t>h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deb</a:t>
            </a:r>
            <a:r>
              <a:rPr sz="1300" dirty="0">
                <a:latin typeface="Times New Roman"/>
                <a:cs typeface="Times New Roman"/>
              </a:rPr>
              <a:t>t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an</a:t>
            </a:r>
            <a:r>
              <a:rPr sz="1300" dirty="0">
                <a:latin typeface="Times New Roman"/>
                <a:cs typeface="Times New Roman"/>
              </a:rPr>
              <a:t>d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equity </a:t>
            </a:r>
            <a:endParaRPr sz="1300">
              <a:latin typeface="Times New Roman"/>
              <a:cs typeface="Times New Roman"/>
            </a:endParaRPr>
          </a:p>
          <a:p>
            <a:pPr marL="125789" marR="211937">
              <a:lnSpc>
                <a:spcPts val="1444"/>
              </a:lnSpc>
              <a:spcBef>
                <a:spcPts val="445"/>
              </a:spcBef>
            </a:pPr>
            <a:r>
              <a:rPr sz="1300" spc="-22" dirty="0">
                <a:latin typeface="Times New Roman"/>
                <a:cs typeface="Times New Roman"/>
              </a:rPr>
              <a:t>reinveste</a:t>
            </a:r>
            <a:r>
              <a:rPr sz="1300" dirty="0">
                <a:latin typeface="Times New Roman"/>
                <a:cs typeface="Times New Roman"/>
              </a:rPr>
              <a:t>d</a:t>
            </a:r>
            <a:r>
              <a:rPr sz="1300" spc="-39" dirty="0">
                <a:latin typeface="Times New Roman"/>
                <a:cs typeface="Times New Roman"/>
              </a:rPr>
              <a:t> </a:t>
            </a:r>
            <a:r>
              <a:rPr sz="1300" spc="-22" dirty="0">
                <a:latin typeface="Times New Roman"/>
                <a:cs typeface="Times New Roman"/>
              </a:rPr>
              <a:t>t</a:t>
            </a:r>
            <a:r>
              <a:rPr sz="1300" dirty="0">
                <a:latin typeface="Times New Roman"/>
                <a:cs typeface="Times New Roman"/>
              </a:rPr>
              <a:t>o</a:t>
            </a:r>
            <a:r>
              <a:rPr sz="1300" spc="-39" dirty="0">
                <a:latin typeface="Times New Roman"/>
                <a:cs typeface="Times New Roman"/>
              </a:rPr>
              <a:t> </a:t>
            </a:r>
            <a:r>
              <a:rPr sz="1300" spc="-22" dirty="0">
                <a:latin typeface="Times New Roman"/>
                <a:cs typeface="Times New Roman"/>
              </a:rPr>
              <a:t>creat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9" dirty="0">
                <a:latin typeface="Times New Roman"/>
                <a:cs typeface="Times New Roman"/>
              </a:rPr>
              <a:t> </a:t>
            </a:r>
            <a:r>
              <a:rPr sz="1300" spc="-22" dirty="0">
                <a:latin typeface="Times New Roman"/>
                <a:cs typeface="Times New Roman"/>
              </a:rPr>
              <a:t>growt</a:t>
            </a:r>
            <a:r>
              <a:rPr sz="1300" dirty="0">
                <a:latin typeface="Times New Roman"/>
                <a:cs typeface="Times New Roman"/>
              </a:rPr>
              <a:t>h                                                                       </a:t>
            </a:r>
            <a:r>
              <a:rPr sz="1300" spc="157" dirty="0">
                <a:latin typeface="Times New Roman"/>
                <a:cs typeface="Times New Roman"/>
              </a:rPr>
              <a:t> </a:t>
            </a:r>
            <a:r>
              <a:rPr sz="1900" baseline="-28987" dirty="0">
                <a:latin typeface="Times New Roman"/>
                <a:cs typeface="Times New Roman"/>
              </a:rPr>
              <a:t>use</a:t>
            </a:r>
            <a:endParaRPr sz="1300">
              <a:latin typeface="Times New Roman"/>
              <a:cs typeface="Times New Roman"/>
            </a:endParaRPr>
          </a:p>
          <a:p>
            <a:pPr marL="1566644">
              <a:lnSpc>
                <a:spcPct val="95825"/>
              </a:lnSpc>
              <a:spcBef>
                <a:spcPts val="8020"/>
              </a:spcBef>
            </a:pPr>
            <a:r>
              <a:rPr sz="1300" spc="-17" dirty="0">
                <a:latin typeface="Times New Roman"/>
                <a:cs typeface="Times New Roman"/>
              </a:rPr>
              <a:t>al</a:t>
            </a:r>
            <a:r>
              <a:rPr sz="1300" dirty="0">
                <a:latin typeface="Times New Roman"/>
                <a:cs typeface="Times New Roman"/>
              </a:rPr>
              <a:t>l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claim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n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th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1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firm.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3237514" marR="3170083" algn="ctr">
              <a:lnSpc>
                <a:spcPct val="95825"/>
              </a:lnSpc>
              <a:spcBef>
                <a:spcPts val="2708"/>
              </a:spcBef>
            </a:pPr>
            <a:r>
              <a:rPr sz="2100" dirty="0">
                <a:latin typeface="Times New Roman"/>
                <a:cs typeface="Times New Roman"/>
              </a:rPr>
              <a:t>Firm</a:t>
            </a:r>
            <a:r>
              <a:rPr sz="2100" spc="-31" dirty="0">
                <a:latin typeface="Times New Roman"/>
                <a:cs typeface="Times New Roman"/>
              </a:rPr>
              <a:t> </a:t>
            </a: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aluation</a:t>
            </a:r>
            <a:endParaRPr sz="2100">
              <a:latin typeface="Times New Roman"/>
              <a:cs typeface="Times New Roman"/>
            </a:endParaRPr>
          </a:p>
          <a:p>
            <a:pPr marL="3273150" marR="2713466" algn="ctr">
              <a:lnSpc>
                <a:spcPct val="95825"/>
              </a:lnSpc>
              <a:spcBef>
                <a:spcPts val="9303"/>
              </a:spcBef>
            </a:pPr>
            <a:r>
              <a:rPr sz="1400" i="1" dirty="0">
                <a:latin typeface="Times New Roman"/>
                <a:cs typeface="Times New Roman"/>
              </a:rPr>
              <a:t>Figure</a:t>
            </a:r>
            <a:r>
              <a:rPr sz="1400" i="1" spc="8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5.6:</a:t>
            </a:r>
            <a:r>
              <a:rPr sz="1400" i="1" spc="54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Firm</a:t>
            </a:r>
            <a:r>
              <a:rPr sz="1400" i="1" spc="66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Valuation</a:t>
            </a:r>
            <a:endParaRPr sz="1400">
              <a:latin typeface="Times New Roman"/>
              <a:cs typeface="Times New Roman"/>
            </a:endParaRPr>
          </a:p>
          <a:p>
            <a:pPr marL="2670887" marR="1689352" algn="ctr">
              <a:lnSpc>
                <a:spcPct val="95825"/>
              </a:lnSpc>
              <a:spcBef>
                <a:spcPts val="1169"/>
              </a:spcBef>
            </a:pPr>
            <a:r>
              <a:rPr sz="1400" b="1" spc="-26" dirty="0">
                <a:latin typeface="Times New Roman"/>
                <a:cs typeface="Times New Roman"/>
              </a:rPr>
              <a:t>Asset</a:t>
            </a:r>
            <a:r>
              <a:rPr sz="1400" b="1" dirty="0">
                <a:latin typeface="Times New Roman"/>
                <a:cs typeface="Times New Roman"/>
              </a:rPr>
              <a:t>s                                                   </a:t>
            </a:r>
            <a:r>
              <a:rPr sz="1400" b="1" spc="319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Liabilities</a:t>
            </a:r>
            <a:endParaRPr sz="1400">
              <a:latin typeface="Times New Roman"/>
              <a:cs typeface="Times New Roman"/>
            </a:endParaRPr>
          </a:p>
          <a:p>
            <a:pPr marL="3153174" marR="2783500" algn="ctr">
              <a:lnSpc>
                <a:spcPct val="95825"/>
              </a:lnSpc>
              <a:spcBef>
                <a:spcPts val="2087"/>
              </a:spcBef>
            </a:pPr>
            <a:r>
              <a:rPr sz="1300" spc="-13" dirty="0">
                <a:latin typeface="Times New Roman"/>
                <a:cs typeface="Times New Roman"/>
              </a:rPr>
              <a:t>Asset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n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Plac</a:t>
            </a:r>
            <a:r>
              <a:rPr sz="1300" dirty="0">
                <a:latin typeface="Times New Roman"/>
                <a:cs typeface="Times New Roman"/>
              </a:rPr>
              <a:t>e                    </a:t>
            </a:r>
            <a:r>
              <a:rPr sz="1300" spc="143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Debt</a:t>
            </a:r>
            <a:endParaRPr sz="1300">
              <a:latin typeface="Times New Roman"/>
              <a:cs typeface="Times New Roman"/>
            </a:endParaRPr>
          </a:p>
          <a:p>
            <a:pPr marL="1137271" marR="391014">
              <a:lnSpc>
                <a:spcPts val="2072"/>
              </a:lnSpc>
              <a:spcBef>
                <a:spcPts val="778"/>
              </a:spcBef>
            </a:pPr>
            <a:r>
              <a:rPr sz="1900" spc="-8" baseline="28987" dirty="0">
                <a:latin typeface="Times New Roman"/>
                <a:cs typeface="Times New Roman"/>
              </a:rPr>
              <a:t>cashflow</a:t>
            </a:r>
            <a:r>
              <a:rPr sz="1900" baseline="28987" dirty="0">
                <a:latin typeface="Times New Roman"/>
                <a:cs typeface="Times New Roman"/>
              </a:rPr>
              <a:t>s</a:t>
            </a:r>
            <a:r>
              <a:rPr sz="1900" spc="-22" baseline="28987" dirty="0">
                <a:latin typeface="Times New Roman"/>
                <a:cs typeface="Times New Roman"/>
              </a:rPr>
              <a:t> </a:t>
            </a:r>
            <a:r>
              <a:rPr sz="1900" spc="-8" baseline="28987" dirty="0">
                <a:latin typeface="Times New Roman"/>
                <a:cs typeface="Times New Roman"/>
              </a:rPr>
              <a:t>fro</a:t>
            </a:r>
            <a:r>
              <a:rPr sz="1900" baseline="28987" dirty="0">
                <a:latin typeface="Times New Roman"/>
                <a:cs typeface="Times New Roman"/>
              </a:rPr>
              <a:t>m</a:t>
            </a:r>
            <a:r>
              <a:rPr sz="1900" spc="-22" baseline="28987" dirty="0">
                <a:latin typeface="Times New Roman"/>
                <a:cs typeface="Times New Roman"/>
              </a:rPr>
              <a:t> </a:t>
            </a:r>
            <a:r>
              <a:rPr sz="1900" spc="-8" baseline="28987" dirty="0">
                <a:latin typeface="Times New Roman"/>
                <a:cs typeface="Times New Roman"/>
              </a:rPr>
              <a:t>assets</a:t>
            </a:r>
            <a:r>
              <a:rPr sz="1900" baseline="28987" dirty="0">
                <a:latin typeface="Times New Roman"/>
                <a:cs typeface="Times New Roman"/>
              </a:rPr>
              <a:t>,                                                                             </a:t>
            </a:r>
            <a:r>
              <a:rPr sz="1900" spc="283" baseline="28987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Discoun</a:t>
            </a:r>
            <a:r>
              <a:rPr sz="1300" dirty="0">
                <a:latin typeface="Times New Roman"/>
                <a:cs typeface="Times New Roman"/>
              </a:rPr>
              <a:t>t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rat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reflect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th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22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cost </a:t>
            </a:r>
            <a:endParaRPr sz="1300">
              <a:latin typeface="Times New Roman"/>
              <a:cs typeface="Times New Roman"/>
            </a:endParaRPr>
          </a:p>
          <a:p>
            <a:pPr marL="1137271" marR="391014">
              <a:lnSpc>
                <a:spcPts val="2072"/>
              </a:lnSpc>
              <a:spcBef>
                <a:spcPts val="439"/>
              </a:spcBef>
            </a:pPr>
            <a:r>
              <a:rPr sz="1900" spc="-13" baseline="28987" dirty="0">
                <a:latin typeface="Times New Roman"/>
                <a:cs typeface="Times New Roman"/>
              </a:rPr>
              <a:t>bu</a:t>
            </a:r>
            <a:r>
              <a:rPr sz="1900" baseline="28987" dirty="0">
                <a:latin typeface="Times New Roman"/>
                <a:cs typeface="Times New Roman"/>
              </a:rPr>
              <a:t>t</a:t>
            </a:r>
            <a:r>
              <a:rPr sz="1900" spc="-22" baseline="28987" dirty="0">
                <a:latin typeface="Times New Roman"/>
                <a:cs typeface="Times New Roman"/>
              </a:rPr>
              <a:t> </a:t>
            </a:r>
            <a:r>
              <a:rPr sz="1900" spc="-13" baseline="28987" dirty="0">
                <a:latin typeface="Times New Roman"/>
                <a:cs typeface="Times New Roman"/>
              </a:rPr>
              <a:t>afte</a:t>
            </a:r>
            <a:r>
              <a:rPr sz="1900" baseline="28987" dirty="0">
                <a:latin typeface="Times New Roman"/>
                <a:cs typeface="Times New Roman"/>
              </a:rPr>
              <a:t>r</a:t>
            </a:r>
            <a:r>
              <a:rPr sz="1900" spc="-22" baseline="28987" dirty="0">
                <a:latin typeface="Times New Roman"/>
                <a:cs typeface="Times New Roman"/>
              </a:rPr>
              <a:t> </a:t>
            </a:r>
            <a:r>
              <a:rPr sz="1900" spc="-13" baseline="28987" dirty="0">
                <a:latin typeface="Times New Roman"/>
                <a:cs typeface="Times New Roman"/>
              </a:rPr>
              <a:t>fir</a:t>
            </a:r>
            <a:r>
              <a:rPr sz="1900" baseline="28987" dirty="0">
                <a:latin typeface="Times New Roman"/>
                <a:cs typeface="Times New Roman"/>
              </a:rPr>
              <a:t>m</a:t>
            </a:r>
            <a:r>
              <a:rPr sz="1900" spc="-22" baseline="28987" dirty="0">
                <a:latin typeface="Times New Roman"/>
                <a:cs typeface="Times New Roman"/>
              </a:rPr>
              <a:t> </a:t>
            </a:r>
            <a:r>
              <a:rPr sz="1900" spc="-13" baseline="28987" dirty="0">
                <a:latin typeface="Times New Roman"/>
                <a:cs typeface="Times New Roman"/>
              </a:rPr>
              <a:t>ha</a:t>
            </a:r>
            <a:r>
              <a:rPr sz="1900" baseline="28987" dirty="0">
                <a:latin typeface="Times New Roman"/>
                <a:cs typeface="Times New Roman"/>
              </a:rPr>
              <a:t>s                                                                                      </a:t>
            </a:r>
            <a:r>
              <a:rPr sz="1900" spc="80" baseline="28987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financing</a:t>
            </a:r>
            <a:r>
              <a:rPr sz="1300" dirty="0">
                <a:latin typeface="Times New Roman"/>
                <a:cs typeface="Times New Roman"/>
              </a:rPr>
              <a:t>,</a:t>
            </a:r>
            <a:r>
              <a:rPr sz="1300" spc="-26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n</a:t>
            </a:r>
            <a:r>
              <a:rPr sz="1300" spc="-26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proportio</a:t>
            </a:r>
            <a:r>
              <a:rPr sz="1300" dirty="0">
                <a:latin typeface="Times New Roman"/>
                <a:cs typeface="Times New Roman"/>
              </a:rPr>
              <a:t>n</a:t>
            </a:r>
            <a:r>
              <a:rPr sz="1300" spc="-26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t</a:t>
            </a:r>
            <a:r>
              <a:rPr sz="1300" dirty="0">
                <a:latin typeface="Times New Roman"/>
                <a:cs typeface="Times New Roman"/>
              </a:rPr>
              <a:t>o</a:t>
            </a:r>
            <a:r>
              <a:rPr sz="1300" spc="-26" dirty="0">
                <a:latin typeface="Times New Roman"/>
                <a:cs typeface="Times New Roman"/>
              </a:rPr>
              <a:t> </a:t>
            </a:r>
            <a:r>
              <a:rPr sz="1300" spc="-13" dirty="0">
                <a:latin typeface="Times New Roman"/>
                <a:cs typeface="Times New Roman"/>
              </a:rPr>
              <a:t>their </a:t>
            </a:r>
            <a:endParaRPr sz="1300">
              <a:latin typeface="Times New Roman"/>
              <a:cs typeface="Times New Roman"/>
            </a:endParaRPr>
          </a:p>
          <a:p>
            <a:pPr marL="1137271" marR="391014">
              <a:lnSpc>
                <a:spcPts val="1758"/>
              </a:lnSpc>
              <a:spcBef>
                <a:spcPts val="439"/>
              </a:spcBef>
            </a:pPr>
            <a:r>
              <a:rPr sz="1900" baseline="14493" dirty="0">
                <a:latin typeface="Times New Roman"/>
                <a:cs typeface="Times New Roman"/>
              </a:rPr>
              <a:t>assets                                        </a:t>
            </a:r>
            <a:r>
              <a:rPr sz="1900" spc="238" baseline="14493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Growt</a:t>
            </a:r>
            <a:r>
              <a:rPr sz="1300" dirty="0">
                <a:latin typeface="Times New Roman"/>
                <a:cs typeface="Times New Roman"/>
              </a:rPr>
              <a:t>h</a:t>
            </a:r>
            <a:r>
              <a:rPr sz="1300" spc="-17" dirty="0">
                <a:latin typeface="Times New Roman"/>
                <a:cs typeface="Times New Roman"/>
              </a:rPr>
              <a:t> </a:t>
            </a:r>
            <a:r>
              <a:rPr sz="1300" spc="-8" dirty="0">
                <a:latin typeface="Times New Roman"/>
                <a:cs typeface="Times New Roman"/>
              </a:rPr>
              <a:t>Asset</a:t>
            </a:r>
            <a:r>
              <a:rPr sz="1300" dirty="0">
                <a:latin typeface="Times New Roman"/>
                <a:cs typeface="Times New Roman"/>
              </a:rPr>
              <a:t>s                    </a:t>
            </a:r>
            <a:r>
              <a:rPr sz="1300" spc="247" dirty="0">
                <a:latin typeface="Times New Roman"/>
                <a:cs typeface="Times New Roman"/>
              </a:rPr>
              <a:t> </a:t>
            </a:r>
            <a:r>
              <a:rPr sz="1300" spc="-22" dirty="0">
                <a:latin typeface="Times New Roman"/>
                <a:cs typeface="Times New Roman"/>
              </a:rPr>
              <a:t>Equity</a:t>
            </a:r>
            <a:endParaRPr sz="1300">
              <a:latin typeface="Times New Roman"/>
              <a:cs typeface="Times New Roman"/>
            </a:endParaRPr>
          </a:p>
          <a:p>
            <a:pPr marL="2554723" marR="1514000" algn="ctr">
              <a:lnSpc>
                <a:spcPct val="95825"/>
              </a:lnSpc>
              <a:spcBef>
                <a:spcPts val="5199"/>
              </a:spcBef>
            </a:pPr>
            <a:r>
              <a:rPr sz="1300" spc="-17" dirty="0">
                <a:latin typeface="Times New Roman"/>
                <a:cs typeface="Times New Roman"/>
              </a:rPr>
              <a:t>Presen</a:t>
            </a:r>
            <a:r>
              <a:rPr sz="1300" dirty="0">
                <a:latin typeface="Times New Roman"/>
                <a:cs typeface="Times New Roman"/>
              </a:rPr>
              <a:t>t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valu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i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valu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o</a:t>
            </a:r>
            <a:r>
              <a:rPr sz="1300" dirty="0">
                <a:latin typeface="Times New Roman"/>
                <a:cs typeface="Times New Roman"/>
              </a:rPr>
              <a:t>f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th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entir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firm</a:t>
            </a:r>
            <a:r>
              <a:rPr sz="1300" dirty="0">
                <a:latin typeface="Times New Roman"/>
                <a:cs typeface="Times New Roman"/>
              </a:rPr>
              <a:t>,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an</a:t>
            </a:r>
            <a:r>
              <a:rPr sz="1300" dirty="0">
                <a:latin typeface="Times New Roman"/>
                <a:cs typeface="Times New Roman"/>
              </a:rPr>
              <a:t>d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reflect</a:t>
            </a:r>
            <a:r>
              <a:rPr sz="1300" dirty="0">
                <a:latin typeface="Times New Roman"/>
                <a:cs typeface="Times New Roman"/>
              </a:rPr>
              <a:t>s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th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valu</a:t>
            </a:r>
            <a:r>
              <a:rPr sz="1300" dirty="0">
                <a:latin typeface="Times New Roman"/>
                <a:cs typeface="Times New Roman"/>
              </a:rPr>
              <a:t>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7" dirty="0">
                <a:latin typeface="Times New Roman"/>
                <a:cs typeface="Times New Roman"/>
              </a:rPr>
              <a:t>of</a:t>
            </a:r>
            <a:endParaRPr sz="1300">
              <a:latin typeface="Times New Roman"/>
              <a:cs typeface="Times New Roman"/>
            </a:endParaRPr>
          </a:p>
          <a:p>
            <a:pPr marL="161555">
              <a:lnSpc>
                <a:spcPct val="95825"/>
              </a:lnSpc>
              <a:spcBef>
                <a:spcPts val="7312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95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5725" y="2039471"/>
            <a:ext cx="6495199" cy="3646580"/>
          </a:xfrm>
          <a:custGeom>
            <a:avLst/>
            <a:gdLst/>
            <a:ahLst/>
            <a:cxnLst/>
            <a:rect l="l" t="t" r="r" b="b"/>
            <a:pathLst>
              <a:path w="7144719" h="4132791">
                <a:moveTo>
                  <a:pt x="0" y="0"/>
                </a:moveTo>
                <a:lnTo>
                  <a:pt x="0" y="4132791"/>
                </a:lnTo>
                <a:lnTo>
                  <a:pt x="7144719" y="4132791"/>
                </a:lnTo>
                <a:lnTo>
                  <a:pt x="7144719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75468" y="5061189"/>
            <a:ext cx="1393201" cy="596883"/>
          </a:xfrm>
          <a:custGeom>
            <a:avLst/>
            <a:gdLst/>
            <a:ahLst/>
            <a:cxnLst/>
            <a:rect l="l" t="t" r="r" b="b"/>
            <a:pathLst>
              <a:path w="1532521" h="676467">
                <a:moveTo>
                  <a:pt x="0" y="0"/>
                </a:moveTo>
                <a:lnTo>
                  <a:pt x="0" y="676467"/>
                </a:lnTo>
                <a:lnTo>
                  <a:pt x="1532521" y="676467"/>
                </a:lnTo>
                <a:lnTo>
                  <a:pt x="15325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80272" y="5065853"/>
            <a:ext cx="1383593" cy="587556"/>
          </a:xfrm>
          <a:custGeom>
            <a:avLst/>
            <a:gdLst/>
            <a:ahLst/>
            <a:cxnLst/>
            <a:rect l="l" t="t" r="r" b="b"/>
            <a:pathLst>
              <a:path w="1521952" h="665897">
                <a:moveTo>
                  <a:pt x="0" y="0"/>
                </a:moveTo>
                <a:lnTo>
                  <a:pt x="1521952" y="0"/>
                </a:lnTo>
                <a:lnTo>
                  <a:pt x="1521952" y="665897"/>
                </a:lnTo>
                <a:lnTo>
                  <a:pt x="0" y="665897"/>
                </a:lnTo>
                <a:lnTo>
                  <a:pt x="0" y="0"/>
                </a:lnTo>
                <a:close/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35333" y="4053950"/>
            <a:ext cx="1479675" cy="848692"/>
          </a:xfrm>
          <a:custGeom>
            <a:avLst/>
            <a:gdLst/>
            <a:ahLst/>
            <a:cxnLst/>
            <a:rect l="l" t="t" r="r" b="b"/>
            <a:pathLst>
              <a:path w="1627643" h="961851">
                <a:moveTo>
                  <a:pt x="0" y="0"/>
                </a:moveTo>
                <a:lnTo>
                  <a:pt x="0" y="961851"/>
                </a:lnTo>
                <a:lnTo>
                  <a:pt x="1627643" y="961851"/>
                </a:lnTo>
                <a:lnTo>
                  <a:pt x="1627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40137" y="4058613"/>
            <a:ext cx="1470066" cy="839366"/>
          </a:xfrm>
          <a:custGeom>
            <a:avLst/>
            <a:gdLst/>
            <a:ahLst/>
            <a:cxnLst/>
            <a:rect l="l" t="t" r="r" b="b"/>
            <a:pathLst>
              <a:path w="1617073" h="951282">
                <a:moveTo>
                  <a:pt x="0" y="0"/>
                </a:moveTo>
                <a:lnTo>
                  <a:pt x="1617073" y="0"/>
                </a:lnTo>
                <a:lnTo>
                  <a:pt x="1617073" y="951282"/>
                </a:lnTo>
                <a:lnTo>
                  <a:pt x="0" y="951282"/>
                </a:lnTo>
                <a:lnTo>
                  <a:pt x="0" y="0"/>
                </a:lnTo>
                <a:close/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50858" y="3130647"/>
            <a:ext cx="1393201" cy="512945"/>
          </a:xfrm>
          <a:custGeom>
            <a:avLst/>
            <a:gdLst/>
            <a:ahLst/>
            <a:cxnLst/>
            <a:rect l="l" t="t" r="r" b="b"/>
            <a:pathLst>
              <a:path w="1532521" h="581338">
                <a:moveTo>
                  <a:pt x="0" y="0"/>
                </a:moveTo>
                <a:lnTo>
                  <a:pt x="0" y="581338"/>
                </a:lnTo>
                <a:lnTo>
                  <a:pt x="1532521" y="581338"/>
                </a:lnTo>
                <a:lnTo>
                  <a:pt x="15325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55661" y="3135310"/>
            <a:ext cx="1383593" cy="503620"/>
          </a:xfrm>
          <a:custGeom>
            <a:avLst/>
            <a:gdLst/>
            <a:ahLst/>
            <a:cxnLst/>
            <a:rect l="l" t="t" r="r" b="b"/>
            <a:pathLst>
              <a:path w="1521952" h="570769">
                <a:moveTo>
                  <a:pt x="0" y="0"/>
                </a:moveTo>
                <a:lnTo>
                  <a:pt x="1521952" y="0"/>
                </a:lnTo>
                <a:lnTo>
                  <a:pt x="1521952" y="570769"/>
                </a:lnTo>
                <a:lnTo>
                  <a:pt x="0" y="570769"/>
                </a:lnTo>
                <a:lnTo>
                  <a:pt x="0" y="0"/>
                </a:lnTo>
                <a:close/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67264" y="2710964"/>
            <a:ext cx="1220251" cy="680819"/>
          </a:xfrm>
          <a:custGeom>
            <a:avLst/>
            <a:gdLst/>
            <a:ahLst/>
            <a:cxnLst/>
            <a:rect l="l" t="t" r="r" b="b"/>
            <a:pathLst>
              <a:path w="1342276" h="771595">
                <a:moveTo>
                  <a:pt x="0" y="0"/>
                </a:moveTo>
                <a:lnTo>
                  <a:pt x="0" y="771595"/>
                </a:lnTo>
                <a:lnTo>
                  <a:pt x="1342276" y="771595"/>
                </a:lnTo>
                <a:lnTo>
                  <a:pt x="1342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72068" y="2715628"/>
            <a:ext cx="1210644" cy="671493"/>
          </a:xfrm>
          <a:custGeom>
            <a:avLst/>
            <a:gdLst/>
            <a:ahLst/>
            <a:cxnLst/>
            <a:rect l="l" t="t" r="r" b="b"/>
            <a:pathLst>
              <a:path w="1331708" h="761025">
                <a:moveTo>
                  <a:pt x="0" y="0"/>
                </a:moveTo>
                <a:lnTo>
                  <a:pt x="1331708" y="0"/>
                </a:lnTo>
                <a:lnTo>
                  <a:pt x="1331708" y="761025"/>
                </a:lnTo>
                <a:lnTo>
                  <a:pt x="0" y="761025"/>
                </a:lnTo>
                <a:lnTo>
                  <a:pt x="0" y="0"/>
                </a:lnTo>
                <a:close/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59502" y="2794900"/>
            <a:ext cx="1220252" cy="764756"/>
          </a:xfrm>
          <a:custGeom>
            <a:avLst/>
            <a:gdLst/>
            <a:ahLst/>
            <a:cxnLst/>
            <a:rect l="l" t="t" r="r" b="b"/>
            <a:pathLst>
              <a:path w="1342277" h="866723">
                <a:moveTo>
                  <a:pt x="0" y="0"/>
                </a:moveTo>
                <a:lnTo>
                  <a:pt x="0" y="866723"/>
                </a:lnTo>
                <a:lnTo>
                  <a:pt x="1342277" y="866723"/>
                </a:lnTo>
                <a:lnTo>
                  <a:pt x="13422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64305" y="2799564"/>
            <a:ext cx="1210644" cy="755429"/>
          </a:xfrm>
          <a:custGeom>
            <a:avLst/>
            <a:gdLst/>
            <a:ahLst/>
            <a:cxnLst/>
            <a:rect l="l" t="t" r="r" b="b"/>
            <a:pathLst>
              <a:path w="1331708" h="856153">
                <a:moveTo>
                  <a:pt x="0" y="0"/>
                </a:moveTo>
                <a:lnTo>
                  <a:pt x="1331708" y="0"/>
                </a:lnTo>
                <a:lnTo>
                  <a:pt x="1331708" y="856153"/>
                </a:lnTo>
                <a:lnTo>
                  <a:pt x="0" y="856153"/>
                </a:lnTo>
                <a:lnTo>
                  <a:pt x="0" y="0"/>
                </a:lnTo>
                <a:close/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78350" y="3638929"/>
            <a:ext cx="2690319" cy="0"/>
          </a:xfrm>
          <a:custGeom>
            <a:avLst/>
            <a:gdLst/>
            <a:ahLst/>
            <a:cxnLst/>
            <a:rect l="l" t="t" r="r" b="b"/>
            <a:pathLst>
              <a:path w="2959351">
                <a:moveTo>
                  <a:pt x="0" y="0"/>
                </a:moveTo>
                <a:lnTo>
                  <a:pt x="2959351" y="0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83154" y="3550330"/>
            <a:ext cx="0" cy="93262"/>
          </a:xfrm>
          <a:custGeom>
            <a:avLst/>
            <a:gdLst/>
            <a:ahLst/>
            <a:cxnLst/>
            <a:rect l="l" t="t" r="r" b="b"/>
            <a:pathLst>
              <a:path h="105697">
                <a:moveTo>
                  <a:pt x="0" y="0"/>
                </a:moveTo>
                <a:lnTo>
                  <a:pt x="0" y="105697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63865" y="3382457"/>
            <a:ext cx="0" cy="261135"/>
          </a:xfrm>
          <a:custGeom>
            <a:avLst/>
            <a:gdLst/>
            <a:ahLst/>
            <a:cxnLst/>
            <a:rect l="l" t="t" r="r" b="b"/>
            <a:pathLst>
              <a:path h="295953">
                <a:moveTo>
                  <a:pt x="0" y="0"/>
                </a:moveTo>
                <a:lnTo>
                  <a:pt x="0" y="295953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46570" y="4268455"/>
            <a:ext cx="105692" cy="74610"/>
          </a:xfrm>
          <a:custGeom>
            <a:avLst/>
            <a:gdLst/>
            <a:ahLst/>
            <a:cxnLst/>
            <a:rect l="l" t="t" r="r" b="b"/>
            <a:pathLst>
              <a:path w="116261" h="84558">
                <a:moveTo>
                  <a:pt x="116261" y="42279"/>
                </a:moveTo>
                <a:lnTo>
                  <a:pt x="0" y="0"/>
                </a:lnTo>
                <a:lnTo>
                  <a:pt x="0" y="84558"/>
                </a:lnTo>
                <a:lnTo>
                  <a:pt x="116261" y="42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05400" y="4310423"/>
            <a:ext cx="4227645" cy="0"/>
          </a:xfrm>
          <a:custGeom>
            <a:avLst/>
            <a:gdLst/>
            <a:ahLst/>
            <a:cxnLst/>
            <a:rect l="l" t="t" r="r" b="b"/>
            <a:pathLst>
              <a:path w="4650409">
                <a:moveTo>
                  <a:pt x="0" y="0"/>
                </a:moveTo>
                <a:lnTo>
                  <a:pt x="4650409" y="0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29052" y="4221823"/>
            <a:ext cx="0" cy="177199"/>
          </a:xfrm>
          <a:custGeom>
            <a:avLst/>
            <a:gdLst/>
            <a:ahLst/>
            <a:cxnLst/>
            <a:rect l="l" t="t" r="r" b="b"/>
            <a:pathLst>
              <a:path h="200826">
                <a:moveTo>
                  <a:pt x="0" y="0"/>
                </a:moveTo>
                <a:lnTo>
                  <a:pt x="0" y="200826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20848" y="4221823"/>
            <a:ext cx="0" cy="177199"/>
          </a:xfrm>
          <a:custGeom>
            <a:avLst/>
            <a:gdLst/>
            <a:ahLst/>
            <a:cxnLst/>
            <a:rect l="l" t="t" r="r" b="b"/>
            <a:pathLst>
              <a:path h="200826">
                <a:moveTo>
                  <a:pt x="0" y="0"/>
                </a:moveTo>
                <a:lnTo>
                  <a:pt x="0" y="200826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26170" y="4221823"/>
            <a:ext cx="0" cy="177199"/>
          </a:xfrm>
          <a:custGeom>
            <a:avLst/>
            <a:gdLst/>
            <a:ahLst/>
            <a:cxnLst/>
            <a:rect l="l" t="t" r="r" b="b"/>
            <a:pathLst>
              <a:path h="200826">
                <a:moveTo>
                  <a:pt x="0" y="0"/>
                </a:moveTo>
                <a:lnTo>
                  <a:pt x="0" y="200826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31492" y="4221823"/>
            <a:ext cx="0" cy="177199"/>
          </a:xfrm>
          <a:custGeom>
            <a:avLst/>
            <a:gdLst/>
            <a:ahLst/>
            <a:cxnLst/>
            <a:rect l="l" t="t" r="r" b="b"/>
            <a:pathLst>
              <a:path h="200826">
                <a:moveTo>
                  <a:pt x="0" y="0"/>
                </a:moveTo>
                <a:lnTo>
                  <a:pt x="0" y="200826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323288" y="4221823"/>
            <a:ext cx="0" cy="177199"/>
          </a:xfrm>
          <a:custGeom>
            <a:avLst/>
            <a:gdLst/>
            <a:ahLst/>
            <a:cxnLst/>
            <a:rect l="l" t="t" r="r" b="b"/>
            <a:pathLst>
              <a:path h="200826">
                <a:moveTo>
                  <a:pt x="0" y="0"/>
                </a:moveTo>
                <a:lnTo>
                  <a:pt x="0" y="200826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28610" y="4221823"/>
            <a:ext cx="0" cy="177199"/>
          </a:xfrm>
          <a:custGeom>
            <a:avLst/>
            <a:gdLst/>
            <a:ahLst/>
            <a:cxnLst/>
            <a:rect l="l" t="t" r="r" b="b"/>
            <a:pathLst>
              <a:path h="200826">
                <a:moveTo>
                  <a:pt x="0" y="0"/>
                </a:moveTo>
                <a:lnTo>
                  <a:pt x="0" y="200826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17747" y="3792814"/>
            <a:ext cx="76865" cy="102589"/>
          </a:xfrm>
          <a:custGeom>
            <a:avLst/>
            <a:gdLst/>
            <a:ahLst/>
            <a:cxnLst/>
            <a:rect l="l" t="t" r="r" b="b"/>
            <a:pathLst>
              <a:path w="84552" h="116268">
                <a:moveTo>
                  <a:pt x="42276" y="116268"/>
                </a:moveTo>
                <a:lnTo>
                  <a:pt x="84552" y="0"/>
                </a:lnTo>
                <a:lnTo>
                  <a:pt x="0" y="0"/>
                </a:lnTo>
                <a:lnTo>
                  <a:pt x="42276" y="116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60983" y="3634267"/>
            <a:ext cx="0" cy="242483"/>
          </a:xfrm>
          <a:custGeom>
            <a:avLst/>
            <a:gdLst/>
            <a:ahLst/>
            <a:cxnLst/>
            <a:rect l="l" t="t" r="r" b="b"/>
            <a:pathLst>
              <a:path h="274814">
                <a:moveTo>
                  <a:pt x="0" y="0"/>
                </a:moveTo>
                <a:lnTo>
                  <a:pt x="0" y="274814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23510" y="3876750"/>
            <a:ext cx="76866" cy="102589"/>
          </a:xfrm>
          <a:custGeom>
            <a:avLst/>
            <a:gdLst/>
            <a:ahLst/>
            <a:cxnLst/>
            <a:rect l="l" t="t" r="r" b="b"/>
            <a:pathLst>
              <a:path w="84553" h="116267">
                <a:moveTo>
                  <a:pt x="42276" y="116267"/>
                </a:moveTo>
                <a:lnTo>
                  <a:pt x="84553" y="0"/>
                </a:lnTo>
                <a:lnTo>
                  <a:pt x="0" y="0"/>
                </a:lnTo>
                <a:lnTo>
                  <a:pt x="42276" y="116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66746" y="3634267"/>
            <a:ext cx="0" cy="326419"/>
          </a:xfrm>
          <a:custGeom>
            <a:avLst/>
            <a:gdLst/>
            <a:ahLst/>
            <a:cxnLst/>
            <a:rect l="l" t="t" r="r" b="b"/>
            <a:pathLst>
              <a:path h="369942">
                <a:moveTo>
                  <a:pt x="0" y="0"/>
                </a:moveTo>
                <a:lnTo>
                  <a:pt x="0" y="369942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69628" y="4473634"/>
            <a:ext cx="0" cy="93262"/>
          </a:xfrm>
          <a:custGeom>
            <a:avLst/>
            <a:gdLst/>
            <a:ahLst/>
            <a:cxnLst/>
            <a:rect l="l" t="t" r="r" b="b"/>
            <a:pathLst>
              <a:path h="105697">
                <a:moveTo>
                  <a:pt x="0" y="0"/>
                </a:moveTo>
                <a:lnTo>
                  <a:pt x="0" y="105697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64824" y="4562233"/>
            <a:ext cx="3641539" cy="0"/>
          </a:xfrm>
          <a:custGeom>
            <a:avLst/>
            <a:gdLst/>
            <a:ahLst/>
            <a:cxnLst/>
            <a:rect l="l" t="t" r="r" b="b"/>
            <a:pathLst>
              <a:path w="4005693">
                <a:moveTo>
                  <a:pt x="0" y="0"/>
                </a:moveTo>
                <a:lnTo>
                  <a:pt x="4005693" y="0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101559" y="4473634"/>
            <a:ext cx="0" cy="93262"/>
          </a:xfrm>
          <a:custGeom>
            <a:avLst/>
            <a:gdLst/>
            <a:ahLst/>
            <a:cxnLst/>
            <a:rect l="l" t="t" r="r" b="b"/>
            <a:pathLst>
              <a:path h="105697">
                <a:moveTo>
                  <a:pt x="0" y="0"/>
                </a:moveTo>
                <a:lnTo>
                  <a:pt x="0" y="105697"/>
                </a:lnTo>
              </a:path>
            </a:pathLst>
          </a:custGeom>
          <a:ln w="105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489496" y="4143093"/>
            <a:ext cx="296200" cy="134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969"/>
              </a:lnSpc>
              <a:spcBef>
                <a:spcPts val="48"/>
              </a:spcBef>
            </a:pPr>
            <a:r>
              <a:rPr sz="900" spc="-26" dirty="0">
                <a:latin typeface="Arial"/>
                <a:cs typeface="Arial"/>
              </a:rPr>
              <a:t>.........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55661" y="3135310"/>
            <a:ext cx="1383593" cy="503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3"/>
              </a:lnSpc>
              <a:spcBef>
                <a:spcPts val="31"/>
              </a:spcBef>
            </a:pPr>
            <a:endParaRPr sz="600"/>
          </a:p>
          <a:p>
            <a:pPr marL="90104">
              <a:lnSpc>
                <a:spcPct val="95825"/>
              </a:lnSpc>
            </a:pPr>
            <a:r>
              <a:rPr sz="900" spc="-22" dirty="0">
                <a:latin typeface="Arial"/>
                <a:cs typeface="Arial"/>
              </a:rPr>
              <a:t>Fir</a:t>
            </a:r>
            <a:r>
              <a:rPr sz="900" dirty="0">
                <a:latin typeface="Arial"/>
                <a:cs typeface="Arial"/>
              </a:rPr>
              <a:t>m</a:t>
            </a:r>
            <a:r>
              <a:rPr sz="900" spc="-57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s</a:t>
            </a:r>
            <a:r>
              <a:rPr sz="900" spc="-47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i</a:t>
            </a:r>
            <a:r>
              <a:rPr sz="900" dirty="0">
                <a:latin typeface="Arial"/>
                <a:cs typeface="Arial"/>
              </a:rPr>
              <a:t>n</a:t>
            </a:r>
            <a:r>
              <a:rPr sz="900" spc="-47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stabl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-64" dirty="0">
                <a:latin typeface="Arial"/>
                <a:cs typeface="Arial"/>
              </a:rPr>
              <a:t> </a:t>
            </a:r>
            <a:r>
              <a:rPr sz="900" spc="-22" dirty="0">
                <a:latin typeface="Arial"/>
                <a:cs typeface="Arial"/>
              </a:rPr>
              <a:t>growth: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55661" y="3638930"/>
            <a:ext cx="605322" cy="237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6" name="object 36"/>
          <p:cNvSpPr txBox="1"/>
          <p:nvPr/>
        </p:nvSpPr>
        <p:spPr>
          <a:xfrm>
            <a:off x="7360983" y="3638930"/>
            <a:ext cx="783075" cy="237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2864305" y="2715627"/>
            <a:ext cx="2507762" cy="8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4"/>
              </a:spcBef>
            </a:pPr>
            <a:endParaRPr sz="600"/>
          </a:p>
        </p:txBody>
      </p:sp>
      <p:sp>
        <p:nvSpPr>
          <p:cNvPr id="34" name="object 34"/>
          <p:cNvSpPr txBox="1"/>
          <p:nvPr/>
        </p:nvSpPr>
        <p:spPr>
          <a:xfrm>
            <a:off x="5372068" y="2715627"/>
            <a:ext cx="1210644" cy="671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494"/>
              </a:lnSpc>
              <a:spcBef>
                <a:spcPts val="41"/>
              </a:spcBef>
            </a:pPr>
            <a:endParaRPr sz="500"/>
          </a:p>
          <a:p>
            <a:pPr marL="90104">
              <a:lnSpc>
                <a:spcPct val="95825"/>
              </a:lnSpc>
              <a:spcBef>
                <a:spcPts val="3590"/>
              </a:spcBef>
            </a:pPr>
            <a:r>
              <a:rPr sz="900" spc="-4" dirty="0">
                <a:latin typeface="Arial"/>
                <a:cs typeface="Arial"/>
              </a:rPr>
              <a:t>Ne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-22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Income/EPS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64305" y="2799564"/>
            <a:ext cx="1210644" cy="755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90104">
              <a:lnSpc>
                <a:spcPct val="95825"/>
              </a:lnSpc>
              <a:spcBef>
                <a:spcPts val="2854"/>
              </a:spcBef>
            </a:pPr>
            <a:r>
              <a:rPr sz="900" dirty="0">
                <a:latin typeface="Arial"/>
                <a:cs typeface="Arial"/>
              </a:rPr>
              <a:t>Equity:</a:t>
            </a:r>
            <a:r>
              <a:rPr sz="900" spc="-3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After</a:t>
            </a:r>
            <a:r>
              <a:rPr sz="900" spc="-1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debt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74951" y="2799564"/>
            <a:ext cx="1297117" cy="587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4074950" y="3387120"/>
            <a:ext cx="1988915" cy="167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0" name="object 30"/>
          <p:cNvSpPr txBox="1"/>
          <p:nvPr/>
        </p:nvSpPr>
        <p:spPr>
          <a:xfrm>
            <a:off x="6063865" y="3387120"/>
            <a:ext cx="523651" cy="2518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2864306" y="3554993"/>
            <a:ext cx="518847" cy="8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4"/>
              </a:spcBef>
            </a:pPr>
            <a:endParaRPr sz="600"/>
          </a:p>
        </p:txBody>
      </p:sp>
      <p:sp>
        <p:nvSpPr>
          <p:cNvPr id="28" name="object 28"/>
          <p:cNvSpPr txBox="1"/>
          <p:nvPr/>
        </p:nvSpPr>
        <p:spPr>
          <a:xfrm>
            <a:off x="3383154" y="3554993"/>
            <a:ext cx="2680711" cy="8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28"/>
              </a:lnSpc>
              <a:spcBef>
                <a:spcPts val="44"/>
              </a:spcBef>
            </a:pPr>
            <a:endParaRPr sz="600"/>
          </a:p>
        </p:txBody>
      </p:sp>
      <p:sp>
        <p:nvSpPr>
          <p:cNvPr id="27" name="object 27"/>
          <p:cNvSpPr txBox="1"/>
          <p:nvPr/>
        </p:nvSpPr>
        <p:spPr>
          <a:xfrm>
            <a:off x="2864305" y="3638929"/>
            <a:ext cx="1902440" cy="321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4766746" y="3638929"/>
            <a:ext cx="1820769" cy="321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5" name="object 25"/>
          <p:cNvSpPr txBox="1"/>
          <p:nvPr/>
        </p:nvSpPr>
        <p:spPr>
          <a:xfrm>
            <a:off x="1725725" y="2039471"/>
            <a:ext cx="5707320" cy="20191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1214044">
              <a:lnSpc>
                <a:spcPts val="1031"/>
              </a:lnSpc>
              <a:spcBef>
                <a:spcPts val="6551"/>
              </a:spcBef>
            </a:pPr>
            <a:r>
              <a:rPr sz="1300" spc="-17" baseline="-20291" dirty="0">
                <a:latin typeface="Arial"/>
                <a:cs typeface="Arial"/>
              </a:rPr>
              <a:t>Firm</a:t>
            </a:r>
            <a:r>
              <a:rPr sz="1300" baseline="-20291" dirty="0">
                <a:latin typeface="Arial"/>
                <a:cs typeface="Arial"/>
              </a:rPr>
              <a:t>:</a:t>
            </a:r>
            <a:r>
              <a:rPr sz="1300" spc="-56" baseline="-20291" dirty="0">
                <a:latin typeface="Arial"/>
                <a:cs typeface="Arial"/>
              </a:rPr>
              <a:t> </a:t>
            </a:r>
            <a:r>
              <a:rPr sz="1300" spc="-17" baseline="-20291" dirty="0">
                <a:latin typeface="Arial"/>
                <a:cs typeface="Arial"/>
              </a:rPr>
              <a:t>Pre-deb</a:t>
            </a:r>
            <a:r>
              <a:rPr sz="1300" baseline="-20291" dirty="0">
                <a:latin typeface="Arial"/>
                <a:cs typeface="Arial"/>
              </a:rPr>
              <a:t>t</a:t>
            </a:r>
            <a:r>
              <a:rPr sz="1300" spc="-70" baseline="-20291" dirty="0">
                <a:latin typeface="Arial"/>
                <a:cs typeface="Arial"/>
              </a:rPr>
              <a:t> </a:t>
            </a:r>
            <a:r>
              <a:rPr sz="1300" spc="-17" baseline="-20291" dirty="0">
                <a:latin typeface="Arial"/>
                <a:cs typeface="Arial"/>
              </a:rPr>
              <a:t>cas</a:t>
            </a:r>
            <a:r>
              <a:rPr sz="1300" baseline="-20291" dirty="0">
                <a:latin typeface="Arial"/>
                <a:cs typeface="Arial"/>
              </a:rPr>
              <a:t>h                                               </a:t>
            </a:r>
            <a:r>
              <a:rPr sz="1300" spc="3" baseline="-20291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Operatin</a:t>
            </a:r>
            <a:r>
              <a:rPr sz="900" dirty="0">
                <a:latin typeface="Arial"/>
                <a:cs typeface="Arial"/>
              </a:rPr>
              <a:t>g</a:t>
            </a:r>
            <a:r>
              <a:rPr sz="900" spc="-79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Earnings</a:t>
            </a:r>
            <a:endParaRPr sz="900">
              <a:latin typeface="Arial"/>
              <a:cs typeface="Arial"/>
            </a:endParaRPr>
          </a:p>
          <a:p>
            <a:pPr marL="5055356" marR="117884" indent="-3841312">
              <a:lnSpc>
                <a:spcPts val="1480"/>
              </a:lnSpc>
              <a:spcBef>
                <a:spcPts val="909"/>
              </a:spcBef>
            </a:pPr>
            <a:r>
              <a:rPr sz="900" dirty="0">
                <a:latin typeface="Arial"/>
                <a:cs typeface="Arial"/>
              </a:rPr>
              <a:t>Equity:</a:t>
            </a:r>
            <a:r>
              <a:rPr sz="900" spc="-31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After</a:t>
            </a:r>
            <a:r>
              <a:rPr sz="900" spc="-18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debt                                                 </a:t>
            </a:r>
            <a:r>
              <a:rPr sz="900" spc="199" dirty="0">
                <a:latin typeface="Arial"/>
                <a:cs typeface="Arial"/>
              </a:rPr>
              <a:t> </a:t>
            </a:r>
            <a:r>
              <a:rPr sz="1300" spc="-4" baseline="20291" dirty="0">
                <a:latin typeface="Arial"/>
                <a:cs typeface="Arial"/>
              </a:rPr>
              <a:t>Ne</a:t>
            </a:r>
            <a:r>
              <a:rPr sz="1300" baseline="20291" dirty="0">
                <a:latin typeface="Arial"/>
                <a:cs typeface="Arial"/>
              </a:rPr>
              <a:t>t</a:t>
            </a:r>
            <a:r>
              <a:rPr sz="1300" spc="-22" baseline="20291" dirty="0">
                <a:latin typeface="Arial"/>
                <a:cs typeface="Arial"/>
              </a:rPr>
              <a:t> </a:t>
            </a:r>
            <a:r>
              <a:rPr sz="1300" spc="-4" baseline="20291" dirty="0">
                <a:latin typeface="Arial"/>
                <a:cs typeface="Arial"/>
              </a:rPr>
              <a:t>Income/EP</a:t>
            </a:r>
            <a:r>
              <a:rPr sz="1300" baseline="20291" dirty="0">
                <a:latin typeface="Arial"/>
                <a:cs typeface="Arial"/>
              </a:rPr>
              <a:t>S               </a:t>
            </a:r>
            <a:r>
              <a:rPr sz="1300" spc="153" baseline="20291" dirty="0">
                <a:latin typeface="Arial"/>
                <a:cs typeface="Arial"/>
              </a:rPr>
              <a:t> </a:t>
            </a:r>
            <a:r>
              <a:rPr sz="1300" spc="-22" baseline="28987" dirty="0">
                <a:latin typeface="Arial"/>
                <a:cs typeface="Arial"/>
              </a:rPr>
              <a:t>Fir</a:t>
            </a:r>
            <a:r>
              <a:rPr sz="1300" baseline="28987" dirty="0">
                <a:latin typeface="Arial"/>
                <a:cs typeface="Arial"/>
              </a:rPr>
              <a:t>m</a:t>
            </a:r>
            <a:r>
              <a:rPr sz="1300" spc="-57" baseline="28987" dirty="0">
                <a:latin typeface="Arial"/>
                <a:cs typeface="Arial"/>
              </a:rPr>
              <a:t> </a:t>
            </a:r>
            <a:r>
              <a:rPr sz="1300" spc="-22" baseline="28987" dirty="0">
                <a:latin typeface="Arial"/>
                <a:cs typeface="Arial"/>
              </a:rPr>
              <a:t>i</a:t>
            </a:r>
            <a:r>
              <a:rPr sz="1300" baseline="28987" dirty="0">
                <a:latin typeface="Arial"/>
                <a:cs typeface="Arial"/>
              </a:rPr>
              <a:t>s</a:t>
            </a:r>
            <a:r>
              <a:rPr sz="1300" spc="-47" baseline="28987" dirty="0">
                <a:latin typeface="Arial"/>
                <a:cs typeface="Arial"/>
              </a:rPr>
              <a:t> </a:t>
            </a:r>
            <a:r>
              <a:rPr sz="1300" spc="-22" baseline="28987" dirty="0">
                <a:latin typeface="Arial"/>
                <a:cs typeface="Arial"/>
              </a:rPr>
              <a:t>in </a:t>
            </a:r>
            <a:endParaRPr sz="900">
              <a:latin typeface="Arial"/>
              <a:cs typeface="Arial"/>
            </a:endParaRPr>
          </a:p>
          <a:p>
            <a:pPr marL="5055356" marR="117884">
              <a:lnSpc>
                <a:spcPts val="1031"/>
              </a:lnSpc>
              <a:spcBef>
                <a:spcPts val="611"/>
              </a:spcBef>
            </a:pPr>
            <a:r>
              <a:rPr sz="900" spc="-4" dirty="0">
                <a:latin typeface="Arial"/>
                <a:cs typeface="Arial"/>
              </a:rPr>
              <a:t>forever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33046" y="2039471"/>
            <a:ext cx="787878" cy="36465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1725725" y="4058613"/>
            <a:ext cx="1484479" cy="839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83"/>
              </a:lnSpc>
              <a:spcBef>
                <a:spcPts val="31"/>
              </a:spcBef>
            </a:pPr>
            <a:endParaRPr sz="600"/>
          </a:p>
          <a:p>
            <a:pPr marL="104332">
              <a:lnSpc>
                <a:spcPct val="95825"/>
              </a:lnSpc>
            </a:pPr>
            <a:r>
              <a:rPr sz="900" spc="-13" dirty="0">
                <a:latin typeface="Arial"/>
                <a:cs typeface="Arial"/>
              </a:rPr>
              <a:t>Value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10204" y="4058613"/>
            <a:ext cx="4222841" cy="163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1" name="object 21"/>
          <p:cNvSpPr txBox="1"/>
          <p:nvPr/>
        </p:nvSpPr>
        <p:spPr>
          <a:xfrm>
            <a:off x="3210204" y="4221824"/>
            <a:ext cx="518847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20" name="object 20"/>
          <p:cNvSpPr txBox="1"/>
          <p:nvPr/>
        </p:nvSpPr>
        <p:spPr>
          <a:xfrm>
            <a:off x="3729053" y="4221824"/>
            <a:ext cx="691795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19" name="object 19"/>
          <p:cNvSpPr txBox="1"/>
          <p:nvPr/>
        </p:nvSpPr>
        <p:spPr>
          <a:xfrm>
            <a:off x="4420848" y="4221824"/>
            <a:ext cx="605322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18" name="object 18"/>
          <p:cNvSpPr txBox="1"/>
          <p:nvPr/>
        </p:nvSpPr>
        <p:spPr>
          <a:xfrm>
            <a:off x="5026170" y="4221824"/>
            <a:ext cx="605322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17" name="object 17"/>
          <p:cNvSpPr txBox="1"/>
          <p:nvPr/>
        </p:nvSpPr>
        <p:spPr>
          <a:xfrm>
            <a:off x="5631493" y="4221824"/>
            <a:ext cx="691795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16" name="object 16"/>
          <p:cNvSpPr txBox="1"/>
          <p:nvPr/>
        </p:nvSpPr>
        <p:spPr>
          <a:xfrm>
            <a:off x="6323288" y="4221824"/>
            <a:ext cx="605322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15" name="object 15"/>
          <p:cNvSpPr txBox="1"/>
          <p:nvPr/>
        </p:nvSpPr>
        <p:spPr>
          <a:xfrm>
            <a:off x="6928611" y="4221824"/>
            <a:ext cx="504435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14" name="object 14"/>
          <p:cNvSpPr txBox="1"/>
          <p:nvPr/>
        </p:nvSpPr>
        <p:spPr>
          <a:xfrm>
            <a:off x="3210204" y="4310423"/>
            <a:ext cx="518847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13" name="object 13"/>
          <p:cNvSpPr txBox="1"/>
          <p:nvPr/>
        </p:nvSpPr>
        <p:spPr>
          <a:xfrm>
            <a:off x="3729053" y="4310423"/>
            <a:ext cx="691795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12" name="object 12"/>
          <p:cNvSpPr txBox="1"/>
          <p:nvPr/>
        </p:nvSpPr>
        <p:spPr>
          <a:xfrm>
            <a:off x="4420848" y="4310423"/>
            <a:ext cx="605322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11" name="object 11"/>
          <p:cNvSpPr txBox="1"/>
          <p:nvPr/>
        </p:nvSpPr>
        <p:spPr>
          <a:xfrm>
            <a:off x="5026170" y="4310423"/>
            <a:ext cx="605322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10" name="object 10"/>
          <p:cNvSpPr txBox="1"/>
          <p:nvPr/>
        </p:nvSpPr>
        <p:spPr>
          <a:xfrm>
            <a:off x="5631493" y="4310423"/>
            <a:ext cx="691795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9" name="object 9"/>
          <p:cNvSpPr txBox="1"/>
          <p:nvPr/>
        </p:nvSpPr>
        <p:spPr>
          <a:xfrm>
            <a:off x="6323288" y="4310423"/>
            <a:ext cx="605322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8" name="object 8"/>
          <p:cNvSpPr txBox="1"/>
          <p:nvPr/>
        </p:nvSpPr>
        <p:spPr>
          <a:xfrm>
            <a:off x="6928611" y="4310423"/>
            <a:ext cx="504435" cy="8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673"/>
              </a:lnSpc>
              <a:spcBef>
                <a:spcPts val="36"/>
              </a:spcBef>
            </a:pPr>
            <a:endParaRPr sz="700"/>
          </a:p>
        </p:txBody>
      </p:sp>
      <p:sp>
        <p:nvSpPr>
          <p:cNvPr id="7" name="object 7"/>
          <p:cNvSpPr txBox="1"/>
          <p:nvPr/>
        </p:nvSpPr>
        <p:spPr>
          <a:xfrm>
            <a:off x="3210204" y="4399023"/>
            <a:ext cx="4222841" cy="498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" name="object 6"/>
          <p:cNvSpPr txBox="1"/>
          <p:nvPr/>
        </p:nvSpPr>
        <p:spPr>
          <a:xfrm>
            <a:off x="1725725" y="4897980"/>
            <a:ext cx="5707320" cy="1678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" name="object 5"/>
          <p:cNvSpPr txBox="1"/>
          <p:nvPr/>
        </p:nvSpPr>
        <p:spPr>
          <a:xfrm>
            <a:off x="1725725" y="5065852"/>
            <a:ext cx="2954547" cy="620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" name="object 4"/>
          <p:cNvSpPr txBox="1"/>
          <p:nvPr/>
        </p:nvSpPr>
        <p:spPr>
          <a:xfrm>
            <a:off x="4680272" y="5065852"/>
            <a:ext cx="1383593" cy="620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" name="object 3"/>
          <p:cNvSpPr txBox="1"/>
          <p:nvPr/>
        </p:nvSpPr>
        <p:spPr>
          <a:xfrm>
            <a:off x="6063865" y="5065852"/>
            <a:ext cx="1369180" cy="620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2607660">
              <a:lnSpc>
                <a:spcPct val="95825"/>
              </a:lnSpc>
              <a:spcBef>
                <a:spcPts val="5805"/>
              </a:spcBef>
            </a:pPr>
            <a:r>
              <a:rPr sz="2100" spc="-232" dirty="0">
                <a:latin typeface="Times New Roman"/>
                <a:cs typeface="Times New Roman"/>
              </a:rPr>
              <a:t>V</a:t>
            </a:r>
            <a:r>
              <a:rPr sz="2100" dirty="0">
                <a:latin typeface="Times New Roman"/>
                <a:cs typeface="Times New Roman"/>
              </a:rPr>
              <a:t>aluation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with Infinite</a:t>
            </a:r>
            <a:r>
              <a:rPr sz="2100" spc="-12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Life</a:t>
            </a:r>
            <a:endParaRPr sz="2100">
              <a:latin typeface="Times New Roman"/>
              <a:cs typeface="Times New Roman"/>
            </a:endParaRPr>
          </a:p>
          <a:p>
            <a:pPr marL="3108997" marR="1775704" algn="ctr">
              <a:lnSpc>
                <a:spcPct val="95825"/>
              </a:lnSpc>
              <a:spcBef>
                <a:spcPts val="3472"/>
              </a:spcBef>
            </a:pPr>
            <a:r>
              <a:rPr sz="1300" dirty="0">
                <a:latin typeface="Arial"/>
                <a:cs typeface="Arial"/>
              </a:rPr>
              <a:t>DISCOUNTED</a:t>
            </a:r>
            <a:r>
              <a:rPr sz="1300" spc="-89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CASHFLOW</a:t>
            </a:r>
            <a:r>
              <a:rPr sz="1300" spc="-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VALUATION</a:t>
            </a:r>
            <a:endParaRPr sz="1300">
              <a:latin typeface="Arial"/>
              <a:cs typeface="Arial"/>
            </a:endParaRPr>
          </a:p>
          <a:p>
            <a:pPr marL="4925812">
              <a:lnSpc>
                <a:spcPct val="95825"/>
              </a:lnSpc>
              <a:spcBef>
                <a:spcPts val="3951"/>
              </a:spcBef>
            </a:pPr>
            <a:r>
              <a:rPr sz="900" b="1" dirty="0">
                <a:latin typeface="Arial"/>
                <a:cs typeface="Arial"/>
              </a:rPr>
              <a:t>Expected</a:t>
            </a:r>
            <a:r>
              <a:rPr sz="900" b="1" spc="-39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Growth</a:t>
            </a:r>
            <a:endParaRPr sz="900">
              <a:latin typeface="Arial"/>
              <a:cs typeface="Arial"/>
            </a:endParaRPr>
          </a:p>
          <a:p>
            <a:pPr marL="2450300" marR="2308906">
              <a:lnSpc>
                <a:spcPts val="1057"/>
              </a:lnSpc>
              <a:spcBef>
                <a:spcPts val="13"/>
              </a:spcBef>
            </a:pPr>
            <a:r>
              <a:rPr sz="1300" b="1" baseline="-20291" dirty="0">
                <a:latin typeface="Arial"/>
                <a:cs typeface="Arial"/>
              </a:rPr>
              <a:t>Cash</a:t>
            </a:r>
            <a:r>
              <a:rPr sz="1300" b="1" spc="-22" baseline="-20291" dirty="0">
                <a:latin typeface="Arial"/>
                <a:cs typeface="Arial"/>
              </a:rPr>
              <a:t> </a:t>
            </a:r>
            <a:r>
              <a:rPr sz="1300" b="1" baseline="-20291" dirty="0">
                <a:latin typeface="Arial"/>
                <a:cs typeface="Arial"/>
              </a:rPr>
              <a:t>flows                                                          </a:t>
            </a:r>
            <a:r>
              <a:rPr sz="1300" b="1" spc="71" baseline="-20291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Firm</a:t>
            </a:r>
            <a:r>
              <a:rPr sz="900" dirty="0">
                <a:latin typeface="Arial"/>
                <a:cs typeface="Arial"/>
              </a:rPr>
              <a:t>:</a:t>
            </a:r>
            <a:r>
              <a:rPr sz="900" spc="-74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Growt</a:t>
            </a:r>
            <a:r>
              <a:rPr sz="900" dirty="0">
                <a:latin typeface="Arial"/>
                <a:cs typeface="Arial"/>
              </a:rPr>
              <a:t>h</a:t>
            </a:r>
            <a:r>
              <a:rPr sz="900" spc="-83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in </a:t>
            </a:r>
            <a:endParaRPr sz="900">
              <a:latin typeface="Arial"/>
              <a:cs typeface="Arial"/>
            </a:endParaRPr>
          </a:p>
          <a:p>
            <a:pPr marL="2450300" marR="2308906">
              <a:lnSpc>
                <a:spcPts val="1031"/>
              </a:lnSpc>
              <a:spcBef>
                <a:spcPts val="1073"/>
              </a:spcBef>
            </a:pPr>
            <a:r>
              <a:rPr sz="1300" spc="-8" baseline="-20291" dirty="0">
                <a:latin typeface="Arial"/>
                <a:cs typeface="Arial"/>
              </a:rPr>
              <a:t>flo</a:t>
            </a:r>
            <a:r>
              <a:rPr sz="1300" baseline="-20291" dirty="0">
                <a:latin typeface="Arial"/>
                <a:cs typeface="Arial"/>
              </a:rPr>
              <a:t>w                                                                       </a:t>
            </a:r>
            <a:r>
              <a:rPr sz="1300" spc="11" baseline="-20291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Equity</a:t>
            </a:r>
            <a:r>
              <a:rPr sz="900" dirty="0">
                <a:latin typeface="Arial"/>
                <a:cs typeface="Arial"/>
              </a:rPr>
              <a:t>:</a:t>
            </a:r>
            <a:r>
              <a:rPr sz="900" spc="-58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Growt</a:t>
            </a:r>
            <a:r>
              <a:rPr sz="900" dirty="0">
                <a:latin typeface="Arial"/>
                <a:cs typeface="Arial"/>
              </a:rPr>
              <a:t>h</a:t>
            </a:r>
            <a:r>
              <a:rPr sz="900" spc="-60" dirty="0">
                <a:latin typeface="Arial"/>
                <a:cs typeface="Arial"/>
              </a:rPr>
              <a:t> </a:t>
            </a:r>
            <a:r>
              <a:rPr sz="900" spc="-17" dirty="0">
                <a:latin typeface="Arial"/>
                <a:cs typeface="Arial"/>
              </a:rPr>
              <a:t>in</a:t>
            </a:r>
            <a:endParaRPr sz="900">
              <a:latin typeface="Arial"/>
              <a:cs typeface="Arial"/>
            </a:endParaRPr>
          </a:p>
          <a:p>
            <a:pPr marL="2450300">
              <a:lnSpc>
                <a:spcPts val="1346"/>
              </a:lnSpc>
              <a:spcBef>
                <a:spcPts val="1126"/>
              </a:spcBef>
            </a:pPr>
            <a:r>
              <a:rPr sz="1300" spc="-26" baseline="-5797" dirty="0">
                <a:latin typeface="Arial"/>
                <a:cs typeface="Arial"/>
              </a:rPr>
              <a:t>cas</a:t>
            </a:r>
            <a:r>
              <a:rPr sz="1300" baseline="-5797" dirty="0">
                <a:latin typeface="Arial"/>
                <a:cs typeface="Arial"/>
              </a:rPr>
              <a:t>h</a:t>
            </a:r>
            <a:r>
              <a:rPr sz="1300" spc="-68" baseline="-5797" dirty="0">
                <a:latin typeface="Arial"/>
                <a:cs typeface="Arial"/>
              </a:rPr>
              <a:t> </a:t>
            </a:r>
            <a:r>
              <a:rPr sz="1300" spc="-26" baseline="-5797" dirty="0">
                <a:latin typeface="Arial"/>
                <a:cs typeface="Arial"/>
              </a:rPr>
              <a:t>flow</a:t>
            </a:r>
            <a:r>
              <a:rPr sz="1300" baseline="-5797" dirty="0">
                <a:latin typeface="Arial"/>
                <a:cs typeface="Arial"/>
              </a:rPr>
              <a:t>s                                                                                                        </a:t>
            </a:r>
            <a:r>
              <a:rPr sz="1300" spc="165" baseline="-5797" dirty="0">
                <a:latin typeface="Arial"/>
                <a:cs typeface="Arial"/>
              </a:rPr>
              <a:t> </a:t>
            </a:r>
            <a:r>
              <a:rPr sz="1300" spc="-22" baseline="23190" dirty="0">
                <a:latin typeface="Arial"/>
                <a:cs typeface="Arial"/>
              </a:rPr>
              <a:t>Grow</a:t>
            </a:r>
            <a:r>
              <a:rPr sz="1300" baseline="23190" dirty="0">
                <a:latin typeface="Arial"/>
                <a:cs typeface="Arial"/>
              </a:rPr>
              <a:t>s</a:t>
            </a:r>
            <a:r>
              <a:rPr sz="1300" spc="-74" baseline="23190" dirty="0">
                <a:latin typeface="Arial"/>
                <a:cs typeface="Arial"/>
              </a:rPr>
              <a:t> </a:t>
            </a:r>
            <a:r>
              <a:rPr sz="1300" spc="-22" baseline="23190" dirty="0">
                <a:latin typeface="Arial"/>
                <a:cs typeface="Arial"/>
              </a:rPr>
              <a:t>a</a:t>
            </a:r>
            <a:r>
              <a:rPr sz="1300" baseline="23190" dirty="0">
                <a:latin typeface="Arial"/>
                <a:cs typeface="Arial"/>
              </a:rPr>
              <a:t>t</a:t>
            </a:r>
            <a:r>
              <a:rPr sz="1300" spc="-57" baseline="23190" dirty="0">
                <a:latin typeface="Arial"/>
                <a:cs typeface="Arial"/>
              </a:rPr>
              <a:t> </a:t>
            </a:r>
            <a:r>
              <a:rPr sz="1300" spc="-22" baseline="23190" dirty="0">
                <a:latin typeface="Arial"/>
                <a:cs typeface="Arial"/>
              </a:rPr>
              <a:t>constan</a:t>
            </a:r>
            <a:r>
              <a:rPr sz="1300" baseline="23190" dirty="0">
                <a:latin typeface="Arial"/>
                <a:cs typeface="Arial"/>
              </a:rPr>
              <a:t>t</a:t>
            </a:r>
            <a:r>
              <a:rPr sz="1300" spc="-83" baseline="23190" dirty="0">
                <a:latin typeface="Arial"/>
                <a:cs typeface="Arial"/>
              </a:rPr>
              <a:t> </a:t>
            </a:r>
            <a:r>
              <a:rPr sz="1300" spc="-22" baseline="23190" dirty="0">
                <a:latin typeface="Arial"/>
                <a:cs typeface="Arial"/>
              </a:rPr>
              <a:t>rate</a:t>
            </a:r>
            <a:endParaRPr sz="900">
              <a:latin typeface="Arial"/>
              <a:cs typeface="Arial"/>
            </a:endParaRPr>
          </a:p>
          <a:p>
            <a:pPr marR="912164" algn="r">
              <a:lnSpc>
                <a:spcPct val="95825"/>
              </a:lnSpc>
              <a:spcBef>
                <a:spcPts val="2784"/>
              </a:spcBef>
            </a:pPr>
            <a:r>
              <a:rPr sz="900" spc="-26" dirty="0">
                <a:latin typeface="Arial"/>
                <a:cs typeface="Arial"/>
              </a:rPr>
              <a:t>Termina</a:t>
            </a:r>
            <a:r>
              <a:rPr sz="900" dirty="0">
                <a:latin typeface="Arial"/>
                <a:cs typeface="Arial"/>
              </a:rPr>
              <a:t>l</a:t>
            </a:r>
            <a:r>
              <a:rPr sz="900" spc="-88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Value</a:t>
            </a:r>
            <a:endParaRPr sz="900">
              <a:latin typeface="Arial"/>
              <a:cs typeface="Arial"/>
            </a:endParaRPr>
          </a:p>
          <a:p>
            <a:pPr marL="2941118" marR="1658679" algn="ctr">
              <a:lnSpc>
                <a:spcPts val="1031"/>
              </a:lnSpc>
              <a:spcBef>
                <a:spcPts val="310"/>
              </a:spcBef>
            </a:pPr>
            <a:r>
              <a:rPr sz="900" dirty="0">
                <a:latin typeface="Arial"/>
                <a:cs typeface="Arial"/>
              </a:rPr>
              <a:t>CF</a:t>
            </a:r>
            <a:r>
              <a:rPr sz="1300" baseline="-8696" dirty="0">
                <a:latin typeface="Arial"/>
                <a:cs typeface="Arial"/>
              </a:rPr>
              <a:t>1                </a:t>
            </a:r>
            <a:r>
              <a:rPr sz="1300" spc="37" baseline="-869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CF</a:t>
            </a:r>
            <a:r>
              <a:rPr sz="1300" baseline="-8696" dirty="0">
                <a:latin typeface="Arial"/>
                <a:cs typeface="Arial"/>
              </a:rPr>
              <a:t>2           </a:t>
            </a:r>
            <a:r>
              <a:rPr sz="1300" spc="10" baseline="-869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CF</a:t>
            </a:r>
            <a:r>
              <a:rPr sz="1300" baseline="-8696" dirty="0">
                <a:latin typeface="Arial"/>
                <a:cs typeface="Arial"/>
              </a:rPr>
              <a:t>3           </a:t>
            </a:r>
            <a:r>
              <a:rPr sz="1300" spc="10" baseline="-869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CF</a:t>
            </a:r>
            <a:r>
              <a:rPr sz="1300" baseline="-8696" dirty="0">
                <a:latin typeface="Arial"/>
                <a:cs typeface="Arial"/>
              </a:rPr>
              <a:t>4             </a:t>
            </a:r>
            <a:r>
              <a:rPr sz="1300" spc="187" baseline="-869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CF</a:t>
            </a:r>
            <a:r>
              <a:rPr sz="1300" baseline="-8696" dirty="0">
                <a:latin typeface="Arial"/>
                <a:cs typeface="Arial"/>
              </a:rPr>
              <a:t>5           </a:t>
            </a:r>
            <a:r>
              <a:rPr sz="1300" spc="10" baseline="-8696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CF</a:t>
            </a:r>
            <a:r>
              <a:rPr sz="1300" baseline="-8696" dirty="0"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  <a:p>
            <a:pPr marL="1340587">
              <a:lnSpc>
                <a:spcPts val="1031"/>
              </a:lnSpc>
              <a:spcBef>
                <a:spcPts val="686"/>
              </a:spcBef>
            </a:pPr>
            <a:r>
              <a:rPr sz="900" spc="-26" dirty="0">
                <a:latin typeface="Arial"/>
                <a:cs typeface="Arial"/>
              </a:rPr>
              <a:t>Firm</a:t>
            </a:r>
            <a:r>
              <a:rPr sz="900" dirty="0">
                <a:latin typeface="Arial"/>
                <a:cs typeface="Arial"/>
              </a:rPr>
              <a:t>:</a:t>
            </a:r>
            <a:r>
              <a:rPr sz="900" spc="-69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Valu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-72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f</a:t>
            </a:r>
            <a:r>
              <a:rPr sz="900" spc="-57" dirty="0">
                <a:latin typeface="Arial"/>
                <a:cs typeface="Arial"/>
              </a:rPr>
              <a:t> </a:t>
            </a:r>
            <a:r>
              <a:rPr sz="900" spc="-26" dirty="0">
                <a:latin typeface="Arial"/>
                <a:cs typeface="Arial"/>
              </a:rPr>
              <a:t>Fir</a:t>
            </a:r>
            <a:r>
              <a:rPr sz="900" dirty="0">
                <a:latin typeface="Arial"/>
                <a:cs typeface="Arial"/>
              </a:rPr>
              <a:t>m                                                                                                                                                            </a:t>
            </a:r>
            <a:r>
              <a:rPr sz="900" spc="162" dirty="0">
                <a:latin typeface="Arial"/>
                <a:cs typeface="Arial"/>
              </a:rPr>
              <a:t> </a:t>
            </a:r>
            <a:r>
              <a:rPr sz="1300" spc="-4" baseline="-20291" dirty="0">
                <a:latin typeface="Arial"/>
                <a:cs typeface="Arial"/>
              </a:rPr>
              <a:t>Forever</a:t>
            </a:r>
            <a:endParaRPr sz="900">
              <a:latin typeface="Arial"/>
              <a:cs typeface="Arial"/>
            </a:endParaRPr>
          </a:p>
          <a:p>
            <a:pPr marL="1340587">
              <a:lnSpc>
                <a:spcPct val="95825"/>
              </a:lnSpc>
              <a:spcBef>
                <a:spcPts val="1059"/>
              </a:spcBef>
            </a:pPr>
            <a:r>
              <a:rPr sz="900" spc="-8" dirty="0">
                <a:latin typeface="Arial"/>
                <a:cs typeface="Arial"/>
              </a:rPr>
              <a:t>Equity</a:t>
            </a:r>
            <a:r>
              <a:rPr sz="900" dirty="0">
                <a:latin typeface="Arial"/>
                <a:cs typeface="Arial"/>
              </a:rPr>
              <a:t>: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Valu</a:t>
            </a:r>
            <a:r>
              <a:rPr sz="900" dirty="0">
                <a:latin typeface="Arial"/>
                <a:cs typeface="Arial"/>
              </a:rPr>
              <a:t>e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f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Equity</a:t>
            </a:r>
            <a:endParaRPr sz="900">
              <a:latin typeface="Arial"/>
              <a:cs typeface="Arial"/>
            </a:endParaRPr>
          </a:p>
          <a:p>
            <a:pPr marL="3796166" marR="2497978" algn="ctr">
              <a:lnSpc>
                <a:spcPts val="897"/>
              </a:lnSpc>
              <a:spcBef>
                <a:spcPts val="45"/>
              </a:spcBef>
            </a:pPr>
            <a:r>
              <a:rPr sz="900" b="1" dirty="0">
                <a:latin typeface="Arial"/>
                <a:cs typeface="Arial"/>
              </a:rPr>
              <a:t>Length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Period</a:t>
            </a:r>
            <a:r>
              <a:rPr sz="900" b="1" spc="-28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of</a:t>
            </a:r>
            <a:r>
              <a:rPr sz="900" b="1" spc="-8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High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Growth</a:t>
            </a:r>
            <a:endParaRPr sz="900">
              <a:latin typeface="Arial"/>
              <a:cs typeface="Arial"/>
            </a:endParaRPr>
          </a:p>
          <a:p>
            <a:pPr marL="4307049" marR="2977110" algn="ctr">
              <a:lnSpc>
                <a:spcPct val="95825"/>
              </a:lnSpc>
              <a:spcBef>
                <a:spcPts val="2284"/>
              </a:spcBef>
            </a:pPr>
            <a:r>
              <a:rPr sz="900" b="1" dirty="0">
                <a:latin typeface="Arial"/>
                <a:cs typeface="Arial"/>
              </a:rPr>
              <a:t>Discount</a:t>
            </a:r>
            <a:r>
              <a:rPr sz="900" b="1" spc="-38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Rate</a:t>
            </a:r>
            <a:endParaRPr sz="900">
              <a:latin typeface="Arial"/>
              <a:cs typeface="Arial"/>
            </a:endParaRPr>
          </a:p>
          <a:p>
            <a:pPr marL="4307049" marR="2756915" algn="ctr">
              <a:lnSpc>
                <a:spcPct val="95825"/>
              </a:lnSpc>
              <a:spcBef>
                <a:spcPts val="13"/>
              </a:spcBef>
            </a:pPr>
            <a:r>
              <a:rPr sz="900" spc="-8" dirty="0">
                <a:latin typeface="Arial"/>
                <a:cs typeface="Arial"/>
              </a:rPr>
              <a:t>Firm:Cos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-52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f</a:t>
            </a:r>
            <a:r>
              <a:rPr sz="900" spc="-21" dirty="0">
                <a:latin typeface="Arial"/>
                <a:cs typeface="Arial"/>
              </a:rPr>
              <a:t> </a:t>
            </a:r>
            <a:r>
              <a:rPr sz="900" spc="-8" dirty="0">
                <a:latin typeface="Arial"/>
                <a:cs typeface="Arial"/>
              </a:rPr>
              <a:t>Capital</a:t>
            </a:r>
            <a:endParaRPr sz="900">
              <a:latin typeface="Arial"/>
              <a:cs typeface="Arial"/>
            </a:endParaRPr>
          </a:p>
          <a:p>
            <a:pPr marL="4308341" marR="2662686" algn="ctr">
              <a:lnSpc>
                <a:spcPct val="95825"/>
              </a:lnSpc>
              <a:spcBef>
                <a:spcPts val="1059"/>
              </a:spcBef>
            </a:pPr>
            <a:r>
              <a:rPr sz="900" spc="-4" dirty="0">
                <a:latin typeface="Arial"/>
                <a:cs typeface="Arial"/>
              </a:rPr>
              <a:t>Equity</a:t>
            </a:r>
            <a:r>
              <a:rPr sz="900" dirty="0">
                <a:latin typeface="Arial"/>
                <a:cs typeface="Arial"/>
              </a:rPr>
              <a:t>:</a:t>
            </a:r>
            <a:r>
              <a:rPr sz="900" spc="-31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Cos</a:t>
            </a:r>
            <a:r>
              <a:rPr sz="900" dirty="0">
                <a:latin typeface="Arial"/>
                <a:cs typeface="Arial"/>
              </a:rPr>
              <a:t>t</a:t>
            </a:r>
            <a:r>
              <a:rPr sz="900" spc="-22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f</a:t>
            </a:r>
            <a:r>
              <a:rPr sz="900" spc="-12" dirty="0">
                <a:latin typeface="Arial"/>
                <a:cs typeface="Arial"/>
              </a:rPr>
              <a:t> </a:t>
            </a:r>
            <a:r>
              <a:rPr sz="900" spc="-4" dirty="0">
                <a:latin typeface="Arial"/>
                <a:cs typeface="Arial"/>
              </a:rPr>
              <a:t>Equity</a:t>
            </a:r>
            <a:endParaRPr sz="9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3757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314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84"/>
          <p:cNvSpPr/>
          <p:nvPr/>
        </p:nvSpPr>
        <p:spPr>
          <a:xfrm>
            <a:off x="674026" y="437185"/>
            <a:ext cx="236241" cy="5978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6187" y="437185"/>
            <a:ext cx="357207" cy="408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0875" y="437185"/>
            <a:ext cx="993350" cy="293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6301" y="437185"/>
            <a:ext cx="296013" cy="340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92809" y="1713489"/>
            <a:ext cx="493828" cy="1082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17382" y="1663762"/>
            <a:ext cx="7754676" cy="138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91104" y="1674812"/>
            <a:ext cx="7963877" cy="1384"/>
          </a:xfrm>
          <a:custGeom>
            <a:avLst/>
            <a:gdLst/>
            <a:ahLst/>
            <a:cxnLst/>
            <a:rect l="l" t="t" r="r" b="b"/>
            <a:pathLst>
              <a:path w="8760265" h="1568">
                <a:moveTo>
                  <a:pt x="0" y="0"/>
                </a:moveTo>
                <a:lnTo>
                  <a:pt x="8760265" y="156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4558" y="771454"/>
            <a:ext cx="8072036" cy="5315167"/>
          </a:xfrm>
          <a:custGeom>
            <a:avLst/>
            <a:gdLst/>
            <a:ahLst/>
            <a:cxnLst/>
            <a:rect l="l" t="t" r="r" b="b"/>
            <a:pathLst>
              <a:path w="8879240" h="6023856">
                <a:moveTo>
                  <a:pt x="0" y="0"/>
                </a:moveTo>
                <a:lnTo>
                  <a:pt x="0" y="6023856"/>
                </a:lnTo>
                <a:lnTo>
                  <a:pt x="8879240" y="6023856"/>
                </a:lnTo>
                <a:lnTo>
                  <a:pt x="8879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0875" y="4550639"/>
            <a:ext cx="6466737" cy="1502833"/>
          </a:xfrm>
          <a:custGeom>
            <a:avLst/>
            <a:gdLst/>
            <a:ahLst/>
            <a:cxnLst/>
            <a:rect l="l" t="t" r="r" b="b"/>
            <a:pathLst>
              <a:path w="7113411" h="1703211">
                <a:moveTo>
                  <a:pt x="0" y="0"/>
                </a:moveTo>
                <a:lnTo>
                  <a:pt x="0" y="1703211"/>
                </a:lnTo>
                <a:lnTo>
                  <a:pt x="7113411" y="1703211"/>
                </a:lnTo>
                <a:lnTo>
                  <a:pt x="71134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6568" y="4556164"/>
            <a:ext cx="6455352" cy="1491783"/>
          </a:xfrm>
          <a:custGeom>
            <a:avLst/>
            <a:gdLst/>
            <a:ahLst/>
            <a:cxnLst/>
            <a:rect l="l" t="t" r="r" b="b"/>
            <a:pathLst>
              <a:path w="7100887" h="1690687">
                <a:moveTo>
                  <a:pt x="0" y="0"/>
                </a:moveTo>
                <a:lnTo>
                  <a:pt x="7100887" y="0"/>
                </a:lnTo>
                <a:lnTo>
                  <a:pt x="7100887" y="1690687"/>
                </a:lnTo>
                <a:lnTo>
                  <a:pt x="0" y="169068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84034" y="5644613"/>
            <a:ext cx="831113" cy="309407"/>
          </a:xfrm>
          <a:custGeom>
            <a:avLst/>
            <a:gdLst/>
            <a:ahLst/>
            <a:cxnLst/>
            <a:rect l="l" t="t" r="r" b="b"/>
            <a:pathLst>
              <a:path w="914224" h="350661">
                <a:moveTo>
                  <a:pt x="0" y="0"/>
                </a:moveTo>
                <a:lnTo>
                  <a:pt x="0" y="350661"/>
                </a:lnTo>
                <a:lnTo>
                  <a:pt x="914224" y="350661"/>
                </a:lnTo>
                <a:lnTo>
                  <a:pt x="9142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89726" y="5650138"/>
            <a:ext cx="819727" cy="298356"/>
          </a:xfrm>
          <a:custGeom>
            <a:avLst/>
            <a:gdLst/>
            <a:ahLst/>
            <a:cxnLst/>
            <a:rect l="l" t="t" r="r" b="b"/>
            <a:pathLst>
              <a:path w="901700" h="338137">
                <a:moveTo>
                  <a:pt x="0" y="0"/>
                </a:moveTo>
                <a:lnTo>
                  <a:pt x="901700" y="0"/>
                </a:lnTo>
                <a:lnTo>
                  <a:pt x="901700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156909" y="5644613"/>
            <a:ext cx="933578" cy="309407"/>
          </a:xfrm>
          <a:custGeom>
            <a:avLst/>
            <a:gdLst/>
            <a:ahLst/>
            <a:cxnLst/>
            <a:rect l="l" t="t" r="r" b="b"/>
            <a:pathLst>
              <a:path w="1026936" h="350661">
                <a:moveTo>
                  <a:pt x="0" y="0"/>
                </a:moveTo>
                <a:lnTo>
                  <a:pt x="0" y="350661"/>
                </a:lnTo>
                <a:lnTo>
                  <a:pt x="1026936" y="350661"/>
                </a:lnTo>
                <a:lnTo>
                  <a:pt x="10269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162602" y="5650138"/>
            <a:ext cx="922192" cy="298356"/>
          </a:xfrm>
          <a:custGeom>
            <a:avLst/>
            <a:gdLst/>
            <a:ahLst/>
            <a:cxnLst/>
            <a:rect l="l" t="t" r="r" b="b"/>
            <a:pathLst>
              <a:path w="1014411" h="338137">
                <a:moveTo>
                  <a:pt x="0" y="0"/>
                </a:moveTo>
                <a:lnTo>
                  <a:pt x="1014411" y="0"/>
                </a:lnTo>
                <a:lnTo>
                  <a:pt x="1014411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34716" y="5644613"/>
            <a:ext cx="626180" cy="309407"/>
          </a:xfrm>
          <a:custGeom>
            <a:avLst/>
            <a:gdLst/>
            <a:ahLst/>
            <a:cxnLst/>
            <a:rect l="l" t="t" r="r" b="b"/>
            <a:pathLst>
              <a:path w="688798" h="350661">
                <a:moveTo>
                  <a:pt x="0" y="0"/>
                </a:moveTo>
                <a:lnTo>
                  <a:pt x="0" y="350661"/>
                </a:lnTo>
                <a:lnTo>
                  <a:pt x="688798" y="350661"/>
                </a:lnTo>
                <a:lnTo>
                  <a:pt x="688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240408" y="5650138"/>
            <a:ext cx="614795" cy="298356"/>
          </a:xfrm>
          <a:custGeom>
            <a:avLst/>
            <a:gdLst/>
            <a:ahLst/>
            <a:cxnLst/>
            <a:rect l="l" t="t" r="r" b="b"/>
            <a:pathLst>
              <a:path w="676274" h="338137">
                <a:moveTo>
                  <a:pt x="0" y="0"/>
                </a:moveTo>
                <a:lnTo>
                  <a:pt x="676274" y="0"/>
                </a:lnTo>
                <a:lnTo>
                  <a:pt x="676274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14989" y="5644613"/>
            <a:ext cx="626180" cy="309407"/>
          </a:xfrm>
          <a:custGeom>
            <a:avLst/>
            <a:gdLst/>
            <a:ahLst/>
            <a:cxnLst/>
            <a:rect l="l" t="t" r="r" b="b"/>
            <a:pathLst>
              <a:path w="688798" h="350661">
                <a:moveTo>
                  <a:pt x="0" y="0"/>
                </a:moveTo>
                <a:lnTo>
                  <a:pt x="0" y="350661"/>
                </a:lnTo>
                <a:lnTo>
                  <a:pt x="688798" y="350661"/>
                </a:lnTo>
                <a:lnTo>
                  <a:pt x="688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20682" y="5650138"/>
            <a:ext cx="614795" cy="298356"/>
          </a:xfrm>
          <a:custGeom>
            <a:avLst/>
            <a:gdLst/>
            <a:ahLst/>
            <a:cxnLst/>
            <a:rect l="l" t="t" r="r" b="b"/>
            <a:pathLst>
              <a:path w="676275" h="338137">
                <a:moveTo>
                  <a:pt x="0" y="0"/>
                </a:moveTo>
                <a:lnTo>
                  <a:pt x="676275" y="0"/>
                </a:lnTo>
                <a:lnTo>
                  <a:pt x="676275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97727" y="5644613"/>
            <a:ext cx="626180" cy="309407"/>
          </a:xfrm>
          <a:custGeom>
            <a:avLst/>
            <a:gdLst/>
            <a:ahLst/>
            <a:cxnLst/>
            <a:rect l="l" t="t" r="r" b="b"/>
            <a:pathLst>
              <a:path w="688798" h="350661">
                <a:moveTo>
                  <a:pt x="0" y="0"/>
                </a:moveTo>
                <a:lnTo>
                  <a:pt x="0" y="350661"/>
                </a:lnTo>
                <a:lnTo>
                  <a:pt x="688798" y="350661"/>
                </a:lnTo>
                <a:lnTo>
                  <a:pt x="688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03420" y="5650138"/>
            <a:ext cx="614795" cy="298356"/>
          </a:xfrm>
          <a:custGeom>
            <a:avLst/>
            <a:gdLst/>
            <a:ahLst/>
            <a:cxnLst/>
            <a:rect l="l" t="t" r="r" b="b"/>
            <a:pathLst>
              <a:path w="676274" h="338137">
                <a:moveTo>
                  <a:pt x="0" y="0"/>
                </a:moveTo>
                <a:lnTo>
                  <a:pt x="676274" y="0"/>
                </a:lnTo>
                <a:lnTo>
                  <a:pt x="676274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44581" y="4848995"/>
            <a:ext cx="1650839" cy="607763"/>
          </a:xfrm>
          <a:custGeom>
            <a:avLst/>
            <a:gdLst/>
            <a:ahLst/>
            <a:cxnLst/>
            <a:rect l="l" t="t" r="r" b="b"/>
            <a:pathLst>
              <a:path w="1815923" h="688798">
                <a:moveTo>
                  <a:pt x="0" y="0"/>
                </a:moveTo>
                <a:lnTo>
                  <a:pt x="0" y="688798"/>
                </a:lnTo>
                <a:lnTo>
                  <a:pt x="1815923" y="688798"/>
                </a:lnTo>
                <a:lnTo>
                  <a:pt x="1815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50272" y="4854520"/>
            <a:ext cx="1639454" cy="596712"/>
          </a:xfrm>
          <a:custGeom>
            <a:avLst/>
            <a:gdLst/>
            <a:ahLst/>
            <a:cxnLst/>
            <a:rect l="l" t="t" r="r" b="b"/>
            <a:pathLst>
              <a:path w="1803399" h="676274">
                <a:moveTo>
                  <a:pt x="0" y="0"/>
                </a:moveTo>
                <a:lnTo>
                  <a:pt x="1803399" y="0"/>
                </a:lnTo>
                <a:lnTo>
                  <a:pt x="1803399" y="676274"/>
                </a:lnTo>
                <a:lnTo>
                  <a:pt x="0" y="676274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00194" y="4948447"/>
            <a:ext cx="1548374" cy="408859"/>
          </a:xfrm>
          <a:custGeom>
            <a:avLst/>
            <a:gdLst/>
            <a:ahLst/>
            <a:cxnLst/>
            <a:rect l="l" t="t" r="r" b="b"/>
            <a:pathLst>
              <a:path w="1703211" h="463373">
                <a:moveTo>
                  <a:pt x="0" y="0"/>
                </a:moveTo>
                <a:lnTo>
                  <a:pt x="0" y="463373"/>
                </a:lnTo>
                <a:lnTo>
                  <a:pt x="1703211" y="463373"/>
                </a:lnTo>
                <a:lnTo>
                  <a:pt x="17032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05886" y="4953973"/>
            <a:ext cx="1536988" cy="397808"/>
          </a:xfrm>
          <a:custGeom>
            <a:avLst/>
            <a:gdLst/>
            <a:ahLst/>
            <a:cxnLst/>
            <a:rect l="l" t="t" r="r" b="b"/>
            <a:pathLst>
              <a:path w="1690687" h="450849">
                <a:moveTo>
                  <a:pt x="0" y="0"/>
                </a:moveTo>
                <a:lnTo>
                  <a:pt x="1690687" y="0"/>
                </a:lnTo>
                <a:lnTo>
                  <a:pt x="1690687" y="450849"/>
                </a:lnTo>
                <a:lnTo>
                  <a:pt x="0" y="450849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3341" y="4650092"/>
            <a:ext cx="1650839" cy="1105024"/>
          </a:xfrm>
          <a:custGeom>
            <a:avLst/>
            <a:gdLst/>
            <a:ahLst/>
            <a:cxnLst/>
            <a:rect l="l" t="t" r="r" b="b"/>
            <a:pathLst>
              <a:path w="1815923" h="1252361">
                <a:moveTo>
                  <a:pt x="0" y="0"/>
                </a:moveTo>
                <a:lnTo>
                  <a:pt x="0" y="1252361"/>
                </a:lnTo>
                <a:lnTo>
                  <a:pt x="1815923" y="1252361"/>
                </a:lnTo>
                <a:lnTo>
                  <a:pt x="1815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9034" y="4655616"/>
            <a:ext cx="1639454" cy="1093974"/>
          </a:xfrm>
          <a:custGeom>
            <a:avLst/>
            <a:gdLst/>
            <a:ahLst/>
            <a:cxnLst/>
            <a:rect l="l" t="t" r="r" b="b"/>
            <a:pathLst>
              <a:path w="1803399" h="1239837">
                <a:moveTo>
                  <a:pt x="0" y="0"/>
                </a:moveTo>
                <a:lnTo>
                  <a:pt x="1803399" y="0"/>
                </a:lnTo>
                <a:lnTo>
                  <a:pt x="1803399" y="1239837"/>
                </a:lnTo>
                <a:lnTo>
                  <a:pt x="0" y="12398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45944" y="2661047"/>
            <a:ext cx="1753305" cy="1005572"/>
          </a:xfrm>
          <a:custGeom>
            <a:avLst/>
            <a:gdLst/>
            <a:ahLst/>
            <a:cxnLst/>
            <a:rect l="l" t="t" r="r" b="b"/>
            <a:pathLst>
              <a:path w="1928635" h="1139648">
                <a:moveTo>
                  <a:pt x="0" y="0"/>
                </a:moveTo>
                <a:lnTo>
                  <a:pt x="0" y="1139648"/>
                </a:lnTo>
                <a:lnTo>
                  <a:pt x="1928635" y="1139648"/>
                </a:lnTo>
                <a:lnTo>
                  <a:pt x="19286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51635" y="2666571"/>
            <a:ext cx="1741920" cy="994521"/>
          </a:xfrm>
          <a:custGeom>
            <a:avLst/>
            <a:gdLst/>
            <a:ahLst/>
            <a:cxnLst/>
            <a:rect l="l" t="t" r="r" b="b"/>
            <a:pathLst>
              <a:path w="1916112" h="1127124">
                <a:moveTo>
                  <a:pt x="0" y="0"/>
                </a:moveTo>
                <a:lnTo>
                  <a:pt x="1916112" y="0"/>
                </a:lnTo>
                <a:lnTo>
                  <a:pt x="1916112" y="1127124"/>
                </a:lnTo>
                <a:lnTo>
                  <a:pt x="0" y="1127124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976636" y="3854473"/>
            <a:ext cx="1650840" cy="508311"/>
          </a:xfrm>
          <a:custGeom>
            <a:avLst/>
            <a:gdLst/>
            <a:ahLst/>
            <a:cxnLst/>
            <a:rect l="l" t="t" r="r" b="b"/>
            <a:pathLst>
              <a:path w="1815924" h="576086">
                <a:moveTo>
                  <a:pt x="0" y="0"/>
                </a:moveTo>
                <a:lnTo>
                  <a:pt x="0" y="576086"/>
                </a:lnTo>
                <a:lnTo>
                  <a:pt x="1815924" y="576086"/>
                </a:lnTo>
                <a:lnTo>
                  <a:pt x="1815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82328" y="3859997"/>
            <a:ext cx="1639455" cy="497261"/>
          </a:xfrm>
          <a:custGeom>
            <a:avLst/>
            <a:gdLst/>
            <a:ahLst/>
            <a:cxnLst/>
            <a:rect l="l" t="t" r="r" b="b"/>
            <a:pathLst>
              <a:path w="1803400" h="563562">
                <a:moveTo>
                  <a:pt x="0" y="0"/>
                </a:moveTo>
                <a:lnTo>
                  <a:pt x="1803400" y="0"/>
                </a:lnTo>
                <a:lnTo>
                  <a:pt x="1803400" y="563562"/>
                </a:lnTo>
                <a:lnTo>
                  <a:pt x="0" y="563562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824853" y="3854473"/>
            <a:ext cx="1650839" cy="607763"/>
          </a:xfrm>
          <a:custGeom>
            <a:avLst/>
            <a:gdLst/>
            <a:ahLst/>
            <a:cxnLst/>
            <a:rect l="l" t="t" r="r" b="b"/>
            <a:pathLst>
              <a:path w="1815923" h="688798">
                <a:moveTo>
                  <a:pt x="0" y="0"/>
                </a:moveTo>
                <a:lnTo>
                  <a:pt x="0" y="688798"/>
                </a:lnTo>
                <a:lnTo>
                  <a:pt x="1815923" y="688798"/>
                </a:lnTo>
                <a:lnTo>
                  <a:pt x="181592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830545" y="3859998"/>
            <a:ext cx="1639454" cy="596712"/>
          </a:xfrm>
          <a:custGeom>
            <a:avLst/>
            <a:gdLst/>
            <a:ahLst/>
            <a:cxnLst/>
            <a:rect l="l" t="t" r="r" b="b"/>
            <a:pathLst>
              <a:path w="1803399" h="676274">
                <a:moveTo>
                  <a:pt x="0" y="0"/>
                </a:moveTo>
                <a:lnTo>
                  <a:pt x="1803399" y="0"/>
                </a:lnTo>
                <a:lnTo>
                  <a:pt x="1803399" y="676274"/>
                </a:lnTo>
                <a:lnTo>
                  <a:pt x="0" y="676274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78001" y="3854474"/>
            <a:ext cx="1240975" cy="309407"/>
          </a:xfrm>
          <a:custGeom>
            <a:avLst/>
            <a:gdLst/>
            <a:ahLst/>
            <a:cxnLst/>
            <a:rect l="l" t="t" r="r" b="b"/>
            <a:pathLst>
              <a:path w="1365073" h="350661">
                <a:moveTo>
                  <a:pt x="0" y="0"/>
                </a:moveTo>
                <a:lnTo>
                  <a:pt x="0" y="350661"/>
                </a:lnTo>
                <a:lnTo>
                  <a:pt x="1365073" y="350661"/>
                </a:lnTo>
                <a:lnTo>
                  <a:pt x="1365073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83693" y="3859998"/>
            <a:ext cx="1229590" cy="298356"/>
          </a:xfrm>
          <a:custGeom>
            <a:avLst/>
            <a:gdLst/>
            <a:ahLst/>
            <a:cxnLst/>
            <a:rect l="l" t="t" r="r" b="b"/>
            <a:pathLst>
              <a:path w="1352549" h="338137">
                <a:moveTo>
                  <a:pt x="0" y="0"/>
                </a:moveTo>
                <a:lnTo>
                  <a:pt x="1352549" y="0"/>
                </a:lnTo>
                <a:lnTo>
                  <a:pt x="1352549" y="338137"/>
                </a:lnTo>
                <a:lnTo>
                  <a:pt x="0" y="33813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88965" y="1567072"/>
            <a:ext cx="1650840" cy="607763"/>
          </a:xfrm>
          <a:custGeom>
            <a:avLst/>
            <a:gdLst/>
            <a:ahLst/>
            <a:cxnLst/>
            <a:rect l="l" t="t" r="r" b="b"/>
            <a:pathLst>
              <a:path w="1815924" h="688798">
                <a:moveTo>
                  <a:pt x="0" y="0"/>
                </a:moveTo>
                <a:lnTo>
                  <a:pt x="0" y="688798"/>
                </a:lnTo>
                <a:lnTo>
                  <a:pt x="1815924" y="688798"/>
                </a:lnTo>
                <a:lnTo>
                  <a:pt x="1815924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94658" y="1572598"/>
            <a:ext cx="1639454" cy="596712"/>
          </a:xfrm>
          <a:custGeom>
            <a:avLst/>
            <a:gdLst/>
            <a:ahLst/>
            <a:cxnLst/>
            <a:rect l="l" t="t" r="r" b="b"/>
            <a:pathLst>
              <a:path w="1803399" h="676274">
                <a:moveTo>
                  <a:pt x="0" y="0"/>
                </a:moveTo>
                <a:lnTo>
                  <a:pt x="1803399" y="0"/>
                </a:lnTo>
                <a:lnTo>
                  <a:pt x="1803399" y="676274"/>
                </a:lnTo>
                <a:lnTo>
                  <a:pt x="0" y="676274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49512" y="1169263"/>
            <a:ext cx="1445907" cy="707216"/>
          </a:xfrm>
          <a:custGeom>
            <a:avLst/>
            <a:gdLst/>
            <a:ahLst/>
            <a:cxnLst/>
            <a:rect l="l" t="t" r="r" b="b"/>
            <a:pathLst>
              <a:path w="1590498" h="801511">
                <a:moveTo>
                  <a:pt x="0" y="0"/>
                </a:moveTo>
                <a:lnTo>
                  <a:pt x="0" y="801511"/>
                </a:lnTo>
                <a:lnTo>
                  <a:pt x="1590498" y="801511"/>
                </a:lnTo>
                <a:lnTo>
                  <a:pt x="15904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55204" y="1174789"/>
            <a:ext cx="1434522" cy="696165"/>
          </a:xfrm>
          <a:custGeom>
            <a:avLst/>
            <a:gdLst/>
            <a:ahLst/>
            <a:cxnLst/>
            <a:rect l="l" t="t" r="r" b="b"/>
            <a:pathLst>
              <a:path w="1577974" h="788987">
                <a:moveTo>
                  <a:pt x="0" y="0"/>
                </a:moveTo>
                <a:lnTo>
                  <a:pt x="1577974" y="0"/>
                </a:lnTo>
                <a:lnTo>
                  <a:pt x="1577974" y="788987"/>
                </a:lnTo>
                <a:lnTo>
                  <a:pt x="0" y="788987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78000" y="1169263"/>
            <a:ext cx="1445907" cy="906120"/>
          </a:xfrm>
          <a:custGeom>
            <a:avLst/>
            <a:gdLst/>
            <a:ahLst/>
            <a:cxnLst/>
            <a:rect l="l" t="t" r="r" b="b"/>
            <a:pathLst>
              <a:path w="1590498" h="1026936">
                <a:moveTo>
                  <a:pt x="0" y="0"/>
                </a:moveTo>
                <a:lnTo>
                  <a:pt x="0" y="1026936"/>
                </a:lnTo>
                <a:lnTo>
                  <a:pt x="1590498" y="1026936"/>
                </a:lnTo>
                <a:lnTo>
                  <a:pt x="15904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83693" y="1174789"/>
            <a:ext cx="1434522" cy="895069"/>
          </a:xfrm>
          <a:custGeom>
            <a:avLst/>
            <a:gdLst/>
            <a:ahLst/>
            <a:cxnLst/>
            <a:rect l="l" t="t" r="r" b="b"/>
            <a:pathLst>
              <a:path w="1577974" h="1014412">
                <a:moveTo>
                  <a:pt x="0" y="0"/>
                </a:moveTo>
                <a:lnTo>
                  <a:pt x="1577974" y="0"/>
                </a:lnTo>
                <a:lnTo>
                  <a:pt x="1577974" y="1014412"/>
                </a:lnTo>
                <a:lnTo>
                  <a:pt x="0" y="1014412"/>
                </a:lnTo>
                <a:lnTo>
                  <a:pt x="0" y="0"/>
                </a:lnTo>
                <a:close/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92796" y="2169311"/>
            <a:ext cx="3187828" cy="0"/>
          </a:xfrm>
          <a:custGeom>
            <a:avLst/>
            <a:gdLst/>
            <a:ahLst/>
            <a:cxnLst/>
            <a:rect l="l" t="t" r="r" b="b"/>
            <a:pathLst>
              <a:path w="3506611">
                <a:moveTo>
                  <a:pt x="0" y="0"/>
                </a:moveTo>
                <a:lnTo>
                  <a:pt x="3506611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98488" y="2064334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674931" y="1865429"/>
            <a:ext cx="0" cy="309407"/>
          </a:xfrm>
          <a:custGeom>
            <a:avLst/>
            <a:gdLst/>
            <a:ahLst/>
            <a:cxnLst/>
            <a:rect l="l" t="t" r="r" b="b"/>
            <a:pathLst>
              <a:path h="350661">
                <a:moveTo>
                  <a:pt x="0" y="0"/>
                </a:moveTo>
                <a:lnTo>
                  <a:pt x="0" y="35066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194843" y="2915202"/>
            <a:ext cx="125235" cy="88402"/>
          </a:xfrm>
          <a:custGeom>
            <a:avLst/>
            <a:gdLst/>
            <a:ahLst/>
            <a:cxnLst/>
            <a:rect l="l" t="t" r="r" b="b"/>
            <a:pathLst>
              <a:path w="137759" h="100189">
                <a:moveTo>
                  <a:pt x="137759" y="50094"/>
                </a:moveTo>
                <a:lnTo>
                  <a:pt x="0" y="0"/>
                </a:lnTo>
                <a:lnTo>
                  <a:pt x="0" y="100189"/>
                </a:lnTo>
                <a:lnTo>
                  <a:pt x="137759" y="500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287863" y="2964928"/>
            <a:ext cx="5009444" cy="0"/>
          </a:xfrm>
          <a:custGeom>
            <a:avLst/>
            <a:gdLst/>
            <a:ahLst/>
            <a:cxnLst/>
            <a:rect l="l" t="t" r="r" b="b"/>
            <a:pathLst>
              <a:path w="5510388">
                <a:moveTo>
                  <a:pt x="0" y="0"/>
                </a:moveTo>
                <a:lnTo>
                  <a:pt x="5510388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08352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28079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445340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62602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82328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99590" y="2859951"/>
            <a:ext cx="0" cy="209954"/>
          </a:xfrm>
          <a:custGeom>
            <a:avLst/>
            <a:gdLst/>
            <a:ahLst/>
            <a:cxnLst/>
            <a:rect l="l" t="t" r="r" b="b"/>
            <a:pathLst>
              <a:path h="237948">
                <a:moveTo>
                  <a:pt x="0" y="0"/>
                </a:moveTo>
                <a:lnTo>
                  <a:pt x="0" y="237948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160687" y="2351640"/>
            <a:ext cx="91080" cy="121552"/>
          </a:xfrm>
          <a:custGeom>
            <a:avLst/>
            <a:gdLst/>
            <a:ahLst/>
            <a:cxnLst/>
            <a:rect l="l" t="t" r="r" b="b"/>
            <a:pathLst>
              <a:path w="100188" h="137759">
                <a:moveTo>
                  <a:pt x="50093" y="137759"/>
                </a:moveTo>
                <a:lnTo>
                  <a:pt x="100188" y="0"/>
                </a:lnTo>
                <a:lnTo>
                  <a:pt x="0" y="0"/>
                </a:lnTo>
                <a:lnTo>
                  <a:pt x="50093" y="137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11920" y="2163786"/>
            <a:ext cx="0" cy="287306"/>
          </a:xfrm>
          <a:custGeom>
            <a:avLst/>
            <a:gdLst/>
            <a:ahLst/>
            <a:cxnLst/>
            <a:rect l="l" t="t" r="r" b="b"/>
            <a:pathLst>
              <a:path h="325613">
                <a:moveTo>
                  <a:pt x="0" y="0"/>
                </a:moveTo>
                <a:lnTo>
                  <a:pt x="0" y="325613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95261" y="3561641"/>
            <a:ext cx="4622351" cy="0"/>
          </a:xfrm>
          <a:custGeom>
            <a:avLst/>
            <a:gdLst/>
            <a:ahLst/>
            <a:cxnLst/>
            <a:rect l="l" t="t" r="r" b="b"/>
            <a:pathLst>
              <a:path w="5084586">
                <a:moveTo>
                  <a:pt x="0" y="0"/>
                </a:moveTo>
                <a:lnTo>
                  <a:pt x="5084586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00954" y="3556117"/>
            <a:ext cx="0" cy="309407"/>
          </a:xfrm>
          <a:custGeom>
            <a:avLst/>
            <a:gdLst/>
            <a:ahLst/>
            <a:cxnLst/>
            <a:rect l="l" t="t" r="r" b="b"/>
            <a:pathLst>
              <a:path h="350661">
                <a:moveTo>
                  <a:pt x="0" y="0"/>
                </a:moveTo>
                <a:lnTo>
                  <a:pt x="0" y="35066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47806" y="3556117"/>
            <a:ext cx="0" cy="309407"/>
          </a:xfrm>
          <a:custGeom>
            <a:avLst/>
            <a:gdLst/>
            <a:ahLst/>
            <a:cxnLst/>
            <a:rect l="l" t="t" r="r" b="b"/>
            <a:pathLst>
              <a:path h="350661">
                <a:moveTo>
                  <a:pt x="0" y="0"/>
                </a:moveTo>
                <a:lnTo>
                  <a:pt x="0" y="35066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02056" y="3556117"/>
            <a:ext cx="0" cy="309407"/>
          </a:xfrm>
          <a:custGeom>
            <a:avLst/>
            <a:gdLst/>
            <a:ahLst/>
            <a:cxnLst/>
            <a:rect l="l" t="t" r="r" b="b"/>
            <a:pathLst>
              <a:path h="350661">
                <a:moveTo>
                  <a:pt x="0" y="0"/>
                </a:moveTo>
                <a:lnTo>
                  <a:pt x="0" y="35066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191090" y="4152830"/>
            <a:ext cx="0" cy="408859"/>
          </a:xfrm>
          <a:custGeom>
            <a:avLst/>
            <a:gdLst/>
            <a:ahLst/>
            <a:cxnLst/>
            <a:rect l="l" t="t" r="r" b="b"/>
            <a:pathLst>
              <a:path h="463373">
                <a:moveTo>
                  <a:pt x="0" y="0"/>
                </a:moveTo>
                <a:lnTo>
                  <a:pt x="0" y="463373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902660" y="5550686"/>
            <a:ext cx="1650839" cy="0"/>
          </a:xfrm>
          <a:custGeom>
            <a:avLst/>
            <a:gdLst/>
            <a:ahLst/>
            <a:cxnLst/>
            <a:rect l="l" t="t" r="r" b="b"/>
            <a:pathLst>
              <a:path w="1815923">
                <a:moveTo>
                  <a:pt x="0" y="0"/>
                </a:moveTo>
                <a:lnTo>
                  <a:pt x="1815923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908352" y="5545160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28079" y="5545160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47806" y="5545160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574380" y="5346256"/>
            <a:ext cx="91080" cy="121552"/>
          </a:xfrm>
          <a:custGeom>
            <a:avLst/>
            <a:gdLst/>
            <a:ahLst/>
            <a:cxnLst/>
            <a:rect l="l" t="t" r="r" b="b"/>
            <a:pathLst>
              <a:path w="100188" h="137759">
                <a:moveTo>
                  <a:pt x="50094" y="0"/>
                </a:moveTo>
                <a:lnTo>
                  <a:pt x="0" y="137759"/>
                </a:lnTo>
                <a:lnTo>
                  <a:pt x="100188" y="137759"/>
                </a:lnTo>
                <a:lnTo>
                  <a:pt x="50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25613" y="5368357"/>
            <a:ext cx="0" cy="187854"/>
          </a:xfrm>
          <a:custGeom>
            <a:avLst/>
            <a:gdLst/>
            <a:ahLst/>
            <a:cxnLst/>
            <a:rect l="l" t="t" r="r" b="b"/>
            <a:pathLst>
              <a:path h="212901">
                <a:moveTo>
                  <a:pt x="0" y="0"/>
                </a:moveTo>
                <a:lnTo>
                  <a:pt x="0" y="21290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64307" y="5550686"/>
            <a:ext cx="1138510" cy="0"/>
          </a:xfrm>
          <a:custGeom>
            <a:avLst/>
            <a:gdLst/>
            <a:ahLst/>
            <a:cxnLst/>
            <a:rect l="l" t="t" r="r" b="b"/>
            <a:pathLst>
              <a:path w="1252361">
                <a:moveTo>
                  <a:pt x="0" y="0"/>
                </a:moveTo>
                <a:lnTo>
                  <a:pt x="1252361" y="0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69999" y="5545160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674931" y="5445709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597125" y="5545160"/>
            <a:ext cx="0" cy="110502"/>
          </a:xfrm>
          <a:custGeom>
            <a:avLst/>
            <a:gdLst/>
            <a:ahLst/>
            <a:cxnLst/>
            <a:rect l="l" t="t" r="r" b="b"/>
            <a:pathLst>
              <a:path h="125236">
                <a:moveTo>
                  <a:pt x="0" y="0"/>
                </a:moveTo>
                <a:lnTo>
                  <a:pt x="0" y="12523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96574" y="3357212"/>
            <a:ext cx="91080" cy="121552"/>
          </a:xfrm>
          <a:custGeom>
            <a:avLst/>
            <a:gdLst/>
            <a:ahLst/>
            <a:cxnLst/>
            <a:rect l="l" t="t" r="r" b="b"/>
            <a:pathLst>
              <a:path w="100188" h="137759">
                <a:moveTo>
                  <a:pt x="50094" y="0"/>
                </a:moveTo>
                <a:lnTo>
                  <a:pt x="0" y="137759"/>
                </a:lnTo>
                <a:lnTo>
                  <a:pt x="100188" y="137759"/>
                </a:lnTo>
                <a:lnTo>
                  <a:pt x="50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47806" y="3379313"/>
            <a:ext cx="0" cy="187854"/>
          </a:xfrm>
          <a:custGeom>
            <a:avLst/>
            <a:gdLst/>
            <a:ahLst/>
            <a:cxnLst/>
            <a:rect l="l" t="t" r="r" b="b"/>
            <a:pathLst>
              <a:path h="212901">
                <a:moveTo>
                  <a:pt x="0" y="0"/>
                </a:moveTo>
                <a:lnTo>
                  <a:pt x="0" y="212901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086710" y="2451092"/>
            <a:ext cx="91080" cy="121552"/>
          </a:xfrm>
          <a:custGeom>
            <a:avLst/>
            <a:gdLst/>
            <a:ahLst/>
            <a:cxnLst/>
            <a:rect l="l" t="t" r="r" b="b"/>
            <a:pathLst>
              <a:path w="100188" h="137759">
                <a:moveTo>
                  <a:pt x="50094" y="137759"/>
                </a:moveTo>
                <a:lnTo>
                  <a:pt x="100188" y="0"/>
                </a:lnTo>
                <a:lnTo>
                  <a:pt x="0" y="0"/>
                </a:lnTo>
                <a:lnTo>
                  <a:pt x="50094" y="137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137943" y="2163785"/>
            <a:ext cx="0" cy="386758"/>
          </a:xfrm>
          <a:custGeom>
            <a:avLst/>
            <a:gdLst/>
            <a:ahLst/>
            <a:cxnLst/>
            <a:rect l="l" t="t" r="r" b="b"/>
            <a:pathLst>
              <a:path h="438326">
                <a:moveTo>
                  <a:pt x="0" y="0"/>
                </a:moveTo>
                <a:lnTo>
                  <a:pt x="0" y="438326"/>
                </a:lnTo>
              </a:path>
            </a:pathLst>
          </a:custGeom>
          <a:ln w="1252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3364" y="448236"/>
            <a:ext cx="8197273" cy="5961529"/>
          </a:xfrm>
          <a:custGeom>
            <a:avLst/>
            <a:gdLst/>
            <a:ahLst/>
            <a:cxnLst/>
            <a:rect l="l" t="t" r="r" b="b"/>
            <a:pathLst>
              <a:path w="9017000" h="6756400">
                <a:moveTo>
                  <a:pt x="0" y="6756400"/>
                </a:moveTo>
                <a:lnTo>
                  <a:pt x="9017000" y="6756400"/>
                </a:lnTo>
                <a:lnTo>
                  <a:pt x="9017000" y="0"/>
                </a:lnTo>
                <a:lnTo>
                  <a:pt x="0" y="0"/>
                </a:lnTo>
                <a:lnTo>
                  <a:pt x="0" y="67564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181408" y="2768739"/>
            <a:ext cx="346704" cy="1550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26"/>
              </a:lnSpc>
              <a:spcBef>
                <a:spcPts val="56"/>
              </a:spcBef>
            </a:pPr>
            <a:r>
              <a:rPr sz="1000" spc="-31" dirty="0">
                <a:latin typeface="Arial"/>
                <a:cs typeface="Arial"/>
              </a:rPr>
              <a:t>.........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697567" y="3164266"/>
            <a:ext cx="5909278" cy="1579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153"/>
              </a:lnSpc>
              <a:spcBef>
                <a:spcPts val="57"/>
              </a:spcBef>
            </a:pPr>
            <a:r>
              <a:rPr sz="1100" spc="-34" dirty="0">
                <a:latin typeface="Arial"/>
                <a:cs typeface="Arial"/>
              </a:rPr>
              <a:t>Discoun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-32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t  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WACC=</a:t>
            </a:r>
            <a:r>
              <a:rPr sz="1000" spc="8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Cost</a:t>
            </a:r>
            <a:r>
              <a:rPr sz="1000" spc="5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</a:t>
            </a:r>
            <a:r>
              <a:rPr sz="1000" spc="6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(Equity/(Debt</a:t>
            </a:r>
            <a:r>
              <a:rPr sz="1000" spc="1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+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Equity))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+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Cost</a:t>
            </a:r>
            <a:r>
              <a:rPr sz="1000" spc="5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Debt</a:t>
            </a:r>
            <a:r>
              <a:rPr sz="1000" spc="5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(Debt/(Debt+</a:t>
            </a:r>
            <a:r>
              <a:rPr sz="1000" spc="12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Equity))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354333" y="6147581"/>
            <a:ext cx="135621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25478" y="6241508"/>
            <a:ext cx="879660" cy="1771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397">
              <a:lnSpc>
                <a:spcPts val="1351"/>
              </a:lnSpc>
              <a:spcBef>
                <a:spcPts val="67"/>
              </a:spcBef>
            </a:pPr>
            <a:r>
              <a:rPr sz="1200" i="1" dirty="0">
                <a:latin typeface="Arial"/>
                <a:cs typeface="Arial"/>
              </a:rPr>
              <a:t>Damodaran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703420" y="4953973"/>
            <a:ext cx="102465" cy="397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8" name="object 78"/>
          <p:cNvSpPr txBox="1"/>
          <p:nvPr/>
        </p:nvSpPr>
        <p:spPr>
          <a:xfrm>
            <a:off x="2805886" y="4953973"/>
            <a:ext cx="1536988" cy="397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7" name="object 77"/>
          <p:cNvSpPr txBox="1"/>
          <p:nvPr/>
        </p:nvSpPr>
        <p:spPr>
          <a:xfrm>
            <a:off x="4342875" y="4953973"/>
            <a:ext cx="512329" cy="397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6" name="object 76"/>
          <p:cNvSpPr txBox="1"/>
          <p:nvPr/>
        </p:nvSpPr>
        <p:spPr>
          <a:xfrm>
            <a:off x="2703420" y="5351781"/>
            <a:ext cx="922193" cy="198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5" name="object 75"/>
          <p:cNvSpPr txBox="1"/>
          <p:nvPr/>
        </p:nvSpPr>
        <p:spPr>
          <a:xfrm>
            <a:off x="3625613" y="5351781"/>
            <a:ext cx="1229590" cy="198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74" name="object 74"/>
          <p:cNvSpPr txBox="1"/>
          <p:nvPr/>
        </p:nvSpPr>
        <p:spPr>
          <a:xfrm>
            <a:off x="2703420" y="5550685"/>
            <a:ext cx="204931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3" name="object 73"/>
          <p:cNvSpPr txBox="1"/>
          <p:nvPr/>
        </p:nvSpPr>
        <p:spPr>
          <a:xfrm>
            <a:off x="2908352" y="5550685"/>
            <a:ext cx="819727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2" name="object 72"/>
          <p:cNvSpPr txBox="1"/>
          <p:nvPr/>
        </p:nvSpPr>
        <p:spPr>
          <a:xfrm>
            <a:off x="3728080" y="5550685"/>
            <a:ext cx="819726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1" name="object 71"/>
          <p:cNvSpPr txBox="1"/>
          <p:nvPr/>
        </p:nvSpPr>
        <p:spPr>
          <a:xfrm>
            <a:off x="4547807" y="5550685"/>
            <a:ext cx="307397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70" name="object 70"/>
          <p:cNvSpPr txBox="1"/>
          <p:nvPr/>
        </p:nvSpPr>
        <p:spPr>
          <a:xfrm>
            <a:off x="2703420" y="5650138"/>
            <a:ext cx="61479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9" name="object 69"/>
          <p:cNvSpPr txBox="1"/>
          <p:nvPr/>
        </p:nvSpPr>
        <p:spPr>
          <a:xfrm>
            <a:off x="3318216" y="5650138"/>
            <a:ext cx="10246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8" name="object 68"/>
          <p:cNvSpPr txBox="1"/>
          <p:nvPr/>
        </p:nvSpPr>
        <p:spPr>
          <a:xfrm>
            <a:off x="3420682" y="5650138"/>
            <a:ext cx="61479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7" name="object 67"/>
          <p:cNvSpPr txBox="1"/>
          <p:nvPr/>
        </p:nvSpPr>
        <p:spPr>
          <a:xfrm>
            <a:off x="4035476" y="5650138"/>
            <a:ext cx="204931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6" name="object 66"/>
          <p:cNvSpPr txBox="1"/>
          <p:nvPr/>
        </p:nvSpPr>
        <p:spPr>
          <a:xfrm>
            <a:off x="4240408" y="5650138"/>
            <a:ext cx="61479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5" name="object 65"/>
          <p:cNvSpPr txBox="1"/>
          <p:nvPr/>
        </p:nvSpPr>
        <p:spPr>
          <a:xfrm>
            <a:off x="4650272" y="4854520"/>
            <a:ext cx="1639454" cy="596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4" name="object 64"/>
          <p:cNvSpPr txBox="1"/>
          <p:nvPr/>
        </p:nvSpPr>
        <p:spPr>
          <a:xfrm>
            <a:off x="6289726" y="4854520"/>
            <a:ext cx="819727" cy="596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63" name="object 63"/>
          <p:cNvSpPr txBox="1"/>
          <p:nvPr/>
        </p:nvSpPr>
        <p:spPr>
          <a:xfrm>
            <a:off x="4650272" y="5451233"/>
            <a:ext cx="1024658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62" name="object 62"/>
          <p:cNvSpPr txBox="1"/>
          <p:nvPr/>
        </p:nvSpPr>
        <p:spPr>
          <a:xfrm>
            <a:off x="5674931" y="5451233"/>
            <a:ext cx="1434523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61" name="object 61"/>
          <p:cNvSpPr txBox="1"/>
          <p:nvPr/>
        </p:nvSpPr>
        <p:spPr>
          <a:xfrm>
            <a:off x="4650272" y="5550685"/>
            <a:ext cx="819726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60" name="object 60"/>
          <p:cNvSpPr txBox="1"/>
          <p:nvPr/>
        </p:nvSpPr>
        <p:spPr>
          <a:xfrm>
            <a:off x="5469999" y="5550685"/>
            <a:ext cx="1127125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59" name="object 59"/>
          <p:cNvSpPr txBox="1"/>
          <p:nvPr/>
        </p:nvSpPr>
        <p:spPr>
          <a:xfrm>
            <a:off x="6597125" y="5550685"/>
            <a:ext cx="512329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58" name="object 58"/>
          <p:cNvSpPr txBox="1"/>
          <p:nvPr/>
        </p:nvSpPr>
        <p:spPr>
          <a:xfrm>
            <a:off x="4650272" y="5650138"/>
            <a:ext cx="512329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7" name="object 57"/>
          <p:cNvSpPr txBox="1"/>
          <p:nvPr/>
        </p:nvSpPr>
        <p:spPr>
          <a:xfrm>
            <a:off x="5162602" y="5650138"/>
            <a:ext cx="922192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6" name="object 56"/>
          <p:cNvSpPr txBox="1"/>
          <p:nvPr/>
        </p:nvSpPr>
        <p:spPr>
          <a:xfrm>
            <a:off x="6084794" y="5650138"/>
            <a:ext cx="204931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5" name="object 55"/>
          <p:cNvSpPr txBox="1"/>
          <p:nvPr/>
        </p:nvSpPr>
        <p:spPr>
          <a:xfrm>
            <a:off x="6289726" y="5650138"/>
            <a:ext cx="819727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4" name="object 54"/>
          <p:cNvSpPr txBox="1"/>
          <p:nvPr/>
        </p:nvSpPr>
        <p:spPr>
          <a:xfrm>
            <a:off x="859034" y="4655616"/>
            <a:ext cx="1639454" cy="1093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3" name="object 53"/>
          <p:cNvSpPr txBox="1"/>
          <p:nvPr/>
        </p:nvSpPr>
        <p:spPr>
          <a:xfrm>
            <a:off x="756567" y="3379313"/>
            <a:ext cx="3791238" cy="182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2" name="object 52"/>
          <p:cNvSpPr txBox="1"/>
          <p:nvPr/>
        </p:nvSpPr>
        <p:spPr>
          <a:xfrm>
            <a:off x="4547807" y="3379313"/>
            <a:ext cx="2669805" cy="1823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1" name="object 51"/>
          <p:cNvSpPr txBox="1"/>
          <p:nvPr/>
        </p:nvSpPr>
        <p:spPr>
          <a:xfrm>
            <a:off x="7217613" y="3379313"/>
            <a:ext cx="409864" cy="480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50" name="object 50"/>
          <p:cNvSpPr txBox="1"/>
          <p:nvPr/>
        </p:nvSpPr>
        <p:spPr>
          <a:xfrm>
            <a:off x="756568" y="3561642"/>
            <a:ext cx="184438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9" name="object 49"/>
          <p:cNvSpPr txBox="1"/>
          <p:nvPr/>
        </p:nvSpPr>
        <p:spPr>
          <a:xfrm>
            <a:off x="2600954" y="3561642"/>
            <a:ext cx="1946852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8" name="object 48"/>
          <p:cNvSpPr txBox="1"/>
          <p:nvPr/>
        </p:nvSpPr>
        <p:spPr>
          <a:xfrm>
            <a:off x="4547806" y="3561642"/>
            <a:ext cx="2254249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7" name="object 47"/>
          <p:cNvSpPr txBox="1"/>
          <p:nvPr/>
        </p:nvSpPr>
        <p:spPr>
          <a:xfrm>
            <a:off x="6802057" y="3561642"/>
            <a:ext cx="41555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6" name="object 46"/>
          <p:cNvSpPr txBox="1"/>
          <p:nvPr/>
        </p:nvSpPr>
        <p:spPr>
          <a:xfrm>
            <a:off x="756568" y="3859998"/>
            <a:ext cx="112712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5" name="object 45"/>
          <p:cNvSpPr txBox="1"/>
          <p:nvPr/>
        </p:nvSpPr>
        <p:spPr>
          <a:xfrm>
            <a:off x="1883693" y="3859998"/>
            <a:ext cx="1229591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4" name="object 44"/>
          <p:cNvSpPr txBox="1"/>
          <p:nvPr/>
        </p:nvSpPr>
        <p:spPr>
          <a:xfrm>
            <a:off x="3113284" y="3859998"/>
            <a:ext cx="717261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3" name="object 43"/>
          <p:cNvSpPr txBox="1"/>
          <p:nvPr/>
        </p:nvSpPr>
        <p:spPr>
          <a:xfrm>
            <a:off x="3830545" y="3859998"/>
            <a:ext cx="1639454" cy="596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2" name="object 42"/>
          <p:cNvSpPr txBox="1"/>
          <p:nvPr/>
        </p:nvSpPr>
        <p:spPr>
          <a:xfrm>
            <a:off x="5470000" y="3859997"/>
            <a:ext cx="512328" cy="49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1" name="object 41"/>
          <p:cNvSpPr txBox="1"/>
          <p:nvPr/>
        </p:nvSpPr>
        <p:spPr>
          <a:xfrm>
            <a:off x="5982328" y="3859997"/>
            <a:ext cx="1639455" cy="497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40" name="object 40"/>
          <p:cNvSpPr txBox="1"/>
          <p:nvPr/>
        </p:nvSpPr>
        <p:spPr>
          <a:xfrm>
            <a:off x="756567" y="4158355"/>
            <a:ext cx="1434522" cy="397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9" name="object 39"/>
          <p:cNvSpPr txBox="1"/>
          <p:nvPr/>
        </p:nvSpPr>
        <p:spPr>
          <a:xfrm>
            <a:off x="2191090" y="4158355"/>
            <a:ext cx="1639455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8" name="object 38"/>
          <p:cNvSpPr txBox="1"/>
          <p:nvPr/>
        </p:nvSpPr>
        <p:spPr>
          <a:xfrm>
            <a:off x="5469999" y="4357259"/>
            <a:ext cx="2157476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37" name="object 37"/>
          <p:cNvSpPr txBox="1"/>
          <p:nvPr/>
        </p:nvSpPr>
        <p:spPr>
          <a:xfrm>
            <a:off x="2191090" y="4456711"/>
            <a:ext cx="5436385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36" name="object 36"/>
          <p:cNvSpPr txBox="1"/>
          <p:nvPr/>
        </p:nvSpPr>
        <p:spPr>
          <a:xfrm>
            <a:off x="756568" y="4556164"/>
            <a:ext cx="6455352" cy="1491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5" name="object 35"/>
          <p:cNvSpPr txBox="1"/>
          <p:nvPr/>
        </p:nvSpPr>
        <p:spPr>
          <a:xfrm>
            <a:off x="7211921" y="4556164"/>
            <a:ext cx="415555" cy="1497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4" name="object 34"/>
          <p:cNvSpPr txBox="1"/>
          <p:nvPr/>
        </p:nvSpPr>
        <p:spPr>
          <a:xfrm>
            <a:off x="6494658" y="1572598"/>
            <a:ext cx="1639455" cy="5967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39"/>
              </a:spcBef>
            </a:pPr>
            <a:endParaRPr sz="700"/>
          </a:p>
          <a:p>
            <a:pPr marL="106767">
              <a:lnSpc>
                <a:spcPct val="95825"/>
              </a:lnSpc>
            </a:pPr>
            <a:r>
              <a:rPr sz="1000" spc="-26" dirty="0">
                <a:latin typeface="Arial"/>
                <a:cs typeface="Arial"/>
              </a:rPr>
              <a:t>Fir</a:t>
            </a:r>
            <a:r>
              <a:rPr sz="1000" dirty="0">
                <a:latin typeface="Arial"/>
                <a:cs typeface="Arial"/>
              </a:rPr>
              <a:t>m </a:t>
            </a:r>
            <a:r>
              <a:rPr sz="1000" spc="-26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2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stabl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14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growth: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94659" y="2169311"/>
            <a:ext cx="717261" cy="281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2" name="object 32"/>
          <p:cNvSpPr txBox="1"/>
          <p:nvPr/>
        </p:nvSpPr>
        <p:spPr>
          <a:xfrm>
            <a:off x="7211920" y="2169311"/>
            <a:ext cx="927885" cy="281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31" name="object 31"/>
          <p:cNvSpPr txBox="1"/>
          <p:nvPr/>
        </p:nvSpPr>
        <p:spPr>
          <a:xfrm>
            <a:off x="1883693" y="1174789"/>
            <a:ext cx="1434523" cy="895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31"/>
              </a:spcBef>
            </a:pPr>
            <a:endParaRPr sz="900"/>
          </a:p>
          <a:p>
            <a:pPr marL="106767">
              <a:lnSpc>
                <a:spcPct val="95825"/>
              </a:lnSpc>
              <a:spcBef>
                <a:spcPts val="3590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8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WC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18216" y="1174789"/>
            <a:ext cx="1536988" cy="69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9" name="object 29"/>
          <p:cNvSpPr txBox="1"/>
          <p:nvPr/>
        </p:nvSpPr>
        <p:spPr>
          <a:xfrm>
            <a:off x="4855204" y="1174789"/>
            <a:ext cx="1434522" cy="696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8" name="object 28"/>
          <p:cNvSpPr txBox="1"/>
          <p:nvPr/>
        </p:nvSpPr>
        <p:spPr>
          <a:xfrm>
            <a:off x="3318216" y="1870953"/>
            <a:ext cx="2356715" cy="198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7" name="object 27"/>
          <p:cNvSpPr txBox="1"/>
          <p:nvPr/>
        </p:nvSpPr>
        <p:spPr>
          <a:xfrm>
            <a:off x="5674931" y="1870954"/>
            <a:ext cx="620488" cy="298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6" name="object 26"/>
          <p:cNvSpPr txBox="1"/>
          <p:nvPr/>
        </p:nvSpPr>
        <p:spPr>
          <a:xfrm>
            <a:off x="1883693" y="2069858"/>
            <a:ext cx="614795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25" name="object 25"/>
          <p:cNvSpPr txBox="1"/>
          <p:nvPr/>
        </p:nvSpPr>
        <p:spPr>
          <a:xfrm>
            <a:off x="2498489" y="2069858"/>
            <a:ext cx="3176443" cy="99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763"/>
              </a:lnSpc>
              <a:spcBef>
                <a:spcPts val="33"/>
              </a:spcBef>
            </a:pPr>
            <a:endParaRPr sz="800"/>
          </a:p>
        </p:txBody>
      </p:sp>
      <p:sp>
        <p:nvSpPr>
          <p:cNvPr id="24" name="object 24"/>
          <p:cNvSpPr txBox="1"/>
          <p:nvPr/>
        </p:nvSpPr>
        <p:spPr>
          <a:xfrm>
            <a:off x="1883693" y="2169311"/>
            <a:ext cx="2254250" cy="381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3" name="object 23"/>
          <p:cNvSpPr txBox="1"/>
          <p:nvPr/>
        </p:nvSpPr>
        <p:spPr>
          <a:xfrm>
            <a:off x="4137943" y="2169311"/>
            <a:ext cx="2157476" cy="3812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2" name="object 22"/>
          <p:cNvSpPr txBox="1"/>
          <p:nvPr/>
        </p:nvSpPr>
        <p:spPr>
          <a:xfrm>
            <a:off x="534558" y="771455"/>
            <a:ext cx="6762749" cy="1895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3"/>
              </a:lnSpc>
              <a:spcBef>
                <a:spcPts val="31"/>
              </a:spcBef>
            </a:pPr>
            <a:endParaRPr sz="900"/>
          </a:p>
          <a:p>
            <a:pPr marL="5990220" marR="139687" indent="-4551668">
              <a:lnSpc>
                <a:spcPts val="1725"/>
              </a:lnSpc>
              <a:spcBef>
                <a:spcPts val="6282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8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2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WC                                                                                                  </a:t>
            </a:r>
            <a:r>
              <a:rPr sz="1000" spc="21" dirty="0">
                <a:latin typeface="Arial"/>
                <a:cs typeface="Arial"/>
              </a:rPr>
              <a:t> </a:t>
            </a:r>
            <a:r>
              <a:rPr sz="1500" spc="-26" baseline="30248" dirty="0">
                <a:latin typeface="Arial"/>
                <a:cs typeface="Arial"/>
              </a:rPr>
              <a:t>Fir</a:t>
            </a:r>
            <a:r>
              <a:rPr sz="1500" baseline="30248" dirty="0">
                <a:latin typeface="Arial"/>
                <a:cs typeface="Arial"/>
              </a:rPr>
              <a:t>m </a:t>
            </a:r>
            <a:r>
              <a:rPr sz="1500" spc="-26" baseline="30248" dirty="0">
                <a:latin typeface="Arial"/>
                <a:cs typeface="Arial"/>
              </a:rPr>
              <a:t>i</a:t>
            </a:r>
            <a:r>
              <a:rPr sz="1500" baseline="30248" dirty="0">
                <a:latin typeface="Arial"/>
                <a:cs typeface="Arial"/>
              </a:rPr>
              <a:t>s</a:t>
            </a:r>
            <a:r>
              <a:rPr sz="1500" spc="-25" baseline="30248" dirty="0">
                <a:latin typeface="Arial"/>
                <a:cs typeface="Arial"/>
              </a:rPr>
              <a:t> </a:t>
            </a:r>
            <a:r>
              <a:rPr sz="1500" spc="-26" baseline="30248" dirty="0">
                <a:latin typeface="Arial"/>
                <a:cs typeface="Arial"/>
              </a:rPr>
              <a:t>in </a:t>
            </a:r>
            <a:endParaRPr sz="1000">
              <a:latin typeface="Arial"/>
              <a:cs typeface="Arial"/>
            </a:endParaRPr>
          </a:p>
          <a:p>
            <a:pPr marL="5990220" marR="139687">
              <a:lnSpc>
                <a:spcPts val="1186"/>
              </a:lnSpc>
              <a:spcBef>
                <a:spcPts val="760"/>
              </a:spcBef>
            </a:pPr>
            <a:r>
              <a:rPr sz="1000" spc="-4" dirty="0">
                <a:latin typeface="Arial"/>
                <a:cs typeface="Arial"/>
              </a:rPr>
              <a:t>forever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97309" y="771454"/>
            <a:ext cx="1309286" cy="5315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534559" y="2666572"/>
            <a:ext cx="1758997" cy="994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18"/>
              </a:lnSpc>
              <a:spcBef>
                <a:spcPts val="39"/>
              </a:spcBef>
            </a:pPr>
            <a:endParaRPr sz="700"/>
          </a:p>
          <a:p>
            <a:pPr marL="123625">
              <a:lnSpc>
                <a:spcPct val="95825"/>
              </a:lnSpc>
            </a:pPr>
            <a:r>
              <a:rPr sz="1000" spc="-4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5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Assets</a:t>
            </a:r>
            <a:endParaRPr sz="1000">
              <a:latin typeface="Arial"/>
              <a:cs typeface="Arial"/>
            </a:endParaRPr>
          </a:p>
          <a:p>
            <a:pPr marL="123625">
              <a:lnSpc>
                <a:spcPct val="95825"/>
              </a:lnSpc>
              <a:spcBef>
                <a:spcPts val="1290"/>
              </a:spcBef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16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Firm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93557" y="2666572"/>
            <a:ext cx="5003752" cy="193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97"/>
              </a:lnSpc>
            </a:pPr>
            <a:endParaRPr sz="900"/>
          </a:p>
        </p:txBody>
      </p:sp>
      <p:sp>
        <p:nvSpPr>
          <p:cNvPr id="18" name="object 18"/>
          <p:cNvSpPr txBox="1"/>
          <p:nvPr/>
        </p:nvSpPr>
        <p:spPr>
          <a:xfrm>
            <a:off x="2293556" y="2859951"/>
            <a:ext cx="614795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7" name="object 17"/>
          <p:cNvSpPr txBox="1"/>
          <p:nvPr/>
        </p:nvSpPr>
        <p:spPr>
          <a:xfrm>
            <a:off x="2908352" y="2859951"/>
            <a:ext cx="819727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6" name="object 16"/>
          <p:cNvSpPr txBox="1"/>
          <p:nvPr/>
        </p:nvSpPr>
        <p:spPr>
          <a:xfrm>
            <a:off x="3728080" y="2859951"/>
            <a:ext cx="717261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5" name="object 15"/>
          <p:cNvSpPr txBox="1"/>
          <p:nvPr/>
        </p:nvSpPr>
        <p:spPr>
          <a:xfrm>
            <a:off x="4445340" y="2859951"/>
            <a:ext cx="717261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5162602" y="2859951"/>
            <a:ext cx="819726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3" name="object 13"/>
          <p:cNvSpPr txBox="1"/>
          <p:nvPr/>
        </p:nvSpPr>
        <p:spPr>
          <a:xfrm>
            <a:off x="5982328" y="2859951"/>
            <a:ext cx="717262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6699591" y="2859951"/>
            <a:ext cx="597717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2293556" y="2964928"/>
            <a:ext cx="614795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2908352" y="2964928"/>
            <a:ext cx="819727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9" name="object 9"/>
          <p:cNvSpPr txBox="1"/>
          <p:nvPr/>
        </p:nvSpPr>
        <p:spPr>
          <a:xfrm>
            <a:off x="3728080" y="2964928"/>
            <a:ext cx="717261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8" name="object 8"/>
          <p:cNvSpPr txBox="1"/>
          <p:nvPr/>
        </p:nvSpPr>
        <p:spPr>
          <a:xfrm>
            <a:off x="4445340" y="2964928"/>
            <a:ext cx="717261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5162602" y="2964928"/>
            <a:ext cx="819726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5982328" y="2964928"/>
            <a:ext cx="717262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6699591" y="2964928"/>
            <a:ext cx="597717" cy="1049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794">
              <a:lnSpc>
                <a:spcPts val="808"/>
              </a:lnSpc>
              <a:spcBef>
                <a:spcPts val="32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2293557" y="3069906"/>
            <a:ext cx="5003752" cy="591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43"/>
              </a:spcBef>
            </a:pPr>
            <a:endParaRPr sz="600"/>
          </a:p>
          <a:p>
            <a:pPr marL="410211">
              <a:lnSpc>
                <a:spcPct val="95825"/>
              </a:lnSpc>
            </a:pPr>
            <a:r>
              <a:rPr sz="1100" spc="-34" dirty="0">
                <a:latin typeface="Arial"/>
                <a:cs typeface="Arial"/>
              </a:rPr>
              <a:t>Discoun</a:t>
            </a:r>
            <a:r>
              <a:rPr sz="1100" dirty="0">
                <a:latin typeface="Arial"/>
                <a:cs typeface="Arial"/>
              </a:rPr>
              <a:t>t</a:t>
            </a:r>
            <a:r>
              <a:rPr sz="1100" spc="-32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</a:t>
            </a:r>
            <a:r>
              <a:rPr sz="1100" dirty="0">
                <a:latin typeface="Arial"/>
                <a:cs typeface="Arial"/>
              </a:rPr>
              <a:t>t  </a:t>
            </a:r>
            <a:r>
              <a:rPr sz="1100" spc="1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WACC=</a:t>
            </a:r>
            <a:r>
              <a:rPr sz="1000" spc="8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Cost</a:t>
            </a:r>
            <a:r>
              <a:rPr sz="1000" spc="5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</a:t>
            </a:r>
            <a:r>
              <a:rPr sz="1000" spc="6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(Equity/(Debt</a:t>
            </a:r>
            <a:r>
              <a:rPr sz="1000" spc="1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+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Equity))</a:t>
            </a:r>
            <a:r>
              <a:rPr sz="1000" spc="8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+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Cost</a:t>
            </a:r>
            <a:r>
              <a:rPr sz="1000" spc="5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Debt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558" y="3661093"/>
            <a:ext cx="6762749" cy="24255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97"/>
              </a:lnSpc>
            </a:pPr>
            <a:endParaRPr sz="900"/>
          </a:p>
          <a:p>
            <a:pPr marL="427070">
              <a:lnSpc>
                <a:spcPts val="1246"/>
              </a:lnSpc>
              <a:spcBef>
                <a:spcPts val="9416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24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reinvestmen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86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ris</a:t>
            </a:r>
            <a:r>
              <a:rPr sz="1000" dirty="0">
                <a:latin typeface="Arial"/>
                <a:cs typeface="Arial"/>
              </a:rPr>
              <a:t>k                 </a:t>
            </a:r>
            <a:r>
              <a:rPr sz="1000" spc="108" dirty="0">
                <a:latin typeface="Arial"/>
                <a:cs typeface="Arial"/>
              </a:rPr>
              <a:t> </a:t>
            </a:r>
            <a:r>
              <a:rPr sz="1500" b="1" baseline="5041" dirty="0">
                <a:latin typeface="Arial"/>
                <a:cs typeface="Arial"/>
              </a:rPr>
              <a:t>Beta</a:t>
            </a:r>
            <a:endParaRPr sz="1000">
              <a:latin typeface="Arial"/>
              <a:cs typeface="Arial"/>
            </a:endParaRPr>
          </a:p>
          <a:p>
            <a:pPr marL="4169553">
              <a:lnSpc>
                <a:spcPct val="95825"/>
              </a:lnSpc>
              <a:spcBef>
                <a:spcPts val="404"/>
              </a:spcBef>
            </a:pPr>
            <a:r>
              <a:rPr sz="1000" spc="-26" dirty="0">
                <a:latin typeface="Arial"/>
                <a:cs typeface="Arial"/>
              </a:rPr>
              <a:t>ris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investment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3364" y="448236"/>
            <a:ext cx="8197273" cy="596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28"/>
              </a:lnSpc>
              <a:spcBef>
                <a:spcPts val="20"/>
              </a:spcBef>
            </a:pPr>
            <a:endParaRPr sz="600"/>
          </a:p>
          <a:p>
            <a:pPr marL="2281576" marR="2014259" algn="ctr">
              <a:lnSpc>
                <a:spcPct val="95825"/>
              </a:lnSpc>
              <a:spcBef>
                <a:spcPts val="1795"/>
              </a:spcBef>
            </a:pPr>
            <a:r>
              <a:rPr sz="1600" dirty="0">
                <a:latin typeface="Arial"/>
                <a:cs typeface="Arial"/>
              </a:rPr>
              <a:t>DISCOUNTED</a:t>
            </a:r>
            <a:r>
              <a:rPr sz="1600" spc="112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CASHFLOW</a:t>
            </a:r>
            <a:r>
              <a:rPr sz="1600" spc="97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VALUATION</a:t>
            </a:r>
            <a:endParaRPr sz="1600">
              <a:latin typeface="Arial"/>
              <a:cs typeface="Arial"/>
            </a:endParaRPr>
          </a:p>
          <a:p>
            <a:pPr marL="1498960">
              <a:lnSpc>
                <a:spcPct val="95825"/>
              </a:lnSpc>
              <a:spcBef>
                <a:spcPts val="2327"/>
              </a:spcBef>
            </a:pPr>
            <a:r>
              <a:rPr sz="1000" b="1" dirty="0">
                <a:latin typeface="Arial"/>
                <a:cs typeface="Arial"/>
              </a:rPr>
              <a:t>Cashflow</a:t>
            </a:r>
            <a:r>
              <a:rPr sz="1000" b="1" spc="101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to</a:t>
            </a:r>
            <a:r>
              <a:rPr sz="1000" b="1" spc="28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Firm                                                 </a:t>
            </a:r>
            <a:r>
              <a:rPr sz="1000" b="1" spc="232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Expected</a:t>
            </a:r>
            <a:r>
              <a:rPr sz="1000" b="1" spc="101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Growth</a:t>
            </a:r>
            <a:endParaRPr sz="1000">
              <a:latin typeface="Arial"/>
              <a:cs typeface="Arial"/>
            </a:endParaRPr>
          </a:p>
          <a:p>
            <a:pPr marL="1498960">
              <a:lnSpc>
                <a:spcPct val="95825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EBIT</a:t>
            </a:r>
            <a:r>
              <a:rPr sz="1000" spc="7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(1-t)                                                               </a:t>
            </a:r>
            <a:r>
              <a:rPr sz="1000" spc="23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Reinvestmen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12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  <a:p>
            <a:pPr marL="1498960">
              <a:lnSpc>
                <a:spcPct val="95825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(Cap</a:t>
            </a:r>
            <a:r>
              <a:rPr sz="1000" spc="53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</a:t>
            </a:r>
            <a:r>
              <a:rPr sz="1000" spc="3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Depr)                                                   </a:t>
            </a:r>
            <a:r>
              <a:rPr sz="1000" spc="19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*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Retur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48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Capital</a:t>
            </a:r>
            <a:endParaRPr sz="1000">
              <a:latin typeface="Arial"/>
              <a:cs typeface="Arial"/>
            </a:endParaRPr>
          </a:p>
          <a:p>
            <a:pPr marL="1498960">
              <a:lnSpc>
                <a:spcPts val="1186"/>
              </a:lnSpc>
              <a:spcBef>
                <a:spcPts val="760"/>
              </a:spcBef>
            </a:pPr>
            <a:r>
              <a:rPr sz="1500" baseline="-30248" dirty="0">
                <a:latin typeface="Arial"/>
                <a:cs typeface="Arial"/>
              </a:rPr>
              <a:t>=</a:t>
            </a:r>
            <a:r>
              <a:rPr sz="1500" spc="26" baseline="-30248" dirty="0">
                <a:latin typeface="Arial"/>
                <a:cs typeface="Arial"/>
              </a:rPr>
              <a:t> </a:t>
            </a:r>
            <a:r>
              <a:rPr sz="1500" baseline="-30248" dirty="0">
                <a:latin typeface="Arial"/>
                <a:cs typeface="Arial"/>
              </a:rPr>
              <a:t>FCFF                                                                                                               </a:t>
            </a:r>
            <a:r>
              <a:rPr sz="1500" spc="275" baseline="-3024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Grow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2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constan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2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rate</a:t>
            </a:r>
            <a:endParaRPr sz="1000">
              <a:latin typeface="Arial"/>
              <a:cs typeface="Arial"/>
            </a:endParaRPr>
          </a:p>
          <a:p>
            <a:pPr marL="2206997" marR="632886" indent="3236741">
              <a:lnSpc>
                <a:spcPts val="1186"/>
              </a:lnSpc>
              <a:spcBef>
                <a:spcPts val="3946"/>
              </a:spcBef>
            </a:pPr>
            <a:r>
              <a:rPr sz="1000" spc="-22" dirty="0">
                <a:latin typeface="Arial"/>
                <a:cs typeface="Arial"/>
              </a:rPr>
              <a:t>Termina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44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Value</a:t>
            </a:r>
            <a:r>
              <a:rPr sz="1000" dirty="0">
                <a:latin typeface="Arial"/>
                <a:cs typeface="Arial"/>
              </a:rPr>
              <a:t>=</a:t>
            </a:r>
            <a:r>
              <a:rPr sz="1000" spc="29" dirty="0">
                <a:latin typeface="Arial"/>
                <a:cs typeface="Arial"/>
              </a:rPr>
              <a:t> </a:t>
            </a:r>
            <a:r>
              <a:rPr sz="1000" spc="-22" dirty="0">
                <a:latin typeface="Arial"/>
                <a:cs typeface="Arial"/>
              </a:rPr>
              <a:t>FCF</a:t>
            </a:r>
            <a:r>
              <a:rPr sz="1000" dirty="0">
                <a:latin typeface="Arial"/>
                <a:cs typeface="Arial"/>
              </a:rPr>
              <a:t>F </a:t>
            </a:r>
            <a:r>
              <a:rPr sz="1000" spc="39" dirty="0">
                <a:latin typeface="Arial"/>
                <a:cs typeface="Arial"/>
              </a:rPr>
              <a:t> </a:t>
            </a:r>
            <a:r>
              <a:rPr sz="1500" baseline="-10082" dirty="0">
                <a:latin typeface="Arial"/>
                <a:cs typeface="Arial"/>
              </a:rPr>
              <a:t>n+</a:t>
            </a:r>
            <a:r>
              <a:rPr sz="1500" spc="57" baseline="-10082" dirty="0">
                <a:latin typeface="Arial"/>
                <a:cs typeface="Arial"/>
              </a:rPr>
              <a:t>1</a:t>
            </a:r>
            <a:r>
              <a:rPr sz="1000" spc="-22" dirty="0">
                <a:latin typeface="Arial"/>
                <a:cs typeface="Arial"/>
              </a:rPr>
              <a:t>/(r-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197" dirty="0">
                <a:latin typeface="Arial"/>
                <a:cs typeface="Arial"/>
              </a:rPr>
              <a:t> </a:t>
            </a:r>
            <a:r>
              <a:rPr sz="1500" spc="26" baseline="-10082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) </a:t>
            </a:r>
            <a:endParaRPr sz="1000">
              <a:latin typeface="Arial"/>
              <a:cs typeface="Arial"/>
            </a:endParaRPr>
          </a:p>
          <a:p>
            <a:pPr marL="2206997" marR="632886">
              <a:lnSpc>
                <a:spcPts val="1186"/>
              </a:lnSpc>
              <a:spcBef>
                <a:spcPts val="406"/>
              </a:spcBef>
            </a:pP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1         </a:t>
            </a:r>
            <a:r>
              <a:rPr sz="1500" spc="268" baseline="-100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2       </a:t>
            </a:r>
            <a:r>
              <a:rPr sz="1500" spc="135" baseline="-100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3       </a:t>
            </a:r>
            <a:r>
              <a:rPr sz="1500" spc="135" baseline="-100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4          </a:t>
            </a:r>
            <a:r>
              <a:rPr sz="1500" spc="72" baseline="-100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5       </a:t>
            </a:r>
            <a:r>
              <a:rPr sz="1500" spc="135" baseline="-1008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FCF</a:t>
            </a:r>
            <a:r>
              <a:rPr sz="1000" spc="-57" dirty="0">
                <a:latin typeface="Arial"/>
                <a:cs typeface="Arial"/>
              </a:rPr>
              <a:t>F</a:t>
            </a:r>
            <a:r>
              <a:rPr sz="1500" baseline="-10082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84033">
              <a:lnSpc>
                <a:spcPts val="1186"/>
              </a:lnSpc>
              <a:spcBef>
                <a:spcPts val="854"/>
              </a:spcBef>
            </a:pPr>
            <a:r>
              <a:rPr sz="1000" dirty="0">
                <a:latin typeface="Arial"/>
                <a:cs typeface="Arial"/>
              </a:rPr>
              <a:t>+</a:t>
            </a:r>
            <a:r>
              <a:rPr sz="1000" spc="2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Cash</a:t>
            </a:r>
            <a:r>
              <a:rPr sz="1000" spc="5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&amp;</a:t>
            </a:r>
            <a:r>
              <a:rPr sz="1000" spc="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Non-op</a:t>
            </a:r>
            <a:r>
              <a:rPr sz="1000" spc="7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Assets                                                                                                                                                      </a:t>
            </a:r>
            <a:r>
              <a:rPr sz="1000" spc="191" dirty="0">
                <a:latin typeface="Arial"/>
                <a:cs typeface="Arial"/>
              </a:rPr>
              <a:t> </a:t>
            </a:r>
            <a:r>
              <a:rPr sz="1500" spc="-4" baseline="-20165" dirty="0">
                <a:latin typeface="Arial"/>
                <a:cs typeface="Arial"/>
              </a:rPr>
              <a:t>Forever</a:t>
            </a:r>
            <a:endParaRPr sz="1000">
              <a:latin typeface="Arial"/>
              <a:cs typeface="Arial"/>
            </a:endParaRPr>
          </a:p>
          <a:p>
            <a:pPr marL="184033">
              <a:lnSpc>
                <a:spcPct val="95825"/>
              </a:lnSpc>
              <a:spcBef>
                <a:spcPts val="1290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Value</a:t>
            </a:r>
            <a:r>
              <a:rPr sz="1000" spc="61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3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Debt</a:t>
            </a:r>
            <a:endParaRPr sz="1000">
              <a:latin typeface="Arial"/>
              <a:cs typeface="Arial"/>
            </a:endParaRPr>
          </a:p>
          <a:p>
            <a:pPr marL="184033">
              <a:lnSpc>
                <a:spcPct val="95825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=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Valu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39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12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Equity</a:t>
            </a:r>
            <a:endParaRPr sz="1000">
              <a:latin typeface="Arial"/>
              <a:cs typeface="Arial"/>
            </a:endParaRPr>
          </a:p>
          <a:p>
            <a:pPr marL="1498960">
              <a:lnSpc>
                <a:spcPct val="95825"/>
              </a:lnSpc>
              <a:spcBef>
                <a:spcPts val="3415"/>
              </a:spcBef>
            </a:pPr>
            <a:r>
              <a:rPr sz="1000" b="1" dirty="0">
                <a:latin typeface="Arial"/>
                <a:cs typeface="Arial"/>
              </a:rPr>
              <a:t>Cost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28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Equity                           </a:t>
            </a:r>
            <a:r>
              <a:rPr sz="1000" b="1" spc="27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Cost</a:t>
            </a:r>
            <a:r>
              <a:rPr sz="1000" b="1" spc="5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28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Debt                                   </a:t>
            </a:r>
            <a:r>
              <a:rPr sz="1000" b="1" spc="167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Weights</a:t>
            </a:r>
            <a:endParaRPr sz="1000">
              <a:latin typeface="Arial"/>
              <a:cs typeface="Arial"/>
            </a:endParaRPr>
          </a:p>
          <a:p>
            <a:pPr marL="3420776">
              <a:lnSpc>
                <a:spcPct val="95825"/>
              </a:lnSpc>
              <a:spcBef>
                <a:spcPts val="49"/>
              </a:spcBef>
            </a:pPr>
            <a:r>
              <a:rPr sz="1000" spc="-17" dirty="0">
                <a:latin typeface="Arial"/>
                <a:cs typeface="Arial"/>
              </a:rPr>
              <a:t>(Riskfre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spc="-17" dirty="0">
                <a:latin typeface="Arial"/>
                <a:cs typeface="Arial"/>
              </a:rPr>
              <a:t>Rat</a:t>
            </a:r>
            <a:r>
              <a:rPr sz="1000" dirty="0">
                <a:latin typeface="Arial"/>
                <a:cs typeface="Arial"/>
              </a:rPr>
              <a:t>e                                  </a:t>
            </a:r>
            <a:r>
              <a:rPr sz="1000" spc="217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Base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Marke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49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Value</a:t>
            </a:r>
            <a:endParaRPr sz="1000">
              <a:latin typeface="Arial"/>
              <a:cs typeface="Arial"/>
            </a:endParaRPr>
          </a:p>
          <a:p>
            <a:pPr marL="3399263" marR="3312606" algn="ctr">
              <a:lnSpc>
                <a:spcPct val="95825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+</a:t>
            </a:r>
            <a:r>
              <a:rPr sz="1000" spc="2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Defaul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69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Spread</a:t>
            </a:r>
            <a:r>
              <a:rPr sz="1000" dirty="0">
                <a:latin typeface="Arial"/>
                <a:cs typeface="Arial"/>
              </a:rPr>
              <a:t>)</a:t>
            </a:r>
            <a:r>
              <a:rPr sz="1000" spc="77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(1-t)</a:t>
            </a:r>
            <a:endParaRPr sz="1000">
              <a:latin typeface="Arial"/>
              <a:cs typeface="Arial"/>
            </a:endParaRPr>
          </a:p>
          <a:p>
            <a:pPr marL="487478">
              <a:lnSpc>
                <a:spcPct val="95825"/>
              </a:lnSpc>
              <a:spcBef>
                <a:spcPts val="1911"/>
              </a:spcBef>
            </a:pPr>
            <a:r>
              <a:rPr sz="1000" b="1" dirty="0">
                <a:latin typeface="Arial"/>
                <a:cs typeface="Arial"/>
              </a:rPr>
              <a:t>Riskfree</a:t>
            </a:r>
            <a:r>
              <a:rPr sz="1000" b="1" spc="9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Rate </a:t>
            </a:r>
            <a:r>
              <a:rPr sz="1000" b="1" spc="20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487478">
              <a:lnSpc>
                <a:spcPts val="1216"/>
              </a:lnSpc>
              <a:spcBef>
                <a:spcPts val="49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3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defaul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16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ris</a:t>
            </a:r>
            <a:r>
              <a:rPr sz="1000" dirty="0">
                <a:latin typeface="Arial"/>
                <a:cs typeface="Arial"/>
              </a:rPr>
              <a:t>k                                                                             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500" b="1" baseline="-20165" dirty="0">
                <a:latin typeface="Arial"/>
                <a:cs typeface="Arial"/>
              </a:rPr>
              <a:t>Risk</a:t>
            </a:r>
            <a:r>
              <a:rPr sz="1500" b="1" spc="52" baseline="-20165" dirty="0">
                <a:latin typeface="Arial"/>
                <a:cs typeface="Arial"/>
              </a:rPr>
              <a:t> </a:t>
            </a:r>
            <a:r>
              <a:rPr sz="1500" b="1" baseline="-20165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  <a:p>
            <a:pPr marL="487478" marR="2534812">
              <a:lnSpc>
                <a:spcPts val="1186"/>
              </a:lnSpc>
              <a:spcBef>
                <a:spcPts val="389"/>
              </a:spcBef>
            </a:pPr>
            <a:r>
              <a:rPr sz="1000" dirty="0">
                <a:latin typeface="Arial"/>
                <a:cs typeface="Arial"/>
              </a:rPr>
              <a:t>-</a:t>
            </a:r>
            <a:r>
              <a:rPr sz="1000" spc="-47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28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sam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currenc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21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d        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2400" baseline="6625" dirty="0">
                <a:latin typeface="Arial"/>
                <a:cs typeface="Arial"/>
              </a:rPr>
              <a:t>+  </a:t>
            </a:r>
            <a:r>
              <a:rPr sz="2400" spc="162" baseline="6625" dirty="0">
                <a:latin typeface="Arial"/>
                <a:cs typeface="Arial"/>
              </a:rPr>
              <a:t> </a:t>
            </a:r>
            <a:r>
              <a:rPr sz="1500" baseline="5041" dirty="0">
                <a:latin typeface="Arial"/>
                <a:cs typeface="Arial"/>
              </a:rPr>
              <a:t>-</a:t>
            </a:r>
            <a:r>
              <a:rPr sz="1500" spc="-42" baseline="5041" dirty="0">
                <a:latin typeface="Arial"/>
                <a:cs typeface="Arial"/>
              </a:rPr>
              <a:t> </a:t>
            </a:r>
            <a:r>
              <a:rPr sz="1500" spc="-31" baseline="5041" dirty="0">
                <a:latin typeface="Arial"/>
                <a:cs typeface="Arial"/>
              </a:rPr>
              <a:t>Measure</a:t>
            </a:r>
            <a:r>
              <a:rPr sz="1500" baseline="5041" dirty="0">
                <a:latin typeface="Arial"/>
                <a:cs typeface="Arial"/>
              </a:rPr>
              <a:t>s</a:t>
            </a:r>
            <a:r>
              <a:rPr sz="1500" spc="40" baseline="5041" dirty="0">
                <a:latin typeface="Arial"/>
                <a:cs typeface="Arial"/>
              </a:rPr>
              <a:t> </a:t>
            </a:r>
            <a:r>
              <a:rPr sz="1500" spc="-31" baseline="5041" dirty="0">
                <a:latin typeface="Arial"/>
                <a:cs typeface="Arial"/>
              </a:rPr>
              <a:t>marke</a:t>
            </a:r>
            <a:r>
              <a:rPr sz="1500" baseline="5041" dirty="0">
                <a:latin typeface="Arial"/>
                <a:cs typeface="Arial"/>
              </a:rPr>
              <a:t>t</a:t>
            </a:r>
            <a:r>
              <a:rPr sz="1500" spc="13" baseline="5041" dirty="0">
                <a:latin typeface="Arial"/>
                <a:cs typeface="Arial"/>
              </a:rPr>
              <a:t> </a:t>
            </a:r>
            <a:r>
              <a:rPr sz="1500" spc="-31" baseline="5041" dirty="0">
                <a:latin typeface="Arial"/>
                <a:cs typeface="Arial"/>
              </a:rPr>
              <a:t>ris</a:t>
            </a:r>
            <a:r>
              <a:rPr sz="1500" baseline="5041" dirty="0">
                <a:latin typeface="Arial"/>
                <a:cs typeface="Arial"/>
              </a:rPr>
              <a:t>k     </a:t>
            </a:r>
            <a:r>
              <a:rPr sz="1500" spc="85" baseline="5041" dirty="0">
                <a:latin typeface="Arial"/>
                <a:cs typeface="Arial"/>
              </a:rPr>
              <a:t> </a:t>
            </a:r>
            <a:r>
              <a:rPr sz="1500" b="1" baseline="30248" dirty="0">
                <a:latin typeface="Arial"/>
                <a:cs typeface="Arial"/>
              </a:rPr>
              <a:t>X    </a:t>
            </a:r>
            <a:r>
              <a:rPr sz="1500" b="1" spc="270" baseline="30248" dirty="0">
                <a:latin typeface="Arial"/>
                <a:cs typeface="Arial"/>
              </a:rPr>
              <a:t> </a:t>
            </a:r>
            <a:r>
              <a:rPr sz="1500" baseline="50413" dirty="0">
                <a:latin typeface="Arial"/>
                <a:cs typeface="Arial"/>
              </a:rPr>
              <a:t>-</a:t>
            </a:r>
            <a:r>
              <a:rPr sz="1500" spc="-24" baseline="50413" dirty="0">
                <a:latin typeface="Arial"/>
                <a:cs typeface="Arial"/>
              </a:rPr>
              <a:t> </a:t>
            </a:r>
            <a:r>
              <a:rPr sz="1500" spc="-17" baseline="50413" dirty="0">
                <a:latin typeface="Arial"/>
                <a:cs typeface="Arial"/>
              </a:rPr>
              <a:t>Premiu</a:t>
            </a:r>
            <a:r>
              <a:rPr sz="1500" baseline="50413" dirty="0">
                <a:latin typeface="Arial"/>
                <a:cs typeface="Arial"/>
              </a:rPr>
              <a:t>m</a:t>
            </a:r>
            <a:r>
              <a:rPr sz="1500" spc="50" baseline="50413" dirty="0">
                <a:latin typeface="Arial"/>
                <a:cs typeface="Arial"/>
              </a:rPr>
              <a:t> </a:t>
            </a:r>
            <a:r>
              <a:rPr sz="1500" spc="-17" baseline="50413" dirty="0">
                <a:latin typeface="Arial"/>
                <a:cs typeface="Arial"/>
              </a:rPr>
              <a:t>fo</a:t>
            </a:r>
            <a:r>
              <a:rPr sz="1500" baseline="50413" dirty="0">
                <a:latin typeface="Arial"/>
                <a:cs typeface="Arial"/>
              </a:rPr>
              <a:t>r</a:t>
            </a:r>
            <a:r>
              <a:rPr sz="1500" spc="-7" baseline="50413" dirty="0">
                <a:latin typeface="Arial"/>
                <a:cs typeface="Arial"/>
              </a:rPr>
              <a:t> </a:t>
            </a:r>
            <a:r>
              <a:rPr sz="1500" spc="-17" baseline="50413" dirty="0">
                <a:latin typeface="Arial"/>
                <a:cs typeface="Arial"/>
              </a:rPr>
              <a:t>average </a:t>
            </a:r>
            <a:r>
              <a:rPr sz="1000" spc="-26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33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sam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1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term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(rea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spc="-26" dirty="0">
                <a:latin typeface="Arial"/>
                <a:cs typeface="Arial"/>
              </a:rPr>
              <a:t>or</a:t>
            </a:r>
            <a:endParaRPr sz="1000">
              <a:latin typeface="Arial"/>
              <a:cs typeface="Arial"/>
            </a:endParaRPr>
          </a:p>
          <a:p>
            <a:pPr marL="487478">
              <a:lnSpc>
                <a:spcPct val="95825"/>
              </a:lnSpc>
              <a:spcBef>
                <a:spcPts val="52"/>
              </a:spcBef>
            </a:pPr>
            <a:r>
              <a:rPr sz="1000" spc="-31" dirty="0">
                <a:latin typeface="Arial"/>
                <a:cs typeface="Arial"/>
              </a:rPr>
              <a:t>nomina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13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36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cas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flows</a:t>
            </a:r>
            <a:endParaRPr sz="1000">
              <a:latin typeface="Arial"/>
              <a:cs typeface="Arial"/>
            </a:endParaRPr>
          </a:p>
          <a:p>
            <a:pPr marL="2206997">
              <a:lnSpc>
                <a:spcPct val="95825"/>
              </a:lnSpc>
              <a:spcBef>
                <a:spcPts val="582"/>
              </a:spcBef>
            </a:pPr>
            <a:r>
              <a:rPr sz="1000" dirty="0">
                <a:latin typeface="Arial"/>
                <a:cs typeface="Arial"/>
              </a:rPr>
              <a:t>Type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      </a:t>
            </a:r>
            <a:r>
              <a:rPr sz="1000" spc="57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Operatin</a:t>
            </a:r>
            <a:r>
              <a:rPr sz="1000" dirty="0">
                <a:latin typeface="Arial"/>
                <a:cs typeface="Arial"/>
              </a:rPr>
              <a:t>g     </a:t>
            </a:r>
            <a:r>
              <a:rPr sz="1000" spc="166" dirty="0">
                <a:latin typeface="Arial"/>
                <a:cs typeface="Arial"/>
              </a:rPr>
              <a:t> </a:t>
            </a:r>
            <a:r>
              <a:rPr sz="1000" spc="-67" dirty="0">
                <a:latin typeface="Arial"/>
                <a:cs typeface="Arial"/>
              </a:rPr>
              <a:t>Financia</a:t>
            </a:r>
            <a:r>
              <a:rPr sz="1000" dirty="0">
                <a:latin typeface="Arial"/>
                <a:cs typeface="Arial"/>
              </a:rPr>
              <a:t>l              </a:t>
            </a:r>
            <a:r>
              <a:rPr sz="1000" spc="42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Base</a:t>
            </a:r>
            <a:r>
              <a:rPr sz="1000" spc="5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Equity       </a:t>
            </a:r>
            <a:r>
              <a:rPr sz="1000" spc="66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Countr</a:t>
            </a:r>
            <a:r>
              <a:rPr sz="1000" dirty="0">
                <a:latin typeface="Arial"/>
                <a:cs typeface="Arial"/>
              </a:rPr>
              <a:t>y</a:t>
            </a:r>
            <a:r>
              <a:rPr sz="1000" spc="54" dirty="0">
                <a:latin typeface="Arial"/>
                <a:cs typeface="Arial"/>
              </a:rPr>
              <a:t> </a:t>
            </a:r>
            <a:r>
              <a:rPr sz="1000" spc="-13" dirty="0">
                <a:latin typeface="Arial"/>
                <a:cs typeface="Arial"/>
              </a:rPr>
              <a:t>Risk</a:t>
            </a:r>
            <a:endParaRPr sz="1000">
              <a:latin typeface="Arial"/>
              <a:cs typeface="Arial"/>
            </a:endParaRPr>
          </a:p>
          <a:p>
            <a:pPr marL="2206997">
              <a:lnSpc>
                <a:spcPct val="95825"/>
              </a:lnSpc>
              <a:spcBef>
                <a:spcPts val="49"/>
              </a:spcBef>
            </a:pPr>
            <a:r>
              <a:rPr sz="1000" spc="-8" dirty="0">
                <a:latin typeface="Arial"/>
                <a:cs typeface="Arial"/>
              </a:rPr>
              <a:t>Busines</a:t>
            </a:r>
            <a:r>
              <a:rPr sz="1000" dirty="0">
                <a:latin typeface="Arial"/>
                <a:cs typeface="Arial"/>
              </a:rPr>
              <a:t>s   </a:t>
            </a:r>
            <a:r>
              <a:rPr sz="1000" spc="266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Leverage      </a:t>
            </a:r>
            <a:r>
              <a:rPr sz="1000" spc="27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Leverage           </a:t>
            </a:r>
            <a:r>
              <a:rPr sz="1000" spc="193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Premiu</a:t>
            </a:r>
            <a:r>
              <a:rPr sz="1000" dirty="0">
                <a:latin typeface="Arial"/>
                <a:cs typeface="Arial"/>
              </a:rPr>
              <a:t>m            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spc="-31" dirty="0">
                <a:latin typeface="Arial"/>
                <a:cs typeface="Arial"/>
              </a:rPr>
              <a:t>Premium</a:t>
            </a:r>
            <a:endParaRPr sz="1000">
              <a:latin typeface="Arial"/>
              <a:cs typeface="Arial"/>
            </a:endParaRPr>
          </a:p>
          <a:p>
            <a:pPr marL="161555">
              <a:lnSpc>
                <a:spcPct val="95825"/>
              </a:lnSpc>
              <a:spcBef>
                <a:spcPts val="801"/>
              </a:spcBef>
            </a:pPr>
            <a:r>
              <a:rPr sz="1200" i="1" dirty="0">
                <a:latin typeface="Arial"/>
                <a:cs typeface="Arial"/>
              </a:rPr>
              <a:t>Aswath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98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4147</Words>
  <Application>Microsoft Office PowerPoint</Application>
  <PresentationFormat>On-screen Show (4:3)</PresentationFormat>
  <Paragraphs>823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Penilaian Asset &amp;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17</cp:revision>
  <dcterms:created xsi:type="dcterms:W3CDTF">2017-09-09T11:34:57Z</dcterms:created>
  <dcterms:modified xsi:type="dcterms:W3CDTF">2017-09-26T06:00:51Z</dcterms:modified>
</cp:coreProperties>
</file>