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Penilaian</a:t>
            </a:r>
            <a:r>
              <a:rPr lang="en-US" sz="3600" dirty="0" smtClean="0"/>
              <a:t> Asset &amp;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919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PENILAIAN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SSET &amp;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36976" marR="2669550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Reasons for Complexity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endParaRPr sz="1600">
              <a:latin typeface="Times New Roman"/>
              <a:cs typeface="Times New Roman"/>
            </a:endParaRPr>
          </a:p>
          <a:p>
            <a:pPr marL="1749020" marR="493810" indent="-252870">
              <a:lnSpc>
                <a:spcPts val="1599"/>
              </a:lnSpc>
              <a:spcBef>
                <a:spcPts val="48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Complex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structures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were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designed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difficult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outsiders (which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includes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investors)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know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worth,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making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what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holds.</a:t>
            </a:r>
            <a:endParaRPr sz="1400">
              <a:latin typeface="Times New Roman"/>
              <a:cs typeface="Times New Roman"/>
            </a:endParaRPr>
          </a:p>
          <a:p>
            <a:pPr marL="1749020" marR="758743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Multiple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classes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financing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choices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also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likely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 incumbents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retain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event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challenge.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ax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Benefits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tax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law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begets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mixes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structures.</a:t>
            </a:r>
            <a:endParaRPr sz="1400">
              <a:latin typeface="Times New Roman"/>
              <a:cs typeface="Times New Roman"/>
            </a:endParaRPr>
          </a:p>
          <a:p>
            <a:pPr marL="1877545" marR="1911080" algn="ctr">
              <a:lnSpc>
                <a:spcPct val="95825"/>
              </a:lnSpc>
              <a:spcBef>
                <a:spcPts val="514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</a:t>
            </a:r>
            <a:r>
              <a:rPr sz="1200" spc="-22" dirty="0">
                <a:latin typeface="Times New Roman"/>
                <a:cs typeface="Times New Roman"/>
              </a:rPr>
              <a:t>f</a:t>
            </a:r>
            <a:r>
              <a:rPr sz="1200" dirty="0">
                <a:latin typeface="Times New Roman"/>
                <a:cs typeface="Times New Roman"/>
              </a:rPr>
              <a:t>ferent</a:t>
            </a:r>
            <a:r>
              <a:rPr sz="1200" spc="9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tax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rates</a:t>
            </a:r>
            <a:r>
              <a:rPr sz="1200" spc="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3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</a:t>
            </a:r>
            <a:r>
              <a:rPr sz="1200" spc="-22" dirty="0">
                <a:latin typeface="Times New Roman"/>
                <a:cs typeface="Times New Roman"/>
              </a:rPr>
              <a:t>f</a:t>
            </a:r>
            <a:r>
              <a:rPr sz="1200" dirty="0">
                <a:latin typeface="Times New Roman"/>
                <a:cs typeface="Times New Roman"/>
              </a:rPr>
              <a:t>ferent</a:t>
            </a:r>
            <a:r>
              <a:rPr sz="1200" spc="9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locales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</a:t>
            </a:r>
            <a:r>
              <a:rPr sz="1200" spc="-22" dirty="0">
                <a:latin typeface="Times New Roman"/>
                <a:cs typeface="Times New Roman"/>
              </a:rPr>
              <a:t>f</a:t>
            </a:r>
            <a:r>
              <a:rPr sz="1200" dirty="0">
                <a:latin typeface="Times New Roman"/>
                <a:cs typeface="Times New Roman"/>
              </a:rPr>
              <a:t>ferent</a:t>
            </a:r>
            <a:r>
              <a:rPr sz="1200" spc="9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transactions</a:t>
            </a:r>
            <a:endParaRPr sz="12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spc="-84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ax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credits</a:t>
            </a:r>
            <a:endParaRPr sz="12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73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Deceit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99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00654" marR="2733183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Measuring Complexity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spc="-206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olume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data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Opacity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Index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(Price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aterhouse)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Information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Index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486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84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98023" y="2529825"/>
            <a:ext cx="6950604" cy="2664490"/>
          </a:xfrm>
          <a:custGeom>
            <a:avLst/>
            <a:gdLst/>
            <a:ahLst/>
            <a:cxnLst/>
            <a:rect l="l" t="t" r="r" b="b"/>
            <a:pathLst>
              <a:path w="7645664" h="3019755">
                <a:moveTo>
                  <a:pt x="0" y="0"/>
                </a:moveTo>
                <a:lnTo>
                  <a:pt x="0" y="3019755"/>
                </a:lnTo>
                <a:lnTo>
                  <a:pt x="7645664" y="3019755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05545" y="2535300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22179" y="2535300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97016" y="2535300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05545" y="2757949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22179" y="2757949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97016" y="2757949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05545" y="2980598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22179" y="2980598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97016" y="2980598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05545" y="3203247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22179" y="3203247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97016" y="3203247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05545" y="3422246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22179" y="3422246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97016" y="3422246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05545" y="3644896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22179" y="3644896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97016" y="3644896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05545" y="3867545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22179" y="3867545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97016" y="3867545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05545" y="4090194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22179" y="4090194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97016" y="4090194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05545" y="4312843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322179" y="4312843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97016" y="4312843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05545" y="4535493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22179" y="4535493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97016" y="4535493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8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05545" y="4758142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22179" y="4758142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97016" y="4758142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02072" y="2531650"/>
            <a:ext cx="0" cy="2452791"/>
          </a:xfrm>
          <a:custGeom>
            <a:avLst/>
            <a:gdLst/>
            <a:ahLst/>
            <a:cxnLst/>
            <a:rect l="l" t="t" r="r" b="b"/>
            <a:pathLst>
              <a:path h="2779830">
                <a:moveTo>
                  <a:pt x="0" y="0"/>
                </a:moveTo>
                <a:lnTo>
                  <a:pt x="0" y="2779830"/>
                </a:lnTo>
              </a:path>
            </a:pathLst>
          </a:custGeom>
          <a:ln w="136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5545" y="4980791"/>
            <a:ext cx="1805351" cy="0"/>
          </a:xfrm>
          <a:custGeom>
            <a:avLst/>
            <a:gdLst/>
            <a:ahLst/>
            <a:cxnLst/>
            <a:rect l="l" t="t" r="r" b="b"/>
            <a:pathLst>
              <a:path w="1985886">
                <a:moveTo>
                  <a:pt x="0" y="0"/>
                </a:moveTo>
                <a:lnTo>
                  <a:pt x="1985886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16538" y="2529826"/>
            <a:ext cx="0" cy="2456441"/>
          </a:xfrm>
          <a:custGeom>
            <a:avLst/>
            <a:gdLst/>
            <a:ahLst/>
            <a:cxnLst/>
            <a:rect l="l" t="t" r="r" b="b"/>
            <a:pathLst>
              <a:path h="2783967">
                <a:moveTo>
                  <a:pt x="0" y="0"/>
                </a:moveTo>
                <a:lnTo>
                  <a:pt x="0" y="2783967"/>
                </a:lnTo>
              </a:path>
            </a:pathLst>
          </a:custGeom>
          <a:ln w="136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22179" y="4980791"/>
            <a:ext cx="2463553" cy="0"/>
          </a:xfrm>
          <a:custGeom>
            <a:avLst/>
            <a:gdLst/>
            <a:ahLst/>
            <a:cxnLst/>
            <a:rect l="l" t="t" r="r" b="b"/>
            <a:pathLst>
              <a:path w="2709908">
                <a:moveTo>
                  <a:pt x="0" y="0"/>
                </a:moveTo>
                <a:lnTo>
                  <a:pt x="2709908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91374" y="2529826"/>
            <a:ext cx="0" cy="2456441"/>
          </a:xfrm>
          <a:custGeom>
            <a:avLst/>
            <a:gdLst/>
            <a:ahLst/>
            <a:cxnLst/>
            <a:rect l="l" t="t" r="r" b="b"/>
            <a:pathLst>
              <a:path h="2783967">
                <a:moveTo>
                  <a:pt x="0" y="0"/>
                </a:moveTo>
                <a:lnTo>
                  <a:pt x="0" y="2783967"/>
                </a:lnTo>
              </a:path>
            </a:pathLst>
          </a:custGeom>
          <a:ln w="136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97016" y="4980791"/>
            <a:ext cx="2444746" cy="0"/>
          </a:xfrm>
          <a:custGeom>
            <a:avLst/>
            <a:gdLst/>
            <a:ahLst/>
            <a:cxnLst/>
            <a:rect l="l" t="t" r="r" b="b"/>
            <a:pathLst>
              <a:path w="2689221">
                <a:moveTo>
                  <a:pt x="0" y="0"/>
                </a:moveTo>
                <a:lnTo>
                  <a:pt x="2689221" y="0"/>
                </a:lnTo>
              </a:path>
            </a:pathLst>
          </a:custGeom>
          <a:ln w="1367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47405" y="2529826"/>
            <a:ext cx="0" cy="2456441"/>
          </a:xfrm>
          <a:custGeom>
            <a:avLst/>
            <a:gdLst/>
            <a:ahLst/>
            <a:cxnLst/>
            <a:rect l="l" t="t" r="r" b="b"/>
            <a:pathLst>
              <a:path h="2783967">
                <a:moveTo>
                  <a:pt x="0" y="0"/>
                </a:moveTo>
                <a:lnTo>
                  <a:pt x="0" y="2783967"/>
                </a:lnTo>
              </a:path>
            </a:pathLst>
          </a:custGeom>
          <a:ln w="1368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315886" y="6147581"/>
            <a:ext cx="212515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spc="-90" dirty="0">
                <a:latin typeface="Arial"/>
                <a:cs typeface="Arial"/>
              </a:rPr>
              <a:t>1</a:t>
            </a: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02072" y="2529826"/>
            <a:ext cx="1814465" cy="228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3316539" y="2529826"/>
            <a:ext cx="2474835" cy="228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5791374" y="2529826"/>
            <a:ext cx="2456030" cy="228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8247405" y="2529825"/>
            <a:ext cx="201221" cy="245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1502072" y="2757950"/>
            <a:ext cx="181446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3316539" y="2757950"/>
            <a:ext cx="247483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5791374" y="2757950"/>
            <a:ext cx="2456030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1502072" y="2980598"/>
            <a:ext cx="181446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3316539" y="2980598"/>
            <a:ext cx="247483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5791374" y="2980598"/>
            <a:ext cx="2456030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1502072" y="3203248"/>
            <a:ext cx="1814465" cy="218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3316539" y="3203248"/>
            <a:ext cx="2474835" cy="218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5791374" y="3203248"/>
            <a:ext cx="2456030" cy="218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1502072" y="3422247"/>
            <a:ext cx="181446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3316539" y="3422247"/>
            <a:ext cx="247483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5791374" y="3422247"/>
            <a:ext cx="2456030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1502072" y="3644896"/>
            <a:ext cx="181446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3316539" y="3644896"/>
            <a:ext cx="247483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5791374" y="3644896"/>
            <a:ext cx="2456030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1502072" y="3867545"/>
            <a:ext cx="181446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316539" y="3867545"/>
            <a:ext cx="247483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5791374" y="3867545"/>
            <a:ext cx="2456030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1502072" y="4090194"/>
            <a:ext cx="181446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3316539" y="4090194"/>
            <a:ext cx="247483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5791374" y="4090194"/>
            <a:ext cx="2456030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1502072" y="4312843"/>
            <a:ext cx="181446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3316539" y="4312843"/>
            <a:ext cx="247483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791374" y="4312843"/>
            <a:ext cx="2456030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1502072" y="4535493"/>
            <a:ext cx="181446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316539" y="4535493"/>
            <a:ext cx="247483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791374" y="4535493"/>
            <a:ext cx="2456030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1502072" y="4758142"/>
            <a:ext cx="181446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316539" y="4758142"/>
            <a:ext cx="2474835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791374" y="4758142"/>
            <a:ext cx="2456030" cy="222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502072" y="4980791"/>
            <a:ext cx="6946554" cy="213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9597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1.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73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olume of Data in Financial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Statements</a:t>
            </a:r>
            <a:endParaRPr sz="2100">
              <a:latin typeface="Times New Roman"/>
              <a:cs typeface="Times New Roman"/>
            </a:endParaRPr>
          </a:p>
          <a:p>
            <a:pPr marL="1100588">
              <a:lnSpc>
                <a:spcPct val="95825"/>
              </a:lnSpc>
              <a:spcBef>
                <a:spcPts val="7604"/>
              </a:spcBef>
            </a:pPr>
            <a:r>
              <a:rPr sz="1400" i="1" dirty="0">
                <a:latin typeface="Times New Roman"/>
                <a:cs typeface="Times New Roman"/>
              </a:rPr>
              <a:t>Company                        </a:t>
            </a:r>
            <a:r>
              <a:rPr sz="1400" i="1" spc="11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Number</a:t>
            </a:r>
            <a:r>
              <a:rPr sz="1400" i="1" spc="46" dirty="0">
                <a:latin typeface="Times New Roman"/>
                <a:cs typeface="Times New Roman"/>
              </a:rPr>
              <a:t> </a:t>
            </a:r>
            <a:r>
              <a:rPr sz="1400" i="1" spc="26" dirty="0">
                <a:latin typeface="Times New Roman"/>
                <a:cs typeface="Times New Roman"/>
              </a:rPr>
              <a:t>o</a:t>
            </a:r>
            <a:r>
              <a:rPr sz="1400" i="1" dirty="0">
                <a:latin typeface="Times New Roman"/>
                <a:cs typeface="Times New Roman"/>
              </a:rPr>
              <a:t>f</a:t>
            </a:r>
            <a:r>
              <a:rPr sz="1400" i="1" spc="1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pages</a:t>
            </a:r>
            <a:r>
              <a:rPr sz="1400" i="1" spc="3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in</a:t>
            </a:r>
            <a:r>
              <a:rPr sz="1400" i="1" spc="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last</a:t>
            </a:r>
            <a:r>
              <a:rPr sz="1400" i="1" spc="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10Q     </a:t>
            </a:r>
            <a:r>
              <a:rPr sz="1400" i="1" spc="1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Number</a:t>
            </a:r>
            <a:r>
              <a:rPr sz="1400" i="1" spc="46" dirty="0">
                <a:latin typeface="Times New Roman"/>
                <a:cs typeface="Times New Roman"/>
              </a:rPr>
              <a:t> </a:t>
            </a:r>
            <a:r>
              <a:rPr sz="1400" i="1" spc="26" dirty="0">
                <a:latin typeface="Times New Roman"/>
                <a:cs typeface="Times New Roman"/>
              </a:rPr>
              <a:t>o</a:t>
            </a:r>
            <a:r>
              <a:rPr sz="1400" i="1" dirty="0">
                <a:latin typeface="Times New Roman"/>
                <a:cs typeface="Times New Roman"/>
              </a:rPr>
              <a:t>f</a:t>
            </a:r>
            <a:r>
              <a:rPr sz="1400" i="1" spc="2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pages</a:t>
            </a:r>
            <a:r>
              <a:rPr sz="1400" i="1" spc="4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in</a:t>
            </a:r>
            <a:r>
              <a:rPr sz="1400" i="1" spc="2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last</a:t>
            </a:r>
            <a:r>
              <a:rPr sz="1400" i="1" spc="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10K</a:t>
            </a:r>
            <a:endParaRPr sz="1400">
              <a:latin typeface="Times New Roman"/>
              <a:cs typeface="Times New Roman"/>
            </a:endParaRPr>
          </a:p>
          <a:p>
            <a:pPr marL="1100588">
              <a:lnSpc>
                <a:spcPct val="95825"/>
              </a:lnSpc>
              <a:spcBef>
                <a:spcPts val="130"/>
              </a:spcBef>
            </a:pPr>
            <a:r>
              <a:rPr sz="1400" dirty="0">
                <a:latin typeface="Times New Roman"/>
                <a:cs typeface="Times New Roman"/>
              </a:rPr>
              <a:t>General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Electric                                  </a:t>
            </a:r>
            <a:r>
              <a:rPr sz="1400" spc="2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65                                               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410</a:t>
            </a:r>
            <a:endParaRPr sz="1400">
              <a:latin typeface="Times New Roman"/>
              <a:cs typeface="Times New Roman"/>
            </a:endParaRPr>
          </a:p>
          <a:p>
            <a:pPr marL="1100588">
              <a:lnSpc>
                <a:spcPct val="95825"/>
              </a:lnSpc>
              <a:spcBef>
                <a:spcPts val="130"/>
              </a:spcBef>
            </a:pPr>
            <a:r>
              <a:rPr sz="1400" dirty="0">
                <a:latin typeface="Times New Roman"/>
                <a:cs typeface="Times New Roman"/>
              </a:rPr>
              <a:t>Microsoft                                             </a:t>
            </a:r>
            <a:r>
              <a:rPr sz="1400" spc="1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63                                               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218</a:t>
            </a:r>
            <a:endParaRPr sz="1400">
              <a:latin typeface="Times New Roman"/>
              <a:cs typeface="Times New Roman"/>
            </a:endParaRPr>
          </a:p>
          <a:p>
            <a:pPr marL="1100588">
              <a:lnSpc>
                <a:spcPct val="95825"/>
              </a:lnSpc>
              <a:spcBef>
                <a:spcPts val="130"/>
              </a:spcBef>
            </a:pPr>
            <a:r>
              <a:rPr sz="1400" dirty="0">
                <a:latin typeface="Times New Roman"/>
                <a:cs typeface="Times New Roman"/>
              </a:rPr>
              <a:t>Wal-mart                                             </a:t>
            </a:r>
            <a:r>
              <a:rPr sz="1400" spc="2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38                                               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244</a:t>
            </a:r>
            <a:endParaRPr sz="1400">
              <a:latin typeface="Times New Roman"/>
              <a:cs typeface="Times New Roman"/>
            </a:endParaRPr>
          </a:p>
          <a:p>
            <a:pPr marL="1100588">
              <a:lnSpc>
                <a:spcPct val="95825"/>
              </a:lnSpc>
              <a:spcBef>
                <a:spcPts val="103"/>
              </a:spcBef>
            </a:pPr>
            <a:r>
              <a:rPr sz="1400" spc="-4" dirty="0">
                <a:latin typeface="Times New Roman"/>
                <a:cs typeface="Times New Roman"/>
              </a:rPr>
              <a:t>Exxo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spc="-4" dirty="0">
                <a:latin typeface="Times New Roman"/>
                <a:cs typeface="Times New Roman"/>
              </a:rPr>
              <a:t>Mobi</a:t>
            </a:r>
            <a:r>
              <a:rPr sz="1400" dirty="0">
                <a:latin typeface="Times New Roman"/>
                <a:cs typeface="Times New Roman"/>
              </a:rPr>
              <a:t>l                                       </a:t>
            </a:r>
            <a:r>
              <a:rPr sz="1400" spc="2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86                                               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332</a:t>
            </a:r>
            <a:endParaRPr sz="1400">
              <a:latin typeface="Times New Roman"/>
              <a:cs typeface="Times New Roman"/>
            </a:endParaRPr>
          </a:p>
          <a:p>
            <a:pPr marL="1100588">
              <a:lnSpc>
                <a:spcPct val="95825"/>
              </a:lnSpc>
              <a:spcBef>
                <a:spcPts val="130"/>
              </a:spcBef>
            </a:pPr>
            <a:r>
              <a:rPr sz="1400" spc="-4" dirty="0">
                <a:latin typeface="Times New Roman"/>
                <a:cs typeface="Times New Roman"/>
              </a:rPr>
              <a:t>Pfize</a:t>
            </a:r>
            <a:r>
              <a:rPr sz="1400" dirty="0">
                <a:latin typeface="Times New Roman"/>
                <a:cs typeface="Times New Roman"/>
              </a:rPr>
              <a:t>r                                                  </a:t>
            </a:r>
            <a:r>
              <a:rPr sz="1400" spc="2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171                                              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460</a:t>
            </a:r>
            <a:endParaRPr sz="1400">
              <a:latin typeface="Times New Roman"/>
              <a:cs typeface="Times New Roman"/>
            </a:endParaRPr>
          </a:p>
          <a:p>
            <a:pPr marL="1100588">
              <a:lnSpc>
                <a:spcPct val="95825"/>
              </a:lnSpc>
              <a:spcBef>
                <a:spcPts val="130"/>
              </a:spcBef>
            </a:pPr>
            <a:r>
              <a:rPr sz="1400" dirty="0">
                <a:latin typeface="Times New Roman"/>
                <a:cs typeface="Times New Roman"/>
              </a:rPr>
              <a:t>Citigroup                                            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252                                             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1026</a:t>
            </a:r>
            <a:endParaRPr sz="1400">
              <a:latin typeface="Times New Roman"/>
              <a:cs typeface="Times New Roman"/>
            </a:endParaRPr>
          </a:p>
          <a:p>
            <a:pPr marL="1100588">
              <a:lnSpc>
                <a:spcPct val="95825"/>
              </a:lnSpc>
              <a:spcBef>
                <a:spcPts val="130"/>
              </a:spcBef>
            </a:pPr>
            <a:r>
              <a:rPr sz="1400" spc="4" dirty="0">
                <a:latin typeface="Times New Roman"/>
                <a:cs typeface="Times New Roman"/>
              </a:rPr>
              <a:t>Inte</a:t>
            </a:r>
            <a:r>
              <a:rPr sz="1400" dirty="0">
                <a:latin typeface="Times New Roman"/>
                <a:cs typeface="Times New Roman"/>
              </a:rPr>
              <a:t>l                                                     </a:t>
            </a:r>
            <a:r>
              <a:rPr sz="1400" spc="2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69                                               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215</a:t>
            </a:r>
            <a:endParaRPr sz="1400">
              <a:latin typeface="Times New Roman"/>
              <a:cs typeface="Times New Roman"/>
            </a:endParaRPr>
          </a:p>
          <a:p>
            <a:pPr marL="1100588">
              <a:lnSpc>
                <a:spcPct val="95825"/>
              </a:lnSpc>
              <a:spcBef>
                <a:spcPts val="130"/>
              </a:spcBef>
            </a:pPr>
            <a:r>
              <a:rPr sz="1400" dirty="0">
                <a:latin typeface="Times New Roman"/>
                <a:cs typeface="Times New Roman"/>
              </a:rPr>
              <a:t>AIG                                                     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164                                              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720</a:t>
            </a:r>
            <a:endParaRPr sz="1400">
              <a:latin typeface="Times New Roman"/>
              <a:cs typeface="Times New Roman"/>
            </a:endParaRPr>
          </a:p>
          <a:p>
            <a:pPr marL="1100588">
              <a:lnSpc>
                <a:spcPct val="95825"/>
              </a:lnSpc>
              <a:spcBef>
                <a:spcPts val="130"/>
              </a:spcBef>
            </a:pPr>
            <a:r>
              <a:rPr sz="1400" spc="-4" dirty="0">
                <a:latin typeface="Times New Roman"/>
                <a:cs typeface="Times New Roman"/>
              </a:rPr>
              <a:t>Johnso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&amp;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Johnson                             </a:t>
            </a:r>
            <a:r>
              <a:rPr sz="1400" spc="1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63                                               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218</a:t>
            </a:r>
            <a:endParaRPr sz="1400">
              <a:latin typeface="Times New Roman"/>
              <a:cs typeface="Times New Roman"/>
            </a:endParaRPr>
          </a:p>
          <a:p>
            <a:pPr marL="1100588">
              <a:lnSpc>
                <a:spcPct val="95825"/>
              </a:lnSpc>
              <a:spcBef>
                <a:spcPts val="130"/>
              </a:spcBef>
            </a:pPr>
            <a:r>
              <a:rPr sz="1400" spc="-8" dirty="0">
                <a:latin typeface="Times New Roman"/>
                <a:cs typeface="Times New Roman"/>
              </a:rPr>
              <a:t>IB</a:t>
            </a:r>
            <a:r>
              <a:rPr sz="1400" dirty="0">
                <a:latin typeface="Times New Roman"/>
                <a:cs typeface="Times New Roman"/>
              </a:rPr>
              <a:t>M                                                     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85                                               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353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66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787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10229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2.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Opacity Index (PW)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665"/>
              </a:lnSpc>
              <a:spcBef>
                <a:spcPts val="4095"/>
              </a:spcBef>
            </a:pPr>
            <a:r>
              <a:rPr sz="1700" baseline="4570" dirty="0">
                <a:latin typeface="Monotype Corsiva"/>
                <a:cs typeface="Monotype Corsiva"/>
              </a:rPr>
              <a:t>    </a:t>
            </a:r>
            <a:r>
              <a:rPr sz="1700" spc="236" baseline="4570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500" baseline="-25206" dirty="0">
                <a:latin typeface="Times New Roman"/>
                <a:cs typeface="Times New Roman"/>
              </a:rPr>
              <a:t>i</a:t>
            </a:r>
            <a:r>
              <a:rPr sz="1500" spc="29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1/5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[C</a:t>
            </a:r>
            <a:r>
              <a:rPr sz="1500" baseline="-25206" dirty="0">
                <a:latin typeface="Times New Roman"/>
                <a:cs typeface="Times New Roman"/>
              </a:rPr>
              <a:t>i</a:t>
            </a:r>
            <a:r>
              <a:rPr sz="1500" spc="32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</a:t>
            </a:r>
            <a:r>
              <a:rPr sz="1500" baseline="-25206" dirty="0">
                <a:latin typeface="Times New Roman"/>
                <a:cs typeface="Times New Roman"/>
              </a:rPr>
              <a:t>i</a:t>
            </a:r>
            <a:r>
              <a:rPr sz="1500" spc="27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500" baseline="-25206" dirty="0">
                <a:latin typeface="Times New Roman"/>
                <a:cs typeface="Times New Roman"/>
              </a:rPr>
              <a:t>i</a:t>
            </a:r>
            <a:r>
              <a:rPr sz="1500" spc="27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-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500" baseline="-25206" dirty="0">
                <a:latin typeface="Times New Roman"/>
                <a:cs typeface="Times New Roman"/>
              </a:rPr>
              <a:t>i</a:t>
            </a:r>
            <a:r>
              <a:rPr sz="1500" spc="161" baseline="-25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500" baseline="-25206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],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866"/>
              </a:spcBef>
            </a:pPr>
            <a:r>
              <a:rPr sz="1400" dirty="0">
                <a:latin typeface="Times New Roman"/>
                <a:cs typeface="Times New Roman"/>
              </a:rPr>
              <a:t>where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indexes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countries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and: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</a:t>
            </a:r>
            <a:r>
              <a:rPr sz="1400" b="1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refers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composite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O-Factor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final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score);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</a:t>
            </a:r>
            <a:r>
              <a:rPr sz="1400" b="1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refers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impact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corrupt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practices;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</a:t>
            </a:r>
            <a:r>
              <a:rPr sz="1400" b="1" spc="-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refers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fect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legal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judicial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opacity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(including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shareholder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rights);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refers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economic/policy</a:t>
            </a:r>
            <a:r>
              <a:rPr sz="1400" spc="10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opacity;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</a:t>
            </a:r>
            <a:r>
              <a:rPr sz="1400" b="1" spc="-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refers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accounting/corporate</a:t>
            </a:r>
            <a:r>
              <a:rPr sz="1400" spc="1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governance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opacity;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</a:t>
            </a:r>
            <a:r>
              <a:rPr sz="1400" b="1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refers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impact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regulatory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opacity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uncertainty/arbitrariness.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34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532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8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98023" y="2690053"/>
            <a:ext cx="6950604" cy="2344032"/>
          </a:xfrm>
          <a:custGeom>
            <a:avLst/>
            <a:gdLst/>
            <a:ahLst/>
            <a:cxnLst/>
            <a:rect l="l" t="t" r="r" b="b"/>
            <a:pathLst>
              <a:path w="7645664" h="2656570">
                <a:moveTo>
                  <a:pt x="0" y="0"/>
                </a:moveTo>
                <a:lnTo>
                  <a:pt x="0" y="2656570"/>
                </a:lnTo>
                <a:lnTo>
                  <a:pt x="7645664" y="2656570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95518" y="2708608"/>
            <a:ext cx="0" cy="179359"/>
          </a:xfrm>
          <a:custGeom>
            <a:avLst/>
            <a:gdLst/>
            <a:ahLst/>
            <a:cxnLst/>
            <a:rect l="l" t="t" r="r" b="b"/>
            <a:pathLst>
              <a:path h="203273">
                <a:moveTo>
                  <a:pt x="0" y="0"/>
                </a:moveTo>
                <a:lnTo>
                  <a:pt x="0" y="203273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86641" y="2708608"/>
            <a:ext cx="0" cy="179359"/>
          </a:xfrm>
          <a:custGeom>
            <a:avLst/>
            <a:gdLst/>
            <a:ahLst/>
            <a:cxnLst/>
            <a:rect l="l" t="t" r="r" b="b"/>
            <a:pathLst>
              <a:path h="203273">
                <a:moveTo>
                  <a:pt x="0" y="0"/>
                </a:moveTo>
                <a:lnTo>
                  <a:pt x="0" y="203273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77763" y="2708608"/>
            <a:ext cx="0" cy="179359"/>
          </a:xfrm>
          <a:custGeom>
            <a:avLst/>
            <a:gdLst/>
            <a:ahLst/>
            <a:cxnLst/>
            <a:rect l="l" t="t" r="r" b="b"/>
            <a:pathLst>
              <a:path h="203273">
                <a:moveTo>
                  <a:pt x="0" y="0"/>
                </a:moveTo>
                <a:lnTo>
                  <a:pt x="0" y="203273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68885" y="2708608"/>
            <a:ext cx="0" cy="179359"/>
          </a:xfrm>
          <a:custGeom>
            <a:avLst/>
            <a:gdLst/>
            <a:ahLst/>
            <a:cxnLst/>
            <a:rect l="l" t="t" r="r" b="b"/>
            <a:pathLst>
              <a:path h="203273">
                <a:moveTo>
                  <a:pt x="0" y="0"/>
                </a:moveTo>
                <a:lnTo>
                  <a:pt x="0" y="203273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60007" y="2708608"/>
            <a:ext cx="0" cy="179359"/>
          </a:xfrm>
          <a:custGeom>
            <a:avLst/>
            <a:gdLst/>
            <a:ahLst/>
            <a:cxnLst/>
            <a:rect l="l" t="t" r="r" b="b"/>
            <a:pathLst>
              <a:path h="203273">
                <a:moveTo>
                  <a:pt x="0" y="0"/>
                </a:moveTo>
                <a:lnTo>
                  <a:pt x="0" y="203273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451130" y="2708608"/>
            <a:ext cx="0" cy="179359"/>
          </a:xfrm>
          <a:custGeom>
            <a:avLst/>
            <a:gdLst/>
            <a:ahLst/>
            <a:cxnLst/>
            <a:rect l="l" t="t" r="r" b="b"/>
            <a:pathLst>
              <a:path h="203273">
                <a:moveTo>
                  <a:pt x="0" y="0"/>
                </a:moveTo>
                <a:lnTo>
                  <a:pt x="0" y="203273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95518" y="3067325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1636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86641" y="3067325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1636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77763" y="3067325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1636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68885" y="3067325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1636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60007" y="3067325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1636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51130" y="3067325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1636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04396" y="2683869"/>
            <a:ext cx="0" cy="2356402"/>
          </a:xfrm>
          <a:custGeom>
            <a:avLst/>
            <a:gdLst/>
            <a:ahLst/>
            <a:cxnLst/>
            <a:rect l="l" t="t" r="r" b="b"/>
            <a:pathLst>
              <a:path h="2670589">
                <a:moveTo>
                  <a:pt x="0" y="7009"/>
                </a:moveTo>
                <a:lnTo>
                  <a:pt x="0" y="2663580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95518" y="4143477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0935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86641" y="4143477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0935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477763" y="4143477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0935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68885" y="4143477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0935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60007" y="4143477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0935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451130" y="4143477"/>
            <a:ext cx="0" cy="896794"/>
          </a:xfrm>
          <a:custGeom>
            <a:avLst/>
            <a:gdLst/>
            <a:ahLst/>
            <a:cxnLst/>
            <a:rect l="l" t="t" r="r" b="b"/>
            <a:pathLst>
              <a:path h="1016366">
                <a:moveTo>
                  <a:pt x="0" y="0"/>
                </a:moveTo>
                <a:lnTo>
                  <a:pt x="0" y="1009356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42253" y="2708607"/>
            <a:ext cx="0" cy="2331664"/>
          </a:xfrm>
          <a:custGeom>
            <a:avLst/>
            <a:gdLst/>
            <a:ahLst/>
            <a:cxnLst/>
            <a:rect l="l" t="t" r="r" b="b"/>
            <a:pathLst>
              <a:path h="2642552">
                <a:moveTo>
                  <a:pt x="0" y="0"/>
                </a:moveTo>
                <a:lnTo>
                  <a:pt x="0" y="2635542"/>
                </a:lnTo>
              </a:path>
            </a:pathLst>
          </a:custGeom>
          <a:ln w="293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17144" y="2696238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17144" y="2875597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517144" y="3054956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17144" y="3234314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17144" y="3413673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17144" y="3593031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17144" y="3772391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17144" y="3951749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17144" y="4131108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17144" y="4310467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17144" y="4489826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17144" y="4669184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17144" y="4848543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17144" y="5027902"/>
            <a:ext cx="6937855" cy="0"/>
          </a:xfrm>
          <a:custGeom>
            <a:avLst/>
            <a:gdLst/>
            <a:ahLst/>
            <a:cxnLst/>
            <a:rect l="l" t="t" r="r" b="b"/>
            <a:pathLst>
              <a:path w="7631641">
                <a:moveTo>
                  <a:pt x="7624630" y="0"/>
                </a:moveTo>
                <a:lnTo>
                  <a:pt x="0" y="0"/>
                </a:lnTo>
              </a:path>
              <a:path w="7631641">
                <a:moveTo>
                  <a:pt x="0" y="1"/>
                </a:moveTo>
                <a:lnTo>
                  <a:pt x="7624630" y="0"/>
                </a:lnTo>
              </a:path>
            </a:pathLst>
          </a:custGeom>
          <a:ln w="293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507872" y="2699611"/>
            <a:ext cx="987646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2495518" y="2699611"/>
            <a:ext cx="991122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3486641" y="2699611"/>
            <a:ext cx="991122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4477763" y="2699611"/>
            <a:ext cx="991122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5468885" y="2699611"/>
            <a:ext cx="991122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6460007" y="2699611"/>
            <a:ext cx="991122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7451131" y="2699611"/>
            <a:ext cx="987646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1507872" y="2875597"/>
            <a:ext cx="6930905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1507872" y="3054956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2495518" y="3054956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3486641" y="3054956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4477763" y="3054956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5468885" y="3054956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6460007" y="3054956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7451131" y="3054956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1507872" y="3234314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2495518" y="3234314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3486641" y="3234314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4477763" y="3234314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5468885" y="3234314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6460007" y="3234314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7451131" y="3234314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1507872" y="3413673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2495518" y="3413673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3486641" y="3413673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4477763" y="3413673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5468885" y="3413673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6460007" y="3413673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7451131" y="3413673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1507872" y="3593031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2495518" y="3593031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3486641" y="3593031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4477763" y="3593031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5468885" y="3593031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6460007" y="3593031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7451131" y="3593031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1507872" y="3772391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2495518" y="3772391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3486641" y="3772391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4477763" y="3772391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5468885" y="3772391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6460007" y="3772391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7451131" y="3772391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1507872" y="3951749"/>
            <a:ext cx="6930905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1507872" y="4131108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2495518" y="4131108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3486641" y="4131108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4477763" y="4131108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5468885" y="4131108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6460007" y="4131108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7451131" y="4131108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1507872" y="4310467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2495518" y="4310467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3486641" y="4310467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4477763" y="4310467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5468885" y="4310467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6460007" y="4310467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7451131" y="4310467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1507872" y="4489826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2495518" y="4489826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3486641" y="4489826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4477763" y="4489826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5468885" y="4489826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6460007" y="4489826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7451131" y="4489826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1507872" y="4669184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2495518" y="4669184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3486641" y="4669184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4477763" y="4669184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5468885" y="4669184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6460007" y="4669184"/>
            <a:ext cx="991122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7451131" y="4669184"/>
            <a:ext cx="987646" cy="179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1507872" y="4848543"/>
            <a:ext cx="987646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495518" y="4848543"/>
            <a:ext cx="991122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3486641" y="4848543"/>
            <a:ext cx="991122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477763" y="4848543"/>
            <a:ext cx="991122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468885" y="4848543"/>
            <a:ext cx="991122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460007" y="4848543"/>
            <a:ext cx="991122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7451131" y="4848543"/>
            <a:ext cx="987646" cy="175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52098" marR="1684464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Most Opaque and Least Opaque Countries</a:t>
            </a:r>
            <a:endParaRPr sz="2100">
              <a:latin typeface="Times New Roman"/>
              <a:cs typeface="Times New Roman"/>
            </a:endParaRPr>
          </a:p>
          <a:p>
            <a:pPr marL="1046087">
              <a:lnSpc>
                <a:spcPct val="95825"/>
              </a:lnSpc>
              <a:spcBef>
                <a:spcPts val="8733"/>
              </a:spcBef>
            </a:pPr>
            <a:r>
              <a:rPr sz="1200" i="1" dirty="0">
                <a:latin typeface="Times New Roman"/>
                <a:cs typeface="Times New Roman"/>
              </a:rPr>
              <a:t>Country           </a:t>
            </a:r>
            <a:r>
              <a:rPr sz="1200" i="1" spc="88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                     </a:t>
            </a:r>
            <a:r>
              <a:rPr sz="1200" i="1" spc="229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L                      </a:t>
            </a:r>
            <a:r>
              <a:rPr sz="1200" i="1" spc="62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E                     </a:t>
            </a:r>
            <a:r>
              <a:rPr sz="1200" i="1" spc="299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                     </a:t>
            </a:r>
            <a:r>
              <a:rPr sz="1200" i="1" spc="299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R                     </a:t>
            </a:r>
            <a:r>
              <a:rPr sz="1200" i="1" spc="299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O-Factor</a:t>
            </a:r>
            <a:endParaRPr sz="1200">
              <a:latin typeface="Times New Roman"/>
              <a:cs typeface="Times New Roman"/>
            </a:endParaRPr>
          </a:p>
          <a:p>
            <a:pPr marL="3954879" marR="3151048" algn="ctr">
              <a:lnSpc>
                <a:spcPct val="95825"/>
              </a:lnSpc>
              <a:spcBef>
                <a:spcPts val="40"/>
              </a:spcBef>
            </a:pPr>
            <a:r>
              <a:rPr sz="1200" b="1" dirty="0">
                <a:latin typeface="Times New Roman"/>
                <a:cs typeface="Times New Roman"/>
              </a:rPr>
              <a:t>Least</a:t>
            </a:r>
            <a:r>
              <a:rPr sz="1200" b="1" spc="6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Opaque</a:t>
            </a:r>
            <a:endParaRPr sz="1200">
              <a:latin typeface="Times New Roman"/>
              <a:cs typeface="Times New Roman"/>
            </a:endParaRPr>
          </a:p>
          <a:p>
            <a:pPr marL="1046087">
              <a:lnSpc>
                <a:spcPct val="95825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Singapore        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13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32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42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38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23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  <a:p>
            <a:pPr marL="1046087">
              <a:lnSpc>
                <a:spcPct val="95825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Chile               </a:t>
            </a:r>
            <a:r>
              <a:rPr sz="1200" spc="22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30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32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52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28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36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36</a:t>
            </a:r>
            <a:endParaRPr sz="1200">
              <a:latin typeface="Times New Roman"/>
              <a:cs typeface="Times New Roman"/>
            </a:endParaRPr>
          </a:p>
          <a:p>
            <a:pPr marL="1046087">
              <a:lnSpc>
                <a:spcPct val="95825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USA                </a:t>
            </a:r>
            <a:r>
              <a:rPr sz="1200" spc="12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37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42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48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36</a:t>
            </a:r>
            <a:endParaRPr sz="1200">
              <a:latin typeface="Times New Roman"/>
              <a:cs typeface="Times New Roman"/>
            </a:endParaRPr>
          </a:p>
          <a:p>
            <a:pPr marL="1046087">
              <a:lnSpc>
                <a:spcPct val="95825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UK                  </a:t>
            </a:r>
            <a:r>
              <a:rPr sz="1200" spc="1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15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40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53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45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38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38</a:t>
            </a:r>
            <a:endParaRPr sz="1200">
              <a:latin typeface="Times New Roman"/>
              <a:cs typeface="Times New Roman"/>
            </a:endParaRPr>
          </a:p>
          <a:p>
            <a:pPr marL="1046087">
              <a:lnSpc>
                <a:spcPct val="95825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Hong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Kong     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55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49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53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42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45</a:t>
            </a:r>
            <a:endParaRPr sz="1200">
              <a:latin typeface="Times New Roman"/>
              <a:cs typeface="Times New Roman"/>
            </a:endParaRPr>
          </a:p>
          <a:p>
            <a:pPr marL="3967463" marR="3164732" algn="ctr">
              <a:lnSpc>
                <a:spcPct val="95825"/>
              </a:lnSpc>
              <a:spcBef>
                <a:spcPts val="40"/>
              </a:spcBef>
            </a:pPr>
            <a:r>
              <a:rPr sz="1200" b="1" dirty="0">
                <a:latin typeface="Times New Roman"/>
                <a:cs typeface="Times New Roman"/>
              </a:rPr>
              <a:t>Most</a:t>
            </a:r>
            <a:r>
              <a:rPr sz="1200" b="1" spc="61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Opaque</a:t>
            </a:r>
            <a:endParaRPr sz="1200">
              <a:latin typeface="Times New Roman"/>
              <a:cs typeface="Times New Roman"/>
            </a:endParaRPr>
          </a:p>
          <a:p>
            <a:pPr marL="1046087">
              <a:lnSpc>
                <a:spcPct val="95825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South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Korea    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48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79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76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90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73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73</a:t>
            </a:r>
            <a:endParaRPr sz="1200">
              <a:latin typeface="Times New Roman"/>
              <a:cs typeface="Times New Roman"/>
            </a:endParaRPr>
          </a:p>
          <a:p>
            <a:pPr marL="1046087">
              <a:lnSpc>
                <a:spcPct val="95825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Turkey            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51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72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87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80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81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74</a:t>
            </a:r>
            <a:endParaRPr sz="1200">
              <a:latin typeface="Times New Roman"/>
              <a:cs typeface="Times New Roman"/>
            </a:endParaRPr>
          </a:p>
          <a:p>
            <a:pPr marL="1046087">
              <a:lnSpc>
                <a:spcPct val="95825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Indonesia        </a:t>
            </a:r>
            <a:r>
              <a:rPr sz="1200" spc="25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70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86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82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68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69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75</a:t>
            </a:r>
            <a:endParaRPr sz="1200">
              <a:latin typeface="Times New Roman"/>
              <a:cs typeface="Times New Roman"/>
            </a:endParaRPr>
          </a:p>
          <a:p>
            <a:pPr marL="1046087">
              <a:lnSpc>
                <a:spcPct val="95825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Russia             </a:t>
            </a:r>
            <a:r>
              <a:rPr sz="1200" spc="22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78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84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90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81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84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84</a:t>
            </a:r>
            <a:endParaRPr sz="1200">
              <a:latin typeface="Times New Roman"/>
              <a:cs typeface="Times New Roman"/>
            </a:endParaRPr>
          </a:p>
          <a:p>
            <a:pPr marL="1046087">
              <a:lnSpc>
                <a:spcPct val="95825"/>
              </a:lnSpc>
              <a:spcBef>
                <a:spcPts val="40"/>
              </a:spcBef>
            </a:pPr>
            <a:r>
              <a:rPr sz="1200" dirty="0">
                <a:latin typeface="Times New Roman"/>
                <a:cs typeface="Times New Roman"/>
              </a:rPr>
              <a:t>China              </a:t>
            </a:r>
            <a:r>
              <a:rPr sz="1200" spc="2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62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                  </a:t>
            </a:r>
            <a:r>
              <a:rPr sz="1200" spc="1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87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86                    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                  </a:t>
            </a:r>
            <a:r>
              <a:rPr sz="1200" spc="1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87</a:t>
            </a:r>
            <a:endParaRPr sz="12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35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445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8023" y="2812987"/>
            <a:ext cx="6950604" cy="2098165"/>
          </a:xfrm>
          <a:custGeom>
            <a:avLst/>
            <a:gdLst/>
            <a:ahLst/>
            <a:cxnLst/>
            <a:rect l="l" t="t" r="r" b="b"/>
            <a:pathLst>
              <a:path w="7645664" h="2377920">
                <a:moveTo>
                  <a:pt x="0" y="0"/>
                </a:moveTo>
                <a:lnTo>
                  <a:pt x="0" y="2377920"/>
                </a:lnTo>
                <a:lnTo>
                  <a:pt x="7645664" y="2377920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85421" y="4075634"/>
            <a:ext cx="2243500" cy="696890"/>
          </a:xfrm>
          <a:custGeom>
            <a:avLst/>
            <a:gdLst/>
            <a:ahLst/>
            <a:cxnLst/>
            <a:rect l="l" t="t" r="r" b="b"/>
            <a:pathLst>
              <a:path w="2467850" h="789809">
                <a:moveTo>
                  <a:pt x="1233924" y="0"/>
                </a:moveTo>
                <a:lnTo>
                  <a:pt x="259102" y="0"/>
                </a:lnTo>
                <a:lnTo>
                  <a:pt x="237852" y="858"/>
                </a:lnTo>
                <a:lnTo>
                  <a:pt x="196837" y="7527"/>
                </a:lnTo>
                <a:lnTo>
                  <a:pt x="158248" y="20355"/>
                </a:lnTo>
                <a:lnTo>
                  <a:pt x="122618" y="38807"/>
                </a:lnTo>
                <a:lnTo>
                  <a:pt x="90481" y="62351"/>
                </a:lnTo>
                <a:lnTo>
                  <a:pt x="62370" y="90453"/>
                </a:lnTo>
                <a:lnTo>
                  <a:pt x="38819" y="122581"/>
                </a:lnTo>
                <a:lnTo>
                  <a:pt x="20361" y="158199"/>
                </a:lnTo>
                <a:lnTo>
                  <a:pt x="7530" y="196777"/>
                </a:lnTo>
                <a:lnTo>
                  <a:pt x="858" y="237779"/>
                </a:lnTo>
                <a:lnTo>
                  <a:pt x="0" y="259023"/>
                </a:lnTo>
                <a:lnTo>
                  <a:pt x="0" y="530785"/>
                </a:lnTo>
                <a:lnTo>
                  <a:pt x="3391" y="572800"/>
                </a:lnTo>
                <a:lnTo>
                  <a:pt x="13209" y="612657"/>
                </a:lnTo>
                <a:lnTo>
                  <a:pt x="28920" y="649821"/>
                </a:lnTo>
                <a:lnTo>
                  <a:pt x="49991" y="683761"/>
                </a:lnTo>
                <a:lnTo>
                  <a:pt x="75889" y="713943"/>
                </a:lnTo>
                <a:lnTo>
                  <a:pt x="106079" y="739832"/>
                </a:lnTo>
                <a:lnTo>
                  <a:pt x="140029" y="760897"/>
                </a:lnTo>
                <a:lnTo>
                  <a:pt x="177206" y="776604"/>
                </a:lnTo>
                <a:lnTo>
                  <a:pt x="217074" y="786419"/>
                </a:lnTo>
                <a:lnTo>
                  <a:pt x="259102" y="789809"/>
                </a:lnTo>
                <a:lnTo>
                  <a:pt x="2208747" y="789809"/>
                </a:lnTo>
                <a:lnTo>
                  <a:pt x="2229997" y="788950"/>
                </a:lnTo>
                <a:lnTo>
                  <a:pt x="2271012" y="782281"/>
                </a:lnTo>
                <a:lnTo>
                  <a:pt x="2309601" y="769454"/>
                </a:lnTo>
                <a:lnTo>
                  <a:pt x="2345231" y="751001"/>
                </a:lnTo>
                <a:lnTo>
                  <a:pt x="2377368" y="727457"/>
                </a:lnTo>
                <a:lnTo>
                  <a:pt x="2405479" y="699355"/>
                </a:lnTo>
                <a:lnTo>
                  <a:pt x="2429030" y="667228"/>
                </a:lnTo>
                <a:lnTo>
                  <a:pt x="2447488" y="631609"/>
                </a:lnTo>
                <a:lnTo>
                  <a:pt x="2460319" y="593032"/>
                </a:lnTo>
                <a:lnTo>
                  <a:pt x="2466991" y="552029"/>
                </a:lnTo>
                <a:lnTo>
                  <a:pt x="2467850" y="530785"/>
                </a:lnTo>
                <a:lnTo>
                  <a:pt x="2467850" y="259023"/>
                </a:lnTo>
                <a:lnTo>
                  <a:pt x="2464458" y="217008"/>
                </a:lnTo>
                <a:lnTo>
                  <a:pt x="2454640" y="177152"/>
                </a:lnTo>
                <a:lnTo>
                  <a:pt x="2438929" y="139987"/>
                </a:lnTo>
                <a:lnTo>
                  <a:pt x="2417858" y="106047"/>
                </a:lnTo>
                <a:lnTo>
                  <a:pt x="2391960" y="75866"/>
                </a:lnTo>
                <a:lnTo>
                  <a:pt x="2361769" y="49976"/>
                </a:lnTo>
                <a:lnTo>
                  <a:pt x="2327819" y="28911"/>
                </a:lnTo>
                <a:lnTo>
                  <a:pt x="2290643" y="13205"/>
                </a:lnTo>
                <a:lnTo>
                  <a:pt x="2250775" y="3390"/>
                </a:lnTo>
                <a:lnTo>
                  <a:pt x="2208747" y="0"/>
                </a:lnTo>
                <a:lnTo>
                  <a:pt x="1233924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5074" y="4084999"/>
            <a:ext cx="2224193" cy="678157"/>
          </a:xfrm>
          <a:custGeom>
            <a:avLst/>
            <a:gdLst/>
            <a:ahLst/>
            <a:cxnLst/>
            <a:rect l="l" t="t" r="r" b="b"/>
            <a:pathLst>
              <a:path w="2446612" h="768578">
                <a:moveTo>
                  <a:pt x="1223306" y="0"/>
                </a:moveTo>
                <a:lnTo>
                  <a:pt x="2196004" y="0"/>
                </a:lnTo>
                <a:lnTo>
                  <a:pt x="2216558" y="830"/>
                </a:lnTo>
                <a:lnTo>
                  <a:pt x="2256228" y="7281"/>
                </a:lnTo>
                <a:lnTo>
                  <a:pt x="2293552" y="19687"/>
                </a:lnTo>
                <a:lnTo>
                  <a:pt x="2328014" y="37535"/>
                </a:lnTo>
                <a:lnTo>
                  <a:pt x="2359097" y="60307"/>
                </a:lnTo>
                <a:lnTo>
                  <a:pt x="2386287" y="87488"/>
                </a:lnTo>
                <a:lnTo>
                  <a:pt x="2409065" y="118562"/>
                </a:lnTo>
                <a:lnTo>
                  <a:pt x="2426918" y="153013"/>
                </a:lnTo>
                <a:lnTo>
                  <a:pt x="2439329" y="190325"/>
                </a:lnTo>
                <a:lnTo>
                  <a:pt x="2445781" y="229983"/>
                </a:lnTo>
                <a:lnTo>
                  <a:pt x="2446612" y="250531"/>
                </a:lnTo>
                <a:lnTo>
                  <a:pt x="2446612" y="518047"/>
                </a:lnTo>
                <a:lnTo>
                  <a:pt x="2443332" y="558684"/>
                </a:lnTo>
                <a:lnTo>
                  <a:pt x="2433836" y="597234"/>
                </a:lnTo>
                <a:lnTo>
                  <a:pt x="2418640" y="633180"/>
                </a:lnTo>
                <a:lnTo>
                  <a:pt x="2398259" y="666007"/>
                </a:lnTo>
                <a:lnTo>
                  <a:pt x="2373211" y="695199"/>
                </a:lnTo>
                <a:lnTo>
                  <a:pt x="2344010" y="720240"/>
                </a:lnTo>
                <a:lnTo>
                  <a:pt x="2311173" y="740614"/>
                </a:lnTo>
                <a:lnTo>
                  <a:pt x="2275216" y="755805"/>
                </a:lnTo>
                <a:lnTo>
                  <a:pt x="2236654" y="765299"/>
                </a:lnTo>
                <a:lnTo>
                  <a:pt x="2196004" y="768578"/>
                </a:lnTo>
                <a:lnTo>
                  <a:pt x="250607" y="768577"/>
                </a:lnTo>
                <a:lnTo>
                  <a:pt x="209957" y="765298"/>
                </a:lnTo>
                <a:lnTo>
                  <a:pt x="171396" y="755805"/>
                </a:lnTo>
                <a:lnTo>
                  <a:pt x="135438" y="740614"/>
                </a:lnTo>
                <a:lnTo>
                  <a:pt x="102601" y="720239"/>
                </a:lnTo>
                <a:lnTo>
                  <a:pt x="73401" y="695199"/>
                </a:lnTo>
                <a:lnTo>
                  <a:pt x="48352" y="666007"/>
                </a:lnTo>
                <a:lnTo>
                  <a:pt x="27972" y="633180"/>
                </a:lnTo>
                <a:lnTo>
                  <a:pt x="12776" y="597234"/>
                </a:lnTo>
                <a:lnTo>
                  <a:pt x="3280" y="558684"/>
                </a:lnTo>
                <a:lnTo>
                  <a:pt x="0" y="518047"/>
                </a:lnTo>
                <a:lnTo>
                  <a:pt x="0" y="250531"/>
                </a:lnTo>
                <a:lnTo>
                  <a:pt x="830" y="229983"/>
                </a:lnTo>
                <a:lnTo>
                  <a:pt x="3280" y="209893"/>
                </a:lnTo>
                <a:lnTo>
                  <a:pt x="7283" y="190325"/>
                </a:lnTo>
                <a:lnTo>
                  <a:pt x="12776" y="171343"/>
                </a:lnTo>
                <a:lnTo>
                  <a:pt x="19693" y="153013"/>
                </a:lnTo>
                <a:lnTo>
                  <a:pt x="27972" y="135397"/>
                </a:lnTo>
                <a:lnTo>
                  <a:pt x="37546" y="118562"/>
                </a:lnTo>
                <a:lnTo>
                  <a:pt x="48352" y="102570"/>
                </a:lnTo>
                <a:lnTo>
                  <a:pt x="60325" y="87488"/>
                </a:lnTo>
                <a:lnTo>
                  <a:pt x="73401" y="73378"/>
                </a:lnTo>
                <a:lnTo>
                  <a:pt x="87514" y="60307"/>
                </a:lnTo>
                <a:lnTo>
                  <a:pt x="102601" y="48337"/>
                </a:lnTo>
                <a:lnTo>
                  <a:pt x="118597" y="37535"/>
                </a:lnTo>
                <a:lnTo>
                  <a:pt x="135438" y="27963"/>
                </a:lnTo>
                <a:lnTo>
                  <a:pt x="153059" y="19687"/>
                </a:lnTo>
                <a:lnTo>
                  <a:pt x="171396" y="12772"/>
                </a:lnTo>
                <a:lnTo>
                  <a:pt x="190383" y="7281"/>
                </a:lnTo>
                <a:lnTo>
                  <a:pt x="209957" y="3279"/>
                </a:lnTo>
                <a:lnTo>
                  <a:pt x="230054" y="830"/>
                </a:lnTo>
                <a:lnTo>
                  <a:pt x="250607" y="0"/>
                </a:lnTo>
                <a:lnTo>
                  <a:pt x="1223306" y="0"/>
                </a:lnTo>
                <a:close/>
              </a:path>
            </a:pathLst>
          </a:custGeom>
          <a:ln w="212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85421" y="3052779"/>
            <a:ext cx="2243500" cy="696890"/>
          </a:xfrm>
          <a:custGeom>
            <a:avLst/>
            <a:gdLst/>
            <a:ahLst/>
            <a:cxnLst/>
            <a:rect l="l" t="t" r="r" b="b"/>
            <a:pathLst>
              <a:path w="2467850" h="789809">
                <a:moveTo>
                  <a:pt x="1233924" y="0"/>
                </a:moveTo>
                <a:lnTo>
                  <a:pt x="259102" y="0"/>
                </a:lnTo>
                <a:lnTo>
                  <a:pt x="237852" y="858"/>
                </a:lnTo>
                <a:lnTo>
                  <a:pt x="196837" y="7527"/>
                </a:lnTo>
                <a:lnTo>
                  <a:pt x="158248" y="20355"/>
                </a:lnTo>
                <a:lnTo>
                  <a:pt x="122618" y="38807"/>
                </a:lnTo>
                <a:lnTo>
                  <a:pt x="90481" y="62351"/>
                </a:lnTo>
                <a:lnTo>
                  <a:pt x="62370" y="90453"/>
                </a:lnTo>
                <a:lnTo>
                  <a:pt x="38819" y="122580"/>
                </a:lnTo>
                <a:lnTo>
                  <a:pt x="20361" y="158199"/>
                </a:lnTo>
                <a:lnTo>
                  <a:pt x="7530" y="196777"/>
                </a:lnTo>
                <a:lnTo>
                  <a:pt x="858" y="237779"/>
                </a:lnTo>
                <a:lnTo>
                  <a:pt x="0" y="259023"/>
                </a:lnTo>
                <a:lnTo>
                  <a:pt x="0" y="530785"/>
                </a:lnTo>
                <a:lnTo>
                  <a:pt x="3391" y="572800"/>
                </a:lnTo>
                <a:lnTo>
                  <a:pt x="13209" y="612656"/>
                </a:lnTo>
                <a:lnTo>
                  <a:pt x="28920" y="649821"/>
                </a:lnTo>
                <a:lnTo>
                  <a:pt x="49991" y="683761"/>
                </a:lnTo>
                <a:lnTo>
                  <a:pt x="75889" y="713942"/>
                </a:lnTo>
                <a:lnTo>
                  <a:pt x="106079" y="739832"/>
                </a:lnTo>
                <a:lnTo>
                  <a:pt x="140029" y="760897"/>
                </a:lnTo>
                <a:lnTo>
                  <a:pt x="177206" y="776603"/>
                </a:lnTo>
                <a:lnTo>
                  <a:pt x="217074" y="786419"/>
                </a:lnTo>
                <a:lnTo>
                  <a:pt x="259102" y="789809"/>
                </a:lnTo>
                <a:lnTo>
                  <a:pt x="2208747" y="789809"/>
                </a:lnTo>
                <a:lnTo>
                  <a:pt x="2250775" y="786419"/>
                </a:lnTo>
                <a:lnTo>
                  <a:pt x="2290643" y="776603"/>
                </a:lnTo>
                <a:lnTo>
                  <a:pt x="2327819" y="760897"/>
                </a:lnTo>
                <a:lnTo>
                  <a:pt x="2361769" y="739832"/>
                </a:lnTo>
                <a:lnTo>
                  <a:pt x="2391960" y="713942"/>
                </a:lnTo>
                <a:lnTo>
                  <a:pt x="2417858" y="683761"/>
                </a:lnTo>
                <a:lnTo>
                  <a:pt x="2438929" y="649821"/>
                </a:lnTo>
                <a:lnTo>
                  <a:pt x="2454640" y="612657"/>
                </a:lnTo>
                <a:lnTo>
                  <a:pt x="2464458" y="572800"/>
                </a:lnTo>
                <a:lnTo>
                  <a:pt x="2467850" y="530785"/>
                </a:lnTo>
                <a:lnTo>
                  <a:pt x="2467850" y="259023"/>
                </a:lnTo>
                <a:lnTo>
                  <a:pt x="2464458" y="217008"/>
                </a:lnTo>
                <a:lnTo>
                  <a:pt x="2454640" y="177151"/>
                </a:lnTo>
                <a:lnTo>
                  <a:pt x="2438929" y="139987"/>
                </a:lnTo>
                <a:lnTo>
                  <a:pt x="2417858" y="106047"/>
                </a:lnTo>
                <a:lnTo>
                  <a:pt x="2391960" y="75866"/>
                </a:lnTo>
                <a:lnTo>
                  <a:pt x="2361769" y="49976"/>
                </a:lnTo>
                <a:lnTo>
                  <a:pt x="2327819" y="28911"/>
                </a:lnTo>
                <a:lnTo>
                  <a:pt x="2290643" y="13205"/>
                </a:lnTo>
                <a:lnTo>
                  <a:pt x="2250775" y="3390"/>
                </a:lnTo>
                <a:lnTo>
                  <a:pt x="2208747" y="0"/>
                </a:lnTo>
                <a:lnTo>
                  <a:pt x="1233924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5074" y="3062145"/>
            <a:ext cx="2224193" cy="678156"/>
          </a:xfrm>
          <a:custGeom>
            <a:avLst/>
            <a:gdLst/>
            <a:ahLst/>
            <a:cxnLst/>
            <a:rect l="l" t="t" r="r" b="b"/>
            <a:pathLst>
              <a:path w="2446612" h="768577">
                <a:moveTo>
                  <a:pt x="1223306" y="0"/>
                </a:moveTo>
                <a:lnTo>
                  <a:pt x="2196004" y="0"/>
                </a:lnTo>
                <a:lnTo>
                  <a:pt x="2216558" y="830"/>
                </a:lnTo>
                <a:lnTo>
                  <a:pt x="2256228" y="7281"/>
                </a:lnTo>
                <a:lnTo>
                  <a:pt x="2293552" y="19687"/>
                </a:lnTo>
                <a:lnTo>
                  <a:pt x="2328014" y="37535"/>
                </a:lnTo>
                <a:lnTo>
                  <a:pt x="2359097" y="60307"/>
                </a:lnTo>
                <a:lnTo>
                  <a:pt x="2386287" y="87487"/>
                </a:lnTo>
                <a:lnTo>
                  <a:pt x="2409065" y="118561"/>
                </a:lnTo>
                <a:lnTo>
                  <a:pt x="2426918" y="153012"/>
                </a:lnTo>
                <a:lnTo>
                  <a:pt x="2439329" y="190325"/>
                </a:lnTo>
                <a:lnTo>
                  <a:pt x="2445781" y="229983"/>
                </a:lnTo>
                <a:lnTo>
                  <a:pt x="2446612" y="250530"/>
                </a:lnTo>
                <a:lnTo>
                  <a:pt x="2446612" y="518047"/>
                </a:lnTo>
                <a:lnTo>
                  <a:pt x="2445781" y="538594"/>
                </a:lnTo>
                <a:lnTo>
                  <a:pt x="2439329" y="578252"/>
                </a:lnTo>
                <a:lnTo>
                  <a:pt x="2426918" y="615564"/>
                </a:lnTo>
                <a:lnTo>
                  <a:pt x="2409065" y="650015"/>
                </a:lnTo>
                <a:lnTo>
                  <a:pt x="2386287" y="681089"/>
                </a:lnTo>
                <a:lnTo>
                  <a:pt x="2359097" y="708270"/>
                </a:lnTo>
                <a:lnTo>
                  <a:pt x="2328014" y="731042"/>
                </a:lnTo>
                <a:lnTo>
                  <a:pt x="2293552" y="748889"/>
                </a:lnTo>
                <a:lnTo>
                  <a:pt x="2256228" y="761296"/>
                </a:lnTo>
                <a:lnTo>
                  <a:pt x="2216558" y="767747"/>
                </a:lnTo>
                <a:lnTo>
                  <a:pt x="2196004" y="768577"/>
                </a:lnTo>
                <a:lnTo>
                  <a:pt x="250607" y="768577"/>
                </a:lnTo>
                <a:lnTo>
                  <a:pt x="209957" y="765298"/>
                </a:lnTo>
                <a:lnTo>
                  <a:pt x="171396" y="755805"/>
                </a:lnTo>
                <a:lnTo>
                  <a:pt x="135438" y="740614"/>
                </a:lnTo>
                <a:lnTo>
                  <a:pt x="102601" y="720239"/>
                </a:lnTo>
                <a:lnTo>
                  <a:pt x="73401" y="695198"/>
                </a:lnTo>
                <a:lnTo>
                  <a:pt x="48352" y="666007"/>
                </a:lnTo>
                <a:lnTo>
                  <a:pt x="27972" y="633180"/>
                </a:lnTo>
                <a:lnTo>
                  <a:pt x="12776" y="597233"/>
                </a:lnTo>
                <a:lnTo>
                  <a:pt x="3280" y="558684"/>
                </a:lnTo>
                <a:lnTo>
                  <a:pt x="0" y="518046"/>
                </a:lnTo>
                <a:lnTo>
                  <a:pt x="0" y="250530"/>
                </a:lnTo>
                <a:lnTo>
                  <a:pt x="830" y="229983"/>
                </a:lnTo>
                <a:lnTo>
                  <a:pt x="3280" y="209893"/>
                </a:lnTo>
                <a:lnTo>
                  <a:pt x="7283" y="190325"/>
                </a:lnTo>
                <a:lnTo>
                  <a:pt x="12776" y="171343"/>
                </a:lnTo>
                <a:lnTo>
                  <a:pt x="19693" y="153012"/>
                </a:lnTo>
                <a:lnTo>
                  <a:pt x="27972" y="135397"/>
                </a:lnTo>
                <a:lnTo>
                  <a:pt x="37546" y="118561"/>
                </a:lnTo>
                <a:lnTo>
                  <a:pt x="48352" y="102570"/>
                </a:lnTo>
                <a:lnTo>
                  <a:pt x="60325" y="87487"/>
                </a:lnTo>
                <a:lnTo>
                  <a:pt x="73401" y="73378"/>
                </a:lnTo>
                <a:lnTo>
                  <a:pt x="87514" y="60307"/>
                </a:lnTo>
                <a:lnTo>
                  <a:pt x="102601" y="48337"/>
                </a:lnTo>
                <a:lnTo>
                  <a:pt x="118597" y="37535"/>
                </a:lnTo>
                <a:lnTo>
                  <a:pt x="135438" y="27963"/>
                </a:lnTo>
                <a:lnTo>
                  <a:pt x="153059" y="19687"/>
                </a:lnTo>
                <a:lnTo>
                  <a:pt x="171396" y="12772"/>
                </a:lnTo>
                <a:lnTo>
                  <a:pt x="190383" y="7281"/>
                </a:lnTo>
                <a:lnTo>
                  <a:pt x="209957" y="3279"/>
                </a:lnTo>
                <a:lnTo>
                  <a:pt x="230054" y="830"/>
                </a:lnTo>
                <a:lnTo>
                  <a:pt x="250607" y="0"/>
                </a:lnTo>
                <a:lnTo>
                  <a:pt x="1223306" y="0"/>
                </a:lnTo>
                <a:close/>
              </a:path>
            </a:pathLst>
          </a:custGeom>
          <a:ln w="212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09607" y="4075633"/>
            <a:ext cx="2127656" cy="584488"/>
          </a:xfrm>
          <a:custGeom>
            <a:avLst/>
            <a:gdLst/>
            <a:ahLst/>
            <a:cxnLst/>
            <a:rect l="l" t="t" r="r" b="b"/>
            <a:pathLst>
              <a:path w="2340422" h="662420">
                <a:moveTo>
                  <a:pt x="1170211" y="0"/>
                </a:moveTo>
                <a:lnTo>
                  <a:pt x="259102" y="0"/>
                </a:lnTo>
                <a:lnTo>
                  <a:pt x="237852" y="858"/>
                </a:lnTo>
                <a:lnTo>
                  <a:pt x="196837" y="7527"/>
                </a:lnTo>
                <a:lnTo>
                  <a:pt x="158248" y="20355"/>
                </a:lnTo>
                <a:lnTo>
                  <a:pt x="122618" y="38807"/>
                </a:lnTo>
                <a:lnTo>
                  <a:pt x="90481" y="62351"/>
                </a:lnTo>
                <a:lnTo>
                  <a:pt x="62370" y="90453"/>
                </a:lnTo>
                <a:lnTo>
                  <a:pt x="38819" y="122581"/>
                </a:lnTo>
                <a:lnTo>
                  <a:pt x="20361" y="158199"/>
                </a:lnTo>
                <a:lnTo>
                  <a:pt x="7530" y="196777"/>
                </a:lnTo>
                <a:lnTo>
                  <a:pt x="858" y="237779"/>
                </a:lnTo>
                <a:lnTo>
                  <a:pt x="0" y="259023"/>
                </a:lnTo>
                <a:lnTo>
                  <a:pt x="0" y="403397"/>
                </a:lnTo>
                <a:lnTo>
                  <a:pt x="3391" y="445412"/>
                </a:lnTo>
                <a:lnTo>
                  <a:pt x="13209" y="485268"/>
                </a:lnTo>
                <a:lnTo>
                  <a:pt x="28920" y="522433"/>
                </a:lnTo>
                <a:lnTo>
                  <a:pt x="49991" y="556373"/>
                </a:lnTo>
                <a:lnTo>
                  <a:pt x="75889" y="586554"/>
                </a:lnTo>
                <a:lnTo>
                  <a:pt x="106080" y="612444"/>
                </a:lnTo>
                <a:lnTo>
                  <a:pt x="140030" y="633508"/>
                </a:lnTo>
                <a:lnTo>
                  <a:pt x="177206" y="649215"/>
                </a:lnTo>
                <a:lnTo>
                  <a:pt x="217075" y="659030"/>
                </a:lnTo>
                <a:lnTo>
                  <a:pt x="259102" y="662420"/>
                </a:lnTo>
                <a:lnTo>
                  <a:pt x="2081319" y="662420"/>
                </a:lnTo>
                <a:lnTo>
                  <a:pt x="2102570" y="661562"/>
                </a:lnTo>
                <a:lnTo>
                  <a:pt x="2143585" y="654892"/>
                </a:lnTo>
                <a:lnTo>
                  <a:pt x="2182174" y="642065"/>
                </a:lnTo>
                <a:lnTo>
                  <a:pt x="2217804" y="623613"/>
                </a:lnTo>
                <a:lnTo>
                  <a:pt x="2249941" y="600069"/>
                </a:lnTo>
                <a:lnTo>
                  <a:pt x="2278052" y="571967"/>
                </a:lnTo>
                <a:lnTo>
                  <a:pt x="2301603" y="539839"/>
                </a:lnTo>
                <a:lnTo>
                  <a:pt x="2320061" y="504221"/>
                </a:lnTo>
                <a:lnTo>
                  <a:pt x="2332892" y="465643"/>
                </a:lnTo>
                <a:lnTo>
                  <a:pt x="2339564" y="424641"/>
                </a:lnTo>
                <a:lnTo>
                  <a:pt x="2340422" y="403397"/>
                </a:lnTo>
                <a:lnTo>
                  <a:pt x="2340422" y="259023"/>
                </a:lnTo>
                <a:lnTo>
                  <a:pt x="2337031" y="217008"/>
                </a:lnTo>
                <a:lnTo>
                  <a:pt x="2327213" y="177152"/>
                </a:lnTo>
                <a:lnTo>
                  <a:pt x="2311502" y="139987"/>
                </a:lnTo>
                <a:lnTo>
                  <a:pt x="2290430" y="106047"/>
                </a:lnTo>
                <a:lnTo>
                  <a:pt x="2264533" y="75866"/>
                </a:lnTo>
                <a:lnTo>
                  <a:pt x="2234342" y="49976"/>
                </a:lnTo>
                <a:lnTo>
                  <a:pt x="2200392" y="28911"/>
                </a:lnTo>
                <a:lnTo>
                  <a:pt x="2163216" y="13205"/>
                </a:lnTo>
                <a:lnTo>
                  <a:pt x="2123347" y="3390"/>
                </a:lnTo>
                <a:lnTo>
                  <a:pt x="2081319" y="0"/>
                </a:lnTo>
                <a:lnTo>
                  <a:pt x="1170211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9260" y="4085000"/>
            <a:ext cx="2108349" cy="565755"/>
          </a:xfrm>
          <a:custGeom>
            <a:avLst/>
            <a:gdLst/>
            <a:ahLst/>
            <a:cxnLst/>
            <a:rect l="l" t="t" r="r" b="b"/>
            <a:pathLst>
              <a:path w="2319184" h="641189">
                <a:moveTo>
                  <a:pt x="1159592" y="0"/>
                </a:moveTo>
                <a:lnTo>
                  <a:pt x="2068576" y="0"/>
                </a:lnTo>
                <a:lnTo>
                  <a:pt x="2089130" y="830"/>
                </a:lnTo>
                <a:lnTo>
                  <a:pt x="2128800" y="7281"/>
                </a:lnTo>
                <a:lnTo>
                  <a:pt x="2166124" y="19687"/>
                </a:lnTo>
                <a:lnTo>
                  <a:pt x="2200586" y="37535"/>
                </a:lnTo>
                <a:lnTo>
                  <a:pt x="2231669" y="60307"/>
                </a:lnTo>
                <a:lnTo>
                  <a:pt x="2258858" y="87488"/>
                </a:lnTo>
                <a:lnTo>
                  <a:pt x="2281637" y="118562"/>
                </a:lnTo>
                <a:lnTo>
                  <a:pt x="2299490" y="153013"/>
                </a:lnTo>
                <a:lnTo>
                  <a:pt x="2311901" y="190325"/>
                </a:lnTo>
                <a:lnTo>
                  <a:pt x="2318354" y="229983"/>
                </a:lnTo>
                <a:lnTo>
                  <a:pt x="2319184" y="250531"/>
                </a:lnTo>
                <a:lnTo>
                  <a:pt x="2319184" y="390658"/>
                </a:lnTo>
                <a:lnTo>
                  <a:pt x="2315904" y="431296"/>
                </a:lnTo>
                <a:lnTo>
                  <a:pt x="2306408" y="469845"/>
                </a:lnTo>
                <a:lnTo>
                  <a:pt x="2291212" y="505791"/>
                </a:lnTo>
                <a:lnTo>
                  <a:pt x="2270831" y="538618"/>
                </a:lnTo>
                <a:lnTo>
                  <a:pt x="2245783" y="567810"/>
                </a:lnTo>
                <a:lnTo>
                  <a:pt x="2216582" y="592851"/>
                </a:lnTo>
                <a:lnTo>
                  <a:pt x="2183745" y="613225"/>
                </a:lnTo>
                <a:lnTo>
                  <a:pt x="2147788" y="628417"/>
                </a:lnTo>
                <a:lnTo>
                  <a:pt x="2109226" y="637910"/>
                </a:lnTo>
                <a:lnTo>
                  <a:pt x="2068576" y="641189"/>
                </a:lnTo>
                <a:lnTo>
                  <a:pt x="250607" y="641189"/>
                </a:lnTo>
                <a:lnTo>
                  <a:pt x="209957" y="637910"/>
                </a:lnTo>
                <a:lnTo>
                  <a:pt x="171396" y="628417"/>
                </a:lnTo>
                <a:lnTo>
                  <a:pt x="135439" y="613225"/>
                </a:lnTo>
                <a:lnTo>
                  <a:pt x="102602" y="592851"/>
                </a:lnTo>
                <a:lnTo>
                  <a:pt x="73401" y="567810"/>
                </a:lnTo>
                <a:lnTo>
                  <a:pt x="48352" y="538618"/>
                </a:lnTo>
                <a:lnTo>
                  <a:pt x="27972" y="505791"/>
                </a:lnTo>
                <a:lnTo>
                  <a:pt x="12776" y="469845"/>
                </a:lnTo>
                <a:lnTo>
                  <a:pt x="3280" y="431295"/>
                </a:lnTo>
                <a:lnTo>
                  <a:pt x="0" y="390658"/>
                </a:lnTo>
                <a:lnTo>
                  <a:pt x="0" y="250531"/>
                </a:lnTo>
                <a:lnTo>
                  <a:pt x="830" y="229983"/>
                </a:lnTo>
                <a:lnTo>
                  <a:pt x="3280" y="209893"/>
                </a:lnTo>
                <a:lnTo>
                  <a:pt x="7283" y="190325"/>
                </a:lnTo>
                <a:lnTo>
                  <a:pt x="12776" y="171343"/>
                </a:lnTo>
                <a:lnTo>
                  <a:pt x="19693" y="153013"/>
                </a:lnTo>
                <a:lnTo>
                  <a:pt x="27972" y="135397"/>
                </a:lnTo>
                <a:lnTo>
                  <a:pt x="37546" y="118562"/>
                </a:lnTo>
                <a:lnTo>
                  <a:pt x="48352" y="102570"/>
                </a:lnTo>
                <a:lnTo>
                  <a:pt x="60325" y="87488"/>
                </a:lnTo>
                <a:lnTo>
                  <a:pt x="73401" y="73378"/>
                </a:lnTo>
                <a:lnTo>
                  <a:pt x="87514" y="60307"/>
                </a:lnTo>
                <a:lnTo>
                  <a:pt x="102602" y="48337"/>
                </a:lnTo>
                <a:lnTo>
                  <a:pt x="118598" y="37535"/>
                </a:lnTo>
                <a:lnTo>
                  <a:pt x="135439" y="27963"/>
                </a:lnTo>
                <a:lnTo>
                  <a:pt x="153059" y="19687"/>
                </a:lnTo>
                <a:lnTo>
                  <a:pt x="171396" y="12772"/>
                </a:lnTo>
                <a:lnTo>
                  <a:pt x="190383" y="7281"/>
                </a:lnTo>
                <a:lnTo>
                  <a:pt x="209957" y="3279"/>
                </a:lnTo>
                <a:lnTo>
                  <a:pt x="230054" y="830"/>
                </a:lnTo>
                <a:lnTo>
                  <a:pt x="250607" y="0"/>
                </a:lnTo>
                <a:lnTo>
                  <a:pt x="1159592" y="0"/>
                </a:lnTo>
                <a:close/>
              </a:path>
            </a:pathLst>
          </a:custGeom>
          <a:ln w="212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9607" y="3052778"/>
            <a:ext cx="2127656" cy="921694"/>
          </a:xfrm>
          <a:custGeom>
            <a:avLst/>
            <a:gdLst/>
            <a:ahLst/>
            <a:cxnLst/>
            <a:rect l="l" t="t" r="r" b="b"/>
            <a:pathLst>
              <a:path w="2340422" h="1044586">
                <a:moveTo>
                  <a:pt x="1170211" y="0"/>
                </a:moveTo>
                <a:lnTo>
                  <a:pt x="259102" y="0"/>
                </a:lnTo>
                <a:lnTo>
                  <a:pt x="237852" y="858"/>
                </a:lnTo>
                <a:lnTo>
                  <a:pt x="196837" y="7527"/>
                </a:lnTo>
                <a:lnTo>
                  <a:pt x="158248" y="20355"/>
                </a:lnTo>
                <a:lnTo>
                  <a:pt x="122618" y="38807"/>
                </a:lnTo>
                <a:lnTo>
                  <a:pt x="90481" y="62351"/>
                </a:lnTo>
                <a:lnTo>
                  <a:pt x="62370" y="90453"/>
                </a:lnTo>
                <a:lnTo>
                  <a:pt x="38819" y="122580"/>
                </a:lnTo>
                <a:lnTo>
                  <a:pt x="20361" y="158199"/>
                </a:lnTo>
                <a:lnTo>
                  <a:pt x="7530" y="196777"/>
                </a:lnTo>
                <a:lnTo>
                  <a:pt x="858" y="237779"/>
                </a:lnTo>
                <a:lnTo>
                  <a:pt x="0" y="259023"/>
                </a:lnTo>
                <a:lnTo>
                  <a:pt x="0" y="785562"/>
                </a:lnTo>
                <a:lnTo>
                  <a:pt x="3391" y="827577"/>
                </a:lnTo>
                <a:lnTo>
                  <a:pt x="13209" y="867434"/>
                </a:lnTo>
                <a:lnTo>
                  <a:pt x="28920" y="904599"/>
                </a:lnTo>
                <a:lnTo>
                  <a:pt x="49991" y="938538"/>
                </a:lnTo>
                <a:lnTo>
                  <a:pt x="75889" y="968720"/>
                </a:lnTo>
                <a:lnTo>
                  <a:pt x="106080" y="994609"/>
                </a:lnTo>
                <a:lnTo>
                  <a:pt x="140030" y="1015674"/>
                </a:lnTo>
                <a:lnTo>
                  <a:pt x="177206" y="1031381"/>
                </a:lnTo>
                <a:lnTo>
                  <a:pt x="217075" y="1041196"/>
                </a:lnTo>
                <a:lnTo>
                  <a:pt x="259102" y="1044586"/>
                </a:lnTo>
                <a:lnTo>
                  <a:pt x="2081319" y="1044586"/>
                </a:lnTo>
                <a:lnTo>
                  <a:pt x="2102570" y="1043728"/>
                </a:lnTo>
                <a:lnTo>
                  <a:pt x="2143585" y="1037058"/>
                </a:lnTo>
                <a:lnTo>
                  <a:pt x="2182174" y="1024231"/>
                </a:lnTo>
                <a:lnTo>
                  <a:pt x="2217804" y="1005778"/>
                </a:lnTo>
                <a:lnTo>
                  <a:pt x="2249941" y="982235"/>
                </a:lnTo>
                <a:lnTo>
                  <a:pt x="2278052" y="954132"/>
                </a:lnTo>
                <a:lnTo>
                  <a:pt x="2301603" y="922005"/>
                </a:lnTo>
                <a:lnTo>
                  <a:pt x="2320061" y="886386"/>
                </a:lnTo>
                <a:lnTo>
                  <a:pt x="2332892" y="847809"/>
                </a:lnTo>
                <a:lnTo>
                  <a:pt x="2339564" y="806806"/>
                </a:lnTo>
                <a:lnTo>
                  <a:pt x="2340422" y="785562"/>
                </a:lnTo>
                <a:lnTo>
                  <a:pt x="2340422" y="259023"/>
                </a:lnTo>
                <a:lnTo>
                  <a:pt x="2337031" y="217008"/>
                </a:lnTo>
                <a:lnTo>
                  <a:pt x="2327213" y="177151"/>
                </a:lnTo>
                <a:lnTo>
                  <a:pt x="2311502" y="139987"/>
                </a:lnTo>
                <a:lnTo>
                  <a:pt x="2290430" y="106047"/>
                </a:lnTo>
                <a:lnTo>
                  <a:pt x="2264533" y="75866"/>
                </a:lnTo>
                <a:lnTo>
                  <a:pt x="2234342" y="49976"/>
                </a:lnTo>
                <a:lnTo>
                  <a:pt x="2200392" y="28911"/>
                </a:lnTo>
                <a:lnTo>
                  <a:pt x="2163216" y="13205"/>
                </a:lnTo>
                <a:lnTo>
                  <a:pt x="2123347" y="3390"/>
                </a:lnTo>
                <a:lnTo>
                  <a:pt x="2081319" y="0"/>
                </a:lnTo>
                <a:lnTo>
                  <a:pt x="1170211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19260" y="3062145"/>
            <a:ext cx="2108349" cy="902960"/>
          </a:xfrm>
          <a:custGeom>
            <a:avLst/>
            <a:gdLst/>
            <a:ahLst/>
            <a:cxnLst/>
            <a:rect l="l" t="t" r="r" b="b"/>
            <a:pathLst>
              <a:path w="2319184" h="1023355">
                <a:moveTo>
                  <a:pt x="1159592" y="0"/>
                </a:moveTo>
                <a:lnTo>
                  <a:pt x="2068576" y="0"/>
                </a:lnTo>
                <a:lnTo>
                  <a:pt x="2089130" y="830"/>
                </a:lnTo>
                <a:lnTo>
                  <a:pt x="2128800" y="7281"/>
                </a:lnTo>
                <a:lnTo>
                  <a:pt x="2166124" y="19687"/>
                </a:lnTo>
                <a:lnTo>
                  <a:pt x="2200586" y="37535"/>
                </a:lnTo>
                <a:lnTo>
                  <a:pt x="2231669" y="60307"/>
                </a:lnTo>
                <a:lnTo>
                  <a:pt x="2258858" y="87487"/>
                </a:lnTo>
                <a:lnTo>
                  <a:pt x="2281637" y="118561"/>
                </a:lnTo>
                <a:lnTo>
                  <a:pt x="2299490" y="153012"/>
                </a:lnTo>
                <a:lnTo>
                  <a:pt x="2311901" y="190325"/>
                </a:lnTo>
                <a:lnTo>
                  <a:pt x="2318354" y="229983"/>
                </a:lnTo>
                <a:lnTo>
                  <a:pt x="2319184" y="250530"/>
                </a:lnTo>
                <a:lnTo>
                  <a:pt x="2319184" y="772824"/>
                </a:lnTo>
                <a:lnTo>
                  <a:pt x="2318354" y="793371"/>
                </a:lnTo>
                <a:lnTo>
                  <a:pt x="2311901" y="833029"/>
                </a:lnTo>
                <a:lnTo>
                  <a:pt x="2299490" y="870342"/>
                </a:lnTo>
                <a:lnTo>
                  <a:pt x="2281637" y="904793"/>
                </a:lnTo>
                <a:lnTo>
                  <a:pt x="2258858" y="935866"/>
                </a:lnTo>
                <a:lnTo>
                  <a:pt x="2231669" y="963047"/>
                </a:lnTo>
                <a:lnTo>
                  <a:pt x="2200586" y="985819"/>
                </a:lnTo>
                <a:lnTo>
                  <a:pt x="2166124" y="1003666"/>
                </a:lnTo>
                <a:lnTo>
                  <a:pt x="2128800" y="1016073"/>
                </a:lnTo>
                <a:lnTo>
                  <a:pt x="2089130" y="1022524"/>
                </a:lnTo>
                <a:lnTo>
                  <a:pt x="250607" y="1023355"/>
                </a:lnTo>
                <a:lnTo>
                  <a:pt x="230054" y="1022524"/>
                </a:lnTo>
                <a:lnTo>
                  <a:pt x="190383" y="1016074"/>
                </a:lnTo>
                <a:lnTo>
                  <a:pt x="153059" y="1003667"/>
                </a:lnTo>
                <a:lnTo>
                  <a:pt x="118598" y="985820"/>
                </a:lnTo>
                <a:lnTo>
                  <a:pt x="87514" y="963047"/>
                </a:lnTo>
                <a:lnTo>
                  <a:pt x="60325" y="935867"/>
                </a:lnTo>
                <a:lnTo>
                  <a:pt x="37546" y="904793"/>
                </a:lnTo>
                <a:lnTo>
                  <a:pt x="19693" y="870342"/>
                </a:lnTo>
                <a:lnTo>
                  <a:pt x="7283" y="833029"/>
                </a:lnTo>
                <a:lnTo>
                  <a:pt x="830" y="793371"/>
                </a:lnTo>
                <a:lnTo>
                  <a:pt x="0" y="772824"/>
                </a:lnTo>
                <a:lnTo>
                  <a:pt x="0" y="250530"/>
                </a:lnTo>
                <a:lnTo>
                  <a:pt x="830" y="229983"/>
                </a:lnTo>
                <a:lnTo>
                  <a:pt x="3280" y="209893"/>
                </a:lnTo>
                <a:lnTo>
                  <a:pt x="7283" y="190325"/>
                </a:lnTo>
                <a:lnTo>
                  <a:pt x="12776" y="171343"/>
                </a:lnTo>
                <a:lnTo>
                  <a:pt x="19693" y="153012"/>
                </a:lnTo>
                <a:lnTo>
                  <a:pt x="27972" y="135397"/>
                </a:lnTo>
                <a:lnTo>
                  <a:pt x="37546" y="118561"/>
                </a:lnTo>
                <a:lnTo>
                  <a:pt x="48352" y="102570"/>
                </a:lnTo>
                <a:lnTo>
                  <a:pt x="60325" y="87487"/>
                </a:lnTo>
                <a:lnTo>
                  <a:pt x="73401" y="73378"/>
                </a:lnTo>
                <a:lnTo>
                  <a:pt x="87514" y="60307"/>
                </a:lnTo>
                <a:lnTo>
                  <a:pt x="102602" y="48337"/>
                </a:lnTo>
                <a:lnTo>
                  <a:pt x="118598" y="37535"/>
                </a:lnTo>
                <a:lnTo>
                  <a:pt x="135439" y="27963"/>
                </a:lnTo>
                <a:lnTo>
                  <a:pt x="153059" y="19687"/>
                </a:lnTo>
                <a:lnTo>
                  <a:pt x="171396" y="12772"/>
                </a:lnTo>
                <a:lnTo>
                  <a:pt x="190383" y="7281"/>
                </a:lnTo>
                <a:lnTo>
                  <a:pt x="209957" y="3279"/>
                </a:lnTo>
                <a:lnTo>
                  <a:pt x="230054" y="830"/>
                </a:lnTo>
                <a:lnTo>
                  <a:pt x="250607" y="0"/>
                </a:lnTo>
                <a:lnTo>
                  <a:pt x="1159592" y="0"/>
                </a:lnTo>
                <a:close/>
              </a:path>
            </a:pathLst>
          </a:custGeom>
          <a:ln w="212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32095" y="3062144"/>
            <a:ext cx="5649295" cy="0"/>
          </a:xfrm>
          <a:custGeom>
            <a:avLst/>
            <a:gdLst/>
            <a:ahLst/>
            <a:cxnLst/>
            <a:rect l="l" t="t" r="r" b="b"/>
            <a:pathLst>
              <a:path w="6214225">
                <a:moveTo>
                  <a:pt x="0" y="0"/>
                </a:moveTo>
                <a:lnTo>
                  <a:pt x="6214225" y="0"/>
                </a:lnTo>
              </a:path>
            </a:pathLst>
          </a:custGeom>
          <a:ln w="2123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6743" y="2824227"/>
            <a:ext cx="0" cy="2068191"/>
          </a:xfrm>
          <a:custGeom>
            <a:avLst/>
            <a:gdLst/>
            <a:ahLst/>
            <a:cxnLst/>
            <a:rect l="l" t="t" r="r" b="b"/>
            <a:pathLst>
              <a:path h="2343950">
                <a:moveTo>
                  <a:pt x="0" y="0"/>
                </a:moveTo>
                <a:lnTo>
                  <a:pt x="0" y="2343950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45420" y="3287491"/>
            <a:ext cx="970378" cy="1740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61"/>
              </a:lnSpc>
              <a:spcBef>
                <a:spcPts val="63"/>
              </a:spcBef>
            </a:pPr>
            <a:r>
              <a:rPr sz="1200" spc="-13" dirty="0">
                <a:latin typeface="Times New Roman"/>
                <a:cs typeface="Times New Roman"/>
              </a:rPr>
              <a:t>Asset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22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22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Place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3212" y="3324958"/>
            <a:ext cx="1921522" cy="1740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61"/>
              </a:lnSpc>
              <a:spcBef>
                <a:spcPts val="63"/>
              </a:spcBef>
            </a:pPr>
            <a:r>
              <a:rPr sz="1200" spc="-17" dirty="0">
                <a:latin typeface="Times New Roman"/>
                <a:cs typeface="Times New Roman"/>
              </a:rPr>
              <a:t>Ho</a:t>
            </a:r>
            <a:r>
              <a:rPr sz="1200" dirty="0">
                <a:latin typeface="Times New Roman"/>
                <a:cs typeface="Times New Roman"/>
              </a:rPr>
              <a:t>w</a:t>
            </a:r>
            <a:r>
              <a:rPr sz="1200" spc="-31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valuabl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31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ar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31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thes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31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assets?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3212" y="4347811"/>
            <a:ext cx="1921522" cy="1740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261"/>
              </a:lnSpc>
              <a:spcBef>
                <a:spcPts val="63"/>
              </a:spcBef>
            </a:pPr>
            <a:r>
              <a:rPr sz="1200" spc="-17" dirty="0">
                <a:latin typeface="Times New Roman"/>
                <a:cs typeface="Times New Roman"/>
              </a:rPr>
              <a:t>Ho</a:t>
            </a:r>
            <a:r>
              <a:rPr sz="1200" dirty="0">
                <a:latin typeface="Times New Roman"/>
                <a:cs typeface="Times New Roman"/>
              </a:rPr>
              <a:t>w</a:t>
            </a:r>
            <a:r>
              <a:rPr sz="1200" spc="-31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valuabl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31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ar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31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thes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31" dirty="0">
                <a:latin typeface="Times New Roman"/>
                <a:cs typeface="Times New Roman"/>
              </a:rPr>
              <a:t> </a:t>
            </a:r>
            <a:r>
              <a:rPr sz="1200" spc="-17" dirty="0">
                <a:latin typeface="Times New Roman"/>
                <a:cs typeface="Times New Roman"/>
              </a:rPr>
              <a:t>assets?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8023" y="2812987"/>
            <a:ext cx="834072" cy="209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4848">
              <a:lnSpc>
                <a:spcPct val="95825"/>
              </a:lnSpc>
              <a:spcBef>
                <a:spcPts val="3072"/>
              </a:spcBef>
            </a:pPr>
            <a:r>
              <a:rPr sz="1200" spc="-17" dirty="0">
                <a:latin typeface="Times New Roman"/>
                <a:cs typeface="Times New Roman"/>
              </a:rPr>
              <a:t>How</a:t>
            </a:r>
            <a:endParaRPr sz="1200">
              <a:latin typeface="Times New Roman"/>
              <a:cs typeface="Times New Roman"/>
            </a:endParaRPr>
          </a:p>
          <a:p>
            <a:pPr marL="144848">
              <a:lnSpc>
                <a:spcPct val="95825"/>
              </a:lnSpc>
              <a:spcBef>
                <a:spcPts val="6798"/>
              </a:spcBef>
            </a:pPr>
            <a:r>
              <a:rPr sz="1200" spc="-17" dirty="0">
                <a:latin typeface="Times New Roman"/>
                <a:cs typeface="Times New Roman"/>
              </a:rPr>
              <a:t>How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2095" y="2812987"/>
            <a:ext cx="2824647" cy="24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156743" y="2812987"/>
            <a:ext cx="2824648" cy="24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7981391" y="2812987"/>
            <a:ext cx="467235" cy="2098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332095" y="3062144"/>
            <a:ext cx="2824647" cy="1849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156743" y="3062144"/>
            <a:ext cx="2824648" cy="1849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</a:pPr>
            <a:endParaRPr sz="800"/>
          </a:p>
          <a:p>
            <a:pPr marL="356396">
              <a:lnSpc>
                <a:spcPts val="1707"/>
              </a:lnSpc>
              <a:spcBef>
                <a:spcPts val="897"/>
              </a:spcBef>
            </a:pPr>
            <a:r>
              <a:rPr spc="-8" baseline="15030" dirty="0">
                <a:latin typeface="Times New Roman"/>
                <a:cs typeface="Times New Roman"/>
              </a:rPr>
              <a:t>Deb</a:t>
            </a:r>
            <a:r>
              <a:rPr baseline="15030" dirty="0">
                <a:latin typeface="Times New Roman"/>
                <a:cs typeface="Times New Roman"/>
              </a:rPr>
              <a:t>t         </a:t>
            </a:r>
            <a:r>
              <a:rPr spc="102" baseline="15030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Ho</a:t>
            </a:r>
            <a:r>
              <a:rPr sz="1200" dirty="0">
                <a:latin typeface="Times New Roman"/>
                <a:cs typeface="Times New Roman"/>
              </a:rPr>
              <a:t>w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risk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th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debt?</a:t>
            </a:r>
            <a:endParaRPr sz="1200">
              <a:latin typeface="Times New Roman"/>
              <a:cs typeface="Times New Roman"/>
            </a:endParaRPr>
          </a:p>
          <a:p>
            <a:pPr marL="1050141">
              <a:lnSpc>
                <a:spcPct val="95825"/>
              </a:lnSpc>
              <a:spcBef>
                <a:spcPts val="6798"/>
              </a:spcBef>
            </a:pPr>
            <a:r>
              <a:rPr sz="1200" spc="-8" dirty="0">
                <a:latin typeface="Times New Roman"/>
                <a:cs typeface="Times New Roman"/>
              </a:rPr>
              <a:t>Ho</a:t>
            </a:r>
            <a:r>
              <a:rPr sz="1200" dirty="0">
                <a:latin typeface="Times New Roman"/>
                <a:cs typeface="Times New Roman"/>
              </a:rPr>
              <a:t>w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risk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th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equity?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05364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3.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 Information Based Index</a:t>
            </a:r>
            <a:endParaRPr sz="2100">
              <a:latin typeface="Times New Roman"/>
              <a:cs typeface="Times New Roman"/>
            </a:endParaRPr>
          </a:p>
          <a:p>
            <a:pPr marL="2780149">
              <a:lnSpc>
                <a:spcPct val="95825"/>
              </a:lnSpc>
              <a:spcBef>
                <a:spcPts val="9950"/>
              </a:spcBef>
            </a:pPr>
            <a:r>
              <a:rPr sz="1400" b="1" spc="-26" dirty="0">
                <a:latin typeface="Times New Roman"/>
                <a:cs typeface="Times New Roman"/>
              </a:rPr>
              <a:t>Asset</a:t>
            </a:r>
            <a:r>
              <a:rPr sz="1400" b="1" dirty="0">
                <a:latin typeface="Times New Roman"/>
                <a:cs typeface="Times New Roman"/>
              </a:rPr>
              <a:t>s                                                   </a:t>
            </a:r>
            <a:r>
              <a:rPr sz="1400" b="1" spc="226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Liabilities</a:t>
            </a:r>
            <a:endParaRPr sz="1400">
              <a:latin typeface="Times New Roman"/>
              <a:cs typeface="Times New Roman"/>
            </a:endParaRPr>
          </a:p>
          <a:p>
            <a:pPr marL="1156330" marR="605254">
              <a:lnSpc>
                <a:spcPts val="1393"/>
              </a:lnSpc>
              <a:spcBef>
                <a:spcPts val="998"/>
              </a:spcBef>
            </a:pPr>
            <a:r>
              <a:rPr sz="1200" spc="-13" dirty="0">
                <a:latin typeface="Times New Roman"/>
                <a:cs typeface="Times New Roman"/>
              </a:rPr>
              <a:t>Wha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-22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ar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22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th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22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asset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22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22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place</a:t>
            </a:r>
            <a:r>
              <a:rPr sz="1200" dirty="0">
                <a:latin typeface="Times New Roman"/>
                <a:cs typeface="Times New Roman"/>
              </a:rPr>
              <a:t>?                                                                       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Wha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th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valu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f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th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debt? </a:t>
            </a:r>
            <a:endParaRPr sz="1200">
              <a:latin typeface="Times New Roman"/>
              <a:cs typeface="Times New Roman"/>
            </a:endParaRPr>
          </a:p>
          <a:p>
            <a:pPr marL="1156330" marR="605254">
              <a:lnSpc>
                <a:spcPts val="1393"/>
              </a:lnSpc>
              <a:spcBef>
                <a:spcPts val="1037"/>
              </a:spcBef>
            </a:pPr>
            <a:r>
              <a:rPr sz="1200" spc="-8" dirty="0">
                <a:latin typeface="Times New Roman"/>
                <a:cs typeface="Times New Roman"/>
              </a:rPr>
              <a:t>Ho</a:t>
            </a:r>
            <a:r>
              <a:rPr sz="1200" dirty="0">
                <a:latin typeface="Times New Roman"/>
                <a:cs typeface="Times New Roman"/>
              </a:rPr>
              <a:t>w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risk</a:t>
            </a:r>
            <a:r>
              <a:rPr sz="1200" dirty="0">
                <a:latin typeface="Times New Roman"/>
                <a:cs typeface="Times New Roman"/>
              </a:rPr>
              <a:t>y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ar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thes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13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assets?</a:t>
            </a:r>
            <a:endParaRPr sz="1200">
              <a:latin typeface="Times New Roman"/>
              <a:cs typeface="Times New Roman"/>
            </a:endParaRPr>
          </a:p>
          <a:p>
            <a:pPr marL="1156330">
              <a:lnSpc>
                <a:spcPct val="95825"/>
              </a:lnSpc>
              <a:spcBef>
                <a:spcPts val="4436"/>
              </a:spcBef>
            </a:pPr>
            <a:r>
              <a:rPr sz="1200" spc="-8" dirty="0">
                <a:latin typeface="Times New Roman"/>
                <a:cs typeface="Times New Roman"/>
              </a:rPr>
              <a:t>Wha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ar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th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growt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assets</a:t>
            </a:r>
            <a:r>
              <a:rPr sz="1200" dirty="0">
                <a:latin typeface="Times New Roman"/>
                <a:cs typeface="Times New Roman"/>
              </a:rPr>
              <a:t>?         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Growt</a:t>
            </a:r>
            <a:r>
              <a:rPr sz="1200" dirty="0">
                <a:latin typeface="Times New Roman"/>
                <a:cs typeface="Times New Roman"/>
              </a:rPr>
              <a:t>h</a:t>
            </a:r>
            <a:r>
              <a:rPr sz="1200" spc="-17" dirty="0">
                <a:latin typeface="Times New Roman"/>
                <a:cs typeface="Times New Roman"/>
              </a:rPr>
              <a:t> </a:t>
            </a:r>
            <a:r>
              <a:rPr sz="1200" spc="-8" dirty="0">
                <a:latin typeface="Times New Roman"/>
                <a:cs typeface="Times New Roman"/>
              </a:rPr>
              <a:t>Asset</a:t>
            </a:r>
            <a:r>
              <a:rPr sz="1200" dirty="0">
                <a:latin typeface="Times New Roman"/>
                <a:cs typeface="Times New Roman"/>
              </a:rPr>
              <a:t>s                    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22" dirty="0">
                <a:latin typeface="Times New Roman"/>
                <a:cs typeface="Times New Roman"/>
              </a:rPr>
              <a:t>Equit</a:t>
            </a:r>
            <a:r>
              <a:rPr sz="1200" dirty="0">
                <a:latin typeface="Times New Roman"/>
                <a:cs typeface="Times New Roman"/>
              </a:rPr>
              <a:t>y      </a:t>
            </a:r>
            <a:r>
              <a:rPr sz="1200" spc="199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Wha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th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valu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o</a:t>
            </a:r>
            <a:r>
              <a:rPr sz="1200" dirty="0">
                <a:latin typeface="Times New Roman"/>
                <a:cs typeface="Times New Roman"/>
              </a:rPr>
              <a:t>f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th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2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Times New Roman"/>
                <a:cs typeface="Times New Roman"/>
              </a:rPr>
              <a:t>equity?</a:t>
            </a:r>
            <a:endParaRPr sz="12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55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86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8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4558" y="771454"/>
            <a:ext cx="8072036" cy="5315167"/>
          </a:xfrm>
          <a:custGeom>
            <a:avLst/>
            <a:gdLst/>
            <a:ahLst/>
            <a:cxnLst/>
            <a:rect l="l" t="t" r="r" b="b"/>
            <a:pathLst>
              <a:path w="8879240" h="6023856">
                <a:moveTo>
                  <a:pt x="0" y="0"/>
                </a:moveTo>
                <a:lnTo>
                  <a:pt x="0" y="6023856"/>
                </a:lnTo>
                <a:lnTo>
                  <a:pt x="8879240" y="6023856"/>
                </a:lnTo>
                <a:lnTo>
                  <a:pt x="8879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0875" y="4550639"/>
            <a:ext cx="6466737" cy="1502833"/>
          </a:xfrm>
          <a:custGeom>
            <a:avLst/>
            <a:gdLst/>
            <a:ahLst/>
            <a:cxnLst/>
            <a:rect l="l" t="t" r="r" b="b"/>
            <a:pathLst>
              <a:path w="7113411" h="1703211">
                <a:moveTo>
                  <a:pt x="0" y="0"/>
                </a:moveTo>
                <a:lnTo>
                  <a:pt x="0" y="1703211"/>
                </a:lnTo>
                <a:lnTo>
                  <a:pt x="7113411" y="1703211"/>
                </a:lnTo>
                <a:lnTo>
                  <a:pt x="7113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6568" y="4556164"/>
            <a:ext cx="6455352" cy="1491783"/>
          </a:xfrm>
          <a:custGeom>
            <a:avLst/>
            <a:gdLst/>
            <a:ahLst/>
            <a:cxnLst/>
            <a:rect l="l" t="t" r="r" b="b"/>
            <a:pathLst>
              <a:path w="7100887" h="1690687">
                <a:moveTo>
                  <a:pt x="0" y="0"/>
                </a:moveTo>
                <a:lnTo>
                  <a:pt x="7100887" y="0"/>
                </a:lnTo>
                <a:lnTo>
                  <a:pt x="7100887" y="1690687"/>
                </a:lnTo>
                <a:lnTo>
                  <a:pt x="0" y="169068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84034" y="5644613"/>
            <a:ext cx="831113" cy="309407"/>
          </a:xfrm>
          <a:custGeom>
            <a:avLst/>
            <a:gdLst/>
            <a:ahLst/>
            <a:cxnLst/>
            <a:rect l="l" t="t" r="r" b="b"/>
            <a:pathLst>
              <a:path w="914224" h="350661">
                <a:moveTo>
                  <a:pt x="0" y="0"/>
                </a:moveTo>
                <a:lnTo>
                  <a:pt x="0" y="350661"/>
                </a:lnTo>
                <a:lnTo>
                  <a:pt x="914224" y="350661"/>
                </a:lnTo>
                <a:lnTo>
                  <a:pt x="9142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89726" y="5650138"/>
            <a:ext cx="819727" cy="298356"/>
          </a:xfrm>
          <a:custGeom>
            <a:avLst/>
            <a:gdLst/>
            <a:ahLst/>
            <a:cxnLst/>
            <a:rect l="l" t="t" r="r" b="b"/>
            <a:pathLst>
              <a:path w="901700" h="338137">
                <a:moveTo>
                  <a:pt x="0" y="0"/>
                </a:moveTo>
                <a:lnTo>
                  <a:pt x="901700" y="0"/>
                </a:lnTo>
                <a:lnTo>
                  <a:pt x="901700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56909" y="5644613"/>
            <a:ext cx="933578" cy="309407"/>
          </a:xfrm>
          <a:custGeom>
            <a:avLst/>
            <a:gdLst/>
            <a:ahLst/>
            <a:cxnLst/>
            <a:rect l="l" t="t" r="r" b="b"/>
            <a:pathLst>
              <a:path w="1026936" h="350661">
                <a:moveTo>
                  <a:pt x="0" y="0"/>
                </a:moveTo>
                <a:lnTo>
                  <a:pt x="0" y="350661"/>
                </a:lnTo>
                <a:lnTo>
                  <a:pt x="1026936" y="350661"/>
                </a:lnTo>
                <a:lnTo>
                  <a:pt x="10269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162602" y="5650138"/>
            <a:ext cx="922192" cy="298356"/>
          </a:xfrm>
          <a:custGeom>
            <a:avLst/>
            <a:gdLst/>
            <a:ahLst/>
            <a:cxnLst/>
            <a:rect l="l" t="t" r="r" b="b"/>
            <a:pathLst>
              <a:path w="1014411" h="338137">
                <a:moveTo>
                  <a:pt x="0" y="0"/>
                </a:moveTo>
                <a:lnTo>
                  <a:pt x="1014411" y="0"/>
                </a:lnTo>
                <a:lnTo>
                  <a:pt x="1014411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34716" y="5644613"/>
            <a:ext cx="626180" cy="309407"/>
          </a:xfrm>
          <a:custGeom>
            <a:avLst/>
            <a:gdLst/>
            <a:ahLst/>
            <a:cxnLst/>
            <a:rect l="l" t="t" r="r" b="b"/>
            <a:pathLst>
              <a:path w="688798" h="350661">
                <a:moveTo>
                  <a:pt x="0" y="0"/>
                </a:moveTo>
                <a:lnTo>
                  <a:pt x="0" y="350661"/>
                </a:lnTo>
                <a:lnTo>
                  <a:pt x="688798" y="350661"/>
                </a:lnTo>
                <a:lnTo>
                  <a:pt x="688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40408" y="5650138"/>
            <a:ext cx="614795" cy="298356"/>
          </a:xfrm>
          <a:custGeom>
            <a:avLst/>
            <a:gdLst/>
            <a:ahLst/>
            <a:cxnLst/>
            <a:rect l="l" t="t" r="r" b="b"/>
            <a:pathLst>
              <a:path w="676274" h="338137">
                <a:moveTo>
                  <a:pt x="0" y="0"/>
                </a:moveTo>
                <a:lnTo>
                  <a:pt x="676274" y="0"/>
                </a:lnTo>
                <a:lnTo>
                  <a:pt x="676274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14989" y="5644613"/>
            <a:ext cx="626180" cy="309407"/>
          </a:xfrm>
          <a:custGeom>
            <a:avLst/>
            <a:gdLst/>
            <a:ahLst/>
            <a:cxnLst/>
            <a:rect l="l" t="t" r="r" b="b"/>
            <a:pathLst>
              <a:path w="688798" h="350661">
                <a:moveTo>
                  <a:pt x="0" y="0"/>
                </a:moveTo>
                <a:lnTo>
                  <a:pt x="0" y="350661"/>
                </a:lnTo>
                <a:lnTo>
                  <a:pt x="688798" y="350661"/>
                </a:lnTo>
                <a:lnTo>
                  <a:pt x="688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20682" y="5650138"/>
            <a:ext cx="614795" cy="298356"/>
          </a:xfrm>
          <a:custGeom>
            <a:avLst/>
            <a:gdLst/>
            <a:ahLst/>
            <a:cxnLst/>
            <a:rect l="l" t="t" r="r" b="b"/>
            <a:pathLst>
              <a:path w="676275" h="338137">
                <a:moveTo>
                  <a:pt x="0" y="0"/>
                </a:moveTo>
                <a:lnTo>
                  <a:pt x="676275" y="0"/>
                </a:lnTo>
                <a:lnTo>
                  <a:pt x="676275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97727" y="5644613"/>
            <a:ext cx="626180" cy="309407"/>
          </a:xfrm>
          <a:custGeom>
            <a:avLst/>
            <a:gdLst/>
            <a:ahLst/>
            <a:cxnLst/>
            <a:rect l="l" t="t" r="r" b="b"/>
            <a:pathLst>
              <a:path w="688798" h="350661">
                <a:moveTo>
                  <a:pt x="0" y="0"/>
                </a:moveTo>
                <a:lnTo>
                  <a:pt x="0" y="350661"/>
                </a:lnTo>
                <a:lnTo>
                  <a:pt x="688798" y="350661"/>
                </a:lnTo>
                <a:lnTo>
                  <a:pt x="688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03420" y="5650138"/>
            <a:ext cx="614795" cy="298356"/>
          </a:xfrm>
          <a:custGeom>
            <a:avLst/>
            <a:gdLst/>
            <a:ahLst/>
            <a:cxnLst/>
            <a:rect l="l" t="t" r="r" b="b"/>
            <a:pathLst>
              <a:path w="676274" h="338137">
                <a:moveTo>
                  <a:pt x="0" y="0"/>
                </a:moveTo>
                <a:lnTo>
                  <a:pt x="676274" y="0"/>
                </a:lnTo>
                <a:lnTo>
                  <a:pt x="676274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44581" y="4848995"/>
            <a:ext cx="1650839" cy="607763"/>
          </a:xfrm>
          <a:custGeom>
            <a:avLst/>
            <a:gdLst/>
            <a:ahLst/>
            <a:cxnLst/>
            <a:rect l="l" t="t" r="r" b="b"/>
            <a:pathLst>
              <a:path w="1815923" h="688798">
                <a:moveTo>
                  <a:pt x="0" y="0"/>
                </a:moveTo>
                <a:lnTo>
                  <a:pt x="0" y="688798"/>
                </a:lnTo>
                <a:lnTo>
                  <a:pt x="1815923" y="688798"/>
                </a:lnTo>
                <a:lnTo>
                  <a:pt x="1815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50272" y="4854520"/>
            <a:ext cx="1639454" cy="596712"/>
          </a:xfrm>
          <a:custGeom>
            <a:avLst/>
            <a:gdLst/>
            <a:ahLst/>
            <a:cxnLst/>
            <a:rect l="l" t="t" r="r" b="b"/>
            <a:pathLst>
              <a:path w="1803399" h="676274">
                <a:moveTo>
                  <a:pt x="0" y="0"/>
                </a:moveTo>
                <a:lnTo>
                  <a:pt x="1803399" y="0"/>
                </a:lnTo>
                <a:lnTo>
                  <a:pt x="1803399" y="676274"/>
                </a:lnTo>
                <a:lnTo>
                  <a:pt x="0" y="676274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00194" y="4948447"/>
            <a:ext cx="1548374" cy="408859"/>
          </a:xfrm>
          <a:custGeom>
            <a:avLst/>
            <a:gdLst/>
            <a:ahLst/>
            <a:cxnLst/>
            <a:rect l="l" t="t" r="r" b="b"/>
            <a:pathLst>
              <a:path w="1703211" h="463373">
                <a:moveTo>
                  <a:pt x="0" y="0"/>
                </a:moveTo>
                <a:lnTo>
                  <a:pt x="0" y="463373"/>
                </a:lnTo>
                <a:lnTo>
                  <a:pt x="1703211" y="463373"/>
                </a:lnTo>
                <a:lnTo>
                  <a:pt x="1703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05886" y="4953973"/>
            <a:ext cx="1536988" cy="397808"/>
          </a:xfrm>
          <a:custGeom>
            <a:avLst/>
            <a:gdLst/>
            <a:ahLst/>
            <a:cxnLst/>
            <a:rect l="l" t="t" r="r" b="b"/>
            <a:pathLst>
              <a:path w="1690687" h="450849">
                <a:moveTo>
                  <a:pt x="0" y="0"/>
                </a:moveTo>
                <a:lnTo>
                  <a:pt x="1690687" y="0"/>
                </a:lnTo>
                <a:lnTo>
                  <a:pt x="1690687" y="450849"/>
                </a:lnTo>
                <a:lnTo>
                  <a:pt x="0" y="450849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3341" y="4650092"/>
            <a:ext cx="1650839" cy="1105024"/>
          </a:xfrm>
          <a:custGeom>
            <a:avLst/>
            <a:gdLst/>
            <a:ahLst/>
            <a:cxnLst/>
            <a:rect l="l" t="t" r="r" b="b"/>
            <a:pathLst>
              <a:path w="1815923" h="1252361">
                <a:moveTo>
                  <a:pt x="0" y="0"/>
                </a:moveTo>
                <a:lnTo>
                  <a:pt x="0" y="1252361"/>
                </a:lnTo>
                <a:lnTo>
                  <a:pt x="1815923" y="1252361"/>
                </a:lnTo>
                <a:lnTo>
                  <a:pt x="1815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9034" y="4655616"/>
            <a:ext cx="1639454" cy="1093974"/>
          </a:xfrm>
          <a:custGeom>
            <a:avLst/>
            <a:gdLst/>
            <a:ahLst/>
            <a:cxnLst/>
            <a:rect l="l" t="t" r="r" b="b"/>
            <a:pathLst>
              <a:path w="1803399" h="1239837">
                <a:moveTo>
                  <a:pt x="0" y="0"/>
                </a:moveTo>
                <a:lnTo>
                  <a:pt x="1803399" y="0"/>
                </a:lnTo>
                <a:lnTo>
                  <a:pt x="1803399" y="1239837"/>
                </a:lnTo>
                <a:lnTo>
                  <a:pt x="0" y="12398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45944" y="2661047"/>
            <a:ext cx="1753305" cy="1005572"/>
          </a:xfrm>
          <a:custGeom>
            <a:avLst/>
            <a:gdLst/>
            <a:ahLst/>
            <a:cxnLst/>
            <a:rect l="l" t="t" r="r" b="b"/>
            <a:pathLst>
              <a:path w="1928635" h="1139648">
                <a:moveTo>
                  <a:pt x="0" y="0"/>
                </a:moveTo>
                <a:lnTo>
                  <a:pt x="0" y="1139648"/>
                </a:lnTo>
                <a:lnTo>
                  <a:pt x="1928635" y="1139648"/>
                </a:lnTo>
                <a:lnTo>
                  <a:pt x="19286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1635" y="2666571"/>
            <a:ext cx="1741920" cy="994521"/>
          </a:xfrm>
          <a:custGeom>
            <a:avLst/>
            <a:gdLst/>
            <a:ahLst/>
            <a:cxnLst/>
            <a:rect l="l" t="t" r="r" b="b"/>
            <a:pathLst>
              <a:path w="1916112" h="1127124">
                <a:moveTo>
                  <a:pt x="0" y="0"/>
                </a:moveTo>
                <a:lnTo>
                  <a:pt x="1916112" y="0"/>
                </a:lnTo>
                <a:lnTo>
                  <a:pt x="1916112" y="1127124"/>
                </a:lnTo>
                <a:lnTo>
                  <a:pt x="0" y="1127124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76636" y="3854473"/>
            <a:ext cx="1650840" cy="508311"/>
          </a:xfrm>
          <a:custGeom>
            <a:avLst/>
            <a:gdLst/>
            <a:ahLst/>
            <a:cxnLst/>
            <a:rect l="l" t="t" r="r" b="b"/>
            <a:pathLst>
              <a:path w="1815924" h="576086">
                <a:moveTo>
                  <a:pt x="0" y="0"/>
                </a:moveTo>
                <a:lnTo>
                  <a:pt x="0" y="576086"/>
                </a:lnTo>
                <a:lnTo>
                  <a:pt x="1815924" y="576086"/>
                </a:lnTo>
                <a:lnTo>
                  <a:pt x="1815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82328" y="3859997"/>
            <a:ext cx="1639455" cy="497261"/>
          </a:xfrm>
          <a:custGeom>
            <a:avLst/>
            <a:gdLst/>
            <a:ahLst/>
            <a:cxnLst/>
            <a:rect l="l" t="t" r="r" b="b"/>
            <a:pathLst>
              <a:path w="1803400" h="563562">
                <a:moveTo>
                  <a:pt x="0" y="0"/>
                </a:moveTo>
                <a:lnTo>
                  <a:pt x="1803400" y="0"/>
                </a:lnTo>
                <a:lnTo>
                  <a:pt x="1803400" y="563562"/>
                </a:lnTo>
                <a:lnTo>
                  <a:pt x="0" y="563562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24853" y="3854473"/>
            <a:ext cx="1650839" cy="607763"/>
          </a:xfrm>
          <a:custGeom>
            <a:avLst/>
            <a:gdLst/>
            <a:ahLst/>
            <a:cxnLst/>
            <a:rect l="l" t="t" r="r" b="b"/>
            <a:pathLst>
              <a:path w="1815923" h="688798">
                <a:moveTo>
                  <a:pt x="0" y="0"/>
                </a:moveTo>
                <a:lnTo>
                  <a:pt x="0" y="688798"/>
                </a:lnTo>
                <a:lnTo>
                  <a:pt x="1815923" y="688798"/>
                </a:lnTo>
                <a:lnTo>
                  <a:pt x="1815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30545" y="3859998"/>
            <a:ext cx="1639454" cy="596712"/>
          </a:xfrm>
          <a:custGeom>
            <a:avLst/>
            <a:gdLst/>
            <a:ahLst/>
            <a:cxnLst/>
            <a:rect l="l" t="t" r="r" b="b"/>
            <a:pathLst>
              <a:path w="1803399" h="676274">
                <a:moveTo>
                  <a:pt x="0" y="0"/>
                </a:moveTo>
                <a:lnTo>
                  <a:pt x="1803399" y="0"/>
                </a:lnTo>
                <a:lnTo>
                  <a:pt x="1803399" y="676274"/>
                </a:lnTo>
                <a:lnTo>
                  <a:pt x="0" y="676274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78001" y="3854474"/>
            <a:ext cx="1240975" cy="309407"/>
          </a:xfrm>
          <a:custGeom>
            <a:avLst/>
            <a:gdLst/>
            <a:ahLst/>
            <a:cxnLst/>
            <a:rect l="l" t="t" r="r" b="b"/>
            <a:pathLst>
              <a:path w="1365073" h="350661">
                <a:moveTo>
                  <a:pt x="0" y="0"/>
                </a:moveTo>
                <a:lnTo>
                  <a:pt x="0" y="350661"/>
                </a:lnTo>
                <a:lnTo>
                  <a:pt x="1365073" y="350661"/>
                </a:lnTo>
                <a:lnTo>
                  <a:pt x="136507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83693" y="3859998"/>
            <a:ext cx="1229590" cy="298356"/>
          </a:xfrm>
          <a:custGeom>
            <a:avLst/>
            <a:gdLst/>
            <a:ahLst/>
            <a:cxnLst/>
            <a:rect l="l" t="t" r="r" b="b"/>
            <a:pathLst>
              <a:path w="1352549" h="338137">
                <a:moveTo>
                  <a:pt x="0" y="0"/>
                </a:moveTo>
                <a:lnTo>
                  <a:pt x="1352549" y="0"/>
                </a:lnTo>
                <a:lnTo>
                  <a:pt x="1352549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88965" y="1567072"/>
            <a:ext cx="1650840" cy="607763"/>
          </a:xfrm>
          <a:custGeom>
            <a:avLst/>
            <a:gdLst/>
            <a:ahLst/>
            <a:cxnLst/>
            <a:rect l="l" t="t" r="r" b="b"/>
            <a:pathLst>
              <a:path w="1815924" h="688798">
                <a:moveTo>
                  <a:pt x="0" y="0"/>
                </a:moveTo>
                <a:lnTo>
                  <a:pt x="0" y="688798"/>
                </a:lnTo>
                <a:lnTo>
                  <a:pt x="1815924" y="688798"/>
                </a:lnTo>
                <a:lnTo>
                  <a:pt x="1815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94658" y="1572598"/>
            <a:ext cx="1639454" cy="596712"/>
          </a:xfrm>
          <a:custGeom>
            <a:avLst/>
            <a:gdLst/>
            <a:ahLst/>
            <a:cxnLst/>
            <a:rect l="l" t="t" r="r" b="b"/>
            <a:pathLst>
              <a:path w="1803399" h="676274">
                <a:moveTo>
                  <a:pt x="0" y="0"/>
                </a:moveTo>
                <a:lnTo>
                  <a:pt x="1803399" y="0"/>
                </a:lnTo>
                <a:lnTo>
                  <a:pt x="1803399" y="676274"/>
                </a:lnTo>
                <a:lnTo>
                  <a:pt x="0" y="676274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49512" y="1169263"/>
            <a:ext cx="1445907" cy="707216"/>
          </a:xfrm>
          <a:custGeom>
            <a:avLst/>
            <a:gdLst/>
            <a:ahLst/>
            <a:cxnLst/>
            <a:rect l="l" t="t" r="r" b="b"/>
            <a:pathLst>
              <a:path w="1590498" h="801511">
                <a:moveTo>
                  <a:pt x="0" y="0"/>
                </a:moveTo>
                <a:lnTo>
                  <a:pt x="0" y="801511"/>
                </a:lnTo>
                <a:lnTo>
                  <a:pt x="1590498" y="801511"/>
                </a:lnTo>
                <a:lnTo>
                  <a:pt x="15904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55204" y="1174789"/>
            <a:ext cx="1434522" cy="696165"/>
          </a:xfrm>
          <a:custGeom>
            <a:avLst/>
            <a:gdLst/>
            <a:ahLst/>
            <a:cxnLst/>
            <a:rect l="l" t="t" r="r" b="b"/>
            <a:pathLst>
              <a:path w="1577974" h="788987">
                <a:moveTo>
                  <a:pt x="0" y="0"/>
                </a:moveTo>
                <a:lnTo>
                  <a:pt x="1577974" y="0"/>
                </a:lnTo>
                <a:lnTo>
                  <a:pt x="1577974" y="788987"/>
                </a:lnTo>
                <a:lnTo>
                  <a:pt x="0" y="78898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78000" y="1169263"/>
            <a:ext cx="1445907" cy="906120"/>
          </a:xfrm>
          <a:custGeom>
            <a:avLst/>
            <a:gdLst/>
            <a:ahLst/>
            <a:cxnLst/>
            <a:rect l="l" t="t" r="r" b="b"/>
            <a:pathLst>
              <a:path w="1590498" h="1026936">
                <a:moveTo>
                  <a:pt x="0" y="0"/>
                </a:moveTo>
                <a:lnTo>
                  <a:pt x="0" y="1026936"/>
                </a:lnTo>
                <a:lnTo>
                  <a:pt x="1590498" y="1026936"/>
                </a:lnTo>
                <a:lnTo>
                  <a:pt x="15904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83693" y="1174789"/>
            <a:ext cx="1434522" cy="895069"/>
          </a:xfrm>
          <a:custGeom>
            <a:avLst/>
            <a:gdLst/>
            <a:ahLst/>
            <a:cxnLst/>
            <a:rect l="l" t="t" r="r" b="b"/>
            <a:pathLst>
              <a:path w="1577974" h="1014412">
                <a:moveTo>
                  <a:pt x="0" y="0"/>
                </a:moveTo>
                <a:lnTo>
                  <a:pt x="1577974" y="0"/>
                </a:lnTo>
                <a:lnTo>
                  <a:pt x="1577974" y="1014412"/>
                </a:lnTo>
                <a:lnTo>
                  <a:pt x="0" y="1014412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92796" y="2169311"/>
            <a:ext cx="3187828" cy="0"/>
          </a:xfrm>
          <a:custGeom>
            <a:avLst/>
            <a:gdLst/>
            <a:ahLst/>
            <a:cxnLst/>
            <a:rect l="l" t="t" r="r" b="b"/>
            <a:pathLst>
              <a:path w="3506611">
                <a:moveTo>
                  <a:pt x="0" y="0"/>
                </a:moveTo>
                <a:lnTo>
                  <a:pt x="3506611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98488" y="2064334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74931" y="1865429"/>
            <a:ext cx="0" cy="309407"/>
          </a:xfrm>
          <a:custGeom>
            <a:avLst/>
            <a:gdLst/>
            <a:ahLst/>
            <a:cxnLst/>
            <a:rect l="l" t="t" r="r" b="b"/>
            <a:pathLst>
              <a:path h="350661">
                <a:moveTo>
                  <a:pt x="0" y="0"/>
                </a:moveTo>
                <a:lnTo>
                  <a:pt x="0" y="35066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194843" y="2915202"/>
            <a:ext cx="125235" cy="88402"/>
          </a:xfrm>
          <a:custGeom>
            <a:avLst/>
            <a:gdLst/>
            <a:ahLst/>
            <a:cxnLst/>
            <a:rect l="l" t="t" r="r" b="b"/>
            <a:pathLst>
              <a:path w="137759" h="100189">
                <a:moveTo>
                  <a:pt x="137759" y="50094"/>
                </a:moveTo>
                <a:lnTo>
                  <a:pt x="0" y="0"/>
                </a:lnTo>
                <a:lnTo>
                  <a:pt x="0" y="100189"/>
                </a:lnTo>
                <a:lnTo>
                  <a:pt x="137759" y="50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87863" y="2964928"/>
            <a:ext cx="5009444" cy="0"/>
          </a:xfrm>
          <a:custGeom>
            <a:avLst/>
            <a:gdLst/>
            <a:ahLst/>
            <a:cxnLst/>
            <a:rect l="l" t="t" r="r" b="b"/>
            <a:pathLst>
              <a:path w="5510388">
                <a:moveTo>
                  <a:pt x="0" y="0"/>
                </a:moveTo>
                <a:lnTo>
                  <a:pt x="551038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08352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28079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45340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62602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82328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99590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60687" y="2351640"/>
            <a:ext cx="91080" cy="121552"/>
          </a:xfrm>
          <a:custGeom>
            <a:avLst/>
            <a:gdLst/>
            <a:ahLst/>
            <a:cxnLst/>
            <a:rect l="l" t="t" r="r" b="b"/>
            <a:pathLst>
              <a:path w="100188" h="137759">
                <a:moveTo>
                  <a:pt x="50093" y="137759"/>
                </a:moveTo>
                <a:lnTo>
                  <a:pt x="100188" y="0"/>
                </a:lnTo>
                <a:lnTo>
                  <a:pt x="0" y="0"/>
                </a:lnTo>
                <a:lnTo>
                  <a:pt x="50093" y="137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11920" y="2163786"/>
            <a:ext cx="0" cy="287306"/>
          </a:xfrm>
          <a:custGeom>
            <a:avLst/>
            <a:gdLst/>
            <a:ahLst/>
            <a:cxnLst/>
            <a:rect l="l" t="t" r="r" b="b"/>
            <a:pathLst>
              <a:path h="325613">
                <a:moveTo>
                  <a:pt x="0" y="0"/>
                </a:moveTo>
                <a:lnTo>
                  <a:pt x="0" y="325613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95261" y="3561641"/>
            <a:ext cx="4622351" cy="0"/>
          </a:xfrm>
          <a:custGeom>
            <a:avLst/>
            <a:gdLst/>
            <a:ahLst/>
            <a:cxnLst/>
            <a:rect l="l" t="t" r="r" b="b"/>
            <a:pathLst>
              <a:path w="5084586">
                <a:moveTo>
                  <a:pt x="0" y="0"/>
                </a:moveTo>
                <a:lnTo>
                  <a:pt x="5084586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00954" y="3556117"/>
            <a:ext cx="0" cy="309407"/>
          </a:xfrm>
          <a:custGeom>
            <a:avLst/>
            <a:gdLst/>
            <a:ahLst/>
            <a:cxnLst/>
            <a:rect l="l" t="t" r="r" b="b"/>
            <a:pathLst>
              <a:path h="350661">
                <a:moveTo>
                  <a:pt x="0" y="0"/>
                </a:moveTo>
                <a:lnTo>
                  <a:pt x="0" y="35066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47806" y="3556117"/>
            <a:ext cx="0" cy="309407"/>
          </a:xfrm>
          <a:custGeom>
            <a:avLst/>
            <a:gdLst/>
            <a:ahLst/>
            <a:cxnLst/>
            <a:rect l="l" t="t" r="r" b="b"/>
            <a:pathLst>
              <a:path h="350661">
                <a:moveTo>
                  <a:pt x="0" y="0"/>
                </a:moveTo>
                <a:lnTo>
                  <a:pt x="0" y="35066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02056" y="3556117"/>
            <a:ext cx="0" cy="309407"/>
          </a:xfrm>
          <a:custGeom>
            <a:avLst/>
            <a:gdLst/>
            <a:ahLst/>
            <a:cxnLst/>
            <a:rect l="l" t="t" r="r" b="b"/>
            <a:pathLst>
              <a:path h="350661">
                <a:moveTo>
                  <a:pt x="0" y="0"/>
                </a:moveTo>
                <a:lnTo>
                  <a:pt x="0" y="35066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191090" y="4152830"/>
            <a:ext cx="0" cy="408859"/>
          </a:xfrm>
          <a:custGeom>
            <a:avLst/>
            <a:gdLst/>
            <a:ahLst/>
            <a:cxnLst/>
            <a:rect l="l" t="t" r="r" b="b"/>
            <a:pathLst>
              <a:path h="463373">
                <a:moveTo>
                  <a:pt x="0" y="0"/>
                </a:moveTo>
                <a:lnTo>
                  <a:pt x="0" y="463373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902660" y="5550686"/>
            <a:ext cx="1650839" cy="0"/>
          </a:xfrm>
          <a:custGeom>
            <a:avLst/>
            <a:gdLst/>
            <a:ahLst/>
            <a:cxnLst/>
            <a:rect l="l" t="t" r="r" b="b"/>
            <a:pathLst>
              <a:path w="1815923">
                <a:moveTo>
                  <a:pt x="0" y="0"/>
                </a:moveTo>
                <a:lnTo>
                  <a:pt x="1815923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08352" y="5545160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28079" y="5545160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47806" y="5545160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574380" y="5346256"/>
            <a:ext cx="91080" cy="121552"/>
          </a:xfrm>
          <a:custGeom>
            <a:avLst/>
            <a:gdLst/>
            <a:ahLst/>
            <a:cxnLst/>
            <a:rect l="l" t="t" r="r" b="b"/>
            <a:pathLst>
              <a:path w="100188" h="137759">
                <a:moveTo>
                  <a:pt x="50094" y="0"/>
                </a:moveTo>
                <a:lnTo>
                  <a:pt x="0" y="137759"/>
                </a:lnTo>
                <a:lnTo>
                  <a:pt x="100188" y="137759"/>
                </a:lnTo>
                <a:lnTo>
                  <a:pt x="50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25613" y="5368357"/>
            <a:ext cx="0" cy="187854"/>
          </a:xfrm>
          <a:custGeom>
            <a:avLst/>
            <a:gdLst/>
            <a:ahLst/>
            <a:cxnLst/>
            <a:rect l="l" t="t" r="r" b="b"/>
            <a:pathLst>
              <a:path h="212901">
                <a:moveTo>
                  <a:pt x="0" y="0"/>
                </a:moveTo>
                <a:lnTo>
                  <a:pt x="0" y="21290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64307" y="5550686"/>
            <a:ext cx="1138510" cy="0"/>
          </a:xfrm>
          <a:custGeom>
            <a:avLst/>
            <a:gdLst/>
            <a:ahLst/>
            <a:cxnLst/>
            <a:rect l="l" t="t" r="r" b="b"/>
            <a:pathLst>
              <a:path w="1252361">
                <a:moveTo>
                  <a:pt x="0" y="0"/>
                </a:moveTo>
                <a:lnTo>
                  <a:pt x="1252361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69999" y="5545160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74931" y="5445709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597125" y="5545160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96574" y="3357212"/>
            <a:ext cx="91080" cy="121552"/>
          </a:xfrm>
          <a:custGeom>
            <a:avLst/>
            <a:gdLst/>
            <a:ahLst/>
            <a:cxnLst/>
            <a:rect l="l" t="t" r="r" b="b"/>
            <a:pathLst>
              <a:path w="100188" h="137759">
                <a:moveTo>
                  <a:pt x="50094" y="0"/>
                </a:moveTo>
                <a:lnTo>
                  <a:pt x="0" y="137759"/>
                </a:lnTo>
                <a:lnTo>
                  <a:pt x="100188" y="137759"/>
                </a:lnTo>
                <a:lnTo>
                  <a:pt x="50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47806" y="3379313"/>
            <a:ext cx="0" cy="187854"/>
          </a:xfrm>
          <a:custGeom>
            <a:avLst/>
            <a:gdLst/>
            <a:ahLst/>
            <a:cxnLst/>
            <a:rect l="l" t="t" r="r" b="b"/>
            <a:pathLst>
              <a:path h="212901">
                <a:moveTo>
                  <a:pt x="0" y="0"/>
                </a:moveTo>
                <a:lnTo>
                  <a:pt x="0" y="21290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86710" y="2451092"/>
            <a:ext cx="91080" cy="121552"/>
          </a:xfrm>
          <a:custGeom>
            <a:avLst/>
            <a:gdLst/>
            <a:ahLst/>
            <a:cxnLst/>
            <a:rect l="l" t="t" r="r" b="b"/>
            <a:pathLst>
              <a:path w="100188" h="137759">
                <a:moveTo>
                  <a:pt x="50094" y="137759"/>
                </a:moveTo>
                <a:lnTo>
                  <a:pt x="100188" y="0"/>
                </a:lnTo>
                <a:lnTo>
                  <a:pt x="0" y="0"/>
                </a:lnTo>
                <a:lnTo>
                  <a:pt x="50094" y="137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137943" y="2163785"/>
            <a:ext cx="0" cy="386758"/>
          </a:xfrm>
          <a:custGeom>
            <a:avLst/>
            <a:gdLst/>
            <a:ahLst/>
            <a:cxnLst/>
            <a:rect l="l" t="t" r="r" b="b"/>
            <a:pathLst>
              <a:path h="438326">
                <a:moveTo>
                  <a:pt x="0" y="0"/>
                </a:moveTo>
                <a:lnTo>
                  <a:pt x="0" y="43832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181408" y="2768739"/>
            <a:ext cx="346704" cy="155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26"/>
              </a:lnSpc>
              <a:spcBef>
                <a:spcPts val="56"/>
              </a:spcBef>
            </a:pPr>
            <a:r>
              <a:rPr sz="1000" spc="-31" dirty="0">
                <a:latin typeface="Arial"/>
                <a:cs typeface="Arial"/>
              </a:rPr>
              <a:t>.........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97567" y="3164266"/>
            <a:ext cx="5909278" cy="157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53"/>
              </a:lnSpc>
              <a:spcBef>
                <a:spcPts val="57"/>
              </a:spcBef>
            </a:pPr>
            <a:r>
              <a:rPr sz="1100" spc="-34" dirty="0">
                <a:latin typeface="Arial"/>
                <a:cs typeface="Arial"/>
              </a:rPr>
              <a:t>Discoun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-32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t  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WACC=</a:t>
            </a:r>
            <a:r>
              <a:rPr sz="1000" spc="8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Cost</a:t>
            </a:r>
            <a:r>
              <a:rPr sz="1000" spc="5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</a:t>
            </a:r>
            <a:r>
              <a:rPr sz="1000" spc="6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(Equity/(Debt</a:t>
            </a:r>
            <a:r>
              <a:rPr sz="1000" spc="1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+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Equity))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+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Cost</a:t>
            </a:r>
            <a:r>
              <a:rPr sz="1000" spc="5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Debt</a:t>
            </a:r>
            <a:r>
              <a:rPr sz="1000" spc="5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(Debt/(Debt+</a:t>
            </a:r>
            <a:r>
              <a:rPr sz="1000" spc="12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Equity))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703420" y="4953973"/>
            <a:ext cx="102465" cy="397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2805886" y="4953973"/>
            <a:ext cx="1536988" cy="397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4342875" y="4953973"/>
            <a:ext cx="512329" cy="397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2703420" y="5351781"/>
            <a:ext cx="922193" cy="198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3625613" y="5351781"/>
            <a:ext cx="1229590" cy="198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2703420" y="5550685"/>
            <a:ext cx="204931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3" name="object 73"/>
          <p:cNvSpPr txBox="1"/>
          <p:nvPr/>
        </p:nvSpPr>
        <p:spPr>
          <a:xfrm>
            <a:off x="2908352" y="5550685"/>
            <a:ext cx="819727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2" name="object 72"/>
          <p:cNvSpPr txBox="1"/>
          <p:nvPr/>
        </p:nvSpPr>
        <p:spPr>
          <a:xfrm>
            <a:off x="3728080" y="5550685"/>
            <a:ext cx="819726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1" name="object 71"/>
          <p:cNvSpPr txBox="1"/>
          <p:nvPr/>
        </p:nvSpPr>
        <p:spPr>
          <a:xfrm>
            <a:off x="4547807" y="5550685"/>
            <a:ext cx="307397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2703420" y="5650138"/>
            <a:ext cx="61479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3318216" y="5650138"/>
            <a:ext cx="10246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3420682" y="5650138"/>
            <a:ext cx="61479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4035476" y="5650138"/>
            <a:ext cx="204931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4240408" y="5650138"/>
            <a:ext cx="61479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650272" y="4854520"/>
            <a:ext cx="1639454" cy="596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6289726" y="4854520"/>
            <a:ext cx="819727" cy="596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4650272" y="5451233"/>
            <a:ext cx="1024658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62" name="object 62"/>
          <p:cNvSpPr txBox="1"/>
          <p:nvPr/>
        </p:nvSpPr>
        <p:spPr>
          <a:xfrm>
            <a:off x="5674931" y="5451233"/>
            <a:ext cx="1434523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61" name="object 61"/>
          <p:cNvSpPr txBox="1"/>
          <p:nvPr/>
        </p:nvSpPr>
        <p:spPr>
          <a:xfrm>
            <a:off x="4650272" y="5550685"/>
            <a:ext cx="819726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60" name="object 60"/>
          <p:cNvSpPr txBox="1"/>
          <p:nvPr/>
        </p:nvSpPr>
        <p:spPr>
          <a:xfrm>
            <a:off x="5469999" y="5550685"/>
            <a:ext cx="1127125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59" name="object 59"/>
          <p:cNvSpPr txBox="1"/>
          <p:nvPr/>
        </p:nvSpPr>
        <p:spPr>
          <a:xfrm>
            <a:off x="6597125" y="5550685"/>
            <a:ext cx="512329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58" name="object 58"/>
          <p:cNvSpPr txBox="1"/>
          <p:nvPr/>
        </p:nvSpPr>
        <p:spPr>
          <a:xfrm>
            <a:off x="4650272" y="5650138"/>
            <a:ext cx="512329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5162602" y="5650138"/>
            <a:ext cx="922192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6084794" y="5650138"/>
            <a:ext cx="204931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6289726" y="5650138"/>
            <a:ext cx="819727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859034" y="4655616"/>
            <a:ext cx="1639454" cy="1093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756567" y="3379313"/>
            <a:ext cx="3791238" cy="182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4547807" y="3379313"/>
            <a:ext cx="2669805" cy="182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7217613" y="3379313"/>
            <a:ext cx="409864" cy="480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756568" y="3561642"/>
            <a:ext cx="184438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2600954" y="3561642"/>
            <a:ext cx="1946852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4547806" y="3561642"/>
            <a:ext cx="2254249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6802057" y="3561642"/>
            <a:ext cx="41555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756568" y="3859998"/>
            <a:ext cx="112712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1883693" y="3859998"/>
            <a:ext cx="1229591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3113284" y="3859998"/>
            <a:ext cx="717261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3830545" y="3859998"/>
            <a:ext cx="1639454" cy="596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5470000" y="3859997"/>
            <a:ext cx="512328" cy="49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5982328" y="3859997"/>
            <a:ext cx="1639455" cy="49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756567" y="4158355"/>
            <a:ext cx="1434522" cy="397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2191090" y="4158355"/>
            <a:ext cx="163945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5469999" y="4357259"/>
            <a:ext cx="2157476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37" name="object 37"/>
          <p:cNvSpPr txBox="1"/>
          <p:nvPr/>
        </p:nvSpPr>
        <p:spPr>
          <a:xfrm>
            <a:off x="2191090" y="4456711"/>
            <a:ext cx="5436385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36" name="object 36"/>
          <p:cNvSpPr txBox="1"/>
          <p:nvPr/>
        </p:nvSpPr>
        <p:spPr>
          <a:xfrm>
            <a:off x="756568" y="4556164"/>
            <a:ext cx="6455352" cy="1491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7211921" y="4556164"/>
            <a:ext cx="415555" cy="1497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6494658" y="1572598"/>
            <a:ext cx="1639455" cy="596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39"/>
              </a:spcBef>
            </a:pPr>
            <a:endParaRPr sz="700"/>
          </a:p>
          <a:p>
            <a:pPr marL="106767">
              <a:lnSpc>
                <a:spcPct val="95825"/>
              </a:lnSpc>
            </a:pPr>
            <a:r>
              <a:rPr sz="1000" spc="-26" dirty="0">
                <a:latin typeface="Arial"/>
                <a:cs typeface="Arial"/>
              </a:rPr>
              <a:t>Fir</a:t>
            </a:r>
            <a:r>
              <a:rPr sz="1000" dirty="0">
                <a:latin typeface="Arial"/>
                <a:cs typeface="Arial"/>
              </a:rPr>
              <a:t>m </a:t>
            </a:r>
            <a:r>
              <a:rPr sz="1000" spc="-26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2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stabl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14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growth: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94659" y="2169311"/>
            <a:ext cx="717261" cy="281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7211920" y="2169311"/>
            <a:ext cx="927885" cy="281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1883693" y="1174789"/>
            <a:ext cx="1434523" cy="895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31"/>
              </a:spcBef>
            </a:pPr>
            <a:endParaRPr sz="900"/>
          </a:p>
          <a:p>
            <a:pPr marL="106767">
              <a:lnSpc>
                <a:spcPct val="95825"/>
              </a:lnSpc>
              <a:spcBef>
                <a:spcPts val="3590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8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WC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18216" y="1174789"/>
            <a:ext cx="1536988" cy="69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4855204" y="1174789"/>
            <a:ext cx="1434522" cy="69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3318216" y="1870953"/>
            <a:ext cx="2356715" cy="198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5674931" y="1870954"/>
            <a:ext cx="620488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1883693" y="2069858"/>
            <a:ext cx="614795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25" name="object 25"/>
          <p:cNvSpPr txBox="1"/>
          <p:nvPr/>
        </p:nvSpPr>
        <p:spPr>
          <a:xfrm>
            <a:off x="2498489" y="2069858"/>
            <a:ext cx="3176443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24" name="object 24"/>
          <p:cNvSpPr txBox="1"/>
          <p:nvPr/>
        </p:nvSpPr>
        <p:spPr>
          <a:xfrm>
            <a:off x="1883693" y="2169311"/>
            <a:ext cx="2254250" cy="381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137943" y="2169311"/>
            <a:ext cx="2157476" cy="381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534558" y="771455"/>
            <a:ext cx="6762749" cy="189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31"/>
              </a:spcBef>
            </a:pPr>
            <a:endParaRPr sz="900"/>
          </a:p>
          <a:p>
            <a:pPr marL="5990220" marR="139687" indent="-4551668">
              <a:lnSpc>
                <a:spcPts val="1725"/>
              </a:lnSpc>
              <a:spcBef>
                <a:spcPts val="6282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8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WC                                                                                                  </a:t>
            </a:r>
            <a:r>
              <a:rPr sz="1000" spc="21" dirty="0">
                <a:latin typeface="Arial"/>
                <a:cs typeface="Arial"/>
              </a:rPr>
              <a:t> </a:t>
            </a:r>
            <a:r>
              <a:rPr sz="1500" spc="-26" baseline="30248" dirty="0">
                <a:latin typeface="Arial"/>
                <a:cs typeface="Arial"/>
              </a:rPr>
              <a:t>Fir</a:t>
            </a:r>
            <a:r>
              <a:rPr sz="1500" baseline="30248" dirty="0">
                <a:latin typeface="Arial"/>
                <a:cs typeface="Arial"/>
              </a:rPr>
              <a:t>m </a:t>
            </a:r>
            <a:r>
              <a:rPr sz="1500" spc="-26" baseline="30248" dirty="0">
                <a:latin typeface="Arial"/>
                <a:cs typeface="Arial"/>
              </a:rPr>
              <a:t>i</a:t>
            </a:r>
            <a:r>
              <a:rPr sz="1500" baseline="30248" dirty="0">
                <a:latin typeface="Arial"/>
                <a:cs typeface="Arial"/>
              </a:rPr>
              <a:t>s</a:t>
            </a:r>
            <a:r>
              <a:rPr sz="1500" spc="-25" baseline="30248" dirty="0">
                <a:latin typeface="Arial"/>
                <a:cs typeface="Arial"/>
              </a:rPr>
              <a:t> </a:t>
            </a:r>
            <a:r>
              <a:rPr sz="1500" spc="-26" baseline="30248" dirty="0">
                <a:latin typeface="Arial"/>
                <a:cs typeface="Arial"/>
              </a:rPr>
              <a:t>in </a:t>
            </a:r>
            <a:endParaRPr sz="1000">
              <a:latin typeface="Arial"/>
              <a:cs typeface="Arial"/>
            </a:endParaRPr>
          </a:p>
          <a:p>
            <a:pPr marL="5990220" marR="139687">
              <a:lnSpc>
                <a:spcPts val="1186"/>
              </a:lnSpc>
              <a:spcBef>
                <a:spcPts val="760"/>
              </a:spcBef>
            </a:pPr>
            <a:r>
              <a:rPr sz="1000" spc="-4" dirty="0">
                <a:latin typeface="Arial"/>
                <a:cs typeface="Arial"/>
              </a:rPr>
              <a:t>forever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97309" y="771454"/>
            <a:ext cx="1309286" cy="5315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534559" y="2666572"/>
            <a:ext cx="1758997" cy="994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39"/>
              </a:spcBef>
            </a:pPr>
            <a:endParaRPr sz="700"/>
          </a:p>
          <a:p>
            <a:pPr marL="123625">
              <a:lnSpc>
                <a:spcPct val="95825"/>
              </a:lnSpc>
            </a:pPr>
            <a:r>
              <a:rPr sz="1000" spc="-4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5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Assets</a:t>
            </a:r>
            <a:endParaRPr sz="1000">
              <a:latin typeface="Arial"/>
              <a:cs typeface="Arial"/>
            </a:endParaRPr>
          </a:p>
          <a:p>
            <a:pPr marL="123625">
              <a:lnSpc>
                <a:spcPct val="95825"/>
              </a:lnSpc>
              <a:spcBef>
                <a:spcPts val="1290"/>
              </a:spcBef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16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Firm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93557" y="2666572"/>
            <a:ext cx="5003752" cy="193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293556" y="2859951"/>
            <a:ext cx="614795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7" name="object 17"/>
          <p:cNvSpPr txBox="1"/>
          <p:nvPr/>
        </p:nvSpPr>
        <p:spPr>
          <a:xfrm>
            <a:off x="2908352" y="2859951"/>
            <a:ext cx="819727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6" name="object 16"/>
          <p:cNvSpPr txBox="1"/>
          <p:nvPr/>
        </p:nvSpPr>
        <p:spPr>
          <a:xfrm>
            <a:off x="3728080" y="2859951"/>
            <a:ext cx="717261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5" name="object 15"/>
          <p:cNvSpPr txBox="1"/>
          <p:nvPr/>
        </p:nvSpPr>
        <p:spPr>
          <a:xfrm>
            <a:off x="4445340" y="2859951"/>
            <a:ext cx="717261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5162602" y="2859951"/>
            <a:ext cx="819726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3" name="object 13"/>
          <p:cNvSpPr txBox="1"/>
          <p:nvPr/>
        </p:nvSpPr>
        <p:spPr>
          <a:xfrm>
            <a:off x="5982328" y="2859951"/>
            <a:ext cx="717262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6699591" y="2859951"/>
            <a:ext cx="597717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2293556" y="2964928"/>
            <a:ext cx="614795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2908352" y="2964928"/>
            <a:ext cx="819727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9" name="object 9"/>
          <p:cNvSpPr txBox="1"/>
          <p:nvPr/>
        </p:nvSpPr>
        <p:spPr>
          <a:xfrm>
            <a:off x="3728080" y="2964928"/>
            <a:ext cx="717261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8" name="object 8"/>
          <p:cNvSpPr txBox="1"/>
          <p:nvPr/>
        </p:nvSpPr>
        <p:spPr>
          <a:xfrm>
            <a:off x="4445340" y="2964928"/>
            <a:ext cx="717261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5162602" y="2964928"/>
            <a:ext cx="819726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5982328" y="2964928"/>
            <a:ext cx="717262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6699591" y="2964928"/>
            <a:ext cx="597717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2293557" y="3069906"/>
            <a:ext cx="5003752" cy="591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43"/>
              </a:spcBef>
            </a:pPr>
            <a:endParaRPr sz="600"/>
          </a:p>
          <a:p>
            <a:pPr marL="410211">
              <a:lnSpc>
                <a:spcPct val="95825"/>
              </a:lnSpc>
            </a:pPr>
            <a:r>
              <a:rPr sz="1100" spc="-34" dirty="0">
                <a:latin typeface="Arial"/>
                <a:cs typeface="Arial"/>
              </a:rPr>
              <a:t>Discoun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-32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t  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WACC=</a:t>
            </a:r>
            <a:r>
              <a:rPr sz="1000" spc="8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Cost</a:t>
            </a:r>
            <a:r>
              <a:rPr sz="1000" spc="5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</a:t>
            </a:r>
            <a:r>
              <a:rPr sz="1000" spc="6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(Equity/(Debt</a:t>
            </a:r>
            <a:r>
              <a:rPr sz="1000" spc="1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+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Equity))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+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Cost</a:t>
            </a:r>
            <a:r>
              <a:rPr sz="1000" spc="5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Debt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558" y="3661093"/>
            <a:ext cx="6762749" cy="24255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427070">
              <a:lnSpc>
                <a:spcPts val="1246"/>
              </a:lnSpc>
              <a:spcBef>
                <a:spcPts val="9416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24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reinvestmen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86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ris</a:t>
            </a:r>
            <a:r>
              <a:rPr sz="1000" dirty="0">
                <a:latin typeface="Arial"/>
                <a:cs typeface="Arial"/>
              </a:rPr>
              <a:t>k                 </a:t>
            </a:r>
            <a:r>
              <a:rPr sz="1000" spc="108" dirty="0">
                <a:latin typeface="Arial"/>
                <a:cs typeface="Arial"/>
              </a:rPr>
              <a:t> </a:t>
            </a:r>
            <a:r>
              <a:rPr sz="1500" b="1" baseline="5041" dirty="0">
                <a:latin typeface="Arial"/>
                <a:cs typeface="Arial"/>
              </a:rPr>
              <a:t>Beta</a:t>
            </a:r>
            <a:endParaRPr sz="1000">
              <a:latin typeface="Arial"/>
              <a:cs typeface="Arial"/>
            </a:endParaRPr>
          </a:p>
          <a:p>
            <a:pPr marL="4169553">
              <a:lnSpc>
                <a:spcPct val="95825"/>
              </a:lnSpc>
              <a:spcBef>
                <a:spcPts val="404"/>
              </a:spcBef>
            </a:pPr>
            <a:r>
              <a:rPr sz="1000" spc="-26" dirty="0">
                <a:latin typeface="Arial"/>
                <a:cs typeface="Arial"/>
              </a:rPr>
              <a:t>ris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investment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0"/>
              </a:spcBef>
            </a:pPr>
            <a:endParaRPr sz="600"/>
          </a:p>
          <a:p>
            <a:pPr marL="2281576" marR="2014259" algn="ctr">
              <a:lnSpc>
                <a:spcPct val="95825"/>
              </a:lnSpc>
              <a:spcBef>
                <a:spcPts val="1795"/>
              </a:spcBef>
            </a:pPr>
            <a:r>
              <a:rPr sz="1600" dirty="0">
                <a:latin typeface="Arial"/>
                <a:cs typeface="Arial"/>
              </a:rPr>
              <a:t>DISCOUNTED</a:t>
            </a:r>
            <a:r>
              <a:rPr sz="1600" spc="11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CASHFLOW</a:t>
            </a:r>
            <a:r>
              <a:rPr sz="1600" spc="9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VALUATION</a:t>
            </a:r>
            <a:endParaRPr sz="1600">
              <a:latin typeface="Arial"/>
              <a:cs typeface="Arial"/>
            </a:endParaRPr>
          </a:p>
          <a:p>
            <a:pPr marL="1498960">
              <a:lnSpc>
                <a:spcPct val="95825"/>
              </a:lnSpc>
              <a:spcBef>
                <a:spcPts val="2327"/>
              </a:spcBef>
            </a:pPr>
            <a:r>
              <a:rPr sz="1000" b="1" dirty="0">
                <a:latin typeface="Arial"/>
                <a:cs typeface="Arial"/>
              </a:rPr>
              <a:t>Cashflow</a:t>
            </a:r>
            <a:r>
              <a:rPr sz="1000" b="1" spc="101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to</a:t>
            </a:r>
            <a:r>
              <a:rPr sz="1000" b="1" spc="28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Firm                                                 </a:t>
            </a:r>
            <a:r>
              <a:rPr sz="1000" b="1" spc="232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Expected</a:t>
            </a:r>
            <a:r>
              <a:rPr sz="1000" b="1" spc="101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Growth</a:t>
            </a:r>
            <a:endParaRPr sz="1000">
              <a:latin typeface="Arial"/>
              <a:cs typeface="Arial"/>
            </a:endParaRPr>
          </a:p>
          <a:p>
            <a:pPr marL="1498960">
              <a:lnSpc>
                <a:spcPct val="95825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EBIT</a:t>
            </a:r>
            <a:r>
              <a:rPr sz="1000" spc="7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(1-t)                                                               </a:t>
            </a:r>
            <a:r>
              <a:rPr sz="1000" spc="23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Reinvestmen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12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  <a:p>
            <a:pPr marL="1498960">
              <a:lnSpc>
                <a:spcPct val="95825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(Cap</a:t>
            </a:r>
            <a:r>
              <a:rPr sz="1000" spc="5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</a:t>
            </a:r>
            <a:r>
              <a:rPr sz="1000" spc="3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Depr)                                                   </a:t>
            </a:r>
            <a:r>
              <a:rPr sz="1000" spc="19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*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Retur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48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Capital</a:t>
            </a:r>
            <a:endParaRPr sz="1000">
              <a:latin typeface="Arial"/>
              <a:cs typeface="Arial"/>
            </a:endParaRPr>
          </a:p>
          <a:p>
            <a:pPr marL="1498960">
              <a:lnSpc>
                <a:spcPts val="1186"/>
              </a:lnSpc>
              <a:spcBef>
                <a:spcPts val="760"/>
              </a:spcBef>
            </a:pPr>
            <a:r>
              <a:rPr sz="1500" baseline="-30248" dirty="0">
                <a:latin typeface="Arial"/>
                <a:cs typeface="Arial"/>
              </a:rPr>
              <a:t>=</a:t>
            </a:r>
            <a:r>
              <a:rPr sz="1500" spc="26" baseline="-30248" dirty="0">
                <a:latin typeface="Arial"/>
                <a:cs typeface="Arial"/>
              </a:rPr>
              <a:t> </a:t>
            </a:r>
            <a:r>
              <a:rPr sz="1500" baseline="-30248" dirty="0">
                <a:latin typeface="Arial"/>
                <a:cs typeface="Arial"/>
              </a:rPr>
              <a:t>FCFF                                                                                                               </a:t>
            </a:r>
            <a:r>
              <a:rPr sz="1500" spc="275" baseline="-3024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Grow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2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constan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2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  <a:p>
            <a:pPr marL="2206997" marR="632886" indent="3236741">
              <a:lnSpc>
                <a:spcPts val="1186"/>
              </a:lnSpc>
              <a:spcBef>
                <a:spcPts val="3946"/>
              </a:spcBef>
            </a:pPr>
            <a:r>
              <a:rPr sz="1000" spc="-22" dirty="0">
                <a:latin typeface="Arial"/>
                <a:cs typeface="Arial"/>
              </a:rPr>
              <a:t>Termina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4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Value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29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FCF</a:t>
            </a:r>
            <a:r>
              <a:rPr sz="1000" dirty="0">
                <a:latin typeface="Arial"/>
                <a:cs typeface="Arial"/>
              </a:rPr>
              <a:t>F </a:t>
            </a:r>
            <a:r>
              <a:rPr sz="1000" spc="39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n+</a:t>
            </a:r>
            <a:r>
              <a:rPr sz="1500" spc="57" baseline="-10082" dirty="0">
                <a:latin typeface="Arial"/>
                <a:cs typeface="Arial"/>
              </a:rPr>
              <a:t>1</a:t>
            </a:r>
            <a:r>
              <a:rPr sz="1000" spc="-22" dirty="0">
                <a:latin typeface="Arial"/>
                <a:cs typeface="Arial"/>
              </a:rPr>
              <a:t>/(r-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197" dirty="0">
                <a:latin typeface="Arial"/>
                <a:cs typeface="Arial"/>
              </a:rPr>
              <a:t> </a:t>
            </a:r>
            <a:r>
              <a:rPr sz="1500" spc="26" baseline="-10082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) </a:t>
            </a:r>
            <a:endParaRPr sz="1000">
              <a:latin typeface="Arial"/>
              <a:cs typeface="Arial"/>
            </a:endParaRPr>
          </a:p>
          <a:p>
            <a:pPr marL="2206997" marR="632886">
              <a:lnSpc>
                <a:spcPts val="1186"/>
              </a:lnSpc>
              <a:spcBef>
                <a:spcPts val="406"/>
              </a:spcBef>
            </a:pP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1         </a:t>
            </a:r>
            <a:r>
              <a:rPr sz="1500" spc="268" baseline="-100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2       </a:t>
            </a:r>
            <a:r>
              <a:rPr sz="1500" spc="135" baseline="-100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3       </a:t>
            </a:r>
            <a:r>
              <a:rPr sz="1500" spc="135" baseline="-100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4          </a:t>
            </a:r>
            <a:r>
              <a:rPr sz="1500" spc="72" baseline="-100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5       </a:t>
            </a:r>
            <a:r>
              <a:rPr sz="1500" spc="135" baseline="-100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84033">
              <a:lnSpc>
                <a:spcPts val="1186"/>
              </a:lnSpc>
              <a:spcBef>
                <a:spcPts val="854"/>
              </a:spcBef>
            </a:pPr>
            <a:r>
              <a:rPr sz="1000" dirty="0">
                <a:latin typeface="Arial"/>
                <a:cs typeface="Arial"/>
              </a:rPr>
              <a:t>+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Cash</a:t>
            </a:r>
            <a:r>
              <a:rPr sz="1000" spc="5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&amp;</a:t>
            </a:r>
            <a:r>
              <a:rPr sz="1000" spc="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Non-op</a:t>
            </a:r>
            <a:r>
              <a:rPr sz="1000" spc="7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Assets                                                                                                                                                      </a:t>
            </a:r>
            <a:r>
              <a:rPr sz="1000" spc="191" dirty="0">
                <a:latin typeface="Arial"/>
                <a:cs typeface="Arial"/>
              </a:rPr>
              <a:t> </a:t>
            </a:r>
            <a:r>
              <a:rPr sz="1500" spc="-4" baseline="-20165" dirty="0">
                <a:latin typeface="Arial"/>
                <a:cs typeface="Arial"/>
              </a:rPr>
              <a:t>Forever</a:t>
            </a:r>
            <a:endParaRPr sz="1000">
              <a:latin typeface="Arial"/>
              <a:cs typeface="Arial"/>
            </a:endParaRPr>
          </a:p>
          <a:p>
            <a:pPr marL="184033">
              <a:lnSpc>
                <a:spcPct val="95825"/>
              </a:lnSpc>
              <a:spcBef>
                <a:spcPts val="1290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Value</a:t>
            </a:r>
            <a:r>
              <a:rPr sz="1000" spc="6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Debt</a:t>
            </a:r>
            <a:endParaRPr sz="1000">
              <a:latin typeface="Arial"/>
              <a:cs typeface="Arial"/>
            </a:endParaRPr>
          </a:p>
          <a:p>
            <a:pPr marL="184033">
              <a:lnSpc>
                <a:spcPct val="95825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39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1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Equity</a:t>
            </a:r>
            <a:endParaRPr sz="1000">
              <a:latin typeface="Arial"/>
              <a:cs typeface="Arial"/>
            </a:endParaRPr>
          </a:p>
          <a:p>
            <a:pPr marL="1498960">
              <a:lnSpc>
                <a:spcPct val="95825"/>
              </a:lnSpc>
              <a:spcBef>
                <a:spcPts val="3415"/>
              </a:spcBef>
            </a:pPr>
            <a:r>
              <a:rPr sz="1000" b="1" dirty="0">
                <a:latin typeface="Arial"/>
                <a:cs typeface="Arial"/>
              </a:rPr>
              <a:t>Cost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28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Equity                           </a:t>
            </a:r>
            <a:r>
              <a:rPr sz="1000" b="1" spc="27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Cost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28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Debt                                   </a:t>
            </a:r>
            <a:r>
              <a:rPr sz="1000" b="1" spc="167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Weights</a:t>
            </a:r>
            <a:endParaRPr sz="1000">
              <a:latin typeface="Arial"/>
              <a:cs typeface="Arial"/>
            </a:endParaRPr>
          </a:p>
          <a:p>
            <a:pPr marL="3420776">
              <a:lnSpc>
                <a:spcPct val="95825"/>
              </a:lnSpc>
              <a:spcBef>
                <a:spcPts val="49"/>
              </a:spcBef>
            </a:pPr>
            <a:r>
              <a:rPr sz="1000" spc="-17" dirty="0">
                <a:latin typeface="Arial"/>
                <a:cs typeface="Arial"/>
              </a:rPr>
              <a:t>(Riskfre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                                  </a:t>
            </a:r>
            <a:r>
              <a:rPr sz="1000" spc="217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Base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Marke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49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Value</a:t>
            </a:r>
            <a:endParaRPr sz="1000">
              <a:latin typeface="Arial"/>
              <a:cs typeface="Arial"/>
            </a:endParaRPr>
          </a:p>
          <a:p>
            <a:pPr marL="3399263" marR="3312606" algn="ctr">
              <a:lnSpc>
                <a:spcPct val="95825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+</a:t>
            </a:r>
            <a:r>
              <a:rPr sz="1000" spc="2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Defaul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69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Spread</a:t>
            </a:r>
            <a:r>
              <a:rPr sz="1000" dirty="0">
                <a:latin typeface="Arial"/>
                <a:cs typeface="Arial"/>
              </a:rPr>
              <a:t>)</a:t>
            </a:r>
            <a:r>
              <a:rPr sz="1000" spc="77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(1-t)</a:t>
            </a:r>
            <a:endParaRPr sz="1000">
              <a:latin typeface="Arial"/>
              <a:cs typeface="Arial"/>
            </a:endParaRPr>
          </a:p>
          <a:p>
            <a:pPr marL="487478">
              <a:lnSpc>
                <a:spcPct val="95825"/>
              </a:lnSpc>
              <a:spcBef>
                <a:spcPts val="1911"/>
              </a:spcBef>
            </a:pPr>
            <a:r>
              <a:rPr sz="1000" b="1" dirty="0">
                <a:latin typeface="Arial"/>
                <a:cs typeface="Arial"/>
              </a:rPr>
              <a:t>Riskfree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Rate </a:t>
            </a:r>
            <a:r>
              <a:rPr sz="1000" b="1" spc="2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87478">
              <a:lnSpc>
                <a:spcPts val="1216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3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defaul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16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ris</a:t>
            </a:r>
            <a:r>
              <a:rPr sz="1000" dirty="0">
                <a:latin typeface="Arial"/>
                <a:cs typeface="Arial"/>
              </a:rPr>
              <a:t>k                                                                             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500" b="1" baseline="-20165" dirty="0">
                <a:latin typeface="Arial"/>
                <a:cs typeface="Arial"/>
              </a:rPr>
              <a:t>Risk</a:t>
            </a:r>
            <a:r>
              <a:rPr sz="1500" b="1" spc="52" baseline="-20165" dirty="0">
                <a:latin typeface="Arial"/>
                <a:cs typeface="Arial"/>
              </a:rPr>
              <a:t> </a:t>
            </a:r>
            <a:r>
              <a:rPr sz="1500" b="1" baseline="-20165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  <a:p>
            <a:pPr marL="487478" marR="2534812">
              <a:lnSpc>
                <a:spcPts val="1186"/>
              </a:lnSpc>
              <a:spcBef>
                <a:spcPts val="389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47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28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sam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currenc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21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d        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2400" baseline="6625" dirty="0">
                <a:latin typeface="Arial"/>
                <a:cs typeface="Arial"/>
              </a:rPr>
              <a:t>+  </a:t>
            </a:r>
            <a:r>
              <a:rPr sz="2400" spc="162" baseline="6625" dirty="0">
                <a:latin typeface="Arial"/>
                <a:cs typeface="Arial"/>
              </a:rPr>
              <a:t> </a:t>
            </a:r>
            <a:r>
              <a:rPr sz="1500" baseline="5041" dirty="0">
                <a:latin typeface="Arial"/>
                <a:cs typeface="Arial"/>
              </a:rPr>
              <a:t>-</a:t>
            </a:r>
            <a:r>
              <a:rPr sz="1500" spc="-42" baseline="5041" dirty="0">
                <a:latin typeface="Arial"/>
                <a:cs typeface="Arial"/>
              </a:rPr>
              <a:t> </a:t>
            </a:r>
            <a:r>
              <a:rPr sz="1500" spc="-31" baseline="5041" dirty="0">
                <a:latin typeface="Arial"/>
                <a:cs typeface="Arial"/>
              </a:rPr>
              <a:t>Measure</a:t>
            </a:r>
            <a:r>
              <a:rPr sz="1500" baseline="5041" dirty="0">
                <a:latin typeface="Arial"/>
                <a:cs typeface="Arial"/>
              </a:rPr>
              <a:t>s</a:t>
            </a:r>
            <a:r>
              <a:rPr sz="1500" spc="40" baseline="5041" dirty="0">
                <a:latin typeface="Arial"/>
                <a:cs typeface="Arial"/>
              </a:rPr>
              <a:t> </a:t>
            </a:r>
            <a:r>
              <a:rPr sz="1500" spc="-31" baseline="5041" dirty="0">
                <a:latin typeface="Arial"/>
                <a:cs typeface="Arial"/>
              </a:rPr>
              <a:t>marke</a:t>
            </a:r>
            <a:r>
              <a:rPr sz="1500" baseline="5041" dirty="0">
                <a:latin typeface="Arial"/>
                <a:cs typeface="Arial"/>
              </a:rPr>
              <a:t>t</a:t>
            </a:r>
            <a:r>
              <a:rPr sz="1500" spc="13" baseline="5041" dirty="0">
                <a:latin typeface="Arial"/>
                <a:cs typeface="Arial"/>
              </a:rPr>
              <a:t> </a:t>
            </a:r>
            <a:r>
              <a:rPr sz="1500" spc="-31" baseline="5041" dirty="0">
                <a:latin typeface="Arial"/>
                <a:cs typeface="Arial"/>
              </a:rPr>
              <a:t>ris</a:t>
            </a:r>
            <a:r>
              <a:rPr sz="1500" baseline="5041" dirty="0">
                <a:latin typeface="Arial"/>
                <a:cs typeface="Arial"/>
              </a:rPr>
              <a:t>k     </a:t>
            </a:r>
            <a:r>
              <a:rPr sz="1500" spc="85" baseline="5041" dirty="0">
                <a:latin typeface="Arial"/>
                <a:cs typeface="Arial"/>
              </a:rPr>
              <a:t> </a:t>
            </a:r>
            <a:r>
              <a:rPr sz="1500" b="1" baseline="30248" dirty="0">
                <a:latin typeface="Arial"/>
                <a:cs typeface="Arial"/>
              </a:rPr>
              <a:t>X    </a:t>
            </a:r>
            <a:r>
              <a:rPr sz="1500" b="1" spc="270" baseline="30248" dirty="0">
                <a:latin typeface="Arial"/>
                <a:cs typeface="Arial"/>
              </a:rPr>
              <a:t> </a:t>
            </a:r>
            <a:r>
              <a:rPr sz="1500" baseline="50413" dirty="0">
                <a:latin typeface="Arial"/>
                <a:cs typeface="Arial"/>
              </a:rPr>
              <a:t>-</a:t>
            </a:r>
            <a:r>
              <a:rPr sz="1500" spc="-24" baseline="50413" dirty="0">
                <a:latin typeface="Arial"/>
                <a:cs typeface="Arial"/>
              </a:rPr>
              <a:t> </a:t>
            </a:r>
            <a:r>
              <a:rPr sz="1500" spc="-17" baseline="50413" dirty="0">
                <a:latin typeface="Arial"/>
                <a:cs typeface="Arial"/>
              </a:rPr>
              <a:t>Premiu</a:t>
            </a:r>
            <a:r>
              <a:rPr sz="1500" baseline="50413" dirty="0">
                <a:latin typeface="Arial"/>
                <a:cs typeface="Arial"/>
              </a:rPr>
              <a:t>m</a:t>
            </a:r>
            <a:r>
              <a:rPr sz="1500" spc="50" baseline="50413" dirty="0">
                <a:latin typeface="Arial"/>
                <a:cs typeface="Arial"/>
              </a:rPr>
              <a:t> </a:t>
            </a:r>
            <a:r>
              <a:rPr sz="1500" spc="-17" baseline="50413" dirty="0">
                <a:latin typeface="Arial"/>
                <a:cs typeface="Arial"/>
              </a:rPr>
              <a:t>fo</a:t>
            </a:r>
            <a:r>
              <a:rPr sz="1500" baseline="50413" dirty="0">
                <a:latin typeface="Arial"/>
                <a:cs typeface="Arial"/>
              </a:rPr>
              <a:t>r</a:t>
            </a:r>
            <a:r>
              <a:rPr sz="1500" spc="-7" baseline="50413" dirty="0">
                <a:latin typeface="Arial"/>
                <a:cs typeface="Arial"/>
              </a:rPr>
              <a:t> </a:t>
            </a:r>
            <a:r>
              <a:rPr sz="1500" spc="-17" baseline="50413" dirty="0">
                <a:latin typeface="Arial"/>
                <a:cs typeface="Arial"/>
              </a:rPr>
              <a:t>average </a:t>
            </a:r>
            <a:r>
              <a:rPr sz="1000" spc="-26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sam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1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term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(rea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or</a:t>
            </a:r>
            <a:endParaRPr sz="1000">
              <a:latin typeface="Arial"/>
              <a:cs typeface="Arial"/>
            </a:endParaRPr>
          </a:p>
          <a:p>
            <a:pPr marL="487478">
              <a:lnSpc>
                <a:spcPct val="95825"/>
              </a:lnSpc>
              <a:spcBef>
                <a:spcPts val="52"/>
              </a:spcBef>
            </a:pPr>
            <a:r>
              <a:rPr sz="1000" spc="-31" dirty="0">
                <a:latin typeface="Arial"/>
                <a:cs typeface="Arial"/>
              </a:rPr>
              <a:t>nomina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13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36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cas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flows</a:t>
            </a:r>
            <a:endParaRPr sz="1000">
              <a:latin typeface="Arial"/>
              <a:cs typeface="Arial"/>
            </a:endParaRPr>
          </a:p>
          <a:p>
            <a:pPr marL="2206997">
              <a:lnSpc>
                <a:spcPct val="95825"/>
              </a:lnSpc>
              <a:spcBef>
                <a:spcPts val="582"/>
              </a:spcBef>
            </a:pPr>
            <a:r>
              <a:rPr sz="1000" dirty="0">
                <a:latin typeface="Arial"/>
                <a:cs typeface="Arial"/>
              </a:rPr>
              <a:t>Type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      </a:t>
            </a:r>
            <a:r>
              <a:rPr sz="1000" spc="57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     </a:t>
            </a:r>
            <a:r>
              <a:rPr sz="1000" spc="166" dirty="0">
                <a:latin typeface="Arial"/>
                <a:cs typeface="Arial"/>
              </a:rPr>
              <a:t> </a:t>
            </a:r>
            <a:r>
              <a:rPr sz="1000" spc="-67" dirty="0">
                <a:latin typeface="Arial"/>
                <a:cs typeface="Arial"/>
              </a:rPr>
              <a:t>Financia</a:t>
            </a:r>
            <a:r>
              <a:rPr sz="1000" dirty="0">
                <a:latin typeface="Arial"/>
                <a:cs typeface="Arial"/>
              </a:rPr>
              <a:t>l              </a:t>
            </a:r>
            <a:r>
              <a:rPr sz="1000" spc="4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Base</a:t>
            </a:r>
            <a:r>
              <a:rPr sz="1000" spc="5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       </a:t>
            </a:r>
            <a:r>
              <a:rPr sz="1000" spc="6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Countr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54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  <a:p>
            <a:pPr marL="2206997">
              <a:lnSpc>
                <a:spcPct val="95825"/>
              </a:lnSpc>
              <a:spcBef>
                <a:spcPts val="49"/>
              </a:spcBef>
            </a:pPr>
            <a:r>
              <a:rPr sz="1000" spc="-8" dirty="0">
                <a:latin typeface="Arial"/>
                <a:cs typeface="Arial"/>
              </a:rPr>
              <a:t>Busines</a:t>
            </a:r>
            <a:r>
              <a:rPr sz="1000" dirty="0">
                <a:latin typeface="Arial"/>
                <a:cs typeface="Arial"/>
              </a:rPr>
              <a:t>s   </a:t>
            </a:r>
            <a:r>
              <a:rPr sz="1000" spc="26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Leverage      </a:t>
            </a:r>
            <a:r>
              <a:rPr sz="1000" spc="2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Leverage           </a:t>
            </a:r>
            <a:r>
              <a:rPr sz="1000" spc="193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Premiu</a:t>
            </a:r>
            <a:r>
              <a:rPr sz="1000" dirty="0">
                <a:latin typeface="Arial"/>
                <a:cs typeface="Arial"/>
              </a:rPr>
              <a:t>m            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80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96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46212" y="2039471"/>
            <a:ext cx="5254224" cy="3646580"/>
          </a:xfrm>
          <a:custGeom>
            <a:avLst/>
            <a:gdLst/>
            <a:ahLst/>
            <a:cxnLst/>
            <a:rect l="l" t="t" r="r" b="b"/>
            <a:pathLst>
              <a:path w="5779646" h="4132791">
                <a:moveTo>
                  <a:pt x="0" y="0"/>
                </a:moveTo>
                <a:lnTo>
                  <a:pt x="0" y="4132791"/>
                </a:lnTo>
                <a:lnTo>
                  <a:pt x="5779646" y="4132791"/>
                </a:lnTo>
                <a:lnTo>
                  <a:pt x="5779646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50236" y="2041422"/>
            <a:ext cx="955495" cy="0"/>
          </a:xfrm>
          <a:custGeom>
            <a:avLst/>
            <a:gdLst/>
            <a:ahLst/>
            <a:cxnLst/>
            <a:rect l="l" t="t" r="r" b="b"/>
            <a:pathLst>
              <a:path w="1051045">
                <a:moveTo>
                  <a:pt x="0" y="0"/>
                </a:moveTo>
                <a:lnTo>
                  <a:pt x="1051045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09755" y="2041422"/>
            <a:ext cx="1778228" cy="0"/>
          </a:xfrm>
          <a:custGeom>
            <a:avLst/>
            <a:gdLst/>
            <a:ahLst/>
            <a:cxnLst/>
            <a:rect l="l" t="t" r="r" b="b"/>
            <a:pathLst>
              <a:path w="1956051">
                <a:moveTo>
                  <a:pt x="0" y="0"/>
                </a:moveTo>
                <a:lnTo>
                  <a:pt x="1956051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92007" y="2041422"/>
            <a:ext cx="2506418" cy="0"/>
          </a:xfrm>
          <a:custGeom>
            <a:avLst/>
            <a:gdLst/>
            <a:ahLst/>
            <a:cxnLst/>
            <a:rect l="l" t="t" r="r" b="b"/>
            <a:pathLst>
              <a:path w="2757060">
                <a:moveTo>
                  <a:pt x="0" y="0"/>
                </a:moveTo>
                <a:lnTo>
                  <a:pt x="2757060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50236" y="2158550"/>
            <a:ext cx="955495" cy="0"/>
          </a:xfrm>
          <a:custGeom>
            <a:avLst/>
            <a:gdLst/>
            <a:ahLst/>
            <a:cxnLst/>
            <a:rect l="l" t="t" r="r" b="b"/>
            <a:pathLst>
              <a:path w="1051045">
                <a:moveTo>
                  <a:pt x="0" y="0"/>
                </a:moveTo>
                <a:lnTo>
                  <a:pt x="1051045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09755" y="2158550"/>
            <a:ext cx="1778228" cy="0"/>
          </a:xfrm>
          <a:custGeom>
            <a:avLst/>
            <a:gdLst/>
            <a:ahLst/>
            <a:cxnLst/>
            <a:rect l="l" t="t" r="r" b="b"/>
            <a:pathLst>
              <a:path w="1956051">
                <a:moveTo>
                  <a:pt x="0" y="0"/>
                </a:moveTo>
                <a:lnTo>
                  <a:pt x="1956051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92007" y="2158550"/>
            <a:ext cx="2506418" cy="0"/>
          </a:xfrm>
          <a:custGeom>
            <a:avLst/>
            <a:gdLst/>
            <a:ahLst/>
            <a:cxnLst/>
            <a:rect l="l" t="t" r="r" b="b"/>
            <a:pathLst>
              <a:path w="2757060">
                <a:moveTo>
                  <a:pt x="0" y="0"/>
                </a:moveTo>
                <a:lnTo>
                  <a:pt x="2757060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50236" y="2726620"/>
            <a:ext cx="955495" cy="0"/>
          </a:xfrm>
          <a:custGeom>
            <a:avLst/>
            <a:gdLst/>
            <a:ahLst/>
            <a:cxnLst/>
            <a:rect l="l" t="t" r="r" b="b"/>
            <a:pathLst>
              <a:path w="1051045">
                <a:moveTo>
                  <a:pt x="0" y="0"/>
                </a:moveTo>
                <a:lnTo>
                  <a:pt x="1051045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9755" y="2726620"/>
            <a:ext cx="1778228" cy="0"/>
          </a:xfrm>
          <a:custGeom>
            <a:avLst/>
            <a:gdLst/>
            <a:ahLst/>
            <a:cxnLst/>
            <a:rect l="l" t="t" r="r" b="b"/>
            <a:pathLst>
              <a:path w="1956051">
                <a:moveTo>
                  <a:pt x="0" y="0"/>
                </a:moveTo>
                <a:lnTo>
                  <a:pt x="1956051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92007" y="2726620"/>
            <a:ext cx="2506418" cy="0"/>
          </a:xfrm>
          <a:custGeom>
            <a:avLst/>
            <a:gdLst/>
            <a:ahLst/>
            <a:cxnLst/>
            <a:rect l="l" t="t" r="r" b="b"/>
            <a:pathLst>
              <a:path w="2757060">
                <a:moveTo>
                  <a:pt x="0" y="0"/>
                </a:moveTo>
                <a:lnTo>
                  <a:pt x="2757060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50236" y="3181466"/>
            <a:ext cx="955495" cy="0"/>
          </a:xfrm>
          <a:custGeom>
            <a:avLst/>
            <a:gdLst/>
            <a:ahLst/>
            <a:cxnLst/>
            <a:rect l="l" t="t" r="r" b="b"/>
            <a:pathLst>
              <a:path w="1051045">
                <a:moveTo>
                  <a:pt x="0" y="0"/>
                </a:moveTo>
                <a:lnTo>
                  <a:pt x="1051045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09755" y="3181466"/>
            <a:ext cx="1778228" cy="0"/>
          </a:xfrm>
          <a:custGeom>
            <a:avLst/>
            <a:gdLst/>
            <a:ahLst/>
            <a:cxnLst/>
            <a:rect l="l" t="t" r="r" b="b"/>
            <a:pathLst>
              <a:path w="1956051">
                <a:moveTo>
                  <a:pt x="0" y="0"/>
                </a:moveTo>
                <a:lnTo>
                  <a:pt x="1956051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92007" y="3181466"/>
            <a:ext cx="2506418" cy="0"/>
          </a:xfrm>
          <a:custGeom>
            <a:avLst/>
            <a:gdLst/>
            <a:ahLst/>
            <a:cxnLst/>
            <a:rect l="l" t="t" r="r" b="b"/>
            <a:pathLst>
              <a:path w="2757060">
                <a:moveTo>
                  <a:pt x="0" y="0"/>
                </a:moveTo>
                <a:lnTo>
                  <a:pt x="2757060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50236" y="3636313"/>
            <a:ext cx="955495" cy="0"/>
          </a:xfrm>
          <a:custGeom>
            <a:avLst/>
            <a:gdLst/>
            <a:ahLst/>
            <a:cxnLst/>
            <a:rect l="l" t="t" r="r" b="b"/>
            <a:pathLst>
              <a:path w="1051045">
                <a:moveTo>
                  <a:pt x="0" y="0"/>
                </a:moveTo>
                <a:lnTo>
                  <a:pt x="1051045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09755" y="3636313"/>
            <a:ext cx="1778228" cy="0"/>
          </a:xfrm>
          <a:custGeom>
            <a:avLst/>
            <a:gdLst/>
            <a:ahLst/>
            <a:cxnLst/>
            <a:rect l="l" t="t" r="r" b="b"/>
            <a:pathLst>
              <a:path w="1956051">
                <a:moveTo>
                  <a:pt x="0" y="0"/>
                </a:moveTo>
                <a:lnTo>
                  <a:pt x="1956051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92007" y="3636313"/>
            <a:ext cx="2506418" cy="0"/>
          </a:xfrm>
          <a:custGeom>
            <a:avLst/>
            <a:gdLst/>
            <a:ahLst/>
            <a:cxnLst/>
            <a:rect l="l" t="t" r="r" b="b"/>
            <a:pathLst>
              <a:path w="2757060">
                <a:moveTo>
                  <a:pt x="0" y="0"/>
                </a:moveTo>
                <a:lnTo>
                  <a:pt x="2757060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50236" y="3977936"/>
            <a:ext cx="955495" cy="0"/>
          </a:xfrm>
          <a:custGeom>
            <a:avLst/>
            <a:gdLst/>
            <a:ahLst/>
            <a:cxnLst/>
            <a:rect l="l" t="t" r="r" b="b"/>
            <a:pathLst>
              <a:path w="1051045">
                <a:moveTo>
                  <a:pt x="0" y="0"/>
                </a:moveTo>
                <a:lnTo>
                  <a:pt x="1051045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09755" y="3977936"/>
            <a:ext cx="1778228" cy="0"/>
          </a:xfrm>
          <a:custGeom>
            <a:avLst/>
            <a:gdLst/>
            <a:ahLst/>
            <a:cxnLst/>
            <a:rect l="l" t="t" r="r" b="b"/>
            <a:pathLst>
              <a:path w="1956051">
                <a:moveTo>
                  <a:pt x="0" y="0"/>
                </a:moveTo>
                <a:lnTo>
                  <a:pt x="1956051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92007" y="3977936"/>
            <a:ext cx="2506418" cy="0"/>
          </a:xfrm>
          <a:custGeom>
            <a:avLst/>
            <a:gdLst/>
            <a:ahLst/>
            <a:cxnLst/>
            <a:rect l="l" t="t" r="r" b="b"/>
            <a:pathLst>
              <a:path w="2757060">
                <a:moveTo>
                  <a:pt x="0" y="0"/>
                </a:moveTo>
                <a:lnTo>
                  <a:pt x="2757060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50236" y="4432782"/>
            <a:ext cx="955495" cy="0"/>
          </a:xfrm>
          <a:custGeom>
            <a:avLst/>
            <a:gdLst/>
            <a:ahLst/>
            <a:cxnLst/>
            <a:rect l="l" t="t" r="r" b="b"/>
            <a:pathLst>
              <a:path w="1051045">
                <a:moveTo>
                  <a:pt x="0" y="0"/>
                </a:moveTo>
                <a:lnTo>
                  <a:pt x="1051045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09755" y="4432782"/>
            <a:ext cx="1778228" cy="0"/>
          </a:xfrm>
          <a:custGeom>
            <a:avLst/>
            <a:gdLst/>
            <a:ahLst/>
            <a:cxnLst/>
            <a:rect l="l" t="t" r="r" b="b"/>
            <a:pathLst>
              <a:path w="1956051">
                <a:moveTo>
                  <a:pt x="0" y="0"/>
                </a:moveTo>
                <a:lnTo>
                  <a:pt x="1956051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2007" y="4432782"/>
            <a:ext cx="2506418" cy="0"/>
          </a:xfrm>
          <a:custGeom>
            <a:avLst/>
            <a:gdLst/>
            <a:ahLst/>
            <a:cxnLst/>
            <a:rect l="l" t="t" r="r" b="b"/>
            <a:pathLst>
              <a:path w="2757060">
                <a:moveTo>
                  <a:pt x="0" y="0"/>
                </a:moveTo>
                <a:lnTo>
                  <a:pt x="2757060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50236" y="5000853"/>
            <a:ext cx="955495" cy="0"/>
          </a:xfrm>
          <a:custGeom>
            <a:avLst/>
            <a:gdLst/>
            <a:ahLst/>
            <a:cxnLst/>
            <a:rect l="l" t="t" r="r" b="b"/>
            <a:pathLst>
              <a:path w="1051045">
                <a:moveTo>
                  <a:pt x="0" y="0"/>
                </a:moveTo>
                <a:lnTo>
                  <a:pt x="1051045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09755" y="5000853"/>
            <a:ext cx="1778228" cy="0"/>
          </a:xfrm>
          <a:custGeom>
            <a:avLst/>
            <a:gdLst/>
            <a:ahLst/>
            <a:cxnLst/>
            <a:rect l="l" t="t" r="r" b="b"/>
            <a:pathLst>
              <a:path w="1956051">
                <a:moveTo>
                  <a:pt x="0" y="0"/>
                </a:moveTo>
                <a:lnTo>
                  <a:pt x="1956051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92007" y="5000853"/>
            <a:ext cx="2506418" cy="0"/>
          </a:xfrm>
          <a:custGeom>
            <a:avLst/>
            <a:gdLst/>
            <a:ahLst/>
            <a:cxnLst/>
            <a:rect l="l" t="t" r="r" b="b"/>
            <a:pathLst>
              <a:path w="2757060">
                <a:moveTo>
                  <a:pt x="0" y="0"/>
                </a:moveTo>
                <a:lnTo>
                  <a:pt x="2757060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50236" y="5342476"/>
            <a:ext cx="955495" cy="0"/>
          </a:xfrm>
          <a:custGeom>
            <a:avLst/>
            <a:gdLst/>
            <a:ahLst/>
            <a:cxnLst/>
            <a:rect l="l" t="t" r="r" b="b"/>
            <a:pathLst>
              <a:path w="1051045">
                <a:moveTo>
                  <a:pt x="0" y="0"/>
                </a:moveTo>
                <a:lnTo>
                  <a:pt x="1051045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09755" y="5342476"/>
            <a:ext cx="1778228" cy="0"/>
          </a:xfrm>
          <a:custGeom>
            <a:avLst/>
            <a:gdLst/>
            <a:ahLst/>
            <a:cxnLst/>
            <a:rect l="l" t="t" r="r" b="b"/>
            <a:pathLst>
              <a:path w="1956051">
                <a:moveTo>
                  <a:pt x="0" y="0"/>
                </a:moveTo>
                <a:lnTo>
                  <a:pt x="1956051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92007" y="5342476"/>
            <a:ext cx="2506418" cy="0"/>
          </a:xfrm>
          <a:custGeom>
            <a:avLst/>
            <a:gdLst/>
            <a:ahLst/>
            <a:cxnLst/>
            <a:rect l="l" t="t" r="r" b="b"/>
            <a:pathLst>
              <a:path w="2757060">
                <a:moveTo>
                  <a:pt x="0" y="0"/>
                </a:moveTo>
                <a:lnTo>
                  <a:pt x="2757060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48513" y="2039470"/>
            <a:ext cx="0" cy="3535310"/>
          </a:xfrm>
          <a:custGeom>
            <a:avLst/>
            <a:gdLst/>
            <a:ahLst/>
            <a:cxnLst/>
            <a:rect l="l" t="t" r="r" b="b"/>
            <a:pathLst>
              <a:path h="4006685">
                <a:moveTo>
                  <a:pt x="0" y="0"/>
                </a:moveTo>
                <a:lnTo>
                  <a:pt x="0" y="4006685"/>
                </a:lnTo>
              </a:path>
            </a:pathLst>
          </a:custGeom>
          <a:ln w="56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50236" y="5572827"/>
            <a:ext cx="955495" cy="0"/>
          </a:xfrm>
          <a:custGeom>
            <a:avLst/>
            <a:gdLst/>
            <a:ahLst/>
            <a:cxnLst/>
            <a:rect l="l" t="t" r="r" b="b"/>
            <a:pathLst>
              <a:path w="1051045">
                <a:moveTo>
                  <a:pt x="0" y="0"/>
                </a:moveTo>
                <a:lnTo>
                  <a:pt x="1051045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07743" y="2039470"/>
            <a:ext cx="0" cy="3535310"/>
          </a:xfrm>
          <a:custGeom>
            <a:avLst/>
            <a:gdLst/>
            <a:ahLst/>
            <a:cxnLst/>
            <a:rect l="l" t="t" r="r" b="b"/>
            <a:pathLst>
              <a:path h="4006685">
                <a:moveTo>
                  <a:pt x="0" y="0"/>
                </a:moveTo>
                <a:lnTo>
                  <a:pt x="0" y="4006685"/>
                </a:lnTo>
              </a:path>
            </a:pathLst>
          </a:custGeom>
          <a:ln w="56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09755" y="5572827"/>
            <a:ext cx="1778228" cy="0"/>
          </a:xfrm>
          <a:custGeom>
            <a:avLst/>
            <a:gdLst/>
            <a:ahLst/>
            <a:cxnLst/>
            <a:rect l="l" t="t" r="r" b="b"/>
            <a:pathLst>
              <a:path w="1956051">
                <a:moveTo>
                  <a:pt x="0" y="0"/>
                </a:moveTo>
                <a:lnTo>
                  <a:pt x="1956051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89995" y="2039470"/>
            <a:ext cx="0" cy="3535310"/>
          </a:xfrm>
          <a:custGeom>
            <a:avLst/>
            <a:gdLst/>
            <a:ahLst/>
            <a:cxnLst/>
            <a:rect l="l" t="t" r="r" b="b"/>
            <a:pathLst>
              <a:path h="4006685">
                <a:moveTo>
                  <a:pt x="0" y="0"/>
                </a:moveTo>
                <a:lnTo>
                  <a:pt x="0" y="4006685"/>
                </a:lnTo>
              </a:path>
            </a:pathLst>
          </a:custGeom>
          <a:ln w="569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92007" y="5572827"/>
            <a:ext cx="2506418" cy="0"/>
          </a:xfrm>
          <a:custGeom>
            <a:avLst/>
            <a:gdLst/>
            <a:ahLst/>
            <a:cxnLst/>
            <a:rect l="l" t="t" r="r" b="b"/>
            <a:pathLst>
              <a:path w="2757060">
                <a:moveTo>
                  <a:pt x="0" y="0"/>
                </a:moveTo>
                <a:lnTo>
                  <a:pt x="2757060" y="0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99142" y="2040446"/>
            <a:ext cx="0" cy="3533357"/>
          </a:xfrm>
          <a:custGeom>
            <a:avLst/>
            <a:gdLst/>
            <a:ahLst/>
            <a:cxnLst/>
            <a:rect l="l" t="t" r="r" b="b"/>
            <a:pathLst>
              <a:path h="4004471">
                <a:moveTo>
                  <a:pt x="0" y="0"/>
                </a:moveTo>
                <a:lnTo>
                  <a:pt x="0" y="4004471"/>
                </a:lnTo>
              </a:path>
            </a:pathLst>
          </a:custGeom>
          <a:ln w="56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48513" y="2039471"/>
            <a:ext cx="959230" cy="119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3307743" y="2039471"/>
            <a:ext cx="1782252" cy="119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5089996" y="2039471"/>
            <a:ext cx="2509146" cy="119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2348513" y="2158551"/>
            <a:ext cx="959230" cy="568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3307743" y="2158551"/>
            <a:ext cx="1782252" cy="568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5089996" y="2158551"/>
            <a:ext cx="2509146" cy="568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2348513" y="2726620"/>
            <a:ext cx="959230" cy="454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3307743" y="2726620"/>
            <a:ext cx="1782252" cy="454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5089996" y="2726620"/>
            <a:ext cx="2509146" cy="454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2348513" y="3181466"/>
            <a:ext cx="959230" cy="454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3307743" y="3181466"/>
            <a:ext cx="1782252" cy="454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5089996" y="3181466"/>
            <a:ext cx="2509146" cy="454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348513" y="3636313"/>
            <a:ext cx="959230" cy="341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307743" y="3636313"/>
            <a:ext cx="1782252" cy="341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5089996" y="3636313"/>
            <a:ext cx="2509146" cy="341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2348513" y="3977936"/>
            <a:ext cx="959230" cy="454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3307743" y="3977936"/>
            <a:ext cx="1782252" cy="454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5089996" y="3977936"/>
            <a:ext cx="2509146" cy="454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2348513" y="4432783"/>
            <a:ext cx="959230" cy="568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3307743" y="4432783"/>
            <a:ext cx="1782252" cy="568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089996" y="4432783"/>
            <a:ext cx="2509146" cy="568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348513" y="5000853"/>
            <a:ext cx="959230" cy="341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307743" y="5000853"/>
            <a:ext cx="1782252" cy="341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089996" y="5000853"/>
            <a:ext cx="2509146" cy="341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348513" y="5342477"/>
            <a:ext cx="959230" cy="230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307743" y="5342477"/>
            <a:ext cx="1782252" cy="230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089996" y="5342477"/>
            <a:ext cx="2509146" cy="230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348513" y="5572828"/>
            <a:ext cx="5250629" cy="113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021785" marR="2954222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Devising the Index</a:t>
            </a:r>
            <a:endParaRPr sz="2100">
              <a:latin typeface="Times New Roman"/>
              <a:cs typeface="Times New Roman"/>
            </a:endParaRPr>
          </a:p>
          <a:p>
            <a:pPr marL="1896421">
              <a:lnSpc>
                <a:spcPct val="95825"/>
              </a:lnSpc>
              <a:spcBef>
                <a:spcPts val="3636"/>
              </a:spcBef>
            </a:pPr>
            <a:r>
              <a:rPr sz="800" dirty="0">
                <a:latin typeface="Times New Roman"/>
                <a:cs typeface="Times New Roman"/>
              </a:rPr>
              <a:t>Valuation</a:t>
            </a:r>
            <a:r>
              <a:rPr sz="800" spc="6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Input            </a:t>
            </a:r>
            <a:r>
              <a:rPr sz="800" spc="7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Complexity</a:t>
            </a:r>
            <a:r>
              <a:rPr sz="800" spc="7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Factors                                       </a:t>
            </a:r>
            <a:r>
              <a:rPr sz="800" spc="8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Reasons</a:t>
            </a:r>
            <a:endParaRPr sz="800">
              <a:latin typeface="Times New Roman"/>
              <a:cs typeface="Times New Roman"/>
            </a:endParaRPr>
          </a:p>
          <a:p>
            <a:pPr marL="1896421">
              <a:lnSpc>
                <a:spcPct val="95825"/>
              </a:lnSpc>
              <a:spcBef>
                <a:spcPts val="58"/>
              </a:spcBef>
            </a:pPr>
            <a:r>
              <a:rPr sz="800" dirty="0">
                <a:latin typeface="Times New Roman"/>
                <a:cs typeface="Times New Roman"/>
              </a:rPr>
              <a:t>Operating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Income        </a:t>
            </a:r>
            <a:r>
              <a:rPr sz="800" spc="11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Multiple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Businesses                                  </a:t>
            </a:r>
            <a:r>
              <a:rPr sz="800" spc="15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Makes</a:t>
            </a:r>
            <a:r>
              <a:rPr sz="800" spc="5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it</a:t>
            </a:r>
            <a:r>
              <a:rPr sz="800" spc="1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</a:t>
            </a:r>
            <a:r>
              <a:rPr sz="800" spc="5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to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trace</a:t>
            </a:r>
            <a:r>
              <a:rPr sz="800" spc="3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source</a:t>
            </a:r>
            <a:r>
              <a:rPr sz="800" spc="4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1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operating</a:t>
            </a:r>
            <a:r>
              <a:rPr sz="800" spc="6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income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27"/>
              </a:spcBef>
            </a:pPr>
            <a:r>
              <a:rPr sz="800" dirty="0">
                <a:latin typeface="Times New Roman"/>
                <a:cs typeface="Times New Roman"/>
              </a:rPr>
              <a:t>2.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One-time</a:t>
            </a:r>
            <a:r>
              <a:rPr sz="800" spc="6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income</a:t>
            </a:r>
            <a:r>
              <a:rPr sz="800" spc="4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and</a:t>
            </a:r>
            <a:r>
              <a:rPr sz="800" spc="2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expenses                </a:t>
            </a:r>
            <a:r>
              <a:rPr sz="800" spc="109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Make</a:t>
            </a:r>
            <a:r>
              <a:rPr sz="800" dirty="0">
                <a:latin typeface="Times New Roman"/>
                <a:cs typeface="Times New Roman"/>
              </a:rPr>
              <a:t>s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f</a:t>
            </a:r>
            <a:r>
              <a:rPr sz="800" spc="13" dirty="0">
                <a:latin typeface="Times New Roman"/>
                <a:cs typeface="Times New Roman"/>
              </a:rPr>
              <a:t>o</a:t>
            </a:r>
            <a:r>
              <a:rPr sz="800" dirty="0">
                <a:latin typeface="Times New Roman"/>
                <a:cs typeface="Times New Roman"/>
              </a:rPr>
              <a:t>recasting</a:t>
            </a:r>
            <a:r>
              <a:rPr sz="800" spc="7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1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future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income</a:t>
            </a:r>
            <a:r>
              <a:rPr sz="800" spc="4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13"/>
              </a:spcBef>
            </a:pPr>
            <a:r>
              <a:rPr sz="800" dirty="0">
                <a:latin typeface="Times New Roman"/>
                <a:cs typeface="Times New Roman"/>
              </a:rPr>
              <a:t>3.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Income</a:t>
            </a:r>
            <a:r>
              <a:rPr sz="800" spc="4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from</a:t>
            </a:r>
            <a:r>
              <a:rPr sz="800" spc="3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unspecified</a:t>
            </a:r>
            <a:r>
              <a:rPr sz="800" spc="8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sources             </a:t>
            </a:r>
            <a:r>
              <a:rPr sz="800" spc="49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Make</a:t>
            </a:r>
            <a:r>
              <a:rPr sz="800" dirty="0">
                <a:latin typeface="Times New Roman"/>
                <a:cs typeface="Times New Roman"/>
              </a:rPr>
              <a:t>s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f</a:t>
            </a:r>
            <a:r>
              <a:rPr sz="800" spc="13" dirty="0">
                <a:latin typeface="Times New Roman"/>
                <a:cs typeface="Times New Roman"/>
              </a:rPr>
              <a:t>o</a:t>
            </a:r>
            <a:r>
              <a:rPr sz="800" dirty="0">
                <a:latin typeface="Times New Roman"/>
                <a:cs typeface="Times New Roman"/>
              </a:rPr>
              <a:t>recasting</a:t>
            </a:r>
            <a:r>
              <a:rPr sz="800" spc="7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1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future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income</a:t>
            </a:r>
            <a:r>
              <a:rPr sz="800" spc="4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</a:t>
            </a:r>
            <a:endParaRPr sz="800">
              <a:latin typeface="Times New Roman"/>
              <a:cs typeface="Times New Roman"/>
            </a:endParaRPr>
          </a:p>
          <a:p>
            <a:pPr marL="2841615" marR="1712979">
              <a:lnSpc>
                <a:spcPct val="99083"/>
              </a:lnSpc>
              <a:spcBef>
                <a:spcPts val="27"/>
              </a:spcBef>
            </a:pPr>
            <a:r>
              <a:rPr sz="800" dirty="0">
                <a:latin typeface="Times New Roman"/>
                <a:cs typeface="Times New Roman"/>
              </a:rPr>
              <a:t>4.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Items</a:t>
            </a:r>
            <a:r>
              <a:rPr sz="800" spc="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income</a:t>
            </a:r>
            <a:r>
              <a:rPr sz="800" spc="4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statement</a:t>
            </a:r>
            <a:r>
              <a:rPr sz="800" spc="6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that</a:t>
            </a:r>
            <a:r>
              <a:rPr sz="800" spc="2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are           </a:t>
            </a:r>
            <a:r>
              <a:rPr sz="800" spc="67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Make</a:t>
            </a:r>
            <a:r>
              <a:rPr sz="800" dirty="0">
                <a:latin typeface="Times New Roman"/>
                <a:cs typeface="Times New Roman"/>
              </a:rPr>
              <a:t>s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f</a:t>
            </a:r>
            <a:r>
              <a:rPr sz="800" spc="13" dirty="0">
                <a:latin typeface="Times New Roman"/>
                <a:cs typeface="Times New Roman"/>
              </a:rPr>
              <a:t>o</a:t>
            </a:r>
            <a:r>
              <a:rPr sz="800" dirty="0">
                <a:latin typeface="Times New Roman"/>
                <a:cs typeface="Times New Roman"/>
              </a:rPr>
              <a:t>recasting</a:t>
            </a:r>
            <a:r>
              <a:rPr sz="800" spc="7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1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future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income</a:t>
            </a:r>
            <a:r>
              <a:rPr sz="800" spc="4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 volatile</a:t>
            </a:r>
            <a:endParaRPr sz="800">
              <a:latin typeface="Times New Roman"/>
              <a:cs typeface="Times New Roman"/>
            </a:endParaRPr>
          </a:p>
          <a:p>
            <a:pPr marL="1896421">
              <a:lnSpc>
                <a:spcPct val="95825"/>
              </a:lnSpc>
              <a:spcBef>
                <a:spcPts val="31"/>
              </a:spcBef>
            </a:pPr>
            <a:r>
              <a:rPr sz="800" dirty="0">
                <a:latin typeface="Times New Roman"/>
                <a:cs typeface="Times New Roman"/>
              </a:rPr>
              <a:t>Tax</a:t>
            </a:r>
            <a:r>
              <a:rPr sz="800" spc="2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Rate                       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Income</a:t>
            </a:r>
            <a:r>
              <a:rPr sz="800" spc="4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from</a:t>
            </a:r>
            <a:r>
              <a:rPr sz="800" spc="3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multiple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locales                   </a:t>
            </a:r>
            <a:r>
              <a:rPr sz="800" spc="7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Different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tax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rates</a:t>
            </a:r>
            <a:r>
              <a:rPr sz="800" spc="3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different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locales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13"/>
              </a:spcBef>
            </a:pPr>
            <a:r>
              <a:rPr sz="800" dirty="0">
                <a:latin typeface="Times New Roman"/>
                <a:cs typeface="Times New Roman"/>
              </a:rPr>
              <a:t>2.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Different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tax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and</a:t>
            </a:r>
            <a:r>
              <a:rPr sz="800" spc="3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reporting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books            </a:t>
            </a:r>
            <a:r>
              <a:rPr sz="800" spc="17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Effective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tax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rate</a:t>
            </a:r>
            <a:r>
              <a:rPr sz="800" spc="2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is</a:t>
            </a:r>
            <a:r>
              <a:rPr sz="800" spc="1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meaningless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27"/>
              </a:spcBef>
            </a:pPr>
            <a:r>
              <a:rPr sz="800" dirty="0">
                <a:latin typeface="Times New Roman"/>
                <a:cs typeface="Times New Roman"/>
              </a:rPr>
              <a:t>3.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Headquarters</a:t>
            </a:r>
            <a:r>
              <a:rPr sz="800" spc="8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tax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havens                       </a:t>
            </a:r>
            <a:r>
              <a:rPr sz="800" spc="5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Maneuvers</a:t>
            </a:r>
            <a:r>
              <a:rPr sz="800" spc="7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to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reduce</a:t>
            </a:r>
            <a:r>
              <a:rPr sz="800" spc="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taxes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can</a:t>
            </a:r>
            <a:r>
              <a:rPr sz="800" spc="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lead</a:t>
            </a:r>
            <a:r>
              <a:rPr sz="800" spc="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to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complexity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27"/>
              </a:spcBef>
            </a:pPr>
            <a:r>
              <a:rPr sz="800" dirty="0">
                <a:latin typeface="Times New Roman"/>
                <a:cs typeface="Times New Roman"/>
              </a:rPr>
              <a:t>4.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Volatile</a:t>
            </a:r>
            <a:r>
              <a:rPr sz="800" spc="5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effective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tax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rate                         </a:t>
            </a:r>
            <a:r>
              <a:rPr sz="800" spc="18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Forecasting</a:t>
            </a:r>
            <a:r>
              <a:rPr sz="800" spc="7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tax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rate</a:t>
            </a:r>
            <a:r>
              <a:rPr sz="800" spc="2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becomes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</a:t>
            </a:r>
            <a:endParaRPr sz="800">
              <a:latin typeface="Times New Roman"/>
              <a:cs typeface="Times New Roman"/>
            </a:endParaRPr>
          </a:p>
          <a:p>
            <a:pPr marL="1896421">
              <a:lnSpc>
                <a:spcPct val="95825"/>
              </a:lnSpc>
              <a:spcBef>
                <a:spcPts val="58"/>
              </a:spcBef>
            </a:pPr>
            <a:r>
              <a:rPr sz="800" dirty="0">
                <a:latin typeface="Times New Roman"/>
                <a:cs typeface="Times New Roman"/>
              </a:rPr>
              <a:t>Capital</a:t>
            </a:r>
            <a:r>
              <a:rPr sz="800" spc="4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Expenditures   </a:t>
            </a:r>
            <a:r>
              <a:rPr sz="800" spc="18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Volatile</a:t>
            </a:r>
            <a:r>
              <a:rPr sz="800" spc="5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capital</a:t>
            </a:r>
            <a:r>
              <a:rPr sz="800" spc="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expenditures                    </a:t>
            </a:r>
            <a:r>
              <a:rPr sz="800" spc="15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Forecasting</a:t>
            </a:r>
            <a:r>
              <a:rPr sz="800" spc="7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becomes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13"/>
              </a:spcBef>
            </a:pPr>
            <a:r>
              <a:rPr sz="800" dirty="0">
                <a:latin typeface="Times New Roman"/>
                <a:cs typeface="Times New Roman"/>
              </a:rPr>
              <a:t>2.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Frequent</a:t>
            </a:r>
            <a:r>
              <a:rPr sz="800" spc="5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and</a:t>
            </a:r>
            <a:r>
              <a:rPr sz="800" spc="2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large</a:t>
            </a:r>
            <a:r>
              <a:rPr sz="800" spc="3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acquisitions                </a:t>
            </a:r>
            <a:r>
              <a:rPr sz="800" spc="1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Requires</a:t>
            </a:r>
            <a:r>
              <a:rPr sz="800" spc="5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normalization</a:t>
            </a:r>
            <a:r>
              <a:rPr sz="800" spc="8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over</a:t>
            </a:r>
            <a:r>
              <a:rPr sz="800" spc="3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se</a:t>
            </a:r>
            <a:r>
              <a:rPr sz="800" spc="13" dirty="0">
                <a:latin typeface="Times New Roman"/>
                <a:cs typeface="Times New Roman"/>
              </a:rPr>
              <a:t>v</a:t>
            </a:r>
            <a:r>
              <a:rPr sz="800" dirty="0">
                <a:latin typeface="Times New Roman"/>
                <a:cs typeface="Times New Roman"/>
              </a:rPr>
              <a:t>eral</a:t>
            </a:r>
            <a:r>
              <a:rPr sz="800" spc="5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years</a:t>
            </a:r>
            <a:endParaRPr sz="800">
              <a:latin typeface="Times New Roman"/>
              <a:cs typeface="Times New Roman"/>
            </a:endParaRPr>
          </a:p>
          <a:p>
            <a:pPr marL="2841615" marR="1494514">
              <a:lnSpc>
                <a:spcPct val="99083"/>
              </a:lnSpc>
              <a:spcBef>
                <a:spcPts val="27"/>
              </a:spcBef>
            </a:pPr>
            <a:r>
              <a:rPr sz="800" dirty="0">
                <a:latin typeface="Times New Roman"/>
                <a:cs typeface="Times New Roman"/>
              </a:rPr>
              <a:t>3.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Stock</a:t>
            </a:r>
            <a:r>
              <a:rPr sz="800" spc="3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payment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for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acquisitions</a:t>
            </a:r>
            <a:r>
              <a:rPr sz="800" spc="7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and         </a:t>
            </a:r>
            <a:r>
              <a:rPr sz="800" spc="17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to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figure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out</a:t>
            </a:r>
            <a:r>
              <a:rPr sz="800" spc="2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how</a:t>
            </a:r>
            <a:r>
              <a:rPr sz="800" spc="3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much</a:t>
            </a:r>
            <a:r>
              <a:rPr sz="800" spc="3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acquisitions</a:t>
            </a:r>
            <a:r>
              <a:rPr sz="800" spc="7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cost investments</a:t>
            </a:r>
            <a:endParaRPr sz="800">
              <a:latin typeface="Times New Roman"/>
              <a:cs typeface="Times New Roman"/>
            </a:endParaRPr>
          </a:p>
          <a:p>
            <a:pPr marL="2841615" marR="1698980" indent="-945194">
              <a:lnSpc>
                <a:spcPct val="97358"/>
              </a:lnSpc>
              <a:spcBef>
                <a:spcPts val="31"/>
              </a:spcBef>
            </a:pPr>
            <a:r>
              <a:rPr sz="800" dirty="0">
                <a:latin typeface="Times New Roman"/>
                <a:cs typeface="Times New Roman"/>
              </a:rPr>
              <a:t>Working</a:t>
            </a:r>
            <a:r>
              <a:rPr sz="800" spc="5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capital           </a:t>
            </a:r>
            <a:r>
              <a:rPr sz="800" spc="1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Unspecified</a:t>
            </a:r>
            <a:r>
              <a:rPr sz="800" spc="7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current</a:t>
            </a:r>
            <a:r>
              <a:rPr sz="800" spc="4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assets</a:t>
            </a:r>
            <a:r>
              <a:rPr sz="800" spc="3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and</a:t>
            </a:r>
            <a:r>
              <a:rPr sz="800" spc="2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current     </a:t>
            </a:r>
            <a:r>
              <a:rPr sz="800" spc="3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Becomes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repository</a:t>
            </a:r>
            <a:r>
              <a:rPr sz="800" spc="6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for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miscellaneous</a:t>
            </a:r>
            <a:r>
              <a:rPr sz="800" spc="9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</a:t>
            </a:r>
            <a:r>
              <a:rPr sz="800" spc="26" dirty="0">
                <a:latin typeface="Times New Roman"/>
                <a:cs typeface="Times New Roman"/>
              </a:rPr>
              <a:t>s</a:t>
            </a:r>
            <a:r>
              <a:rPr sz="800" dirty="0">
                <a:latin typeface="Times New Roman"/>
                <a:cs typeface="Times New Roman"/>
              </a:rPr>
              <a:t>sets liabilities</a:t>
            </a:r>
            <a:endParaRPr sz="800">
              <a:latin typeface="Times New Roman"/>
              <a:cs typeface="Times New Roman"/>
            </a:endParaRPr>
          </a:p>
          <a:p>
            <a:pPr marL="1896421" marR="1656210" indent="945194">
              <a:lnSpc>
                <a:spcPts val="877"/>
              </a:lnSpc>
              <a:spcBef>
                <a:spcPts val="13"/>
              </a:spcBef>
            </a:pPr>
            <a:r>
              <a:rPr sz="800" dirty="0">
                <a:latin typeface="Times New Roman"/>
                <a:cs typeface="Times New Roman"/>
              </a:rPr>
              <a:t>2.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Volatile</a:t>
            </a:r>
            <a:r>
              <a:rPr sz="800" spc="5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working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capital</a:t>
            </a:r>
            <a:r>
              <a:rPr sz="800" spc="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items                 </a:t>
            </a:r>
            <a:r>
              <a:rPr sz="800" spc="18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Forecasting</a:t>
            </a:r>
            <a:r>
              <a:rPr sz="800" spc="7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working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capital</a:t>
            </a:r>
            <a:r>
              <a:rPr sz="800" spc="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needs</a:t>
            </a:r>
            <a:r>
              <a:rPr sz="800" spc="3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is</a:t>
            </a:r>
            <a:r>
              <a:rPr sz="800" spc="1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difficult. Expected</a:t>
            </a:r>
            <a:r>
              <a:rPr sz="800" spc="6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Growth         </a:t>
            </a:r>
            <a:r>
              <a:rPr sz="800" spc="9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Off-balance</a:t>
            </a:r>
            <a:r>
              <a:rPr sz="800" spc="9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sheet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assets</a:t>
            </a:r>
            <a:r>
              <a:rPr sz="800" spc="3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and</a:t>
            </a:r>
            <a:r>
              <a:rPr sz="800" spc="2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liabilities     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Makes</a:t>
            </a:r>
            <a:r>
              <a:rPr sz="800" spc="5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measuring</a:t>
            </a:r>
            <a:r>
              <a:rPr sz="800" spc="6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capital</a:t>
            </a:r>
            <a:r>
              <a:rPr sz="800" spc="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invested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 rate                                </a:t>
            </a:r>
            <a:r>
              <a:rPr sz="800" spc="-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(operating</a:t>
            </a:r>
            <a:r>
              <a:rPr sz="800" spc="6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leases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and</a:t>
            </a:r>
            <a:r>
              <a:rPr sz="800" spc="26" dirty="0">
                <a:latin typeface="Times New Roman"/>
                <a:cs typeface="Times New Roman"/>
              </a:rPr>
              <a:t> R</a:t>
            </a:r>
            <a:r>
              <a:rPr sz="800" spc="4" dirty="0">
                <a:latin typeface="Times New Roman"/>
                <a:cs typeface="Times New Roman"/>
              </a:rPr>
              <a:t>&amp;D)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ts val="847"/>
              </a:lnSpc>
              <a:spcBef>
                <a:spcPts val="88"/>
              </a:spcBef>
            </a:pPr>
            <a:r>
              <a:rPr sz="800" dirty="0">
                <a:latin typeface="Times New Roman"/>
                <a:cs typeface="Times New Roman"/>
              </a:rPr>
              <a:t>2.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History</a:t>
            </a:r>
            <a:r>
              <a:rPr sz="800" spc="4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1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stock</a:t>
            </a:r>
            <a:r>
              <a:rPr sz="800" spc="3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buybacks                        </a:t>
            </a:r>
            <a:r>
              <a:rPr sz="800" spc="18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Pushes</a:t>
            </a:r>
            <a:r>
              <a:rPr sz="800" spc="4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down</a:t>
            </a:r>
            <a:r>
              <a:rPr sz="800" spc="5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book</a:t>
            </a:r>
            <a:r>
              <a:rPr sz="800" spc="3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value</a:t>
            </a:r>
            <a:r>
              <a:rPr sz="800" spc="3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1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equity</a:t>
            </a:r>
            <a:r>
              <a:rPr sz="800" spc="4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and</a:t>
            </a:r>
            <a:r>
              <a:rPr sz="800" spc="2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increases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returns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</a:pPr>
            <a:r>
              <a:rPr sz="800" dirty="0">
                <a:latin typeface="Times New Roman"/>
                <a:cs typeface="Times New Roman"/>
              </a:rPr>
              <a:t>3.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Changing</a:t>
            </a:r>
            <a:r>
              <a:rPr sz="800" spc="7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return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on</a:t>
            </a:r>
            <a:r>
              <a:rPr sz="800" spc="1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capital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over</a:t>
            </a:r>
            <a:r>
              <a:rPr sz="800" spc="3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time       </a:t>
            </a:r>
            <a:r>
              <a:rPr sz="800" spc="49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Make</a:t>
            </a:r>
            <a:r>
              <a:rPr sz="800" dirty="0">
                <a:latin typeface="Times New Roman"/>
                <a:cs typeface="Times New Roman"/>
              </a:rPr>
              <a:t>s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f</a:t>
            </a:r>
            <a:r>
              <a:rPr sz="800" spc="13" dirty="0">
                <a:latin typeface="Times New Roman"/>
                <a:cs typeface="Times New Roman"/>
              </a:rPr>
              <a:t>o</a:t>
            </a:r>
            <a:r>
              <a:rPr sz="800" dirty="0">
                <a:latin typeface="Times New Roman"/>
                <a:cs typeface="Times New Roman"/>
              </a:rPr>
              <a:t>recasting</a:t>
            </a:r>
            <a:r>
              <a:rPr sz="800" spc="7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returns</a:t>
            </a:r>
            <a:r>
              <a:rPr sz="800" spc="4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more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</a:t>
            </a:r>
            <a:endParaRPr sz="800">
              <a:latin typeface="Times New Roman"/>
              <a:cs typeface="Times New Roman"/>
            </a:endParaRPr>
          </a:p>
          <a:p>
            <a:pPr marL="1896421">
              <a:lnSpc>
                <a:spcPct val="95825"/>
              </a:lnSpc>
              <a:spcBef>
                <a:spcPts val="58"/>
              </a:spcBef>
            </a:pPr>
            <a:r>
              <a:rPr sz="800" dirty="0">
                <a:latin typeface="Times New Roman"/>
                <a:cs typeface="Times New Roman"/>
              </a:rPr>
              <a:t>Cost</a:t>
            </a:r>
            <a:r>
              <a:rPr sz="800" spc="3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capital              </a:t>
            </a:r>
            <a:r>
              <a:rPr sz="800" spc="5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Multiple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businesses                                   </a:t>
            </a:r>
            <a:r>
              <a:rPr sz="800" spc="8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As</a:t>
            </a:r>
            <a:r>
              <a:rPr sz="800" spc="2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business</a:t>
            </a:r>
            <a:r>
              <a:rPr sz="800" spc="5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mix</a:t>
            </a:r>
            <a:r>
              <a:rPr sz="800" spc="2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changes,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the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beta</a:t>
            </a:r>
            <a:r>
              <a:rPr sz="800" spc="3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will</a:t>
            </a:r>
            <a:r>
              <a:rPr sz="800" spc="2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change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27"/>
              </a:spcBef>
            </a:pPr>
            <a:r>
              <a:rPr sz="800" dirty="0">
                <a:latin typeface="Times New Roman"/>
                <a:cs typeface="Times New Roman"/>
              </a:rPr>
              <a:t>2.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Operations</a:t>
            </a:r>
            <a:r>
              <a:rPr sz="800" spc="7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emerging</a:t>
            </a:r>
            <a:r>
              <a:rPr sz="800" spc="6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markets               </a:t>
            </a:r>
            <a:r>
              <a:rPr sz="800" spc="2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Different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risk</a:t>
            </a:r>
            <a:r>
              <a:rPr sz="800" spc="2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premiums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for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different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markets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27"/>
              </a:spcBef>
            </a:pPr>
            <a:r>
              <a:rPr sz="800" dirty="0">
                <a:latin typeface="Times New Roman"/>
                <a:cs typeface="Times New Roman"/>
              </a:rPr>
              <a:t>3.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No</a:t>
            </a:r>
            <a:r>
              <a:rPr sz="800" spc="31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marke</a:t>
            </a:r>
            <a:r>
              <a:rPr sz="800" dirty="0">
                <a:latin typeface="Times New Roman"/>
                <a:cs typeface="Times New Roman"/>
              </a:rPr>
              <a:t>t</a:t>
            </a:r>
            <a:r>
              <a:rPr sz="800" spc="56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trade</a:t>
            </a:r>
            <a:r>
              <a:rPr sz="800" dirty="0">
                <a:latin typeface="Times New Roman"/>
                <a:cs typeface="Times New Roman"/>
              </a:rPr>
              <a:t>d</a:t>
            </a:r>
            <a:r>
              <a:rPr sz="800" spc="5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debt                              </a:t>
            </a:r>
            <a:r>
              <a:rPr sz="800" spc="18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You</a:t>
            </a:r>
            <a:r>
              <a:rPr sz="800" spc="3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have</a:t>
            </a:r>
            <a:r>
              <a:rPr sz="800" spc="3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to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estimate</a:t>
            </a:r>
            <a:r>
              <a:rPr sz="800" spc="5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market</a:t>
            </a:r>
            <a:r>
              <a:rPr sz="800" spc="4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value</a:t>
            </a:r>
            <a:r>
              <a:rPr sz="800" spc="3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</a:t>
            </a:r>
            <a:r>
              <a:rPr sz="800" spc="1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debt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13"/>
              </a:spcBef>
            </a:pPr>
            <a:r>
              <a:rPr sz="800" dirty="0">
                <a:latin typeface="Times New Roman"/>
                <a:cs typeface="Times New Roman"/>
              </a:rPr>
              <a:t>4.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No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bond</a:t>
            </a:r>
            <a:r>
              <a:rPr sz="800" spc="4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rating                                          </a:t>
            </a:r>
            <a:r>
              <a:rPr sz="800" spc="17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Estimating</a:t>
            </a:r>
            <a:r>
              <a:rPr sz="800" spc="7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default</a:t>
            </a:r>
            <a:r>
              <a:rPr sz="800" spc="4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spread</a:t>
            </a:r>
            <a:r>
              <a:rPr sz="800" spc="4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becomes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27"/>
              </a:spcBef>
            </a:pPr>
            <a:r>
              <a:rPr sz="800" dirty="0">
                <a:latin typeface="Times New Roman"/>
                <a:cs typeface="Times New Roman"/>
              </a:rPr>
              <a:t>5.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Off-balance</a:t>
            </a:r>
            <a:r>
              <a:rPr sz="800" spc="9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sheet</a:t>
            </a:r>
            <a:r>
              <a:rPr sz="800" spc="4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debt                              </a:t>
            </a:r>
            <a:r>
              <a:rPr sz="800" spc="10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Debt</a:t>
            </a:r>
            <a:r>
              <a:rPr sz="800" spc="3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ratio</a:t>
            </a:r>
            <a:r>
              <a:rPr sz="800" spc="3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</a:t>
            </a:r>
            <a:r>
              <a:rPr sz="800" spc="5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to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estimate</a:t>
            </a:r>
            <a:endParaRPr sz="800">
              <a:latin typeface="Times New Roman"/>
              <a:cs typeface="Times New Roman"/>
            </a:endParaRPr>
          </a:p>
          <a:p>
            <a:pPr marL="1896421">
              <a:lnSpc>
                <a:spcPct val="95825"/>
              </a:lnSpc>
              <a:spcBef>
                <a:spcPts val="58"/>
              </a:spcBef>
            </a:pPr>
            <a:r>
              <a:rPr sz="800" dirty="0">
                <a:latin typeface="Times New Roman"/>
                <a:cs typeface="Times New Roman"/>
              </a:rPr>
              <a:t>Cross</a:t>
            </a:r>
            <a:r>
              <a:rPr sz="800" spc="4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Holdings            </a:t>
            </a:r>
            <a:r>
              <a:rPr sz="800" spc="17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Holdings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publicly</a:t>
            </a:r>
            <a:r>
              <a:rPr sz="800" spc="5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traded</a:t>
            </a:r>
            <a:r>
              <a:rPr sz="800" spc="6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firms             </a:t>
            </a:r>
            <a:r>
              <a:rPr sz="800" spc="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Requires</a:t>
            </a:r>
            <a:r>
              <a:rPr sz="800" spc="5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that</a:t>
            </a:r>
            <a:r>
              <a:rPr sz="800" spc="2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these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companies</a:t>
            </a:r>
            <a:r>
              <a:rPr sz="800" spc="6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be</a:t>
            </a:r>
            <a:r>
              <a:rPr sz="800" spc="1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valued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27"/>
              </a:spcBef>
            </a:pPr>
            <a:r>
              <a:rPr sz="800" dirty="0">
                <a:latin typeface="Times New Roman"/>
                <a:cs typeface="Times New Roman"/>
              </a:rPr>
              <a:t>2.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Holdings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private</a:t>
            </a:r>
            <a:r>
              <a:rPr sz="800" spc="4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companies                 </a:t>
            </a:r>
            <a:r>
              <a:rPr sz="800" spc="14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Impossible</a:t>
            </a:r>
            <a:r>
              <a:rPr sz="800" spc="7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to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get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information</a:t>
            </a:r>
            <a:r>
              <a:rPr sz="800" spc="7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on</a:t>
            </a:r>
            <a:r>
              <a:rPr sz="800" spc="1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private</a:t>
            </a:r>
            <a:r>
              <a:rPr sz="800" spc="4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company</a:t>
            </a:r>
            <a:r>
              <a:rPr sz="800" spc="7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holdings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13"/>
              </a:spcBef>
            </a:pPr>
            <a:r>
              <a:rPr sz="800" dirty="0">
                <a:latin typeface="Times New Roman"/>
                <a:cs typeface="Times New Roman"/>
              </a:rPr>
              <a:t>3.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Holdings</a:t>
            </a:r>
            <a:r>
              <a:rPr sz="800" spc="6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other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entities                          </a:t>
            </a:r>
            <a:r>
              <a:rPr sz="800" spc="43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Use</a:t>
            </a:r>
            <a:r>
              <a:rPr sz="800" dirty="0">
                <a:latin typeface="Times New Roman"/>
                <a:cs typeface="Times New Roman"/>
              </a:rPr>
              <a:t>d</a:t>
            </a:r>
            <a:r>
              <a:rPr sz="800" spc="3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to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hide</a:t>
            </a:r>
            <a:r>
              <a:rPr sz="800" spc="3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assets,</a:t>
            </a:r>
            <a:r>
              <a:rPr sz="800" spc="4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de</a:t>
            </a:r>
            <a:r>
              <a:rPr sz="800" spc="13" dirty="0">
                <a:latin typeface="Times New Roman"/>
                <a:cs typeface="Times New Roman"/>
              </a:rPr>
              <a:t>b</a:t>
            </a:r>
            <a:r>
              <a:rPr sz="800" dirty="0">
                <a:latin typeface="Times New Roman"/>
                <a:cs typeface="Times New Roman"/>
              </a:rPr>
              <a:t>t</a:t>
            </a:r>
            <a:r>
              <a:rPr sz="800" spc="26" dirty="0">
                <a:latin typeface="Times New Roman"/>
                <a:cs typeface="Times New Roman"/>
              </a:rPr>
              <a:t> </a:t>
            </a:r>
            <a:r>
              <a:rPr sz="800" spc="-4" dirty="0">
                <a:latin typeface="Times New Roman"/>
                <a:cs typeface="Times New Roman"/>
              </a:rPr>
              <a:t>an</a:t>
            </a:r>
            <a:r>
              <a:rPr sz="800" dirty="0">
                <a:latin typeface="Times New Roman"/>
                <a:cs typeface="Times New Roman"/>
              </a:rPr>
              <a:t>d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other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unpleasant</a:t>
            </a:r>
            <a:r>
              <a:rPr sz="800" spc="6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facts</a:t>
            </a:r>
            <a:endParaRPr sz="800">
              <a:latin typeface="Times New Roman"/>
              <a:cs typeface="Times New Roman"/>
            </a:endParaRPr>
          </a:p>
          <a:p>
            <a:pPr marL="1896421">
              <a:lnSpc>
                <a:spcPct val="95825"/>
              </a:lnSpc>
              <a:spcBef>
                <a:spcPts val="58"/>
              </a:spcBef>
            </a:pPr>
            <a:r>
              <a:rPr sz="800" dirty="0">
                <a:latin typeface="Times New Roman"/>
                <a:cs typeface="Times New Roman"/>
              </a:rPr>
              <a:t>Employee</a:t>
            </a:r>
            <a:r>
              <a:rPr sz="800" spc="7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options        </a:t>
            </a:r>
            <a:r>
              <a:rPr sz="800" spc="11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1.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Options</a:t>
            </a:r>
            <a:r>
              <a:rPr sz="800" spc="5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granted</a:t>
            </a:r>
            <a:r>
              <a:rPr sz="800" spc="49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the</a:t>
            </a:r>
            <a:r>
              <a:rPr sz="800" spc="22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past                       </a:t>
            </a:r>
            <a:r>
              <a:rPr sz="800" spc="101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Insufficient</a:t>
            </a:r>
            <a:r>
              <a:rPr sz="800" spc="74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information</a:t>
            </a:r>
            <a:r>
              <a:rPr sz="800" spc="7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to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value</a:t>
            </a:r>
            <a:r>
              <a:rPr sz="800" spc="3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options</a:t>
            </a:r>
            <a:endParaRPr sz="800">
              <a:latin typeface="Times New Roman"/>
              <a:cs typeface="Times New Roman"/>
            </a:endParaRPr>
          </a:p>
          <a:p>
            <a:pPr marL="2841615">
              <a:lnSpc>
                <a:spcPct val="95825"/>
              </a:lnSpc>
              <a:spcBef>
                <a:spcPts val="27"/>
              </a:spcBef>
            </a:pPr>
            <a:r>
              <a:rPr sz="800" dirty="0">
                <a:latin typeface="Times New Roman"/>
                <a:cs typeface="Times New Roman"/>
              </a:rPr>
              <a:t>2.</a:t>
            </a:r>
            <a:r>
              <a:rPr sz="800" spc="1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Continuing</a:t>
            </a:r>
            <a:r>
              <a:rPr sz="800" spc="7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option</a:t>
            </a:r>
            <a:r>
              <a:rPr sz="800" spc="43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grants                          </a:t>
            </a:r>
            <a:r>
              <a:rPr sz="800" spc="14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Difficult</a:t>
            </a:r>
            <a:r>
              <a:rPr sz="800" spc="57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to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estimate</a:t>
            </a:r>
            <a:r>
              <a:rPr sz="800" spc="4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expected</a:t>
            </a:r>
            <a:r>
              <a:rPr sz="800" spc="58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drain</a:t>
            </a:r>
            <a:r>
              <a:rPr sz="800" spc="3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in</a:t>
            </a:r>
            <a:r>
              <a:rPr sz="800" spc="16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future</a:t>
            </a:r>
            <a:r>
              <a:rPr sz="800" spc="4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Times New Roman"/>
                <a:cs typeface="Times New Roman"/>
              </a:rPr>
              <a:t>periods</a:t>
            </a:r>
            <a:endParaRPr sz="8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86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931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10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43465" y="2039471"/>
            <a:ext cx="6058296" cy="3646580"/>
          </a:xfrm>
          <a:custGeom>
            <a:avLst/>
            <a:gdLst/>
            <a:ahLst/>
            <a:cxnLst/>
            <a:rect l="l" t="t" r="r" b="b"/>
            <a:pathLst>
              <a:path w="6664126" h="4132791">
                <a:moveTo>
                  <a:pt x="0" y="0"/>
                </a:moveTo>
                <a:lnTo>
                  <a:pt x="0" y="4132791"/>
                </a:lnTo>
                <a:lnTo>
                  <a:pt x="6664126" y="4132791"/>
                </a:lnTo>
                <a:lnTo>
                  <a:pt x="6664126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45704" y="2042730"/>
            <a:ext cx="707734" cy="0"/>
          </a:xfrm>
          <a:custGeom>
            <a:avLst/>
            <a:gdLst/>
            <a:ahLst/>
            <a:cxnLst/>
            <a:rect l="l" t="t" r="r" b="b"/>
            <a:pathLst>
              <a:path w="778507">
                <a:moveTo>
                  <a:pt x="0" y="0"/>
                </a:moveTo>
                <a:lnTo>
                  <a:pt x="77850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660158" y="2042730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608667" y="2042730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86408" y="2042730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249234" y="2042730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945704" y="2186159"/>
            <a:ext cx="707734" cy="0"/>
          </a:xfrm>
          <a:custGeom>
            <a:avLst/>
            <a:gdLst/>
            <a:ahLst/>
            <a:cxnLst/>
            <a:rect l="l" t="t" r="r" b="b"/>
            <a:pathLst>
              <a:path w="778507">
                <a:moveTo>
                  <a:pt x="0" y="0"/>
                </a:moveTo>
                <a:lnTo>
                  <a:pt x="77850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660158" y="2186159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608667" y="2186159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86408" y="2186159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249234" y="2186159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660158" y="2318723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608667" y="2318723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86408" y="2318723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249234" y="2318723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60158" y="2453459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608667" y="2453459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86408" y="2453459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249234" y="2453459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60158" y="2586023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08667" y="2586023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86408" y="2586023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249234" y="2586023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45704" y="2809859"/>
            <a:ext cx="707734" cy="0"/>
          </a:xfrm>
          <a:custGeom>
            <a:avLst/>
            <a:gdLst/>
            <a:ahLst/>
            <a:cxnLst/>
            <a:rect l="l" t="t" r="r" b="b"/>
            <a:pathLst>
              <a:path w="778507">
                <a:moveTo>
                  <a:pt x="0" y="0"/>
                </a:moveTo>
                <a:lnTo>
                  <a:pt x="77850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60158" y="2809859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608667" y="2809859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86408" y="2809859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49234" y="2809859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60158" y="2944596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608667" y="2944596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86408" y="2944596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249234" y="2944596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60158" y="3077159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08667" y="3077159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86408" y="3077159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249234" y="3077159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60158" y="3211896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608667" y="3211896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86408" y="3211896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49234" y="3211896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945704" y="3344459"/>
            <a:ext cx="707734" cy="0"/>
          </a:xfrm>
          <a:custGeom>
            <a:avLst/>
            <a:gdLst/>
            <a:ahLst/>
            <a:cxnLst/>
            <a:rect l="l" t="t" r="r" b="b"/>
            <a:pathLst>
              <a:path w="778507">
                <a:moveTo>
                  <a:pt x="0" y="0"/>
                </a:moveTo>
                <a:lnTo>
                  <a:pt x="77850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60158" y="3344459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608667" y="3344459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86408" y="3344459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249234" y="3344459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60158" y="3477023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608667" y="3477023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86408" y="3477023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249234" y="3477023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660158" y="3611759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08667" y="3611759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86408" y="3611759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249234" y="3611759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945704" y="3726938"/>
            <a:ext cx="707734" cy="0"/>
          </a:xfrm>
          <a:custGeom>
            <a:avLst/>
            <a:gdLst/>
            <a:ahLst/>
            <a:cxnLst/>
            <a:rect l="l" t="t" r="r" b="b"/>
            <a:pathLst>
              <a:path w="778507">
                <a:moveTo>
                  <a:pt x="0" y="0"/>
                </a:moveTo>
                <a:lnTo>
                  <a:pt x="77850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660158" y="3726938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08667" y="3726938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86408" y="3726938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249234" y="3726938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660158" y="3887752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608667" y="3887752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86408" y="3887752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249234" y="3887752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45704" y="4022489"/>
            <a:ext cx="707734" cy="0"/>
          </a:xfrm>
          <a:custGeom>
            <a:avLst/>
            <a:gdLst/>
            <a:ahLst/>
            <a:cxnLst/>
            <a:rect l="l" t="t" r="r" b="b"/>
            <a:pathLst>
              <a:path w="778507">
                <a:moveTo>
                  <a:pt x="0" y="0"/>
                </a:moveTo>
                <a:lnTo>
                  <a:pt x="77850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60158" y="4022489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08667" y="4022489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86408" y="4022489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249234" y="4022489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60158" y="4246325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608667" y="4246325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86408" y="4246325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249234" y="4246325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660158" y="4378888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608667" y="4378888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86408" y="4378888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249234" y="4378888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660158" y="4513625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08667" y="4513625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86408" y="4513625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249234" y="4513625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945704" y="4646189"/>
            <a:ext cx="707734" cy="0"/>
          </a:xfrm>
          <a:custGeom>
            <a:avLst/>
            <a:gdLst/>
            <a:ahLst/>
            <a:cxnLst/>
            <a:rect l="l" t="t" r="r" b="b"/>
            <a:pathLst>
              <a:path w="778507">
                <a:moveTo>
                  <a:pt x="0" y="0"/>
                </a:moveTo>
                <a:lnTo>
                  <a:pt x="77850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660158" y="4646189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608667" y="4646189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86408" y="4646189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249234" y="4646189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660158" y="4780925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608667" y="4780925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86408" y="4780925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249234" y="4780925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660158" y="4913488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608667" y="4913488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86408" y="4913488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249234" y="4913488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660158" y="5048225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608667" y="5048225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886408" y="5048225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249234" y="5048225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660158" y="5180788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608667" y="5180788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886408" y="5180788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49234" y="5180788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944873" y="2041644"/>
            <a:ext cx="0" cy="3372761"/>
          </a:xfrm>
          <a:custGeom>
            <a:avLst/>
            <a:gdLst/>
            <a:ahLst/>
            <a:cxnLst/>
            <a:rect l="l" t="t" r="r" b="b"/>
            <a:pathLst>
              <a:path h="3822463">
                <a:moveTo>
                  <a:pt x="0" y="0"/>
                </a:moveTo>
                <a:lnTo>
                  <a:pt x="0" y="3822463"/>
                </a:lnTo>
              </a:path>
            </a:pathLst>
          </a:custGeom>
          <a:ln w="86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656798" y="2039471"/>
            <a:ext cx="0" cy="3377108"/>
          </a:xfrm>
          <a:custGeom>
            <a:avLst/>
            <a:gdLst/>
            <a:ahLst/>
            <a:cxnLst/>
            <a:rect l="l" t="t" r="r" b="b"/>
            <a:pathLst>
              <a:path h="3827389">
                <a:moveTo>
                  <a:pt x="0" y="0"/>
                </a:moveTo>
                <a:lnTo>
                  <a:pt x="0" y="3827389"/>
                </a:lnTo>
              </a:path>
            </a:pathLst>
          </a:custGeom>
          <a:ln w="86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945704" y="5413318"/>
            <a:ext cx="707734" cy="0"/>
          </a:xfrm>
          <a:custGeom>
            <a:avLst/>
            <a:gdLst/>
            <a:ahLst/>
            <a:cxnLst/>
            <a:rect l="l" t="t" r="r" b="b"/>
            <a:pathLst>
              <a:path w="778507">
                <a:moveTo>
                  <a:pt x="0" y="0"/>
                </a:moveTo>
                <a:lnTo>
                  <a:pt x="778507" y="0"/>
                </a:lnTo>
              </a:path>
            </a:pathLst>
          </a:custGeom>
          <a:ln w="86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660158" y="5413318"/>
            <a:ext cx="1941790" cy="0"/>
          </a:xfrm>
          <a:custGeom>
            <a:avLst/>
            <a:gdLst/>
            <a:ahLst/>
            <a:cxnLst/>
            <a:rect l="l" t="t" r="r" b="b"/>
            <a:pathLst>
              <a:path w="2135969">
                <a:moveTo>
                  <a:pt x="0" y="0"/>
                </a:moveTo>
                <a:lnTo>
                  <a:pt x="2135969" y="0"/>
                </a:lnTo>
              </a:path>
            </a:pathLst>
          </a:custGeom>
          <a:ln w="86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08667" y="5413318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86408" y="5413318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249234" y="5413318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605307" y="2039471"/>
            <a:ext cx="0" cy="3520537"/>
          </a:xfrm>
          <a:custGeom>
            <a:avLst/>
            <a:gdLst/>
            <a:ahLst/>
            <a:cxnLst/>
            <a:rect l="l" t="t" r="r" b="b"/>
            <a:pathLst>
              <a:path h="3989942">
                <a:moveTo>
                  <a:pt x="0" y="0"/>
                </a:moveTo>
                <a:lnTo>
                  <a:pt x="0" y="3989942"/>
                </a:lnTo>
              </a:path>
            </a:pathLst>
          </a:custGeom>
          <a:ln w="86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608667" y="5556747"/>
            <a:ext cx="2271021" cy="0"/>
          </a:xfrm>
          <a:custGeom>
            <a:avLst/>
            <a:gdLst/>
            <a:ahLst/>
            <a:cxnLst/>
            <a:rect l="l" t="t" r="r" b="b"/>
            <a:pathLst>
              <a:path w="2498123">
                <a:moveTo>
                  <a:pt x="0" y="0"/>
                </a:moveTo>
                <a:lnTo>
                  <a:pt x="2498123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83047" y="2039471"/>
            <a:ext cx="0" cy="3520537"/>
          </a:xfrm>
          <a:custGeom>
            <a:avLst/>
            <a:gdLst/>
            <a:ahLst/>
            <a:cxnLst/>
            <a:rect l="l" t="t" r="r" b="b"/>
            <a:pathLst>
              <a:path h="3989942">
                <a:moveTo>
                  <a:pt x="0" y="0"/>
                </a:moveTo>
                <a:lnTo>
                  <a:pt x="0" y="3989942"/>
                </a:lnTo>
              </a:path>
            </a:pathLst>
          </a:custGeom>
          <a:ln w="86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86408" y="5556747"/>
            <a:ext cx="356106" cy="0"/>
          </a:xfrm>
          <a:custGeom>
            <a:avLst/>
            <a:gdLst/>
            <a:ahLst/>
            <a:cxnLst/>
            <a:rect l="l" t="t" r="r" b="b"/>
            <a:pathLst>
              <a:path w="391717">
                <a:moveTo>
                  <a:pt x="0" y="0"/>
                </a:moveTo>
                <a:lnTo>
                  <a:pt x="391717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45874" y="2039471"/>
            <a:ext cx="0" cy="3520537"/>
          </a:xfrm>
          <a:custGeom>
            <a:avLst/>
            <a:gdLst/>
            <a:ahLst/>
            <a:cxnLst/>
            <a:rect l="l" t="t" r="r" b="b"/>
            <a:pathLst>
              <a:path h="3989942">
                <a:moveTo>
                  <a:pt x="0" y="0"/>
                </a:moveTo>
                <a:lnTo>
                  <a:pt x="0" y="3989942"/>
                </a:lnTo>
              </a:path>
            </a:pathLst>
          </a:custGeom>
          <a:ln w="86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249234" y="5556747"/>
            <a:ext cx="739089" cy="0"/>
          </a:xfrm>
          <a:custGeom>
            <a:avLst/>
            <a:gdLst/>
            <a:ahLst/>
            <a:cxnLst/>
            <a:rect l="l" t="t" r="r" b="b"/>
            <a:pathLst>
              <a:path w="812998">
                <a:moveTo>
                  <a:pt x="0" y="0"/>
                </a:moveTo>
                <a:lnTo>
                  <a:pt x="812998" y="0"/>
                </a:lnTo>
              </a:path>
            </a:pathLst>
          </a:custGeom>
          <a:ln w="865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991683" y="2039471"/>
            <a:ext cx="0" cy="3520537"/>
          </a:xfrm>
          <a:custGeom>
            <a:avLst/>
            <a:gdLst/>
            <a:ahLst/>
            <a:cxnLst/>
            <a:rect l="l" t="t" r="r" b="b"/>
            <a:pathLst>
              <a:path h="3989942">
                <a:moveTo>
                  <a:pt x="0" y="0"/>
                </a:moveTo>
                <a:lnTo>
                  <a:pt x="0" y="3989942"/>
                </a:lnTo>
              </a:path>
            </a:pathLst>
          </a:custGeom>
          <a:ln w="86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944873" y="2039471"/>
            <a:ext cx="711925" cy="146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5" name="object 105"/>
          <p:cNvSpPr txBox="1"/>
          <p:nvPr/>
        </p:nvSpPr>
        <p:spPr>
          <a:xfrm>
            <a:off x="2656798" y="2039471"/>
            <a:ext cx="1948509" cy="146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4" name="object 104"/>
          <p:cNvSpPr txBox="1"/>
          <p:nvPr/>
        </p:nvSpPr>
        <p:spPr>
          <a:xfrm>
            <a:off x="4605307" y="2039471"/>
            <a:ext cx="2277740" cy="146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6883048" y="2039471"/>
            <a:ext cx="362825" cy="146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7245874" y="2039471"/>
            <a:ext cx="748879" cy="146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1944873" y="2186160"/>
            <a:ext cx="711925" cy="623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2656798" y="2186159"/>
            <a:ext cx="194850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4605307" y="2186159"/>
            <a:ext cx="2277740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6883048" y="2186159"/>
            <a:ext cx="362825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7245874" y="2186159"/>
            <a:ext cx="74887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2656798" y="2318723"/>
            <a:ext cx="194850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4605307" y="2318723"/>
            <a:ext cx="2277740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6883048" y="2318723"/>
            <a:ext cx="362825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7245874" y="2318723"/>
            <a:ext cx="74887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2656798" y="2453459"/>
            <a:ext cx="194850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4605307" y="2453459"/>
            <a:ext cx="2277740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6883048" y="2453459"/>
            <a:ext cx="362825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7245874" y="2453459"/>
            <a:ext cx="74887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2656798" y="2586023"/>
            <a:ext cx="1948509" cy="223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4605307" y="2586023"/>
            <a:ext cx="2277740" cy="223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6883048" y="2586023"/>
            <a:ext cx="362825" cy="223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7245874" y="2586023"/>
            <a:ext cx="748879" cy="223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1944873" y="2809859"/>
            <a:ext cx="711925" cy="534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2656798" y="2809860"/>
            <a:ext cx="194850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4605307" y="2809860"/>
            <a:ext cx="2277740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6883048" y="2809860"/>
            <a:ext cx="362825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7245874" y="2809860"/>
            <a:ext cx="74887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2656798" y="2944596"/>
            <a:ext cx="194850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4605307" y="2944596"/>
            <a:ext cx="2277740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6883048" y="2944596"/>
            <a:ext cx="362825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7245874" y="2944596"/>
            <a:ext cx="74887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2656798" y="3077160"/>
            <a:ext cx="194850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4605307" y="3077160"/>
            <a:ext cx="2277740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6883048" y="3077160"/>
            <a:ext cx="362825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7245874" y="3077160"/>
            <a:ext cx="74887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2656798" y="3211896"/>
            <a:ext cx="194850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4605307" y="3211896"/>
            <a:ext cx="2277740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6883048" y="3211896"/>
            <a:ext cx="362825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7245874" y="3211896"/>
            <a:ext cx="74887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1944873" y="3344460"/>
            <a:ext cx="711925" cy="382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</a:pPr>
            <a:endParaRPr sz="900"/>
          </a:p>
          <a:p>
            <a:pPr marL="820">
              <a:lnSpc>
                <a:spcPct val="95825"/>
              </a:lnSpc>
            </a:pPr>
            <a:r>
              <a:rPr sz="700" dirty="0">
                <a:latin typeface="Times New Roman"/>
                <a:cs typeface="Times New Roman"/>
              </a:rPr>
              <a:t>Expenditures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656798" y="3344459"/>
            <a:ext cx="194850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605307" y="3344459"/>
            <a:ext cx="2277740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6883048" y="3344459"/>
            <a:ext cx="362825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7245874" y="3344459"/>
            <a:ext cx="74887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2656798" y="3477023"/>
            <a:ext cx="194850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16">
              <a:lnSpc>
                <a:spcPct val="95825"/>
              </a:lnSpc>
              <a:spcBef>
                <a:spcPts val="18"/>
              </a:spcBef>
            </a:pPr>
            <a:r>
              <a:rPr sz="700" spc="-4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. Frequent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and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large</a:t>
            </a:r>
            <a:r>
              <a:rPr sz="700" spc="-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acquisitions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05307" y="3477023"/>
            <a:ext cx="2277740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16">
              <a:lnSpc>
                <a:spcPct val="95825"/>
              </a:lnSpc>
              <a:spcBef>
                <a:spcPts val="188"/>
              </a:spcBef>
            </a:pPr>
            <a:r>
              <a:rPr sz="700" dirty="0">
                <a:latin typeface="Times New Roman"/>
                <a:cs typeface="Times New Roman"/>
              </a:rPr>
              <a:t>Yes</a:t>
            </a:r>
            <a:r>
              <a:rPr sz="700" spc="-1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or</a:t>
            </a:r>
            <a:r>
              <a:rPr sz="700" spc="-1" dirty="0">
                <a:latin typeface="Times New Roman"/>
                <a:cs typeface="Times New Roman"/>
              </a:rPr>
              <a:t> </a:t>
            </a:r>
            <a:r>
              <a:rPr sz="700" spc="13" dirty="0">
                <a:latin typeface="Times New Roman"/>
                <a:cs typeface="Times New Roman"/>
              </a:rPr>
              <a:t>No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83048" y="3477023"/>
            <a:ext cx="362825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227">
              <a:lnSpc>
                <a:spcPct val="95825"/>
              </a:lnSpc>
              <a:spcBef>
                <a:spcPts val="188"/>
              </a:spcBef>
            </a:pPr>
            <a:r>
              <a:rPr sz="700" dirty="0">
                <a:latin typeface="Times New Roman"/>
                <a:cs typeface="Times New Roman"/>
              </a:rPr>
              <a:t>Yes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45874" y="3477023"/>
            <a:ext cx="74887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1783" marR="328131" algn="ctr">
              <a:lnSpc>
                <a:spcPct val="95825"/>
              </a:lnSpc>
              <a:spcBef>
                <a:spcPts val="188"/>
              </a:spcBef>
            </a:pPr>
            <a:r>
              <a:rPr sz="70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56798" y="3611760"/>
            <a:ext cx="1948509" cy="115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4605307" y="3611760"/>
            <a:ext cx="2277740" cy="115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6883048" y="3611760"/>
            <a:ext cx="362825" cy="115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7245874" y="3611760"/>
            <a:ext cx="748879" cy="115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1944873" y="3726939"/>
            <a:ext cx="711925" cy="295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2656798" y="3726938"/>
            <a:ext cx="1948509" cy="16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4605307" y="3726938"/>
            <a:ext cx="2277740" cy="16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6883048" y="3726938"/>
            <a:ext cx="362825" cy="16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7245874" y="3726938"/>
            <a:ext cx="748879" cy="160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2656798" y="3887753"/>
            <a:ext cx="194850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4605307" y="3887753"/>
            <a:ext cx="2277740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6883048" y="3887753"/>
            <a:ext cx="362825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7245874" y="3887753"/>
            <a:ext cx="74887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1944873" y="4022490"/>
            <a:ext cx="711925" cy="623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2656798" y="4022490"/>
            <a:ext cx="1948509" cy="223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4605307" y="4022490"/>
            <a:ext cx="2277740" cy="223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6883048" y="4022490"/>
            <a:ext cx="362825" cy="223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7245874" y="4022490"/>
            <a:ext cx="748879" cy="223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2656798" y="4246325"/>
            <a:ext cx="194850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4605307" y="4246325"/>
            <a:ext cx="2277740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6883048" y="4246325"/>
            <a:ext cx="362825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7245874" y="4246325"/>
            <a:ext cx="74887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2656798" y="4378889"/>
            <a:ext cx="194850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4605307" y="4378889"/>
            <a:ext cx="2277740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6883048" y="4378889"/>
            <a:ext cx="362825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7245874" y="4378889"/>
            <a:ext cx="74887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2656798" y="4513625"/>
            <a:ext cx="194850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4605307" y="4513625"/>
            <a:ext cx="2277740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6883048" y="4513625"/>
            <a:ext cx="362825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7245874" y="4513625"/>
            <a:ext cx="74887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1944873" y="4646190"/>
            <a:ext cx="711925" cy="767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2656798" y="4646190"/>
            <a:ext cx="194850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4605307" y="4646190"/>
            <a:ext cx="2277740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6883048" y="4646190"/>
            <a:ext cx="362825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7245874" y="4646190"/>
            <a:ext cx="74887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2656798" y="4780925"/>
            <a:ext cx="194850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4605307" y="4780925"/>
            <a:ext cx="2277740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6883048" y="4780925"/>
            <a:ext cx="362825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7245874" y="4780925"/>
            <a:ext cx="74887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2656798" y="4913489"/>
            <a:ext cx="194850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4605307" y="4913489"/>
            <a:ext cx="2277740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6883048" y="4913489"/>
            <a:ext cx="362825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7245874" y="4913489"/>
            <a:ext cx="748879" cy="13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2656798" y="5048225"/>
            <a:ext cx="194850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4605307" y="5048225"/>
            <a:ext cx="2277740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883048" y="5048225"/>
            <a:ext cx="362825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7245874" y="5048225"/>
            <a:ext cx="748879" cy="132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656798" y="5180789"/>
            <a:ext cx="1948509" cy="232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4605307" y="5180789"/>
            <a:ext cx="2277740" cy="232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6883048" y="5180789"/>
            <a:ext cx="362825" cy="232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7245874" y="5180789"/>
            <a:ext cx="748879" cy="232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1944873" y="5413319"/>
            <a:ext cx="2660435" cy="143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605307" y="5413319"/>
            <a:ext cx="2277740" cy="143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883048" y="5413319"/>
            <a:ext cx="362825" cy="143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7245874" y="5413319"/>
            <a:ext cx="748879" cy="143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944873" y="5556747"/>
            <a:ext cx="6049880" cy="129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186545" marR="3119070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Using the Index</a:t>
            </a:r>
            <a:endParaRPr sz="2100">
              <a:latin typeface="Times New Roman"/>
              <a:cs typeface="Times New Roman"/>
            </a:endParaRPr>
          </a:p>
          <a:p>
            <a:pPr marL="1453406">
              <a:lnSpc>
                <a:spcPct val="95825"/>
              </a:lnSpc>
              <a:spcBef>
                <a:spcPts val="3918"/>
              </a:spcBef>
            </a:pPr>
            <a:r>
              <a:rPr sz="700" i="1" dirty="0">
                <a:latin typeface="Times New Roman"/>
                <a:cs typeface="Times New Roman"/>
              </a:rPr>
              <a:t>Item                      </a:t>
            </a:r>
            <a:r>
              <a:rPr sz="700" i="1" spc="139" dirty="0">
                <a:latin typeface="Times New Roman"/>
                <a:cs typeface="Times New Roman"/>
              </a:rPr>
              <a:t> </a:t>
            </a:r>
            <a:r>
              <a:rPr sz="700" i="1" dirty="0">
                <a:latin typeface="Times New Roman"/>
                <a:cs typeface="Times New Roman"/>
              </a:rPr>
              <a:t>Factors                                                                      </a:t>
            </a:r>
            <a:r>
              <a:rPr sz="700" i="1" spc="153" dirty="0">
                <a:latin typeface="Times New Roman"/>
                <a:cs typeface="Times New Roman"/>
              </a:rPr>
              <a:t> </a:t>
            </a:r>
            <a:r>
              <a:rPr sz="700" i="1" dirty="0">
                <a:latin typeface="Times New Roman"/>
                <a:cs typeface="Times New Roman"/>
              </a:rPr>
              <a:t>Follow-up</a:t>
            </a:r>
            <a:r>
              <a:rPr sz="700" i="1" spc="-21" dirty="0">
                <a:latin typeface="Times New Roman"/>
                <a:cs typeface="Times New Roman"/>
              </a:rPr>
              <a:t> </a:t>
            </a:r>
            <a:r>
              <a:rPr sz="700" i="1" spc="-8" dirty="0">
                <a:latin typeface="Times New Roman"/>
                <a:cs typeface="Times New Roman"/>
              </a:rPr>
              <a:t>Q</a:t>
            </a:r>
            <a:r>
              <a:rPr sz="700" i="1" dirty="0">
                <a:latin typeface="Times New Roman"/>
                <a:cs typeface="Times New Roman"/>
              </a:rPr>
              <a:t>uestion                                                                   </a:t>
            </a:r>
            <a:r>
              <a:rPr sz="700" i="1" spc="59" dirty="0">
                <a:latin typeface="Times New Roman"/>
                <a:cs typeface="Times New Roman"/>
              </a:rPr>
              <a:t> </a:t>
            </a:r>
            <a:r>
              <a:rPr sz="700" i="1" dirty="0">
                <a:latin typeface="Times New Roman"/>
                <a:cs typeface="Times New Roman"/>
              </a:rPr>
              <a:t>Answer   </a:t>
            </a:r>
            <a:r>
              <a:rPr sz="700" i="1" spc="9" dirty="0">
                <a:latin typeface="Times New Roman"/>
                <a:cs typeface="Times New Roman"/>
              </a:rPr>
              <a:t> </a:t>
            </a:r>
            <a:r>
              <a:rPr sz="700" i="1" dirty="0">
                <a:latin typeface="Times New Roman"/>
                <a:cs typeface="Times New Roman"/>
              </a:rPr>
              <a:t>Complexity</a:t>
            </a:r>
            <a:r>
              <a:rPr sz="700" i="1" spc="-23" dirty="0">
                <a:latin typeface="Times New Roman"/>
                <a:cs typeface="Times New Roman"/>
              </a:rPr>
              <a:t> </a:t>
            </a:r>
            <a:r>
              <a:rPr sz="700" i="1" dirty="0">
                <a:latin typeface="Times New Roman"/>
                <a:cs typeface="Times New Roman"/>
              </a:rPr>
              <a:t>score</a:t>
            </a:r>
            <a:endParaRPr sz="700">
              <a:latin typeface="Times New Roman"/>
              <a:cs typeface="Times New Roman"/>
            </a:endParaRPr>
          </a:p>
          <a:p>
            <a:pPr marL="1453406">
              <a:lnSpc>
                <a:spcPts val="1004"/>
              </a:lnSpc>
              <a:spcBef>
                <a:spcPts val="54"/>
              </a:spcBef>
            </a:pPr>
            <a:r>
              <a:rPr sz="1100" baseline="14493" dirty="0">
                <a:latin typeface="Times New Roman"/>
                <a:cs typeface="Times New Roman"/>
              </a:rPr>
              <a:t>Operating</a:t>
            </a:r>
            <a:r>
              <a:rPr sz="1100" spc="-28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Income</a:t>
            </a:r>
            <a:r>
              <a:rPr sz="1100" spc="175" baseline="14493" dirty="0">
                <a:latin typeface="Times New Roman"/>
                <a:cs typeface="Times New Roman"/>
              </a:rPr>
              <a:t> </a:t>
            </a:r>
            <a:r>
              <a:rPr sz="1100" spc="-4" baseline="14493" dirty="0">
                <a:latin typeface="Times New Roman"/>
                <a:cs typeface="Times New Roman"/>
              </a:rPr>
              <a:t>1</a:t>
            </a:r>
            <a:r>
              <a:rPr sz="1100" baseline="14493" dirty="0">
                <a:latin typeface="Times New Roman"/>
                <a:cs typeface="Times New Roman"/>
              </a:rPr>
              <a:t>.</a:t>
            </a:r>
            <a:r>
              <a:rPr sz="1100" spc="-18" baseline="14493" dirty="0">
                <a:latin typeface="Times New Roman"/>
                <a:cs typeface="Times New Roman"/>
              </a:rPr>
              <a:t> </a:t>
            </a:r>
            <a:r>
              <a:rPr sz="1100" spc="8" baseline="14493" dirty="0">
                <a:latin typeface="Times New Roman"/>
                <a:cs typeface="Times New Roman"/>
              </a:rPr>
              <a:t>M</a:t>
            </a:r>
            <a:r>
              <a:rPr sz="1100" baseline="14493" dirty="0">
                <a:latin typeface="Times New Roman"/>
                <a:cs typeface="Times New Roman"/>
              </a:rPr>
              <a:t>ultiple</a:t>
            </a:r>
            <a:r>
              <a:rPr sz="1100" spc="-15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Businesses                                               </a:t>
            </a:r>
            <a:r>
              <a:rPr sz="1100" spc="22" baseline="1449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Number</a:t>
            </a:r>
            <a:r>
              <a:rPr sz="700" spc="-2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of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businesses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(with</a:t>
            </a:r>
            <a:r>
              <a:rPr sz="700" spc="-1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more</a:t>
            </a:r>
            <a:r>
              <a:rPr sz="700" spc="-1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than</a:t>
            </a:r>
            <a:r>
              <a:rPr sz="700" spc="-1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10%</a:t>
            </a:r>
            <a:r>
              <a:rPr sz="700" spc="-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of</a:t>
            </a:r>
            <a:r>
              <a:rPr sz="700" spc="-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revenues)</a:t>
            </a:r>
            <a:r>
              <a:rPr sz="700" spc="-2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=          </a:t>
            </a:r>
            <a:r>
              <a:rPr sz="700" spc="7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                    </a:t>
            </a:r>
            <a:r>
              <a:rPr sz="700" spc="17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1004"/>
              </a:lnSpc>
              <a:spcBef>
                <a:spcPts val="54"/>
              </a:spcBef>
            </a:pPr>
            <a:r>
              <a:rPr sz="1100" spc="-4" baseline="14493" dirty="0">
                <a:latin typeface="Times New Roman"/>
                <a:cs typeface="Times New Roman"/>
              </a:rPr>
              <a:t>2</a:t>
            </a:r>
            <a:r>
              <a:rPr sz="1100" baseline="14493" dirty="0">
                <a:latin typeface="Times New Roman"/>
                <a:cs typeface="Times New Roman"/>
              </a:rPr>
              <a:t>. One-time</a:t>
            </a:r>
            <a:r>
              <a:rPr sz="1100" spc="-31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income</a:t>
            </a:r>
            <a:r>
              <a:rPr sz="1100" spc="-25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and</a:t>
            </a:r>
            <a:r>
              <a:rPr sz="1100" spc="7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expenses                             </a:t>
            </a:r>
            <a:r>
              <a:rPr sz="1100" spc="91" baseline="1449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Percent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of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operating</a:t>
            </a:r>
            <a:r>
              <a:rPr sz="700" spc="-3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income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=                                                     </a:t>
            </a:r>
            <a:r>
              <a:rPr sz="700" spc="11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20%                  </a:t>
            </a:r>
            <a:r>
              <a:rPr sz="700" spc="4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1004"/>
              </a:lnSpc>
              <a:spcBef>
                <a:spcPts val="72"/>
              </a:spcBef>
            </a:pPr>
            <a:r>
              <a:rPr sz="1100" spc="-4" baseline="14493" dirty="0">
                <a:latin typeface="Times New Roman"/>
                <a:cs typeface="Times New Roman"/>
              </a:rPr>
              <a:t>3</a:t>
            </a:r>
            <a:r>
              <a:rPr sz="1100" baseline="14493" dirty="0">
                <a:latin typeface="Times New Roman"/>
                <a:cs typeface="Times New Roman"/>
              </a:rPr>
              <a:t>. Income</a:t>
            </a:r>
            <a:r>
              <a:rPr sz="1100" spc="-16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from</a:t>
            </a:r>
            <a:r>
              <a:rPr sz="1100" spc="-9" baseline="14493" dirty="0">
                <a:latin typeface="Times New Roman"/>
                <a:cs typeface="Times New Roman"/>
              </a:rPr>
              <a:t> </a:t>
            </a:r>
            <a:r>
              <a:rPr sz="1100" spc="-4" baseline="14493" dirty="0">
                <a:latin typeface="Times New Roman"/>
                <a:cs typeface="Times New Roman"/>
              </a:rPr>
              <a:t>unspecifie</a:t>
            </a:r>
            <a:r>
              <a:rPr sz="1100" baseline="14493" dirty="0">
                <a:latin typeface="Times New Roman"/>
                <a:cs typeface="Times New Roman"/>
              </a:rPr>
              <a:t>d</a:t>
            </a:r>
            <a:r>
              <a:rPr sz="1100" spc="-23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sources                          </a:t>
            </a:r>
            <a:r>
              <a:rPr sz="1100" spc="77" baseline="1449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Percent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of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operating</a:t>
            </a:r>
            <a:r>
              <a:rPr sz="700" spc="-3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income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=                                                     </a:t>
            </a:r>
            <a:r>
              <a:rPr sz="700" spc="11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15%               </a:t>
            </a:r>
            <a:r>
              <a:rPr sz="700" spc="14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0.75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ct val="95825"/>
              </a:lnSpc>
              <a:spcBef>
                <a:spcPts val="63"/>
              </a:spcBef>
            </a:pPr>
            <a:r>
              <a:rPr sz="700" spc="-4" dirty="0">
                <a:latin typeface="Times New Roman"/>
                <a:cs typeface="Times New Roman"/>
              </a:rPr>
              <a:t>4</a:t>
            </a:r>
            <a:r>
              <a:rPr sz="700" dirty="0">
                <a:latin typeface="Times New Roman"/>
                <a:cs typeface="Times New Roman"/>
              </a:rPr>
              <a:t>. Items</a:t>
            </a:r>
            <a:r>
              <a:rPr sz="700" spc="-1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in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income</a:t>
            </a:r>
            <a:r>
              <a:rPr sz="700" spc="-2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statement</a:t>
            </a:r>
            <a:r>
              <a:rPr sz="700" spc="-2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that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are</a:t>
            </a:r>
            <a:r>
              <a:rPr sz="700" spc="-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volatile</a:t>
            </a:r>
            <a:endParaRPr sz="700">
              <a:latin typeface="Times New Roman"/>
              <a:cs typeface="Times New Roman"/>
            </a:endParaRPr>
          </a:p>
          <a:p>
            <a:pPr marL="4082124">
              <a:lnSpc>
                <a:spcPct val="95825"/>
              </a:lnSpc>
              <a:spcBef>
                <a:spcPts val="76"/>
              </a:spcBef>
            </a:pPr>
            <a:r>
              <a:rPr sz="700" dirty="0">
                <a:latin typeface="Times New Roman"/>
                <a:cs typeface="Times New Roman"/>
              </a:rPr>
              <a:t>Percent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of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operating</a:t>
            </a:r>
            <a:r>
              <a:rPr sz="700" spc="-3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income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=                                                      </a:t>
            </a:r>
            <a:r>
              <a:rPr sz="700" spc="112" dirty="0">
                <a:latin typeface="Times New Roman"/>
                <a:cs typeface="Times New Roman"/>
              </a:rPr>
              <a:t> </a:t>
            </a:r>
            <a:r>
              <a:rPr sz="700" spc="4" dirty="0">
                <a:latin typeface="Times New Roman"/>
                <a:cs typeface="Times New Roman"/>
              </a:rPr>
              <a:t>5</a:t>
            </a:r>
            <a:r>
              <a:rPr sz="700" dirty="0">
                <a:latin typeface="Times New Roman"/>
                <a:cs typeface="Times New Roman"/>
              </a:rPr>
              <a:t>%                </a:t>
            </a:r>
            <a:r>
              <a:rPr sz="700" spc="14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0.25</a:t>
            </a:r>
            <a:endParaRPr sz="700">
              <a:latin typeface="Times New Roman"/>
              <a:cs typeface="Times New Roman"/>
            </a:endParaRPr>
          </a:p>
          <a:p>
            <a:pPr marL="1453406">
              <a:lnSpc>
                <a:spcPts val="1004"/>
              </a:lnSpc>
              <a:spcBef>
                <a:spcPts val="54"/>
              </a:spcBef>
            </a:pPr>
            <a:r>
              <a:rPr sz="1100" baseline="14493" dirty="0">
                <a:latin typeface="Times New Roman"/>
                <a:cs typeface="Times New Roman"/>
              </a:rPr>
              <a:t>Tax</a:t>
            </a:r>
            <a:r>
              <a:rPr sz="1100" spc="-11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Rate               </a:t>
            </a:r>
            <a:r>
              <a:rPr sz="1100" spc="72" baseline="14493" dirty="0">
                <a:latin typeface="Times New Roman"/>
                <a:cs typeface="Times New Roman"/>
              </a:rPr>
              <a:t> </a:t>
            </a:r>
            <a:r>
              <a:rPr sz="1100" spc="-4" baseline="14493" dirty="0">
                <a:latin typeface="Times New Roman"/>
                <a:cs typeface="Times New Roman"/>
              </a:rPr>
              <a:t>1</a:t>
            </a:r>
            <a:r>
              <a:rPr sz="1100" baseline="14493" dirty="0">
                <a:latin typeface="Times New Roman"/>
                <a:cs typeface="Times New Roman"/>
              </a:rPr>
              <a:t>. Income</a:t>
            </a:r>
            <a:r>
              <a:rPr sz="1100" spc="-16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from</a:t>
            </a:r>
            <a:r>
              <a:rPr sz="1100" spc="-9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m</a:t>
            </a:r>
            <a:r>
              <a:rPr sz="1100" spc="-4" baseline="14493" dirty="0">
                <a:latin typeface="Times New Roman"/>
                <a:cs typeface="Times New Roman"/>
              </a:rPr>
              <a:t>ultipl</a:t>
            </a:r>
            <a:r>
              <a:rPr sz="1100" baseline="14493" dirty="0">
                <a:latin typeface="Times New Roman"/>
                <a:cs typeface="Times New Roman"/>
              </a:rPr>
              <a:t>e</a:t>
            </a:r>
            <a:r>
              <a:rPr sz="1100" spc="-32" baseline="14493" dirty="0">
                <a:latin typeface="Times New Roman"/>
                <a:cs typeface="Times New Roman"/>
              </a:rPr>
              <a:t> </a:t>
            </a:r>
            <a:r>
              <a:rPr sz="1100" spc="8" baseline="14493" dirty="0">
                <a:latin typeface="Times New Roman"/>
                <a:cs typeface="Times New Roman"/>
              </a:rPr>
              <a:t>l</a:t>
            </a:r>
            <a:r>
              <a:rPr sz="1100" baseline="14493" dirty="0">
                <a:latin typeface="Times New Roman"/>
                <a:cs typeface="Times New Roman"/>
              </a:rPr>
              <a:t>ocales                                </a:t>
            </a:r>
            <a:r>
              <a:rPr sz="1100" spc="65" baseline="1449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Percent</a:t>
            </a:r>
            <a:r>
              <a:rPr sz="700" spc="-2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of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revenues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from</a:t>
            </a:r>
            <a:r>
              <a:rPr sz="700" spc="-1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non-domestic</a:t>
            </a:r>
            <a:r>
              <a:rPr sz="700" spc="-3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locales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=                      </a:t>
            </a:r>
            <a:r>
              <a:rPr sz="700" spc="11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100%                 </a:t>
            </a:r>
            <a:r>
              <a:rPr sz="700" spc="4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825"/>
              </a:lnSpc>
              <a:spcBef>
                <a:spcPts val="76"/>
              </a:spcBef>
            </a:pPr>
            <a:r>
              <a:rPr sz="700" spc="-4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. Different</a:t>
            </a:r>
            <a:r>
              <a:rPr sz="700" spc="-3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tax</a:t>
            </a:r>
            <a:r>
              <a:rPr sz="700" spc="-1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and</a:t>
            </a:r>
            <a:r>
              <a:rPr sz="700" spc="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reporting</a:t>
            </a:r>
            <a:r>
              <a:rPr sz="700" spc="-1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books                          </a:t>
            </a:r>
            <a:r>
              <a:rPr sz="700" spc="4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</a:t>
            </a:r>
            <a:r>
              <a:rPr sz="1100" spc="-1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or</a:t>
            </a:r>
            <a:r>
              <a:rPr sz="1100" spc="-1" baseline="-14493" dirty="0">
                <a:latin typeface="Times New Roman"/>
                <a:cs typeface="Times New Roman"/>
              </a:rPr>
              <a:t> </a:t>
            </a:r>
            <a:r>
              <a:rPr sz="1100" spc="13" baseline="-14493" dirty="0">
                <a:latin typeface="Times New Roman"/>
                <a:cs typeface="Times New Roman"/>
              </a:rPr>
              <a:t>N</a:t>
            </a:r>
            <a:r>
              <a:rPr sz="1100" baseline="-14493" dirty="0">
                <a:latin typeface="Times New Roman"/>
                <a:cs typeface="Times New Roman"/>
              </a:rPr>
              <a:t>o                                                                                     </a:t>
            </a:r>
            <a:r>
              <a:rPr sz="1100" spc="13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                  </a:t>
            </a:r>
            <a:r>
              <a:rPr sz="1100" spc="14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825"/>
              </a:lnSpc>
              <a:spcBef>
                <a:spcPts val="233"/>
              </a:spcBef>
            </a:pPr>
            <a:r>
              <a:rPr sz="700" spc="-4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. Headquarters</a:t>
            </a:r>
            <a:r>
              <a:rPr sz="700" spc="-3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in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tax</a:t>
            </a:r>
            <a:r>
              <a:rPr sz="700" spc="-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havens                                    </a:t>
            </a:r>
            <a:r>
              <a:rPr sz="700" spc="24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</a:t>
            </a:r>
            <a:r>
              <a:rPr sz="1100" spc="-1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or</a:t>
            </a:r>
            <a:r>
              <a:rPr sz="1100" spc="-1" baseline="-14493" dirty="0">
                <a:latin typeface="Times New Roman"/>
                <a:cs typeface="Times New Roman"/>
              </a:rPr>
              <a:t> </a:t>
            </a:r>
            <a:r>
              <a:rPr sz="1100" spc="13" baseline="-14493" dirty="0">
                <a:latin typeface="Times New Roman"/>
                <a:cs typeface="Times New Roman"/>
              </a:rPr>
              <a:t>N</a:t>
            </a:r>
            <a:r>
              <a:rPr sz="1100" baseline="-14493" dirty="0">
                <a:latin typeface="Times New Roman"/>
                <a:cs typeface="Times New Roman"/>
              </a:rPr>
              <a:t>o                                                                                     </a:t>
            </a:r>
            <a:r>
              <a:rPr sz="1100" spc="13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                  </a:t>
            </a:r>
            <a:r>
              <a:rPr sz="1100" spc="14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825"/>
              </a:lnSpc>
              <a:spcBef>
                <a:spcPts val="233"/>
              </a:spcBef>
            </a:pPr>
            <a:r>
              <a:rPr sz="700" spc="-4" dirty="0">
                <a:latin typeface="Times New Roman"/>
                <a:cs typeface="Times New Roman"/>
              </a:rPr>
              <a:t>4</a:t>
            </a:r>
            <a:r>
              <a:rPr sz="700" dirty="0">
                <a:latin typeface="Times New Roman"/>
                <a:cs typeface="Times New Roman"/>
              </a:rPr>
              <a:t>. Volatile</a:t>
            </a:r>
            <a:r>
              <a:rPr sz="700" spc="-1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effective</a:t>
            </a:r>
            <a:r>
              <a:rPr sz="700" spc="-29" dirty="0">
                <a:latin typeface="Times New Roman"/>
                <a:cs typeface="Times New Roman"/>
              </a:rPr>
              <a:t> </a:t>
            </a:r>
            <a:r>
              <a:rPr sz="700" spc="8" dirty="0">
                <a:latin typeface="Times New Roman"/>
                <a:cs typeface="Times New Roman"/>
              </a:rPr>
              <a:t>t</a:t>
            </a:r>
            <a:r>
              <a:rPr sz="700" spc="-4" dirty="0">
                <a:latin typeface="Times New Roman"/>
                <a:cs typeface="Times New Roman"/>
              </a:rPr>
              <a:t>a</a:t>
            </a:r>
            <a:r>
              <a:rPr sz="700" dirty="0">
                <a:latin typeface="Times New Roman"/>
                <a:cs typeface="Times New Roman"/>
              </a:rPr>
              <a:t>x</a:t>
            </a:r>
            <a:r>
              <a:rPr sz="700" spc="-4" dirty="0">
                <a:latin typeface="Times New Roman"/>
                <a:cs typeface="Times New Roman"/>
              </a:rPr>
              <a:t> </a:t>
            </a:r>
            <a:r>
              <a:rPr sz="700" spc="4" dirty="0">
                <a:latin typeface="Times New Roman"/>
                <a:cs typeface="Times New Roman"/>
              </a:rPr>
              <a:t>rat</a:t>
            </a:r>
            <a:r>
              <a:rPr sz="700" dirty="0">
                <a:latin typeface="Times New Roman"/>
                <a:cs typeface="Times New Roman"/>
              </a:rPr>
              <a:t>e                                      </a:t>
            </a:r>
            <a:r>
              <a:rPr sz="700" spc="145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</a:t>
            </a:r>
            <a:r>
              <a:rPr sz="1100" spc="-1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or</a:t>
            </a:r>
            <a:r>
              <a:rPr sz="1100" spc="-1" baseline="-14493" dirty="0">
                <a:latin typeface="Times New Roman"/>
                <a:cs typeface="Times New Roman"/>
              </a:rPr>
              <a:t> </a:t>
            </a:r>
            <a:r>
              <a:rPr sz="1100" spc="13" baseline="-14493" dirty="0">
                <a:latin typeface="Times New Roman"/>
                <a:cs typeface="Times New Roman"/>
              </a:rPr>
              <a:t>N</a:t>
            </a:r>
            <a:r>
              <a:rPr sz="1100" baseline="-14493" dirty="0">
                <a:latin typeface="Times New Roman"/>
                <a:cs typeface="Times New Roman"/>
              </a:rPr>
              <a:t>o                                                                                     </a:t>
            </a:r>
            <a:r>
              <a:rPr sz="1100" spc="13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                  </a:t>
            </a:r>
            <a:r>
              <a:rPr sz="1100" spc="14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453406">
              <a:lnSpc>
                <a:spcPts val="825"/>
              </a:lnSpc>
              <a:spcBef>
                <a:spcPts val="251"/>
              </a:spcBef>
            </a:pPr>
            <a:r>
              <a:rPr sz="700" dirty="0">
                <a:latin typeface="Times New Roman"/>
                <a:cs typeface="Times New Roman"/>
              </a:rPr>
              <a:t>Capital                  </a:t>
            </a:r>
            <a:r>
              <a:rPr sz="700" spc="68" dirty="0">
                <a:latin typeface="Times New Roman"/>
                <a:cs typeface="Times New Roman"/>
              </a:rPr>
              <a:t> </a:t>
            </a:r>
            <a:r>
              <a:rPr sz="700" spc="-4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. Volatile</a:t>
            </a:r>
            <a:r>
              <a:rPr sz="700" spc="-1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capital</a:t>
            </a:r>
            <a:r>
              <a:rPr sz="700" spc="-1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expenditures                                 </a:t>
            </a:r>
            <a:r>
              <a:rPr sz="700" spc="89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</a:t>
            </a:r>
            <a:r>
              <a:rPr sz="1100" spc="-1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or</a:t>
            </a:r>
            <a:r>
              <a:rPr sz="1100" spc="-1" baseline="-14493" dirty="0">
                <a:latin typeface="Times New Roman"/>
                <a:cs typeface="Times New Roman"/>
              </a:rPr>
              <a:t> </a:t>
            </a:r>
            <a:r>
              <a:rPr sz="1100" spc="13" baseline="-14493" dirty="0">
                <a:latin typeface="Times New Roman"/>
                <a:cs typeface="Times New Roman"/>
              </a:rPr>
              <a:t>N</a:t>
            </a:r>
            <a:r>
              <a:rPr sz="1100" baseline="-14493" dirty="0">
                <a:latin typeface="Times New Roman"/>
                <a:cs typeface="Times New Roman"/>
              </a:rPr>
              <a:t>o                                                                                     </a:t>
            </a:r>
            <a:r>
              <a:rPr sz="1100" spc="13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                  </a:t>
            </a:r>
            <a:r>
              <a:rPr sz="1100" spc="14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870"/>
              </a:lnSpc>
              <a:spcBef>
                <a:spcPts val="1305"/>
              </a:spcBef>
            </a:pPr>
            <a:r>
              <a:rPr sz="1100" spc="-4" baseline="3623" dirty="0">
                <a:latin typeface="Times New Roman"/>
                <a:cs typeface="Times New Roman"/>
              </a:rPr>
              <a:t>3</a:t>
            </a:r>
            <a:r>
              <a:rPr sz="1100" baseline="3623" dirty="0">
                <a:latin typeface="Times New Roman"/>
                <a:cs typeface="Times New Roman"/>
              </a:rPr>
              <a:t>. Stock</a:t>
            </a:r>
            <a:r>
              <a:rPr sz="1100" spc="-16" baseline="3623" dirty="0">
                <a:latin typeface="Times New Roman"/>
                <a:cs typeface="Times New Roman"/>
              </a:rPr>
              <a:t> </a:t>
            </a:r>
            <a:r>
              <a:rPr sz="1100" baseline="3623" dirty="0">
                <a:latin typeface="Times New Roman"/>
                <a:cs typeface="Times New Roman"/>
              </a:rPr>
              <a:t>payment</a:t>
            </a:r>
            <a:r>
              <a:rPr sz="1100" spc="-24" baseline="3623" dirty="0">
                <a:latin typeface="Times New Roman"/>
                <a:cs typeface="Times New Roman"/>
              </a:rPr>
              <a:t> </a:t>
            </a:r>
            <a:r>
              <a:rPr sz="1100" baseline="3623" dirty="0">
                <a:latin typeface="Times New Roman"/>
                <a:cs typeface="Times New Roman"/>
              </a:rPr>
              <a:t>for</a:t>
            </a:r>
            <a:r>
              <a:rPr sz="1100" spc="-8" baseline="3623" dirty="0">
                <a:latin typeface="Times New Roman"/>
                <a:cs typeface="Times New Roman"/>
              </a:rPr>
              <a:t> </a:t>
            </a:r>
            <a:r>
              <a:rPr sz="1100" baseline="3623" dirty="0">
                <a:latin typeface="Times New Roman"/>
                <a:cs typeface="Times New Roman"/>
              </a:rPr>
              <a:t>acquisitions</a:t>
            </a:r>
            <a:r>
              <a:rPr sz="1100" spc="-34" baseline="3623" dirty="0">
                <a:latin typeface="Times New Roman"/>
                <a:cs typeface="Times New Roman"/>
              </a:rPr>
              <a:t> </a:t>
            </a:r>
            <a:r>
              <a:rPr sz="1100" baseline="3623" dirty="0">
                <a:latin typeface="Times New Roman"/>
                <a:cs typeface="Times New Roman"/>
              </a:rPr>
              <a:t>and</a:t>
            </a:r>
            <a:r>
              <a:rPr sz="1100" spc="-10" baseline="3623" dirty="0">
                <a:latin typeface="Times New Roman"/>
                <a:cs typeface="Times New Roman"/>
              </a:rPr>
              <a:t> </a:t>
            </a:r>
            <a:r>
              <a:rPr sz="1100" baseline="3623" dirty="0">
                <a:latin typeface="Times New Roman"/>
                <a:cs typeface="Times New Roman"/>
              </a:rPr>
              <a:t>investments   </a:t>
            </a:r>
            <a:r>
              <a:rPr sz="1100" spc="10" baseline="362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Yes</a:t>
            </a:r>
            <a:r>
              <a:rPr sz="700" spc="-1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or</a:t>
            </a:r>
            <a:r>
              <a:rPr sz="700" spc="-1" dirty="0">
                <a:latin typeface="Times New Roman"/>
                <a:cs typeface="Times New Roman"/>
              </a:rPr>
              <a:t> </a:t>
            </a:r>
            <a:r>
              <a:rPr sz="700" spc="13" dirty="0">
                <a:latin typeface="Times New Roman"/>
                <a:cs typeface="Times New Roman"/>
              </a:rPr>
              <a:t>N</a:t>
            </a:r>
            <a:r>
              <a:rPr sz="700" dirty="0">
                <a:latin typeface="Times New Roman"/>
                <a:cs typeface="Times New Roman"/>
              </a:rPr>
              <a:t>o                                                                                     </a:t>
            </a:r>
            <a:r>
              <a:rPr sz="700" spc="13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Yes                  </a:t>
            </a:r>
            <a:r>
              <a:rPr sz="700" spc="14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  <a:p>
            <a:pPr marL="1453406">
              <a:lnSpc>
                <a:spcPts val="825"/>
              </a:lnSpc>
              <a:spcBef>
                <a:spcPts val="63"/>
              </a:spcBef>
            </a:pPr>
            <a:r>
              <a:rPr sz="700" dirty="0">
                <a:latin typeface="Times New Roman"/>
                <a:cs typeface="Times New Roman"/>
              </a:rPr>
              <a:t>Working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capital    </a:t>
            </a:r>
            <a:r>
              <a:rPr sz="700" spc="16" dirty="0">
                <a:latin typeface="Times New Roman"/>
                <a:cs typeface="Times New Roman"/>
              </a:rPr>
              <a:t> </a:t>
            </a:r>
            <a:r>
              <a:rPr sz="700" spc="-4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. Unspecified</a:t>
            </a:r>
            <a:r>
              <a:rPr sz="700" spc="-2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current</a:t>
            </a:r>
            <a:r>
              <a:rPr sz="700" spc="-24" dirty="0">
                <a:latin typeface="Times New Roman"/>
                <a:cs typeface="Times New Roman"/>
              </a:rPr>
              <a:t> </a:t>
            </a:r>
            <a:r>
              <a:rPr sz="700" spc="13" dirty="0">
                <a:latin typeface="Times New Roman"/>
                <a:cs typeface="Times New Roman"/>
              </a:rPr>
              <a:t>a</a:t>
            </a:r>
            <a:r>
              <a:rPr sz="700" dirty="0">
                <a:latin typeface="Times New Roman"/>
                <a:cs typeface="Times New Roman"/>
              </a:rPr>
              <a:t>ssets</a:t>
            </a:r>
            <a:r>
              <a:rPr sz="700" spc="-16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and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current</a:t>
            </a:r>
            <a:r>
              <a:rPr sz="700" spc="-2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liabilities  </a:t>
            </a:r>
            <a:r>
              <a:rPr sz="700" spc="130" dirty="0">
                <a:latin typeface="Times New Roman"/>
                <a:cs typeface="Times New Roman"/>
              </a:rPr>
              <a:t> </a:t>
            </a:r>
            <a:r>
              <a:rPr sz="1100" baseline="-32611" dirty="0">
                <a:latin typeface="Times New Roman"/>
                <a:cs typeface="Times New Roman"/>
              </a:rPr>
              <a:t>Yes</a:t>
            </a:r>
            <a:r>
              <a:rPr sz="1100" spc="-15" baseline="-32611" dirty="0">
                <a:latin typeface="Times New Roman"/>
                <a:cs typeface="Times New Roman"/>
              </a:rPr>
              <a:t> </a:t>
            </a:r>
            <a:r>
              <a:rPr sz="1100" baseline="-32611" dirty="0">
                <a:latin typeface="Times New Roman"/>
                <a:cs typeface="Times New Roman"/>
              </a:rPr>
              <a:t>or</a:t>
            </a:r>
            <a:r>
              <a:rPr sz="1100" spc="-1" baseline="-32611" dirty="0">
                <a:latin typeface="Times New Roman"/>
                <a:cs typeface="Times New Roman"/>
              </a:rPr>
              <a:t> </a:t>
            </a:r>
            <a:r>
              <a:rPr sz="1100" spc="13" baseline="-32611" dirty="0">
                <a:latin typeface="Times New Roman"/>
                <a:cs typeface="Times New Roman"/>
              </a:rPr>
              <a:t>N</a:t>
            </a:r>
            <a:r>
              <a:rPr sz="1100" baseline="-32611" dirty="0">
                <a:latin typeface="Times New Roman"/>
                <a:cs typeface="Times New Roman"/>
              </a:rPr>
              <a:t>o                                                                                     </a:t>
            </a:r>
            <a:r>
              <a:rPr sz="1100" spc="135" baseline="-32611" dirty="0">
                <a:latin typeface="Times New Roman"/>
                <a:cs typeface="Times New Roman"/>
              </a:rPr>
              <a:t> </a:t>
            </a:r>
            <a:r>
              <a:rPr sz="1100" baseline="-32611" dirty="0">
                <a:latin typeface="Times New Roman"/>
                <a:cs typeface="Times New Roman"/>
              </a:rPr>
              <a:t>Yes                  </a:t>
            </a:r>
            <a:r>
              <a:rPr sz="1100" spc="145" baseline="-32611" dirty="0">
                <a:latin typeface="Times New Roman"/>
                <a:cs typeface="Times New Roman"/>
              </a:rPr>
              <a:t> </a:t>
            </a:r>
            <a:r>
              <a:rPr sz="1100" baseline="-32611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825"/>
              </a:lnSpc>
              <a:spcBef>
                <a:spcPts val="462"/>
              </a:spcBef>
            </a:pPr>
            <a:r>
              <a:rPr sz="700" spc="-4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. Volatile</a:t>
            </a:r>
            <a:r>
              <a:rPr sz="700" spc="-1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working</a:t>
            </a:r>
            <a:r>
              <a:rPr sz="700" spc="-2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capital</a:t>
            </a:r>
            <a:r>
              <a:rPr sz="700" spc="-1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items                               </a:t>
            </a:r>
            <a:r>
              <a:rPr sz="700" spc="2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</a:t>
            </a:r>
            <a:r>
              <a:rPr sz="1100" spc="-1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or</a:t>
            </a:r>
            <a:r>
              <a:rPr sz="1100" spc="-1" baseline="-14493" dirty="0">
                <a:latin typeface="Times New Roman"/>
                <a:cs typeface="Times New Roman"/>
              </a:rPr>
              <a:t> </a:t>
            </a:r>
            <a:r>
              <a:rPr sz="1100" spc="13" baseline="-14493" dirty="0">
                <a:latin typeface="Times New Roman"/>
                <a:cs typeface="Times New Roman"/>
              </a:rPr>
              <a:t>N</a:t>
            </a:r>
            <a:r>
              <a:rPr sz="1100" baseline="-14493" dirty="0">
                <a:latin typeface="Times New Roman"/>
                <a:cs typeface="Times New Roman"/>
              </a:rPr>
              <a:t>o                                                                                     </a:t>
            </a:r>
            <a:r>
              <a:rPr sz="1100" spc="13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                  </a:t>
            </a:r>
            <a:r>
              <a:rPr sz="1100" spc="14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1453406">
              <a:lnSpc>
                <a:spcPct val="95825"/>
              </a:lnSpc>
              <a:spcBef>
                <a:spcPts val="251"/>
              </a:spcBef>
            </a:pPr>
            <a:r>
              <a:rPr sz="700" dirty="0">
                <a:latin typeface="Times New Roman"/>
                <a:cs typeface="Times New Roman"/>
              </a:rPr>
              <a:t>Expected</a:t>
            </a:r>
            <a:r>
              <a:rPr sz="700" spc="-26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Growth </a:t>
            </a:r>
            <a:r>
              <a:rPr sz="700" spc="157" dirty="0">
                <a:latin typeface="Times New Roman"/>
                <a:cs typeface="Times New Roman"/>
              </a:rPr>
              <a:t> </a:t>
            </a:r>
            <a:r>
              <a:rPr sz="700" spc="-4" dirty="0">
                <a:latin typeface="Times New Roman"/>
                <a:cs typeface="Times New Roman"/>
              </a:rPr>
              <a:t>1</a:t>
            </a:r>
            <a:r>
              <a:rPr sz="700" dirty="0">
                <a:latin typeface="Times New Roman"/>
                <a:cs typeface="Times New Roman"/>
              </a:rPr>
              <a:t>. Off-balance</a:t>
            </a:r>
            <a:r>
              <a:rPr sz="700" spc="-21" dirty="0">
                <a:latin typeface="Times New Roman"/>
                <a:cs typeface="Times New Roman"/>
              </a:rPr>
              <a:t> </a:t>
            </a:r>
            <a:r>
              <a:rPr sz="700" spc="-4" dirty="0">
                <a:latin typeface="Times New Roman"/>
                <a:cs typeface="Times New Roman"/>
              </a:rPr>
              <a:t>shee</a:t>
            </a:r>
            <a:r>
              <a:rPr sz="700" dirty="0">
                <a:latin typeface="Times New Roman"/>
                <a:cs typeface="Times New Roman"/>
              </a:rPr>
              <a:t>t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assets</a:t>
            </a:r>
            <a:r>
              <a:rPr sz="700" spc="-1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and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liabilities</a:t>
            </a:r>
            <a:r>
              <a:rPr sz="700" spc="-2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(operating</a:t>
            </a:r>
            <a:endParaRPr sz="700">
              <a:latin typeface="Times New Roman"/>
              <a:cs typeface="Times New Roman"/>
            </a:endParaRPr>
          </a:p>
          <a:p>
            <a:pPr marL="1453406">
              <a:lnSpc>
                <a:spcPts val="906"/>
              </a:lnSpc>
              <a:spcBef>
                <a:spcPts val="45"/>
              </a:spcBef>
            </a:pPr>
            <a:r>
              <a:rPr sz="1100" spc="-4" baseline="3623" dirty="0">
                <a:latin typeface="Times New Roman"/>
                <a:cs typeface="Times New Roman"/>
              </a:rPr>
              <a:t>rat</a:t>
            </a:r>
            <a:r>
              <a:rPr sz="1100" baseline="3623" dirty="0">
                <a:latin typeface="Times New Roman"/>
                <a:cs typeface="Times New Roman"/>
              </a:rPr>
              <a:t>e                       </a:t>
            </a:r>
            <a:r>
              <a:rPr sz="1100" spc="172" baseline="3623" dirty="0">
                <a:latin typeface="Times New Roman"/>
                <a:cs typeface="Times New Roman"/>
              </a:rPr>
              <a:t> </a:t>
            </a:r>
            <a:r>
              <a:rPr sz="1100" baseline="3623" dirty="0">
                <a:latin typeface="Times New Roman"/>
                <a:cs typeface="Times New Roman"/>
              </a:rPr>
              <a:t>leases</a:t>
            </a:r>
            <a:r>
              <a:rPr sz="1100" spc="-17" baseline="3623" dirty="0">
                <a:latin typeface="Times New Roman"/>
                <a:cs typeface="Times New Roman"/>
              </a:rPr>
              <a:t> </a:t>
            </a:r>
            <a:r>
              <a:rPr sz="1100" baseline="3623" dirty="0">
                <a:latin typeface="Times New Roman"/>
                <a:cs typeface="Times New Roman"/>
              </a:rPr>
              <a:t>and</a:t>
            </a:r>
            <a:r>
              <a:rPr sz="1100" spc="-10" baseline="3623" dirty="0">
                <a:latin typeface="Times New Roman"/>
                <a:cs typeface="Times New Roman"/>
              </a:rPr>
              <a:t> </a:t>
            </a:r>
            <a:r>
              <a:rPr sz="1100" baseline="3623" dirty="0">
                <a:latin typeface="Times New Roman"/>
                <a:cs typeface="Times New Roman"/>
              </a:rPr>
              <a:t>R&amp;D)                                                        </a:t>
            </a:r>
            <a:r>
              <a:rPr sz="1100" spc="26" baseline="3623" dirty="0">
                <a:latin typeface="Times New Roman"/>
                <a:cs typeface="Times New Roman"/>
              </a:rPr>
              <a:t> </a:t>
            </a:r>
            <a:r>
              <a:rPr sz="1100" baseline="-3623" dirty="0">
                <a:latin typeface="Times New Roman"/>
                <a:cs typeface="Times New Roman"/>
              </a:rPr>
              <a:t>Yes</a:t>
            </a:r>
            <a:r>
              <a:rPr sz="1100" spc="-15" baseline="-3623" dirty="0">
                <a:latin typeface="Times New Roman"/>
                <a:cs typeface="Times New Roman"/>
              </a:rPr>
              <a:t> </a:t>
            </a:r>
            <a:r>
              <a:rPr sz="1100" baseline="-3623" dirty="0">
                <a:latin typeface="Times New Roman"/>
                <a:cs typeface="Times New Roman"/>
              </a:rPr>
              <a:t>or</a:t>
            </a:r>
            <a:r>
              <a:rPr sz="1100" spc="-1" baseline="-3623" dirty="0">
                <a:latin typeface="Times New Roman"/>
                <a:cs typeface="Times New Roman"/>
              </a:rPr>
              <a:t> </a:t>
            </a:r>
            <a:r>
              <a:rPr sz="1100" spc="13" baseline="-3623" dirty="0">
                <a:latin typeface="Times New Roman"/>
                <a:cs typeface="Times New Roman"/>
              </a:rPr>
              <a:t>N</a:t>
            </a:r>
            <a:r>
              <a:rPr sz="1100" baseline="-3623" dirty="0">
                <a:latin typeface="Times New Roman"/>
                <a:cs typeface="Times New Roman"/>
              </a:rPr>
              <a:t>o                                                                                     </a:t>
            </a:r>
            <a:r>
              <a:rPr sz="1100" spc="135" baseline="-3623" dirty="0">
                <a:latin typeface="Times New Roman"/>
                <a:cs typeface="Times New Roman"/>
              </a:rPr>
              <a:t> </a:t>
            </a:r>
            <a:r>
              <a:rPr sz="1100" baseline="-3623" dirty="0">
                <a:latin typeface="Times New Roman"/>
                <a:cs typeface="Times New Roman"/>
              </a:rPr>
              <a:t>Yes                  </a:t>
            </a:r>
            <a:r>
              <a:rPr sz="1100" spc="145" baseline="-3623" dirty="0">
                <a:latin typeface="Times New Roman"/>
                <a:cs typeface="Times New Roman"/>
              </a:rPr>
              <a:t> </a:t>
            </a:r>
            <a:r>
              <a:rPr sz="1100" baseline="-3623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825"/>
              </a:lnSpc>
              <a:spcBef>
                <a:spcPts val="17"/>
              </a:spcBef>
            </a:pPr>
            <a:r>
              <a:rPr sz="700" spc="-4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. Substantial</a:t>
            </a:r>
            <a:r>
              <a:rPr sz="700" spc="-2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stock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buybacks                                    </a:t>
            </a:r>
            <a:r>
              <a:rPr sz="700" spc="35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</a:t>
            </a:r>
            <a:r>
              <a:rPr sz="1100" spc="-1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or</a:t>
            </a:r>
            <a:r>
              <a:rPr sz="1100" spc="-1" baseline="-14493" dirty="0">
                <a:latin typeface="Times New Roman"/>
                <a:cs typeface="Times New Roman"/>
              </a:rPr>
              <a:t> </a:t>
            </a:r>
            <a:r>
              <a:rPr sz="1100" spc="13" baseline="-14493" dirty="0">
                <a:latin typeface="Times New Roman"/>
                <a:cs typeface="Times New Roman"/>
              </a:rPr>
              <a:t>N</a:t>
            </a:r>
            <a:r>
              <a:rPr sz="1100" baseline="-14493" dirty="0">
                <a:latin typeface="Times New Roman"/>
                <a:cs typeface="Times New Roman"/>
              </a:rPr>
              <a:t>o                                                                                     </a:t>
            </a:r>
            <a:r>
              <a:rPr sz="1100" spc="13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                  </a:t>
            </a:r>
            <a:r>
              <a:rPr sz="1100" spc="14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1004"/>
              </a:lnSpc>
              <a:spcBef>
                <a:spcPts val="228"/>
              </a:spcBef>
            </a:pPr>
            <a:r>
              <a:rPr sz="1100" spc="-4" baseline="14493" dirty="0">
                <a:latin typeface="Times New Roman"/>
                <a:cs typeface="Times New Roman"/>
              </a:rPr>
              <a:t>3</a:t>
            </a:r>
            <a:r>
              <a:rPr sz="1100" baseline="14493" dirty="0">
                <a:latin typeface="Times New Roman"/>
                <a:cs typeface="Times New Roman"/>
              </a:rPr>
              <a:t>.</a:t>
            </a:r>
            <a:r>
              <a:rPr sz="1100" spc="-13" baseline="14493" dirty="0">
                <a:latin typeface="Times New Roman"/>
                <a:cs typeface="Times New Roman"/>
              </a:rPr>
              <a:t> </a:t>
            </a:r>
            <a:r>
              <a:rPr sz="1100" spc="8" baseline="14493" dirty="0">
                <a:latin typeface="Times New Roman"/>
                <a:cs typeface="Times New Roman"/>
              </a:rPr>
              <a:t>C</a:t>
            </a:r>
            <a:r>
              <a:rPr sz="1100" baseline="14493" dirty="0">
                <a:latin typeface="Times New Roman"/>
                <a:cs typeface="Times New Roman"/>
              </a:rPr>
              <a:t>hanging</a:t>
            </a:r>
            <a:r>
              <a:rPr sz="1100" spc="-28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return</a:t>
            </a:r>
            <a:r>
              <a:rPr sz="1100" spc="-17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on</a:t>
            </a:r>
            <a:r>
              <a:rPr sz="1100" spc="-6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capital</a:t>
            </a:r>
            <a:r>
              <a:rPr sz="1100" spc="-14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over</a:t>
            </a:r>
            <a:r>
              <a:rPr sz="1100" spc="-17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time                    </a:t>
            </a:r>
            <a:r>
              <a:rPr sz="1100" spc="126" baseline="1449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Is</a:t>
            </a:r>
            <a:r>
              <a:rPr sz="700" spc="-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your</a:t>
            </a:r>
            <a:r>
              <a:rPr sz="700" spc="-1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return</a:t>
            </a:r>
            <a:r>
              <a:rPr sz="700" spc="-2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on</a:t>
            </a:r>
            <a:r>
              <a:rPr sz="700" spc="-1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capital</a:t>
            </a:r>
            <a:r>
              <a:rPr sz="700" spc="-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volatile?                                                 </a:t>
            </a:r>
            <a:r>
              <a:rPr sz="700" spc="3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Yes                  </a:t>
            </a:r>
            <a:r>
              <a:rPr sz="700" spc="14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5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1004"/>
              </a:lnSpc>
              <a:spcBef>
                <a:spcPts val="72"/>
              </a:spcBef>
            </a:pPr>
            <a:r>
              <a:rPr sz="1100" spc="-4" baseline="14493" dirty="0">
                <a:latin typeface="Times New Roman"/>
                <a:cs typeface="Times New Roman"/>
              </a:rPr>
              <a:t>4</a:t>
            </a:r>
            <a:r>
              <a:rPr sz="1100" baseline="14493" dirty="0">
                <a:latin typeface="Times New Roman"/>
                <a:cs typeface="Times New Roman"/>
              </a:rPr>
              <a:t>. Unsustainably</a:t>
            </a:r>
            <a:r>
              <a:rPr sz="1100" spc="-36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high</a:t>
            </a:r>
            <a:r>
              <a:rPr sz="1100" spc="-8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return                                     </a:t>
            </a:r>
            <a:r>
              <a:rPr sz="1100" spc="166" baseline="1449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Is your</a:t>
            </a:r>
            <a:r>
              <a:rPr sz="700" spc="-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firm's</a:t>
            </a:r>
            <a:r>
              <a:rPr sz="700" spc="-1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ROC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spc="-22" dirty="0">
                <a:latin typeface="Times New Roman"/>
                <a:cs typeface="Times New Roman"/>
              </a:rPr>
              <a:t>m</a:t>
            </a:r>
            <a:r>
              <a:rPr sz="700" spc="-8" dirty="0">
                <a:latin typeface="Times New Roman"/>
                <a:cs typeface="Times New Roman"/>
              </a:rPr>
              <a:t>uc</a:t>
            </a:r>
            <a:r>
              <a:rPr sz="700" dirty="0">
                <a:latin typeface="Times New Roman"/>
                <a:cs typeface="Times New Roman"/>
              </a:rPr>
              <a:t>h</a:t>
            </a:r>
            <a:r>
              <a:rPr sz="700" spc="-1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higher</a:t>
            </a:r>
            <a:r>
              <a:rPr sz="700" spc="-1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than</a:t>
            </a:r>
            <a:r>
              <a:rPr sz="700" spc="-1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industry</a:t>
            </a:r>
            <a:r>
              <a:rPr sz="700" spc="-2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average?     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Yes                  </a:t>
            </a:r>
            <a:r>
              <a:rPr sz="700" spc="14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5</a:t>
            </a:r>
            <a:endParaRPr sz="700">
              <a:latin typeface="Times New Roman"/>
              <a:cs typeface="Times New Roman"/>
            </a:endParaRPr>
          </a:p>
          <a:p>
            <a:pPr marL="1453406">
              <a:lnSpc>
                <a:spcPts val="1004"/>
              </a:lnSpc>
              <a:spcBef>
                <a:spcPts val="54"/>
              </a:spcBef>
            </a:pPr>
            <a:r>
              <a:rPr sz="1100" baseline="14493" dirty="0">
                <a:latin typeface="Times New Roman"/>
                <a:cs typeface="Times New Roman"/>
              </a:rPr>
              <a:t>Cost</a:t>
            </a:r>
            <a:r>
              <a:rPr sz="1100" spc="-13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of</a:t>
            </a:r>
            <a:r>
              <a:rPr sz="1100" spc="-5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capital      </a:t>
            </a:r>
            <a:r>
              <a:rPr sz="1100" spc="115" baseline="14493" dirty="0">
                <a:latin typeface="Times New Roman"/>
                <a:cs typeface="Times New Roman"/>
              </a:rPr>
              <a:t> </a:t>
            </a:r>
            <a:r>
              <a:rPr sz="1100" spc="-4" baseline="14493" dirty="0">
                <a:latin typeface="Times New Roman"/>
                <a:cs typeface="Times New Roman"/>
              </a:rPr>
              <a:t>1</a:t>
            </a:r>
            <a:r>
              <a:rPr sz="1100" baseline="14493" dirty="0">
                <a:latin typeface="Times New Roman"/>
                <a:cs typeface="Times New Roman"/>
              </a:rPr>
              <a:t>.</a:t>
            </a:r>
            <a:r>
              <a:rPr sz="1100" spc="-18" baseline="14493" dirty="0">
                <a:latin typeface="Times New Roman"/>
                <a:cs typeface="Times New Roman"/>
              </a:rPr>
              <a:t> </a:t>
            </a:r>
            <a:r>
              <a:rPr sz="1100" spc="8" baseline="14493" dirty="0">
                <a:latin typeface="Times New Roman"/>
                <a:cs typeface="Times New Roman"/>
              </a:rPr>
              <a:t>M</a:t>
            </a:r>
            <a:r>
              <a:rPr sz="1100" baseline="14493" dirty="0">
                <a:latin typeface="Times New Roman"/>
                <a:cs typeface="Times New Roman"/>
              </a:rPr>
              <a:t>ultiple</a:t>
            </a:r>
            <a:r>
              <a:rPr sz="1100" spc="-15" baseline="14493" dirty="0">
                <a:latin typeface="Times New Roman"/>
                <a:cs typeface="Times New Roman"/>
              </a:rPr>
              <a:t> </a:t>
            </a:r>
            <a:r>
              <a:rPr sz="1100" baseline="14493" dirty="0">
                <a:latin typeface="Times New Roman"/>
                <a:cs typeface="Times New Roman"/>
              </a:rPr>
              <a:t>businesses                                               </a:t>
            </a:r>
            <a:r>
              <a:rPr sz="1100" spc="131" baseline="1449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Number</a:t>
            </a:r>
            <a:r>
              <a:rPr sz="700" spc="-2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of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businesses</a:t>
            </a:r>
            <a:r>
              <a:rPr sz="700" spc="-3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(more</a:t>
            </a:r>
            <a:r>
              <a:rPr sz="700" spc="-1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than</a:t>
            </a:r>
            <a:r>
              <a:rPr sz="700" spc="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10%</a:t>
            </a:r>
            <a:r>
              <a:rPr sz="700" spc="-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of</a:t>
            </a:r>
            <a:r>
              <a:rPr sz="700" spc="-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revenues)</a:t>
            </a:r>
            <a:r>
              <a:rPr sz="700" spc="-2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=                  </a:t>
            </a:r>
            <a:r>
              <a:rPr sz="700" spc="8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                    </a:t>
            </a:r>
            <a:r>
              <a:rPr sz="700" spc="17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825"/>
              </a:lnSpc>
              <a:spcBef>
                <a:spcPts val="76"/>
              </a:spcBef>
            </a:pPr>
            <a:r>
              <a:rPr sz="700" spc="-4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. Operations</a:t>
            </a:r>
            <a:r>
              <a:rPr sz="700" spc="-3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in</a:t>
            </a:r>
            <a:r>
              <a:rPr sz="700" spc="-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emerging</a:t>
            </a:r>
            <a:r>
              <a:rPr sz="700" spc="-2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markets                            </a:t>
            </a:r>
            <a:r>
              <a:rPr sz="700" spc="31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Percent</a:t>
            </a:r>
            <a:r>
              <a:rPr sz="1100" spc="-2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of</a:t>
            </a:r>
            <a:r>
              <a:rPr sz="1100" spc="-10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revenues=                                                                    </a:t>
            </a:r>
            <a:r>
              <a:rPr sz="1100" spc="14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30%                </a:t>
            </a:r>
            <a:r>
              <a:rPr sz="1100" spc="139" baseline="-14493" dirty="0">
                <a:latin typeface="Times New Roman"/>
                <a:cs typeface="Times New Roman"/>
              </a:rPr>
              <a:t> </a:t>
            </a:r>
            <a:r>
              <a:rPr sz="1100" spc="-4" baseline="-14493" dirty="0">
                <a:latin typeface="Times New Roman"/>
                <a:cs typeface="Times New Roman"/>
              </a:rPr>
              <a:t>1.5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825"/>
              </a:lnSpc>
              <a:spcBef>
                <a:spcPts val="233"/>
              </a:spcBef>
            </a:pPr>
            <a:r>
              <a:rPr sz="700" spc="-4" dirty="0">
                <a:latin typeface="Times New Roman"/>
                <a:cs typeface="Times New Roman"/>
              </a:rPr>
              <a:t>3</a:t>
            </a:r>
            <a:r>
              <a:rPr sz="700" dirty="0">
                <a:latin typeface="Times New Roman"/>
                <a:cs typeface="Times New Roman"/>
              </a:rPr>
              <a:t>. Is</a:t>
            </a:r>
            <a:r>
              <a:rPr sz="700" spc="-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the</a:t>
            </a:r>
            <a:r>
              <a:rPr sz="700" spc="-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debt</a:t>
            </a:r>
            <a:r>
              <a:rPr sz="700" spc="-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market</a:t>
            </a:r>
            <a:r>
              <a:rPr sz="700" spc="-1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traded?                                     </a:t>
            </a:r>
            <a:r>
              <a:rPr sz="700" spc="162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</a:t>
            </a:r>
            <a:r>
              <a:rPr sz="1100" spc="-1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or</a:t>
            </a:r>
            <a:r>
              <a:rPr sz="1100" spc="-1" baseline="-14493" dirty="0">
                <a:latin typeface="Times New Roman"/>
                <a:cs typeface="Times New Roman"/>
              </a:rPr>
              <a:t> </a:t>
            </a:r>
            <a:r>
              <a:rPr sz="1100" spc="13" baseline="-14493" dirty="0">
                <a:latin typeface="Times New Roman"/>
                <a:cs typeface="Times New Roman"/>
              </a:rPr>
              <a:t>N</a:t>
            </a:r>
            <a:r>
              <a:rPr sz="1100" baseline="-14493" dirty="0">
                <a:latin typeface="Times New Roman"/>
                <a:cs typeface="Times New Roman"/>
              </a:rPr>
              <a:t>o                                                                                     </a:t>
            </a:r>
            <a:r>
              <a:rPr sz="1100" spc="13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                  </a:t>
            </a:r>
            <a:r>
              <a:rPr sz="1100" spc="14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ts val="825"/>
              </a:lnSpc>
              <a:spcBef>
                <a:spcPts val="251"/>
              </a:spcBef>
            </a:pPr>
            <a:r>
              <a:rPr sz="700" spc="-4" dirty="0">
                <a:latin typeface="Times New Roman"/>
                <a:cs typeface="Times New Roman"/>
              </a:rPr>
              <a:t>4</a:t>
            </a:r>
            <a:r>
              <a:rPr sz="700" dirty="0">
                <a:latin typeface="Times New Roman"/>
                <a:cs typeface="Times New Roman"/>
              </a:rPr>
              <a:t>. Does</a:t>
            </a:r>
            <a:r>
              <a:rPr sz="700" spc="-1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the</a:t>
            </a:r>
            <a:r>
              <a:rPr sz="700" spc="-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company</a:t>
            </a:r>
            <a:r>
              <a:rPr sz="700" spc="-31" dirty="0">
                <a:latin typeface="Times New Roman"/>
                <a:cs typeface="Times New Roman"/>
              </a:rPr>
              <a:t> </a:t>
            </a:r>
            <a:r>
              <a:rPr sz="700" spc="-4" dirty="0">
                <a:latin typeface="Times New Roman"/>
                <a:cs typeface="Times New Roman"/>
              </a:rPr>
              <a:t>hav</a:t>
            </a:r>
            <a:r>
              <a:rPr sz="700" dirty="0">
                <a:latin typeface="Times New Roman"/>
                <a:cs typeface="Times New Roman"/>
              </a:rPr>
              <a:t>e</a:t>
            </a:r>
            <a:r>
              <a:rPr sz="700" spc="-2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rating?                          </a:t>
            </a:r>
            <a:r>
              <a:rPr sz="700" spc="78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</a:t>
            </a:r>
            <a:r>
              <a:rPr sz="1100" spc="-1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or</a:t>
            </a:r>
            <a:r>
              <a:rPr sz="1100" spc="-1" baseline="-14493" dirty="0">
                <a:latin typeface="Times New Roman"/>
                <a:cs typeface="Times New Roman"/>
              </a:rPr>
              <a:t> </a:t>
            </a:r>
            <a:r>
              <a:rPr sz="1100" spc="13" baseline="-14493" dirty="0">
                <a:latin typeface="Times New Roman"/>
                <a:cs typeface="Times New Roman"/>
              </a:rPr>
              <a:t>N</a:t>
            </a:r>
            <a:r>
              <a:rPr sz="1100" baseline="-14493" dirty="0">
                <a:latin typeface="Times New Roman"/>
                <a:cs typeface="Times New Roman"/>
              </a:rPr>
              <a:t>o                                                                                     </a:t>
            </a:r>
            <a:r>
              <a:rPr sz="1100" spc="13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Yes                  </a:t>
            </a:r>
            <a:r>
              <a:rPr sz="1100" spc="145" baseline="-14493" dirty="0">
                <a:latin typeface="Times New Roman"/>
                <a:cs typeface="Times New Roman"/>
              </a:rPr>
              <a:t> </a:t>
            </a:r>
            <a:r>
              <a:rPr sz="1100" baseline="-14493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  <a:p>
            <a:pPr marL="2158671">
              <a:lnSpc>
                <a:spcPct val="95825"/>
              </a:lnSpc>
              <a:spcBef>
                <a:spcPts val="233"/>
              </a:spcBef>
            </a:pPr>
            <a:r>
              <a:rPr sz="700" spc="-4" dirty="0">
                <a:latin typeface="Times New Roman"/>
                <a:cs typeface="Times New Roman"/>
              </a:rPr>
              <a:t>5</a:t>
            </a:r>
            <a:r>
              <a:rPr sz="700" dirty="0">
                <a:latin typeface="Times New Roman"/>
                <a:cs typeface="Times New Roman"/>
              </a:rPr>
              <a:t>. Does</a:t>
            </a:r>
            <a:r>
              <a:rPr sz="700" spc="-1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the</a:t>
            </a:r>
            <a:r>
              <a:rPr sz="700" spc="-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company</a:t>
            </a:r>
            <a:r>
              <a:rPr sz="700" spc="-3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have</a:t>
            </a:r>
            <a:r>
              <a:rPr sz="700" spc="-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off-balance</a:t>
            </a:r>
            <a:r>
              <a:rPr sz="700" spc="-3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sheet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debt?</a:t>
            </a:r>
            <a:endParaRPr sz="700">
              <a:latin typeface="Times New Roman"/>
              <a:cs typeface="Times New Roman"/>
            </a:endParaRPr>
          </a:p>
          <a:p>
            <a:pPr marL="4082124">
              <a:lnSpc>
                <a:spcPct val="95825"/>
              </a:lnSpc>
              <a:spcBef>
                <a:spcPts val="148"/>
              </a:spcBef>
            </a:pPr>
            <a:r>
              <a:rPr sz="700" dirty="0">
                <a:latin typeface="Times New Roman"/>
                <a:cs typeface="Times New Roman"/>
              </a:rPr>
              <a:t>Yes</a:t>
            </a:r>
            <a:r>
              <a:rPr sz="700" spc="-1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or</a:t>
            </a:r>
            <a:r>
              <a:rPr sz="700" spc="-1" dirty="0">
                <a:latin typeface="Times New Roman"/>
                <a:cs typeface="Times New Roman"/>
              </a:rPr>
              <a:t> </a:t>
            </a:r>
            <a:r>
              <a:rPr sz="700" spc="13" dirty="0">
                <a:latin typeface="Times New Roman"/>
                <a:cs typeface="Times New Roman"/>
              </a:rPr>
              <a:t>N</a:t>
            </a:r>
            <a:r>
              <a:rPr sz="700" dirty="0">
                <a:latin typeface="Times New Roman"/>
                <a:cs typeface="Times New Roman"/>
              </a:rPr>
              <a:t>o                                                                                      </a:t>
            </a:r>
            <a:r>
              <a:rPr sz="700" spc="8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No                   </a:t>
            </a:r>
            <a:r>
              <a:rPr sz="700" spc="9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  <a:p>
            <a:pPr marL="4082124">
              <a:lnSpc>
                <a:spcPct val="95825"/>
              </a:lnSpc>
              <a:spcBef>
                <a:spcPts val="323"/>
              </a:spcBef>
            </a:pPr>
            <a:r>
              <a:rPr sz="700" b="1" dirty="0">
                <a:latin typeface="Times New Roman"/>
                <a:cs typeface="Times New Roman"/>
              </a:rPr>
              <a:t>Complexity</a:t>
            </a:r>
            <a:r>
              <a:rPr sz="700" b="1" spc="-26" dirty="0">
                <a:latin typeface="Times New Roman"/>
                <a:cs typeface="Times New Roman"/>
              </a:rPr>
              <a:t> </a:t>
            </a:r>
            <a:r>
              <a:rPr sz="700" b="1" spc="-8" dirty="0">
                <a:latin typeface="Times New Roman"/>
                <a:cs typeface="Times New Roman"/>
              </a:rPr>
              <a:t>S</a:t>
            </a:r>
            <a:r>
              <a:rPr sz="700" b="1" spc="-4" dirty="0">
                <a:latin typeface="Times New Roman"/>
                <a:cs typeface="Times New Roman"/>
              </a:rPr>
              <a:t>cor</a:t>
            </a:r>
            <a:r>
              <a:rPr sz="700" b="1" dirty="0">
                <a:latin typeface="Times New Roman"/>
                <a:cs typeface="Times New Roman"/>
              </a:rPr>
              <a:t>e</a:t>
            </a:r>
            <a:r>
              <a:rPr sz="700" b="1" spc="-8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Times New Roman"/>
                <a:cs typeface="Times New Roman"/>
              </a:rPr>
              <a:t>=                                                                                            </a:t>
            </a:r>
            <a:r>
              <a:rPr sz="700" b="1" spc="81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Times New Roman"/>
                <a:cs typeface="Times New Roman"/>
              </a:rPr>
              <a:t>51.5</a:t>
            </a:r>
            <a:endParaRPr sz="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9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611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49149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Consequences of Complexity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Opacity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diversifiable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risk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opacit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Opacity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cost.</a:t>
            </a:r>
            <a:endParaRPr sz="1600">
              <a:latin typeface="Times New Roman"/>
              <a:cs typeface="Times New Roman"/>
            </a:endParaRPr>
          </a:p>
          <a:p>
            <a:pPr marL="1749020" marR="524411" indent="-252870">
              <a:lnSpc>
                <a:spcPts val="1599"/>
              </a:lnSpc>
              <a:spcBef>
                <a:spcPts val="39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Price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12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aterhouse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converted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their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opacity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index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tax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equivalent.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instance,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China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faces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tax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about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46%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 would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country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complete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transparenc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749020" marR="639133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Evidence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suggests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conglomerates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discounted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about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relative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their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parts.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evidence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consistent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complexity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cost</a:t>
            </a:r>
            <a:endParaRPr sz="14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514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Returns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IPOs</a:t>
            </a:r>
            <a:r>
              <a:rPr sz="1200" spc="5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inversely</a:t>
            </a:r>
            <a:r>
              <a:rPr sz="1200" spc="9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proportional</a:t>
            </a:r>
            <a:r>
              <a:rPr sz="1200" spc="12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number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pages</a:t>
            </a:r>
            <a:r>
              <a:rPr sz="1200" spc="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prospectus.</a:t>
            </a:r>
            <a:endParaRPr sz="12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554"/>
              </a:spcBef>
            </a:pPr>
            <a:r>
              <a:rPr sz="1200" dirty="0">
                <a:latin typeface="Times New Roman"/>
                <a:cs typeface="Times New Roman"/>
              </a:rPr>
              <a:t>–  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Eme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ging</a:t>
            </a:r>
            <a:r>
              <a:rPr sz="1200" spc="1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market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stocks</a:t>
            </a:r>
            <a:r>
              <a:rPr sz="1200" spc="6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list</a:t>
            </a:r>
            <a:r>
              <a:rPr sz="1200" spc="-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ADRs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see</a:t>
            </a:r>
            <a:r>
              <a:rPr sz="1200" spc="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stock</a:t>
            </a:r>
            <a:r>
              <a:rPr sz="1200" spc="5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prices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increase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on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listing.</a:t>
            </a:r>
            <a:endParaRPr sz="12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37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52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 dirty="0"/>
          </a:p>
          <a:p>
            <a:pPr marL="1117346" marR="1117038" algn="ctr">
              <a:lnSpc>
                <a:spcPct val="99562"/>
              </a:lnSpc>
              <a:spcBef>
                <a:spcPts val="9313"/>
              </a:spcBef>
            </a:pPr>
            <a:r>
              <a:rPr sz="3200" dirty="0">
                <a:latin typeface="Times New Roman"/>
                <a:cs typeface="Times New Roman"/>
              </a:rPr>
              <a:t>Information</a:t>
            </a:r>
            <a:r>
              <a:rPr sz="3200" spc="-53" dirty="0">
                <a:latin typeface="Times New Roman"/>
                <a:cs typeface="Times New Roman"/>
              </a:rPr>
              <a:t> </a:t>
            </a:r>
            <a:r>
              <a:rPr sz="3200" spc="-112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ransparency: Can you value what you cannot see?</a:t>
            </a:r>
            <a:endParaRPr sz="3200" dirty="0">
              <a:latin typeface="Times New Roman"/>
              <a:cs typeface="Times New Roman"/>
            </a:endParaRPr>
          </a:p>
          <a:p>
            <a:pPr marL="3213235" marR="3213271" algn="ctr">
              <a:lnSpc>
                <a:spcPct val="95825"/>
              </a:lnSpc>
              <a:spcBef>
                <a:spcPts val="9742"/>
              </a:spcBef>
            </a:pPr>
            <a:r>
              <a:rPr sz="1600" dirty="0">
                <a:latin typeface="Times New Roman"/>
                <a:cs typeface="Times New Roman"/>
              </a:rPr>
              <a:t>Aswath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Damodaran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4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051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0867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Dealing with Complexity</a:t>
            </a:r>
            <a:endParaRPr sz="2100">
              <a:latin typeface="Times New Roman"/>
              <a:cs typeface="Times New Roman"/>
            </a:endParaRPr>
          </a:p>
          <a:p>
            <a:pPr marL="1395001" marR="756086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solidFill>
                  <a:srgbClr val="7A7A7A"/>
                </a:solidFill>
                <a:latin typeface="Times New Roman"/>
                <a:cs typeface="Times New Roman"/>
              </a:rPr>
              <a:t>The</a:t>
            </a:r>
            <a:r>
              <a:rPr sz="1600" spc="-56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7A7A7A"/>
                </a:solidFill>
                <a:latin typeface="Times New Roman"/>
                <a:cs typeface="Times New Roman"/>
              </a:rPr>
              <a:t>Aggressive</a:t>
            </a:r>
            <a:r>
              <a:rPr sz="1600" spc="-10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7A7A7A"/>
                </a:solidFill>
                <a:latin typeface="Times New Roman"/>
                <a:cs typeface="Times New Roman"/>
              </a:rPr>
              <a:t>Analyst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rust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tell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truth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 </a:t>
            </a:r>
            <a:endParaRPr sz="1600">
              <a:latin typeface="Times New Roman"/>
              <a:cs typeface="Times New Roman"/>
            </a:endParaRPr>
          </a:p>
          <a:p>
            <a:pPr marL="1395001" marR="756086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96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solidFill>
                  <a:srgbClr val="7A7A7A"/>
                </a:solidFill>
                <a:latin typeface="Times New Roman"/>
                <a:cs typeface="Times New Roman"/>
              </a:rPr>
              <a:t>The</a:t>
            </a:r>
            <a:r>
              <a:rPr sz="1600" spc="29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7A7A7A"/>
                </a:solidFill>
                <a:latin typeface="Times New Roman"/>
                <a:cs typeface="Times New Roman"/>
              </a:rPr>
              <a:t>Conservative</a:t>
            </a:r>
            <a:r>
              <a:rPr sz="1600" spc="2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7A7A7A"/>
                </a:solidFill>
                <a:latin typeface="Times New Roman"/>
                <a:cs typeface="Times New Roman"/>
              </a:rPr>
              <a:t>Analyst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Don</a:t>
            </a:r>
            <a:r>
              <a:rPr sz="1600" spc="-26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t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what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cannot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see.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solidFill>
                  <a:srgbClr val="7A7A7A"/>
                </a:solidFill>
                <a:latin typeface="Times New Roman"/>
                <a:cs typeface="Times New Roman"/>
              </a:rPr>
              <a:t>The</a:t>
            </a:r>
            <a:r>
              <a:rPr sz="1600" spc="29" dirty="0">
                <a:solidFill>
                  <a:srgbClr val="7A7A7A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7A7A7A"/>
                </a:solidFill>
                <a:latin typeface="Times New Roman"/>
                <a:cs typeface="Times New Roman"/>
              </a:rPr>
              <a:t>Compromise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complexity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Adjust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flows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complexity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Adjust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complexity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Adjust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rate/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length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complexity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81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120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65512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1.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Adjust the Cash Flows for Complexity</a:t>
            </a:r>
            <a:endParaRPr sz="21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ct val="97454"/>
              </a:lnSpc>
              <a:spcBef>
                <a:spcPts val="4095"/>
              </a:spcBef>
            </a:pPr>
            <a:r>
              <a:rPr sz="1600" dirty="0">
                <a:latin typeface="Times New Roman"/>
                <a:cs typeface="Times New Roman"/>
              </a:rPr>
              <a:t>a. 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Identify 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how </a:t>
            </a:r>
            <a:r>
              <a:rPr sz="1600" u="sng" spc="1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much </a:t>
            </a:r>
            <a:r>
              <a:rPr sz="1600" u="sng" spc="22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  the </a:t>
            </a:r>
            <a:r>
              <a:rPr sz="1600" u="sng" spc="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earnings </a:t>
            </a:r>
            <a:r>
              <a:rPr sz="1600" u="sng" spc="3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  the </a:t>
            </a:r>
            <a:r>
              <a:rPr sz="1600" u="sng" spc="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firmcome </a:t>
            </a:r>
            <a:r>
              <a:rPr sz="1600" u="sng" spc="2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from </a:t>
            </a:r>
            <a:r>
              <a:rPr sz="1600" u="sng" spc="1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assets </a:t>
            </a:r>
            <a:r>
              <a:rPr sz="1600" u="sng" spc="2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that </a:t>
            </a:r>
            <a:r>
              <a:rPr sz="1600" u="sng" spc="1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are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invisible </a:t>
            </a:r>
            <a:r>
              <a:rPr sz="1600" u="sng" spc="4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or  not </a:t>
            </a:r>
            <a:r>
              <a:rPr sz="1600" u="sng" spc="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clearly </a:t>
            </a:r>
            <a:r>
              <a:rPr sz="1600" u="sng" spc="2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identified</a:t>
            </a:r>
            <a:r>
              <a:rPr sz="1600" spc="-398" dirty="0">
                <a:latin typeface="Times New Roman"/>
                <a:cs typeface="Times New Roman"/>
              </a:rPr>
              <a:t>.</a:t>
            </a:r>
            <a:r>
              <a:rPr sz="1600" dirty="0">
                <a:latin typeface="Times New Roman"/>
                <a:cs typeface="Times New Roman"/>
              </a:rPr>
              <a:t>In  particula</a:t>
            </a:r>
            <a:r>
              <a:rPr sz="1600" spc="-62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 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focus 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r>
              <a:rPr sz="1600" spc="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 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 holdings</a:t>
            </a:r>
            <a:r>
              <a:rPr sz="1600" spc="3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3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</a:t>
            </a:r>
            <a:r>
              <a:rPr sz="1600" spc="3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(or</a:t>
            </a:r>
            <a:r>
              <a:rPr sz="1600" spc="2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special</a:t>
            </a:r>
            <a:r>
              <a:rPr sz="1600" spc="3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purpose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entities)</a:t>
            </a:r>
            <a:r>
              <a:rPr sz="1600" spc="3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well</a:t>
            </a:r>
            <a:r>
              <a:rPr sz="1600" spc="30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 non-operating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(such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income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pension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non-recurring tansactions)</a:t>
            </a:r>
            <a:endParaRPr sz="16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ct val="96879"/>
              </a:lnSpc>
              <a:spcBef>
                <a:spcPts val="465"/>
              </a:spcBef>
            </a:pPr>
            <a:r>
              <a:rPr sz="1600" dirty="0">
                <a:latin typeface="Times New Roman"/>
                <a:cs typeface="Times New Roman"/>
              </a:rPr>
              <a:t>b.</a:t>
            </a:r>
            <a:r>
              <a:rPr sz="1600" spc="2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Assign</a:t>
            </a:r>
            <a:r>
              <a:rPr sz="1600" spc="3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319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probability</a:t>
            </a:r>
            <a:r>
              <a:rPr sz="1600" u="sng" spc="38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that</a:t>
            </a:r>
            <a:r>
              <a:rPr sz="1600" u="sng" spc="33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management  of</a:t>
            </a:r>
            <a:r>
              <a:rPr sz="1600" u="sng" spc="32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</a:t>
            </a:r>
            <a:r>
              <a:rPr sz="1600" u="sng" spc="33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firmcan</a:t>
            </a:r>
            <a:r>
              <a:rPr sz="1600" u="sng" spc="33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be</a:t>
            </a:r>
            <a:r>
              <a:rPr sz="1600" u="sng" spc="32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trusted</a:t>
            </a:r>
            <a:r>
              <a:rPr sz="1600" u="sng" spc="35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with</a:t>
            </a:r>
            <a:r>
              <a:rPr sz="1600" u="sng" spc="34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their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forecasts</a:t>
            </a:r>
            <a:r>
              <a:rPr sz="1600" dirty="0">
                <a:latin typeface="Times New Roman"/>
                <a:cs typeface="Times New Roman"/>
              </a:rPr>
              <a:t>. 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 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difficult</a:t>
            </a:r>
            <a:r>
              <a:rPr sz="1600" spc="3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do, 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 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 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  both 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objective </a:t>
            </a:r>
            <a:r>
              <a:rPr sz="1600" spc="9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subjective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factors.</a:t>
            </a:r>
            <a:r>
              <a:rPr sz="1600" spc="3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Among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objective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factors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history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past accounting</a:t>
            </a:r>
            <a:r>
              <a:rPr sz="1600" spc="3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restatements</a:t>
            </a:r>
            <a:r>
              <a:rPr sz="1600" spc="3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2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errors</a:t>
            </a:r>
            <a:r>
              <a:rPr sz="1600" spc="2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weigh</a:t>
            </a:r>
            <a:r>
              <a:rPr sz="1600" spc="2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against</a:t>
            </a:r>
            <a:r>
              <a:rPr sz="1600" spc="2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3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</a:t>
            </a:r>
            <a:r>
              <a:rPr sz="1600" spc="2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the 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quality 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corporate 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governance 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–  firms</a:t>
            </a:r>
            <a:r>
              <a:rPr sz="1600" spc="3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 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strong 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independent boards</a:t>
            </a:r>
            <a:r>
              <a:rPr sz="1600" spc="3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3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likely</a:t>
            </a:r>
            <a:r>
              <a:rPr sz="1600" spc="3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2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telling</a:t>
            </a:r>
            <a:r>
              <a:rPr sz="1600" spc="3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truth.</a:t>
            </a:r>
            <a:r>
              <a:rPr sz="1600" spc="2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subjective</a:t>
            </a:r>
            <a:r>
              <a:rPr sz="1600" spc="3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factors come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your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experiences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1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firm, though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 managers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likeable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persuasive,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even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misrepresenting 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55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26952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3484233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3756930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4109279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905514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5178211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5530560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5974167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6519941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7020286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7600380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8009667" y="2159311"/>
            <a:ext cx="10198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2592393" y="2391366"/>
            <a:ext cx="12136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2884471" y="2391366"/>
            <a:ext cx="12136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3267710" y="2391366"/>
            <a:ext cx="12136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3946537" y="2391366"/>
            <a:ext cx="12136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3555431" y="3363788"/>
            <a:ext cx="9139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954126" y="3363788"/>
            <a:ext cx="9139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5092496" y="3363788"/>
            <a:ext cx="913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5354605" y="3363788"/>
            <a:ext cx="9139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696364" y="3363788"/>
            <a:ext cx="9139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6129382" y="3363788"/>
            <a:ext cx="9139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505163" y="3363788"/>
            <a:ext cx="9139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789985" y="3363788"/>
            <a:ext cx="9139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7439142" y="3363788"/>
            <a:ext cx="9139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7894874" y="3363788"/>
            <a:ext cx="9139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206856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5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80604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2.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Adjust the Discount rate for complexity</a:t>
            </a:r>
            <a:endParaRPr sz="21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508"/>
              </a:lnSpc>
              <a:spcBef>
                <a:spcPts val="4165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u="sng" dirty="0">
                <a:latin typeface="Times New Roman"/>
                <a:cs typeface="Times New Roman"/>
              </a:rPr>
              <a:t>Estimate</a:t>
            </a:r>
            <a:r>
              <a:rPr sz="1400" u="sng" spc="65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3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historical</a:t>
            </a:r>
            <a:r>
              <a:rPr sz="1400" u="sng" spc="6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risk</a:t>
            </a:r>
            <a:r>
              <a:rPr sz="1400" u="sng" spc="3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premium</a:t>
            </a:r>
            <a:r>
              <a:rPr sz="1400" u="sng" spc="6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attached</a:t>
            </a:r>
            <a:r>
              <a:rPr sz="1400" u="sng" spc="6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to</a:t>
            </a:r>
            <a:r>
              <a:rPr sz="1400" u="sng" spc="2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complex</a:t>
            </a:r>
            <a:r>
              <a:rPr sz="1400" u="sng" spc="65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firms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comparing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returns you</a:t>
            </a:r>
            <a:r>
              <a:rPr sz="1400" spc="2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would</a:t>
            </a:r>
            <a:r>
              <a:rPr sz="1400" spc="2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2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made</a:t>
            </a:r>
            <a:r>
              <a:rPr sz="1400" spc="2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2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portfolio</a:t>
            </a:r>
            <a:r>
              <a:rPr sz="1400" spc="2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</a:t>
            </a:r>
            <a:r>
              <a:rPr sz="1400" spc="2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1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historically</a:t>
            </a:r>
            <a:r>
              <a:rPr sz="1400" spc="2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returns</a:t>
            </a:r>
            <a:r>
              <a:rPr sz="1400" spc="2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 would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earned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index.</a:t>
            </a:r>
            <a:endParaRPr sz="14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508"/>
              </a:lnSpc>
              <a:spcBef>
                <a:spcPts val="439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u="sng" dirty="0">
                <a:latin typeface="Times New Roman"/>
                <a:cs typeface="Times New Roman"/>
              </a:rPr>
              <a:t>Adjust</a:t>
            </a:r>
            <a:r>
              <a:rPr sz="1400" u="sng" spc="11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9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betas</a:t>
            </a:r>
            <a:r>
              <a:rPr sz="1400" u="sng" spc="10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of</a:t>
            </a:r>
            <a:r>
              <a:rPr sz="1400" u="sng" spc="8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complex</a:t>
            </a:r>
            <a:r>
              <a:rPr sz="1400" u="sng" spc="12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firms</a:t>
            </a:r>
            <a:r>
              <a:rPr sz="1400" u="sng" spc="4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for</a:t>
            </a:r>
            <a:r>
              <a:rPr sz="1400" u="sng" spc="9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9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lack</a:t>
            </a:r>
            <a:r>
              <a:rPr sz="1400" u="sng" spc="9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of</a:t>
            </a:r>
            <a:r>
              <a:rPr sz="1400" u="sng" spc="8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9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transparenc</a:t>
            </a:r>
            <a:r>
              <a:rPr sz="1400" u="sng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trust</a:t>
            </a:r>
            <a:r>
              <a:rPr sz="1400" spc="10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markets, it</a:t>
            </a:r>
            <a:r>
              <a:rPr sz="1400" spc="2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possible</a:t>
            </a:r>
            <a:r>
              <a:rPr sz="1400" spc="2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2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betas</a:t>
            </a:r>
            <a:r>
              <a:rPr sz="1400" spc="2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1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2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2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betas</a:t>
            </a:r>
            <a:r>
              <a:rPr sz="1400" spc="2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simple firms.</a:t>
            </a:r>
            <a:endParaRPr sz="14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508"/>
              </a:lnSpc>
              <a:spcBef>
                <a:spcPts val="439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u="sng" dirty="0">
                <a:latin typeface="Times New Roman"/>
                <a:cs typeface="Times New Roman"/>
              </a:rPr>
              <a:t>Relate</a:t>
            </a:r>
            <a:r>
              <a:rPr sz="1400" u="sng" spc="13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11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adjustment</a:t>
            </a:r>
            <a:r>
              <a:rPr sz="1400" u="sng" spc="15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of</a:t>
            </a:r>
            <a:r>
              <a:rPr sz="1400" u="sng" spc="10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11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discount</a:t>
            </a:r>
            <a:r>
              <a:rPr sz="1400" u="sng" spc="14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rate</a:t>
            </a:r>
            <a:r>
              <a:rPr sz="1400" u="sng" spc="11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to</a:t>
            </a:r>
            <a:r>
              <a:rPr sz="1400" u="sng" spc="10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11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information</a:t>
            </a:r>
            <a:r>
              <a:rPr sz="1400" u="sng" spc="16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that</a:t>
            </a:r>
            <a:r>
              <a:rPr sz="1400" u="sng" spc="11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is</a:t>
            </a:r>
            <a:r>
              <a:rPr sz="1400" u="sng" spc="10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not</a:t>
            </a:r>
            <a:r>
              <a:rPr sz="1400" u="sng" spc="11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provided</a:t>
            </a:r>
            <a:r>
              <a:rPr sz="1400" u="sng" spc="14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in</a:t>
            </a:r>
            <a:r>
              <a:rPr sz="1400" u="sng" spc="10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financial</a:t>
            </a:r>
            <a:r>
              <a:rPr sz="1400" u="sng" spc="-35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statements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38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ou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taking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weighted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average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2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betas</a:t>
            </a:r>
            <a:r>
              <a:rPr sz="1400" spc="2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businesses</a:t>
            </a:r>
            <a:r>
              <a:rPr sz="1400" spc="2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2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in.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2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financial</a:t>
            </a:r>
            <a:r>
              <a:rPr sz="1400" spc="19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statements</a:t>
            </a:r>
            <a:r>
              <a:rPr sz="1400" spc="2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</a:t>
            </a:r>
            <a:r>
              <a:rPr sz="1400" spc="2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opaque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 cannot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get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 another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these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two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pieces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information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businesses that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 operates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in,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err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side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caution</a:t>
            </a:r>
            <a:r>
              <a:rPr sz="1400" spc="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assume</a:t>
            </a:r>
            <a:r>
              <a:rPr sz="1400" spc="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these businesses</a:t>
            </a:r>
            <a:r>
              <a:rPr sz="1400" spc="10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riskier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rest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 and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attach</a:t>
            </a:r>
            <a:r>
              <a:rPr sz="1400" spc="8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enough</a:t>
            </a:r>
            <a:r>
              <a:rPr sz="1400" spc="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weight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these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businesses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overall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increase.</a:t>
            </a:r>
            <a:endParaRPr sz="14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508"/>
              </a:lnSpc>
              <a:spcBef>
                <a:spcPts val="439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d.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7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complexity</a:t>
            </a:r>
            <a:r>
              <a:rPr sz="1400" spc="1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7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</a:t>
            </a:r>
            <a:r>
              <a:rPr sz="1400" spc="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</a:t>
            </a:r>
            <a:r>
              <a:rPr sz="1400" spc="9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side</a:t>
            </a:r>
            <a:r>
              <a:rPr sz="1400" spc="8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balance</a:t>
            </a:r>
            <a:r>
              <a:rPr sz="1400" spc="1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sheet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</a:t>
            </a:r>
            <a:r>
              <a:rPr sz="1400" spc="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8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liability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side, </a:t>
            </a:r>
            <a:r>
              <a:rPr sz="1400" u="sng" dirty="0">
                <a:latin typeface="Times New Roman"/>
                <a:cs typeface="Times New Roman"/>
              </a:rPr>
              <a:t>you</a:t>
            </a:r>
            <a:r>
              <a:rPr sz="1400" u="sng" spc="3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could</a:t>
            </a:r>
            <a:r>
              <a:rPr sz="1400" u="sng" spc="4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adjust</a:t>
            </a:r>
            <a:r>
              <a:rPr sz="1400" u="sng" spc="45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29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debt</a:t>
            </a:r>
            <a:r>
              <a:rPr sz="1400" u="sng" spc="3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to</a:t>
            </a:r>
            <a:r>
              <a:rPr sz="1400" u="sng" spc="2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equity</a:t>
            </a:r>
            <a:r>
              <a:rPr sz="1400" u="sng" spc="47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ratio</a:t>
            </a:r>
            <a:r>
              <a:rPr sz="1400" u="sng" spc="3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to</a:t>
            </a:r>
            <a:r>
              <a:rPr sz="1400" u="sng" spc="2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reflect</a:t>
            </a:r>
            <a:r>
              <a:rPr sz="1400" u="sng" spc="-35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29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true</a:t>
            </a:r>
            <a:r>
              <a:rPr sz="1400" u="sng" spc="3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leverage</a:t>
            </a:r>
            <a:r>
              <a:rPr sz="1400" u="sng" spc="59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of</a:t>
            </a:r>
            <a:r>
              <a:rPr sz="1400" u="sng" spc="2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29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firm</a:t>
            </a:r>
            <a:r>
              <a:rPr sz="1400" u="sng" spc="-35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(including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2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o</a:t>
            </a:r>
            <a:r>
              <a:rPr sz="1400" u="sng" spc="-26" dirty="0">
                <a:latin typeface="Times New Roman"/>
                <a:cs typeface="Times New Roman"/>
              </a:rPr>
              <a:t>f</a:t>
            </a:r>
            <a:r>
              <a:rPr sz="1400" u="sng" dirty="0">
                <a:latin typeface="Times New Roman"/>
                <a:cs typeface="Times New Roman"/>
              </a:rPr>
              <a:t>f-balance</a:t>
            </a:r>
            <a:r>
              <a:rPr sz="1400" u="sng" spc="6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sheet</a:t>
            </a:r>
            <a:r>
              <a:rPr sz="1400" u="sng" spc="3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debt)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615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23927" y="2126160"/>
            <a:ext cx="4723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2793700" y="2126160"/>
            <a:ext cx="4723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3518789" y="2126160"/>
            <a:ext cx="4723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3839261" y="2126160"/>
            <a:ext cx="4723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4544160" y="2126160"/>
            <a:ext cx="4723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5198180" y="2126160"/>
            <a:ext cx="4723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5387102" y="2126160"/>
            <a:ext cx="4723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6061580" y="2126160"/>
            <a:ext cx="4723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2372362" y="2744973"/>
            <a:ext cx="547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2649678" y="2744973"/>
            <a:ext cx="547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3078736" y="2744973"/>
            <a:ext cx="547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3285252" y="2744973"/>
            <a:ext cx="547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3967273" y="2744973"/>
            <a:ext cx="547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4396597" y="2744973"/>
            <a:ext cx="547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4663774" y="2744973"/>
            <a:ext cx="547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4941090" y="2744973"/>
            <a:ext cx="547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5299258" y="2744973"/>
            <a:ext cx="547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5505774" y="2744973"/>
            <a:ext cx="547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5783090" y="2744973"/>
            <a:ext cx="5477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2351815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2631699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3488398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3697480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3977364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4651990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4982305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5181337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5461221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6378581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6709075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6887915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7178028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7882895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8081927" y="3363788"/>
            <a:ext cx="573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513787" y="3551642"/>
            <a:ext cx="4791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2159781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2611305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3093248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3362610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3723053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3911564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4413698" y="4921872"/>
            <a:ext cx="4681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4794332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4982842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5484797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754160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6084184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747844" y="4921872"/>
            <a:ext cx="4681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946405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7215766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7566248" y="4921872"/>
            <a:ext cx="4681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61654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8045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3.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Adjust Expected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Growth/ Length of Growth Period</a:t>
            </a:r>
            <a:endParaRPr sz="2100">
              <a:latin typeface="Times New Roman"/>
              <a:cs typeface="Times New Roman"/>
            </a:endParaRPr>
          </a:p>
          <a:p>
            <a:pPr marL="1395001" marR="410830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firm,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inputs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determine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length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410830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during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period.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 </a:t>
            </a:r>
            <a:endParaRPr sz="1600">
              <a:latin typeface="Times New Roman"/>
              <a:cs typeface="Times New Roman"/>
            </a:endParaRPr>
          </a:p>
          <a:p>
            <a:pPr marL="1395001" marR="410830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fundamentall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assumptions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 </a:t>
            </a:r>
            <a:endParaRPr sz="1600">
              <a:latin typeface="Times New Roman"/>
              <a:cs typeface="Times New Roman"/>
            </a:endParaRPr>
          </a:p>
          <a:p>
            <a:pPr marL="1395001" marR="410830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made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during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drive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06"/>
              </a:lnSpc>
              <a:spcBef>
                <a:spcPts val="59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adjust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1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complex</a:t>
            </a:r>
            <a:r>
              <a:rPr sz="1600" spc="1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then</a:t>
            </a:r>
            <a:r>
              <a:rPr sz="1600" spc="1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1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2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</a:t>
            </a:r>
            <a:r>
              <a:rPr sz="1600" spc="2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2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investments</a:t>
            </a:r>
            <a:r>
              <a:rPr sz="1600" spc="2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2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2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excess</a:t>
            </a:r>
            <a:r>
              <a:rPr sz="1600" spc="2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fade</a:t>
            </a:r>
            <a:r>
              <a:rPr sz="1600" spc="2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2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2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quickl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2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2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practical</a:t>
            </a:r>
            <a:r>
              <a:rPr sz="1600" spc="2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terms,</a:t>
            </a:r>
            <a:r>
              <a:rPr sz="1600" spc="2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2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2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shorter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growth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periods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eme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lower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firm.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10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456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783724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4. Estimate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 complexity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discount to value</a:t>
            </a:r>
            <a:endParaRPr sz="21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599"/>
              </a:lnSpc>
              <a:spcBef>
                <a:spcPts val="3997"/>
              </a:spcBef>
              <a:tabLst>
                <a:tab pos="1390432" algn="l"/>
              </a:tabLst>
            </a:pPr>
            <a:r>
              <a:rPr sz="1000" dirty="0">
                <a:latin typeface="Times New Roman"/>
                <a:cs typeface="Times New Roman"/>
              </a:rPr>
              <a:t>1.</a:t>
            </a:r>
            <a:r>
              <a:rPr sz="1000" spc="-242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One</a:t>
            </a:r>
            <a:r>
              <a:rPr sz="1400" spc="1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develop</a:t>
            </a:r>
            <a:r>
              <a:rPr sz="1400" spc="1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rule</a:t>
            </a:r>
            <a:r>
              <a:rPr sz="1400" spc="1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thumb,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similar</a:t>
            </a:r>
            <a:r>
              <a:rPr sz="1400" spc="1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those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used</a:t>
            </a:r>
            <a:r>
              <a:rPr sz="1400" spc="1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analysts</a:t>
            </a:r>
            <a:r>
              <a:rPr sz="1400" spc="1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who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1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 companies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fect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illiquidit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395001" marR="274382" indent="-303444" algn="just">
              <a:lnSpc>
                <a:spcPts val="1599"/>
              </a:lnSpc>
              <a:spcBef>
                <a:spcPts val="525"/>
              </a:spcBef>
              <a:tabLst>
                <a:tab pos="1390432" algn="l"/>
              </a:tabLst>
            </a:pPr>
            <a:r>
              <a:rPr sz="1000" dirty="0">
                <a:latin typeface="Times New Roman"/>
                <a:cs typeface="Times New Roman"/>
              </a:rPr>
              <a:t>2.</a:t>
            </a:r>
            <a:r>
              <a:rPr sz="1000" spc="-242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slightly</a:t>
            </a:r>
            <a:r>
              <a:rPr sz="1400" spc="1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1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sophisticated</a:t>
            </a:r>
            <a:r>
              <a:rPr sz="1400" spc="1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</a:t>
            </a:r>
            <a:r>
              <a:rPr sz="1400" spc="1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complexity</a:t>
            </a:r>
            <a:r>
              <a:rPr sz="1400" spc="1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scoring</a:t>
            </a:r>
            <a:r>
              <a:rPr sz="1400" spc="1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system,</a:t>
            </a:r>
            <a:r>
              <a:rPr sz="1400" spc="1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measure the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complexity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 financial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statements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relate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complexity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score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size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discount.</a:t>
            </a:r>
            <a:endParaRPr sz="1400">
              <a:latin typeface="Times New Roman"/>
              <a:cs typeface="Times New Roman"/>
            </a:endParaRPr>
          </a:p>
          <a:p>
            <a:pPr marL="1395001" marR="460939" indent="-303444" algn="just">
              <a:lnSpc>
                <a:spcPts val="1599"/>
              </a:lnSpc>
              <a:spcBef>
                <a:spcPts val="435"/>
              </a:spcBef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3.</a:t>
            </a:r>
            <a:r>
              <a:rPr sz="1400" spc="-3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38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ou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could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compare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valuations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valuation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simple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the</a:t>
            </a:r>
            <a:r>
              <a:rPr sz="1400" spc="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business,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being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applied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 markets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complexit</a:t>
            </a:r>
            <a:r>
              <a:rPr sz="1400" spc="-98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 </a:t>
            </a:r>
            <a:r>
              <a:rPr sz="1400" spc="-53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ith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hundred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gest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firms,</a:t>
            </a:r>
            <a:r>
              <a:rPr sz="1400" spc="-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instance:</a:t>
            </a:r>
            <a:endParaRPr sz="1400">
              <a:latin typeface="Times New Roman"/>
              <a:cs typeface="Times New Roman"/>
            </a:endParaRPr>
          </a:p>
          <a:p>
            <a:pPr marL="1091557" marR="274379">
              <a:lnSpc>
                <a:spcPts val="1599"/>
              </a:lnSpc>
              <a:spcBef>
                <a:spcPts val="525"/>
              </a:spcBef>
            </a:pPr>
            <a:r>
              <a:rPr sz="1400" dirty="0">
                <a:latin typeface="Times New Roman"/>
                <a:cs typeface="Times New Roman"/>
              </a:rPr>
              <a:t>PBV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0.65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15.31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ROE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0.55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3.04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0.003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#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Pages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10K </a:t>
            </a:r>
            <a:endParaRPr sz="1400">
              <a:latin typeface="Times New Roman"/>
              <a:cs typeface="Times New Roman"/>
            </a:endParaRPr>
          </a:p>
          <a:p>
            <a:pPr marL="1091557" marR="274379">
              <a:lnSpc>
                <a:spcPts val="1599"/>
              </a:lnSpc>
              <a:spcBef>
                <a:spcPts val="436"/>
              </a:spcBef>
            </a:pPr>
            <a:r>
              <a:rPr sz="1400" dirty="0">
                <a:latin typeface="Times New Roman"/>
                <a:cs typeface="Times New Roman"/>
              </a:rPr>
              <a:t>Thus,</a:t>
            </a:r>
            <a:r>
              <a:rPr sz="1400" spc="1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1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15%</a:t>
            </a:r>
            <a:r>
              <a:rPr sz="1400" spc="1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return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beta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1.15,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1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growth</a:t>
            </a:r>
            <a:r>
              <a:rPr sz="1400" spc="1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1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10%</a:t>
            </a:r>
            <a:endParaRPr sz="1400">
              <a:latin typeface="Times New Roman"/>
              <a:cs typeface="Times New Roman"/>
            </a:endParaRPr>
          </a:p>
          <a:p>
            <a:pPr marL="1370118" marR="2272157" algn="ctr">
              <a:lnSpc>
                <a:spcPts val="1261"/>
              </a:lnSpc>
              <a:spcBef>
                <a:spcPts val="499"/>
              </a:spcBef>
            </a:pPr>
            <a:r>
              <a:rPr sz="2100" baseline="1870" dirty="0">
                <a:latin typeface="Times New Roman"/>
                <a:cs typeface="Times New Roman"/>
              </a:rPr>
              <a:t>and</a:t>
            </a:r>
            <a:r>
              <a:rPr sz="2100" spc="24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350</a:t>
            </a:r>
            <a:r>
              <a:rPr sz="2100" spc="25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pages</a:t>
            </a:r>
            <a:r>
              <a:rPr sz="2100" spc="36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in</a:t>
            </a:r>
            <a:r>
              <a:rPr sz="2100" spc="14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the</a:t>
            </a:r>
            <a:r>
              <a:rPr sz="2100" spc="2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10K</a:t>
            </a:r>
            <a:r>
              <a:rPr sz="2100" spc="28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would</a:t>
            </a:r>
            <a:r>
              <a:rPr sz="2100" spc="39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have</a:t>
            </a:r>
            <a:r>
              <a:rPr sz="2100" spc="3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a</a:t>
            </a:r>
            <a:r>
              <a:rPr sz="2100" spc="10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price</a:t>
            </a:r>
            <a:r>
              <a:rPr sz="2100" spc="36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to</a:t>
            </a:r>
            <a:r>
              <a:rPr sz="2100" spc="14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book</a:t>
            </a:r>
            <a:r>
              <a:rPr sz="2100" spc="31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ratio</a:t>
            </a:r>
            <a:r>
              <a:rPr sz="2100" spc="34" baseline="1870" dirty="0">
                <a:latin typeface="Times New Roman"/>
                <a:cs typeface="Times New Roman"/>
              </a:rPr>
              <a:t> </a:t>
            </a:r>
            <a:r>
              <a:rPr sz="2100" baseline="1870" dirty="0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461"/>
              </a:spcBef>
            </a:pPr>
            <a:r>
              <a:rPr sz="1400" dirty="0">
                <a:latin typeface="Times New Roman"/>
                <a:cs typeface="Times New Roman"/>
              </a:rPr>
              <a:t>PBV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0.65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15.31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(.15)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0.55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(1.20)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3.04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(.10)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.003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(350)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1.54</a:t>
            </a:r>
            <a:endParaRPr sz="1400">
              <a:latin typeface="Times New Roman"/>
              <a:cs typeface="Times New Roman"/>
            </a:endParaRPr>
          </a:p>
          <a:p>
            <a:pPr marL="1395001" marR="274380" indent="-303444" algn="just">
              <a:lnSpc>
                <a:spcPts val="1599"/>
              </a:lnSpc>
              <a:spcBef>
                <a:spcPts val="524"/>
              </a:spcBef>
              <a:tabLst>
                <a:tab pos="1390432" algn="l"/>
              </a:tabLst>
            </a:pPr>
            <a:r>
              <a:rPr sz="1400" dirty="0">
                <a:latin typeface="Times New Roman"/>
                <a:cs typeface="Times New Roman"/>
              </a:rPr>
              <a:t>4.</a:t>
            </a:r>
            <a:r>
              <a:rPr sz="1400" spc="-3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If</a:t>
            </a:r>
            <a:r>
              <a:rPr sz="1400" spc="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2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multiple 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businesses, 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 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businesses 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 </a:t>
            </a:r>
            <a:r>
              <a:rPr sz="1400" spc="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simple 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others 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 complex,</a:t>
            </a:r>
            <a:r>
              <a:rPr sz="1400" spc="2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2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could</a:t>
            </a:r>
            <a:r>
              <a:rPr sz="1400" spc="2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2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2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pieces</a:t>
            </a:r>
            <a:r>
              <a:rPr sz="1400" spc="2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attaching</a:t>
            </a:r>
            <a:r>
              <a:rPr sz="1400" spc="2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2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simple pieces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greater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complex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10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088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71840" marR="2804414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Cures for Complexity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Legislation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8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Useful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creating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uniform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standard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show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moral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outrage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Blunt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instrument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unintended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consequences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Auditing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Integrity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Reduce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conflicts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interest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fewer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simpler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rules,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discretion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rules.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books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reporting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tax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purposes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Better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reporting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multiple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businesses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arms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(GE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etc.)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report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separately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Skeptical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Proactive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Analysts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Stronger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Corporate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Governance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31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489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220327" marR="3152940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An Experiment</a:t>
            </a:r>
            <a:endParaRPr sz="2100">
              <a:latin typeface="Times New Roman"/>
              <a:cs typeface="Times New Roman"/>
            </a:endParaRPr>
          </a:p>
          <a:p>
            <a:pPr marL="1091557" marR="2185150">
              <a:lnSpc>
                <a:spcPts val="1806"/>
              </a:lnSpc>
              <a:spcBef>
                <a:spcPts val="4095"/>
              </a:spcBef>
            </a:pPr>
            <a:r>
              <a:rPr sz="1600" dirty="0">
                <a:latin typeface="Times New Roman"/>
                <a:cs typeface="Times New Roman"/>
              </a:rPr>
              <a:t>     </a:t>
            </a:r>
            <a:r>
              <a:rPr sz="1600" spc="1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                         </a:t>
            </a:r>
            <a:r>
              <a:rPr sz="1600" spc="-1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-19" dirty="0">
                <a:latin typeface="Times New Roman"/>
                <a:cs typeface="Times New Roman"/>
              </a:rPr>
              <a:t> </a:t>
            </a:r>
            <a:r>
              <a:rPr sz="1600" spc="-120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                       </a:t>
            </a:r>
            <a:r>
              <a:rPr sz="1600" spc="1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 </a:t>
            </a:r>
            <a:endParaRPr sz="1600">
              <a:latin typeface="Times New Roman"/>
              <a:cs typeface="Times New Roman"/>
            </a:endParaRPr>
          </a:p>
          <a:p>
            <a:pPr marL="1091557" marR="2185150">
              <a:lnSpc>
                <a:spcPts val="1806"/>
              </a:lnSpc>
              <a:spcBef>
                <a:spcPts val="671"/>
              </a:spcBef>
            </a:pP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Incom</a:t>
            </a:r>
            <a:r>
              <a:rPr sz="1600" spc="-39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 </a:t>
            </a:r>
            <a:r>
              <a:rPr sz="1600" spc="2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billio</a:t>
            </a:r>
            <a:r>
              <a:rPr sz="1600" spc="8" dirty="0">
                <a:latin typeface="Times New Roman"/>
                <a:cs typeface="Times New Roman"/>
              </a:rPr>
              <a:t>n</a:t>
            </a:r>
            <a:r>
              <a:rPr sz="1600" dirty="0">
                <a:latin typeface="Times New Roman"/>
                <a:cs typeface="Times New Roman"/>
              </a:rPr>
              <a:t>                         </a:t>
            </a:r>
            <a:r>
              <a:rPr sz="1600" spc="3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billion </a:t>
            </a:r>
            <a:endParaRPr sz="1600">
              <a:latin typeface="Times New Roman"/>
              <a:cs typeface="Times New Roman"/>
            </a:endParaRPr>
          </a:p>
          <a:p>
            <a:pPr marL="1091557" marR="2185150">
              <a:lnSpc>
                <a:spcPts val="1806"/>
              </a:lnSpc>
              <a:spcBef>
                <a:spcPts val="671"/>
              </a:spcBef>
            </a:pP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ax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                 </a:t>
            </a:r>
            <a:r>
              <a:rPr sz="1600" spc="3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40</a:t>
            </a:r>
            <a:r>
              <a:rPr sz="1600" spc="13" dirty="0">
                <a:latin typeface="Times New Roman"/>
                <a:cs typeface="Times New Roman"/>
              </a:rPr>
              <a:t>%</a:t>
            </a:r>
            <a:r>
              <a:rPr sz="1600" dirty="0">
                <a:latin typeface="Times New Roman"/>
                <a:cs typeface="Times New Roman"/>
              </a:rPr>
              <a:t>                                   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40%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740"/>
              </a:lnSpc>
              <a:spcBef>
                <a:spcPts val="758"/>
              </a:spcBef>
            </a:pPr>
            <a:r>
              <a:rPr sz="1600" dirty="0">
                <a:latin typeface="Times New Roman"/>
                <a:cs typeface="Times New Roman"/>
              </a:rPr>
              <a:t>ROIC                      </a:t>
            </a:r>
            <a:r>
              <a:rPr sz="1600" spc="10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</a:t>
            </a:r>
            <a:r>
              <a:rPr sz="1600" spc="13" dirty="0">
                <a:latin typeface="Times New Roman"/>
                <a:cs typeface="Times New Roman"/>
              </a:rPr>
              <a:t>%</a:t>
            </a:r>
            <a:r>
              <a:rPr sz="1600" dirty="0">
                <a:latin typeface="Times New Roman"/>
                <a:cs typeface="Times New Roman"/>
              </a:rPr>
              <a:t>                                   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10%</a:t>
            </a:r>
            <a:endParaRPr sz="1600">
              <a:latin typeface="Times New Roman"/>
              <a:cs typeface="Times New Roman"/>
            </a:endParaRPr>
          </a:p>
          <a:p>
            <a:pPr marL="1091557" marR="2887723">
              <a:lnSpc>
                <a:spcPts val="1806"/>
              </a:lnSpc>
              <a:spcBef>
                <a:spcPts val="584"/>
              </a:spcBef>
            </a:pP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Growt</a:t>
            </a:r>
            <a:r>
              <a:rPr sz="1600" spc="-39" dirty="0">
                <a:latin typeface="Times New Roman"/>
                <a:cs typeface="Times New Roman"/>
              </a:rPr>
              <a:t>h</a:t>
            </a:r>
            <a:r>
              <a:rPr sz="1600" dirty="0">
                <a:latin typeface="Times New Roman"/>
                <a:cs typeface="Times New Roman"/>
              </a:rPr>
              <a:t>   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</a:t>
            </a:r>
            <a:r>
              <a:rPr sz="1600" spc="13" dirty="0">
                <a:latin typeface="Times New Roman"/>
                <a:cs typeface="Times New Roman"/>
              </a:rPr>
              <a:t>%</a:t>
            </a:r>
            <a:r>
              <a:rPr sz="1600" dirty="0">
                <a:latin typeface="Times New Roman"/>
                <a:cs typeface="Times New Roman"/>
              </a:rPr>
              <a:t>                                     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5% </a:t>
            </a:r>
            <a:endParaRPr sz="1600">
              <a:latin typeface="Times New Roman"/>
              <a:cs typeface="Times New Roman"/>
            </a:endParaRPr>
          </a:p>
          <a:p>
            <a:pPr marL="1091557" marR="2887723">
              <a:lnSpc>
                <a:spcPts val="1806"/>
              </a:lnSpc>
              <a:spcBef>
                <a:spcPts val="582"/>
              </a:spcBef>
            </a:pPr>
            <a:r>
              <a:rPr sz="1600" dirty="0">
                <a:latin typeface="Times New Roman"/>
                <a:cs typeface="Times New Roman"/>
              </a:rPr>
              <a:t>Cost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</a:t>
            </a:r>
            <a:r>
              <a:rPr sz="1600" spc="-84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        </a:t>
            </a:r>
            <a:r>
              <a:rPr sz="1600" spc="2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</a:t>
            </a:r>
            <a:r>
              <a:rPr sz="1600" spc="13" dirty="0">
                <a:latin typeface="Times New Roman"/>
                <a:cs typeface="Times New Roman"/>
              </a:rPr>
              <a:t>%</a:t>
            </a:r>
            <a:r>
              <a:rPr sz="1600" dirty="0">
                <a:latin typeface="Times New Roman"/>
                <a:cs typeface="Times New Roman"/>
              </a:rPr>
              <a:t>                                     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8%</a:t>
            </a:r>
            <a:endParaRPr sz="1600">
              <a:latin typeface="Times New Roman"/>
              <a:cs typeface="Times New Roman"/>
            </a:endParaRPr>
          </a:p>
          <a:p>
            <a:pPr marL="1091557" marR="1521989">
              <a:lnSpc>
                <a:spcPts val="1806"/>
              </a:lnSpc>
              <a:spcBef>
                <a:spcPts val="690"/>
              </a:spcBef>
            </a:pPr>
            <a:r>
              <a:rPr sz="1600" dirty="0">
                <a:latin typeface="Times New Roman"/>
                <a:cs typeface="Times New Roman"/>
              </a:rPr>
              <a:t>Business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</a:t>
            </a:r>
            <a:r>
              <a:rPr sz="1600" spc="45" dirty="0">
                <a:latin typeface="Times New Roman"/>
                <a:cs typeface="Times New Roman"/>
              </a:rPr>
              <a:t>x</a:t>
            </a:r>
            <a:r>
              <a:rPr sz="1600" dirty="0">
                <a:latin typeface="Times New Roman"/>
                <a:cs typeface="Times New Roman"/>
              </a:rPr>
              <a:t>         </a:t>
            </a:r>
            <a:r>
              <a:rPr sz="1600" spc="2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Single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</a:t>
            </a:r>
            <a:r>
              <a:rPr sz="1600" spc="-35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                </a:t>
            </a:r>
            <a:r>
              <a:rPr sz="1600" spc="3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Multiple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 </a:t>
            </a:r>
            <a:endParaRPr sz="1600">
              <a:latin typeface="Times New Roman"/>
              <a:cs typeface="Times New Roman"/>
            </a:endParaRPr>
          </a:p>
          <a:p>
            <a:pPr marL="1091557" marR="1521989">
              <a:lnSpc>
                <a:spcPts val="1806"/>
              </a:lnSpc>
              <a:spcBef>
                <a:spcPts val="628"/>
              </a:spcBef>
            </a:pPr>
            <a:r>
              <a:rPr sz="1600" dirty="0">
                <a:latin typeface="Times New Roman"/>
                <a:cs typeface="Times New Roman"/>
              </a:rPr>
              <a:t>Holdings                 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Simpl</a:t>
            </a:r>
            <a:r>
              <a:rPr sz="1600" spc="8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                               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Complex </a:t>
            </a:r>
            <a:endParaRPr sz="1600">
              <a:latin typeface="Times New Roman"/>
              <a:cs typeface="Times New Roman"/>
            </a:endParaRPr>
          </a:p>
          <a:p>
            <a:pPr marL="1091557" marR="1521989">
              <a:lnSpc>
                <a:spcPts val="1806"/>
              </a:lnSpc>
              <a:spcBef>
                <a:spcPts val="628"/>
              </a:spcBef>
            </a:pPr>
            <a:r>
              <a:rPr sz="1600" dirty="0">
                <a:latin typeface="Times New Roman"/>
                <a:cs typeface="Times New Roman"/>
              </a:rPr>
              <a:t>Accounting            </a:t>
            </a:r>
            <a:r>
              <a:rPr sz="1600" spc="318" dirty="0">
                <a:latin typeface="Times New Roman"/>
                <a:cs typeface="Times New Roman"/>
              </a:rPr>
              <a:t> </a:t>
            </a:r>
            <a:r>
              <a:rPr sz="1600" spc="-53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ransparen</a:t>
            </a:r>
            <a:r>
              <a:rPr sz="1600" spc="-17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                       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Opaque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Which</a:t>
            </a:r>
            <a:r>
              <a:rPr sz="1600" i="1" spc="44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firm</a:t>
            </a:r>
            <a:r>
              <a:rPr sz="1600" i="1" spc="-4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would</a:t>
            </a:r>
            <a:r>
              <a:rPr sz="1600" i="1" spc="4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you</a:t>
            </a:r>
            <a:r>
              <a:rPr sz="1600" i="1" spc="27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value</a:t>
            </a:r>
            <a:r>
              <a:rPr sz="1600" i="1" spc="3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mo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</a:t>
            </a:r>
            <a:r>
              <a:rPr sz="1600" i="1" spc="3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highly?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78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01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165467">
              <a:lnSpc>
                <a:spcPct val="95825"/>
              </a:lnSpc>
              <a:spcBef>
                <a:spcPts val="5805"/>
              </a:spcBef>
            </a:pP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ransparency: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Basic Questions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reveal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about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themselves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others.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key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questions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relate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transparency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What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would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know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about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them?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Why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some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opaque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others?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measure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transparency?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</a:t>
            </a:r>
            <a:r>
              <a:rPr sz="1400" spc="-90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all,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consider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transparency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context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valuation?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23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1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04408" marR="2736982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Sources of Complexity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Standards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Nature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mix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71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Structuring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583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Choices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2247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57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757341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1.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Accounting Standards</a:t>
            </a:r>
            <a:endParaRPr sz="21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4095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Inconsistency</a:t>
            </a:r>
            <a:r>
              <a:rPr sz="1600" spc="9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applying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principles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8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Operating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leases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versus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Investment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Plant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&amp;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Equipment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versus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R&amp;D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Pooling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versus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Purchase</a:t>
            </a:r>
            <a:r>
              <a:rPr sz="1400" spc="-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Accounting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Salary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compensation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versus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Option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compensation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Fuzzy</a:t>
            </a:r>
            <a:r>
              <a:rPr sz="1600" spc="-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Standards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8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One-time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</a:t>
            </a:r>
            <a:r>
              <a:rPr sz="1400" spc="-27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4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Hidden</a:t>
            </a:r>
            <a:r>
              <a:rPr sz="1400" spc="-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Earnings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Smoothing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22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Unintended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Consequences</a:t>
            </a:r>
            <a:r>
              <a:rPr sz="1600" spc="9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Disclosure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79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84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19164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2. Nature and Mix of Businesses</a:t>
            </a:r>
            <a:endParaRPr sz="2100">
              <a:latin typeface="Times New Roman"/>
              <a:cs typeface="Times New Roman"/>
            </a:endParaRPr>
          </a:p>
          <a:p>
            <a:pPr marL="1395001" marR="375077" indent="-303444">
              <a:lnSpc>
                <a:spcPts val="1810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b="1" dirty="0">
                <a:latin typeface="Times New Roman"/>
                <a:cs typeface="Times New Roman"/>
              </a:rPr>
              <a:t>Industry</a:t>
            </a:r>
            <a:r>
              <a:rPr sz="1600" b="1" spc="63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mix:</a:t>
            </a:r>
            <a:r>
              <a:rPr sz="1600" b="1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Diversification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increasing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size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led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many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enter </a:t>
            </a:r>
            <a:endParaRPr sz="1600">
              <a:latin typeface="Times New Roman"/>
              <a:cs typeface="Times New Roman"/>
            </a:endParaRPr>
          </a:p>
          <a:p>
            <a:pPr marL="1395001" marR="375077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multiple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very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ferent.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makes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resulting </a:t>
            </a:r>
            <a:endParaRPr sz="1600">
              <a:latin typeface="Times New Roman"/>
              <a:cs typeface="Times New Roman"/>
            </a:endParaRPr>
          </a:p>
          <a:p>
            <a:pPr marL="1395001" marR="37507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difficult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deciphe</a:t>
            </a:r>
            <a:r>
              <a:rPr sz="1600" spc="-90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395001" marR="863399" indent="-303444">
              <a:lnSpc>
                <a:spcPts val="1810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b="1" dirty="0">
                <a:latin typeface="Times New Roman"/>
                <a:cs typeface="Times New Roman"/>
              </a:rPr>
              <a:t>Country</a:t>
            </a:r>
            <a:r>
              <a:rPr sz="1600" b="1" spc="61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mix:</a:t>
            </a:r>
            <a:r>
              <a:rPr sz="1600" b="1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complexity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global </a:t>
            </a:r>
            <a:endParaRPr sz="1600">
              <a:latin typeface="Times New Roman"/>
              <a:cs typeface="Times New Roman"/>
            </a:endParaRPr>
          </a:p>
          <a:p>
            <a:pPr marL="1395001" marR="863399">
              <a:lnSpc>
                <a:spcPts val="1806"/>
              </a:lnSpc>
              <a:spcBef>
                <a:spcPts val="230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expansion.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wrestle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questions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395001" marR="86339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exchange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rate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conversions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earnings.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20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84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66240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3. Structuring of Businesses</a:t>
            </a:r>
            <a:endParaRPr sz="2100">
              <a:latin typeface="Times New Roman"/>
              <a:cs typeface="Times New Roman"/>
            </a:endParaRPr>
          </a:p>
          <a:p>
            <a:pPr marL="1395001" marR="466742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Accounting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Holdings: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inconsistent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466742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accounted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hazardous.</a:t>
            </a:r>
            <a:endParaRPr sz="1600">
              <a:latin typeface="Times New Roman"/>
              <a:cs typeface="Times New Roman"/>
            </a:endParaRPr>
          </a:p>
          <a:p>
            <a:pPr marL="1749020" marR="605812" indent="-252870">
              <a:lnSpc>
                <a:spcPts val="1599"/>
              </a:lnSpc>
              <a:spcBef>
                <a:spcPts val="40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3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ith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majority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active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full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consolidation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financials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even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owns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100%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opens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question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deal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minority holdings.</a:t>
            </a:r>
            <a:endParaRPr sz="1400">
              <a:latin typeface="Times New Roman"/>
              <a:cs typeface="Times New Roman"/>
            </a:endParaRPr>
          </a:p>
          <a:p>
            <a:pPr marL="1749020" marR="455843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3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ith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minority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holdings,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tracing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income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holding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difficult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especially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holdings.</a:t>
            </a:r>
            <a:endParaRPr sz="1400">
              <a:latin typeface="Times New Roman"/>
              <a:cs typeface="Times New Roman"/>
            </a:endParaRPr>
          </a:p>
          <a:p>
            <a:pPr marL="1395001" marR="375344" indent="-303444">
              <a:lnSpc>
                <a:spcPts val="1806"/>
              </a:lnSpc>
              <a:spcBef>
                <a:spcPts val="62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Creative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structures: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Special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purpose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entities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such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structures </a:t>
            </a:r>
            <a:endParaRPr sz="1600">
              <a:latin typeface="Times New Roman"/>
              <a:cs typeface="Times New Roman"/>
            </a:endParaRPr>
          </a:p>
          <a:p>
            <a:pPr marL="1395001" marR="37534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result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liabilities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being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moved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books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(for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legitimate </a:t>
            </a:r>
            <a:endParaRPr sz="1600">
              <a:latin typeface="Times New Roman"/>
              <a:cs typeface="Times New Roman"/>
            </a:endParaRPr>
          </a:p>
          <a:p>
            <a:pPr marL="1395001" marR="37534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illegitimate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purposes).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12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575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905556" marR="2837992" algn="ctr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4. Financing Choices</a:t>
            </a:r>
            <a:endParaRPr sz="2100">
              <a:latin typeface="Times New Roman"/>
              <a:cs typeface="Times New Roman"/>
            </a:endParaRPr>
          </a:p>
          <a:p>
            <a:pPr marL="1395001" marR="617127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Financing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choices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proliferated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last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decades.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simple </a:t>
            </a:r>
            <a:endParaRPr sz="1600">
              <a:latin typeface="Times New Roman"/>
              <a:cs typeface="Times New Roman"/>
            </a:endParaRPr>
          </a:p>
          <a:p>
            <a:pPr marL="1395001" marR="617127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mix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stocks,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progressively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moved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</a:t>
            </a:r>
            <a:endParaRPr sz="1600">
              <a:latin typeface="Times New Roman"/>
              <a:cs typeface="Times New Roman"/>
            </a:endParaRPr>
          </a:p>
          <a:p>
            <a:pPr marL="1749020" marR="770812" indent="-252870">
              <a:lnSpc>
                <a:spcPts val="1599"/>
              </a:lnSpc>
              <a:spcBef>
                <a:spcPts val="407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Hybrid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securities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combinations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debt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thus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making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them difficult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categorize</a:t>
            </a:r>
            <a:endParaRPr sz="1400">
              <a:latin typeface="Times New Roman"/>
              <a:cs typeface="Times New Roman"/>
            </a:endParaRPr>
          </a:p>
          <a:p>
            <a:pPr marL="1749020" marR="3545784" indent="-252870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New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securities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defy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description… Derivative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securities</a:t>
            </a:r>
            <a:endParaRPr sz="1400">
              <a:latin typeface="Times New Roman"/>
              <a:cs typeface="Times New Roman"/>
            </a:endParaRPr>
          </a:p>
          <a:p>
            <a:pPr marL="1395001" marR="448975" indent="-303444">
              <a:lnSpc>
                <a:spcPts val="1806"/>
              </a:lnSpc>
              <a:spcBef>
                <a:spcPts val="62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financing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choices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made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accounting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statements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complicated </a:t>
            </a:r>
            <a:endParaRPr sz="1600">
              <a:latin typeface="Times New Roman"/>
              <a:cs typeface="Times New Roman"/>
            </a:endParaRPr>
          </a:p>
          <a:p>
            <a:pPr marL="1395001" marR="44897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creating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categories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(quasi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equity)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confounding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old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584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304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1896</Words>
  <Application>Microsoft Office PowerPoint</Application>
  <PresentationFormat>On-screen Show (4:3)</PresentationFormat>
  <Paragraphs>382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Penilaian Asset &amp;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17</cp:revision>
  <dcterms:created xsi:type="dcterms:W3CDTF">2017-09-09T11:34:57Z</dcterms:created>
  <dcterms:modified xsi:type="dcterms:W3CDTF">2017-09-26T06:03:55Z</dcterms:modified>
</cp:coreProperties>
</file>