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261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modaran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 smtClean="0"/>
              <a:t>Penilaian</a:t>
            </a:r>
            <a:r>
              <a:rPr lang="en-US" sz="3600" dirty="0" smtClean="0"/>
              <a:t> Asset &amp; </a:t>
            </a:r>
            <a:r>
              <a:rPr lang="en-US" sz="3600" dirty="0" err="1" smtClean="0"/>
              <a:t>Bisnis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AKUNTANSI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</a:t>
            </a:r>
            <a:r>
              <a:rPr lang="en-US" sz="2000" dirty="0" smtClean="0"/>
              <a:t>BA 919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PENILAIAN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SSET &amp; BISNIS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78894" y="2835522"/>
            <a:ext cx="199981" cy="136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29"/>
              </a:lnSpc>
              <a:spcBef>
                <a:spcPts val="46"/>
              </a:spcBef>
            </a:pPr>
            <a:r>
              <a:rPr sz="900" i="1" dirty="0">
                <a:latin typeface="Times New Roman"/>
                <a:cs typeface="Times New Roman"/>
              </a:rPr>
              <a:t>j</a:t>
            </a:r>
            <a:r>
              <a:rPr sz="900" i="1" spc="-7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=</a:t>
            </a:r>
            <a:r>
              <a:rPr sz="900" i="1" dirty="0">
                <a:latin typeface="Times New Roman"/>
                <a:cs typeface="Times New Roman"/>
              </a:rPr>
              <a:t>k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95162" y="2878199"/>
            <a:ext cx="1616486" cy="197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476"/>
              </a:lnSpc>
              <a:spcBef>
                <a:spcPts val="74"/>
              </a:spcBef>
            </a:pPr>
            <a:r>
              <a:rPr spc="12" baseline="8061" dirty="0">
                <a:latin typeface="Symbol"/>
                <a:cs typeface="Symbol"/>
              </a:rPr>
              <a:t></a:t>
            </a:r>
            <a:r>
              <a:rPr u="heavy" baseline="8589" dirty="0">
                <a:latin typeface="Times New Roman"/>
                <a:cs typeface="Times New Roman"/>
              </a:rPr>
              <a:t>  </a:t>
            </a:r>
            <a:r>
              <a:rPr u="heavy" spc="148" baseline="8589" dirty="0">
                <a:latin typeface="Times New Roman"/>
                <a:cs typeface="Times New Roman"/>
              </a:rPr>
              <a:t> </a:t>
            </a:r>
            <a:r>
              <a:rPr u="heavy" spc="-13" baseline="8589" dirty="0">
                <a:latin typeface="Times New Roman"/>
                <a:cs typeface="Times New Roman"/>
              </a:rPr>
              <a:t>Operating</a:t>
            </a:r>
            <a:r>
              <a:rPr u="heavy" spc="89" baseline="8589" dirty="0">
                <a:latin typeface="Times New Roman"/>
                <a:cs typeface="Times New Roman"/>
              </a:rPr>
              <a:t> </a:t>
            </a:r>
            <a:r>
              <a:rPr u="heavy" spc="-13" baseline="8589" dirty="0">
                <a:latin typeface="Times New Roman"/>
                <a:cs typeface="Times New Roman"/>
              </a:rPr>
              <a:t>Income</a:t>
            </a:r>
            <a:r>
              <a:rPr u="heavy" spc="150" baseline="8589" dirty="0">
                <a:latin typeface="Times New Roman"/>
                <a:cs typeface="Times New Roman"/>
              </a:rPr>
              <a:t> </a:t>
            </a:r>
            <a:r>
              <a:rPr sz="1300" u="heavy" baseline="-6102" dirty="0">
                <a:latin typeface="Times New Roman"/>
                <a:cs typeface="Times New Roman"/>
              </a:rPr>
              <a:t>j   </a:t>
            </a:r>
            <a:r>
              <a:rPr sz="1300" u="heavy" spc="8" baseline="-6102" dirty="0">
                <a:latin typeface="Times New Roman"/>
                <a:cs typeface="Times New Roman"/>
              </a:rPr>
              <a:t> </a:t>
            </a:r>
            <a:r>
              <a:rPr sz="1300" spc="-66" baseline="-6102" dirty="0">
                <a:latin typeface="Times New Roman"/>
                <a:cs typeface="Times New Roman"/>
              </a:rPr>
              <a:t> </a:t>
            </a:r>
            <a:r>
              <a:rPr baseline="8061" dirty="0">
                <a:latin typeface="Symbol"/>
                <a:cs typeface="Symbol"/>
              </a:rPr>
              <a:t>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5162" y="3040968"/>
            <a:ext cx="108520" cy="177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229"/>
              </a:lnSpc>
              <a:spcBef>
                <a:spcPts val="61"/>
              </a:spcBef>
            </a:pPr>
            <a:r>
              <a:rPr sz="1200" dirty="0">
                <a:latin typeface="Symbol"/>
                <a:cs typeface="Symbol"/>
              </a:rPr>
              <a:t>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0130" y="3040968"/>
            <a:ext cx="108520" cy="177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229"/>
              </a:lnSpc>
              <a:spcBef>
                <a:spcPts val="61"/>
              </a:spcBef>
            </a:pPr>
            <a:r>
              <a:rPr sz="1200" dirty="0">
                <a:latin typeface="Symbol"/>
                <a:cs typeface="Symbol"/>
              </a:rPr>
              <a:t>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3966" y="3192461"/>
            <a:ext cx="244737" cy="131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29"/>
              </a:lnSpc>
              <a:spcBef>
                <a:spcPts val="46"/>
              </a:spcBef>
            </a:pPr>
            <a:r>
              <a:rPr sz="900" spc="-26" dirty="0">
                <a:latin typeface="Times New Roman"/>
                <a:cs typeface="Times New Roman"/>
              </a:rPr>
              <a:t>Firm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8894" y="3223499"/>
            <a:ext cx="211789" cy="136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29"/>
              </a:lnSpc>
              <a:spcBef>
                <a:spcPts val="46"/>
              </a:spcBef>
            </a:pPr>
            <a:r>
              <a:rPr sz="900" i="1" dirty="0">
                <a:latin typeface="Times New Roman"/>
                <a:cs typeface="Times New Roman"/>
              </a:rPr>
              <a:t>j</a:t>
            </a:r>
            <a:r>
              <a:rPr sz="900" i="1" spc="-7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=</a:t>
            </a:r>
            <a:r>
              <a:rPr sz="900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2669" y="4046119"/>
            <a:ext cx="3628719" cy="221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557"/>
              </a:lnSpc>
              <a:spcBef>
                <a:spcPts val="77"/>
              </a:spcBef>
            </a:pPr>
            <a:r>
              <a:rPr baseline="8589" dirty="0">
                <a:latin typeface="Times New Roman"/>
                <a:cs typeface="Times New Roman"/>
              </a:rPr>
              <a:t>=</a:t>
            </a:r>
            <a:r>
              <a:rPr spc="-9" baseline="8589" dirty="0">
                <a:latin typeface="Times New Roman"/>
                <a:cs typeface="Times New Roman"/>
              </a:rPr>
              <a:t> </a:t>
            </a:r>
            <a:r>
              <a:rPr sz="1900" spc="62" baseline="8282" dirty="0">
                <a:latin typeface="Times New Roman"/>
                <a:cs typeface="Times New Roman"/>
              </a:rPr>
              <a:t>β</a:t>
            </a:r>
            <a:r>
              <a:rPr sz="1300" spc="22" baseline="-6102" dirty="0">
                <a:latin typeface="Times New Roman"/>
                <a:cs typeface="Times New Roman"/>
              </a:rPr>
              <a:t>unlevere</a:t>
            </a:r>
            <a:r>
              <a:rPr sz="1300" spc="-120" baseline="-6102" dirty="0">
                <a:latin typeface="Times New Roman"/>
                <a:cs typeface="Times New Roman"/>
              </a:rPr>
              <a:t>d</a:t>
            </a:r>
            <a:r>
              <a:rPr sz="2400" spc="-39" baseline="1656" dirty="0">
                <a:latin typeface="Times New Roman"/>
                <a:cs typeface="Times New Roman"/>
              </a:rPr>
              <a:t>[</a:t>
            </a:r>
            <a:r>
              <a:rPr baseline="8589" dirty="0">
                <a:latin typeface="Times New Roman"/>
                <a:cs typeface="Times New Roman"/>
              </a:rPr>
              <a:t>1</a:t>
            </a:r>
            <a:r>
              <a:rPr spc="-179" baseline="8589" dirty="0">
                <a:latin typeface="Times New Roman"/>
                <a:cs typeface="Times New Roman"/>
              </a:rPr>
              <a:t> </a:t>
            </a:r>
            <a:r>
              <a:rPr baseline="8589" dirty="0">
                <a:latin typeface="Times New Roman"/>
                <a:cs typeface="Times New Roman"/>
              </a:rPr>
              <a:t>+</a:t>
            </a:r>
            <a:r>
              <a:rPr spc="-9" baseline="8589" dirty="0">
                <a:latin typeface="Times New Roman"/>
                <a:cs typeface="Times New Roman"/>
              </a:rPr>
              <a:t> </a:t>
            </a:r>
            <a:r>
              <a:rPr spc="-39" baseline="8589" dirty="0">
                <a:latin typeface="Times New Roman"/>
                <a:cs typeface="Times New Roman"/>
              </a:rPr>
              <a:t>(</a:t>
            </a:r>
            <a:r>
              <a:rPr baseline="8589" dirty="0">
                <a:latin typeface="Times New Roman"/>
                <a:cs typeface="Times New Roman"/>
              </a:rPr>
              <a:t>1</a:t>
            </a:r>
            <a:r>
              <a:rPr spc="-179" baseline="8589" dirty="0">
                <a:latin typeface="Times New Roman"/>
                <a:cs typeface="Times New Roman"/>
              </a:rPr>
              <a:t> </a:t>
            </a:r>
            <a:r>
              <a:rPr baseline="8589" dirty="0">
                <a:latin typeface="Times New Roman"/>
                <a:cs typeface="Times New Roman"/>
              </a:rPr>
              <a:t>−</a:t>
            </a:r>
            <a:r>
              <a:rPr spc="-9" baseline="8589" dirty="0">
                <a:latin typeface="Times New Roman"/>
                <a:cs typeface="Times New Roman"/>
              </a:rPr>
              <a:t> </a:t>
            </a:r>
            <a:r>
              <a:rPr spc="-4" baseline="8589" dirty="0">
                <a:latin typeface="Times New Roman"/>
                <a:cs typeface="Times New Roman"/>
              </a:rPr>
              <a:t>ta</a:t>
            </a:r>
            <a:r>
              <a:rPr baseline="8589" dirty="0">
                <a:latin typeface="Times New Roman"/>
                <a:cs typeface="Times New Roman"/>
              </a:rPr>
              <a:t>x</a:t>
            </a:r>
            <a:r>
              <a:rPr spc="10" baseline="8589" dirty="0">
                <a:latin typeface="Times New Roman"/>
                <a:cs typeface="Times New Roman"/>
              </a:rPr>
              <a:t> </a:t>
            </a:r>
            <a:r>
              <a:rPr spc="-4" baseline="8589" dirty="0">
                <a:latin typeface="Times New Roman"/>
                <a:cs typeface="Times New Roman"/>
              </a:rPr>
              <a:t>rate</a:t>
            </a:r>
            <a:r>
              <a:rPr baseline="8589" dirty="0">
                <a:latin typeface="Times New Roman"/>
                <a:cs typeface="Times New Roman"/>
              </a:rPr>
              <a:t>)</a:t>
            </a:r>
            <a:r>
              <a:rPr spc="17" baseline="8589" dirty="0">
                <a:latin typeface="Times New Roman"/>
                <a:cs typeface="Times New Roman"/>
              </a:rPr>
              <a:t> </a:t>
            </a:r>
            <a:r>
              <a:rPr spc="-4" baseline="8589" dirty="0">
                <a:latin typeface="Times New Roman"/>
                <a:cs typeface="Times New Roman"/>
              </a:rPr>
              <a:t>(Curren</a:t>
            </a:r>
            <a:r>
              <a:rPr baseline="8589" dirty="0">
                <a:latin typeface="Times New Roman"/>
                <a:cs typeface="Times New Roman"/>
              </a:rPr>
              <a:t>t</a:t>
            </a:r>
            <a:r>
              <a:rPr spc="-4" baseline="8589" dirty="0">
                <a:latin typeface="Times New Roman"/>
                <a:cs typeface="Times New Roman"/>
              </a:rPr>
              <a:t> Debt/Equit</a:t>
            </a:r>
            <a:r>
              <a:rPr baseline="8589" dirty="0">
                <a:latin typeface="Times New Roman"/>
                <a:cs typeface="Times New Roman"/>
              </a:rPr>
              <a:t>y</a:t>
            </a:r>
            <a:r>
              <a:rPr spc="54" baseline="8589" dirty="0">
                <a:latin typeface="Times New Roman"/>
                <a:cs typeface="Times New Roman"/>
              </a:rPr>
              <a:t> </a:t>
            </a:r>
            <a:r>
              <a:rPr spc="-4" baseline="8589" dirty="0">
                <a:latin typeface="Times New Roman"/>
                <a:cs typeface="Times New Roman"/>
              </a:rPr>
              <a:t>Ratio</a:t>
            </a:r>
            <a:r>
              <a:rPr baseline="8589" dirty="0">
                <a:latin typeface="Times New Roman"/>
                <a:cs typeface="Times New Roman"/>
              </a:rPr>
              <a:t>)</a:t>
            </a:r>
            <a:r>
              <a:rPr spc="-183" baseline="8589" dirty="0">
                <a:latin typeface="Times New Roman"/>
                <a:cs typeface="Times New Roman"/>
              </a:rPr>
              <a:t> </a:t>
            </a:r>
            <a:r>
              <a:rPr sz="2400" baseline="1656" dirty="0">
                <a:latin typeface="Times New Roman"/>
                <a:cs typeface="Times New Roman"/>
              </a:rPr>
              <a:t>]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5172" y="4060601"/>
            <a:ext cx="474534" cy="189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95"/>
              </a:lnSpc>
              <a:spcBef>
                <a:spcPts val="69"/>
              </a:spcBef>
            </a:pPr>
            <a:r>
              <a:rPr sz="1900" spc="62" baseline="6211" dirty="0">
                <a:latin typeface="Times New Roman"/>
                <a:cs typeface="Times New Roman"/>
              </a:rPr>
              <a:t>β</a:t>
            </a:r>
            <a:r>
              <a:rPr sz="1300" spc="8" baseline="-6102" dirty="0">
                <a:latin typeface="Times New Roman"/>
                <a:cs typeface="Times New Roman"/>
              </a:rPr>
              <a:t>levered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9315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936863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The Solution: Bottom-up Betas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6870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bottom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beta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estimated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:</a:t>
            </a:r>
            <a:endParaRPr sz="1700">
              <a:latin typeface="Times New Roman"/>
              <a:cs typeface="Times New Roman"/>
            </a:endParaRPr>
          </a:p>
          <a:p>
            <a:pPr marL="1749020" marR="1109275" indent="-252870">
              <a:lnSpc>
                <a:spcPts val="1768"/>
              </a:lnSpc>
              <a:spcBef>
                <a:spcPts val="596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aking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weighted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(by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sales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income)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unlevered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betas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businesses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in.</a:t>
            </a:r>
            <a:endParaRPr sz="1600">
              <a:latin typeface="Times New Roman"/>
              <a:cs typeface="Times New Roman"/>
            </a:endParaRPr>
          </a:p>
          <a:p>
            <a:pPr marL="2810975" marR="3218130" algn="ctr">
              <a:lnSpc>
                <a:spcPts val="3066"/>
              </a:lnSpc>
              <a:spcBef>
                <a:spcPts val="306"/>
              </a:spcBef>
            </a:pPr>
            <a:r>
              <a:rPr sz="3400" baseline="11971" dirty="0">
                <a:latin typeface="Symbol"/>
                <a:cs typeface="Symbol"/>
              </a:rPr>
              <a:t></a:t>
            </a:r>
            <a:r>
              <a:rPr sz="3400" spc="112" baseline="12754" dirty="0">
                <a:latin typeface="Times New Roman"/>
                <a:cs typeface="Times New Roman"/>
              </a:rPr>
              <a:t> </a:t>
            </a:r>
            <a:r>
              <a:rPr sz="1900" spc="62" baseline="36926" dirty="0">
                <a:latin typeface="Symbol"/>
                <a:cs typeface="Symbol"/>
              </a:rPr>
              <a:t></a:t>
            </a:r>
            <a:r>
              <a:rPr sz="1300" i="1" baseline="42719" dirty="0">
                <a:latin typeface="Times New Roman"/>
                <a:cs typeface="Times New Roman"/>
              </a:rPr>
              <a:t>j </a:t>
            </a:r>
            <a:r>
              <a:rPr sz="1300" i="1" spc="83" baseline="42719" dirty="0">
                <a:latin typeface="Times New Roman"/>
                <a:cs typeface="Times New Roman"/>
              </a:rPr>
              <a:t> </a:t>
            </a:r>
            <a:r>
              <a:rPr baseline="-12092" dirty="0">
                <a:latin typeface="Symbol"/>
                <a:cs typeface="Symbol"/>
              </a:rPr>
              <a:t></a:t>
            </a:r>
            <a:r>
              <a:rPr spc="-157" baseline="-12883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Operatin</a:t>
            </a:r>
            <a:r>
              <a:rPr sz="1200" dirty="0">
                <a:latin typeface="Times New Roman"/>
                <a:cs typeface="Times New Roman"/>
              </a:rPr>
              <a:t>g</a:t>
            </a:r>
            <a:r>
              <a:rPr sz="1200" spc="83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Incom</a:t>
            </a:r>
            <a:r>
              <a:rPr sz="1200" dirty="0">
                <a:latin typeface="Times New Roman"/>
                <a:cs typeface="Times New Roman"/>
              </a:rPr>
              <a:t>e      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endParaRPr sz="1200">
              <a:latin typeface="Symbol"/>
              <a:cs typeface="Symbol"/>
            </a:endParaRPr>
          </a:p>
          <a:p>
            <a:pPr marL="2810975" marR="3218130" algn="ctr">
              <a:lnSpc>
                <a:spcPts val="1214"/>
              </a:lnSpc>
              <a:spcBef>
                <a:spcPts val="269"/>
              </a:spcBef>
            </a:pPr>
            <a:r>
              <a:rPr baseline="-12092" dirty="0">
                <a:latin typeface="Symbol"/>
                <a:cs typeface="Symbol"/>
              </a:rPr>
              <a:t></a:t>
            </a:r>
            <a:endParaRPr sz="1200">
              <a:latin typeface="Symbol"/>
              <a:cs typeface="Symbol"/>
            </a:endParaRPr>
          </a:p>
          <a:p>
            <a:pPr marL="2103039" marR="497273" indent="-202295">
              <a:lnSpc>
                <a:spcPts val="1508"/>
              </a:lnSpc>
              <a:spcBef>
                <a:spcPts val="1124"/>
              </a:spcBef>
            </a:pPr>
            <a:r>
              <a:rPr sz="1400" dirty="0">
                <a:latin typeface="Times New Roman"/>
                <a:cs typeface="Times New Roman"/>
              </a:rPr>
              <a:t>(The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unlevered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estimated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looking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r>
              <a:rPr sz="1400" spc="-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 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same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business)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69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Lever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90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debt/equity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endParaRPr sz="1600">
              <a:latin typeface="Times New Roman"/>
              <a:cs typeface="Times New Roman"/>
            </a:endParaRPr>
          </a:p>
          <a:p>
            <a:pPr marL="1395001" marR="721677" indent="-303444">
              <a:lnSpc>
                <a:spcPts val="1947"/>
              </a:lnSpc>
              <a:spcBef>
                <a:spcPts val="2713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bottom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beta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give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better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true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beta when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ts val="1665"/>
              </a:lnSpc>
              <a:spcBef>
                <a:spcPts val="346"/>
              </a:spcBef>
            </a:pPr>
            <a:r>
              <a:rPr sz="2400" baseline="-4969" dirty="0">
                <a:latin typeface="Times New Roman"/>
                <a:cs typeface="Times New Roman"/>
              </a:rPr>
              <a:t>•  </a:t>
            </a:r>
            <a:r>
              <a:rPr sz="2400" spc="258" baseline="-49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standard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error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(SE</a:t>
            </a:r>
            <a:r>
              <a:rPr sz="1500" baseline="-25206" dirty="0">
                <a:latin typeface="Times New Roman"/>
                <a:cs typeface="Times New Roman"/>
              </a:rPr>
              <a:t>average </a:t>
            </a:r>
            <a:r>
              <a:rPr sz="1500" spc="3" baseline="-25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</a:t>
            </a:r>
            <a:r>
              <a:rPr sz="1500" baseline="-25206" dirty="0">
                <a:latin typeface="Times New Roman"/>
                <a:cs typeface="Times New Roman"/>
              </a:rPr>
              <a:t>firm</a:t>
            </a:r>
            <a:r>
              <a:rPr sz="1500" spc="142" baseline="-25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/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√n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number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firms)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785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reflects</a:t>
            </a:r>
            <a:r>
              <a:rPr sz="1600" spc="-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90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mix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leverage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04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divisions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47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0749" y="2882533"/>
            <a:ext cx="9606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5102046" y="2913571"/>
            <a:ext cx="19361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834249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709685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Global Crossing’s Bottom-up Beta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ct val="95825"/>
              </a:lnSpc>
              <a:spcBef>
                <a:spcPts val="6949"/>
              </a:spcBef>
            </a:pPr>
            <a:r>
              <a:rPr sz="1600" dirty="0">
                <a:latin typeface="Times New Roman"/>
                <a:cs typeface="Times New Roman"/>
              </a:rPr>
              <a:t>Unlevered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beta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telecommunications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equiipment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           </a:t>
            </a:r>
            <a:r>
              <a:rPr sz="1600" spc="2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0.752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94"/>
              </a:spcBef>
            </a:pP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298.56%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94"/>
              </a:spcBef>
            </a:pPr>
            <a:r>
              <a:rPr sz="1600" dirty="0">
                <a:latin typeface="Times New Roman"/>
                <a:cs typeface="Times New Roman"/>
              </a:rPr>
              <a:t>Levered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beta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Global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Crossing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0.752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1+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(1-0)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(2.9856))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3.00</a:t>
            </a:r>
            <a:endParaRPr sz="1600">
              <a:latin typeface="Times New Roman"/>
              <a:cs typeface="Times New Roman"/>
            </a:endParaRPr>
          </a:p>
          <a:p>
            <a:pPr marL="1395001" marR="959720" indent="-303444">
              <a:lnSpc>
                <a:spcPts val="1806"/>
              </a:lnSpc>
              <a:spcBef>
                <a:spcPts val="404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Global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Crossing</a:t>
            </a:r>
            <a:r>
              <a:rPr sz="1600" spc="-90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values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compute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ratio.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08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Price/share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*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#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1.86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*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886.47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$1,649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ts val="1599"/>
              </a:lnSpc>
              <a:spcBef>
                <a:spcPts val="256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415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(PV of</a:t>
            </a:r>
            <a:r>
              <a:rPr sz="1400" spc="-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Annuit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12.80%,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years)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7647/1.128</a:t>
            </a:r>
            <a:r>
              <a:rPr sz="1400" baseline="19325" dirty="0">
                <a:latin typeface="Times New Roman"/>
                <a:cs typeface="Times New Roman"/>
              </a:rPr>
              <a:t>8</a:t>
            </a:r>
            <a:r>
              <a:rPr sz="1400" spc="181" baseline="19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ts val="1503"/>
              </a:lnSpc>
              <a:spcBef>
                <a:spcPts val="74"/>
              </a:spcBef>
            </a:pPr>
            <a:r>
              <a:rPr sz="1400" dirty="0">
                <a:latin typeface="Times New Roman"/>
                <a:cs typeface="Times New Roman"/>
              </a:rPr>
              <a:t>$4,923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endParaRPr sz="1400">
              <a:latin typeface="Times New Roman"/>
              <a:cs typeface="Times New Roman"/>
            </a:endParaRPr>
          </a:p>
          <a:p>
            <a:pPr marL="1749020" marR="526284" indent="-252870">
              <a:lnSpc>
                <a:spcPts val="1508"/>
              </a:lnSpc>
              <a:spcBef>
                <a:spcPts val="440"/>
              </a:spcBef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407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Interest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expenses;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$7,647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Book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debt;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years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68" dirty="0">
                <a:latin typeface="Times New Roman"/>
                <a:cs typeface="Times New Roman"/>
              </a:rPr>
              <a:t> </a:t>
            </a:r>
            <a:r>
              <a:rPr sz="1400" spc="-102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verage debt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maturity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12.8%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pre-tax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debt)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369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Global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Crossing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taxes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taxes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years…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17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65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35519" y="4214645"/>
            <a:ext cx="2487476" cy="268156"/>
          </a:xfrm>
          <a:custGeom>
            <a:avLst/>
            <a:gdLst/>
            <a:ahLst/>
            <a:cxnLst/>
            <a:rect l="l" t="t" r="r" b="b"/>
            <a:pathLst>
              <a:path w="2736224" h="303910">
                <a:moveTo>
                  <a:pt x="1368112" y="0"/>
                </a:moveTo>
                <a:lnTo>
                  <a:pt x="2533541" y="0"/>
                </a:lnTo>
                <a:lnTo>
                  <a:pt x="2550209" y="506"/>
                </a:lnTo>
                <a:lnTo>
                  <a:pt x="2597767" y="7787"/>
                </a:lnTo>
                <a:lnTo>
                  <a:pt x="2640556" y="22882"/>
                </a:lnTo>
                <a:lnTo>
                  <a:pt x="2677155" y="44728"/>
                </a:lnTo>
                <a:lnTo>
                  <a:pt x="2706145" y="72260"/>
                </a:lnTo>
                <a:lnTo>
                  <a:pt x="2730508" y="115973"/>
                </a:lnTo>
                <a:lnTo>
                  <a:pt x="2736224" y="151955"/>
                </a:lnTo>
                <a:lnTo>
                  <a:pt x="2725837" y="200106"/>
                </a:lnTo>
                <a:lnTo>
                  <a:pt x="2696920" y="241900"/>
                </a:lnTo>
                <a:lnTo>
                  <a:pt x="2665095" y="267556"/>
                </a:lnTo>
                <a:lnTo>
                  <a:pt x="2626161" y="287152"/>
                </a:lnTo>
                <a:lnTo>
                  <a:pt x="2581535" y="299625"/>
                </a:lnTo>
                <a:lnTo>
                  <a:pt x="2533541" y="303910"/>
                </a:lnTo>
                <a:lnTo>
                  <a:pt x="202683" y="303910"/>
                </a:lnTo>
                <a:lnTo>
                  <a:pt x="153850" y="299470"/>
                </a:lnTo>
                <a:lnTo>
                  <a:pt x="109314" y="286862"/>
                </a:lnTo>
                <a:lnTo>
                  <a:pt x="70493" y="267148"/>
                </a:lnTo>
                <a:lnTo>
                  <a:pt x="38809" y="241393"/>
                </a:lnTo>
                <a:lnTo>
                  <a:pt x="15680" y="210663"/>
                </a:lnTo>
                <a:lnTo>
                  <a:pt x="605" y="163788"/>
                </a:lnTo>
                <a:lnTo>
                  <a:pt x="0" y="151955"/>
                </a:lnTo>
                <a:lnTo>
                  <a:pt x="675" y="139459"/>
                </a:lnTo>
                <a:lnTo>
                  <a:pt x="2666" y="127242"/>
                </a:lnTo>
                <a:lnTo>
                  <a:pt x="5921" y="115344"/>
                </a:lnTo>
                <a:lnTo>
                  <a:pt x="10387" y="103804"/>
                </a:lnTo>
                <a:lnTo>
                  <a:pt x="16010" y="92661"/>
                </a:lnTo>
                <a:lnTo>
                  <a:pt x="22739" y="81954"/>
                </a:lnTo>
                <a:lnTo>
                  <a:pt x="30521" y="71724"/>
                </a:lnTo>
                <a:lnTo>
                  <a:pt x="39304" y="62010"/>
                </a:lnTo>
                <a:lnTo>
                  <a:pt x="49034" y="52850"/>
                </a:lnTo>
                <a:lnTo>
                  <a:pt x="59660" y="44285"/>
                </a:lnTo>
                <a:lnTo>
                  <a:pt x="71128" y="36354"/>
                </a:lnTo>
                <a:lnTo>
                  <a:pt x="83386" y="29096"/>
                </a:lnTo>
                <a:lnTo>
                  <a:pt x="96382" y="22550"/>
                </a:lnTo>
                <a:lnTo>
                  <a:pt x="110063" y="16757"/>
                </a:lnTo>
                <a:lnTo>
                  <a:pt x="124376" y="11756"/>
                </a:lnTo>
                <a:lnTo>
                  <a:pt x="139268" y="7585"/>
                </a:lnTo>
                <a:lnTo>
                  <a:pt x="154688" y="4285"/>
                </a:lnTo>
                <a:lnTo>
                  <a:pt x="170583" y="1895"/>
                </a:lnTo>
                <a:lnTo>
                  <a:pt x="186899" y="453"/>
                </a:lnTo>
                <a:lnTo>
                  <a:pt x="202683" y="0"/>
                </a:lnTo>
                <a:lnTo>
                  <a:pt x="1368112" y="0"/>
                </a:lnTo>
                <a:close/>
              </a:path>
            </a:pathLst>
          </a:custGeom>
          <a:ln w="112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9756" y="3931592"/>
            <a:ext cx="112602" cy="79453"/>
          </a:xfrm>
          <a:custGeom>
            <a:avLst/>
            <a:gdLst/>
            <a:ahLst/>
            <a:cxnLst/>
            <a:rect l="l" t="t" r="r" b="b"/>
            <a:pathLst>
              <a:path w="123862" h="90047">
                <a:moveTo>
                  <a:pt x="0" y="11255"/>
                </a:moveTo>
                <a:lnTo>
                  <a:pt x="101341" y="90047"/>
                </a:lnTo>
                <a:lnTo>
                  <a:pt x="123862" y="0"/>
                </a:lnTo>
                <a:lnTo>
                  <a:pt x="0" y="11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79993" y="3941524"/>
            <a:ext cx="921287" cy="278087"/>
          </a:xfrm>
          <a:custGeom>
            <a:avLst/>
            <a:gdLst/>
            <a:ahLst/>
            <a:cxnLst/>
            <a:rect l="l" t="t" r="r" b="b"/>
            <a:pathLst>
              <a:path w="1013416" h="315165">
                <a:moveTo>
                  <a:pt x="0" y="0"/>
                </a:moveTo>
                <a:lnTo>
                  <a:pt x="0" y="11255"/>
                </a:lnTo>
                <a:lnTo>
                  <a:pt x="1002156" y="315165"/>
                </a:lnTo>
                <a:lnTo>
                  <a:pt x="1013416" y="315165"/>
                </a:lnTo>
                <a:lnTo>
                  <a:pt x="1013416" y="303910"/>
                </a:lnTo>
                <a:lnTo>
                  <a:pt x="1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23384" y="3941524"/>
            <a:ext cx="112601" cy="79453"/>
          </a:xfrm>
          <a:custGeom>
            <a:avLst/>
            <a:gdLst/>
            <a:ahLst/>
            <a:cxnLst/>
            <a:rect l="l" t="t" r="r" b="b"/>
            <a:pathLst>
              <a:path w="123861" h="90047">
                <a:moveTo>
                  <a:pt x="123861" y="0"/>
                </a:moveTo>
                <a:lnTo>
                  <a:pt x="0" y="0"/>
                </a:lnTo>
                <a:lnTo>
                  <a:pt x="33780" y="90047"/>
                </a:lnTo>
                <a:lnTo>
                  <a:pt x="1238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80847" y="3941524"/>
            <a:ext cx="644900" cy="278087"/>
          </a:xfrm>
          <a:custGeom>
            <a:avLst/>
            <a:gdLst/>
            <a:ahLst/>
            <a:cxnLst/>
            <a:rect l="l" t="t" r="r" b="b"/>
            <a:pathLst>
              <a:path w="709390" h="315165">
                <a:moveTo>
                  <a:pt x="698130" y="0"/>
                </a:moveTo>
                <a:lnTo>
                  <a:pt x="0" y="303910"/>
                </a:lnTo>
                <a:lnTo>
                  <a:pt x="0" y="315165"/>
                </a:lnTo>
                <a:lnTo>
                  <a:pt x="11259" y="315165"/>
                </a:lnTo>
                <a:lnTo>
                  <a:pt x="709390" y="11255"/>
                </a:lnTo>
                <a:lnTo>
                  <a:pt x="709390" y="0"/>
                </a:lnTo>
                <a:lnTo>
                  <a:pt x="698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40171" y="4214645"/>
            <a:ext cx="1381931" cy="536312"/>
          </a:xfrm>
          <a:custGeom>
            <a:avLst/>
            <a:gdLst/>
            <a:ahLst/>
            <a:cxnLst/>
            <a:rect l="l" t="t" r="r" b="b"/>
            <a:pathLst>
              <a:path w="1520124" h="607820">
                <a:moveTo>
                  <a:pt x="760062" y="0"/>
                </a:moveTo>
                <a:lnTo>
                  <a:pt x="1323071" y="0"/>
                </a:lnTo>
                <a:lnTo>
                  <a:pt x="1339233" y="652"/>
                </a:lnTo>
                <a:lnTo>
                  <a:pt x="1370425" y="5724"/>
                </a:lnTo>
                <a:lnTo>
                  <a:pt x="1399773" y="15479"/>
                </a:lnTo>
                <a:lnTo>
                  <a:pt x="1426870" y="29512"/>
                </a:lnTo>
                <a:lnTo>
                  <a:pt x="1451311" y="47416"/>
                </a:lnTo>
                <a:lnTo>
                  <a:pt x="1472690" y="68787"/>
                </a:lnTo>
                <a:lnTo>
                  <a:pt x="1490601" y="93219"/>
                </a:lnTo>
                <a:lnTo>
                  <a:pt x="1504639" y="120306"/>
                </a:lnTo>
                <a:lnTo>
                  <a:pt x="1514397" y="149642"/>
                </a:lnTo>
                <a:lnTo>
                  <a:pt x="1519471" y="180823"/>
                </a:lnTo>
                <a:lnTo>
                  <a:pt x="1520124" y="196978"/>
                </a:lnTo>
                <a:lnTo>
                  <a:pt x="1520124" y="410842"/>
                </a:lnTo>
                <a:lnTo>
                  <a:pt x="1517545" y="442792"/>
                </a:lnTo>
                <a:lnTo>
                  <a:pt x="1510078" y="473102"/>
                </a:lnTo>
                <a:lnTo>
                  <a:pt x="1498129" y="501364"/>
                </a:lnTo>
                <a:lnTo>
                  <a:pt x="1482104" y="527174"/>
                </a:lnTo>
                <a:lnTo>
                  <a:pt x="1462409" y="550126"/>
                </a:lnTo>
                <a:lnTo>
                  <a:pt x="1439448" y="569815"/>
                </a:lnTo>
                <a:lnTo>
                  <a:pt x="1413628" y="585834"/>
                </a:lnTo>
                <a:lnTo>
                  <a:pt x="1385355" y="597778"/>
                </a:lnTo>
                <a:lnTo>
                  <a:pt x="1355034" y="605242"/>
                </a:lnTo>
                <a:lnTo>
                  <a:pt x="1323071" y="607820"/>
                </a:lnTo>
                <a:lnTo>
                  <a:pt x="197053" y="607820"/>
                </a:lnTo>
                <a:lnTo>
                  <a:pt x="180891" y="607167"/>
                </a:lnTo>
                <a:lnTo>
                  <a:pt x="149698" y="602095"/>
                </a:lnTo>
                <a:lnTo>
                  <a:pt x="120351" y="592340"/>
                </a:lnTo>
                <a:lnTo>
                  <a:pt x="93253" y="578308"/>
                </a:lnTo>
                <a:lnTo>
                  <a:pt x="68813" y="560404"/>
                </a:lnTo>
                <a:lnTo>
                  <a:pt x="47434" y="539033"/>
                </a:lnTo>
                <a:lnTo>
                  <a:pt x="29523" y="514601"/>
                </a:lnTo>
                <a:lnTo>
                  <a:pt x="15485" y="487514"/>
                </a:lnTo>
                <a:lnTo>
                  <a:pt x="5726" y="458177"/>
                </a:lnTo>
                <a:lnTo>
                  <a:pt x="653" y="426996"/>
                </a:lnTo>
                <a:lnTo>
                  <a:pt x="0" y="410841"/>
                </a:lnTo>
                <a:lnTo>
                  <a:pt x="0" y="196978"/>
                </a:lnTo>
                <a:lnTo>
                  <a:pt x="2579" y="165028"/>
                </a:lnTo>
                <a:lnTo>
                  <a:pt x="10045" y="134718"/>
                </a:lnTo>
                <a:lnTo>
                  <a:pt x="21994" y="106455"/>
                </a:lnTo>
                <a:lnTo>
                  <a:pt x="38019" y="80645"/>
                </a:lnTo>
                <a:lnTo>
                  <a:pt x="57715" y="57693"/>
                </a:lnTo>
                <a:lnTo>
                  <a:pt x="80676" y="38005"/>
                </a:lnTo>
                <a:lnTo>
                  <a:pt x="106495" y="21986"/>
                </a:lnTo>
                <a:lnTo>
                  <a:pt x="134769" y="10042"/>
                </a:lnTo>
                <a:lnTo>
                  <a:pt x="165090" y="2578"/>
                </a:lnTo>
                <a:lnTo>
                  <a:pt x="197053" y="0"/>
                </a:lnTo>
                <a:lnTo>
                  <a:pt x="760062" y="0"/>
                </a:lnTo>
                <a:close/>
              </a:path>
            </a:pathLst>
          </a:custGeom>
          <a:ln w="11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72083" y="3852139"/>
            <a:ext cx="102365" cy="109249"/>
          </a:xfrm>
          <a:custGeom>
            <a:avLst/>
            <a:gdLst/>
            <a:ahLst/>
            <a:cxnLst/>
            <a:rect l="l" t="t" r="r" b="b"/>
            <a:pathLst>
              <a:path w="112601" h="123815">
                <a:moveTo>
                  <a:pt x="112601" y="0"/>
                </a:moveTo>
                <a:lnTo>
                  <a:pt x="0" y="67535"/>
                </a:lnTo>
                <a:lnTo>
                  <a:pt x="90081" y="123815"/>
                </a:lnTo>
                <a:lnTo>
                  <a:pt x="112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87826" y="3862071"/>
            <a:ext cx="276385" cy="357541"/>
          </a:xfrm>
          <a:custGeom>
            <a:avLst/>
            <a:gdLst/>
            <a:ahLst/>
            <a:cxnLst/>
            <a:rect l="l" t="t" r="r" b="b"/>
            <a:pathLst>
              <a:path w="304024" h="405213">
                <a:moveTo>
                  <a:pt x="292764" y="0"/>
                </a:moveTo>
                <a:lnTo>
                  <a:pt x="0" y="393957"/>
                </a:lnTo>
                <a:lnTo>
                  <a:pt x="0" y="405213"/>
                </a:lnTo>
                <a:lnTo>
                  <a:pt x="11260" y="405213"/>
                </a:lnTo>
                <a:lnTo>
                  <a:pt x="304024" y="11255"/>
                </a:lnTo>
                <a:lnTo>
                  <a:pt x="304024" y="0"/>
                </a:lnTo>
                <a:lnTo>
                  <a:pt x="292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54482" y="3052636"/>
            <a:ext cx="1658317" cy="446927"/>
          </a:xfrm>
          <a:custGeom>
            <a:avLst/>
            <a:gdLst/>
            <a:ahLst/>
            <a:cxnLst/>
            <a:rect l="l" t="t" r="r" b="b"/>
            <a:pathLst>
              <a:path w="1824149" h="506517">
                <a:moveTo>
                  <a:pt x="912074" y="0"/>
                </a:moveTo>
                <a:lnTo>
                  <a:pt x="1627095" y="0"/>
                </a:lnTo>
                <a:lnTo>
                  <a:pt x="1643257" y="652"/>
                </a:lnTo>
                <a:lnTo>
                  <a:pt x="1674450" y="5724"/>
                </a:lnTo>
                <a:lnTo>
                  <a:pt x="1703798" y="15479"/>
                </a:lnTo>
                <a:lnTo>
                  <a:pt x="1730895" y="29511"/>
                </a:lnTo>
                <a:lnTo>
                  <a:pt x="1766434" y="57693"/>
                </a:lnTo>
                <a:lnTo>
                  <a:pt x="1794626" y="93218"/>
                </a:lnTo>
                <a:lnTo>
                  <a:pt x="1808664" y="120305"/>
                </a:lnTo>
                <a:lnTo>
                  <a:pt x="1818422" y="149642"/>
                </a:lnTo>
                <a:lnTo>
                  <a:pt x="1823496" y="180823"/>
                </a:lnTo>
                <a:lnTo>
                  <a:pt x="1824149" y="196978"/>
                </a:lnTo>
                <a:lnTo>
                  <a:pt x="1824149" y="309537"/>
                </a:lnTo>
                <a:lnTo>
                  <a:pt x="1823496" y="325693"/>
                </a:lnTo>
                <a:lnTo>
                  <a:pt x="1814103" y="371798"/>
                </a:lnTo>
                <a:lnTo>
                  <a:pt x="1794626" y="413298"/>
                </a:lnTo>
                <a:lnTo>
                  <a:pt x="1766434" y="448823"/>
                </a:lnTo>
                <a:lnTo>
                  <a:pt x="1730895" y="477005"/>
                </a:lnTo>
                <a:lnTo>
                  <a:pt x="1689380" y="496475"/>
                </a:lnTo>
                <a:lnTo>
                  <a:pt x="1643257" y="505864"/>
                </a:lnTo>
                <a:lnTo>
                  <a:pt x="1627095" y="506517"/>
                </a:lnTo>
                <a:lnTo>
                  <a:pt x="197053" y="506517"/>
                </a:lnTo>
                <a:lnTo>
                  <a:pt x="149699" y="500792"/>
                </a:lnTo>
                <a:lnTo>
                  <a:pt x="106495" y="484530"/>
                </a:lnTo>
                <a:lnTo>
                  <a:pt x="68813" y="459100"/>
                </a:lnTo>
                <a:lnTo>
                  <a:pt x="38019" y="425871"/>
                </a:lnTo>
                <a:lnTo>
                  <a:pt x="15485" y="386211"/>
                </a:lnTo>
                <a:lnTo>
                  <a:pt x="2579" y="341489"/>
                </a:lnTo>
                <a:lnTo>
                  <a:pt x="0" y="309538"/>
                </a:lnTo>
                <a:lnTo>
                  <a:pt x="0" y="196978"/>
                </a:lnTo>
                <a:lnTo>
                  <a:pt x="5726" y="149642"/>
                </a:lnTo>
                <a:lnTo>
                  <a:pt x="21994" y="106455"/>
                </a:lnTo>
                <a:lnTo>
                  <a:pt x="47434" y="68787"/>
                </a:lnTo>
                <a:lnTo>
                  <a:pt x="80676" y="38005"/>
                </a:lnTo>
                <a:lnTo>
                  <a:pt x="120351" y="15479"/>
                </a:lnTo>
                <a:lnTo>
                  <a:pt x="165090" y="2578"/>
                </a:lnTo>
                <a:lnTo>
                  <a:pt x="197053" y="0"/>
                </a:lnTo>
                <a:lnTo>
                  <a:pt x="912074" y="0"/>
                </a:lnTo>
                <a:close/>
              </a:path>
            </a:pathLst>
          </a:custGeom>
          <a:ln w="11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29974" y="2963250"/>
            <a:ext cx="3040248" cy="715083"/>
          </a:xfrm>
          <a:custGeom>
            <a:avLst/>
            <a:gdLst/>
            <a:ahLst/>
            <a:cxnLst/>
            <a:rect l="l" t="t" r="r" b="b"/>
            <a:pathLst>
              <a:path w="3344273" h="810427">
                <a:moveTo>
                  <a:pt x="1672137" y="0"/>
                </a:moveTo>
                <a:lnTo>
                  <a:pt x="3147221" y="0"/>
                </a:lnTo>
                <a:lnTo>
                  <a:pt x="3163382" y="652"/>
                </a:lnTo>
                <a:lnTo>
                  <a:pt x="3209504" y="10042"/>
                </a:lnTo>
                <a:lnTo>
                  <a:pt x="3251019" y="29511"/>
                </a:lnTo>
                <a:lnTo>
                  <a:pt x="3286558" y="57693"/>
                </a:lnTo>
                <a:lnTo>
                  <a:pt x="3314750" y="93218"/>
                </a:lnTo>
                <a:lnTo>
                  <a:pt x="3334227" y="134718"/>
                </a:lnTo>
                <a:lnTo>
                  <a:pt x="3343620" y="180823"/>
                </a:lnTo>
                <a:lnTo>
                  <a:pt x="3344273" y="196978"/>
                </a:lnTo>
                <a:lnTo>
                  <a:pt x="3344273" y="613448"/>
                </a:lnTo>
                <a:lnTo>
                  <a:pt x="3338546" y="660784"/>
                </a:lnTo>
                <a:lnTo>
                  <a:pt x="3322278" y="703971"/>
                </a:lnTo>
                <a:lnTo>
                  <a:pt x="3296839" y="741640"/>
                </a:lnTo>
                <a:lnTo>
                  <a:pt x="3263597" y="772421"/>
                </a:lnTo>
                <a:lnTo>
                  <a:pt x="3223922" y="794947"/>
                </a:lnTo>
                <a:lnTo>
                  <a:pt x="3179183" y="807848"/>
                </a:lnTo>
                <a:lnTo>
                  <a:pt x="3147221" y="810427"/>
                </a:lnTo>
                <a:lnTo>
                  <a:pt x="197052" y="810427"/>
                </a:lnTo>
                <a:lnTo>
                  <a:pt x="180891" y="809774"/>
                </a:lnTo>
                <a:lnTo>
                  <a:pt x="149698" y="804702"/>
                </a:lnTo>
                <a:lnTo>
                  <a:pt x="120350" y="794947"/>
                </a:lnTo>
                <a:lnTo>
                  <a:pt x="93253" y="780915"/>
                </a:lnTo>
                <a:lnTo>
                  <a:pt x="68812" y="763011"/>
                </a:lnTo>
                <a:lnTo>
                  <a:pt x="47434" y="741640"/>
                </a:lnTo>
                <a:lnTo>
                  <a:pt x="29523" y="717208"/>
                </a:lnTo>
                <a:lnTo>
                  <a:pt x="15485" y="690121"/>
                </a:lnTo>
                <a:lnTo>
                  <a:pt x="5726" y="660785"/>
                </a:lnTo>
                <a:lnTo>
                  <a:pt x="653" y="629604"/>
                </a:lnTo>
                <a:lnTo>
                  <a:pt x="0" y="613448"/>
                </a:lnTo>
                <a:lnTo>
                  <a:pt x="0" y="196978"/>
                </a:lnTo>
                <a:lnTo>
                  <a:pt x="2579" y="165027"/>
                </a:lnTo>
                <a:lnTo>
                  <a:pt x="10045" y="134718"/>
                </a:lnTo>
                <a:lnTo>
                  <a:pt x="21994" y="106455"/>
                </a:lnTo>
                <a:lnTo>
                  <a:pt x="38019" y="80645"/>
                </a:lnTo>
                <a:lnTo>
                  <a:pt x="57715" y="57693"/>
                </a:lnTo>
                <a:lnTo>
                  <a:pt x="80675" y="38005"/>
                </a:lnTo>
                <a:lnTo>
                  <a:pt x="106495" y="21986"/>
                </a:lnTo>
                <a:lnTo>
                  <a:pt x="134768" y="10042"/>
                </a:lnTo>
                <a:lnTo>
                  <a:pt x="165089" y="2578"/>
                </a:lnTo>
                <a:lnTo>
                  <a:pt x="197052" y="0"/>
                </a:lnTo>
                <a:lnTo>
                  <a:pt x="1672137" y="0"/>
                </a:lnTo>
                <a:close/>
              </a:path>
            </a:pathLst>
          </a:custGeom>
          <a:ln w="11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41452" y="3663436"/>
            <a:ext cx="112601" cy="109249"/>
          </a:xfrm>
          <a:custGeom>
            <a:avLst/>
            <a:gdLst/>
            <a:ahLst/>
            <a:cxnLst/>
            <a:rect l="l" t="t" r="r" b="b"/>
            <a:pathLst>
              <a:path w="123861" h="123815">
                <a:moveTo>
                  <a:pt x="123861" y="123815"/>
                </a:moveTo>
                <a:lnTo>
                  <a:pt x="78821" y="0"/>
                </a:lnTo>
                <a:lnTo>
                  <a:pt x="0" y="78791"/>
                </a:lnTo>
                <a:lnTo>
                  <a:pt x="123861" y="123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51689" y="3673368"/>
            <a:ext cx="92128" cy="89385"/>
          </a:xfrm>
          <a:custGeom>
            <a:avLst/>
            <a:gdLst/>
            <a:ahLst/>
            <a:cxnLst/>
            <a:rect l="l" t="t" r="r" b="b"/>
            <a:pathLst>
              <a:path w="101341" h="101303">
                <a:moveTo>
                  <a:pt x="0" y="0"/>
                </a:moveTo>
                <a:lnTo>
                  <a:pt x="0" y="11255"/>
                </a:lnTo>
                <a:lnTo>
                  <a:pt x="90081" y="101303"/>
                </a:lnTo>
                <a:lnTo>
                  <a:pt x="101341" y="101303"/>
                </a:lnTo>
                <a:lnTo>
                  <a:pt x="101341" y="90047"/>
                </a:lnTo>
                <a:lnTo>
                  <a:pt x="1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65104" y="3673368"/>
            <a:ext cx="112602" cy="99316"/>
          </a:xfrm>
          <a:custGeom>
            <a:avLst/>
            <a:gdLst/>
            <a:ahLst/>
            <a:cxnLst/>
            <a:rect l="l" t="t" r="r" b="b"/>
            <a:pathLst>
              <a:path w="123862" h="112558">
                <a:moveTo>
                  <a:pt x="0" y="112558"/>
                </a:moveTo>
                <a:lnTo>
                  <a:pt x="123862" y="90047"/>
                </a:lnTo>
                <a:lnTo>
                  <a:pt x="67561" y="0"/>
                </a:lnTo>
                <a:lnTo>
                  <a:pt x="0" y="1125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75342" y="3494597"/>
            <a:ext cx="368514" cy="268156"/>
          </a:xfrm>
          <a:custGeom>
            <a:avLst/>
            <a:gdLst/>
            <a:ahLst/>
            <a:cxnLst/>
            <a:rect l="l" t="t" r="r" b="b"/>
            <a:pathLst>
              <a:path w="405365" h="303910">
                <a:moveTo>
                  <a:pt x="394106" y="0"/>
                </a:moveTo>
                <a:lnTo>
                  <a:pt x="0" y="292654"/>
                </a:lnTo>
                <a:lnTo>
                  <a:pt x="0" y="303910"/>
                </a:lnTo>
                <a:lnTo>
                  <a:pt x="11259" y="303910"/>
                </a:lnTo>
                <a:lnTo>
                  <a:pt x="405365" y="11255"/>
                </a:lnTo>
                <a:lnTo>
                  <a:pt x="405365" y="0"/>
                </a:lnTo>
                <a:lnTo>
                  <a:pt x="3941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40183" y="3143327"/>
            <a:ext cx="1419832" cy="141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023"/>
              </a:lnSpc>
              <a:spcBef>
                <a:spcPts val="51"/>
              </a:spcBef>
            </a:pPr>
            <a:r>
              <a:rPr sz="900" spc="-26" dirty="0">
                <a:latin typeface="Arial"/>
                <a:cs typeface="Arial"/>
              </a:rPr>
              <a:t>Margina</a:t>
            </a:r>
            <a:r>
              <a:rPr sz="900" dirty="0">
                <a:latin typeface="Arial"/>
                <a:cs typeface="Arial"/>
              </a:rPr>
              <a:t>l</a:t>
            </a:r>
            <a:r>
              <a:rPr sz="900" spc="-17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ta</a:t>
            </a:r>
            <a:r>
              <a:rPr sz="900" dirty="0">
                <a:latin typeface="Arial"/>
                <a:cs typeface="Arial"/>
              </a:rPr>
              <a:t>x</a:t>
            </a:r>
            <a:r>
              <a:rPr sz="900" spc="-36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rate</a:t>
            </a:r>
            <a:r>
              <a:rPr sz="900" dirty="0">
                <a:latin typeface="Arial"/>
                <a:cs typeface="Arial"/>
              </a:rPr>
              <a:t>,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reflecting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7803" y="3192986"/>
            <a:ext cx="1758104" cy="141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023"/>
              </a:lnSpc>
              <a:spcBef>
                <a:spcPts val="51"/>
              </a:spcBef>
            </a:pPr>
            <a:r>
              <a:rPr sz="900" spc="-22" dirty="0">
                <a:latin typeface="Arial"/>
                <a:cs typeface="Arial"/>
              </a:rPr>
              <a:t>(1</a:t>
            </a:r>
            <a:r>
              <a:rPr sz="900" dirty="0">
                <a:latin typeface="Arial"/>
                <a:cs typeface="Arial"/>
              </a:rPr>
              <a:t>)</a:t>
            </a:r>
            <a:r>
              <a:rPr sz="900" spc="-33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syntheti</a:t>
            </a:r>
            <a:r>
              <a:rPr sz="900" dirty="0">
                <a:latin typeface="Arial"/>
                <a:cs typeface="Arial"/>
              </a:rPr>
              <a:t>c</a:t>
            </a:r>
            <a:r>
              <a:rPr sz="900" spc="-7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-36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actua</a:t>
            </a:r>
            <a:r>
              <a:rPr sz="900" dirty="0">
                <a:latin typeface="Arial"/>
                <a:cs typeface="Arial"/>
              </a:rPr>
              <a:t>l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bon</a:t>
            </a:r>
            <a:r>
              <a:rPr sz="900" dirty="0">
                <a:latin typeface="Arial"/>
                <a:cs typeface="Arial"/>
              </a:rPr>
              <a:t>d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rating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3350" y="4305338"/>
            <a:ext cx="2189697" cy="141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023"/>
              </a:lnSpc>
              <a:spcBef>
                <a:spcPts val="51"/>
              </a:spcBef>
            </a:pPr>
            <a:r>
              <a:rPr sz="900" spc="-8" dirty="0">
                <a:latin typeface="Arial"/>
                <a:cs typeface="Arial"/>
              </a:rPr>
              <a:t>Weight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15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shoul</a:t>
            </a:r>
            <a:r>
              <a:rPr sz="900" dirty="0">
                <a:latin typeface="Arial"/>
                <a:cs typeface="Arial"/>
              </a:rPr>
              <a:t>d</a:t>
            </a:r>
            <a:r>
              <a:rPr sz="900" spc="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b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-7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marke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1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valu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4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weights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5873" y="4354995"/>
            <a:ext cx="1270685" cy="141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023"/>
              </a:lnSpc>
              <a:spcBef>
                <a:spcPts val="51"/>
              </a:spcBef>
            </a:pPr>
            <a:r>
              <a:rPr sz="900" dirty="0">
                <a:latin typeface="Arial"/>
                <a:cs typeface="Arial"/>
              </a:rPr>
              <a:t>based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upon</a:t>
            </a:r>
            <a:r>
              <a:rPr sz="900" spc="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bottom-up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20867" y="6147581"/>
            <a:ext cx="212515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spc="-90" dirty="0">
                <a:latin typeface="Arial"/>
                <a:cs typeface="Arial"/>
              </a:rPr>
              <a:t>1</a:t>
            </a: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438793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From Cost of Equity to Cost of Capital</a:t>
            </a:r>
            <a:endParaRPr sz="2500">
              <a:latin typeface="Arial"/>
              <a:cs typeface="Arial"/>
            </a:endParaRPr>
          </a:p>
          <a:p>
            <a:pPr marL="3183754" marR="2689973" algn="ctr">
              <a:lnSpc>
                <a:spcPct val="95825"/>
              </a:lnSpc>
              <a:spcBef>
                <a:spcPts val="14532"/>
              </a:spcBef>
            </a:pPr>
            <a:r>
              <a:rPr sz="900" dirty="0">
                <a:latin typeface="Arial"/>
                <a:cs typeface="Arial"/>
              </a:rPr>
              <a:t>Cost</a:t>
            </a:r>
            <a:r>
              <a:rPr sz="900" spc="2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12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borrowing</a:t>
            </a:r>
            <a:r>
              <a:rPr sz="900" spc="4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should</a:t>
            </a:r>
            <a:r>
              <a:rPr sz="900" spc="3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</a:t>
            </a:r>
            <a:r>
              <a:rPr sz="900" spc="1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based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upon</a:t>
            </a:r>
            <a:endParaRPr sz="900">
              <a:latin typeface="Arial"/>
              <a:cs typeface="Arial"/>
            </a:endParaRPr>
          </a:p>
          <a:p>
            <a:pPr marL="3204242">
              <a:lnSpc>
                <a:spcPts val="1083"/>
              </a:lnSpc>
              <a:spcBef>
                <a:spcPts val="746"/>
              </a:spcBef>
            </a:pPr>
            <a:r>
              <a:rPr sz="1400" spc="-8" baseline="-24846" dirty="0">
                <a:latin typeface="Arial"/>
                <a:cs typeface="Arial"/>
              </a:rPr>
              <a:t>(2</a:t>
            </a:r>
            <a:r>
              <a:rPr sz="1400" baseline="-24846" dirty="0">
                <a:latin typeface="Arial"/>
                <a:cs typeface="Arial"/>
              </a:rPr>
              <a:t>)</a:t>
            </a:r>
            <a:r>
              <a:rPr sz="1400" spc="-2" baseline="-24846" dirty="0">
                <a:latin typeface="Arial"/>
                <a:cs typeface="Arial"/>
              </a:rPr>
              <a:t> </a:t>
            </a:r>
            <a:r>
              <a:rPr sz="1400" spc="-8" baseline="-24846" dirty="0">
                <a:latin typeface="Arial"/>
                <a:cs typeface="Arial"/>
              </a:rPr>
              <a:t>defaul</a:t>
            </a:r>
            <a:r>
              <a:rPr sz="1400" baseline="-24846" dirty="0">
                <a:latin typeface="Arial"/>
                <a:cs typeface="Arial"/>
              </a:rPr>
              <a:t>t</a:t>
            </a:r>
            <a:r>
              <a:rPr sz="1400" spc="14" baseline="-24846" dirty="0">
                <a:latin typeface="Arial"/>
                <a:cs typeface="Arial"/>
              </a:rPr>
              <a:t> </a:t>
            </a:r>
            <a:r>
              <a:rPr sz="1400" spc="-8" baseline="-24846" dirty="0">
                <a:latin typeface="Arial"/>
                <a:cs typeface="Arial"/>
              </a:rPr>
              <a:t>sprea</a:t>
            </a:r>
            <a:r>
              <a:rPr sz="1400" baseline="-24846" dirty="0">
                <a:latin typeface="Arial"/>
                <a:cs typeface="Arial"/>
              </a:rPr>
              <a:t>d                                                                </a:t>
            </a:r>
            <a:r>
              <a:rPr sz="1400" spc="91" baseline="-2484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tax</a:t>
            </a:r>
            <a:r>
              <a:rPr sz="900" spc="1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benefits</a:t>
            </a:r>
            <a:r>
              <a:rPr sz="900" spc="37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12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debt</a:t>
            </a:r>
            <a:endParaRPr sz="900">
              <a:latin typeface="Arial"/>
              <a:cs typeface="Arial"/>
            </a:endParaRPr>
          </a:p>
          <a:p>
            <a:pPr marL="3204242">
              <a:lnSpc>
                <a:spcPct val="95825"/>
              </a:lnSpc>
              <a:spcBef>
                <a:spcPts val="426"/>
              </a:spcBef>
            </a:pPr>
            <a:r>
              <a:rPr sz="900" spc="-8" dirty="0">
                <a:latin typeface="Arial"/>
                <a:cs typeface="Arial"/>
              </a:rPr>
              <a:t>Cos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f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Borrowin</a:t>
            </a:r>
            <a:r>
              <a:rPr sz="900" dirty="0">
                <a:latin typeface="Arial"/>
                <a:cs typeface="Arial"/>
              </a:rPr>
              <a:t>g</a:t>
            </a:r>
            <a:r>
              <a:rPr sz="900" spc="2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=</a:t>
            </a:r>
            <a:r>
              <a:rPr sz="900" spc="-12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Riskfre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16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rat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-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+</a:t>
            </a:r>
            <a:r>
              <a:rPr sz="900" spc="-12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Defaul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12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spread</a:t>
            </a:r>
            <a:endParaRPr sz="900">
              <a:latin typeface="Arial"/>
              <a:cs typeface="Arial"/>
            </a:endParaRPr>
          </a:p>
          <a:p>
            <a:pPr marL="1021587">
              <a:lnSpc>
                <a:spcPct val="95825"/>
              </a:lnSpc>
              <a:spcBef>
                <a:spcPts val="1302"/>
              </a:spcBef>
            </a:pPr>
            <a:r>
              <a:rPr sz="900" dirty="0">
                <a:latin typeface="Arial"/>
                <a:cs typeface="Arial"/>
              </a:rPr>
              <a:t>Cost</a:t>
            </a:r>
            <a:r>
              <a:rPr sz="900" spc="2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12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Capital</a:t>
            </a:r>
            <a:r>
              <a:rPr sz="900" spc="3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=    </a:t>
            </a:r>
            <a:r>
              <a:rPr sz="900" spc="207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Cost</a:t>
            </a:r>
            <a:r>
              <a:rPr sz="900" spc="2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12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Equity</a:t>
            </a:r>
            <a:r>
              <a:rPr sz="900" spc="3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(Equity/(Debt</a:t>
            </a:r>
            <a:r>
              <a:rPr sz="900" spc="5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+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Equity))   </a:t>
            </a:r>
            <a:r>
              <a:rPr sz="900" spc="1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+       </a:t>
            </a:r>
            <a:r>
              <a:rPr sz="900" spc="225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Cos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19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f</a:t>
            </a:r>
            <a:r>
              <a:rPr sz="900" spc="7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Borrowin</a:t>
            </a:r>
            <a:r>
              <a:rPr sz="900" dirty="0">
                <a:latin typeface="Arial"/>
                <a:cs typeface="Arial"/>
              </a:rPr>
              <a:t>g   </a:t>
            </a:r>
            <a:r>
              <a:rPr sz="900" spc="56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(1-t</a:t>
            </a:r>
            <a:r>
              <a:rPr sz="900" dirty="0">
                <a:latin typeface="Arial"/>
                <a:cs typeface="Arial"/>
              </a:rPr>
              <a:t>)   </a:t>
            </a:r>
            <a:r>
              <a:rPr sz="900" spc="107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(Debt/(Debt</a:t>
            </a:r>
            <a:r>
              <a:rPr sz="900" spc="5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+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Equity))</a:t>
            </a:r>
            <a:endParaRPr sz="900">
              <a:latin typeface="Arial"/>
              <a:cs typeface="Arial"/>
            </a:endParaRPr>
          </a:p>
          <a:p>
            <a:pPr marL="1840083" marR="5489701">
              <a:lnSpc>
                <a:spcPts val="1083"/>
              </a:lnSpc>
              <a:spcBef>
                <a:spcPts val="2495"/>
              </a:spcBef>
            </a:pPr>
            <a:r>
              <a:rPr sz="900" dirty="0">
                <a:latin typeface="Arial"/>
                <a:cs typeface="Arial"/>
              </a:rPr>
              <a:t>Cost</a:t>
            </a:r>
            <a:r>
              <a:rPr sz="900" spc="2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12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equity </a:t>
            </a:r>
            <a:endParaRPr sz="900">
              <a:latin typeface="Arial"/>
              <a:cs typeface="Arial"/>
            </a:endParaRPr>
          </a:p>
          <a:p>
            <a:pPr marL="1840083" marR="5489701">
              <a:lnSpc>
                <a:spcPts val="1083"/>
              </a:lnSpc>
              <a:spcBef>
                <a:spcPts val="1142"/>
              </a:spcBef>
            </a:pPr>
            <a:r>
              <a:rPr sz="900" dirty="0">
                <a:latin typeface="Arial"/>
                <a:cs typeface="Arial"/>
              </a:rPr>
              <a:t>beta</a:t>
            </a:r>
            <a:endParaRPr sz="900">
              <a:latin typeface="Arial"/>
              <a:cs typeface="Arial"/>
            </a:endParaRPr>
          </a:p>
          <a:p>
            <a:pPr marL="161555">
              <a:lnSpc>
                <a:spcPct val="95825"/>
              </a:lnSpc>
              <a:spcBef>
                <a:spcPts val="1145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2971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831463" marR="764485" algn="ctr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Interest Coverage Ratios, Ratings and Default</a:t>
            </a:r>
            <a:endParaRPr sz="2500">
              <a:latin typeface="Arial"/>
              <a:cs typeface="Arial"/>
            </a:endParaRPr>
          </a:p>
          <a:p>
            <a:pPr marL="3458609" marR="3391177" algn="ctr">
              <a:lnSpc>
                <a:spcPct val="95825"/>
              </a:lnSpc>
              <a:spcBef>
                <a:spcPts val="171"/>
              </a:spcBef>
            </a:pPr>
            <a:r>
              <a:rPr sz="2500" dirty="0">
                <a:latin typeface="Arial"/>
                <a:cs typeface="Arial"/>
              </a:rPr>
              <a:t>Spreads</a:t>
            </a:r>
            <a:endParaRPr sz="2500">
              <a:latin typeface="Arial"/>
              <a:cs typeface="Arial"/>
            </a:endParaRPr>
          </a:p>
          <a:p>
            <a:pPr marL="1208158">
              <a:lnSpc>
                <a:spcPct val="95825"/>
              </a:lnSpc>
              <a:spcBef>
                <a:spcPts val="4009"/>
              </a:spcBef>
            </a:pPr>
            <a:r>
              <a:rPr sz="1200" dirty="0">
                <a:latin typeface="Times New Roman"/>
                <a:cs typeface="Times New Roman"/>
              </a:rPr>
              <a:t>If</a:t>
            </a:r>
            <a:r>
              <a:rPr sz="1200" spc="2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Interest</a:t>
            </a:r>
            <a:r>
              <a:rPr sz="1200" spc="8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Coverage</a:t>
            </a:r>
            <a:r>
              <a:rPr sz="1200" spc="10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Ratio</a:t>
            </a:r>
            <a:r>
              <a:rPr sz="1200" spc="6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7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   </a:t>
            </a:r>
            <a:r>
              <a:rPr sz="1200" spc="26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Estimated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Bond</a:t>
            </a:r>
            <a:r>
              <a:rPr sz="1200" spc="6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Ratin</a:t>
            </a:r>
            <a:r>
              <a:rPr sz="1200" spc="-13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    </a:t>
            </a:r>
            <a:r>
              <a:rPr sz="1200" spc="9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Default</a:t>
            </a:r>
            <a:r>
              <a:rPr sz="1200" spc="8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Spread(1/01)</a:t>
            </a:r>
            <a:endParaRPr sz="1200">
              <a:latin typeface="Times New Roman"/>
              <a:cs typeface="Times New Roman"/>
            </a:endParaRPr>
          </a:p>
          <a:p>
            <a:pPr marL="1208158">
              <a:lnSpc>
                <a:spcPct val="95825"/>
              </a:lnSpc>
              <a:spcBef>
                <a:spcPts val="642"/>
              </a:spcBef>
            </a:pPr>
            <a:r>
              <a:rPr sz="1200" dirty="0">
                <a:latin typeface="Times New Roman"/>
                <a:cs typeface="Times New Roman"/>
              </a:rPr>
              <a:t>&gt;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8.5</a:t>
            </a:r>
            <a:r>
              <a:rPr sz="1200" spc="8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                                       </a:t>
            </a:r>
            <a:r>
              <a:rPr sz="1200" spc="18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AA</a:t>
            </a:r>
            <a:r>
              <a:rPr sz="1200" spc="13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                                 </a:t>
            </a:r>
            <a:r>
              <a:rPr sz="1200" spc="1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0.75%</a:t>
            </a:r>
            <a:endParaRPr sz="1200">
              <a:latin typeface="Times New Roman"/>
              <a:cs typeface="Times New Roman"/>
            </a:endParaRPr>
          </a:p>
          <a:p>
            <a:pPr marL="1208158">
              <a:spcBef>
                <a:spcPts val="642"/>
              </a:spcBef>
            </a:pPr>
            <a:r>
              <a:rPr sz="1200" dirty="0">
                <a:latin typeface="Times New Roman"/>
                <a:cs typeface="Times New Roman"/>
              </a:rPr>
              <a:t>6.50</a:t>
            </a:r>
            <a:r>
              <a:rPr sz="1200" spc="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8.5</a:t>
            </a:r>
            <a:r>
              <a:rPr sz="1200" spc="31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                                </a:t>
            </a:r>
            <a:r>
              <a:rPr sz="1200" spc="3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26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                                    </a:t>
            </a:r>
            <a:r>
              <a:rPr sz="1200" spc="7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1.00</a:t>
            </a:r>
            <a:r>
              <a:rPr sz="1200" spc="31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208158">
              <a:lnSpc>
                <a:spcPct val="95825"/>
              </a:lnSpc>
              <a:spcBef>
                <a:spcPts val="554"/>
              </a:spcBef>
            </a:pPr>
            <a:r>
              <a:rPr sz="1200" dirty="0">
                <a:latin typeface="Times New Roman"/>
                <a:cs typeface="Times New Roman"/>
              </a:rPr>
              <a:t>5.50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6.5</a:t>
            </a:r>
            <a:r>
              <a:rPr sz="1200" spc="31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                                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45" dirty="0">
                <a:latin typeface="Times New Roman"/>
                <a:cs typeface="Times New Roman"/>
              </a:rPr>
              <a:t>+</a:t>
            </a:r>
            <a:r>
              <a:rPr sz="1200" dirty="0">
                <a:latin typeface="Times New Roman"/>
                <a:cs typeface="Times New Roman"/>
              </a:rPr>
              <a:t>                                    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1.50%</a:t>
            </a:r>
            <a:endParaRPr sz="1200">
              <a:latin typeface="Times New Roman"/>
              <a:cs typeface="Times New Roman"/>
            </a:endParaRPr>
          </a:p>
          <a:p>
            <a:pPr marL="1208158">
              <a:lnSpc>
                <a:spcPct val="95825"/>
              </a:lnSpc>
              <a:spcBef>
                <a:spcPts val="642"/>
              </a:spcBef>
            </a:pPr>
            <a:r>
              <a:rPr sz="1200" dirty="0">
                <a:latin typeface="Times New Roman"/>
                <a:cs typeface="Times New Roman"/>
              </a:rPr>
              <a:t>4.25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5.5</a:t>
            </a:r>
            <a:r>
              <a:rPr sz="1200" spc="31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                                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                                       </a:t>
            </a:r>
            <a:r>
              <a:rPr sz="1200" spc="6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1.80%</a:t>
            </a:r>
            <a:endParaRPr sz="1200">
              <a:latin typeface="Times New Roman"/>
              <a:cs typeface="Times New Roman"/>
            </a:endParaRPr>
          </a:p>
          <a:p>
            <a:pPr marL="1208158">
              <a:lnSpc>
                <a:spcPct val="95825"/>
              </a:lnSpc>
              <a:spcBef>
                <a:spcPts val="642"/>
              </a:spcBef>
            </a:pPr>
            <a:r>
              <a:rPr sz="1200" dirty="0">
                <a:latin typeface="Times New Roman"/>
                <a:cs typeface="Times New Roman"/>
              </a:rPr>
              <a:t>3.00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4.2</a:t>
            </a:r>
            <a:r>
              <a:rPr sz="1200" spc="31" dirty="0">
                <a:latin typeface="Times New Roman"/>
                <a:cs typeface="Times New Roman"/>
              </a:rPr>
              <a:t>5</a:t>
            </a:r>
            <a:r>
              <a:rPr sz="1200" dirty="0">
                <a:latin typeface="Times New Roman"/>
                <a:cs typeface="Times New Roman"/>
              </a:rPr>
              <a:t>                                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-</a:t>
            </a:r>
            <a:r>
              <a:rPr sz="1200" dirty="0">
                <a:latin typeface="Times New Roman"/>
                <a:cs typeface="Times New Roman"/>
              </a:rPr>
              <a:t>                                     </a:t>
            </a:r>
            <a:r>
              <a:rPr sz="1200" spc="26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2.00%</a:t>
            </a:r>
            <a:endParaRPr sz="1200">
              <a:latin typeface="Times New Roman"/>
              <a:cs typeface="Times New Roman"/>
            </a:endParaRPr>
          </a:p>
          <a:p>
            <a:pPr marL="1208158">
              <a:lnSpc>
                <a:spcPct val="95825"/>
              </a:lnSpc>
              <a:spcBef>
                <a:spcPts val="554"/>
              </a:spcBef>
            </a:pPr>
            <a:r>
              <a:rPr sz="1200" dirty="0">
                <a:latin typeface="Times New Roman"/>
                <a:cs typeface="Times New Roman"/>
              </a:rPr>
              <a:t>2.50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3.0</a:t>
            </a:r>
            <a:r>
              <a:rPr sz="1200" spc="31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                                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BB</a:t>
            </a:r>
            <a:r>
              <a:rPr sz="1200" spc="-45" dirty="0">
                <a:latin typeface="Times New Roman"/>
                <a:cs typeface="Times New Roman"/>
              </a:rPr>
              <a:t>B</a:t>
            </a:r>
            <a:r>
              <a:rPr sz="1200" dirty="0">
                <a:latin typeface="Times New Roman"/>
                <a:cs typeface="Times New Roman"/>
              </a:rPr>
              <a:t>                                  </a:t>
            </a:r>
            <a:r>
              <a:rPr sz="1200" spc="11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2.25%</a:t>
            </a:r>
            <a:endParaRPr sz="1200">
              <a:latin typeface="Times New Roman"/>
              <a:cs typeface="Times New Roman"/>
            </a:endParaRPr>
          </a:p>
          <a:p>
            <a:pPr marL="1208158">
              <a:lnSpc>
                <a:spcPct val="95825"/>
              </a:lnSpc>
              <a:spcBef>
                <a:spcPts val="642"/>
              </a:spcBef>
            </a:pPr>
            <a:r>
              <a:rPr sz="1200" dirty="0">
                <a:latin typeface="Times New Roman"/>
                <a:cs typeface="Times New Roman"/>
              </a:rPr>
              <a:t>2.00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2.5</a:t>
            </a:r>
            <a:r>
              <a:rPr sz="1200" spc="31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                                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</a:t>
            </a:r>
            <a:r>
              <a:rPr sz="1200" spc="-13" dirty="0">
                <a:latin typeface="Times New Roman"/>
                <a:cs typeface="Times New Roman"/>
              </a:rPr>
              <a:t>B</a:t>
            </a:r>
            <a:r>
              <a:rPr sz="1200" dirty="0">
                <a:latin typeface="Times New Roman"/>
                <a:cs typeface="Times New Roman"/>
              </a:rPr>
              <a:t>                                    </a:t>
            </a:r>
            <a:r>
              <a:rPr sz="1200" spc="28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3.50%</a:t>
            </a:r>
            <a:endParaRPr sz="1200">
              <a:latin typeface="Times New Roman"/>
              <a:cs typeface="Times New Roman"/>
            </a:endParaRPr>
          </a:p>
          <a:p>
            <a:pPr marL="1208158">
              <a:lnSpc>
                <a:spcPct val="95825"/>
              </a:lnSpc>
              <a:spcBef>
                <a:spcPts val="554"/>
              </a:spcBef>
            </a:pPr>
            <a:r>
              <a:rPr sz="1200" dirty="0">
                <a:latin typeface="Times New Roman"/>
                <a:cs typeface="Times New Roman"/>
              </a:rPr>
              <a:t>1.75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2.0</a:t>
            </a:r>
            <a:r>
              <a:rPr sz="1200" spc="31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                                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</a:t>
            </a:r>
            <a:r>
              <a:rPr sz="1200" spc="22" dirty="0">
                <a:latin typeface="Times New Roman"/>
                <a:cs typeface="Times New Roman"/>
              </a:rPr>
              <a:t>+</a:t>
            </a:r>
            <a:r>
              <a:rPr sz="1200" dirty="0">
                <a:latin typeface="Times New Roman"/>
                <a:cs typeface="Times New Roman"/>
              </a:rPr>
              <a:t>                                     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4.75%</a:t>
            </a:r>
            <a:endParaRPr sz="1200">
              <a:latin typeface="Times New Roman"/>
              <a:cs typeface="Times New Roman"/>
            </a:endParaRPr>
          </a:p>
          <a:p>
            <a:pPr marL="1208158">
              <a:lnSpc>
                <a:spcPct val="95825"/>
              </a:lnSpc>
              <a:spcBef>
                <a:spcPts val="642"/>
              </a:spcBef>
            </a:pPr>
            <a:r>
              <a:rPr sz="1200" dirty="0">
                <a:latin typeface="Times New Roman"/>
                <a:cs typeface="Times New Roman"/>
              </a:rPr>
              <a:t>1.50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1.7</a:t>
            </a:r>
            <a:r>
              <a:rPr sz="1200" spc="31" dirty="0">
                <a:latin typeface="Times New Roman"/>
                <a:cs typeface="Times New Roman"/>
              </a:rPr>
              <a:t>5</a:t>
            </a:r>
            <a:r>
              <a:rPr sz="1200" dirty="0">
                <a:latin typeface="Times New Roman"/>
                <a:cs typeface="Times New Roman"/>
              </a:rPr>
              <a:t>                                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B</a:t>
            </a:r>
            <a:r>
              <a:rPr sz="1200" dirty="0">
                <a:latin typeface="Times New Roman"/>
                <a:cs typeface="Times New Roman"/>
              </a:rPr>
              <a:t>                                       </a:t>
            </a:r>
            <a:r>
              <a:rPr sz="1200" spc="15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6.50%</a:t>
            </a:r>
            <a:endParaRPr sz="1200">
              <a:latin typeface="Times New Roman"/>
              <a:cs typeface="Times New Roman"/>
            </a:endParaRPr>
          </a:p>
          <a:p>
            <a:pPr marL="1208158">
              <a:lnSpc>
                <a:spcPct val="95825"/>
              </a:lnSpc>
              <a:spcBef>
                <a:spcPts val="642"/>
              </a:spcBef>
            </a:pPr>
            <a:r>
              <a:rPr sz="1200" dirty="0">
                <a:latin typeface="Times New Roman"/>
                <a:cs typeface="Times New Roman"/>
              </a:rPr>
              <a:t>1.25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1.5</a:t>
            </a:r>
            <a:r>
              <a:rPr sz="1200" spc="31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                                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</a:t>
            </a:r>
            <a:r>
              <a:rPr sz="1200" spc="24" dirty="0">
                <a:latin typeface="Times New Roman"/>
                <a:cs typeface="Times New Roman"/>
              </a:rPr>
              <a:t> </a:t>
            </a:r>
            <a:r>
              <a:rPr sz="1200" spc="-48" dirty="0">
                <a:latin typeface="Times New Roman"/>
                <a:cs typeface="Times New Roman"/>
              </a:rPr>
              <a:t>-</a:t>
            </a:r>
            <a:r>
              <a:rPr sz="1200" dirty="0">
                <a:latin typeface="Times New Roman"/>
                <a:cs typeface="Times New Roman"/>
              </a:rPr>
              <a:t>                      </a:t>
            </a:r>
            <a:r>
              <a:rPr sz="1200" spc="43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8.00%</a:t>
            </a:r>
            <a:endParaRPr sz="1200">
              <a:latin typeface="Times New Roman"/>
              <a:cs typeface="Times New Roman"/>
            </a:endParaRPr>
          </a:p>
          <a:p>
            <a:pPr marL="1208158">
              <a:lnSpc>
                <a:spcPct val="95825"/>
              </a:lnSpc>
              <a:spcBef>
                <a:spcPts val="554"/>
              </a:spcBef>
            </a:pPr>
            <a:r>
              <a:rPr sz="1200" dirty="0">
                <a:latin typeface="Times New Roman"/>
                <a:cs typeface="Times New Roman"/>
              </a:rPr>
              <a:t>0.80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1.2</a:t>
            </a:r>
            <a:r>
              <a:rPr sz="1200" spc="31" dirty="0">
                <a:latin typeface="Times New Roman"/>
                <a:cs typeface="Times New Roman"/>
              </a:rPr>
              <a:t>5</a:t>
            </a:r>
            <a:r>
              <a:rPr sz="1200" dirty="0">
                <a:latin typeface="Times New Roman"/>
                <a:cs typeface="Times New Roman"/>
              </a:rPr>
              <a:t>                                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CC</a:t>
            </a:r>
            <a:r>
              <a:rPr sz="1200" spc="-4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                                  </a:t>
            </a:r>
            <a:r>
              <a:rPr sz="1200" spc="11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10.00%</a:t>
            </a:r>
            <a:endParaRPr sz="1200">
              <a:latin typeface="Times New Roman"/>
              <a:cs typeface="Times New Roman"/>
            </a:endParaRPr>
          </a:p>
          <a:p>
            <a:pPr marL="1208158">
              <a:lnSpc>
                <a:spcPct val="95825"/>
              </a:lnSpc>
              <a:spcBef>
                <a:spcPts val="642"/>
              </a:spcBef>
            </a:pPr>
            <a:r>
              <a:rPr sz="1200" dirty="0">
                <a:latin typeface="Times New Roman"/>
                <a:cs typeface="Times New Roman"/>
              </a:rPr>
              <a:t>0.65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0.8</a:t>
            </a:r>
            <a:r>
              <a:rPr sz="1200" spc="31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                                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</a:t>
            </a:r>
            <a:r>
              <a:rPr sz="1200" spc="-13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                                    </a:t>
            </a:r>
            <a:r>
              <a:rPr sz="1200" spc="287" dirty="0">
                <a:latin typeface="Times New Roman"/>
                <a:cs typeface="Times New Roman"/>
              </a:rPr>
              <a:t> </a:t>
            </a:r>
            <a:r>
              <a:rPr sz="1200" spc="-45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Times New Roman"/>
                <a:cs typeface="Times New Roman"/>
              </a:rPr>
              <a:t>1.50%</a:t>
            </a:r>
            <a:endParaRPr sz="1200">
              <a:latin typeface="Times New Roman"/>
              <a:cs typeface="Times New Roman"/>
            </a:endParaRPr>
          </a:p>
          <a:p>
            <a:pPr marL="1208158">
              <a:lnSpc>
                <a:spcPct val="95825"/>
              </a:lnSpc>
              <a:spcBef>
                <a:spcPts val="554"/>
              </a:spcBef>
            </a:pPr>
            <a:r>
              <a:rPr sz="1200" dirty="0">
                <a:latin typeface="Times New Roman"/>
                <a:cs typeface="Times New Roman"/>
              </a:rPr>
              <a:t>0.20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0.6</a:t>
            </a:r>
            <a:r>
              <a:rPr sz="1200" spc="31" dirty="0">
                <a:latin typeface="Times New Roman"/>
                <a:cs typeface="Times New Roman"/>
              </a:rPr>
              <a:t>5</a:t>
            </a:r>
            <a:r>
              <a:rPr sz="1200" dirty="0">
                <a:latin typeface="Times New Roman"/>
                <a:cs typeface="Times New Roman"/>
              </a:rPr>
              <a:t>                                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                                       </a:t>
            </a:r>
            <a:r>
              <a:rPr sz="1200" spc="15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12.70%</a:t>
            </a:r>
            <a:endParaRPr sz="1200">
              <a:latin typeface="Times New Roman"/>
              <a:cs typeface="Times New Roman"/>
            </a:endParaRPr>
          </a:p>
          <a:p>
            <a:pPr marL="1208158">
              <a:lnSpc>
                <a:spcPct val="95825"/>
              </a:lnSpc>
              <a:spcBef>
                <a:spcPts val="642"/>
              </a:spcBef>
            </a:pPr>
            <a:r>
              <a:rPr sz="1200" dirty="0">
                <a:latin typeface="Times New Roman"/>
                <a:cs typeface="Times New Roman"/>
              </a:rPr>
              <a:t>&lt;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0.2</a:t>
            </a:r>
            <a:r>
              <a:rPr sz="1200" spc="8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                                       </a:t>
            </a:r>
            <a:r>
              <a:rPr sz="1200" spc="182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                                      </a:t>
            </a:r>
            <a:r>
              <a:rPr sz="1200" spc="6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15.00%</a:t>
            </a:r>
            <a:endParaRPr sz="12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19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53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561102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Estimating the cost of debt for a firm</a:t>
            </a:r>
            <a:endParaRPr sz="2500">
              <a:latin typeface="Arial"/>
              <a:cs typeface="Arial"/>
            </a:endParaRPr>
          </a:p>
          <a:p>
            <a:pPr marL="1395001" marR="352839" indent="-303444" algn="just">
              <a:lnSpc>
                <a:spcPts val="1806"/>
              </a:lnSpc>
              <a:spcBef>
                <a:spcPts val="4028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rating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Global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Crossing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B-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default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8%.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Adding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 </a:t>
            </a:r>
            <a:endParaRPr sz="1600">
              <a:latin typeface="Times New Roman"/>
              <a:cs typeface="Times New Roman"/>
            </a:endParaRPr>
          </a:p>
          <a:p>
            <a:pPr marL="1395001" marR="352839" algn="just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" dirty="0">
                <a:latin typeface="Times New Roman"/>
                <a:cs typeface="Times New Roman"/>
              </a:rPr>
              <a:t> </a:t>
            </a:r>
            <a:r>
              <a:rPr sz="1600" spc="-116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.Bond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November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2001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4.8%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96"/>
              </a:spcBef>
            </a:pPr>
            <a:r>
              <a:rPr sz="1600" dirty="0">
                <a:latin typeface="Times New Roman"/>
                <a:cs typeface="Times New Roman"/>
              </a:rPr>
              <a:t>Pre-tax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Riskfree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Default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</a:t>
            </a:r>
            <a:endParaRPr sz="1600">
              <a:latin typeface="Times New Roman"/>
              <a:cs typeface="Times New Roman"/>
            </a:endParaRPr>
          </a:p>
          <a:p>
            <a:pPr marL="2850535" marR="3025430" algn="ctr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4.8%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8.00%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12.80%</a:t>
            </a:r>
            <a:endParaRPr sz="1600">
              <a:latin typeface="Times New Roman"/>
              <a:cs typeface="Times New Roman"/>
            </a:endParaRPr>
          </a:p>
          <a:p>
            <a:pPr marL="1395001" marR="405706" indent="-303444" algn="just">
              <a:lnSpc>
                <a:spcPts val="1806"/>
              </a:lnSpc>
              <a:spcBef>
                <a:spcPts val="671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Afte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-tax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12.80%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(1-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0)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12.80%: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paying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taxes </a:t>
            </a:r>
            <a:endParaRPr sz="1600">
              <a:latin typeface="Times New Roman"/>
              <a:cs typeface="Times New Roman"/>
            </a:endParaRPr>
          </a:p>
          <a:p>
            <a:pPr marL="1395001" marR="40570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currentl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84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changes,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after </a:t>
            </a:r>
            <a:endParaRPr sz="1600">
              <a:latin typeface="Times New Roman"/>
              <a:cs typeface="Times New Roman"/>
            </a:endParaRPr>
          </a:p>
          <a:p>
            <a:pPr marL="1395001" marR="40570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well.</a:t>
            </a:r>
            <a:endParaRPr sz="1600">
              <a:latin typeface="Times New Roman"/>
              <a:cs typeface="Times New Roman"/>
            </a:endParaRPr>
          </a:p>
          <a:p>
            <a:pPr marL="1764473">
              <a:lnSpc>
                <a:spcPct val="95825"/>
              </a:lnSpc>
              <a:spcBef>
                <a:spcPts val="660"/>
              </a:spcBef>
            </a:pPr>
            <a:r>
              <a:rPr sz="1200" dirty="0">
                <a:latin typeface="Times New Roman"/>
                <a:cs typeface="Times New Roman"/>
              </a:rPr>
              <a:t>1           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           </a:t>
            </a:r>
            <a:r>
              <a:rPr sz="1200" spc="9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           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           </a:t>
            </a:r>
            <a:r>
              <a:rPr sz="1200" spc="9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           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           </a:t>
            </a:r>
            <a:r>
              <a:rPr sz="1200" spc="9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           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           </a:t>
            </a:r>
            <a:r>
              <a:rPr sz="1200" spc="9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9           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marL="1091557" marR="829918">
              <a:lnSpc>
                <a:spcPts val="1393"/>
              </a:lnSpc>
              <a:spcBef>
                <a:spcPts val="642"/>
              </a:spcBef>
            </a:pPr>
            <a:r>
              <a:rPr sz="1200" dirty="0">
                <a:latin typeface="Times New Roman"/>
                <a:cs typeface="Times New Roman"/>
              </a:rPr>
              <a:t>Pre-tax     </a:t>
            </a:r>
            <a:r>
              <a:rPr sz="1200" spc="28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12.80%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12.80%</a:t>
            </a:r>
            <a:r>
              <a:rPr sz="1200" spc="28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12.80%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12.80%</a:t>
            </a:r>
            <a:r>
              <a:rPr sz="1200" spc="28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12.80%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spc="-45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Times New Roman"/>
                <a:cs typeface="Times New Roman"/>
              </a:rPr>
              <a:t>1.84% 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10.88%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9.92%  </a:t>
            </a:r>
            <a:r>
              <a:rPr sz="1200" spc="28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8.96%   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8.00% </a:t>
            </a:r>
            <a:endParaRPr sz="1200">
              <a:latin typeface="Times New Roman"/>
              <a:cs typeface="Times New Roman"/>
            </a:endParaRPr>
          </a:p>
          <a:p>
            <a:pPr marL="1091557" marR="829918">
              <a:lnSpc>
                <a:spcPts val="1393"/>
              </a:lnSpc>
              <a:spcBef>
                <a:spcPts val="597"/>
              </a:spcBef>
            </a:pPr>
            <a:r>
              <a:rPr sz="1200" spc="-84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ax</a:t>
            </a:r>
            <a:r>
              <a:rPr sz="1200" spc="4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rate   </a:t>
            </a:r>
            <a:r>
              <a:rPr sz="1200" spc="11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0%        </a:t>
            </a:r>
            <a:r>
              <a:rPr sz="1200" spc="8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0%       </a:t>
            </a:r>
            <a:r>
              <a:rPr sz="1200" spc="2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0%         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0%      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0%        </a:t>
            </a:r>
            <a:r>
              <a:rPr sz="1200" spc="8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0%        </a:t>
            </a:r>
            <a:r>
              <a:rPr sz="1200" spc="29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0%       </a:t>
            </a:r>
            <a:r>
              <a:rPr sz="1200" spc="7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0%       </a:t>
            </a:r>
            <a:r>
              <a:rPr sz="1200" spc="2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0%         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16% Afte</a:t>
            </a:r>
            <a:r>
              <a:rPr sz="1200" spc="-22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-tax  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12.80%  12.80% 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12.80%  12.80% 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12.80%  </a:t>
            </a:r>
            <a:r>
              <a:rPr sz="1200" spc="-45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Times New Roman"/>
                <a:cs typeface="Times New Roman"/>
              </a:rPr>
              <a:t>1.84% 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10.88%  9.92%   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8.96%   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6.76</a:t>
            </a:r>
            <a:r>
              <a:rPr sz="1200" spc="-4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823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94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062648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Estimating Cost of Capital: Global Crossing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3949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4.80%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3.00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(4.00%)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16.80%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1.86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*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886.47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$1,649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(25.09%)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0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4.80%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8%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(default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spread)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12.80%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4,923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(74.91%)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0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Cost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54"/>
              </a:spcBef>
            </a:pPr>
            <a:r>
              <a:rPr sz="1700" dirty="0">
                <a:latin typeface="Times New Roman"/>
                <a:cs typeface="Times New Roman"/>
              </a:rPr>
              <a:t>Cost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16.8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%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(.2509)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+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12.8%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(1-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0)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(.7491))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13.80%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25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79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72552" y="4841744"/>
            <a:ext cx="2486933" cy="176113"/>
          </a:xfrm>
          <a:custGeom>
            <a:avLst/>
            <a:gdLst/>
            <a:ahLst/>
            <a:cxnLst/>
            <a:rect l="l" t="t" r="r" b="b"/>
            <a:pathLst>
              <a:path w="2735626" h="199595">
                <a:moveTo>
                  <a:pt x="1367813" y="0"/>
                </a:moveTo>
                <a:lnTo>
                  <a:pt x="2524290" y="0"/>
                </a:lnTo>
                <a:lnTo>
                  <a:pt x="2543110" y="390"/>
                </a:lnTo>
                <a:lnTo>
                  <a:pt x="2596522" y="5981"/>
                </a:lnTo>
                <a:lnTo>
                  <a:pt x="2643897" y="17509"/>
                </a:lnTo>
                <a:lnTo>
                  <a:pt x="2683350" y="34085"/>
                </a:lnTo>
                <a:lnTo>
                  <a:pt x="2720372" y="62499"/>
                </a:lnTo>
                <a:lnTo>
                  <a:pt x="2735626" y="99797"/>
                </a:lnTo>
                <a:lnTo>
                  <a:pt x="2734800" y="108685"/>
                </a:lnTo>
                <a:lnTo>
                  <a:pt x="2732367" y="117354"/>
                </a:lnTo>
                <a:lnTo>
                  <a:pt x="2707965" y="149193"/>
                </a:lnTo>
                <a:lnTo>
                  <a:pt x="2663445" y="174909"/>
                </a:lnTo>
                <a:lnTo>
                  <a:pt x="2619539" y="188908"/>
                </a:lnTo>
                <a:lnTo>
                  <a:pt x="2568715" y="197386"/>
                </a:lnTo>
                <a:lnTo>
                  <a:pt x="2524290" y="199595"/>
                </a:lnTo>
                <a:lnTo>
                  <a:pt x="211335" y="199595"/>
                </a:lnTo>
                <a:lnTo>
                  <a:pt x="156330" y="196181"/>
                </a:lnTo>
                <a:lnTo>
                  <a:pt x="106733" y="186533"/>
                </a:lnTo>
                <a:lnTo>
                  <a:pt x="64430" y="171540"/>
                </a:lnTo>
                <a:lnTo>
                  <a:pt x="31306" y="152094"/>
                </a:lnTo>
                <a:lnTo>
                  <a:pt x="4677" y="120776"/>
                </a:lnTo>
                <a:lnTo>
                  <a:pt x="0" y="99797"/>
                </a:lnTo>
                <a:lnTo>
                  <a:pt x="826" y="90910"/>
                </a:lnTo>
                <a:lnTo>
                  <a:pt x="3259" y="82241"/>
                </a:lnTo>
                <a:lnTo>
                  <a:pt x="7229" y="73822"/>
                </a:lnTo>
                <a:lnTo>
                  <a:pt x="12666" y="65687"/>
                </a:lnTo>
                <a:lnTo>
                  <a:pt x="19499" y="57870"/>
                </a:lnTo>
                <a:lnTo>
                  <a:pt x="27660" y="50401"/>
                </a:lnTo>
                <a:lnTo>
                  <a:pt x="37079" y="43316"/>
                </a:lnTo>
                <a:lnTo>
                  <a:pt x="47685" y="36646"/>
                </a:lnTo>
                <a:lnTo>
                  <a:pt x="59409" y="30425"/>
                </a:lnTo>
                <a:lnTo>
                  <a:pt x="72181" y="24685"/>
                </a:lnTo>
                <a:lnTo>
                  <a:pt x="85931" y="19460"/>
                </a:lnTo>
                <a:lnTo>
                  <a:pt x="100589" y="14783"/>
                </a:lnTo>
                <a:lnTo>
                  <a:pt x="116086" y="10686"/>
                </a:lnTo>
                <a:lnTo>
                  <a:pt x="132352" y="7203"/>
                </a:lnTo>
                <a:lnTo>
                  <a:pt x="149316" y="4366"/>
                </a:lnTo>
                <a:lnTo>
                  <a:pt x="166910" y="2208"/>
                </a:lnTo>
                <a:lnTo>
                  <a:pt x="185063" y="763"/>
                </a:lnTo>
                <a:lnTo>
                  <a:pt x="203705" y="63"/>
                </a:lnTo>
                <a:lnTo>
                  <a:pt x="211335" y="0"/>
                </a:lnTo>
                <a:lnTo>
                  <a:pt x="1367813" y="0"/>
                </a:lnTo>
                <a:close/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72552" y="4562034"/>
            <a:ext cx="2486933" cy="176113"/>
          </a:xfrm>
          <a:custGeom>
            <a:avLst/>
            <a:gdLst/>
            <a:ahLst/>
            <a:cxnLst/>
            <a:rect l="l" t="t" r="r" b="b"/>
            <a:pathLst>
              <a:path w="2735626" h="199595">
                <a:moveTo>
                  <a:pt x="1367813" y="0"/>
                </a:moveTo>
                <a:lnTo>
                  <a:pt x="2524290" y="0"/>
                </a:lnTo>
                <a:lnTo>
                  <a:pt x="2543110" y="390"/>
                </a:lnTo>
                <a:lnTo>
                  <a:pt x="2596522" y="5981"/>
                </a:lnTo>
                <a:lnTo>
                  <a:pt x="2643897" y="17509"/>
                </a:lnTo>
                <a:lnTo>
                  <a:pt x="2683350" y="34085"/>
                </a:lnTo>
                <a:lnTo>
                  <a:pt x="2720372" y="62499"/>
                </a:lnTo>
                <a:lnTo>
                  <a:pt x="2735626" y="99797"/>
                </a:lnTo>
                <a:lnTo>
                  <a:pt x="2734800" y="108684"/>
                </a:lnTo>
                <a:lnTo>
                  <a:pt x="2707965" y="149193"/>
                </a:lnTo>
                <a:lnTo>
                  <a:pt x="2663445" y="174909"/>
                </a:lnTo>
                <a:lnTo>
                  <a:pt x="2619539" y="188908"/>
                </a:lnTo>
                <a:lnTo>
                  <a:pt x="2568715" y="197386"/>
                </a:lnTo>
                <a:lnTo>
                  <a:pt x="2524290" y="199595"/>
                </a:lnTo>
                <a:lnTo>
                  <a:pt x="211335" y="199595"/>
                </a:lnTo>
                <a:lnTo>
                  <a:pt x="156330" y="196181"/>
                </a:lnTo>
                <a:lnTo>
                  <a:pt x="106733" y="186532"/>
                </a:lnTo>
                <a:lnTo>
                  <a:pt x="64430" y="171540"/>
                </a:lnTo>
                <a:lnTo>
                  <a:pt x="31306" y="152094"/>
                </a:lnTo>
                <a:lnTo>
                  <a:pt x="4677" y="120775"/>
                </a:lnTo>
                <a:lnTo>
                  <a:pt x="0" y="99797"/>
                </a:lnTo>
                <a:lnTo>
                  <a:pt x="826" y="90910"/>
                </a:lnTo>
                <a:lnTo>
                  <a:pt x="3259" y="82240"/>
                </a:lnTo>
                <a:lnTo>
                  <a:pt x="7229" y="73822"/>
                </a:lnTo>
                <a:lnTo>
                  <a:pt x="12666" y="65687"/>
                </a:lnTo>
                <a:lnTo>
                  <a:pt x="19499" y="57869"/>
                </a:lnTo>
                <a:lnTo>
                  <a:pt x="27660" y="50401"/>
                </a:lnTo>
                <a:lnTo>
                  <a:pt x="37079" y="43316"/>
                </a:lnTo>
                <a:lnTo>
                  <a:pt x="47685" y="36646"/>
                </a:lnTo>
                <a:lnTo>
                  <a:pt x="59409" y="30425"/>
                </a:lnTo>
                <a:lnTo>
                  <a:pt x="72181" y="24685"/>
                </a:lnTo>
                <a:lnTo>
                  <a:pt x="85931" y="19460"/>
                </a:lnTo>
                <a:lnTo>
                  <a:pt x="100589" y="14783"/>
                </a:lnTo>
                <a:lnTo>
                  <a:pt x="116086" y="10686"/>
                </a:lnTo>
                <a:lnTo>
                  <a:pt x="132352" y="7203"/>
                </a:lnTo>
                <a:lnTo>
                  <a:pt x="149316" y="4366"/>
                </a:lnTo>
                <a:lnTo>
                  <a:pt x="166910" y="2208"/>
                </a:lnTo>
                <a:lnTo>
                  <a:pt x="185063" y="763"/>
                </a:lnTo>
                <a:lnTo>
                  <a:pt x="203706" y="63"/>
                </a:lnTo>
                <a:lnTo>
                  <a:pt x="211335" y="0"/>
                </a:lnTo>
                <a:lnTo>
                  <a:pt x="1367813" y="0"/>
                </a:lnTo>
                <a:close/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44728" y="4743328"/>
            <a:ext cx="117408" cy="82877"/>
          </a:xfrm>
          <a:custGeom>
            <a:avLst/>
            <a:gdLst/>
            <a:ahLst/>
            <a:cxnLst/>
            <a:rect l="l" t="t" r="r" b="b"/>
            <a:pathLst>
              <a:path w="129149" h="93927">
                <a:moveTo>
                  <a:pt x="129149" y="0"/>
                </a:moveTo>
                <a:lnTo>
                  <a:pt x="0" y="0"/>
                </a:lnTo>
                <a:lnTo>
                  <a:pt x="35222" y="93927"/>
                </a:lnTo>
                <a:lnTo>
                  <a:pt x="129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35563" y="5121453"/>
            <a:ext cx="949945" cy="549058"/>
          </a:xfrm>
          <a:custGeom>
            <a:avLst/>
            <a:gdLst/>
            <a:ahLst/>
            <a:cxnLst/>
            <a:rect l="l" t="t" r="r" b="b"/>
            <a:pathLst>
              <a:path w="1044939" h="622266">
                <a:moveTo>
                  <a:pt x="0" y="0"/>
                </a:moveTo>
                <a:lnTo>
                  <a:pt x="1044939" y="0"/>
                </a:lnTo>
                <a:lnTo>
                  <a:pt x="1044939" y="622266"/>
                </a:lnTo>
                <a:lnTo>
                  <a:pt x="0" y="622266"/>
                </a:lnTo>
                <a:lnTo>
                  <a:pt x="0" y="0"/>
                </a:lnTo>
                <a:close/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39502" y="3816142"/>
            <a:ext cx="1142067" cy="1015241"/>
          </a:xfrm>
          <a:custGeom>
            <a:avLst/>
            <a:gdLst/>
            <a:ahLst/>
            <a:cxnLst/>
            <a:rect l="l" t="t" r="r" b="b"/>
            <a:pathLst>
              <a:path w="1256274" h="1150606">
                <a:moveTo>
                  <a:pt x="0" y="0"/>
                </a:moveTo>
                <a:lnTo>
                  <a:pt x="1256274" y="0"/>
                </a:lnTo>
                <a:lnTo>
                  <a:pt x="1256274" y="1150606"/>
                </a:lnTo>
                <a:lnTo>
                  <a:pt x="0" y="1150606"/>
                </a:lnTo>
                <a:lnTo>
                  <a:pt x="0" y="0"/>
                </a:lnTo>
                <a:close/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90845" y="4743328"/>
            <a:ext cx="960617" cy="383306"/>
          </a:xfrm>
          <a:custGeom>
            <a:avLst/>
            <a:gdLst/>
            <a:ahLst/>
            <a:cxnLst/>
            <a:rect l="l" t="t" r="r" b="b"/>
            <a:pathLst>
              <a:path w="1056679" h="434413">
                <a:moveTo>
                  <a:pt x="1044939" y="0"/>
                </a:moveTo>
                <a:lnTo>
                  <a:pt x="0" y="422671"/>
                </a:lnTo>
                <a:lnTo>
                  <a:pt x="0" y="434413"/>
                </a:lnTo>
                <a:lnTo>
                  <a:pt x="11741" y="434413"/>
                </a:lnTo>
                <a:lnTo>
                  <a:pt x="1056679" y="11741"/>
                </a:lnTo>
                <a:lnTo>
                  <a:pt x="1056679" y="0"/>
                </a:lnTo>
                <a:lnTo>
                  <a:pt x="1044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64822" y="4857283"/>
            <a:ext cx="117409" cy="82877"/>
          </a:xfrm>
          <a:custGeom>
            <a:avLst/>
            <a:gdLst/>
            <a:ahLst/>
            <a:cxnLst/>
            <a:rect l="l" t="t" r="r" b="b"/>
            <a:pathLst>
              <a:path w="129150" h="93927">
                <a:moveTo>
                  <a:pt x="0" y="93927"/>
                </a:moveTo>
                <a:lnTo>
                  <a:pt x="129150" y="93927"/>
                </a:lnTo>
                <a:lnTo>
                  <a:pt x="93927" y="0"/>
                </a:lnTo>
                <a:lnTo>
                  <a:pt x="0" y="93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50468" y="4562034"/>
            <a:ext cx="1046005" cy="549058"/>
          </a:xfrm>
          <a:custGeom>
            <a:avLst/>
            <a:gdLst/>
            <a:ahLst/>
            <a:cxnLst/>
            <a:rect l="l" t="t" r="r" b="b"/>
            <a:pathLst>
              <a:path w="1150606" h="622266">
                <a:moveTo>
                  <a:pt x="0" y="0"/>
                </a:moveTo>
                <a:lnTo>
                  <a:pt x="1150606" y="0"/>
                </a:lnTo>
                <a:lnTo>
                  <a:pt x="1150606" y="622266"/>
                </a:lnTo>
                <a:lnTo>
                  <a:pt x="0" y="622266"/>
                </a:lnTo>
                <a:lnTo>
                  <a:pt x="0" y="0"/>
                </a:lnTo>
                <a:close/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75496" y="4743328"/>
            <a:ext cx="480308" cy="196833"/>
          </a:xfrm>
          <a:custGeom>
            <a:avLst/>
            <a:gdLst/>
            <a:ahLst/>
            <a:cxnLst/>
            <a:rect l="l" t="t" r="r" b="b"/>
            <a:pathLst>
              <a:path w="528339" h="223077">
                <a:moveTo>
                  <a:pt x="516598" y="0"/>
                </a:moveTo>
                <a:lnTo>
                  <a:pt x="0" y="211336"/>
                </a:lnTo>
                <a:lnTo>
                  <a:pt x="0" y="223077"/>
                </a:lnTo>
                <a:lnTo>
                  <a:pt x="11741" y="223077"/>
                </a:lnTo>
                <a:lnTo>
                  <a:pt x="528339" y="11741"/>
                </a:lnTo>
                <a:lnTo>
                  <a:pt x="528339" y="0"/>
                </a:lnTo>
                <a:lnTo>
                  <a:pt x="516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76491" y="4002616"/>
            <a:ext cx="661759" cy="176113"/>
          </a:xfrm>
          <a:custGeom>
            <a:avLst/>
            <a:gdLst/>
            <a:ahLst/>
            <a:cxnLst/>
            <a:rect l="l" t="t" r="r" b="b"/>
            <a:pathLst>
              <a:path w="727935" h="199595">
                <a:moveTo>
                  <a:pt x="363967" y="0"/>
                </a:moveTo>
                <a:lnTo>
                  <a:pt x="516599" y="0"/>
                </a:lnTo>
                <a:lnTo>
                  <a:pt x="535419" y="390"/>
                </a:lnTo>
                <a:lnTo>
                  <a:pt x="553777" y="1539"/>
                </a:lnTo>
                <a:lnTo>
                  <a:pt x="571605" y="3413"/>
                </a:lnTo>
                <a:lnTo>
                  <a:pt x="588831" y="5981"/>
                </a:lnTo>
                <a:lnTo>
                  <a:pt x="605386" y="9208"/>
                </a:lnTo>
                <a:lnTo>
                  <a:pt x="621201" y="13062"/>
                </a:lnTo>
                <a:lnTo>
                  <a:pt x="636206" y="17509"/>
                </a:lnTo>
                <a:lnTo>
                  <a:pt x="650330" y="22518"/>
                </a:lnTo>
                <a:lnTo>
                  <a:pt x="663504" y="28054"/>
                </a:lnTo>
                <a:lnTo>
                  <a:pt x="675659" y="34085"/>
                </a:lnTo>
                <a:lnTo>
                  <a:pt x="686723" y="40578"/>
                </a:lnTo>
                <a:lnTo>
                  <a:pt x="705304" y="54818"/>
                </a:lnTo>
                <a:lnTo>
                  <a:pt x="718688" y="70510"/>
                </a:lnTo>
                <a:lnTo>
                  <a:pt x="726318" y="87391"/>
                </a:lnTo>
                <a:lnTo>
                  <a:pt x="727935" y="99797"/>
                </a:lnTo>
                <a:lnTo>
                  <a:pt x="727108" y="108684"/>
                </a:lnTo>
                <a:lnTo>
                  <a:pt x="724675" y="117353"/>
                </a:lnTo>
                <a:lnTo>
                  <a:pt x="708435" y="141724"/>
                </a:lnTo>
                <a:lnTo>
                  <a:pt x="680249" y="162948"/>
                </a:lnTo>
                <a:lnTo>
                  <a:pt x="655754" y="174909"/>
                </a:lnTo>
                <a:lnTo>
                  <a:pt x="627345" y="184811"/>
                </a:lnTo>
                <a:lnTo>
                  <a:pt x="595583" y="192391"/>
                </a:lnTo>
                <a:lnTo>
                  <a:pt x="561024" y="197386"/>
                </a:lnTo>
                <a:lnTo>
                  <a:pt x="524229" y="199531"/>
                </a:lnTo>
                <a:lnTo>
                  <a:pt x="516599" y="199595"/>
                </a:lnTo>
                <a:lnTo>
                  <a:pt x="211335" y="199595"/>
                </a:lnTo>
                <a:lnTo>
                  <a:pt x="174157" y="198055"/>
                </a:lnTo>
                <a:lnTo>
                  <a:pt x="139104" y="193613"/>
                </a:lnTo>
                <a:lnTo>
                  <a:pt x="106733" y="186532"/>
                </a:lnTo>
                <a:lnTo>
                  <a:pt x="77604" y="177076"/>
                </a:lnTo>
                <a:lnTo>
                  <a:pt x="52276" y="165509"/>
                </a:lnTo>
                <a:lnTo>
                  <a:pt x="31306" y="152094"/>
                </a:lnTo>
                <a:lnTo>
                  <a:pt x="9246" y="129084"/>
                </a:lnTo>
                <a:lnTo>
                  <a:pt x="135" y="103400"/>
                </a:lnTo>
                <a:lnTo>
                  <a:pt x="0" y="99797"/>
                </a:lnTo>
                <a:lnTo>
                  <a:pt x="826" y="90910"/>
                </a:lnTo>
                <a:lnTo>
                  <a:pt x="3259" y="82241"/>
                </a:lnTo>
                <a:lnTo>
                  <a:pt x="7229" y="73822"/>
                </a:lnTo>
                <a:lnTo>
                  <a:pt x="12666" y="65687"/>
                </a:lnTo>
                <a:lnTo>
                  <a:pt x="19499" y="57870"/>
                </a:lnTo>
                <a:lnTo>
                  <a:pt x="27660" y="50401"/>
                </a:lnTo>
                <a:lnTo>
                  <a:pt x="37079" y="43316"/>
                </a:lnTo>
                <a:lnTo>
                  <a:pt x="47685" y="36646"/>
                </a:lnTo>
                <a:lnTo>
                  <a:pt x="59409" y="30425"/>
                </a:lnTo>
                <a:lnTo>
                  <a:pt x="72181" y="24685"/>
                </a:lnTo>
                <a:lnTo>
                  <a:pt x="85931" y="19460"/>
                </a:lnTo>
                <a:lnTo>
                  <a:pt x="100589" y="14783"/>
                </a:lnTo>
                <a:lnTo>
                  <a:pt x="116086" y="10686"/>
                </a:lnTo>
                <a:lnTo>
                  <a:pt x="132352" y="7203"/>
                </a:lnTo>
                <a:lnTo>
                  <a:pt x="149316" y="4366"/>
                </a:lnTo>
                <a:lnTo>
                  <a:pt x="166910" y="2208"/>
                </a:lnTo>
                <a:lnTo>
                  <a:pt x="185063" y="763"/>
                </a:lnTo>
                <a:lnTo>
                  <a:pt x="203705" y="63"/>
                </a:lnTo>
                <a:lnTo>
                  <a:pt x="211335" y="0"/>
                </a:lnTo>
                <a:lnTo>
                  <a:pt x="363967" y="0"/>
                </a:lnTo>
                <a:close/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60481" y="4173549"/>
            <a:ext cx="117408" cy="82877"/>
          </a:xfrm>
          <a:custGeom>
            <a:avLst/>
            <a:gdLst/>
            <a:ahLst/>
            <a:cxnLst/>
            <a:rect l="l" t="t" r="r" b="b"/>
            <a:pathLst>
              <a:path w="129149" h="93927">
                <a:moveTo>
                  <a:pt x="129149" y="11740"/>
                </a:moveTo>
                <a:lnTo>
                  <a:pt x="0" y="0"/>
                </a:lnTo>
                <a:lnTo>
                  <a:pt x="23481" y="93927"/>
                </a:lnTo>
                <a:lnTo>
                  <a:pt x="129149" y="11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82969" y="4183909"/>
            <a:ext cx="384246" cy="103595"/>
          </a:xfrm>
          <a:custGeom>
            <a:avLst/>
            <a:gdLst/>
            <a:ahLst/>
            <a:cxnLst/>
            <a:rect l="l" t="t" r="r" b="b"/>
            <a:pathLst>
              <a:path w="422671" h="117408">
                <a:moveTo>
                  <a:pt x="410931" y="0"/>
                </a:moveTo>
                <a:lnTo>
                  <a:pt x="0" y="105667"/>
                </a:lnTo>
                <a:lnTo>
                  <a:pt x="0" y="117408"/>
                </a:lnTo>
                <a:lnTo>
                  <a:pt x="11741" y="117408"/>
                </a:lnTo>
                <a:lnTo>
                  <a:pt x="422671" y="11740"/>
                </a:lnTo>
                <a:lnTo>
                  <a:pt x="422671" y="0"/>
                </a:lnTo>
                <a:lnTo>
                  <a:pt x="410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80428" y="3722906"/>
            <a:ext cx="2486933" cy="176113"/>
          </a:xfrm>
          <a:custGeom>
            <a:avLst/>
            <a:gdLst/>
            <a:ahLst/>
            <a:cxnLst/>
            <a:rect l="l" t="t" r="r" b="b"/>
            <a:pathLst>
              <a:path w="2735626" h="199595">
                <a:moveTo>
                  <a:pt x="1367813" y="0"/>
                </a:moveTo>
                <a:lnTo>
                  <a:pt x="2524290" y="0"/>
                </a:lnTo>
                <a:lnTo>
                  <a:pt x="2543110" y="390"/>
                </a:lnTo>
                <a:lnTo>
                  <a:pt x="2596522" y="5981"/>
                </a:lnTo>
                <a:lnTo>
                  <a:pt x="2643897" y="17509"/>
                </a:lnTo>
                <a:lnTo>
                  <a:pt x="2683350" y="34085"/>
                </a:lnTo>
                <a:lnTo>
                  <a:pt x="2720372" y="62499"/>
                </a:lnTo>
                <a:lnTo>
                  <a:pt x="2735626" y="99797"/>
                </a:lnTo>
                <a:lnTo>
                  <a:pt x="2734800" y="108684"/>
                </a:lnTo>
                <a:lnTo>
                  <a:pt x="2732367" y="117353"/>
                </a:lnTo>
                <a:lnTo>
                  <a:pt x="2707965" y="149193"/>
                </a:lnTo>
                <a:lnTo>
                  <a:pt x="2663445" y="174909"/>
                </a:lnTo>
                <a:lnTo>
                  <a:pt x="2619540" y="188908"/>
                </a:lnTo>
                <a:lnTo>
                  <a:pt x="2568716" y="197386"/>
                </a:lnTo>
                <a:lnTo>
                  <a:pt x="2524290" y="199595"/>
                </a:lnTo>
                <a:lnTo>
                  <a:pt x="211335" y="199595"/>
                </a:lnTo>
                <a:lnTo>
                  <a:pt x="156330" y="196181"/>
                </a:lnTo>
                <a:lnTo>
                  <a:pt x="106733" y="186533"/>
                </a:lnTo>
                <a:lnTo>
                  <a:pt x="64430" y="171540"/>
                </a:lnTo>
                <a:lnTo>
                  <a:pt x="31306" y="152094"/>
                </a:lnTo>
                <a:lnTo>
                  <a:pt x="4677" y="120776"/>
                </a:lnTo>
                <a:lnTo>
                  <a:pt x="0" y="99797"/>
                </a:lnTo>
                <a:lnTo>
                  <a:pt x="826" y="90910"/>
                </a:lnTo>
                <a:lnTo>
                  <a:pt x="3259" y="82241"/>
                </a:lnTo>
                <a:lnTo>
                  <a:pt x="7229" y="73822"/>
                </a:lnTo>
                <a:lnTo>
                  <a:pt x="12666" y="65687"/>
                </a:lnTo>
                <a:lnTo>
                  <a:pt x="19499" y="57870"/>
                </a:lnTo>
                <a:lnTo>
                  <a:pt x="27660" y="50401"/>
                </a:lnTo>
                <a:lnTo>
                  <a:pt x="37079" y="43316"/>
                </a:lnTo>
                <a:lnTo>
                  <a:pt x="47685" y="36646"/>
                </a:lnTo>
                <a:lnTo>
                  <a:pt x="59409" y="30425"/>
                </a:lnTo>
                <a:lnTo>
                  <a:pt x="72181" y="24685"/>
                </a:lnTo>
                <a:lnTo>
                  <a:pt x="85931" y="19460"/>
                </a:lnTo>
                <a:lnTo>
                  <a:pt x="100589" y="14783"/>
                </a:lnTo>
                <a:lnTo>
                  <a:pt x="116086" y="10686"/>
                </a:lnTo>
                <a:lnTo>
                  <a:pt x="132352" y="7203"/>
                </a:lnTo>
                <a:lnTo>
                  <a:pt x="149317" y="4366"/>
                </a:lnTo>
                <a:lnTo>
                  <a:pt x="166910" y="2208"/>
                </a:lnTo>
                <a:lnTo>
                  <a:pt x="185063" y="763"/>
                </a:lnTo>
                <a:lnTo>
                  <a:pt x="203706" y="63"/>
                </a:lnTo>
                <a:lnTo>
                  <a:pt x="211335" y="0"/>
                </a:lnTo>
                <a:lnTo>
                  <a:pt x="1367813" y="0"/>
                </a:lnTo>
                <a:close/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01665" y="2790542"/>
            <a:ext cx="1814500" cy="735532"/>
          </a:xfrm>
          <a:custGeom>
            <a:avLst/>
            <a:gdLst/>
            <a:ahLst/>
            <a:cxnLst/>
            <a:rect l="l" t="t" r="r" b="b"/>
            <a:pathLst>
              <a:path w="1995950" h="833603">
                <a:moveTo>
                  <a:pt x="0" y="0"/>
                </a:moveTo>
                <a:lnTo>
                  <a:pt x="1995950" y="0"/>
                </a:lnTo>
                <a:lnTo>
                  <a:pt x="1995950" y="833603"/>
                </a:lnTo>
                <a:lnTo>
                  <a:pt x="0" y="833603"/>
                </a:lnTo>
                <a:lnTo>
                  <a:pt x="0" y="0"/>
                </a:lnTo>
                <a:close/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74097" y="2044650"/>
            <a:ext cx="1622376" cy="455822"/>
          </a:xfrm>
          <a:custGeom>
            <a:avLst/>
            <a:gdLst/>
            <a:ahLst/>
            <a:cxnLst/>
            <a:rect l="l" t="t" r="r" b="b"/>
            <a:pathLst>
              <a:path w="1784614" h="516598">
                <a:moveTo>
                  <a:pt x="0" y="0"/>
                </a:moveTo>
                <a:lnTo>
                  <a:pt x="1784614" y="0"/>
                </a:lnTo>
                <a:lnTo>
                  <a:pt x="1784614" y="516598"/>
                </a:lnTo>
                <a:lnTo>
                  <a:pt x="0" y="516598"/>
                </a:lnTo>
                <a:lnTo>
                  <a:pt x="0" y="0"/>
                </a:lnTo>
                <a:close/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48923" y="2044650"/>
            <a:ext cx="1622376" cy="455822"/>
          </a:xfrm>
          <a:custGeom>
            <a:avLst/>
            <a:gdLst/>
            <a:ahLst/>
            <a:cxnLst/>
            <a:rect l="l" t="t" r="r" b="b"/>
            <a:pathLst>
              <a:path w="1784614" h="516598">
                <a:moveTo>
                  <a:pt x="0" y="0"/>
                </a:moveTo>
                <a:lnTo>
                  <a:pt x="1784614" y="0"/>
                </a:lnTo>
                <a:lnTo>
                  <a:pt x="1784614" y="516598"/>
                </a:lnTo>
                <a:lnTo>
                  <a:pt x="0" y="516598"/>
                </a:lnTo>
                <a:lnTo>
                  <a:pt x="0" y="0"/>
                </a:lnTo>
                <a:close/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12080" y="2604069"/>
            <a:ext cx="1931909" cy="0"/>
          </a:xfrm>
          <a:custGeom>
            <a:avLst/>
            <a:gdLst/>
            <a:ahLst/>
            <a:cxnLst/>
            <a:rect l="l" t="t" r="r" b="b"/>
            <a:pathLst>
              <a:path w="2125100">
                <a:moveTo>
                  <a:pt x="0" y="0"/>
                </a:moveTo>
                <a:lnTo>
                  <a:pt x="2125100" y="0"/>
                </a:lnTo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17417" y="2505652"/>
            <a:ext cx="0" cy="103595"/>
          </a:xfrm>
          <a:custGeom>
            <a:avLst/>
            <a:gdLst/>
            <a:ahLst/>
            <a:cxnLst/>
            <a:rect l="l" t="t" r="r" b="b"/>
            <a:pathLst>
              <a:path h="117408">
                <a:moveTo>
                  <a:pt x="0" y="0"/>
                </a:moveTo>
                <a:lnTo>
                  <a:pt x="0" y="117408"/>
                </a:lnTo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38653" y="2505652"/>
            <a:ext cx="0" cy="103595"/>
          </a:xfrm>
          <a:custGeom>
            <a:avLst/>
            <a:gdLst/>
            <a:ahLst/>
            <a:cxnLst/>
            <a:rect l="l" t="t" r="r" b="b"/>
            <a:pathLst>
              <a:path h="117408">
                <a:moveTo>
                  <a:pt x="0" y="0"/>
                </a:moveTo>
                <a:lnTo>
                  <a:pt x="0" y="117408"/>
                </a:lnTo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78035" y="2598889"/>
            <a:ext cx="0" cy="196833"/>
          </a:xfrm>
          <a:custGeom>
            <a:avLst/>
            <a:gdLst/>
            <a:ahLst/>
            <a:cxnLst/>
            <a:rect l="l" t="t" r="r" b="b"/>
            <a:pathLst>
              <a:path h="223077">
                <a:moveTo>
                  <a:pt x="0" y="0"/>
                </a:moveTo>
                <a:lnTo>
                  <a:pt x="0" y="223077"/>
                </a:lnTo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35563" y="2790542"/>
            <a:ext cx="1430253" cy="549059"/>
          </a:xfrm>
          <a:custGeom>
            <a:avLst/>
            <a:gdLst/>
            <a:ahLst/>
            <a:cxnLst/>
            <a:rect l="l" t="t" r="r" b="b"/>
            <a:pathLst>
              <a:path w="1573278" h="622267">
                <a:moveTo>
                  <a:pt x="0" y="0"/>
                </a:moveTo>
                <a:lnTo>
                  <a:pt x="1573278" y="0"/>
                </a:lnTo>
                <a:lnTo>
                  <a:pt x="1573278" y="622267"/>
                </a:lnTo>
                <a:lnTo>
                  <a:pt x="0" y="622267"/>
                </a:lnTo>
                <a:lnTo>
                  <a:pt x="0" y="0"/>
                </a:lnTo>
                <a:close/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06598" y="3629669"/>
            <a:ext cx="3661021" cy="0"/>
          </a:xfrm>
          <a:custGeom>
            <a:avLst/>
            <a:gdLst/>
            <a:ahLst/>
            <a:cxnLst/>
            <a:rect l="l" t="t" r="r" b="b"/>
            <a:pathLst>
              <a:path w="4027123">
                <a:moveTo>
                  <a:pt x="0" y="0"/>
                </a:moveTo>
                <a:lnTo>
                  <a:pt x="4027123" y="0"/>
                </a:lnTo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11934" y="3344781"/>
            <a:ext cx="0" cy="290069"/>
          </a:xfrm>
          <a:custGeom>
            <a:avLst/>
            <a:gdLst/>
            <a:ahLst/>
            <a:cxnLst/>
            <a:rect l="l" t="t" r="r" b="b"/>
            <a:pathLst>
              <a:path h="328745">
                <a:moveTo>
                  <a:pt x="0" y="0"/>
                </a:moveTo>
                <a:lnTo>
                  <a:pt x="0" y="328745"/>
                </a:lnTo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62282" y="3531254"/>
            <a:ext cx="0" cy="103596"/>
          </a:xfrm>
          <a:custGeom>
            <a:avLst/>
            <a:gdLst/>
            <a:ahLst/>
            <a:cxnLst/>
            <a:rect l="l" t="t" r="r" b="b"/>
            <a:pathLst>
              <a:path h="117409">
                <a:moveTo>
                  <a:pt x="0" y="0"/>
                </a:moveTo>
                <a:lnTo>
                  <a:pt x="0" y="117409"/>
                </a:lnTo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68614" y="2790542"/>
            <a:ext cx="1046005" cy="549059"/>
          </a:xfrm>
          <a:custGeom>
            <a:avLst/>
            <a:gdLst/>
            <a:ahLst/>
            <a:cxnLst/>
            <a:rect l="l" t="t" r="r" b="b"/>
            <a:pathLst>
              <a:path w="1150606" h="622267">
                <a:moveTo>
                  <a:pt x="0" y="0"/>
                </a:moveTo>
                <a:lnTo>
                  <a:pt x="1150606" y="0"/>
                </a:lnTo>
                <a:lnTo>
                  <a:pt x="1150606" y="622267"/>
                </a:lnTo>
                <a:lnTo>
                  <a:pt x="0" y="622267"/>
                </a:lnTo>
                <a:lnTo>
                  <a:pt x="0" y="0"/>
                </a:lnTo>
                <a:close/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48923" y="3344781"/>
            <a:ext cx="0" cy="290069"/>
          </a:xfrm>
          <a:custGeom>
            <a:avLst/>
            <a:gdLst/>
            <a:ahLst/>
            <a:cxnLst/>
            <a:rect l="l" t="t" r="r" b="b"/>
            <a:pathLst>
              <a:path h="328745">
                <a:moveTo>
                  <a:pt x="0" y="0"/>
                </a:moveTo>
                <a:lnTo>
                  <a:pt x="0" y="328745"/>
                </a:lnTo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37108" y="3624490"/>
            <a:ext cx="0" cy="103596"/>
          </a:xfrm>
          <a:custGeom>
            <a:avLst/>
            <a:gdLst/>
            <a:ahLst/>
            <a:cxnLst/>
            <a:rect l="l" t="t" r="r" b="b"/>
            <a:pathLst>
              <a:path h="117409">
                <a:moveTo>
                  <a:pt x="0" y="0"/>
                </a:moveTo>
                <a:lnTo>
                  <a:pt x="0" y="117409"/>
                </a:lnTo>
              </a:path>
            </a:pathLst>
          </a:custGeom>
          <a:ln w="117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659608" y="3998866"/>
            <a:ext cx="2586742" cy="1037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 marR="22125">
              <a:lnSpc>
                <a:spcPts val="1229"/>
              </a:lnSpc>
              <a:spcBef>
                <a:spcPts val="61"/>
              </a:spcBef>
            </a:pPr>
            <a:r>
              <a:rPr sz="1200" dirty="0">
                <a:latin typeface="Arial"/>
                <a:cs typeface="Arial"/>
              </a:rPr>
              <a:t>-</a:t>
            </a:r>
            <a:r>
              <a:rPr sz="1200" spc="-26" dirty="0">
                <a:latin typeface="Arial"/>
                <a:cs typeface="Arial"/>
              </a:rPr>
              <a:t> </a:t>
            </a:r>
            <a:r>
              <a:rPr sz="1200" spc="-13" dirty="0">
                <a:latin typeface="Arial"/>
                <a:cs typeface="Arial"/>
              </a:rPr>
              <a:t>Ta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-41" dirty="0">
                <a:latin typeface="Arial"/>
                <a:cs typeface="Arial"/>
              </a:rPr>
              <a:t> </a:t>
            </a:r>
            <a:r>
              <a:rPr sz="1200" spc="-13" dirty="0">
                <a:latin typeface="Arial"/>
                <a:cs typeface="Arial"/>
              </a:rPr>
              <a:t>rat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42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*</a:t>
            </a:r>
            <a:r>
              <a:rPr sz="1200" spc="-26" dirty="0">
                <a:latin typeface="Arial"/>
                <a:cs typeface="Arial"/>
              </a:rPr>
              <a:t> </a:t>
            </a:r>
            <a:r>
              <a:rPr sz="1200" spc="-13" dirty="0">
                <a:latin typeface="Arial"/>
                <a:cs typeface="Arial"/>
              </a:rPr>
              <a:t>EBIT</a:t>
            </a:r>
            <a:endParaRPr sz="1200">
              <a:latin typeface="Arial"/>
              <a:cs typeface="Arial"/>
            </a:endParaRPr>
          </a:p>
          <a:p>
            <a:pPr marL="11397" marR="22125">
              <a:lnSpc>
                <a:spcPct val="95825"/>
              </a:lnSpc>
              <a:spcBef>
                <a:spcPts val="920"/>
              </a:spcBef>
            </a:pPr>
            <a:r>
              <a:rPr sz="1200" dirty="0">
                <a:latin typeface="Arial"/>
                <a:cs typeface="Arial"/>
              </a:rPr>
              <a:t>=</a:t>
            </a:r>
            <a:r>
              <a:rPr sz="1200" spc="-24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EBI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43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</a:t>
            </a:r>
            <a:r>
              <a:rPr sz="1200" spc="-22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-</a:t>
            </a:r>
            <a:r>
              <a:rPr sz="1200" spc="-28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ta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-33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rate)</a:t>
            </a:r>
            <a:endParaRPr sz="1200">
              <a:latin typeface="Arial"/>
              <a:cs typeface="Arial"/>
            </a:endParaRPr>
          </a:p>
          <a:p>
            <a:pPr marL="11397">
              <a:lnSpc>
                <a:spcPct val="95825"/>
              </a:lnSpc>
              <a:spcBef>
                <a:spcPts val="981"/>
              </a:spcBef>
            </a:pPr>
            <a:r>
              <a:rPr sz="1200" dirty="0">
                <a:latin typeface="Arial"/>
                <a:cs typeface="Arial"/>
              </a:rPr>
              <a:t>-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(Capital</a:t>
            </a:r>
            <a:r>
              <a:rPr sz="1200" spc="-3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Expenditures</a:t>
            </a:r>
            <a:r>
              <a:rPr sz="1200" spc="-6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-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Depreciation)</a:t>
            </a:r>
            <a:endParaRPr sz="1200">
              <a:latin typeface="Arial"/>
              <a:cs typeface="Arial"/>
            </a:endParaRPr>
          </a:p>
          <a:p>
            <a:pPr marL="11397" marR="22125">
              <a:lnSpc>
                <a:spcPct val="95825"/>
              </a:lnSpc>
              <a:spcBef>
                <a:spcPts val="981"/>
              </a:spcBef>
            </a:pPr>
            <a:r>
              <a:rPr sz="1200" dirty="0">
                <a:latin typeface="Arial"/>
                <a:cs typeface="Arial"/>
              </a:rPr>
              <a:t>-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Change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non-cash</a:t>
            </a:r>
            <a:r>
              <a:rPr sz="1200" spc="-48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working</a:t>
            </a:r>
            <a:r>
              <a:rPr sz="1200" spc="-3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capital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35563" y="5121453"/>
            <a:ext cx="949945" cy="549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87"/>
              </a:lnSpc>
              <a:spcBef>
                <a:spcPts val="36"/>
              </a:spcBef>
            </a:pPr>
            <a:endParaRPr sz="1000"/>
          </a:p>
          <a:p>
            <a:pPr marL="89558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R&amp;D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50468" y="4562034"/>
            <a:ext cx="1046005" cy="549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83"/>
              </a:lnSpc>
              <a:spcBef>
                <a:spcPts val="25"/>
              </a:spcBef>
            </a:pPr>
            <a:endParaRPr sz="600"/>
          </a:p>
          <a:p>
            <a:pPr marL="89558">
              <a:lnSpc>
                <a:spcPct val="95825"/>
              </a:lnSpc>
            </a:pPr>
            <a:r>
              <a:rPr sz="1000" spc="-13" dirty="0">
                <a:latin typeface="Arial"/>
                <a:cs typeface="Arial"/>
              </a:rPr>
              <a:t>Define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as</a:t>
            </a:r>
            <a:endParaRPr sz="1000">
              <a:latin typeface="Arial"/>
              <a:cs typeface="Arial"/>
            </a:endParaRPr>
          </a:p>
          <a:p>
            <a:pPr marL="89558">
              <a:lnSpc>
                <a:spcPct val="95825"/>
              </a:lnSpc>
              <a:spcBef>
                <a:spcPts val="1187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Non-debt CL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39502" y="3816142"/>
            <a:ext cx="1142067" cy="1015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8"/>
              </a:lnSpc>
              <a:spcBef>
                <a:spcPts val="29"/>
              </a:spcBef>
            </a:pPr>
            <a:endParaRPr sz="800"/>
          </a:p>
          <a:p>
            <a:pPr marR="9752">
              <a:lnSpc>
                <a:spcPts val="2324"/>
              </a:lnSpc>
              <a:spcBef>
                <a:spcPts val="116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ca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b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effectiv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for mov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marginal </a:t>
            </a:r>
            <a:r>
              <a:rPr sz="1000" spc="-8" dirty="0">
                <a:latin typeface="Arial"/>
                <a:cs typeface="Arial"/>
              </a:rPr>
              <a:t>operatin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losses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35563" y="2044650"/>
            <a:ext cx="2113359" cy="4558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4348923" y="2044650"/>
            <a:ext cx="1622376" cy="4558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5971300" y="2044650"/>
            <a:ext cx="202796" cy="4558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6174097" y="2044650"/>
            <a:ext cx="1622376" cy="4558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2235563" y="2500473"/>
            <a:ext cx="2881854" cy="103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22"/>
              </a:spcBef>
            </a:pPr>
            <a:endParaRPr sz="800"/>
          </a:p>
        </p:txBody>
      </p:sp>
      <p:sp>
        <p:nvSpPr>
          <p:cNvPr id="19" name="object 19"/>
          <p:cNvSpPr txBox="1"/>
          <p:nvPr/>
        </p:nvSpPr>
        <p:spPr>
          <a:xfrm>
            <a:off x="5117418" y="2500473"/>
            <a:ext cx="1921235" cy="103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22"/>
              </a:spcBef>
            </a:pPr>
            <a:endParaRPr sz="800"/>
          </a:p>
        </p:txBody>
      </p:sp>
      <p:sp>
        <p:nvSpPr>
          <p:cNvPr id="18" name="object 18"/>
          <p:cNvSpPr txBox="1"/>
          <p:nvPr/>
        </p:nvSpPr>
        <p:spPr>
          <a:xfrm>
            <a:off x="7038653" y="2500473"/>
            <a:ext cx="757820" cy="103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22"/>
              </a:spcBef>
            </a:pPr>
            <a:endParaRPr sz="800"/>
          </a:p>
        </p:txBody>
      </p:sp>
      <p:sp>
        <p:nvSpPr>
          <p:cNvPr id="17" name="object 17"/>
          <p:cNvSpPr txBox="1"/>
          <p:nvPr/>
        </p:nvSpPr>
        <p:spPr>
          <a:xfrm>
            <a:off x="2235563" y="2604069"/>
            <a:ext cx="3842472" cy="186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6078035" y="2604069"/>
            <a:ext cx="1718438" cy="186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2235563" y="2790542"/>
            <a:ext cx="1430253" cy="549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3665817" y="2790542"/>
            <a:ext cx="202797" cy="549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3868614" y="2790542"/>
            <a:ext cx="1046005" cy="549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4914620" y="2790542"/>
            <a:ext cx="587044" cy="549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5501665" y="2790542"/>
            <a:ext cx="1814500" cy="7355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7316165" y="2790542"/>
            <a:ext cx="480308" cy="7355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2235563" y="3339601"/>
            <a:ext cx="576371" cy="290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2811934" y="3339601"/>
            <a:ext cx="1536988" cy="290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4348923" y="3339601"/>
            <a:ext cx="1152741" cy="186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348923" y="3526074"/>
            <a:ext cx="2113359" cy="103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22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6462282" y="3526074"/>
            <a:ext cx="1334191" cy="103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22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2235563" y="3629669"/>
            <a:ext cx="2401545" cy="98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25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4637108" y="3629669"/>
            <a:ext cx="3159365" cy="98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25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36456" marR="1668992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II. Estimating Cash Flows to Firm</a:t>
            </a:r>
            <a:endParaRPr sz="2500">
              <a:latin typeface="Arial"/>
              <a:cs typeface="Arial"/>
            </a:endParaRPr>
          </a:p>
          <a:p>
            <a:pPr marL="3915277">
              <a:lnSpc>
                <a:spcPct val="95825"/>
              </a:lnSpc>
              <a:spcBef>
                <a:spcPts val="3451"/>
              </a:spcBef>
            </a:pPr>
            <a:r>
              <a:rPr sz="1000" spc="-8" dirty="0">
                <a:latin typeface="Arial"/>
                <a:cs typeface="Arial"/>
              </a:rPr>
              <a:t>Operatin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17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lease</a:t>
            </a:r>
            <a:r>
              <a:rPr sz="1000" dirty="0">
                <a:latin typeface="Arial"/>
                <a:cs typeface="Arial"/>
              </a:rPr>
              <a:t>s                       </a:t>
            </a:r>
            <a:r>
              <a:rPr sz="1000" spc="24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R&amp;D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Expenses</a:t>
            </a:r>
            <a:endParaRPr sz="1000">
              <a:latin typeface="Arial"/>
              <a:cs typeface="Arial"/>
            </a:endParaRPr>
          </a:p>
          <a:p>
            <a:pPr marL="3915277">
              <a:lnSpc>
                <a:spcPct val="95825"/>
              </a:lnSpc>
              <a:spcBef>
                <a:spcPts val="27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Convert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into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debt                    </a:t>
            </a:r>
            <a:r>
              <a:rPr sz="1000" spc="2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Conver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int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asset</a:t>
            </a:r>
            <a:endParaRPr sz="1000">
              <a:latin typeface="Arial"/>
              <a:cs typeface="Arial"/>
            </a:endParaRPr>
          </a:p>
          <a:p>
            <a:pPr marL="3915277">
              <a:lnSpc>
                <a:spcPct val="95825"/>
              </a:lnSpc>
              <a:spcBef>
                <a:spcPts val="27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Adjus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operatin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incom</a:t>
            </a:r>
            <a:r>
              <a:rPr sz="1000" dirty="0">
                <a:latin typeface="Arial"/>
                <a:cs typeface="Arial"/>
              </a:rPr>
              <a:t>e          </a:t>
            </a:r>
            <a:r>
              <a:rPr sz="1000" spc="22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Adjus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operatin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income</a:t>
            </a:r>
            <a:endParaRPr sz="1000">
              <a:latin typeface="Arial"/>
              <a:cs typeface="Arial"/>
            </a:endParaRPr>
          </a:p>
          <a:p>
            <a:pPr marL="1923922">
              <a:lnSpc>
                <a:spcPct val="95825"/>
              </a:lnSpc>
              <a:spcBef>
                <a:spcPts val="3261"/>
              </a:spcBef>
            </a:pPr>
            <a:r>
              <a:rPr sz="1000" b="1" dirty="0">
                <a:latin typeface="Arial"/>
                <a:cs typeface="Arial"/>
              </a:rPr>
              <a:t>Update                              </a:t>
            </a:r>
            <a:r>
              <a:rPr sz="1000" b="1" spc="93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Normalize                            </a:t>
            </a:r>
            <a:r>
              <a:rPr sz="1000" b="1" spc="4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Cleanse  </a:t>
            </a:r>
            <a:r>
              <a:rPr sz="1000" b="1" spc="2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operatin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item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  <a:p>
            <a:pPr marL="1923922">
              <a:lnSpc>
                <a:spcPct val="95825"/>
              </a:lnSpc>
              <a:spcBef>
                <a:spcPts val="27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71" dirty="0">
                <a:latin typeface="Arial"/>
                <a:cs typeface="Arial"/>
              </a:rPr>
              <a:t> </a:t>
            </a:r>
            <a:r>
              <a:rPr sz="1000" spc="-39" dirty="0">
                <a:latin typeface="Arial"/>
                <a:cs typeface="Arial"/>
              </a:rPr>
              <a:t>Trailin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39" dirty="0">
                <a:latin typeface="Arial"/>
                <a:cs typeface="Arial"/>
              </a:rPr>
              <a:t>Earning</a:t>
            </a:r>
            <a:r>
              <a:rPr sz="1000" dirty="0">
                <a:latin typeface="Arial"/>
                <a:cs typeface="Arial"/>
              </a:rPr>
              <a:t>s               </a:t>
            </a:r>
            <a:r>
              <a:rPr sz="1000" spc="18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8" dirty="0">
                <a:latin typeface="Arial"/>
                <a:cs typeface="Arial"/>
              </a:rPr>
              <a:t> Histor</a:t>
            </a:r>
            <a:r>
              <a:rPr sz="1000" dirty="0">
                <a:latin typeface="Arial"/>
                <a:cs typeface="Arial"/>
              </a:rPr>
              <a:t>y                                </a:t>
            </a:r>
            <a:r>
              <a:rPr sz="1000" spc="1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Financia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Expenses</a:t>
            </a:r>
            <a:endParaRPr sz="1000">
              <a:latin typeface="Arial"/>
              <a:cs typeface="Arial"/>
            </a:endParaRPr>
          </a:p>
          <a:p>
            <a:pPr marL="1923922">
              <a:lnSpc>
                <a:spcPct val="95825"/>
              </a:lnSpc>
              <a:spcBef>
                <a:spcPts val="27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44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Unofficia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48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number</a:t>
            </a:r>
            <a:r>
              <a:rPr sz="1000" dirty="0">
                <a:latin typeface="Arial"/>
                <a:cs typeface="Arial"/>
              </a:rPr>
              <a:t>s            </a:t>
            </a:r>
            <a:r>
              <a:rPr sz="1000" spc="1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Industr</a:t>
            </a:r>
            <a:r>
              <a:rPr sz="1000" dirty="0">
                <a:latin typeface="Arial"/>
                <a:cs typeface="Arial"/>
              </a:rPr>
              <a:t>y                              </a:t>
            </a:r>
            <a:r>
              <a:rPr sz="1000" spc="23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Capital Expenses</a:t>
            </a:r>
            <a:endParaRPr sz="1000">
              <a:latin typeface="Arial"/>
              <a:cs typeface="Arial"/>
            </a:endParaRPr>
          </a:p>
          <a:p>
            <a:pPr marL="5053195">
              <a:lnSpc>
                <a:spcPct val="95825"/>
              </a:lnSpc>
              <a:spcBef>
                <a:spcPts val="27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Non-recurrin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expenses</a:t>
            </a:r>
            <a:endParaRPr sz="1000">
              <a:latin typeface="Arial"/>
              <a:cs typeface="Arial"/>
            </a:endParaRPr>
          </a:p>
          <a:p>
            <a:pPr marL="3134206" marR="2666165" algn="ctr">
              <a:lnSpc>
                <a:spcPct val="95825"/>
              </a:lnSpc>
              <a:spcBef>
                <a:spcPts val="2015"/>
              </a:spcBef>
            </a:pPr>
            <a:r>
              <a:rPr sz="1200" dirty="0">
                <a:latin typeface="Arial"/>
                <a:cs typeface="Arial"/>
              </a:rPr>
              <a:t>Earnings</a:t>
            </a:r>
            <a:r>
              <a:rPr sz="1200" spc="-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before</a:t>
            </a:r>
            <a:r>
              <a:rPr sz="1200" spc="-32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interest</a:t>
            </a:r>
            <a:r>
              <a:rPr sz="1200" spc="-38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taxes</a:t>
            </a:r>
            <a:endParaRPr sz="1200">
              <a:latin typeface="Arial"/>
              <a:cs typeface="Arial"/>
            </a:endParaRPr>
          </a:p>
          <a:p>
            <a:pPr marL="1639443">
              <a:lnSpc>
                <a:spcPct val="95825"/>
              </a:lnSpc>
              <a:spcBef>
                <a:spcPts val="238"/>
              </a:spcBef>
            </a:pPr>
            <a:r>
              <a:rPr sz="1000" spc="-22" dirty="0">
                <a:latin typeface="Arial"/>
                <a:cs typeface="Arial"/>
              </a:rPr>
              <a:t>Ta</a:t>
            </a:r>
            <a:r>
              <a:rPr sz="1000" dirty="0">
                <a:latin typeface="Arial"/>
                <a:cs typeface="Arial"/>
              </a:rPr>
              <a:t>x</a:t>
            </a:r>
            <a:r>
              <a:rPr sz="1000" spc="-4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rate</a:t>
            </a:r>
            <a:endParaRPr sz="1000">
              <a:latin typeface="Arial"/>
              <a:cs typeface="Arial"/>
            </a:endParaRPr>
          </a:p>
          <a:p>
            <a:pPr marL="1639443">
              <a:lnSpc>
                <a:spcPct val="95825"/>
              </a:lnSpc>
              <a:spcBef>
                <a:spcPts val="1187"/>
              </a:spcBef>
            </a:pPr>
            <a:r>
              <a:rPr sz="1000" spc="-31" dirty="0">
                <a:latin typeface="Arial"/>
                <a:cs typeface="Arial"/>
              </a:rPr>
              <a:t>nea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57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future</a:t>
            </a:r>
            <a:r>
              <a:rPr sz="1000" dirty="0">
                <a:latin typeface="Arial"/>
                <a:cs typeface="Arial"/>
              </a:rPr>
              <a:t>,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but</a:t>
            </a:r>
            <a:endParaRPr sz="1000">
              <a:latin typeface="Arial"/>
              <a:cs typeface="Arial"/>
            </a:endParaRPr>
          </a:p>
          <a:p>
            <a:pPr marL="1639443">
              <a:lnSpc>
                <a:spcPct val="95825"/>
              </a:lnSpc>
              <a:spcBef>
                <a:spcPts val="1187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reflec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net</a:t>
            </a:r>
            <a:endParaRPr sz="1000">
              <a:latin typeface="Arial"/>
              <a:cs typeface="Arial"/>
            </a:endParaRPr>
          </a:p>
          <a:p>
            <a:pPr marR="1058300" algn="r">
              <a:lnSpc>
                <a:spcPct val="95825"/>
              </a:lnSpc>
              <a:spcBef>
                <a:spcPts val="1353"/>
              </a:spcBef>
            </a:pPr>
            <a:r>
              <a:rPr sz="1000" spc="-4" dirty="0">
                <a:latin typeface="Arial"/>
                <a:cs typeface="Arial"/>
              </a:rPr>
              <a:t>Non-cas</a:t>
            </a:r>
            <a:r>
              <a:rPr sz="1000" dirty="0">
                <a:latin typeface="Arial"/>
                <a:cs typeface="Arial"/>
              </a:rPr>
              <a:t>h</a:t>
            </a:r>
            <a:r>
              <a:rPr sz="1000" spc="-4" dirty="0">
                <a:latin typeface="Arial"/>
                <a:cs typeface="Arial"/>
              </a:rPr>
              <a:t> CA</a:t>
            </a:r>
            <a:endParaRPr sz="1000">
              <a:latin typeface="Arial"/>
              <a:cs typeface="Arial"/>
            </a:endParaRPr>
          </a:p>
          <a:p>
            <a:pPr marL="1829096">
              <a:lnSpc>
                <a:spcPts val="1677"/>
              </a:lnSpc>
              <a:spcBef>
                <a:spcPts val="1440"/>
              </a:spcBef>
            </a:pPr>
            <a:r>
              <a:rPr sz="1500" spc="-35" baseline="28987" dirty="0">
                <a:latin typeface="Arial"/>
                <a:cs typeface="Arial"/>
              </a:rPr>
              <a:t>Includ</a:t>
            </a:r>
            <a:r>
              <a:rPr sz="1500" baseline="28987" dirty="0">
                <a:latin typeface="Arial"/>
                <a:cs typeface="Arial"/>
              </a:rPr>
              <a:t>e                          </a:t>
            </a:r>
            <a:r>
              <a:rPr sz="1500" spc="84" baseline="2898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=</a:t>
            </a:r>
            <a:r>
              <a:rPr sz="1200" spc="-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Free</a:t>
            </a:r>
            <a:r>
              <a:rPr sz="1200" spc="-23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Cash</a:t>
            </a:r>
            <a:r>
              <a:rPr sz="1200" spc="-2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flow</a:t>
            </a:r>
            <a:r>
              <a:rPr sz="1200" spc="-21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firm</a:t>
            </a:r>
            <a:r>
              <a:rPr sz="1200" spc="-1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(FCFF)</a:t>
            </a:r>
            <a:endParaRPr sz="1200">
              <a:latin typeface="Arial"/>
              <a:cs typeface="Arial"/>
            </a:endParaRPr>
          </a:p>
          <a:p>
            <a:pPr marL="1829096">
              <a:lnSpc>
                <a:spcPct val="95825"/>
              </a:lnSpc>
              <a:spcBef>
                <a:spcPts val="652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39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Acquisitions</a:t>
            </a:r>
            <a:endParaRPr sz="1000">
              <a:latin typeface="Arial"/>
              <a:cs typeface="Arial"/>
            </a:endParaRPr>
          </a:p>
          <a:p>
            <a:pPr marL="161555">
              <a:lnSpc>
                <a:spcPct val="95825"/>
              </a:lnSpc>
              <a:spcBef>
                <a:spcPts val="410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864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29238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The Importance of Updating</a:t>
            </a:r>
            <a:endParaRPr sz="2500">
              <a:latin typeface="Arial"/>
              <a:cs typeface="Arial"/>
            </a:endParaRPr>
          </a:p>
          <a:p>
            <a:pPr marL="1395001" marR="358789" indent="-303444">
              <a:lnSpc>
                <a:spcPts val="1806"/>
              </a:lnSpc>
              <a:spcBef>
                <a:spcPts val="4028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updated numbers.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problems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statements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 dated.</a:t>
            </a:r>
            <a:endParaRPr sz="1600">
              <a:latin typeface="Times New Roman"/>
              <a:cs typeface="Times New Roman"/>
            </a:endParaRPr>
          </a:p>
          <a:p>
            <a:pPr marL="1395001" marR="549521" indent="-303444">
              <a:lnSpc>
                <a:spcPts val="1806"/>
              </a:lnSpc>
              <a:spcBef>
                <a:spcPts val="407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rule,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better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12-month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trailing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estimates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 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numbers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most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recent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</a:t>
            </a:r>
            <a:r>
              <a:rPr sz="1600" spc="-9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rule becomes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critical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valuing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evolving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growing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rapidl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091557" marR="1173369" indent="56193">
              <a:lnSpc>
                <a:spcPts val="1806"/>
              </a:lnSpc>
              <a:spcBef>
                <a:spcPts val="407"/>
              </a:spcBef>
            </a:pPr>
            <a:r>
              <a:rPr sz="1600" i="1" dirty="0">
                <a:latin typeface="Times New Roman"/>
                <a:cs typeface="Times New Roman"/>
              </a:rPr>
              <a:t>    </a:t>
            </a:r>
            <a:r>
              <a:rPr sz="1600" i="1" spc="67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                                         </a:t>
            </a:r>
            <a:r>
              <a:rPr sz="1600" i="1" spc="-1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Last</a:t>
            </a:r>
            <a:r>
              <a:rPr sz="1600" i="1" spc="31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10-</a:t>
            </a:r>
            <a:r>
              <a:rPr sz="1600" i="1" spc="-35" dirty="0">
                <a:latin typeface="Times New Roman"/>
                <a:cs typeface="Times New Roman"/>
              </a:rPr>
              <a:t>K</a:t>
            </a:r>
            <a:r>
              <a:rPr sz="1600" i="1" dirty="0">
                <a:latin typeface="Times New Roman"/>
                <a:cs typeface="Times New Roman"/>
              </a:rPr>
              <a:t>                     </a:t>
            </a:r>
            <a:r>
              <a:rPr sz="1600" i="1" spc="232" dirty="0">
                <a:latin typeface="Times New Roman"/>
                <a:cs typeface="Times New Roman"/>
              </a:rPr>
              <a:t> </a:t>
            </a:r>
            <a:r>
              <a:rPr sz="1600" i="1" spc="-84" dirty="0">
                <a:latin typeface="Times New Roman"/>
                <a:cs typeface="Times New Roman"/>
              </a:rPr>
              <a:t>T</a:t>
            </a:r>
            <a:r>
              <a:rPr sz="1600" i="1" dirty="0">
                <a:latin typeface="Times New Roman"/>
                <a:cs typeface="Times New Roman"/>
              </a:rPr>
              <a:t>railing</a:t>
            </a:r>
            <a:r>
              <a:rPr sz="1600" i="1" spc="5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12-month </a:t>
            </a:r>
            <a:endParaRPr sz="1600">
              <a:latin typeface="Times New Roman"/>
              <a:cs typeface="Times New Roman"/>
            </a:endParaRPr>
          </a:p>
          <a:p>
            <a:pPr marL="1091557" marR="1173369">
              <a:lnSpc>
                <a:spcPts val="1806"/>
              </a:lnSpc>
              <a:spcBef>
                <a:spcPts val="451"/>
              </a:spcBef>
            </a:pPr>
            <a:r>
              <a:rPr sz="1600" dirty="0">
                <a:latin typeface="Times New Roman"/>
                <a:cs typeface="Times New Roman"/>
              </a:rPr>
              <a:t>Revenues                               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3,789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            </a:t>
            </a:r>
            <a:r>
              <a:rPr sz="1600" spc="2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$3,804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 </a:t>
            </a:r>
            <a:endParaRPr sz="1600">
              <a:latin typeface="Times New Roman"/>
              <a:cs typeface="Times New Roman"/>
            </a:endParaRPr>
          </a:p>
          <a:p>
            <a:pPr marL="1091557" marR="1173369">
              <a:lnSpc>
                <a:spcPts val="1806"/>
              </a:lnSpc>
              <a:spcBef>
                <a:spcPts val="451"/>
              </a:spcBef>
            </a:pPr>
            <a:r>
              <a:rPr sz="1600" dirty="0">
                <a:latin typeface="Times New Roman"/>
                <a:cs typeface="Times New Roman"/>
              </a:rPr>
              <a:t>EBIT                                      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-$1,396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            </a:t>
            </a:r>
            <a:r>
              <a:rPr sz="1600" spc="1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1,895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 </a:t>
            </a:r>
            <a:endParaRPr sz="1600">
              <a:latin typeface="Times New Roman"/>
              <a:cs typeface="Times New Roman"/>
            </a:endParaRPr>
          </a:p>
          <a:p>
            <a:pPr marL="1091557" marR="1173369">
              <a:lnSpc>
                <a:spcPts val="1806"/>
              </a:lnSpc>
              <a:spcBef>
                <a:spcPts val="451"/>
              </a:spcBef>
            </a:pPr>
            <a:r>
              <a:rPr sz="1600" dirty="0">
                <a:latin typeface="Times New Roman"/>
                <a:cs typeface="Times New Roman"/>
              </a:rPr>
              <a:t>Depreciation                          </a:t>
            </a:r>
            <a:r>
              <a:rPr sz="1600" spc="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$1,381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             </a:t>
            </a:r>
            <a:r>
              <a:rPr sz="1600" spc="2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$1,436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 </a:t>
            </a:r>
            <a:endParaRPr sz="1600">
              <a:latin typeface="Times New Roman"/>
              <a:cs typeface="Times New Roman"/>
            </a:endParaRPr>
          </a:p>
          <a:p>
            <a:pPr marL="1091557" marR="1173369">
              <a:lnSpc>
                <a:spcPts val="1806"/>
              </a:lnSpc>
              <a:spcBef>
                <a:spcPts val="451"/>
              </a:spcBef>
            </a:pPr>
            <a:r>
              <a:rPr sz="1600" dirty="0">
                <a:latin typeface="Times New Roman"/>
                <a:cs typeface="Times New Roman"/>
              </a:rPr>
              <a:t>Interest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expenses                   </a:t>
            </a:r>
            <a:r>
              <a:rPr sz="1600" spc="1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390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               </a:t>
            </a:r>
            <a:r>
              <a:rPr sz="1600" spc="3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415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777"/>
              </a:lnSpc>
              <a:spcBef>
                <a:spcPts val="540"/>
              </a:spcBef>
            </a:pP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(Book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value)                </a:t>
            </a:r>
            <a:r>
              <a:rPr sz="1600" spc="3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7,271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            </a:t>
            </a:r>
            <a:r>
              <a:rPr sz="1600" spc="2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7,647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06"/>
              </a:spcBef>
            </a:pPr>
            <a:r>
              <a:rPr sz="1600" dirty="0">
                <a:latin typeface="Times New Roman"/>
                <a:cs typeface="Times New Roman"/>
              </a:rPr>
              <a:t>Cash                                      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1,477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            </a:t>
            </a:r>
            <a:r>
              <a:rPr sz="1600" spc="2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2,260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56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550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657632" marR="1590230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Estimating FCFF: Global Crossing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3949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EBIT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</a:t>
            </a:r>
            <a:r>
              <a:rPr sz="1700" spc="-62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railing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2001)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-$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1,895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spc="-12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ax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used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0%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spending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</a:t>
            </a:r>
            <a:r>
              <a:rPr sz="1700" spc="-62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railing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2001)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$4,289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46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Depreciation</a:t>
            </a:r>
            <a:r>
              <a:rPr sz="1700" spc="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</a:t>
            </a:r>
            <a:r>
              <a:rPr sz="1700" spc="-62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railing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2001)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1,436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Non-cash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spc="-138" dirty="0">
                <a:latin typeface="Times New Roman"/>
                <a:cs typeface="Times New Roman"/>
              </a:rPr>
              <a:t>W</a:t>
            </a:r>
            <a:r>
              <a:rPr sz="1700" dirty="0">
                <a:latin typeface="Times New Roman"/>
                <a:cs typeface="Times New Roman"/>
              </a:rPr>
              <a:t>orking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Change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(2001)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63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Estimating</a:t>
            </a:r>
            <a:r>
              <a:rPr sz="1700" spc="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FCFF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</a:t>
            </a:r>
            <a:r>
              <a:rPr sz="1700" spc="-62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railing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12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months)</a:t>
            </a:r>
            <a:endParaRPr sz="1700">
              <a:latin typeface="Times New Roman"/>
              <a:cs typeface="Times New Roman"/>
            </a:endParaRPr>
          </a:p>
          <a:p>
            <a:pPr marL="1469580" marR="1438383" algn="ctr">
              <a:lnSpc>
                <a:spcPct val="95825"/>
              </a:lnSpc>
              <a:spcBef>
                <a:spcPts val="633"/>
              </a:spcBef>
            </a:pP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EBIT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rate)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1895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(1-0)</a:t>
            </a:r>
            <a:r>
              <a:rPr sz="1600" spc="3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1,895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520154" marR="1404600" algn="ctr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(Capital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Spending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Depreciation)             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   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2,853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518126" marR="1385781" algn="ctr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orking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                       </a:t>
            </a:r>
            <a:r>
              <a:rPr sz="1600" spc="2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  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-$     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63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469580" marR="1438383" algn="ctr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FCFF                                                </a:t>
            </a:r>
            <a:r>
              <a:rPr sz="1600" spc="2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4,685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749020" marR="784830" indent="-252870">
              <a:lnSpc>
                <a:spcPts val="1806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Global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Crossing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funded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significant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portion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cashflow</a:t>
            </a:r>
            <a:r>
              <a:rPr sz="1600" spc="-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selling </a:t>
            </a:r>
            <a:endParaRPr sz="1600">
              <a:latin typeface="Times New Roman"/>
              <a:cs typeface="Times New Roman"/>
            </a:endParaRPr>
          </a:p>
          <a:p>
            <a:pPr marL="1749020" marR="784830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(ILEC)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$3.4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billion.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65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539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1749622" marR="1682137" algn="ctr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I</a:t>
            </a:r>
            <a:r>
              <a:rPr sz="2500" spc="-228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. Expected Growth in EBIT</a:t>
            </a:r>
            <a:r>
              <a:rPr sz="2500" spc="-3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and</a:t>
            </a:r>
            <a:endParaRPr sz="2500">
              <a:latin typeface="Arial"/>
              <a:cs typeface="Arial"/>
            </a:endParaRPr>
          </a:p>
          <a:p>
            <a:pPr marL="3047585" marR="2980152" algn="ctr">
              <a:lnSpc>
                <a:spcPct val="95825"/>
              </a:lnSpc>
              <a:spcBef>
                <a:spcPts val="171"/>
              </a:spcBef>
            </a:pPr>
            <a:r>
              <a:rPr sz="2500" dirty="0">
                <a:latin typeface="Arial"/>
                <a:cs typeface="Arial"/>
              </a:rPr>
              <a:t>Fundamentals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3949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Reinvestment</a:t>
            </a:r>
            <a:r>
              <a:rPr sz="1700" spc="1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Return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</a:t>
            </a:r>
            <a:endParaRPr sz="1700">
              <a:latin typeface="Times New Roman"/>
              <a:cs typeface="Times New Roman"/>
            </a:endParaRPr>
          </a:p>
          <a:p>
            <a:pPr marL="1395001" marR="825859">
              <a:lnSpc>
                <a:spcPts val="1859"/>
              </a:lnSpc>
              <a:spcBef>
                <a:spcPts val="554"/>
              </a:spcBef>
            </a:pPr>
            <a:r>
              <a:rPr sz="1700" dirty="0">
                <a:latin typeface="Times New Roman"/>
                <a:cs typeface="Times New Roman"/>
              </a:rPr>
              <a:t>g</a:t>
            </a:r>
            <a:r>
              <a:rPr sz="1700" baseline="-17838" dirty="0">
                <a:latin typeface="Times New Roman"/>
                <a:cs typeface="Times New Roman"/>
              </a:rPr>
              <a:t>EBIT </a:t>
            </a:r>
            <a:r>
              <a:rPr sz="1700" spc="92" baseline="-178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(Net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Expenditures</a:t>
            </a:r>
            <a:r>
              <a:rPr sz="1700" spc="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+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Change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-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WC)/EBIT(1-t)</a:t>
            </a:r>
            <a:r>
              <a:rPr sz="1700" spc="1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* </a:t>
            </a:r>
            <a:endParaRPr sz="1700">
              <a:latin typeface="Times New Roman"/>
              <a:cs typeface="Times New Roman"/>
            </a:endParaRPr>
          </a:p>
          <a:p>
            <a:pPr marL="1395001" marR="825859">
              <a:lnSpc>
                <a:spcPct val="98220"/>
              </a:lnSpc>
              <a:spcBef>
                <a:spcPts val="414"/>
              </a:spcBef>
            </a:pPr>
            <a:r>
              <a:rPr sz="1700" dirty="0">
                <a:latin typeface="Times New Roman"/>
                <a:cs typeface="Times New Roman"/>
              </a:rPr>
              <a:t>RO</a:t>
            </a:r>
            <a:r>
              <a:rPr sz="1700" spc="67" dirty="0">
                <a:latin typeface="Times New Roman"/>
                <a:cs typeface="Times New Roman"/>
              </a:rPr>
              <a:t>C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Reinvestment</a:t>
            </a:r>
            <a:r>
              <a:rPr sz="1700" spc="1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*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ROC</a:t>
            </a:r>
            <a:endParaRPr sz="1700">
              <a:latin typeface="Times New Roman"/>
              <a:cs typeface="Times New Roman"/>
            </a:endParaRPr>
          </a:p>
          <a:p>
            <a:pPr marL="1395001" marR="515444" indent="-303444">
              <a:lnSpc>
                <a:spcPts val="2012"/>
              </a:lnSpc>
              <a:spcBef>
                <a:spcPts val="50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Proposition: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its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operating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income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 </a:t>
            </a:r>
            <a:endParaRPr sz="1700">
              <a:latin typeface="Times New Roman"/>
              <a:cs typeface="Times New Roman"/>
            </a:endParaRPr>
          </a:p>
          <a:p>
            <a:pPr marL="1395001" marR="51544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time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without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reinvesting</a:t>
            </a:r>
            <a:r>
              <a:rPr sz="1700" spc="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some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operating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income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net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 </a:t>
            </a:r>
            <a:endParaRPr sz="1700">
              <a:latin typeface="Times New Roman"/>
              <a:cs typeface="Times New Roman"/>
            </a:endParaRPr>
          </a:p>
          <a:p>
            <a:pPr marL="1395001" marR="51544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expenditures</a:t>
            </a:r>
            <a:r>
              <a:rPr sz="1700" spc="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and/or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working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capital.</a:t>
            </a:r>
            <a:endParaRPr sz="1700">
              <a:latin typeface="Times New Roman"/>
              <a:cs typeface="Times New Roman"/>
            </a:endParaRPr>
          </a:p>
          <a:p>
            <a:pPr marL="1395001" marR="569679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Proposition: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net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expenditure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needs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firm,</a:t>
            </a:r>
            <a:r>
              <a:rPr sz="1700" spc="-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given </a:t>
            </a:r>
            <a:endParaRPr sz="1700">
              <a:latin typeface="Times New Roman"/>
              <a:cs typeface="Times New Roman"/>
            </a:endParaRPr>
          </a:p>
          <a:p>
            <a:pPr marL="1395001" marR="56967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growth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rate,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should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inversely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proportional</a:t>
            </a:r>
            <a:r>
              <a:rPr sz="1700" spc="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quality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its </a:t>
            </a:r>
            <a:endParaRPr sz="1700">
              <a:latin typeface="Times New Roman"/>
              <a:cs typeface="Times New Roman"/>
            </a:endParaRPr>
          </a:p>
          <a:p>
            <a:pPr marL="1395001" marR="56967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investments.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119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07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9315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 dirty="0"/>
          </a:p>
          <a:p>
            <a:pPr marL="1489815" marR="1490425" algn="ctr">
              <a:lnSpc>
                <a:spcPct val="95825"/>
              </a:lnSpc>
              <a:spcBef>
                <a:spcPts val="10153"/>
              </a:spcBef>
            </a:pPr>
            <a:r>
              <a:rPr sz="5300" spc="-389" dirty="0">
                <a:latin typeface="Arial"/>
                <a:cs typeface="Arial"/>
              </a:rPr>
              <a:t>V</a:t>
            </a:r>
            <a:r>
              <a:rPr sz="5300" dirty="0">
                <a:latin typeface="Arial"/>
                <a:cs typeface="Arial"/>
              </a:rPr>
              <a:t>aluing Equity in</a:t>
            </a:r>
            <a:endParaRPr sz="5300" dirty="0">
              <a:latin typeface="Arial"/>
              <a:cs typeface="Arial"/>
            </a:endParaRPr>
          </a:p>
          <a:p>
            <a:pPr marL="1474019" marR="1474024" algn="ctr">
              <a:lnSpc>
                <a:spcPct val="95825"/>
              </a:lnSpc>
              <a:spcBef>
                <a:spcPts val="283"/>
              </a:spcBef>
            </a:pPr>
            <a:r>
              <a:rPr sz="5300" dirty="0">
                <a:latin typeface="Arial"/>
                <a:cs typeface="Arial"/>
              </a:rPr>
              <a:t>Firms in Distress</a:t>
            </a:r>
            <a:endParaRPr sz="5300" dirty="0">
              <a:latin typeface="Arial"/>
              <a:cs typeface="Arial"/>
            </a:endParaRPr>
          </a:p>
          <a:p>
            <a:pPr marL="2773109" marR="2773110" indent="-39" algn="ctr">
              <a:lnSpc>
                <a:spcPts val="2012"/>
              </a:lnSpc>
              <a:spcBef>
                <a:spcPts val="3969"/>
              </a:spcBef>
            </a:pPr>
            <a:r>
              <a:rPr sz="1700" dirty="0">
                <a:latin typeface="Times New Roman"/>
                <a:cs typeface="Times New Roman"/>
              </a:rPr>
              <a:t>Aswath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Damodaran</a:t>
            </a:r>
            <a:r>
              <a:rPr sz="1700" dirty="0">
                <a:latin typeface="Times New Roman"/>
                <a:cs typeface="Times New Roman"/>
                <a:hlinkClick r:id="rId3"/>
              </a:rPr>
              <a:t> </a:t>
            </a:r>
            <a:endParaRPr sz="1700" dirty="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808"/>
              </a:spcBef>
            </a:pPr>
            <a:r>
              <a:rPr sz="1200" i="1" dirty="0" err="1">
                <a:latin typeface="Arial"/>
                <a:cs typeface="Arial"/>
              </a:rPr>
              <a:t>Aswath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9605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254716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Revenue Growth and Operating Margins</a:t>
            </a:r>
            <a:endParaRPr sz="2500">
              <a:latin typeface="Arial"/>
              <a:cs typeface="Arial"/>
            </a:endParaRPr>
          </a:p>
          <a:p>
            <a:pPr marL="1395001" marR="506243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71" dirty="0">
                <a:latin typeface="Times New Roman"/>
                <a:cs typeface="Times New Roman"/>
              </a:rPr>
              <a:t>W</a:t>
            </a:r>
            <a:r>
              <a:rPr sz="1700" dirty="0">
                <a:latin typeface="Times New Roman"/>
                <a:cs typeface="Times New Roman"/>
              </a:rPr>
              <a:t>ith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negative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operating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income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negative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return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capital,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50624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fundamental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growth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equation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little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Global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Crossing.</a:t>
            </a:r>
            <a:endParaRPr sz="1700">
              <a:latin typeface="Times New Roman"/>
              <a:cs typeface="Times New Roman"/>
            </a:endParaRPr>
          </a:p>
          <a:p>
            <a:pPr marL="1395001" marR="513543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Global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Crossing,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reinvestment</a:t>
            </a:r>
            <a:r>
              <a:rPr sz="1700" spc="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shows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revenue </a:t>
            </a:r>
            <a:endParaRPr sz="1700">
              <a:latin typeface="Times New Roman"/>
              <a:cs typeface="Times New Roman"/>
            </a:endParaRPr>
          </a:p>
          <a:p>
            <a:pPr marL="1395001" marR="51354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growth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rates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changes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operating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</a:t>
            </a:r>
            <a:r>
              <a:rPr sz="1700" spc="-3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gins,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</a:t>
            </a:r>
            <a:endParaRPr sz="1700">
              <a:latin typeface="Times New Roman"/>
              <a:cs typeface="Times New Roman"/>
            </a:endParaRPr>
          </a:p>
          <a:p>
            <a:pPr marL="1395001" marR="51354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lagged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fect.</a:t>
            </a:r>
            <a:endParaRPr sz="1700">
              <a:latin typeface="Times New Roman"/>
              <a:cs typeface="Times New Roman"/>
            </a:endParaRPr>
          </a:p>
          <a:p>
            <a:pPr marL="1395001" marR="577012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138" dirty="0">
                <a:latin typeface="Times New Roman"/>
                <a:cs typeface="Times New Roman"/>
              </a:rPr>
              <a:t>W</a:t>
            </a: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assume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Global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Crossing</a:t>
            </a:r>
            <a:r>
              <a:rPr sz="1700" spc="-98" dirty="0">
                <a:latin typeface="Times New Roman"/>
                <a:cs typeface="Times New Roman"/>
              </a:rPr>
              <a:t>’</a:t>
            </a:r>
            <a:r>
              <a:rPr sz="1700" dirty="0">
                <a:latin typeface="Times New Roman"/>
                <a:cs typeface="Times New Roman"/>
              </a:rPr>
              <a:t>s</a:t>
            </a:r>
            <a:r>
              <a:rPr sz="1700" spc="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growth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slow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 </a:t>
            </a:r>
            <a:endParaRPr sz="1700">
              <a:latin typeface="Times New Roman"/>
              <a:cs typeface="Times New Roman"/>
            </a:endParaRPr>
          </a:p>
          <a:p>
            <a:pPr marL="1395001" marR="57701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depreciation</a:t>
            </a:r>
            <a:r>
              <a:rPr sz="1700" spc="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lags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about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years.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606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380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71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29712" y="2105771"/>
            <a:ext cx="6935192" cy="0"/>
          </a:xfrm>
          <a:custGeom>
            <a:avLst/>
            <a:gdLst/>
            <a:ahLst/>
            <a:cxnLst/>
            <a:rect l="l" t="t" r="r" b="b"/>
            <a:pathLst>
              <a:path w="7628711">
                <a:moveTo>
                  <a:pt x="7628711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29712" y="2105771"/>
            <a:ext cx="0" cy="2138462"/>
          </a:xfrm>
          <a:custGeom>
            <a:avLst/>
            <a:gdLst/>
            <a:ahLst/>
            <a:cxnLst/>
            <a:rect l="l" t="t" r="r" b="b"/>
            <a:pathLst>
              <a:path h="2423590">
                <a:moveTo>
                  <a:pt x="0" y="2423590"/>
                </a:moveTo>
                <a:lnTo>
                  <a:pt x="0" y="0"/>
                </a:lnTo>
              </a:path>
            </a:pathLst>
          </a:custGeom>
          <a:ln w="1524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45124" y="2113249"/>
            <a:ext cx="6935192" cy="0"/>
          </a:xfrm>
          <a:custGeom>
            <a:avLst/>
            <a:gdLst/>
            <a:ahLst/>
            <a:cxnLst/>
            <a:rect l="l" t="t" r="r" b="b"/>
            <a:pathLst>
              <a:path w="7628711">
                <a:moveTo>
                  <a:pt x="0" y="0"/>
                </a:moveTo>
                <a:lnTo>
                  <a:pt x="7628711" y="0"/>
                </a:lnTo>
              </a:path>
            </a:pathLst>
          </a:custGeom>
          <a:ln w="169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45124" y="2307655"/>
            <a:ext cx="6935192" cy="0"/>
          </a:xfrm>
          <a:custGeom>
            <a:avLst/>
            <a:gdLst/>
            <a:ahLst/>
            <a:cxnLst/>
            <a:rect l="l" t="t" r="r" b="b"/>
            <a:pathLst>
              <a:path w="7628711">
                <a:moveTo>
                  <a:pt x="0" y="0"/>
                </a:moveTo>
                <a:lnTo>
                  <a:pt x="7628711" y="0"/>
                </a:lnTo>
              </a:path>
            </a:pathLst>
          </a:custGeom>
          <a:ln w="169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45124" y="2502060"/>
            <a:ext cx="6935192" cy="0"/>
          </a:xfrm>
          <a:custGeom>
            <a:avLst/>
            <a:gdLst/>
            <a:ahLst/>
            <a:cxnLst/>
            <a:rect l="l" t="t" r="r" b="b"/>
            <a:pathLst>
              <a:path w="7628711">
                <a:moveTo>
                  <a:pt x="0" y="0"/>
                </a:moveTo>
                <a:lnTo>
                  <a:pt x="7628711" y="0"/>
                </a:lnTo>
              </a:path>
            </a:pathLst>
          </a:custGeom>
          <a:ln w="169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45124" y="2696465"/>
            <a:ext cx="6935192" cy="0"/>
          </a:xfrm>
          <a:custGeom>
            <a:avLst/>
            <a:gdLst/>
            <a:ahLst/>
            <a:cxnLst/>
            <a:rect l="l" t="t" r="r" b="b"/>
            <a:pathLst>
              <a:path w="7628711">
                <a:moveTo>
                  <a:pt x="0" y="0"/>
                </a:moveTo>
                <a:lnTo>
                  <a:pt x="7628711" y="0"/>
                </a:lnTo>
              </a:path>
            </a:pathLst>
          </a:custGeom>
          <a:ln w="169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45124" y="2890871"/>
            <a:ext cx="6935192" cy="0"/>
          </a:xfrm>
          <a:custGeom>
            <a:avLst/>
            <a:gdLst/>
            <a:ahLst/>
            <a:cxnLst/>
            <a:rect l="l" t="t" r="r" b="b"/>
            <a:pathLst>
              <a:path w="7628711">
                <a:moveTo>
                  <a:pt x="0" y="0"/>
                </a:moveTo>
                <a:lnTo>
                  <a:pt x="7628711" y="0"/>
                </a:lnTo>
              </a:path>
            </a:pathLst>
          </a:custGeom>
          <a:ln w="169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45124" y="3085277"/>
            <a:ext cx="6935192" cy="0"/>
          </a:xfrm>
          <a:custGeom>
            <a:avLst/>
            <a:gdLst/>
            <a:ahLst/>
            <a:cxnLst/>
            <a:rect l="l" t="t" r="r" b="b"/>
            <a:pathLst>
              <a:path w="7628711">
                <a:moveTo>
                  <a:pt x="0" y="0"/>
                </a:moveTo>
                <a:lnTo>
                  <a:pt x="7628711" y="0"/>
                </a:lnTo>
              </a:path>
            </a:pathLst>
          </a:custGeom>
          <a:ln w="169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45124" y="3279683"/>
            <a:ext cx="6935192" cy="0"/>
          </a:xfrm>
          <a:custGeom>
            <a:avLst/>
            <a:gdLst/>
            <a:ahLst/>
            <a:cxnLst/>
            <a:rect l="l" t="t" r="r" b="b"/>
            <a:pathLst>
              <a:path w="7628711">
                <a:moveTo>
                  <a:pt x="0" y="0"/>
                </a:moveTo>
                <a:lnTo>
                  <a:pt x="7628711" y="0"/>
                </a:lnTo>
              </a:path>
            </a:pathLst>
          </a:custGeom>
          <a:ln w="169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45124" y="3474088"/>
            <a:ext cx="6935192" cy="0"/>
          </a:xfrm>
          <a:custGeom>
            <a:avLst/>
            <a:gdLst/>
            <a:ahLst/>
            <a:cxnLst/>
            <a:rect l="l" t="t" r="r" b="b"/>
            <a:pathLst>
              <a:path w="7628711">
                <a:moveTo>
                  <a:pt x="0" y="0"/>
                </a:moveTo>
                <a:lnTo>
                  <a:pt x="7628711" y="0"/>
                </a:lnTo>
              </a:path>
            </a:pathLst>
          </a:custGeom>
          <a:ln w="169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45124" y="3668494"/>
            <a:ext cx="6935192" cy="0"/>
          </a:xfrm>
          <a:custGeom>
            <a:avLst/>
            <a:gdLst/>
            <a:ahLst/>
            <a:cxnLst/>
            <a:rect l="l" t="t" r="r" b="b"/>
            <a:pathLst>
              <a:path w="7628711">
                <a:moveTo>
                  <a:pt x="0" y="0"/>
                </a:moveTo>
                <a:lnTo>
                  <a:pt x="7628711" y="0"/>
                </a:lnTo>
              </a:path>
            </a:pathLst>
          </a:custGeom>
          <a:ln w="169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45124" y="3862900"/>
            <a:ext cx="6935192" cy="0"/>
          </a:xfrm>
          <a:custGeom>
            <a:avLst/>
            <a:gdLst/>
            <a:ahLst/>
            <a:cxnLst/>
            <a:rect l="l" t="t" r="r" b="b"/>
            <a:pathLst>
              <a:path w="7628711">
                <a:moveTo>
                  <a:pt x="0" y="0"/>
                </a:moveTo>
                <a:lnTo>
                  <a:pt x="7628711" y="0"/>
                </a:lnTo>
              </a:path>
            </a:pathLst>
          </a:custGeom>
          <a:ln w="169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45124" y="4057306"/>
            <a:ext cx="6935192" cy="0"/>
          </a:xfrm>
          <a:custGeom>
            <a:avLst/>
            <a:gdLst/>
            <a:ahLst/>
            <a:cxnLst/>
            <a:rect l="l" t="t" r="r" b="b"/>
            <a:pathLst>
              <a:path w="7628711">
                <a:moveTo>
                  <a:pt x="0" y="0"/>
                </a:moveTo>
                <a:lnTo>
                  <a:pt x="7628711" y="0"/>
                </a:lnTo>
              </a:path>
            </a:pathLst>
          </a:custGeom>
          <a:ln w="169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37417" y="2105772"/>
            <a:ext cx="0" cy="2153417"/>
          </a:xfrm>
          <a:custGeom>
            <a:avLst/>
            <a:gdLst/>
            <a:ahLst/>
            <a:cxnLst/>
            <a:rect l="l" t="t" r="r" b="b"/>
            <a:pathLst>
              <a:path h="2440539">
                <a:moveTo>
                  <a:pt x="0" y="0"/>
                </a:moveTo>
                <a:lnTo>
                  <a:pt x="0" y="2440538"/>
                </a:lnTo>
              </a:path>
            </a:pathLst>
          </a:custGeom>
          <a:ln w="169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93283" y="2120725"/>
            <a:ext cx="0" cy="2138462"/>
          </a:xfrm>
          <a:custGeom>
            <a:avLst/>
            <a:gdLst/>
            <a:ahLst/>
            <a:cxnLst/>
            <a:rect l="l" t="t" r="r" b="b"/>
            <a:pathLst>
              <a:path h="2423590">
                <a:moveTo>
                  <a:pt x="0" y="0"/>
                </a:moveTo>
                <a:lnTo>
                  <a:pt x="0" y="2423590"/>
                </a:lnTo>
              </a:path>
            </a:pathLst>
          </a:custGeom>
          <a:ln w="169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49148" y="2120725"/>
            <a:ext cx="0" cy="2138462"/>
          </a:xfrm>
          <a:custGeom>
            <a:avLst/>
            <a:gdLst/>
            <a:ahLst/>
            <a:cxnLst/>
            <a:rect l="l" t="t" r="r" b="b"/>
            <a:pathLst>
              <a:path h="2423590">
                <a:moveTo>
                  <a:pt x="0" y="0"/>
                </a:moveTo>
                <a:lnTo>
                  <a:pt x="0" y="2423590"/>
                </a:lnTo>
              </a:path>
            </a:pathLst>
          </a:custGeom>
          <a:ln w="169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05014" y="2120725"/>
            <a:ext cx="0" cy="2138462"/>
          </a:xfrm>
          <a:custGeom>
            <a:avLst/>
            <a:gdLst/>
            <a:ahLst/>
            <a:cxnLst/>
            <a:rect l="l" t="t" r="r" b="b"/>
            <a:pathLst>
              <a:path h="2423590">
                <a:moveTo>
                  <a:pt x="0" y="0"/>
                </a:moveTo>
                <a:lnTo>
                  <a:pt x="0" y="2423590"/>
                </a:lnTo>
              </a:path>
            </a:pathLst>
          </a:custGeom>
          <a:ln w="169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60879" y="2120725"/>
            <a:ext cx="0" cy="2138462"/>
          </a:xfrm>
          <a:custGeom>
            <a:avLst/>
            <a:gdLst/>
            <a:ahLst/>
            <a:cxnLst/>
            <a:rect l="l" t="t" r="r" b="b"/>
            <a:pathLst>
              <a:path h="2423590">
                <a:moveTo>
                  <a:pt x="0" y="0"/>
                </a:moveTo>
                <a:lnTo>
                  <a:pt x="0" y="2423590"/>
                </a:lnTo>
              </a:path>
            </a:pathLst>
          </a:custGeom>
          <a:ln w="169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216745" y="2120725"/>
            <a:ext cx="0" cy="2138462"/>
          </a:xfrm>
          <a:custGeom>
            <a:avLst/>
            <a:gdLst/>
            <a:ahLst/>
            <a:cxnLst/>
            <a:rect l="l" t="t" r="r" b="b"/>
            <a:pathLst>
              <a:path h="2423590">
                <a:moveTo>
                  <a:pt x="0" y="0"/>
                </a:moveTo>
                <a:lnTo>
                  <a:pt x="0" y="2423590"/>
                </a:lnTo>
              </a:path>
            </a:pathLst>
          </a:custGeom>
          <a:ln w="169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45124" y="4251711"/>
            <a:ext cx="6935192" cy="0"/>
          </a:xfrm>
          <a:custGeom>
            <a:avLst/>
            <a:gdLst/>
            <a:ahLst/>
            <a:cxnLst/>
            <a:rect l="l" t="t" r="r" b="b"/>
            <a:pathLst>
              <a:path w="7628711">
                <a:moveTo>
                  <a:pt x="0" y="0"/>
                </a:moveTo>
                <a:lnTo>
                  <a:pt x="7628711" y="0"/>
                </a:lnTo>
              </a:path>
            </a:pathLst>
          </a:custGeom>
          <a:ln w="169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72610" y="2120725"/>
            <a:ext cx="0" cy="2138462"/>
          </a:xfrm>
          <a:custGeom>
            <a:avLst/>
            <a:gdLst/>
            <a:ahLst/>
            <a:cxnLst/>
            <a:rect l="l" t="t" r="r" b="b"/>
            <a:pathLst>
              <a:path h="2423590">
                <a:moveTo>
                  <a:pt x="0" y="0"/>
                </a:moveTo>
                <a:lnTo>
                  <a:pt x="0" y="2423590"/>
                </a:lnTo>
              </a:path>
            </a:pathLst>
          </a:custGeom>
          <a:ln w="169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80315" y="21057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380315" y="23001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380315" y="24945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380315" y="2688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380315" y="28833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380315" y="307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380315" y="32722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380315" y="34666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380315" y="36610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380315" y="38554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380315" y="4049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80315" y="42442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37418" y="2113249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7" name="object 67"/>
          <p:cNvSpPr txBox="1"/>
          <p:nvPr/>
        </p:nvSpPr>
        <p:spPr>
          <a:xfrm>
            <a:off x="2593283" y="2113249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3749148" y="2113249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4905014" y="2113249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6060879" y="2113249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216745" y="2113249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1437418" y="2307655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2593283" y="2307655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0" name="object 60"/>
          <p:cNvSpPr txBox="1"/>
          <p:nvPr/>
        </p:nvSpPr>
        <p:spPr>
          <a:xfrm>
            <a:off x="3749148" y="2307655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9" name="object 59"/>
          <p:cNvSpPr txBox="1"/>
          <p:nvPr/>
        </p:nvSpPr>
        <p:spPr>
          <a:xfrm>
            <a:off x="4905014" y="2307655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6060879" y="2307655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7216745" y="2307655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1437418" y="2502060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2593283" y="2502060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3749148" y="2502060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4905014" y="2502060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6060879" y="2502060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7216745" y="2502060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1437418" y="2696465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2593283" y="2696465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3749148" y="2696465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4905014" y="2696465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6060879" y="2696465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7216745" y="2696465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1437418" y="2890872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2593283" y="2890872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3749148" y="2890872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4905014" y="2890872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6060879" y="2890872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7216745" y="2890872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1437418" y="3085277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2593283" y="3085277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3749148" y="3085277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4905014" y="3085277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6060879" y="3085277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7216745" y="3085277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1437418" y="3279683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2593283" y="3279683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3749148" y="3279683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4905014" y="3279683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6060879" y="3279683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7216745" y="3279683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1437418" y="3474088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2593283" y="3474088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3749148" y="3474088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4905014" y="3474088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6060879" y="3474088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7216745" y="3474088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1437418" y="3668494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2593283" y="3668494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3749148" y="3668494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4905014" y="3668494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6060879" y="3668494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7216745" y="3668494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1437418" y="3862900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2593283" y="3862900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3749148" y="3862900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4905014" y="3862900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6060879" y="3862900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7216745" y="3862900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1437418" y="4057306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2593283" y="4057306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3749148" y="4057306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4905014" y="4057306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6060879" y="4057306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7216745" y="4057306"/>
            <a:ext cx="1155865" cy="194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123573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Cap Ex and Depreciation: Global Crossing</a:t>
            </a:r>
            <a:endParaRPr sz="2500">
              <a:latin typeface="Arial"/>
              <a:cs typeface="Arial"/>
            </a:endParaRPr>
          </a:p>
          <a:p>
            <a:pPr marL="1362433" marR="492157" algn="ctr">
              <a:lnSpc>
                <a:spcPct val="95825"/>
              </a:lnSpc>
              <a:spcBef>
                <a:spcPts val="4307"/>
              </a:spcBef>
            </a:pPr>
            <a:r>
              <a:rPr sz="1200" spc="-57" dirty="0">
                <a:latin typeface="Times New Roman"/>
                <a:cs typeface="Times New Roman"/>
              </a:rPr>
              <a:t>Yea</a:t>
            </a:r>
            <a:r>
              <a:rPr sz="1200" dirty="0">
                <a:latin typeface="Times New Roman"/>
                <a:cs typeface="Times New Roman"/>
              </a:rPr>
              <a:t>r                    </a:t>
            </a:r>
            <a:r>
              <a:rPr sz="1200" spc="31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Ca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73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x          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Cap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</a:t>
            </a:r>
            <a:r>
              <a:rPr sz="1200" spc="4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Growth      </a:t>
            </a:r>
            <a:r>
              <a:rPr sz="1200" spc="188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Depreciatio</a:t>
            </a:r>
            <a:r>
              <a:rPr sz="1200" dirty="0">
                <a:latin typeface="Times New Roman"/>
                <a:cs typeface="Times New Roman"/>
              </a:rPr>
              <a:t>n      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epreciatio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Grow</a:t>
            </a:r>
            <a:r>
              <a:rPr sz="1200" dirty="0">
                <a:latin typeface="Times New Roman"/>
                <a:cs typeface="Times New Roman"/>
              </a:rPr>
              <a:t>t     </a:t>
            </a:r>
            <a:r>
              <a:rPr sz="1200" spc="21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Net</a:t>
            </a:r>
            <a:r>
              <a:rPr sz="1200" spc="4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Cap</a:t>
            </a:r>
            <a:r>
              <a:rPr sz="1200" spc="4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</a:t>
            </a:r>
            <a:endParaRPr sz="1200">
              <a:latin typeface="Times New Roman"/>
              <a:cs typeface="Times New Roman"/>
            </a:endParaRPr>
          </a:p>
          <a:p>
            <a:pPr marL="1468926" marR="627381" algn="ctr">
              <a:lnSpc>
                <a:spcPct val="95825"/>
              </a:lnSpc>
              <a:spcBef>
                <a:spcPts val="215"/>
              </a:spcBef>
            </a:pPr>
            <a:r>
              <a:rPr sz="1200" dirty="0">
                <a:latin typeface="Times New Roman"/>
                <a:cs typeface="Times New Roman"/>
              </a:rPr>
              <a:t>1                      </a:t>
            </a:r>
            <a:r>
              <a:rPr sz="1200" spc="249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$3,43</a:t>
            </a:r>
            <a:r>
              <a:rPr sz="1200" dirty="0">
                <a:latin typeface="Times New Roman"/>
                <a:cs typeface="Times New Roman"/>
              </a:rPr>
              <a:t>1                 </a:t>
            </a:r>
            <a:r>
              <a:rPr sz="1200" spc="86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-20.00</a:t>
            </a:r>
            <a:r>
              <a:rPr sz="1200" dirty="0">
                <a:latin typeface="Times New Roman"/>
                <a:cs typeface="Times New Roman"/>
              </a:rPr>
              <a:t>%                 </a:t>
            </a:r>
            <a:r>
              <a:rPr sz="1200" spc="101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$1,58</a:t>
            </a:r>
            <a:r>
              <a:rPr sz="1200" dirty="0">
                <a:latin typeface="Times New Roman"/>
                <a:cs typeface="Times New Roman"/>
              </a:rPr>
              <a:t>0                  </a:t>
            </a:r>
            <a:r>
              <a:rPr sz="1200" spc="32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10.00</a:t>
            </a:r>
            <a:r>
              <a:rPr sz="1200" dirty="0">
                <a:latin typeface="Times New Roman"/>
                <a:cs typeface="Times New Roman"/>
              </a:rPr>
              <a:t>%                 </a:t>
            </a:r>
            <a:r>
              <a:rPr sz="1200" spc="211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$1,852</a:t>
            </a:r>
            <a:endParaRPr sz="1200">
              <a:latin typeface="Times New Roman"/>
              <a:cs typeface="Times New Roman"/>
            </a:endParaRPr>
          </a:p>
          <a:p>
            <a:pPr marL="1468926" marR="706643" algn="ctr">
              <a:lnSpc>
                <a:spcPct val="95825"/>
              </a:lnSpc>
              <a:spcBef>
                <a:spcPts val="215"/>
              </a:spcBef>
            </a:pPr>
            <a:r>
              <a:rPr sz="1200" dirty="0">
                <a:latin typeface="Times New Roman"/>
                <a:cs typeface="Times New Roman"/>
              </a:rPr>
              <a:t>2                      </a:t>
            </a:r>
            <a:r>
              <a:rPr sz="1200" spc="249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$1,71</a:t>
            </a:r>
            <a:r>
              <a:rPr sz="1200" dirty="0">
                <a:latin typeface="Times New Roman"/>
                <a:cs typeface="Times New Roman"/>
              </a:rPr>
              <a:t>6                 </a:t>
            </a:r>
            <a:r>
              <a:rPr sz="1200" spc="86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-50.00</a:t>
            </a:r>
            <a:r>
              <a:rPr sz="1200" dirty="0">
                <a:latin typeface="Times New Roman"/>
                <a:cs typeface="Times New Roman"/>
              </a:rPr>
              <a:t>%                 </a:t>
            </a:r>
            <a:r>
              <a:rPr sz="1200" spc="101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$1,73</a:t>
            </a:r>
            <a:r>
              <a:rPr sz="1200" dirty="0">
                <a:latin typeface="Times New Roman"/>
                <a:cs typeface="Times New Roman"/>
              </a:rPr>
              <a:t>8                  </a:t>
            </a:r>
            <a:r>
              <a:rPr sz="1200" spc="32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10.00</a:t>
            </a:r>
            <a:r>
              <a:rPr sz="1200" dirty="0">
                <a:latin typeface="Times New Roman"/>
                <a:cs typeface="Times New Roman"/>
              </a:rPr>
              <a:t>%                   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-$22</a:t>
            </a:r>
            <a:endParaRPr sz="1200">
              <a:latin typeface="Times New Roman"/>
              <a:cs typeface="Times New Roman"/>
            </a:endParaRPr>
          </a:p>
          <a:p>
            <a:pPr marL="1468926" marR="660584" algn="ctr">
              <a:lnSpc>
                <a:spcPct val="95825"/>
              </a:lnSpc>
              <a:spcBef>
                <a:spcPts val="215"/>
              </a:spcBef>
            </a:pPr>
            <a:r>
              <a:rPr sz="1200" dirty="0">
                <a:latin typeface="Times New Roman"/>
                <a:cs typeface="Times New Roman"/>
              </a:rPr>
              <a:t>3                      </a:t>
            </a:r>
            <a:r>
              <a:rPr sz="1200" spc="249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$1,20</a:t>
            </a:r>
            <a:r>
              <a:rPr sz="1200" dirty="0">
                <a:latin typeface="Times New Roman"/>
                <a:cs typeface="Times New Roman"/>
              </a:rPr>
              <a:t>1                 </a:t>
            </a:r>
            <a:r>
              <a:rPr sz="1200" spc="86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-30.00</a:t>
            </a:r>
            <a:r>
              <a:rPr sz="1200" dirty="0">
                <a:latin typeface="Times New Roman"/>
                <a:cs typeface="Times New Roman"/>
              </a:rPr>
              <a:t>%                 </a:t>
            </a:r>
            <a:r>
              <a:rPr sz="1200" spc="101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$1,91</a:t>
            </a:r>
            <a:r>
              <a:rPr sz="1200" dirty="0">
                <a:latin typeface="Times New Roman"/>
                <a:cs typeface="Times New Roman"/>
              </a:rPr>
              <a:t>1                  </a:t>
            </a:r>
            <a:r>
              <a:rPr sz="1200" spc="32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10.00</a:t>
            </a:r>
            <a:r>
              <a:rPr sz="1200" dirty="0">
                <a:latin typeface="Times New Roman"/>
                <a:cs typeface="Times New Roman"/>
              </a:rPr>
              <a:t>%                  </a:t>
            </a:r>
            <a:r>
              <a:rPr sz="1200" spc="278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-$710</a:t>
            </a:r>
            <a:endParaRPr sz="1200">
              <a:latin typeface="Times New Roman"/>
              <a:cs typeface="Times New Roman"/>
            </a:endParaRPr>
          </a:p>
          <a:p>
            <a:pPr marL="1468926" marR="660584" algn="ctr">
              <a:lnSpc>
                <a:spcPct val="95825"/>
              </a:lnSpc>
              <a:spcBef>
                <a:spcPts val="215"/>
              </a:spcBef>
            </a:pPr>
            <a:r>
              <a:rPr sz="1200" dirty="0">
                <a:latin typeface="Times New Roman"/>
                <a:cs typeface="Times New Roman"/>
              </a:rPr>
              <a:t>4                      </a:t>
            </a:r>
            <a:r>
              <a:rPr sz="1200" spc="249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$1,26</a:t>
            </a:r>
            <a:r>
              <a:rPr sz="1200" dirty="0">
                <a:latin typeface="Times New Roman"/>
                <a:cs typeface="Times New Roman"/>
              </a:rPr>
              <a:t>1                  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5.00</a:t>
            </a:r>
            <a:r>
              <a:rPr sz="1200" dirty="0">
                <a:latin typeface="Times New Roman"/>
                <a:cs typeface="Times New Roman"/>
              </a:rPr>
              <a:t>%                  </a:t>
            </a:r>
            <a:r>
              <a:rPr sz="1200" spc="267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$2,10</a:t>
            </a:r>
            <a:r>
              <a:rPr sz="1200" dirty="0">
                <a:latin typeface="Times New Roman"/>
                <a:cs typeface="Times New Roman"/>
              </a:rPr>
              <a:t>2                  </a:t>
            </a:r>
            <a:r>
              <a:rPr sz="1200" spc="32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10.00</a:t>
            </a:r>
            <a:r>
              <a:rPr sz="1200" dirty="0">
                <a:latin typeface="Times New Roman"/>
                <a:cs typeface="Times New Roman"/>
              </a:rPr>
              <a:t>%                  </a:t>
            </a:r>
            <a:r>
              <a:rPr sz="1200" spc="278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-$841</a:t>
            </a:r>
            <a:endParaRPr sz="1200">
              <a:latin typeface="Times New Roman"/>
              <a:cs typeface="Times New Roman"/>
            </a:endParaRPr>
          </a:p>
          <a:p>
            <a:pPr marL="1468926" marR="689756" algn="ctr">
              <a:lnSpc>
                <a:spcPct val="95825"/>
              </a:lnSpc>
              <a:spcBef>
                <a:spcPts val="215"/>
              </a:spcBef>
            </a:pPr>
            <a:r>
              <a:rPr sz="1200" dirty="0">
                <a:latin typeface="Times New Roman"/>
                <a:cs typeface="Times New Roman"/>
              </a:rPr>
              <a:t>5                      </a:t>
            </a:r>
            <a:r>
              <a:rPr sz="1200" spc="249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$1,32</a:t>
            </a:r>
            <a:r>
              <a:rPr sz="1200" dirty="0">
                <a:latin typeface="Times New Roman"/>
                <a:cs typeface="Times New Roman"/>
              </a:rPr>
              <a:t>4                  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5.00</a:t>
            </a:r>
            <a:r>
              <a:rPr sz="1200" dirty="0">
                <a:latin typeface="Times New Roman"/>
                <a:cs typeface="Times New Roman"/>
              </a:rPr>
              <a:t>%                  </a:t>
            </a:r>
            <a:r>
              <a:rPr sz="1200" spc="267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$1,05</a:t>
            </a:r>
            <a:r>
              <a:rPr sz="1200" dirty="0">
                <a:latin typeface="Times New Roman"/>
                <a:cs typeface="Times New Roman"/>
              </a:rPr>
              <a:t>1                 </a:t>
            </a:r>
            <a:r>
              <a:rPr sz="1200" spc="86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-50.00</a:t>
            </a:r>
            <a:r>
              <a:rPr sz="1200" dirty="0">
                <a:latin typeface="Times New Roman"/>
                <a:cs typeface="Times New Roman"/>
              </a:rPr>
              <a:t>%                  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$273</a:t>
            </a:r>
            <a:endParaRPr sz="1200">
              <a:latin typeface="Times New Roman"/>
              <a:cs typeface="Times New Roman"/>
            </a:endParaRPr>
          </a:p>
          <a:p>
            <a:pPr marL="1468926" marR="689756" algn="ctr">
              <a:lnSpc>
                <a:spcPct val="95825"/>
              </a:lnSpc>
              <a:spcBef>
                <a:spcPts val="215"/>
              </a:spcBef>
            </a:pPr>
            <a:r>
              <a:rPr sz="1200" dirty="0">
                <a:latin typeface="Times New Roman"/>
                <a:cs typeface="Times New Roman"/>
              </a:rPr>
              <a:t>6                      </a:t>
            </a:r>
            <a:r>
              <a:rPr sz="1200" spc="249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$1,39</a:t>
            </a:r>
            <a:r>
              <a:rPr sz="1200" dirty="0">
                <a:latin typeface="Times New Roman"/>
                <a:cs typeface="Times New Roman"/>
              </a:rPr>
              <a:t>0                  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5.00</a:t>
            </a:r>
            <a:r>
              <a:rPr sz="1200" dirty="0">
                <a:latin typeface="Times New Roman"/>
                <a:cs typeface="Times New Roman"/>
              </a:rPr>
              <a:t>%                    </a:t>
            </a:r>
            <a:r>
              <a:rPr sz="1200" spc="16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$736                  </a:t>
            </a:r>
            <a:r>
              <a:rPr sz="1200" spc="253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-30.00</a:t>
            </a:r>
            <a:r>
              <a:rPr sz="1200" dirty="0">
                <a:latin typeface="Times New Roman"/>
                <a:cs typeface="Times New Roman"/>
              </a:rPr>
              <a:t>%                  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$654</a:t>
            </a:r>
            <a:endParaRPr sz="1200">
              <a:latin typeface="Times New Roman"/>
              <a:cs typeface="Times New Roman"/>
            </a:endParaRPr>
          </a:p>
          <a:p>
            <a:pPr marL="1468926" marR="689756" algn="ctr">
              <a:lnSpc>
                <a:spcPct val="95825"/>
              </a:lnSpc>
              <a:spcBef>
                <a:spcPts val="215"/>
              </a:spcBef>
            </a:pPr>
            <a:r>
              <a:rPr sz="1200" dirty="0">
                <a:latin typeface="Times New Roman"/>
                <a:cs typeface="Times New Roman"/>
              </a:rPr>
              <a:t>7                      </a:t>
            </a:r>
            <a:r>
              <a:rPr sz="1200" spc="249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$1,46</a:t>
            </a:r>
            <a:r>
              <a:rPr sz="1200" dirty="0">
                <a:latin typeface="Times New Roman"/>
                <a:cs typeface="Times New Roman"/>
              </a:rPr>
              <a:t>0                  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5.00</a:t>
            </a:r>
            <a:r>
              <a:rPr sz="1200" dirty="0">
                <a:latin typeface="Times New Roman"/>
                <a:cs typeface="Times New Roman"/>
              </a:rPr>
              <a:t>%                    </a:t>
            </a:r>
            <a:r>
              <a:rPr sz="1200" spc="16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$773                    </a:t>
            </a:r>
            <a:r>
              <a:rPr sz="1200" spc="14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5.00</a:t>
            </a:r>
            <a:r>
              <a:rPr sz="1200" dirty="0">
                <a:latin typeface="Times New Roman"/>
                <a:cs typeface="Times New Roman"/>
              </a:rPr>
              <a:t>%                    </a:t>
            </a:r>
            <a:r>
              <a:rPr sz="1200" spc="16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$687</a:t>
            </a:r>
            <a:endParaRPr sz="1200">
              <a:latin typeface="Times New Roman"/>
              <a:cs typeface="Times New Roman"/>
            </a:endParaRPr>
          </a:p>
          <a:p>
            <a:pPr marL="1468926" marR="689756" algn="ctr">
              <a:lnSpc>
                <a:spcPct val="95825"/>
              </a:lnSpc>
              <a:spcBef>
                <a:spcPts val="215"/>
              </a:spcBef>
            </a:pPr>
            <a:r>
              <a:rPr sz="1200" dirty="0">
                <a:latin typeface="Times New Roman"/>
                <a:cs typeface="Times New Roman"/>
              </a:rPr>
              <a:t>8                      </a:t>
            </a:r>
            <a:r>
              <a:rPr sz="1200" spc="249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$1,53</a:t>
            </a:r>
            <a:r>
              <a:rPr sz="1200" dirty="0">
                <a:latin typeface="Times New Roman"/>
                <a:cs typeface="Times New Roman"/>
              </a:rPr>
              <a:t>3                  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5.00</a:t>
            </a:r>
            <a:r>
              <a:rPr sz="1200" dirty="0">
                <a:latin typeface="Times New Roman"/>
                <a:cs typeface="Times New Roman"/>
              </a:rPr>
              <a:t>%                    </a:t>
            </a:r>
            <a:r>
              <a:rPr sz="1200" spc="16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$811                    </a:t>
            </a:r>
            <a:r>
              <a:rPr sz="1200" spc="14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5.00</a:t>
            </a:r>
            <a:r>
              <a:rPr sz="1200" dirty="0">
                <a:latin typeface="Times New Roman"/>
                <a:cs typeface="Times New Roman"/>
              </a:rPr>
              <a:t>%                    </a:t>
            </a:r>
            <a:r>
              <a:rPr sz="1200" spc="16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$721</a:t>
            </a:r>
            <a:endParaRPr sz="1200">
              <a:latin typeface="Times New Roman"/>
              <a:cs typeface="Times New Roman"/>
            </a:endParaRPr>
          </a:p>
          <a:p>
            <a:pPr marL="1468926" marR="689756" algn="ctr">
              <a:lnSpc>
                <a:spcPct val="95825"/>
              </a:lnSpc>
              <a:spcBef>
                <a:spcPts val="215"/>
              </a:spcBef>
            </a:pPr>
            <a:r>
              <a:rPr sz="1200" dirty="0">
                <a:latin typeface="Times New Roman"/>
                <a:cs typeface="Times New Roman"/>
              </a:rPr>
              <a:t>9                      </a:t>
            </a:r>
            <a:r>
              <a:rPr sz="1200" spc="249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$1,60</a:t>
            </a:r>
            <a:r>
              <a:rPr sz="1200" dirty="0">
                <a:latin typeface="Times New Roman"/>
                <a:cs typeface="Times New Roman"/>
              </a:rPr>
              <a:t>9                  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5.00</a:t>
            </a:r>
            <a:r>
              <a:rPr sz="1200" dirty="0">
                <a:latin typeface="Times New Roman"/>
                <a:cs typeface="Times New Roman"/>
              </a:rPr>
              <a:t>%                    </a:t>
            </a:r>
            <a:r>
              <a:rPr sz="1200" spc="16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$852                    </a:t>
            </a:r>
            <a:r>
              <a:rPr sz="1200" spc="14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5.00</a:t>
            </a:r>
            <a:r>
              <a:rPr sz="1200" dirty="0">
                <a:latin typeface="Times New Roman"/>
                <a:cs typeface="Times New Roman"/>
              </a:rPr>
              <a:t>%                    </a:t>
            </a:r>
            <a:r>
              <a:rPr sz="1200" spc="16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$758</a:t>
            </a:r>
            <a:endParaRPr sz="1200">
              <a:latin typeface="Times New Roman"/>
              <a:cs typeface="Times New Roman"/>
            </a:endParaRPr>
          </a:p>
          <a:p>
            <a:pPr marL="1446090">
              <a:lnSpc>
                <a:spcPct val="95825"/>
              </a:lnSpc>
              <a:spcBef>
                <a:spcPts val="215"/>
              </a:spcBef>
            </a:pPr>
            <a:r>
              <a:rPr sz="1200" dirty="0">
                <a:latin typeface="Times New Roman"/>
                <a:cs typeface="Times New Roman"/>
              </a:rPr>
              <a:t>10                      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$1,69</a:t>
            </a:r>
            <a:r>
              <a:rPr sz="1200" dirty="0">
                <a:latin typeface="Times New Roman"/>
                <a:cs typeface="Times New Roman"/>
              </a:rPr>
              <a:t>0                  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5.00</a:t>
            </a:r>
            <a:r>
              <a:rPr sz="1200" dirty="0">
                <a:latin typeface="Times New Roman"/>
                <a:cs typeface="Times New Roman"/>
              </a:rPr>
              <a:t>%                    </a:t>
            </a:r>
            <a:r>
              <a:rPr sz="1200" spc="16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$894                    </a:t>
            </a:r>
            <a:r>
              <a:rPr sz="1200" spc="14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5.00</a:t>
            </a:r>
            <a:r>
              <a:rPr sz="1200" dirty="0">
                <a:latin typeface="Times New Roman"/>
                <a:cs typeface="Times New Roman"/>
              </a:rPr>
              <a:t>%                    </a:t>
            </a:r>
            <a:r>
              <a:rPr sz="1200" spc="16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$795</a:t>
            </a:r>
            <a:endParaRPr sz="12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443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3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5367" y="4217750"/>
            <a:ext cx="1423" cy="1301166"/>
          </a:xfrm>
          <a:custGeom>
            <a:avLst/>
            <a:gdLst/>
            <a:ahLst/>
            <a:cxnLst/>
            <a:rect l="l" t="t" r="r" b="b"/>
            <a:pathLst>
              <a:path w="1565" h="1474655">
                <a:moveTo>
                  <a:pt x="0" y="0"/>
                </a:moveTo>
                <a:lnTo>
                  <a:pt x="1565" y="147465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5290" y="5538255"/>
            <a:ext cx="2023701" cy="1381"/>
          </a:xfrm>
          <a:custGeom>
            <a:avLst/>
            <a:gdLst/>
            <a:ahLst/>
            <a:cxnLst/>
            <a:rect l="l" t="t" r="r" b="b"/>
            <a:pathLst>
              <a:path w="2226071" h="1565">
                <a:moveTo>
                  <a:pt x="0" y="0"/>
                </a:moveTo>
                <a:lnTo>
                  <a:pt x="2226071" y="156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95177" y="5184646"/>
            <a:ext cx="1978161" cy="1381"/>
          </a:xfrm>
          <a:custGeom>
            <a:avLst/>
            <a:gdLst/>
            <a:ahLst/>
            <a:cxnLst/>
            <a:rect l="l" t="t" r="r" b="b"/>
            <a:pathLst>
              <a:path w="2175977" h="1565">
                <a:moveTo>
                  <a:pt x="0" y="0"/>
                </a:moveTo>
                <a:lnTo>
                  <a:pt x="2175977" y="156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44777" y="4217750"/>
            <a:ext cx="1423" cy="1301166"/>
          </a:xfrm>
          <a:custGeom>
            <a:avLst/>
            <a:gdLst/>
            <a:ahLst/>
            <a:cxnLst/>
            <a:rect l="l" t="t" r="r" b="b"/>
            <a:pathLst>
              <a:path w="1565" h="1474655">
                <a:moveTo>
                  <a:pt x="0" y="0"/>
                </a:moveTo>
                <a:lnTo>
                  <a:pt x="1565" y="147465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49046" y="4831039"/>
            <a:ext cx="1277977" cy="1381"/>
          </a:xfrm>
          <a:custGeom>
            <a:avLst/>
            <a:gdLst/>
            <a:ahLst/>
            <a:cxnLst/>
            <a:rect l="l" t="t" r="r" b="b"/>
            <a:pathLst>
              <a:path w="1405775" h="1565">
                <a:moveTo>
                  <a:pt x="0" y="0"/>
                </a:moveTo>
                <a:lnTo>
                  <a:pt x="1405775" y="156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64700" y="5538255"/>
            <a:ext cx="2023701" cy="1381"/>
          </a:xfrm>
          <a:custGeom>
            <a:avLst/>
            <a:gdLst/>
            <a:ahLst/>
            <a:cxnLst/>
            <a:rect l="l" t="t" r="r" b="b"/>
            <a:pathLst>
              <a:path w="2226071" h="1565">
                <a:moveTo>
                  <a:pt x="0" y="0"/>
                </a:moveTo>
                <a:lnTo>
                  <a:pt x="2226071" y="156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69717" y="5184646"/>
            <a:ext cx="703029" cy="1381"/>
          </a:xfrm>
          <a:custGeom>
            <a:avLst/>
            <a:gdLst/>
            <a:ahLst/>
            <a:cxnLst/>
            <a:rect l="l" t="t" r="r" b="b"/>
            <a:pathLst>
              <a:path w="773332" h="1565">
                <a:moveTo>
                  <a:pt x="0" y="0"/>
                </a:moveTo>
                <a:lnTo>
                  <a:pt x="773332" y="156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34139" y="4851757"/>
            <a:ext cx="1423" cy="342557"/>
          </a:xfrm>
          <a:custGeom>
            <a:avLst/>
            <a:gdLst/>
            <a:ahLst/>
            <a:cxnLst/>
            <a:rect l="l" t="t" r="r" b="b"/>
            <a:pathLst>
              <a:path w="1565" h="388231">
                <a:moveTo>
                  <a:pt x="0" y="0"/>
                </a:moveTo>
                <a:lnTo>
                  <a:pt x="1565" y="388231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48076" y="4217749"/>
            <a:ext cx="1423" cy="1359180"/>
          </a:xfrm>
          <a:custGeom>
            <a:avLst/>
            <a:gdLst/>
            <a:ahLst/>
            <a:cxnLst/>
            <a:rect l="l" t="t" r="r" b="b"/>
            <a:pathLst>
              <a:path w="1565" h="1540404">
                <a:moveTo>
                  <a:pt x="0" y="0"/>
                </a:moveTo>
                <a:lnTo>
                  <a:pt x="1565" y="1540404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3653" y="5538255"/>
            <a:ext cx="1780344" cy="1381"/>
          </a:xfrm>
          <a:custGeom>
            <a:avLst/>
            <a:gdLst/>
            <a:ahLst/>
            <a:cxnLst/>
            <a:rect l="l" t="t" r="r" b="b"/>
            <a:pathLst>
              <a:path w="1958378" h="1565">
                <a:moveTo>
                  <a:pt x="0" y="0"/>
                </a:moveTo>
                <a:lnTo>
                  <a:pt x="1958378" y="156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69422" y="4596221"/>
            <a:ext cx="564985" cy="1381"/>
          </a:xfrm>
          <a:custGeom>
            <a:avLst/>
            <a:gdLst/>
            <a:ahLst/>
            <a:cxnLst/>
            <a:rect l="l" t="t" r="r" b="b"/>
            <a:pathLst>
              <a:path w="621484" h="1565">
                <a:moveTo>
                  <a:pt x="0" y="0"/>
                </a:moveTo>
                <a:lnTo>
                  <a:pt x="621484" y="156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35635" y="5184646"/>
            <a:ext cx="398477" cy="1381"/>
          </a:xfrm>
          <a:custGeom>
            <a:avLst/>
            <a:gdLst/>
            <a:ahLst/>
            <a:cxnLst/>
            <a:rect l="l" t="t" r="r" b="b"/>
            <a:pathLst>
              <a:path w="438325" h="1565">
                <a:moveTo>
                  <a:pt x="0" y="0"/>
                </a:moveTo>
                <a:lnTo>
                  <a:pt x="438325" y="156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89910" y="4587932"/>
            <a:ext cx="731492" cy="593951"/>
          </a:xfrm>
          <a:custGeom>
            <a:avLst/>
            <a:gdLst/>
            <a:ahLst/>
            <a:cxnLst/>
            <a:rect l="l" t="t" r="r" b="b"/>
            <a:pathLst>
              <a:path w="804641" h="673144">
                <a:moveTo>
                  <a:pt x="0" y="0"/>
                </a:moveTo>
                <a:lnTo>
                  <a:pt x="804641" y="673144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92452" y="4189969"/>
            <a:ext cx="1243495" cy="22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624"/>
              </a:lnSpc>
              <a:spcBef>
                <a:spcPts val="81"/>
              </a:spcBef>
            </a:pP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1861" y="4189969"/>
            <a:ext cx="1357233" cy="22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624"/>
              </a:lnSpc>
              <a:spcBef>
                <a:spcPts val="81"/>
              </a:spcBef>
            </a:pPr>
            <a:r>
              <a:rPr sz="1600" dirty="0">
                <a:latin typeface="Times New Roman"/>
                <a:cs typeface="Times New Roman"/>
              </a:rPr>
              <a:t>2-Stage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5045" y="4203781"/>
            <a:ext cx="1357233" cy="22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624"/>
              </a:lnSpc>
              <a:spcBef>
                <a:spcPts val="81"/>
              </a:spcBef>
            </a:pPr>
            <a:r>
              <a:rPr sz="1600" dirty="0">
                <a:latin typeface="Times New Roman"/>
                <a:cs typeface="Times New Roman"/>
              </a:rPr>
              <a:t>3-Stage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2729905" marR="2662360" algn="ctr">
              <a:lnSpc>
                <a:spcPct val="95825"/>
              </a:lnSpc>
              <a:spcBef>
                <a:spcPts val="2692"/>
              </a:spcBef>
            </a:pPr>
            <a:r>
              <a:rPr sz="2500" spc="-228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. Growth Patterns</a:t>
            </a:r>
            <a:endParaRPr sz="2500">
              <a:latin typeface="Arial"/>
              <a:cs typeface="Arial"/>
            </a:endParaRPr>
          </a:p>
          <a:p>
            <a:pPr marL="1395001" marR="440967" indent="-303444" algn="just">
              <a:lnSpc>
                <a:spcPts val="2012"/>
              </a:lnSpc>
              <a:spcBef>
                <a:spcPts val="687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key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assumption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discounted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</a:t>
            </a:r>
            <a:r>
              <a:rPr sz="1700" spc="-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models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period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440967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high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growth,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pattern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growth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during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period.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 general, </a:t>
            </a:r>
            <a:endParaRPr sz="1700">
              <a:latin typeface="Times New Roman"/>
              <a:cs typeface="Times New Roman"/>
            </a:endParaRPr>
          </a:p>
          <a:p>
            <a:pPr marL="1395001" marR="440967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make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one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three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assumptions: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7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growth,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already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endParaRPr sz="1600">
              <a:latin typeface="Times New Roman"/>
              <a:cs typeface="Times New Roman"/>
            </a:endParaRPr>
          </a:p>
          <a:p>
            <a:pPr marL="1749020" marR="341997" indent="-252870">
              <a:lnSpc>
                <a:spcPts val="1806"/>
              </a:lnSpc>
              <a:spcBef>
                <a:spcPts val="671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period,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 </a:t>
            </a:r>
            <a:endParaRPr sz="1600">
              <a:latin typeface="Times New Roman"/>
              <a:cs typeface="Times New Roman"/>
            </a:endParaRPr>
          </a:p>
          <a:p>
            <a:pPr marL="1749020" marR="341997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drop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(2-stage)</a:t>
            </a:r>
            <a:endParaRPr sz="1600">
              <a:latin typeface="Times New Roman"/>
              <a:cs typeface="Times New Roman"/>
            </a:endParaRPr>
          </a:p>
          <a:p>
            <a:pPr marL="1749020" marR="341997" indent="-252870">
              <a:lnSpc>
                <a:spcPts val="1806"/>
              </a:lnSpc>
              <a:spcBef>
                <a:spcPts val="592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period,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 </a:t>
            </a:r>
            <a:endParaRPr sz="1600">
              <a:latin typeface="Times New Roman"/>
              <a:cs typeface="Times New Roman"/>
            </a:endParaRPr>
          </a:p>
          <a:p>
            <a:pPr marL="1749020" marR="341997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decline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gradually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rate(3-stage)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407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603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98477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Stable Growth Characteristics</a:t>
            </a:r>
            <a:endParaRPr sz="2500">
              <a:latin typeface="Arial"/>
              <a:cs typeface="Arial"/>
            </a:endParaRPr>
          </a:p>
          <a:p>
            <a:pPr marL="1395001" marR="472180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stable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growth,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should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characteristics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stable </a:t>
            </a:r>
            <a:endParaRPr sz="1700">
              <a:latin typeface="Times New Roman"/>
              <a:cs typeface="Times New Roman"/>
            </a:endParaRPr>
          </a:p>
          <a:p>
            <a:pPr marL="1395001" marR="47218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growth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firms.</a:t>
            </a:r>
            <a:r>
              <a:rPr sz="1700" spc="-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particula</a:t>
            </a:r>
            <a:r>
              <a:rPr sz="1700" spc="-7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,</a:t>
            </a:r>
            <a:endParaRPr sz="1700">
              <a:latin typeface="Times New Roman"/>
              <a:cs typeface="Times New Roman"/>
            </a:endParaRPr>
          </a:p>
          <a:p>
            <a:pPr marL="1749020" marR="285461" indent="-252870">
              <a:lnSpc>
                <a:spcPts val="1806"/>
              </a:lnSpc>
              <a:spcBef>
                <a:spcPts val="63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firm,</a:t>
            </a:r>
            <a:r>
              <a:rPr sz="1600" spc="-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measured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beta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ratings,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endParaRPr sz="1600">
              <a:latin typeface="Times New Roman"/>
              <a:cs typeface="Times New Roman"/>
            </a:endParaRPr>
          </a:p>
          <a:p>
            <a:pPr marL="1749020" marR="285461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firm.</a:t>
            </a:r>
            <a:endParaRPr sz="16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404"/>
              </a:spcBef>
            </a:pP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3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move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towards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one</a:t>
            </a:r>
            <a:endParaRPr sz="14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3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reflect</a:t>
            </a:r>
            <a:r>
              <a:rPr sz="1400" spc="-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safety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stable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r>
              <a:rPr sz="1400" spc="-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(BBB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higher)</a:t>
            </a:r>
            <a:endParaRPr sz="1400">
              <a:latin typeface="Times New Roman"/>
              <a:cs typeface="Times New Roman"/>
            </a:endParaRPr>
          </a:p>
          <a:p>
            <a:pPr marL="1749020" marR="644074" indent="-252870">
              <a:lnSpc>
                <a:spcPts val="1806"/>
              </a:lnSpc>
              <a:spcBef>
                <a:spcPts val="622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might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ger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 </a:t>
            </a:r>
            <a:endParaRPr sz="1600">
              <a:latin typeface="Times New Roman"/>
              <a:cs typeface="Times New Roman"/>
            </a:endParaRPr>
          </a:p>
          <a:p>
            <a:pPr marL="1749020" marR="644074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firms.</a:t>
            </a:r>
            <a:endParaRPr sz="16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494"/>
              </a:spcBef>
            </a:pP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3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ratio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might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moved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optimal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industry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average</a:t>
            </a:r>
            <a:endParaRPr sz="14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3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managers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deeply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averse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debt,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never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happen</a:t>
            </a:r>
            <a:endParaRPr sz="1400">
              <a:latin typeface="Times New Roman"/>
              <a:cs typeface="Times New Roman"/>
            </a:endParaRPr>
          </a:p>
          <a:p>
            <a:pPr marL="1749020" marR="448809" indent="-252870">
              <a:lnSpc>
                <a:spcPts val="1806"/>
              </a:lnSpc>
              <a:spcBef>
                <a:spcPts val="711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reinvestment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 </a:t>
            </a:r>
            <a:endParaRPr sz="1600">
              <a:latin typeface="Times New Roman"/>
              <a:cs typeface="Times New Roman"/>
            </a:endParaRPr>
          </a:p>
          <a:p>
            <a:pPr marL="1749020" marR="448809">
              <a:lnSpc>
                <a:spcPts val="1806"/>
              </a:lnSpc>
              <a:spcBef>
                <a:spcPts val="14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90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endParaRPr sz="16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490"/>
              </a:spcBef>
            </a:pP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3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Reinvestment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Return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01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2536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403530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Global Crossing: Stable Growth Inputs</a:t>
            </a:r>
            <a:endParaRPr sz="2500">
              <a:latin typeface="Arial"/>
              <a:cs typeface="Arial"/>
            </a:endParaRPr>
          </a:p>
          <a:p>
            <a:pPr marL="4293179">
              <a:lnSpc>
                <a:spcPct val="95825"/>
              </a:lnSpc>
              <a:spcBef>
                <a:spcPts val="3949"/>
              </a:spcBef>
            </a:pPr>
            <a:r>
              <a:rPr sz="1700" dirty="0">
                <a:latin typeface="Times New Roman"/>
                <a:cs typeface="Times New Roman"/>
              </a:rPr>
              <a:t>High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Growth   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Stable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Growth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Global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Crossing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Beta                                 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3.00                    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1.00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                      </a:t>
            </a:r>
            <a:r>
              <a:rPr sz="1600" spc="3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74.9%                </a:t>
            </a:r>
            <a:r>
              <a:rPr sz="1600" spc="3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40%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           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Negative            </a:t>
            </a:r>
            <a:r>
              <a:rPr sz="1600" spc="2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7.36%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                 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13.80%              </a:t>
            </a:r>
            <a:r>
              <a:rPr sz="1600" spc="3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7.36%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   </a:t>
            </a:r>
            <a:r>
              <a:rPr sz="1600" spc="2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NMF                  </a:t>
            </a:r>
            <a:r>
              <a:rPr sz="1600" spc="1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5%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Reinvestment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         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&gt;100%               </a:t>
            </a:r>
            <a:r>
              <a:rPr sz="1600" spc="2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5%/7.36%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67.93%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47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879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53524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Why distress matters…</a:t>
            </a:r>
            <a:endParaRPr sz="2500">
              <a:latin typeface="Arial"/>
              <a:cs typeface="Arial"/>
            </a:endParaRPr>
          </a:p>
          <a:p>
            <a:pPr marL="1395001" marR="371853" indent="-303444">
              <a:lnSpc>
                <a:spcPts val="1947"/>
              </a:lnSpc>
              <a:spcBef>
                <a:spcPts val="4122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Some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clearly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exposed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possible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distress,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though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source 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vary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across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firms.</a:t>
            </a:r>
            <a:endParaRPr sz="1700">
              <a:latin typeface="Times New Roman"/>
              <a:cs typeface="Times New Roman"/>
            </a:endParaRPr>
          </a:p>
          <a:p>
            <a:pPr marL="1749020" marR="380576" indent="-252870">
              <a:lnSpc>
                <a:spcPct val="98604"/>
              </a:lnSpc>
              <a:spcBef>
                <a:spcPts val="25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For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firms,</a:t>
            </a:r>
            <a:r>
              <a:rPr sz="1600" spc="-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too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creates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potential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failure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make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payments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consequences</a:t>
            </a:r>
            <a:r>
              <a:rPr sz="1600" spc="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(bankruptc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liquidation, reo</a:t>
            </a:r>
            <a:r>
              <a:rPr sz="1600" spc="-27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ganization)</a:t>
            </a:r>
            <a:endParaRPr sz="1600">
              <a:latin typeface="Times New Roman"/>
              <a:cs typeface="Times New Roman"/>
            </a:endParaRPr>
          </a:p>
          <a:p>
            <a:pPr marL="1749020" marR="622212" indent="-252870">
              <a:lnSpc>
                <a:spcPct val="98604"/>
              </a:lnSpc>
              <a:spcBef>
                <a:spcPts val="354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For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firms,</a:t>
            </a:r>
            <a:r>
              <a:rPr sz="1600" spc="-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arise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inability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 expenses.</a:t>
            </a:r>
            <a:endParaRPr sz="1600">
              <a:latin typeface="Times New Roman"/>
              <a:cs typeface="Times New Roman"/>
            </a:endParaRPr>
          </a:p>
          <a:p>
            <a:pPr marL="1395001" marR="1096179" indent="-303444">
              <a:lnSpc>
                <a:spcPts val="1858"/>
              </a:lnSpc>
              <a:spcBef>
                <a:spcPts val="51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occurs,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98" dirty="0">
                <a:latin typeface="Times New Roman"/>
                <a:cs typeface="Times New Roman"/>
              </a:rPr>
              <a:t>’</a:t>
            </a:r>
            <a:r>
              <a:rPr sz="1700" dirty="0">
                <a:latin typeface="Times New Roman"/>
                <a:cs typeface="Times New Roman"/>
              </a:rPr>
              <a:t>s</a:t>
            </a:r>
            <a:r>
              <a:rPr sz="1700" spc="-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life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terminated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leading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potential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loss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cashflows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beyond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point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time.</a:t>
            </a:r>
            <a:endParaRPr sz="1700">
              <a:latin typeface="Times New Roman"/>
              <a:cs typeface="Times New Roman"/>
            </a:endParaRPr>
          </a:p>
          <a:p>
            <a:pPr marL="1749020" marR="560651" indent="-252870">
              <a:lnSpc>
                <a:spcPct val="98604"/>
              </a:lnSpc>
              <a:spcBef>
                <a:spcPts val="37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DCF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valuation,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essentially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truncate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cashflows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well before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reach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“nirvana”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(terminal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value).</a:t>
            </a:r>
            <a:endParaRPr sz="1600">
              <a:latin typeface="Times New Roman"/>
              <a:cs typeface="Times New Roman"/>
            </a:endParaRPr>
          </a:p>
          <a:p>
            <a:pPr marL="1749020" marR="415257" indent="-252870" algn="just">
              <a:lnSpc>
                <a:spcPct val="96304"/>
              </a:lnSpc>
              <a:spcBef>
                <a:spcPts val="354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multiple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based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comparable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set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higher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 have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continuing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significant chance 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(as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consequence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bankruptcy).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61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175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2059402" marR="844493" indent="-1093632">
              <a:lnSpc>
                <a:spcPts val="2838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The Purist DCF Defense:</a:t>
            </a:r>
            <a:r>
              <a:rPr sz="2500" spc="-39" dirty="0">
                <a:latin typeface="Arial"/>
                <a:cs typeface="Arial"/>
              </a:rPr>
              <a:t> </a:t>
            </a:r>
            <a:r>
              <a:rPr sz="2500" spc="-228" dirty="0">
                <a:latin typeface="Arial"/>
                <a:cs typeface="Arial"/>
              </a:rPr>
              <a:t>Y</a:t>
            </a:r>
            <a:r>
              <a:rPr sz="2500" dirty="0">
                <a:latin typeface="Arial"/>
                <a:cs typeface="Arial"/>
              </a:rPr>
              <a:t>ou do not need to </a:t>
            </a:r>
            <a:endParaRPr sz="2500">
              <a:latin typeface="Arial"/>
              <a:cs typeface="Arial"/>
            </a:endParaRPr>
          </a:p>
          <a:p>
            <a:pPr marL="2059402" marR="844493">
              <a:lnSpc>
                <a:spcPts val="2838"/>
              </a:lnSpc>
              <a:spcBef>
                <a:spcPts val="170"/>
              </a:spcBef>
            </a:pPr>
            <a:r>
              <a:rPr sz="2500" dirty="0">
                <a:latin typeface="Arial"/>
                <a:cs typeface="Arial"/>
              </a:rPr>
              <a:t>consider distress in valuation</a:t>
            </a:r>
            <a:endParaRPr sz="2500">
              <a:latin typeface="Arial"/>
              <a:cs typeface="Arial"/>
            </a:endParaRPr>
          </a:p>
          <a:p>
            <a:pPr marL="1395001" marR="365980" indent="-303444">
              <a:lnSpc>
                <a:spcPts val="2012"/>
              </a:lnSpc>
              <a:spcBef>
                <a:spcPts val="395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assume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unrestricted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access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capital,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 </a:t>
            </a:r>
            <a:endParaRPr sz="1700">
              <a:latin typeface="Times New Roman"/>
              <a:cs typeface="Times New Roman"/>
            </a:endParaRPr>
          </a:p>
          <a:p>
            <a:pPr marL="1395001" marR="36598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worth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going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concern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ever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forced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liquidation.</a:t>
            </a:r>
            <a:endParaRPr sz="1700">
              <a:latin typeface="Times New Roman"/>
              <a:cs typeface="Times New Roman"/>
            </a:endParaRPr>
          </a:p>
          <a:p>
            <a:pPr marL="1749020" marR="605465" indent="-252870">
              <a:lnSpc>
                <a:spcPts val="1806"/>
              </a:lnSpc>
              <a:spcBef>
                <a:spcPts val="63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Response: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access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unrestricted,</a:t>
            </a:r>
            <a:r>
              <a:rPr sz="1600" spc="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especially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 </a:t>
            </a:r>
            <a:endParaRPr sz="1600">
              <a:latin typeface="Times New Roman"/>
              <a:cs typeface="Times New Roman"/>
            </a:endParaRPr>
          </a:p>
          <a:p>
            <a:pPr marL="1749020" marR="605465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viewed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troubled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depressed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markets.</a:t>
            </a:r>
            <a:endParaRPr sz="1600">
              <a:latin typeface="Times New Roman"/>
              <a:cs typeface="Times New Roman"/>
            </a:endParaRPr>
          </a:p>
          <a:p>
            <a:pPr marL="1395001" marR="308500" indent="-303444">
              <a:lnSpc>
                <a:spcPts val="2012"/>
              </a:lnSpc>
              <a:spcBef>
                <a:spcPts val="512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la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market-cap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major </a:t>
            </a:r>
            <a:endParaRPr sz="1700">
              <a:latin typeface="Times New Roman"/>
              <a:cs typeface="Times New Roman"/>
            </a:endParaRPr>
          </a:p>
          <a:p>
            <a:pPr marL="1395001" marR="30850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exchanges.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chances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defaulting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minimal…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7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Response: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Enron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Kmart….</a:t>
            </a:r>
            <a:endParaRPr sz="1600">
              <a:latin typeface="Times New Roman"/>
              <a:cs typeface="Times New Roman"/>
            </a:endParaRPr>
          </a:p>
          <a:p>
            <a:pPr marL="1395001" marR="278579" indent="-303444">
              <a:lnSpc>
                <a:spcPts val="2012"/>
              </a:lnSpc>
              <a:spcBef>
                <a:spcPts val="592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default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able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sell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their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(both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in-place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 </a:t>
            </a:r>
            <a:endParaRPr sz="1700">
              <a:latin typeface="Times New Roman"/>
              <a:cs typeface="Times New Roman"/>
            </a:endParaRPr>
          </a:p>
          <a:p>
            <a:pPr marL="1395001" marR="27857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growth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opportunities)</a:t>
            </a:r>
            <a:r>
              <a:rPr sz="1700" spc="10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fair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value,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should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equal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endParaRPr sz="1700">
              <a:latin typeface="Times New Roman"/>
              <a:cs typeface="Times New Roman"/>
            </a:endParaRPr>
          </a:p>
          <a:p>
            <a:pPr marL="1395001" marR="27857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operating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cashflows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assets.</a:t>
            </a:r>
            <a:endParaRPr sz="1700">
              <a:latin typeface="Times New Roman"/>
              <a:cs typeface="Times New Roman"/>
            </a:endParaRPr>
          </a:p>
          <a:p>
            <a:pPr marL="1749020" marR="821702" indent="-252870">
              <a:lnSpc>
                <a:spcPts val="1806"/>
              </a:lnSpc>
              <a:spcBef>
                <a:spcPts val="63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Response: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Unlikel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assets-in-place,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because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need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endParaRPr sz="1600">
              <a:latin typeface="Times New Roman"/>
              <a:cs typeface="Times New Roman"/>
            </a:endParaRPr>
          </a:p>
          <a:p>
            <a:pPr marL="1749020" marR="821702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liquidate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quickl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69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6988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3449816" marR="748625" indent="-2580003">
              <a:lnSpc>
                <a:spcPts val="2838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The</a:t>
            </a:r>
            <a:r>
              <a:rPr sz="2500" spc="-12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Adapted DCF Defense: It is already in the </a:t>
            </a:r>
            <a:endParaRPr sz="2500">
              <a:latin typeface="Arial"/>
              <a:cs typeface="Arial"/>
            </a:endParaRPr>
          </a:p>
          <a:p>
            <a:pPr marL="3449816" marR="748625">
              <a:lnSpc>
                <a:spcPts val="2838"/>
              </a:lnSpc>
              <a:spcBef>
                <a:spcPts val="170"/>
              </a:spcBef>
            </a:pPr>
            <a:r>
              <a:rPr sz="2500" dirty="0">
                <a:latin typeface="Arial"/>
                <a:cs typeface="Arial"/>
              </a:rPr>
              <a:t>valuation</a:t>
            </a:r>
            <a:endParaRPr sz="2500">
              <a:latin typeface="Arial"/>
              <a:cs typeface="Arial"/>
            </a:endParaRPr>
          </a:p>
          <a:p>
            <a:pPr marL="1395001" marR="678188" indent="-303444">
              <a:lnSpc>
                <a:spcPts val="2012"/>
              </a:lnSpc>
              <a:spcBef>
                <a:spcPts val="4042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cashflows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adjusted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reflect</a:t>
            </a:r>
            <a:r>
              <a:rPr sz="1700" spc="-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likelihood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678188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distress.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significant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likelihood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distress,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678188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cashflows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should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much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lowe</a:t>
            </a:r>
            <a:r>
              <a:rPr sz="1700" spc="-98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67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Response: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Easier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said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done.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Most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DCF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valuations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consider</a:t>
            </a:r>
            <a:endParaRPr sz="1600">
              <a:latin typeface="Times New Roman"/>
              <a:cs typeface="Times New Roman"/>
            </a:endParaRPr>
          </a:p>
          <a:p>
            <a:pPr marL="1749020" marR="337964">
              <a:lnSpc>
                <a:spcPct val="96304"/>
              </a:lnSpc>
              <a:spcBef>
                <a:spcPts val="49"/>
              </a:spcBef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likelihood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systematic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done,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implicitly assuming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event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distress,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sale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proceeds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equal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present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flows.</a:t>
            </a:r>
            <a:endParaRPr sz="1600">
              <a:latin typeface="Times New Roman"/>
              <a:cs typeface="Times New Roman"/>
            </a:endParaRPr>
          </a:p>
          <a:p>
            <a:pPr marL="1395001" marR="275456" indent="-303444">
              <a:lnSpc>
                <a:spcPts val="2012"/>
              </a:lnSpc>
              <a:spcBef>
                <a:spcPts val="40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(costs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capital)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adjusted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275456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likelihood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distress. 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particula</a:t>
            </a:r>
            <a:r>
              <a:rPr sz="1700" spc="-7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beta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betas)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used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 </a:t>
            </a:r>
            <a:endParaRPr sz="1700">
              <a:latin typeface="Times New Roman"/>
              <a:cs typeface="Times New Roman"/>
            </a:endParaRPr>
          </a:p>
          <a:p>
            <a:pPr marL="1395001" marR="275456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cost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estimated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using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updated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 </a:t>
            </a:r>
            <a:endParaRPr sz="1700">
              <a:latin typeface="Times New Roman"/>
              <a:cs typeface="Times New Roman"/>
            </a:endParaRPr>
          </a:p>
          <a:p>
            <a:pPr marL="1395001" marR="275456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ratio,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cost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increased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reflect</a:t>
            </a:r>
            <a:r>
              <a:rPr sz="1700" spc="-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current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default </a:t>
            </a:r>
            <a:endParaRPr sz="1700">
              <a:latin typeface="Times New Roman"/>
              <a:cs typeface="Times New Roman"/>
            </a:endParaRPr>
          </a:p>
          <a:p>
            <a:pPr marL="1395001" marR="275456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risk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firm.</a:t>
            </a:r>
            <a:endParaRPr sz="1700">
              <a:latin typeface="Times New Roman"/>
              <a:cs typeface="Times New Roman"/>
            </a:endParaRPr>
          </a:p>
          <a:p>
            <a:pPr marL="1749020" marR="569063" indent="-252870">
              <a:lnSpc>
                <a:spcPct val="98604"/>
              </a:lnSpc>
              <a:spcBef>
                <a:spcPts val="36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Response: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adjusts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additional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volatility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cashflows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 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truncation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cashflows.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01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524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389164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Dealing with Distress in DCF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1395001" marR="514085" indent="-303444">
              <a:lnSpc>
                <a:spcPts val="2017"/>
              </a:lnSpc>
              <a:spcBef>
                <a:spcPts val="4037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i="1" dirty="0">
                <a:latin typeface="Times New Roman"/>
                <a:cs typeface="Times New Roman"/>
              </a:rPr>
              <a:t>Simulations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29" dirty="0">
                <a:latin typeface="Times New Roman"/>
                <a:cs typeface="Times New Roman"/>
              </a:rPr>
              <a:t> 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ou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probability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distributions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inputs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 </a:t>
            </a:r>
            <a:endParaRPr sz="1700">
              <a:latin typeface="Times New Roman"/>
              <a:cs typeface="Times New Roman"/>
            </a:endParaRPr>
          </a:p>
          <a:p>
            <a:pPr marL="1395001" marR="514085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DCF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valuation,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run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simulations</a:t>
            </a:r>
            <a:r>
              <a:rPr sz="1700" spc="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allow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possibility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</a:t>
            </a:r>
            <a:endParaRPr sz="1700">
              <a:latin typeface="Times New Roman"/>
              <a:cs typeface="Times New Roman"/>
            </a:endParaRPr>
          </a:p>
          <a:p>
            <a:pPr marL="1395001" marR="514085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string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negative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outcomes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push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distress.</a:t>
            </a:r>
            <a:endParaRPr sz="1700">
              <a:latin typeface="Times New Roman"/>
              <a:cs typeface="Times New Roman"/>
            </a:endParaRPr>
          </a:p>
          <a:p>
            <a:pPr marL="1395001" marR="390439" indent="-303444">
              <a:lnSpc>
                <a:spcPts val="2017"/>
              </a:lnSpc>
              <a:spcBef>
                <a:spcPts val="377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i="1" dirty="0">
                <a:latin typeface="Times New Roman"/>
                <a:cs typeface="Times New Roman"/>
              </a:rPr>
              <a:t>Modified</a:t>
            </a:r>
            <a:r>
              <a:rPr sz="1700" i="1" spc="-58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Discounted</a:t>
            </a:r>
            <a:r>
              <a:rPr sz="1700" i="1" spc="83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Cashflow</a:t>
            </a:r>
            <a:r>
              <a:rPr sz="1700" i="1" spc="-61" dirty="0">
                <a:latin typeface="Times New Roman"/>
                <a:cs typeface="Times New Roman"/>
              </a:rPr>
              <a:t> </a:t>
            </a:r>
            <a:r>
              <a:rPr sz="1700" i="1" spc="-197" dirty="0">
                <a:latin typeface="Times New Roman"/>
                <a:cs typeface="Times New Roman"/>
              </a:rPr>
              <a:t>V</a:t>
            </a:r>
            <a:r>
              <a:rPr sz="1700" i="1" dirty="0">
                <a:latin typeface="Times New Roman"/>
                <a:cs typeface="Times New Roman"/>
              </a:rPr>
              <a:t>aluation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ou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probability </a:t>
            </a:r>
            <a:endParaRPr sz="1700">
              <a:latin typeface="Times New Roman"/>
              <a:cs typeface="Times New Roman"/>
            </a:endParaRPr>
          </a:p>
          <a:p>
            <a:pPr marL="1395001" marR="390439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distributions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cashflows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reflect</a:t>
            </a:r>
            <a:r>
              <a:rPr sz="1700" spc="-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likelihood </a:t>
            </a:r>
            <a:endParaRPr sz="1700">
              <a:latin typeface="Times New Roman"/>
              <a:cs typeface="Times New Roman"/>
            </a:endParaRPr>
          </a:p>
          <a:p>
            <a:pPr marL="1395001" marR="390439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distress.</a:t>
            </a:r>
            <a:endParaRPr sz="1700">
              <a:latin typeface="Times New Roman"/>
              <a:cs typeface="Times New Roman"/>
            </a:endParaRPr>
          </a:p>
          <a:p>
            <a:pPr marL="1395001" marR="342067" indent="-303444">
              <a:lnSpc>
                <a:spcPts val="2017"/>
              </a:lnSpc>
              <a:spcBef>
                <a:spcPts val="276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i="1" dirty="0">
                <a:latin typeface="Times New Roman"/>
                <a:cs typeface="Times New Roman"/>
              </a:rPr>
              <a:t>Going</a:t>
            </a:r>
            <a:r>
              <a:rPr sz="1700" i="1" spc="48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concern</a:t>
            </a:r>
            <a:r>
              <a:rPr sz="1700" i="1" spc="60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DCF</a:t>
            </a:r>
            <a:r>
              <a:rPr sz="1700" i="1" spc="39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value</a:t>
            </a:r>
            <a:r>
              <a:rPr sz="1700" i="1" spc="42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with</a:t>
            </a:r>
            <a:r>
              <a:rPr sz="1700" i="1" spc="34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adjustment</a:t>
            </a:r>
            <a:r>
              <a:rPr sz="1700" i="1" spc="81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for</a:t>
            </a:r>
            <a:r>
              <a:rPr sz="1700" i="1" spc="24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dist</a:t>
            </a:r>
            <a:r>
              <a:rPr sz="1700" i="1" spc="-67" dirty="0">
                <a:latin typeface="Times New Roman"/>
                <a:cs typeface="Times New Roman"/>
              </a:rPr>
              <a:t>r</a:t>
            </a:r>
            <a:r>
              <a:rPr sz="1700" i="1" dirty="0">
                <a:latin typeface="Times New Roman"/>
                <a:cs typeface="Times New Roman"/>
              </a:rPr>
              <a:t>ess</a:t>
            </a:r>
            <a:r>
              <a:rPr sz="1700" dirty="0">
                <a:latin typeface="Times New Roman"/>
                <a:cs typeface="Times New Roman"/>
              </a:rPr>
              <a:t>: 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ou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 </a:t>
            </a:r>
            <a:endParaRPr sz="1700">
              <a:latin typeface="Times New Roman"/>
              <a:cs typeface="Times New Roman"/>
            </a:endParaRPr>
          </a:p>
          <a:p>
            <a:pPr marL="1395001" marR="342067">
              <a:lnSpc>
                <a:spcPct val="91321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distressed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assumption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going concern,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adjust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probability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its consequences.</a:t>
            </a:r>
            <a:endParaRPr sz="1700">
              <a:latin typeface="Times New Roman"/>
              <a:cs typeface="Times New Roman"/>
            </a:endParaRPr>
          </a:p>
          <a:p>
            <a:pPr marL="1395001" marR="548491" indent="-303444">
              <a:lnSpc>
                <a:spcPts val="1947"/>
              </a:lnSpc>
              <a:spcBef>
                <a:spcPts val="478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i="1" dirty="0">
                <a:latin typeface="Times New Roman"/>
                <a:cs typeface="Times New Roman"/>
              </a:rPr>
              <a:t>Adjusted</a:t>
            </a:r>
            <a:r>
              <a:rPr sz="1700" i="1" spc="66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P</a:t>
            </a:r>
            <a:r>
              <a:rPr sz="1700" i="1" spc="-67" dirty="0">
                <a:latin typeface="Times New Roman"/>
                <a:cs typeface="Times New Roman"/>
              </a:rPr>
              <a:t>r</a:t>
            </a:r>
            <a:r>
              <a:rPr sz="1700" i="1" dirty="0">
                <a:latin typeface="Times New Roman"/>
                <a:cs typeface="Times New Roman"/>
              </a:rPr>
              <a:t>esent</a:t>
            </a:r>
            <a:r>
              <a:rPr sz="1700" i="1" spc="57" dirty="0">
                <a:latin typeface="Times New Roman"/>
                <a:cs typeface="Times New Roman"/>
              </a:rPr>
              <a:t> </a:t>
            </a:r>
            <a:r>
              <a:rPr sz="1700" i="1" spc="-197" dirty="0">
                <a:latin typeface="Times New Roman"/>
                <a:cs typeface="Times New Roman"/>
              </a:rPr>
              <a:t>V</a:t>
            </a:r>
            <a:r>
              <a:rPr sz="1700" i="1" dirty="0">
                <a:latin typeface="Times New Roman"/>
                <a:cs typeface="Times New Roman"/>
              </a:rPr>
              <a:t>alue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-13" dirty="0">
                <a:latin typeface="Times New Roman"/>
                <a:cs typeface="Times New Roman"/>
              </a:rPr>
              <a:t> 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ou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unlevered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 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consider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benefits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(tax)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costs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(bankruptcy)</a:t>
            </a:r>
            <a:r>
              <a:rPr sz="1700" spc="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debt.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33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640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34490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I. Monte Carlo Simulations</a:t>
            </a:r>
            <a:endParaRPr sz="2500">
              <a:latin typeface="Arial"/>
              <a:cs typeface="Arial"/>
            </a:endParaRPr>
          </a:p>
          <a:p>
            <a:pPr marL="1395001" marR="577940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Preliminary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Step: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Define</a:t>
            </a:r>
            <a:r>
              <a:rPr sz="1700" spc="-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circumstances</a:t>
            </a:r>
            <a:r>
              <a:rPr sz="1700" spc="10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would </a:t>
            </a:r>
            <a:endParaRPr sz="1700">
              <a:latin typeface="Times New Roman"/>
              <a:cs typeface="Times New Roman"/>
            </a:endParaRPr>
          </a:p>
          <a:p>
            <a:pPr marL="1395001" marR="57794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expect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pushed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distres.</a:t>
            </a:r>
            <a:endParaRPr sz="1700">
              <a:latin typeface="Times New Roman"/>
              <a:cs typeface="Times New Roman"/>
            </a:endParaRPr>
          </a:p>
          <a:p>
            <a:pPr marL="1395001" marR="870855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Step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1: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Choose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variables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DCF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want </a:t>
            </a:r>
            <a:endParaRPr sz="1700">
              <a:latin typeface="Times New Roman"/>
              <a:cs typeface="Times New Roman"/>
            </a:endParaRPr>
          </a:p>
          <a:p>
            <a:pPr marL="1395001" marR="870855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probability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distributions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on.</a:t>
            </a:r>
            <a:endParaRPr sz="1700">
              <a:latin typeface="Times New Roman"/>
              <a:cs typeface="Times New Roman"/>
            </a:endParaRPr>
          </a:p>
          <a:p>
            <a:pPr marL="1395001" marR="328439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Steps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&amp;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3: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Define</a:t>
            </a:r>
            <a:r>
              <a:rPr sz="1700" spc="-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distributions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(type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parameters)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each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32843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variables.</a:t>
            </a:r>
            <a:endParaRPr sz="1700">
              <a:latin typeface="Times New Roman"/>
              <a:cs typeface="Times New Roman"/>
            </a:endParaRPr>
          </a:p>
          <a:p>
            <a:pPr marL="1395001" marR="703017" indent="-303444">
              <a:lnSpc>
                <a:spcPts val="2012"/>
              </a:lnSpc>
              <a:spcBef>
                <a:spcPts val="46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Step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4: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Run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simulation,</a:t>
            </a:r>
            <a:r>
              <a:rPr sz="1700" spc="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where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draw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one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outcome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each </a:t>
            </a:r>
            <a:endParaRPr sz="1700">
              <a:latin typeface="Times New Roman"/>
              <a:cs typeface="Times New Roman"/>
            </a:endParaRPr>
          </a:p>
          <a:p>
            <a:pPr marL="1395001" marR="70301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distribution</a:t>
            </a:r>
            <a:r>
              <a:rPr sz="1700" spc="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compute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firm.</a:t>
            </a:r>
            <a:r>
              <a:rPr sz="1700" spc="-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hits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70301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“distress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conditions”,</a:t>
            </a:r>
            <a:r>
              <a:rPr sz="1700" spc="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distressed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firm.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Step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5: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Repeat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step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4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many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times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can.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Step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6: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across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repeated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simulations.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32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48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9315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49357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The Going Concern</a:t>
            </a:r>
            <a:r>
              <a:rPr sz="2500" spc="-12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Assumption</a:t>
            </a:r>
            <a:endParaRPr sz="2500">
              <a:latin typeface="Arial"/>
              <a:cs typeface="Arial"/>
            </a:endParaRPr>
          </a:p>
          <a:p>
            <a:pPr marL="1395001" marR="298321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62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raditional</a:t>
            </a:r>
            <a:r>
              <a:rPr sz="1700" spc="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techniques</a:t>
            </a:r>
            <a:r>
              <a:rPr sz="1700" spc="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built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assumption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going </a:t>
            </a:r>
            <a:endParaRPr sz="1700">
              <a:latin typeface="Times New Roman"/>
              <a:cs typeface="Times New Roman"/>
            </a:endParaRPr>
          </a:p>
          <a:p>
            <a:pPr marL="1395001" marR="29832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concern,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I.e.,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has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continuing</a:t>
            </a:r>
            <a:r>
              <a:rPr sz="1700" spc="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operations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 </a:t>
            </a:r>
            <a:endParaRPr sz="1700">
              <a:latin typeface="Times New Roman"/>
              <a:cs typeface="Times New Roman"/>
            </a:endParaRPr>
          </a:p>
          <a:p>
            <a:pPr marL="1395001" marR="29832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significant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threat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operations.</a:t>
            </a:r>
            <a:endParaRPr sz="1700">
              <a:latin typeface="Times New Roman"/>
              <a:cs typeface="Times New Roman"/>
            </a:endParaRPr>
          </a:p>
          <a:p>
            <a:pPr marL="1749020" marR="324305" indent="-252870">
              <a:lnSpc>
                <a:spcPts val="1806"/>
              </a:lnSpc>
              <a:spcBef>
                <a:spcPts val="63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discounted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cashflow</a:t>
            </a:r>
            <a:r>
              <a:rPr sz="1600" spc="-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valuation,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going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concern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assumption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finds</a:t>
            </a:r>
            <a:r>
              <a:rPr sz="1600" spc="-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 </a:t>
            </a:r>
            <a:endParaRPr sz="1600">
              <a:latin typeface="Times New Roman"/>
              <a:cs typeface="Times New Roman"/>
            </a:endParaRPr>
          </a:p>
          <a:p>
            <a:pPr marL="1749020" marR="324305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place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most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prominently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terminal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calculation,</a:t>
            </a:r>
            <a:r>
              <a:rPr sz="1600" spc="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usually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endParaRPr sz="1600">
              <a:latin typeface="Times New Roman"/>
              <a:cs typeface="Times New Roman"/>
            </a:endParaRPr>
          </a:p>
          <a:p>
            <a:pPr marL="1749020" marR="324305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based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infinite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life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-growing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cashflows.</a:t>
            </a:r>
            <a:endParaRPr sz="1600">
              <a:latin typeface="Times New Roman"/>
              <a:cs typeface="Times New Roman"/>
            </a:endParaRPr>
          </a:p>
          <a:p>
            <a:pPr marL="1749020" marR="447905" indent="-252870">
              <a:lnSpc>
                <a:spcPts val="1806"/>
              </a:lnSpc>
              <a:spcBef>
                <a:spcPts val="68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relative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valuation,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going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concern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assumption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often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shows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 </a:t>
            </a:r>
            <a:endParaRPr sz="1600">
              <a:latin typeface="Times New Roman"/>
              <a:cs typeface="Times New Roman"/>
            </a:endParaRPr>
          </a:p>
          <a:p>
            <a:pPr marL="1749020" marR="447905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implicitly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because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based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most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endParaRPr sz="1600">
              <a:latin typeface="Times New Roman"/>
              <a:cs typeface="Times New Roman"/>
            </a:endParaRPr>
          </a:p>
          <a:p>
            <a:pPr marL="1749020" marR="447905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healthy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toda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395001" marR="515075" indent="-303444" algn="just">
              <a:lnSpc>
                <a:spcPts val="2012"/>
              </a:lnSpc>
              <a:spcBef>
                <a:spcPts val="512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significant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likelihood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survive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51507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immediate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future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(next</a:t>
            </a:r>
            <a:r>
              <a:rPr sz="1700" spc="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few years),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traditional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models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may </a:t>
            </a:r>
            <a:endParaRPr sz="1700">
              <a:latin typeface="Times New Roman"/>
              <a:cs typeface="Times New Roman"/>
            </a:endParaRPr>
          </a:p>
          <a:p>
            <a:pPr marL="1395001" marR="51507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yield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</a:t>
            </a:r>
            <a:r>
              <a:rPr sz="1700" spc="-3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-optimistic</a:t>
            </a:r>
            <a:r>
              <a:rPr sz="1700" spc="1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62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586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100140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II. Modified Discounted Cashflow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1395001" marR="627797" indent="-303444">
              <a:lnSpc>
                <a:spcPts val="2012"/>
              </a:lnSpc>
              <a:spcBef>
                <a:spcPts val="4037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probability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distributions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cashflows </a:t>
            </a:r>
            <a:endParaRPr sz="1700">
              <a:latin typeface="Times New Roman"/>
              <a:cs typeface="Times New Roman"/>
            </a:endParaRPr>
          </a:p>
          <a:p>
            <a:pPr marL="1395001" marR="627797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(across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possible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outcomes),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 </a:t>
            </a:r>
            <a:endParaRPr sz="1700">
              <a:latin typeface="Times New Roman"/>
              <a:cs typeface="Times New Roman"/>
            </a:endParaRPr>
          </a:p>
          <a:p>
            <a:pPr marL="1395001" marR="627797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flow</a:t>
            </a:r>
            <a:r>
              <a:rPr sz="1700" spc="-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each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period.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</a:t>
            </a:r>
            <a:r>
              <a:rPr sz="1700" spc="-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should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reflect</a:t>
            </a:r>
            <a:r>
              <a:rPr sz="1700" spc="-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627797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likelihood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default.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conjunction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</a:t>
            </a:r>
            <a:r>
              <a:rPr sz="1700" spc="-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estimates, </a:t>
            </a:r>
            <a:endParaRPr sz="1700">
              <a:latin typeface="Times New Roman"/>
              <a:cs typeface="Times New Roman"/>
            </a:endParaRPr>
          </a:p>
          <a:p>
            <a:pPr marL="1395001" marR="627797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should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rates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endParaRPr sz="1700">
              <a:latin typeface="Times New Roman"/>
              <a:cs typeface="Times New Roman"/>
            </a:endParaRPr>
          </a:p>
          <a:p>
            <a:pPr marL="1749020" marR="779737" indent="-252870">
              <a:lnSpc>
                <a:spcPct val="98604"/>
              </a:lnSpc>
              <a:spcBef>
                <a:spcPts val="36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Using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bottom-up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betas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updated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(rather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 historical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regression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betas)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endParaRPr sz="1600">
              <a:latin typeface="Times New Roman"/>
              <a:cs typeface="Times New Roman"/>
            </a:endParaRPr>
          </a:p>
          <a:p>
            <a:pPr marL="1749020" marR="335867" indent="-252870">
              <a:lnSpc>
                <a:spcPct val="98604"/>
              </a:lnSpc>
              <a:spcBef>
                <a:spcPts val="354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Using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updated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measures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default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 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debt.</a:t>
            </a:r>
            <a:endParaRPr sz="1600">
              <a:latin typeface="Times New Roman"/>
              <a:cs typeface="Times New Roman"/>
            </a:endParaRPr>
          </a:p>
          <a:p>
            <a:pPr marL="1395001" marR="596929" indent="-303444">
              <a:lnSpc>
                <a:spcPts val="2012"/>
              </a:lnSpc>
              <a:spcBef>
                <a:spcPts val="363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unable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entire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distribution,</a:t>
            </a:r>
            <a:r>
              <a:rPr sz="1700" spc="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least </a:t>
            </a:r>
            <a:endParaRPr sz="1700">
              <a:latin typeface="Times New Roman"/>
              <a:cs typeface="Times New Roman"/>
            </a:endParaRPr>
          </a:p>
          <a:p>
            <a:pPr marL="1395001" marR="596929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probability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each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period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596929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cashflow:</a:t>
            </a:r>
            <a:endParaRPr sz="1700">
              <a:latin typeface="Times New Roman"/>
              <a:cs typeface="Times New Roman"/>
            </a:endParaRPr>
          </a:p>
          <a:p>
            <a:pPr marL="1635262">
              <a:lnSpc>
                <a:spcPts val="1859"/>
              </a:lnSpc>
              <a:spcBef>
                <a:spcPts val="200"/>
              </a:spcBef>
            </a:pP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</a:t>
            </a:r>
            <a:r>
              <a:rPr sz="1700" baseline="-24528" dirty="0">
                <a:latin typeface="Times New Roman"/>
                <a:cs typeface="Times New Roman"/>
              </a:rPr>
              <a:t>t</a:t>
            </a:r>
            <a:r>
              <a:rPr sz="1700" spc="92" baseline="-245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</a:t>
            </a:r>
            <a:r>
              <a:rPr sz="1700" baseline="-24528" dirty="0">
                <a:latin typeface="Times New Roman"/>
                <a:cs typeface="Times New Roman"/>
              </a:rPr>
              <a:t>t</a:t>
            </a:r>
            <a:r>
              <a:rPr sz="1700" spc="92" baseline="-245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*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(1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Probability</a:t>
            </a:r>
            <a:r>
              <a:rPr sz="1700" spc="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baseline="-24528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)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56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329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667430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III.</a:t>
            </a:r>
            <a:r>
              <a:rPr sz="2500" spc="8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DCF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 + Distress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alue</a:t>
            </a:r>
            <a:endParaRPr sz="2500">
              <a:latin typeface="Arial"/>
              <a:cs typeface="Arial"/>
            </a:endParaRPr>
          </a:p>
          <a:p>
            <a:pPr marL="1395001" marR="290678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DCF 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going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concern.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</a:t>
            </a:r>
            <a:endParaRPr sz="1700">
              <a:latin typeface="Times New Roman"/>
              <a:cs typeface="Times New Roman"/>
            </a:endParaRPr>
          </a:p>
          <a:p>
            <a:pPr marL="1395001" marR="29067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significant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likelihood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failing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before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reaches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stable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growth </a:t>
            </a:r>
            <a:endParaRPr sz="1700">
              <a:latin typeface="Times New Roman"/>
              <a:cs typeface="Times New Roman"/>
            </a:endParaRPr>
          </a:p>
          <a:p>
            <a:pPr marL="1395001" marR="29067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sold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less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present</a:t>
            </a:r>
            <a:endParaRPr sz="1700">
              <a:latin typeface="Times New Roman"/>
              <a:cs typeface="Times New Roman"/>
            </a:endParaRPr>
          </a:p>
          <a:p>
            <a:pPr marL="1395001" marR="284981">
              <a:lnSpc>
                <a:spcPts val="2012"/>
              </a:lnSpc>
              <a:spcBef>
                <a:spcPts val="115"/>
              </a:spcBef>
            </a:pP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cashflows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(a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sale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value),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DCF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valuations </a:t>
            </a:r>
            <a:endParaRPr sz="1700">
              <a:latin typeface="Times New Roman"/>
              <a:cs typeface="Times New Roman"/>
            </a:endParaRPr>
          </a:p>
          <a:p>
            <a:pPr marL="1395001" marR="284981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understate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firm.</a:t>
            </a:r>
            <a:endParaRPr sz="1700">
              <a:latin typeface="Times New Roman"/>
              <a:cs typeface="Times New Roman"/>
            </a:endParaRPr>
          </a:p>
          <a:p>
            <a:pPr marL="1395001" marR="561241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Equity=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DCF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(1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Probability</a:t>
            </a:r>
            <a:r>
              <a:rPr sz="1700" spc="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distress)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+ </a:t>
            </a:r>
            <a:endParaRPr sz="1700">
              <a:latin typeface="Times New Roman"/>
              <a:cs typeface="Times New Roman"/>
            </a:endParaRPr>
          </a:p>
          <a:p>
            <a:pPr marL="1395001" marR="56124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sale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(Probability</a:t>
            </a:r>
            <a:r>
              <a:rPr sz="1700" spc="8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distress)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650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949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204932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Step 1: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alue the firm as a going concern</a:t>
            </a:r>
            <a:endParaRPr sz="2500">
              <a:latin typeface="Arial"/>
              <a:cs typeface="Arial"/>
            </a:endParaRPr>
          </a:p>
          <a:p>
            <a:pPr marL="1395001" marR="355195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ou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going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concern,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looking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 </a:t>
            </a:r>
            <a:endParaRPr sz="1700">
              <a:latin typeface="Times New Roman"/>
              <a:cs typeface="Times New Roman"/>
            </a:endParaRPr>
          </a:p>
          <a:p>
            <a:pPr marL="1395001" marR="355195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cashflows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follows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path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back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financial</a:t>
            </a:r>
            <a:r>
              <a:rPr sz="1700" spc="-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health. </a:t>
            </a:r>
            <a:endParaRPr sz="1700">
              <a:latin typeface="Times New Roman"/>
              <a:cs typeface="Times New Roman"/>
            </a:endParaRPr>
          </a:p>
          <a:p>
            <a:pPr marL="1395001" marR="355195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costs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also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reflect</a:t>
            </a:r>
            <a:r>
              <a:rPr sz="1700" spc="-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path.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particula</a:t>
            </a:r>
            <a:r>
              <a:rPr sz="1700" spc="-7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, </a:t>
            </a:r>
            <a:endParaRPr sz="1700">
              <a:latin typeface="Times New Roman"/>
              <a:cs typeface="Times New Roman"/>
            </a:endParaRPr>
          </a:p>
          <a:p>
            <a:pPr marL="1395001" marR="355195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becomes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healthie</a:t>
            </a:r>
            <a:r>
              <a:rPr sz="1700" spc="-7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ratio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(which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high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time </a:t>
            </a:r>
            <a:endParaRPr sz="1700">
              <a:latin typeface="Times New Roman"/>
              <a:cs typeface="Times New Roman"/>
            </a:endParaRPr>
          </a:p>
          <a:p>
            <a:pPr marL="1395001" marR="355195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distress)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conve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ge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normal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levels.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This,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turn,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 </a:t>
            </a:r>
            <a:endParaRPr sz="1700">
              <a:latin typeface="Times New Roman"/>
              <a:cs typeface="Times New Roman"/>
            </a:endParaRPr>
          </a:p>
          <a:p>
            <a:pPr marL="1395001" marR="355195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lead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lower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costs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debt.</a:t>
            </a:r>
            <a:endParaRPr sz="1700">
              <a:latin typeface="Times New Roman"/>
              <a:cs typeface="Times New Roman"/>
            </a:endParaRPr>
          </a:p>
          <a:p>
            <a:pPr marL="1395001" marR="336173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Most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discounted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</a:t>
            </a:r>
            <a:r>
              <a:rPr sz="1700" spc="-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valuations,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my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vie</a:t>
            </a:r>
            <a:r>
              <a:rPr sz="1700" spc="-116" dirty="0">
                <a:latin typeface="Times New Roman"/>
                <a:cs typeface="Times New Roman"/>
              </a:rPr>
              <a:t>w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implicitly</a:t>
            </a:r>
            <a:r>
              <a:rPr sz="1700" spc="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going </a:t>
            </a:r>
            <a:endParaRPr sz="1700">
              <a:latin typeface="Times New Roman"/>
              <a:cs typeface="Times New Roman"/>
            </a:endParaRPr>
          </a:p>
          <a:p>
            <a:pPr marL="1395001" marR="33617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concern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valuations.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438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418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object 146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199861" y="1915863"/>
            <a:ext cx="573619" cy="1124035"/>
          </a:xfrm>
          <a:custGeom>
            <a:avLst/>
            <a:gdLst/>
            <a:ahLst/>
            <a:cxnLst/>
            <a:rect l="l" t="t" r="r" b="b"/>
            <a:pathLst>
              <a:path w="630981" h="1273906">
                <a:moveTo>
                  <a:pt x="0" y="0"/>
                </a:moveTo>
                <a:lnTo>
                  <a:pt x="630981" y="0"/>
                </a:lnTo>
                <a:lnTo>
                  <a:pt x="630981" y="1273906"/>
                </a:lnTo>
                <a:lnTo>
                  <a:pt x="0" y="1273906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830752" y="1626976"/>
            <a:ext cx="2142955" cy="283635"/>
          </a:xfrm>
          <a:custGeom>
            <a:avLst/>
            <a:gdLst/>
            <a:ahLst/>
            <a:cxnLst/>
            <a:rect l="l" t="t" r="r" b="b"/>
            <a:pathLst>
              <a:path w="2357251" h="321453">
                <a:moveTo>
                  <a:pt x="0" y="0"/>
                </a:moveTo>
                <a:lnTo>
                  <a:pt x="0" y="321453"/>
                </a:lnTo>
                <a:lnTo>
                  <a:pt x="2357251" y="321453"/>
                </a:lnTo>
                <a:lnTo>
                  <a:pt x="23572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36163" y="1632229"/>
            <a:ext cx="2132132" cy="273130"/>
          </a:xfrm>
          <a:custGeom>
            <a:avLst/>
            <a:gdLst/>
            <a:ahLst/>
            <a:cxnLst/>
            <a:rect l="l" t="t" r="r" b="b"/>
            <a:pathLst>
              <a:path w="2345345" h="309547">
                <a:moveTo>
                  <a:pt x="0" y="0"/>
                </a:moveTo>
                <a:lnTo>
                  <a:pt x="2345345" y="0"/>
                </a:lnTo>
                <a:lnTo>
                  <a:pt x="2345345" y="309547"/>
                </a:lnTo>
                <a:lnTo>
                  <a:pt x="0" y="30954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68177" y="1532431"/>
            <a:ext cx="681849" cy="283635"/>
          </a:xfrm>
          <a:custGeom>
            <a:avLst/>
            <a:gdLst/>
            <a:ahLst/>
            <a:cxnLst/>
            <a:rect l="l" t="t" r="r" b="b"/>
            <a:pathLst>
              <a:path w="750034" h="321453">
                <a:moveTo>
                  <a:pt x="0" y="0"/>
                </a:moveTo>
                <a:lnTo>
                  <a:pt x="0" y="321453"/>
                </a:lnTo>
                <a:lnTo>
                  <a:pt x="750034" y="321453"/>
                </a:lnTo>
                <a:lnTo>
                  <a:pt x="7500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73589" y="1537684"/>
            <a:ext cx="671025" cy="273130"/>
          </a:xfrm>
          <a:custGeom>
            <a:avLst/>
            <a:gdLst/>
            <a:ahLst/>
            <a:cxnLst/>
            <a:rect l="l" t="t" r="r" b="b"/>
            <a:pathLst>
              <a:path w="738128" h="309547">
                <a:moveTo>
                  <a:pt x="0" y="0"/>
                </a:moveTo>
                <a:lnTo>
                  <a:pt x="738128" y="0"/>
                </a:lnTo>
                <a:lnTo>
                  <a:pt x="738128" y="309547"/>
                </a:lnTo>
                <a:lnTo>
                  <a:pt x="0" y="30954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45067" y="1159504"/>
            <a:ext cx="573619" cy="273130"/>
          </a:xfrm>
          <a:custGeom>
            <a:avLst/>
            <a:gdLst/>
            <a:ahLst/>
            <a:cxnLst/>
            <a:rect l="l" t="t" r="r" b="b"/>
            <a:pathLst>
              <a:path w="630981" h="309547">
                <a:moveTo>
                  <a:pt x="0" y="0"/>
                </a:moveTo>
                <a:lnTo>
                  <a:pt x="630981" y="0"/>
                </a:lnTo>
                <a:lnTo>
                  <a:pt x="630981" y="309547"/>
                </a:lnTo>
                <a:lnTo>
                  <a:pt x="0" y="30954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103354" y="1248795"/>
            <a:ext cx="584442" cy="472725"/>
          </a:xfrm>
          <a:custGeom>
            <a:avLst/>
            <a:gdLst/>
            <a:ahLst/>
            <a:cxnLst/>
            <a:rect l="l" t="t" r="r" b="b"/>
            <a:pathLst>
              <a:path w="642886" h="535755">
                <a:moveTo>
                  <a:pt x="0" y="0"/>
                </a:moveTo>
                <a:lnTo>
                  <a:pt x="0" y="535755"/>
                </a:lnTo>
                <a:lnTo>
                  <a:pt x="642886" y="535755"/>
                </a:lnTo>
                <a:lnTo>
                  <a:pt x="64288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108766" y="1254049"/>
            <a:ext cx="573618" cy="462220"/>
          </a:xfrm>
          <a:custGeom>
            <a:avLst/>
            <a:gdLst/>
            <a:ahLst/>
            <a:cxnLst/>
            <a:rect l="l" t="t" r="r" b="b"/>
            <a:pathLst>
              <a:path w="630980" h="523849">
                <a:moveTo>
                  <a:pt x="0" y="0"/>
                </a:moveTo>
                <a:lnTo>
                  <a:pt x="630980" y="0"/>
                </a:lnTo>
                <a:lnTo>
                  <a:pt x="630980" y="523849"/>
                </a:lnTo>
                <a:lnTo>
                  <a:pt x="0" y="523849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57806" y="492435"/>
            <a:ext cx="681849" cy="472724"/>
          </a:xfrm>
          <a:custGeom>
            <a:avLst/>
            <a:gdLst/>
            <a:ahLst/>
            <a:cxnLst/>
            <a:rect l="l" t="t" r="r" b="b"/>
            <a:pathLst>
              <a:path w="750034" h="535754">
                <a:moveTo>
                  <a:pt x="0" y="0"/>
                </a:moveTo>
                <a:lnTo>
                  <a:pt x="0" y="535754"/>
                </a:lnTo>
                <a:lnTo>
                  <a:pt x="750034" y="535754"/>
                </a:lnTo>
                <a:lnTo>
                  <a:pt x="7500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63218" y="497689"/>
            <a:ext cx="671025" cy="462220"/>
          </a:xfrm>
          <a:custGeom>
            <a:avLst/>
            <a:gdLst/>
            <a:ahLst/>
            <a:cxnLst/>
            <a:rect l="l" t="t" r="r" b="b"/>
            <a:pathLst>
              <a:path w="738128" h="523849">
                <a:moveTo>
                  <a:pt x="0" y="0"/>
                </a:moveTo>
                <a:lnTo>
                  <a:pt x="738128" y="0"/>
                </a:lnTo>
                <a:lnTo>
                  <a:pt x="738128" y="523849"/>
                </a:lnTo>
                <a:lnTo>
                  <a:pt x="0" y="523849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68177" y="4652417"/>
            <a:ext cx="6136644" cy="1418175"/>
          </a:xfrm>
          <a:custGeom>
            <a:avLst/>
            <a:gdLst/>
            <a:ahLst/>
            <a:cxnLst/>
            <a:rect l="l" t="t" r="r" b="b"/>
            <a:pathLst>
              <a:path w="6750308" h="1607265">
                <a:moveTo>
                  <a:pt x="0" y="0"/>
                </a:moveTo>
                <a:lnTo>
                  <a:pt x="0" y="1607265"/>
                </a:lnTo>
                <a:lnTo>
                  <a:pt x="6750308" y="1607265"/>
                </a:lnTo>
                <a:lnTo>
                  <a:pt x="67503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73589" y="4657670"/>
            <a:ext cx="6125820" cy="1407670"/>
          </a:xfrm>
          <a:custGeom>
            <a:avLst/>
            <a:gdLst/>
            <a:ahLst/>
            <a:cxnLst/>
            <a:rect l="l" t="t" r="r" b="b"/>
            <a:pathLst>
              <a:path w="6738402" h="1595359">
                <a:moveTo>
                  <a:pt x="0" y="0"/>
                </a:moveTo>
                <a:lnTo>
                  <a:pt x="6738402" y="0"/>
                </a:lnTo>
                <a:lnTo>
                  <a:pt x="6738402" y="1595359"/>
                </a:lnTo>
                <a:lnTo>
                  <a:pt x="0" y="1595359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928158" y="5692412"/>
            <a:ext cx="779256" cy="283635"/>
          </a:xfrm>
          <a:custGeom>
            <a:avLst/>
            <a:gdLst/>
            <a:ahLst/>
            <a:cxnLst/>
            <a:rect l="l" t="t" r="r" b="b"/>
            <a:pathLst>
              <a:path w="857182" h="321453">
                <a:moveTo>
                  <a:pt x="0" y="0"/>
                </a:moveTo>
                <a:lnTo>
                  <a:pt x="0" y="321453"/>
                </a:lnTo>
                <a:lnTo>
                  <a:pt x="857182" y="321453"/>
                </a:lnTo>
                <a:lnTo>
                  <a:pt x="8571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933569" y="5697665"/>
            <a:ext cx="768434" cy="273130"/>
          </a:xfrm>
          <a:custGeom>
            <a:avLst/>
            <a:gdLst/>
            <a:ahLst/>
            <a:cxnLst/>
            <a:rect l="l" t="t" r="r" b="b"/>
            <a:pathLst>
              <a:path w="845277" h="309547">
                <a:moveTo>
                  <a:pt x="0" y="0"/>
                </a:moveTo>
                <a:lnTo>
                  <a:pt x="845277" y="0"/>
                </a:lnTo>
                <a:lnTo>
                  <a:pt x="845277" y="309547"/>
                </a:lnTo>
                <a:lnTo>
                  <a:pt x="0" y="30954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856681" y="5692412"/>
            <a:ext cx="876663" cy="283635"/>
          </a:xfrm>
          <a:custGeom>
            <a:avLst/>
            <a:gdLst/>
            <a:ahLst/>
            <a:cxnLst/>
            <a:rect l="l" t="t" r="r" b="b"/>
            <a:pathLst>
              <a:path w="964329" h="321453">
                <a:moveTo>
                  <a:pt x="0" y="0"/>
                </a:moveTo>
                <a:lnTo>
                  <a:pt x="0" y="321453"/>
                </a:lnTo>
                <a:lnTo>
                  <a:pt x="964329" y="321453"/>
                </a:lnTo>
                <a:lnTo>
                  <a:pt x="9643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862092" y="5697665"/>
            <a:ext cx="865840" cy="273130"/>
          </a:xfrm>
          <a:custGeom>
            <a:avLst/>
            <a:gdLst/>
            <a:ahLst/>
            <a:cxnLst/>
            <a:rect l="l" t="t" r="r" b="b"/>
            <a:pathLst>
              <a:path w="952424" h="309547">
                <a:moveTo>
                  <a:pt x="0" y="0"/>
                </a:moveTo>
                <a:lnTo>
                  <a:pt x="952424" y="0"/>
                </a:lnTo>
                <a:lnTo>
                  <a:pt x="952424" y="309547"/>
                </a:lnTo>
                <a:lnTo>
                  <a:pt x="0" y="30954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980018" y="5692412"/>
            <a:ext cx="779255" cy="283635"/>
          </a:xfrm>
          <a:custGeom>
            <a:avLst/>
            <a:gdLst/>
            <a:ahLst/>
            <a:cxnLst/>
            <a:rect l="l" t="t" r="r" b="b"/>
            <a:pathLst>
              <a:path w="857181" h="321453">
                <a:moveTo>
                  <a:pt x="0" y="0"/>
                </a:moveTo>
                <a:lnTo>
                  <a:pt x="0" y="321453"/>
                </a:lnTo>
                <a:lnTo>
                  <a:pt x="857181" y="321453"/>
                </a:lnTo>
                <a:lnTo>
                  <a:pt x="8571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985429" y="5697665"/>
            <a:ext cx="768433" cy="273130"/>
          </a:xfrm>
          <a:custGeom>
            <a:avLst/>
            <a:gdLst/>
            <a:ahLst/>
            <a:cxnLst/>
            <a:rect l="l" t="t" r="r" b="b"/>
            <a:pathLst>
              <a:path w="845276" h="309547">
                <a:moveTo>
                  <a:pt x="0" y="0"/>
                </a:moveTo>
                <a:lnTo>
                  <a:pt x="845276" y="0"/>
                </a:lnTo>
                <a:lnTo>
                  <a:pt x="845276" y="309547"/>
                </a:lnTo>
                <a:lnTo>
                  <a:pt x="0" y="30954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200761" y="5692412"/>
            <a:ext cx="584442" cy="283635"/>
          </a:xfrm>
          <a:custGeom>
            <a:avLst/>
            <a:gdLst/>
            <a:ahLst/>
            <a:cxnLst/>
            <a:rect l="l" t="t" r="r" b="b"/>
            <a:pathLst>
              <a:path w="642886" h="321453">
                <a:moveTo>
                  <a:pt x="0" y="0"/>
                </a:moveTo>
                <a:lnTo>
                  <a:pt x="0" y="321453"/>
                </a:lnTo>
                <a:lnTo>
                  <a:pt x="642886" y="321453"/>
                </a:lnTo>
                <a:lnTo>
                  <a:pt x="64288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206172" y="5697665"/>
            <a:ext cx="573619" cy="273130"/>
          </a:xfrm>
          <a:custGeom>
            <a:avLst/>
            <a:gdLst/>
            <a:ahLst/>
            <a:cxnLst/>
            <a:rect l="l" t="t" r="r" b="b"/>
            <a:pathLst>
              <a:path w="630981" h="309547">
                <a:moveTo>
                  <a:pt x="0" y="0"/>
                </a:moveTo>
                <a:lnTo>
                  <a:pt x="630981" y="0"/>
                </a:lnTo>
                <a:lnTo>
                  <a:pt x="630981" y="309547"/>
                </a:lnTo>
                <a:lnTo>
                  <a:pt x="0" y="30954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518911" y="5692412"/>
            <a:ext cx="584442" cy="283635"/>
          </a:xfrm>
          <a:custGeom>
            <a:avLst/>
            <a:gdLst/>
            <a:ahLst/>
            <a:cxnLst/>
            <a:rect l="l" t="t" r="r" b="b"/>
            <a:pathLst>
              <a:path w="642886" h="321453">
                <a:moveTo>
                  <a:pt x="0" y="0"/>
                </a:moveTo>
                <a:lnTo>
                  <a:pt x="0" y="321453"/>
                </a:lnTo>
                <a:lnTo>
                  <a:pt x="642886" y="321453"/>
                </a:lnTo>
                <a:lnTo>
                  <a:pt x="64288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524323" y="5697665"/>
            <a:ext cx="573619" cy="273130"/>
          </a:xfrm>
          <a:custGeom>
            <a:avLst/>
            <a:gdLst/>
            <a:ahLst/>
            <a:cxnLst/>
            <a:rect l="l" t="t" r="r" b="b"/>
            <a:pathLst>
              <a:path w="630981" h="309547">
                <a:moveTo>
                  <a:pt x="0" y="0"/>
                </a:moveTo>
                <a:lnTo>
                  <a:pt x="630981" y="0"/>
                </a:lnTo>
                <a:lnTo>
                  <a:pt x="630981" y="309547"/>
                </a:lnTo>
                <a:lnTo>
                  <a:pt x="0" y="30954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369646" y="4936052"/>
            <a:ext cx="1558512" cy="567270"/>
          </a:xfrm>
          <a:custGeom>
            <a:avLst/>
            <a:gdLst/>
            <a:ahLst/>
            <a:cxnLst/>
            <a:rect l="l" t="t" r="r" b="b"/>
            <a:pathLst>
              <a:path w="1714363" h="642906">
                <a:moveTo>
                  <a:pt x="0" y="0"/>
                </a:moveTo>
                <a:lnTo>
                  <a:pt x="0" y="642906"/>
                </a:lnTo>
                <a:lnTo>
                  <a:pt x="1714363" y="642906"/>
                </a:lnTo>
                <a:lnTo>
                  <a:pt x="17143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375058" y="4941304"/>
            <a:ext cx="1547690" cy="556765"/>
          </a:xfrm>
          <a:custGeom>
            <a:avLst/>
            <a:gdLst/>
            <a:ahLst/>
            <a:cxnLst/>
            <a:rect l="l" t="t" r="r" b="b"/>
            <a:pathLst>
              <a:path w="1702459" h="631000">
                <a:moveTo>
                  <a:pt x="0" y="0"/>
                </a:moveTo>
                <a:lnTo>
                  <a:pt x="1702459" y="0"/>
                </a:lnTo>
                <a:lnTo>
                  <a:pt x="1702459" y="631000"/>
                </a:lnTo>
                <a:lnTo>
                  <a:pt x="0" y="631000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616318" y="5030597"/>
            <a:ext cx="1461105" cy="378180"/>
          </a:xfrm>
          <a:custGeom>
            <a:avLst/>
            <a:gdLst/>
            <a:ahLst/>
            <a:cxnLst/>
            <a:rect l="l" t="t" r="r" b="b"/>
            <a:pathLst>
              <a:path w="1607216" h="428604">
                <a:moveTo>
                  <a:pt x="0" y="0"/>
                </a:moveTo>
                <a:lnTo>
                  <a:pt x="0" y="428604"/>
                </a:lnTo>
                <a:lnTo>
                  <a:pt x="1607216" y="428604"/>
                </a:lnTo>
                <a:lnTo>
                  <a:pt x="1607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621730" y="5035849"/>
            <a:ext cx="1450283" cy="367675"/>
          </a:xfrm>
          <a:custGeom>
            <a:avLst/>
            <a:gdLst/>
            <a:ahLst/>
            <a:cxnLst/>
            <a:rect l="l" t="t" r="r" b="b"/>
            <a:pathLst>
              <a:path w="1595311" h="416698">
                <a:moveTo>
                  <a:pt x="0" y="0"/>
                </a:moveTo>
                <a:lnTo>
                  <a:pt x="1595311" y="0"/>
                </a:lnTo>
                <a:lnTo>
                  <a:pt x="1595311" y="416698"/>
                </a:lnTo>
                <a:lnTo>
                  <a:pt x="0" y="416698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584" y="4746962"/>
            <a:ext cx="1558513" cy="1039995"/>
          </a:xfrm>
          <a:custGeom>
            <a:avLst/>
            <a:gdLst/>
            <a:ahLst/>
            <a:cxnLst/>
            <a:rect l="l" t="t" r="r" b="b"/>
            <a:pathLst>
              <a:path w="1714364" h="1178661">
                <a:moveTo>
                  <a:pt x="0" y="0"/>
                </a:moveTo>
                <a:lnTo>
                  <a:pt x="0" y="1178661"/>
                </a:lnTo>
                <a:lnTo>
                  <a:pt x="1714364" y="1178661"/>
                </a:lnTo>
                <a:lnTo>
                  <a:pt x="17143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0996" y="4752214"/>
            <a:ext cx="1547689" cy="1029491"/>
          </a:xfrm>
          <a:custGeom>
            <a:avLst/>
            <a:gdLst/>
            <a:ahLst/>
            <a:cxnLst/>
            <a:rect l="l" t="t" r="r" b="b"/>
            <a:pathLst>
              <a:path w="1702458" h="1166756">
                <a:moveTo>
                  <a:pt x="0" y="0"/>
                </a:moveTo>
                <a:lnTo>
                  <a:pt x="1702458" y="0"/>
                </a:lnTo>
                <a:lnTo>
                  <a:pt x="1702458" y="1166756"/>
                </a:lnTo>
                <a:lnTo>
                  <a:pt x="0" y="1166756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3364" y="2856061"/>
            <a:ext cx="1655919" cy="1134540"/>
          </a:xfrm>
          <a:custGeom>
            <a:avLst/>
            <a:gdLst/>
            <a:ahLst/>
            <a:cxnLst/>
            <a:rect l="l" t="t" r="r" b="b"/>
            <a:pathLst>
              <a:path w="1821511" h="1285812">
                <a:moveTo>
                  <a:pt x="0" y="0"/>
                </a:moveTo>
                <a:lnTo>
                  <a:pt x="0" y="1285812"/>
                </a:lnTo>
                <a:lnTo>
                  <a:pt x="1821511" y="1285812"/>
                </a:lnTo>
                <a:lnTo>
                  <a:pt x="18215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8775" y="2861314"/>
            <a:ext cx="1645096" cy="1124036"/>
          </a:xfrm>
          <a:custGeom>
            <a:avLst/>
            <a:gdLst/>
            <a:ahLst/>
            <a:cxnLst/>
            <a:rect l="l" t="t" r="r" b="b"/>
            <a:pathLst>
              <a:path w="1809606" h="1273907">
                <a:moveTo>
                  <a:pt x="0" y="0"/>
                </a:moveTo>
                <a:lnTo>
                  <a:pt x="1809606" y="0"/>
                </a:lnTo>
                <a:lnTo>
                  <a:pt x="1809606" y="1273907"/>
                </a:lnTo>
                <a:lnTo>
                  <a:pt x="0" y="127390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745067" y="3995854"/>
            <a:ext cx="1158061" cy="367675"/>
          </a:xfrm>
          <a:custGeom>
            <a:avLst/>
            <a:gdLst/>
            <a:ahLst/>
            <a:cxnLst/>
            <a:rect l="l" t="t" r="r" b="b"/>
            <a:pathLst>
              <a:path w="1273867" h="416698">
                <a:moveTo>
                  <a:pt x="0" y="0"/>
                </a:moveTo>
                <a:lnTo>
                  <a:pt x="1273867" y="0"/>
                </a:lnTo>
                <a:lnTo>
                  <a:pt x="1273867" y="416698"/>
                </a:lnTo>
                <a:lnTo>
                  <a:pt x="0" y="416698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793998" y="3097676"/>
            <a:ext cx="119053" cy="84040"/>
          </a:xfrm>
          <a:custGeom>
            <a:avLst/>
            <a:gdLst/>
            <a:ahLst/>
            <a:cxnLst/>
            <a:rect l="l" t="t" r="r" b="b"/>
            <a:pathLst>
              <a:path w="130958" h="95245">
                <a:moveTo>
                  <a:pt x="130958" y="47622"/>
                </a:moveTo>
                <a:lnTo>
                  <a:pt x="0" y="0"/>
                </a:lnTo>
                <a:lnTo>
                  <a:pt x="0" y="95245"/>
                </a:lnTo>
                <a:lnTo>
                  <a:pt x="130958" y="47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129283" y="3144949"/>
            <a:ext cx="4762122" cy="0"/>
          </a:xfrm>
          <a:custGeom>
            <a:avLst/>
            <a:gdLst/>
            <a:ahLst/>
            <a:cxnLst/>
            <a:rect l="l" t="t" r="r" b="b"/>
            <a:pathLst>
              <a:path w="5238334">
                <a:moveTo>
                  <a:pt x="0" y="0"/>
                </a:moveTo>
                <a:lnTo>
                  <a:pt x="5238334" y="0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037287" y="4368782"/>
            <a:ext cx="0" cy="294139"/>
          </a:xfrm>
          <a:custGeom>
            <a:avLst/>
            <a:gdLst/>
            <a:ahLst/>
            <a:cxnLst/>
            <a:rect l="l" t="t" r="r" b="b"/>
            <a:pathLst>
              <a:path h="333358">
                <a:moveTo>
                  <a:pt x="0" y="0"/>
                </a:moveTo>
                <a:lnTo>
                  <a:pt x="0" y="333358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713726" y="5603119"/>
            <a:ext cx="1569335" cy="0"/>
          </a:xfrm>
          <a:custGeom>
            <a:avLst/>
            <a:gdLst/>
            <a:ahLst/>
            <a:cxnLst/>
            <a:rect l="l" t="t" r="r" b="b"/>
            <a:pathLst>
              <a:path w="1726269">
                <a:moveTo>
                  <a:pt x="0" y="0"/>
                </a:moveTo>
                <a:lnTo>
                  <a:pt x="1726269" y="0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719136" y="5597867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6">
                <a:moveTo>
                  <a:pt x="0" y="0"/>
                </a:moveTo>
                <a:lnTo>
                  <a:pt x="0" y="11905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98394" y="5597867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6">
                <a:moveTo>
                  <a:pt x="0" y="0"/>
                </a:moveTo>
                <a:lnTo>
                  <a:pt x="0" y="11905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277650" y="5597867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6">
                <a:moveTo>
                  <a:pt x="0" y="0"/>
                </a:moveTo>
                <a:lnTo>
                  <a:pt x="0" y="11905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352283" y="5408777"/>
            <a:ext cx="86584" cy="115555"/>
          </a:xfrm>
          <a:custGeom>
            <a:avLst/>
            <a:gdLst/>
            <a:ahLst/>
            <a:cxnLst/>
            <a:rect l="l" t="t" r="r" b="b"/>
            <a:pathLst>
              <a:path w="95242" h="130962">
                <a:moveTo>
                  <a:pt x="47621" y="0"/>
                </a:moveTo>
                <a:lnTo>
                  <a:pt x="0" y="130962"/>
                </a:lnTo>
                <a:lnTo>
                  <a:pt x="95242" y="130962"/>
                </a:lnTo>
                <a:lnTo>
                  <a:pt x="47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00986" y="5429787"/>
            <a:ext cx="0" cy="178585"/>
          </a:xfrm>
          <a:custGeom>
            <a:avLst/>
            <a:gdLst/>
            <a:ahLst/>
            <a:cxnLst/>
            <a:rect l="l" t="t" r="r" b="b"/>
            <a:pathLst>
              <a:path h="202396">
                <a:moveTo>
                  <a:pt x="0" y="0"/>
                </a:moveTo>
                <a:lnTo>
                  <a:pt x="0" y="20239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148902" y="5603119"/>
            <a:ext cx="1082299" cy="0"/>
          </a:xfrm>
          <a:custGeom>
            <a:avLst/>
            <a:gdLst/>
            <a:ahLst/>
            <a:cxnLst/>
            <a:rect l="l" t="t" r="r" b="b"/>
            <a:pathLst>
              <a:path w="1190529">
                <a:moveTo>
                  <a:pt x="0" y="0"/>
                </a:moveTo>
                <a:lnTo>
                  <a:pt x="1190529" y="0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154313" y="5597867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6">
                <a:moveTo>
                  <a:pt x="0" y="0"/>
                </a:moveTo>
                <a:lnTo>
                  <a:pt x="0" y="11905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349127" y="5503322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6">
                <a:moveTo>
                  <a:pt x="0" y="0"/>
                </a:moveTo>
                <a:lnTo>
                  <a:pt x="0" y="11905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25791" y="5597867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6">
                <a:moveTo>
                  <a:pt x="0" y="0"/>
                </a:moveTo>
                <a:lnTo>
                  <a:pt x="0" y="11905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350027" y="1064958"/>
            <a:ext cx="1179707" cy="0"/>
          </a:xfrm>
          <a:custGeom>
            <a:avLst/>
            <a:gdLst/>
            <a:ahLst/>
            <a:cxnLst/>
            <a:rect l="l" t="t" r="r" b="b"/>
            <a:pathLst>
              <a:path w="1297678">
                <a:moveTo>
                  <a:pt x="0" y="0"/>
                </a:moveTo>
                <a:lnTo>
                  <a:pt x="1297678" y="0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939880" y="1059706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5">
                <a:moveTo>
                  <a:pt x="0" y="0"/>
                </a:moveTo>
                <a:lnTo>
                  <a:pt x="0" y="119055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355438" y="965161"/>
            <a:ext cx="0" cy="105050"/>
          </a:xfrm>
          <a:custGeom>
            <a:avLst/>
            <a:gdLst/>
            <a:ahLst/>
            <a:cxnLst/>
            <a:rect l="l" t="t" r="r" b="b"/>
            <a:pathLst>
              <a:path h="119057">
                <a:moveTo>
                  <a:pt x="0" y="0"/>
                </a:moveTo>
                <a:lnTo>
                  <a:pt x="0" y="11905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34694" y="497689"/>
            <a:ext cx="768433" cy="462220"/>
          </a:xfrm>
          <a:custGeom>
            <a:avLst/>
            <a:gdLst/>
            <a:ahLst/>
            <a:cxnLst/>
            <a:rect l="l" t="t" r="r" b="b"/>
            <a:pathLst>
              <a:path w="845276" h="523849">
                <a:moveTo>
                  <a:pt x="0" y="0"/>
                </a:moveTo>
                <a:lnTo>
                  <a:pt x="845276" y="0"/>
                </a:lnTo>
                <a:lnTo>
                  <a:pt x="845276" y="523849"/>
                </a:lnTo>
                <a:lnTo>
                  <a:pt x="0" y="523849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524323" y="965161"/>
            <a:ext cx="0" cy="105050"/>
          </a:xfrm>
          <a:custGeom>
            <a:avLst/>
            <a:gdLst/>
            <a:ahLst/>
            <a:cxnLst/>
            <a:rect l="l" t="t" r="r" b="b"/>
            <a:pathLst>
              <a:path h="119057">
                <a:moveTo>
                  <a:pt x="0" y="0"/>
                </a:moveTo>
                <a:lnTo>
                  <a:pt x="0" y="11905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155213" y="2010409"/>
            <a:ext cx="4199325" cy="0"/>
          </a:xfrm>
          <a:custGeom>
            <a:avLst/>
            <a:gdLst/>
            <a:ahLst/>
            <a:cxnLst/>
            <a:rect l="l" t="t" r="r" b="b"/>
            <a:pathLst>
              <a:path w="4619258">
                <a:moveTo>
                  <a:pt x="0" y="0"/>
                </a:moveTo>
                <a:lnTo>
                  <a:pt x="4619258" y="0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52283" y="1900105"/>
            <a:ext cx="86584" cy="115555"/>
          </a:xfrm>
          <a:custGeom>
            <a:avLst/>
            <a:gdLst/>
            <a:ahLst/>
            <a:cxnLst/>
            <a:rect l="l" t="t" r="r" b="b"/>
            <a:pathLst>
              <a:path w="95242" h="130962">
                <a:moveTo>
                  <a:pt x="47621" y="130962"/>
                </a:moveTo>
                <a:lnTo>
                  <a:pt x="95242" y="0"/>
                </a:lnTo>
                <a:lnTo>
                  <a:pt x="0" y="0"/>
                </a:lnTo>
                <a:lnTo>
                  <a:pt x="47621" y="130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400986" y="1721521"/>
            <a:ext cx="0" cy="273130"/>
          </a:xfrm>
          <a:custGeom>
            <a:avLst/>
            <a:gdLst/>
            <a:ahLst/>
            <a:cxnLst/>
            <a:rect l="l" t="t" r="r" b="b"/>
            <a:pathLst>
              <a:path h="309547">
                <a:moveTo>
                  <a:pt x="0" y="0"/>
                </a:moveTo>
                <a:lnTo>
                  <a:pt x="0" y="30954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715982" y="1900105"/>
            <a:ext cx="86584" cy="115555"/>
          </a:xfrm>
          <a:custGeom>
            <a:avLst/>
            <a:gdLst/>
            <a:ahLst/>
            <a:cxnLst/>
            <a:rect l="l" t="t" r="r" b="b"/>
            <a:pathLst>
              <a:path w="95242" h="130962">
                <a:moveTo>
                  <a:pt x="47621" y="130962"/>
                </a:moveTo>
                <a:lnTo>
                  <a:pt x="95242" y="0"/>
                </a:lnTo>
                <a:lnTo>
                  <a:pt x="0" y="0"/>
                </a:lnTo>
                <a:lnTo>
                  <a:pt x="47621" y="130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277650" y="1254048"/>
            <a:ext cx="963247" cy="367675"/>
          </a:xfrm>
          <a:custGeom>
            <a:avLst/>
            <a:gdLst/>
            <a:ahLst/>
            <a:cxnLst/>
            <a:rect l="l" t="t" r="r" b="b"/>
            <a:pathLst>
              <a:path w="1059572" h="416698">
                <a:moveTo>
                  <a:pt x="0" y="0"/>
                </a:moveTo>
                <a:lnTo>
                  <a:pt x="1059572" y="0"/>
                </a:lnTo>
                <a:lnTo>
                  <a:pt x="1059572" y="416698"/>
                </a:lnTo>
                <a:lnTo>
                  <a:pt x="0" y="416698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64685" y="1626976"/>
            <a:ext cx="0" cy="367675"/>
          </a:xfrm>
          <a:custGeom>
            <a:avLst/>
            <a:gdLst/>
            <a:ahLst/>
            <a:cxnLst/>
            <a:rect l="l" t="t" r="r" b="b"/>
            <a:pathLst>
              <a:path h="416698">
                <a:moveTo>
                  <a:pt x="0" y="0"/>
                </a:moveTo>
                <a:lnTo>
                  <a:pt x="0" y="416698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891177" y="1900105"/>
            <a:ext cx="86584" cy="115555"/>
          </a:xfrm>
          <a:custGeom>
            <a:avLst/>
            <a:gdLst/>
            <a:ahLst/>
            <a:cxnLst/>
            <a:rect l="l" t="t" r="r" b="b"/>
            <a:pathLst>
              <a:path w="95242" h="130962">
                <a:moveTo>
                  <a:pt x="47621" y="130962"/>
                </a:moveTo>
                <a:lnTo>
                  <a:pt x="95242" y="0"/>
                </a:lnTo>
                <a:lnTo>
                  <a:pt x="0" y="0"/>
                </a:lnTo>
                <a:lnTo>
                  <a:pt x="47621" y="130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939880" y="1437886"/>
            <a:ext cx="0" cy="556765"/>
          </a:xfrm>
          <a:custGeom>
            <a:avLst/>
            <a:gdLst/>
            <a:ahLst/>
            <a:cxnLst/>
            <a:rect l="l" t="t" r="r" b="b"/>
            <a:pathLst>
              <a:path h="631000">
                <a:moveTo>
                  <a:pt x="0" y="0"/>
                </a:moveTo>
                <a:lnTo>
                  <a:pt x="0" y="631000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11921" y="1900105"/>
            <a:ext cx="86584" cy="115555"/>
          </a:xfrm>
          <a:custGeom>
            <a:avLst/>
            <a:gdLst/>
            <a:ahLst/>
            <a:cxnLst/>
            <a:rect l="l" t="t" r="r" b="b"/>
            <a:pathLst>
              <a:path w="95242" h="130962">
                <a:moveTo>
                  <a:pt x="47621" y="130962"/>
                </a:moveTo>
                <a:lnTo>
                  <a:pt x="95242" y="0"/>
                </a:lnTo>
                <a:lnTo>
                  <a:pt x="0" y="0"/>
                </a:lnTo>
                <a:lnTo>
                  <a:pt x="47621" y="130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60624" y="1816067"/>
            <a:ext cx="0" cy="178585"/>
          </a:xfrm>
          <a:custGeom>
            <a:avLst/>
            <a:gdLst/>
            <a:ahLst/>
            <a:cxnLst/>
            <a:rect l="l" t="t" r="r" b="b"/>
            <a:pathLst>
              <a:path h="202396">
                <a:moveTo>
                  <a:pt x="0" y="0"/>
                </a:moveTo>
                <a:lnTo>
                  <a:pt x="0" y="20239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936725" y="1900105"/>
            <a:ext cx="86584" cy="115555"/>
          </a:xfrm>
          <a:custGeom>
            <a:avLst/>
            <a:gdLst/>
            <a:ahLst/>
            <a:cxnLst/>
            <a:rect l="l" t="t" r="r" b="b"/>
            <a:pathLst>
              <a:path w="95242" h="130962">
                <a:moveTo>
                  <a:pt x="47621" y="130962"/>
                </a:moveTo>
                <a:lnTo>
                  <a:pt x="95242" y="0"/>
                </a:lnTo>
                <a:lnTo>
                  <a:pt x="0" y="0"/>
                </a:lnTo>
                <a:lnTo>
                  <a:pt x="47621" y="130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400987" y="686778"/>
            <a:ext cx="1352875" cy="462220"/>
          </a:xfrm>
          <a:custGeom>
            <a:avLst/>
            <a:gdLst/>
            <a:ahLst/>
            <a:cxnLst/>
            <a:rect l="l" t="t" r="r" b="b"/>
            <a:pathLst>
              <a:path w="1488163" h="523849">
                <a:moveTo>
                  <a:pt x="0" y="0"/>
                </a:moveTo>
                <a:lnTo>
                  <a:pt x="1488163" y="0"/>
                </a:lnTo>
                <a:lnTo>
                  <a:pt x="1488163" y="523849"/>
                </a:lnTo>
                <a:lnTo>
                  <a:pt x="0" y="523849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985429" y="1154251"/>
            <a:ext cx="0" cy="840400"/>
          </a:xfrm>
          <a:custGeom>
            <a:avLst/>
            <a:gdLst/>
            <a:ahLst/>
            <a:cxnLst/>
            <a:rect l="l" t="t" r="r" b="b"/>
            <a:pathLst>
              <a:path h="952453">
                <a:moveTo>
                  <a:pt x="0" y="0"/>
                </a:moveTo>
                <a:lnTo>
                  <a:pt x="0" y="952453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421504" y="3901309"/>
            <a:ext cx="4394140" cy="0"/>
          </a:xfrm>
          <a:custGeom>
            <a:avLst/>
            <a:gdLst/>
            <a:ahLst/>
            <a:cxnLst/>
            <a:rect l="l" t="t" r="r" b="b"/>
            <a:pathLst>
              <a:path w="4833554">
                <a:moveTo>
                  <a:pt x="0" y="0"/>
                </a:moveTo>
                <a:lnTo>
                  <a:pt x="4833554" y="0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426915" y="3896057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6">
                <a:moveTo>
                  <a:pt x="0" y="0"/>
                </a:moveTo>
                <a:lnTo>
                  <a:pt x="0" y="11905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641348" y="3995855"/>
            <a:ext cx="1547689" cy="462220"/>
          </a:xfrm>
          <a:custGeom>
            <a:avLst/>
            <a:gdLst/>
            <a:ahLst/>
            <a:cxnLst/>
            <a:rect l="l" t="t" r="r" b="b"/>
            <a:pathLst>
              <a:path w="1702458" h="523849">
                <a:moveTo>
                  <a:pt x="0" y="0"/>
                </a:moveTo>
                <a:lnTo>
                  <a:pt x="1702458" y="0"/>
                </a:lnTo>
                <a:lnTo>
                  <a:pt x="1702458" y="523849"/>
                </a:lnTo>
                <a:lnTo>
                  <a:pt x="0" y="523849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810234" y="3896057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6">
                <a:moveTo>
                  <a:pt x="0" y="0"/>
                </a:moveTo>
                <a:lnTo>
                  <a:pt x="0" y="11905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326353" y="3801512"/>
            <a:ext cx="86584" cy="115555"/>
          </a:xfrm>
          <a:custGeom>
            <a:avLst/>
            <a:gdLst/>
            <a:ahLst/>
            <a:cxnLst/>
            <a:rect l="l" t="t" r="r" b="b"/>
            <a:pathLst>
              <a:path w="95242" h="130962">
                <a:moveTo>
                  <a:pt x="47621" y="0"/>
                </a:moveTo>
                <a:lnTo>
                  <a:pt x="0" y="130962"/>
                </a:lnTo>
                <a:lnTo>
                  <a:pt x="95242" y="130962"/>
                </a:lnTo>
                <a:lnTo>
                  <a:pt x="47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595801" y="3995854"/>
            <a:ext cx="1547689" cy="556765"/>
          </a:xfrm>
          <a:custGeom>
            <a:avLst/>
            <a:gdLst/>
            <a:ahLst/>
            <a:cxnLst/>
            <a:rect l="l" t="t" r="r" b="b"/>
            <a:pathLst>
              <a:path w="1702458" h="631000">
                <a:moveTo>
                  <a:pt x="0" y="0"/>
                </a:moveTo>
                <a:lnTo>
                  <a:pt x="1702458" y="0"/>
                </a:lnTo>
                <a:lnTo>
                  <a:pt x="1702458" y="631000"/>
                </a:lnTo>
                <a:lnTo>
                  <a:pt x="0" y="631000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375057" y="3822521"/>
            <a:ext cx="0" cy="178585"/>
          </a:xfrm>
          <a:custGeom>
            <a:avLst/>
            <a:gdLst/>
            <a:ahLst/>
            <a:cxnLst/>
            <a:rect l="l" t="t" r="r" b="b"/>
            <a:pathLst>
              <a:path h="202396">
                <a:moveTo>
                  <a:pt x="0" y="0"/>
                </a:moveTo>
                <a:lnTo>
                  <a:pt x="0" y="20239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858936" y="1521925"/>
            <a:ext cx="86584" cy="115555"/>
          </a:xfrm>
          <a:custGeom>
            <a:avLst/>
            <a:gdLst/>
            <a:ahLst/>
            <a:cxnLst/>
            <a:rect l="l" t="t" r="r" b="b"/>
            <a:pathLst>
              <a:path w="95242" h="130962">
                <a:moveTo>
                  <a:pt x="47621" y="130962"/>
                </a:moveTo>
                <a:lnTo>
                  <a:pt x="95242" y="0"/>
                </a:lnTo>
                <a:lnTo>
                  <a:pt x="0" y="0"/>
                </a:lnTo>
                <a:lnTo>
                  <a:pt x="47621" y="130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641348" y="592234"/>
            <a:ext cx="2521760" cy="840400"/>
          </a:xfrm>
          <a:custGeom>
            <a:avLst/>
            <a:gdLst/>
            <a:ahLst/>
            <a:cxnLst/>
            <a:rect l="l" t="t" r="r" b="b"/>
            <a:pathLst>
              <a:path w="2773936" h="952453">
                <a:moveTo>
                  <a:pt x="0" y="0"/>
                </a:moveTo>
                <a:lnTo>
                  <a:pt x="2773936" y="0"/>
                </a:lnTo>
                <a:lnTo>
                  <a:pt x="2773936" y="952453"/>
                </a:lnTo>
                <a:lnTo>
                  <a:pt x="0" y="952453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291857" y="776071"/>
            <a:ext cx="974071" cy="567270"/>
          </a:xfrm>
          <a:custGeom>
            <a:avLst/>
            <a:gdLst/>
            <a:ahLst/>
            <a:cxnLst/>
            <a:rect l="l" t="t" r="r" b="b"/>
            <a:pathLst>
              <a:path w="1071478" h="642906">
                <a:moveTo>
                  <a:pt x="0" y="0"/>
                </a:moveTo>
                <a:lnTo>
                  <a:pt x="0" y="642906"/>
                </a:lnTo>
                <a:lnTo>
                  <a:pt x="1071478" y="642906"/>
                </a:lnTo>
                <a:lnTo>
                  <a:pt x="10714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297269" y="781323"/>
            <a:ext cx="963248" cy="556766"/>
          </a:xfrm>
          <a:custGeom>
            <a:avLst/>
            <a:gdLst/>
            <a:ahLst/>
            <a:cxnLst/>
            <a:rect l="l" t="t" r="r" b="b"/>
            <a:pathLst>
              <a:path w="1059573" h="631001">
                <a:moveTo>
                  <a:pt x="0" y="0"/>
                </a:moveTo>
                <a:lnTo>
                  <a:pt x="1059573" y="0"/>
                </a:lnTo>
                <a:lnTo>
                  <a:pt x="1059573" y="631001"/>
                </a:lnTo>
                <a:lnTo>
                  <a:pt x="0" y="631001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512601" y="776071"/>
            <a:ext cx="681849" cy="661814"/>
          </a:xfrm>
          <a:custGeom>
            <a:avLst/>
            <a:gdLst/>
            <a:ahLst/>
            <a:cxnLst/>
            <a:rect l="l" t="t" r="r" b="b"/>
            <a:pathLst>
              <a:path w="750034" h="750056">
                <a:moveTo>
                  <a:pt x="0" y="0"/>
                </a:moveTo>
                <a:lnTo>
                  <a:pt x="0" y="750056"/>
                </a:lnTo>
                <a:lnTo>
                  <a:pt x="750034" y="750056"/>
                </a:lnTo>
                <a:lnTo>
                  <a:pt x="7500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518012" y="781322"/>
            <a:ext cx="671026" cy="651311"/>
          </a:xfrm>
          <a:custGeom>
            <a:avLst/>
            <a:gdLst/>
            <a:ahLst/>
            <a:cxnLst/>
            <a:rect l="l" t="t" r="r" b="b"/>
            <a:pathLst>
              <a:path w="738129" h="738152">
                <a:moveTo>
                  <a:pt x="0" y="0"/>
                </a:moveTo>
                <a:lnTo>
                  <a:pt x="738129" y="0"/>
                </a:lnTo>
                <a:lnTo>
                  <a:pt x="738129" y="738152"/>
                </a:lnTo>
                <a:lnTo>
                  <a:pt x="0" y="738152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733345" y="870615"/>
            <a:ext cx="681849" cy="472725"/>
          </a:xfrm>
          <a:custGeom>
            <a:avLst/>
            <a:gdLst/>
            <a:ahLst/>
            <a:cxnLst/>
            <a:rect l="l" t="t" r="r" b="b"/>
            <a:pathLst>
              <a:path w="750034" h="535755">
                <a:moveTo>
                  <a:pt x="0" y="0"/>
                </a:moveTo>
                <a:lnTo>
                  <a:pt x="0" y="535755"/>
                </a:lnTo>
                <a:lnTo>
                  <a:pt x="750034" y="535755"/>
                </a:lnTo>
                <a:lnTo>
                  <a:pt x="7500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738756" y="875869"/>
            <a:ext cx="671026" cy="462220"/>
          </a:xfrm>
          <a:custGeom>
            <a:avLst/>
            <a:gdLst/>
            <a:ahLst/>
            <a:cxnLst/>
            <a:rect l="l" t="t" r="r" b="b"/>
            <a:pathLst>
              <a:path w="738129" h="523849">
                <a:moveTo>
                  <a:pt x="0" y="0"/>
                </a:moveTo>
                <a:lnTo>
                  <a:pt x="738129" y="0"/>
                </a:lnTo>
                <a:lnTo>
                  <a:pt x="738129" y="523849"/>
                </a:lnTo>
                <a:lnTo>
                  <a:pt x="0" y="523849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907640" y="1437886"/>
            <a:ext cx="0" cy="178585"/>
          </a:xfrm>
          <a:custGeom>
            <a:avLst/>
            <a:gdLst/>
            <a:ahLst/>
            <a:cxnLst/>
            <a:rect l="l" t="t" r="r" b="b"/>
            <a:pathLst>
              <a:path h="202396">
                <a:moveTo>
                  <a:pt x="0" y="0"/>
                </a:moveTo>
                <a:lnTo>
                  <a:pt x="0" y="20239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108765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498394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888022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277650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667278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056906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446535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836163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225791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615418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5819205" y="1739306"/>
            <a:ext cx="623975" cy="148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077"/>
              </a:lnSpc>
              <a:spcBef>
                <a:spcPts val="54"/>
              </a:spcBef>
            </a:pPr>
            <a:r>
              <a:rPr sz="1000" dirty="0">
                <a:latin typeface="Arial"/>
                <a:cs typeface="Arial"/>
              </a:rPr>
              <a:t>=$</a:t>
            </a:r>
            <a:r>
              <a:rPr sz="1000" spc="3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28,683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145924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535552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925180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314808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704436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094065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483693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873321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262949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652578" y="2984570"/>
            <a:ext cx="159710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215145" y="3364853"/>
            <a:ext cx="670686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97"/>
              </a:lnSpc>
              <a:spcBef>
                <a:spcPts val="45"/>
              </a:spcBef>
            </a:pPr>
            <a:r>
              <a:rPr sz="800" dirty="0">
                <a:latin typeface="Times New Roman"/>
                <a:cs typeface="Times New Roman"/>
              </a:rPr>
              <a:t>Cost</a:t>
            </a:r>
            <a:r>
              <a:rPr sz="800" spc="6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Equity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994401" y="3364853"/>
            <a:ext cx="382553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97"/>
              </a:lnSpc>
              <a:spcBef>
                <a:spcPts val="45"/>
              </a:spcBef>
            </a:pPr>
            <a:r>
              <a:rPr sz="800" dirty="0">
                <a:latin typeface="Times New Roman"/>
                <a:cs typeface="Times New Roman"/>
              </a:rPr>
              <a:t>16.80%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16.80%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16.80%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16.80%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16.80%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15.20%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13.60%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12.00%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10.40%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8.80%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215145" y="3743033"/>
            <a:ext cx="69467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97"/>
              </a:lnSpc>
              <a:spcBef>
                <a:spcPts val="45"/>
              </a:spcBef>
            </a:pPr>
            <a:r>
              <a:rPr sz="800" dirty="0">
                <a:latin typeface="Times New Roman"/>
                <a:cs typeface="Times New Roman"/>
              </a:rPr>
              <a:t>Cost</a:t>
            </a:r>
            <a:r>
              <a:rPr sz="800" spc="6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Capital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994401" y="3743033"/>
            <a:ext cx="382553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97"/>
              </a:lnSpc>
              <a:spcBef>
                <a:spcPts val="45"/>
              </a:spcBef>
            </a:pPr>
            <a:r>
              <a:rPr sz="800" dirty="0">
                <a:latin typeface="Times New Roman"/>
                <a:cs typeface="Times New Roman"/>
              </a:rPr>
              <a:t>13.80%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13.80%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13.80%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13.80%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13.80%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12.92%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11.94%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10.88%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9.72%   </a:t>
            </a:r>
            <a:r>
              <a:rPr sz="800" spc="13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7.98%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721799" y="4197476"/>
            <a:ext cx="1320484" cy="148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077"/>
              </a:lnSpc>
              <a:spcBef>
                <a:spcPts val="54"/>
              </a:spcBef>
            </a:pPr>
            <a:r>
              <a:rPr sz="1000" dirty="0">
                <a:latin typeface="Arial"/>
                <a:cs typeface="Arial"/>
              </a:rPr>
              <a:t>Debt=</a:t>
            </a:r>
            <a:r>
              <a:rPr sz="1000" spc="6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74.91%</a:t>
            </a:r>
            <a:r>
              <a:rPr sz="1000" spc="7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-&gt;</a:t>
            </a:r>
            <a:r>
              <a:rPr sz="1000" spc="2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40%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890684" y="4979680"/>
            <a:ext cx="1165963" cy="169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243"/>
              </a:lnSpc>
              <a:spcBef>
                <a:spcPts val="62"/>
              </a:spcBef>
            </a:pPr>
            <a:r>
              <a:rPr sz="1200" b="1" dirty="0">
                <a:latin typeface="Arial"/>
                <a:cs typeface="Arial"/>
              </a:rPr>
              <a:t>November</a:t>
            </a:r>
            <a:r>
              <a:rPr sz="1200" b="1" spc="6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2001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524323" y="5035849"/>
            <a:ext cx="97406" cy="367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5" name="object 125"/>
          <p:cNvSpPr txBox="1"/>
          <p:nvPr/>
        </p:nvSpPr>
        <p:spPr>
          <a:xfrm>
            <a:off x="2621730" y="5035849"/>
            <a:ext cx="1450283" cy="367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4" name="object 124"/>
          <p:cNvSpPr txBox="1"/>
          <p:nvPr/>
        </p:nvSpPr>
        <p:spPr>
          <a:xfrm>
            <a:off x="4072013" y="5035849"/>
            <a:ext cx="681849" cy="367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3" name="object 123"/>
          <p:cNvSpPr txBox="1"/>
          <p:nvPr/>
        </p:nvSpPr>
        <p:spPr>
          <a:xfrm>
            <a:off x="2524323" y="5403526"/>
            <a:ext cx="876664" cy="199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2" name="object 122"/>
          <p:cNvSpPr txBox="1"/>
          <p:nvPr/>
        </p:nvSpPr>
        <p:spPr>
          <a:xfrm>
            <a:off x="3400987" y="5403526"/>
            <a:ext cx="1352875" cy="199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1" name="object 121"/>
          <p:cNvSpPr txBox="1"/>
          <p:nvPr/>
        </p:nvSpPr>
        <p:spPr>
          <a:xfrm>
            <a:off x="2524323" y="5603120"/>
            <a:ext cx="194814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20" name="object 120"/>
          <p:cNvSpPr txBox="1"/>
          <p:nvPr/>
        </p:nvSpPr>
        <p:spPr>
          <a:xfrm>
            <a:off x="2719137" y="5603120"/>
            <a:ext cx="779256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19" name="object 119"/>
          <p:cNvSpPr txBox="1"/>
          <p:nvPr/>
        </p:nvSpPr>
        <p:spPr>
          <a:xfrm>
            <a:off x="3498394" y="5603120"/>
            <a:ext cx="779256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18" name="object 118"/>
          <p:cNvSpPr txBox="1"/>
          <p:nvPr/>
        </p:nvSpPr>
        <p:spPr>
          <a:xfrm>
            <a:off x="4277650" y="5603120"/>
            <a:ext cx="476212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17" name="object 117"/>
          <p:cNvSpPr txBox="1"/>
          <p:nvPr/>
        </p:nvSpPr>
        <p:spPr>
          <a:xfrm>
            <a:off x="2524323" y="5697665"/>
            <a:ext cx="573619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6" name="object 116"/>
          <p:cNvSpPr txBox="1"/>
          <p:nvPr/>
        </p:nvSpPr>
        <p:spPr>
          <a:xfrm>
            <a:off x="3097942" y="5697665"/>
            <a:ext cx="108230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5" name="object 115"/>
          <p:cNvSpPr txBox="1"/>
          <p:nvPr/>
        </p:nvSpPr>
        <p:spPr>
          <a:xfrm>
            <a:off x="3206172" y="5697665"/>
            <a:ext cx="573619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4" name="object 114"/>
          <p:cNvSpPr txBox="1"/>
          <p:nvPr/>
        </p:nvSpPr>
        <p:spPr>
          <a:xfrm>
            <a:off x="3779792" y="5697665"/>
            <a:ext cx="205636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3" name="object 113"/>
          <p:cNvSpPr txBox="1"/>
          <p:nvPr/>
        </p:nvSpPr>
        <p:spPr>
          <a:xfrm>
            <a:off x="3985429" y="5697665"/>
            <a:ext cx="768433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2" name="object 112"/>
          <p:cNvSpPr txBox="1"/>
          <p:nvPr/>
        </p:nvSpPr>
        <p:spPr>
          <a:xfrm>
            <a:off x="4375058" y="4941304"/>
            <a:ext cx="1547690" cy="556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1" name="object 111"/>
          <p:cNvSpPr txBox="1"/>
          <p:nvPr/>
        </p:nvSpPr>
        <p:spPr>
          <a:xfrm>
            <a:off x="5922748" y="4941304"/>
            <a:ext cx="779255" cy="556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0" name="object 110"/>
          <p:cNvSpPr txBox="1"/>
          <p:nvPr/>
        </p:nvSpPr>
        <p:spPr>
          <a:xfrm>
            <a:off x="4375058" y="5498069"/>
            <a:ext cx="974070" cy="105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109" name="object 109"/>
          <p:cNvSpPr txBox="1"/>
          <p:nvPr/>
        </p:nvSpPr>
        <p:spPr>
          <a:xfrm>
            <a:off x="5349128" y="5498069"/>
            <a:ext cx="1352875" cy="105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108" name="object 108"/>
          <p:cNvSpPr txBox="1"/>
          <p:nvPr/>
        </p:nvSpPr>
        <p:spPr>
          <a:xfrm>
            <a:off x="4375058" y="5603120"/>
            <a:ext cx="779255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07" name="object 107"/>
          <p:cNvSpPr txBox="1"/>
          <p:nvPr/>
        </p:nvSpPr>
        <p:spPr>
          <a:xfrm>
            <a:off x="5154313" y="5603120"/>
            <a:ext cx="1071477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06" name="object 106"/>
          <p:cNvSpPr txBox="1"/>
          <p:nvPr/>
        </p:nvSpPr>
        <p:spPr>
          <a:xfrm>
            <a:off x="6225791" y="5603120"/>
            <a:ext cx="476212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05" name="object 105"/>
          <p:cNvSpPr txBox="1"/>
          <p:nvPr/>
        </p:nvSpPr>
        <p:spPr>
          <a:xfrm>
            <a:off x="4375057" y="5697665"/>
            <a:ext cx="487035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4" name="object 104"/>
          <p:cNvSpPr txBox="1"/>
          <p:nvPr/>
        </p:nvSpPr>
        <p:spPr>
          <a:xfrm>
            <a:off x="4862092" y="5697665"/>
            <a:ext cx="865840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3" name="object 103"/>
          <p:cNvSpPr txBox="1"/>
          <p:nvPr/>
        </p:nvSpPr>
        <p:spPr>
          <a:xfrm>
            <a:off x="5727933" y="5697665"/>
            <a:ext cx="205636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2" name="object 102"/>
          <p:cNvSpPr txBox="1"/>
          <p:nvPr/>
        </p:nvSpPr>
        <p:spPr>
          <a:xfrm>
            <a:off x="5933569" y="5697665"/>
            <a:ext cx="768434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1" name="object 101"/>
          <p:cNvSpPr txBox="1"/>
          <p:nvPr/>
        </p:nvSpPr>
        <p:spPr>
          <a:xfrm>
            <a:off x="770996" y="4752214"/>
            <a:ext cx="1547689" cy="1029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0" name="object 100"/>
          <p:cNvSpPr txBox="1"/>
          <p:nvPr/>
        </p:nvSpPr>
        <p:spPr>
          <a:xfrm>
            <a:off x="5738756" y="875869"/>
            <a:ext cx="671026" cy="46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9" name="object 99"/>
          <p:cNvSpPr txBox="1"/>
          <p:nvPr/>
        </p:nvSpPr>
        <p:spPr>
          <a:xfrm>
            <a:off x="5641348" y="592234"/>
            <a:ext cx="2521760" cy="189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3893">
              <a:lnSpc>
                <a:spcPts val="933"/>
              </a:lnSpc>
              <a:spcBef>
                <a:spcPts val="47"/>
              </a:spcBef>
            </a:pPr>
            <a:r>
              <a:rPr sz="1500" baseline="2520" dirty="0">
                <a:latin typeface="Arial"/>
                <a:cs typeface="Arial"/>
              </a:rPr>
              <a:t>Stable</a:t>
            </a:r>
            <a:r>
              <a:rPr sz="1500" spc="-92" baseline="2520" dirty="0">
                <a:latin typeface="Arial"/>
                <a:cs typeface="Arial"/>
              </a:rPr>
              <a:t> </a:t>
            </a:r>
            <a:r>
              <a:rPr sz="1500" baseline="2520" dirty="0">
                <a:latin typeface="Arial"/>
                <a:cs typeface="Arial"/>
              </a:rPr>
              <a:t>Growth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163109" y="592234"/>
            <a:ext cx="102819" cy="189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7" name="object 97"/>
          <p:cNvSpPr txBox="1"/>
          <p:nvPr/>
        </p:nvSpPr>
        <p:spPr>
          <a:xfrm>
            <a:off x="5641349" y="781322"/>
            <a:ext cx="876663" cy="6513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6" name="object 96"/>
          <p:cNvSpPr txBox="1"/>
          <p:nvPr/>
        </p:nvSpPr>
        <p:spPr>
          <a:xfrm>
            <a:off x="6518012" y="781322"/>
            <a:ext cx="671026" cy="6513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3"/>
              </a:lnSpc>
              <a:spcBef>
                <a:spcPts val="30"/>
              </a:spcBef>
            </a:pPr>
            <a:endParaRPr sz="900"/>
          </a:p>
          <a:p>
            <a:pPr>
              <a:lnSpc>
                <a:spcPct val="95825"/>
              </a:lnSpc>
              <a:spcBef>
                <a:spcPts val="2692"/>
              </a:spcBef>
            </a:pPr>
            <a:r>
              <a:rPr sz="1000" dirty="0">
                <a:latin typeface="Arial"/>
                <a:cs typeface="Arial"/>
              </a:rPr>
              <a:t>30%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189038" y="781323"/>
            <a:ext cx="108229" cy="556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4" name="object 94"/>
          <p:cNvSpPr txBox="1"/>
          <p:nvPr/>
        </p:nvSpPr>
        <p:spPr>
          <a:xfrm>
            <a:off x="7297268" y="781323"/>
            <a:ext cx="865840" cy="556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5"/>
              </a:spcBef>
            </a:pPr>
            <a:endParaRPr sz="800"/>
          </a:p>
          <a:p>
            <a:pPr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ROC=7.36%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95825"/>
              </a:lnSpc>
              <a:spcBef>
                <a:spcPts val="883"/>
              </a:spcBef>
            </a:pPr>
            <a:r>
              <a:rPr sz="1000" dirty="0">
                <a:latin typeface="Arial"/>
                <a:cs typeface="Arial"/>
              </a:rPr>
              <a:t>67.93%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163108" y="781323"/>
            <a:ext cx="97407" cy="556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2" name="object 92"/>
          <p:cNvSpPr txBox="1"/>
          <p:nvPr/>
        </p:nvSpPr>
        <p:spPr>
          <a:xfrm>
            <a:off x="7189039" y="1338090"/>
            <a:ext cx="974070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91" name="object 91"/>
          <p:cNvSpPr txBox="1"/>
          <p:nvPr/>
        </p:nvSpPr>
        <p:spPr>
          <a:xfrm>
            <a:off x="8163109" y="1338090"/>
            <a:ext cx="102819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90" name="object 90"/>
          <p:cNvSpPr txBox="1"/>
          <p:nvPr/>
        </p:nvSpPr>
        <p:spPr>
          <a:xfrm>
            <a:off x="5641349" y="1432635"/>
            <a:ext cx="1266292" cy="199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9" name="object 89"/>
          <p:cNvSpPr txBox="1"/>
          <p:nvPr/>
        </p:nvSpPr>
        <p:spPr>
          <a:xfrm>
            <a:off x="6907640" y="1432635"/>
            <a:ext cx="1358287" cy="199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8" name="object 88"/>
          <p:cNvSpPr txBox="1"/>
          <p:nvPr/>
        </p:nvSpPr>
        <p:spPr>
          <a:xfrm>
            <a:off x="5641348" y="1632229"/>
            <a:ext cx="194814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7" name="object 87"/>
          <p:cNvSpPr txBox="1"/>
          <p:nvPr/>
        </p:nvSpPr>
        <p:spPr>
          <a:xfrm>
            <a:off x="5836163" y="1632229"/>
            <a:ext cx="2132132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24"/>
              </a:lnSpc>
              <a:spcBef>
                <a:spcPts val="46"/>
              </a:spcBef>
            </a:pPr>
            <a:r>
              <a:rPr sz="1500" spc="-8" baseline="2635" dirty="0">
                <a:latin typeface="Arial"/>
                <a:cs typeface="Arial"/>
              </a:rPr>
              <a:t>Termina</a:t>
            </a:r>
            <a:r>
              <a:rPr sz="1500" baseline="2635" dirty="0">
                <a:latin typeface="Arial"/>
                <a:cs typeface="Arial"/>
              </a:rPr>
              <a:t>l</a:t>
            </a:r>
            <a:r>
              <a:rPr sz="1500" spc="67" baseline="2635" dirty="0">
                <a:latin typeface="Arial"/>
                <a:cs typeface="Arial"/>
              </a:rPr>
              <a:t> </a:t>
            </a:r>
            <a:r>
              <a:rPr sz="1500" spc="-8" baseline="2635" dirty="0">
                <a:latin typeface="Arial"/>
                <a:cs typeface="Arial"/>
              </a:rPr>
              <a:t>Value</a:t>
            </a:r>
            <a:r>
              <a:rPr sz="1500" baseline="2635" dirty="0">
                <a:latin typeface="Arial"/>
                <a:cs typeface="Arial"/>
              </a:rPr>
              <a:t>=</a:t>
            </a:r>
            <a:r>
              <a:rPr sz="1500" spc="53" baseline="2635" dirty="0">
                <a:latin typeface="Arial"/>
                <a:cs typeface="Arial"/>
              </a:rPr>
              <a:t> </a:t>
            </a:r>
            <a:r>
              <a:rPr sz="1500" spc="-8" baseline="2635" dirty="0">
                <a:latin typeface="Arial"/>
                <a:cs typeface="Arial"/>
              </a:rPr>
              <a:t>677(.0736-.05)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968294" y="1632229"/>
            <a:ext cx="297633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5" name="object 85"/>
          <p:cNvSpPr txBox="1"/>
          <p:nvPr/>
        </p:nvSpPr>
        <p:spPr>
          <a:xfrm>
            <a:off x="5641349" y="1905358"/>
            <a:ext cx="1558512" cy="1134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4" name="object 84"/>
          <p:cNvSpPr txBox="1"/>
          <p:nvPr/>
        </p:nvSpPr>
        <p:spPr>
          <a:xfrm>
            <a:off x="7199861" y="1905358"/>
            <a:ext cx="573619" cy="1134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9"/>
              </a:spcBef>
            </a:pPr>
            <a:endParaRPr sz="800"/>
          </a:p>
          <a:p>
            <a:pPr>
              <a:lnSpc>
                <a:spcPct val="95825"/>
              </a:lnSpc>
            </a:pPr>
            <a:r>
              <a:rPr sz="800" dirty="0">
                <a:latin typeface="Times New Roman"/>
                <a:cs typeface="Times New Roman"/>
              </a:rPr>
              <a:t>$13,902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773480" y="1905358"/>
            <a:ext cx="492447" cy="1134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2" name="object 82"/>
          <p:cNvSpPr txBox="1"/>
          <p:nvPr/>
        </p:nvSpPr>
        <p:spPr>
          <a:xfrm>
            <a:off x="673590" y="497689"/>
            <a:ext cx="389628" cy="46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1063218" y="497689"/>
            <a:ext cx="671025" cy="46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5"/>
              </a:spcBef>
            </a:pPr>
            <a:endParaRPr sz="800"/>
          </a:p>
          <a:p>
            <a:pPr marL="90812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Revenue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734244" y="497689"/>
            <a:ext cx="400451" cy="46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2134694" y="497689"/>
            <a:ext cx="768433" cy="46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5"/>
              </a:spcBef>
            </a:pPr>
            <a:endParaRPr sz="800"/>
          </a:p>
          <a:p>
            <a:pPr marL="90812">
              <a:lnSpc>
                <a:spcPct val="95825"/>
              </a:lnSpc>
            </a:pPr>
            <a:r>
              <a:rPr sz="1000" spc="-26" dirty="0">
                <a:latin typeface="Arial"/>
                <a:cs typeface="Arial"/>
              </a:rPr>
              <a:t>Margin: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903129" y="497689"/>
            <a:ext cx="2451410" cy="189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2903128" y="686777"/>
            <a:ext cx="497858" cy="273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3400987" y="686778"/>
            <a:ext cx="1352875" cy="467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4753862" y="686778"/>
            <a:ext cx="600676" cy="467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673589" y="959908"/>
            <a:ext cx="681849" cy="105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73" name="object 73"/>
          <p:cNvSpPr txBox="1"/>
          <p:nvPr/>
        </p:nvSpPr>
        <p:spPr>
          <a:xfrm>
            <a:off x="1355438" y="959908"/>
            <a:ext cx="1168884" cy="105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72" name="object 72"/>
          <p:cNvSpPr txBox="1"/>
          <p:nvPr/>
        </p:nvSpPr>
        <p:spPr>
          <a:xfrm>
            <a:off x="2524323" y="959908"/>
            <a:ext cx="876664" cy="105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71" name="object 71"/>
          <p:cNvSpPr txBox="1"/>
          <p:nvPr/>
        </p:nvSpPr>
        <p:spPr>
          <a:xfrm>
            <a:off x="673589" y="1064958"/>
            <a:ext cx="1266291" cy="8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70" name="object 70"/>
          <p:cNvSpPr txBox="1"/>
          <p:nvPr/>
        </p:nvSpPr>
        <p:spPr>
          <a:xfrm>
            <a:off x="1939880" y="1064958"/>
            <a:ext cx="1461105" cy="8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69" name="object 69"/>
          <p:cNvSpPr txBox="1"/>
          <p:nvPr/>
        </p:nvSpPr>
        <p:spPr>
          <a:xfrm>
            <a:off x="673590" y="1154251"/>
            <a:ext cx="1071477" cy="2783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1745067" y="1154251"/>
            <a:ext cx="573619" cy="2783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8"/>
              </a:lnSpc>
              <a:spcBef>
                <a:spcPts val="32"/>
              </a:spcBef>
            </a:pPr>
            <a:endParaRPr sz="800"/>
          </a:p>
          <a:p>
            <a:pPr marL="90812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-1895m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318686" y="1154251"/>
            <a:ext cx="1666743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3985429" y="1154251"/>
            <a:ext cx="1369109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65" name="object 65"/>
          <p:cNvSpPr txBox="1"/>
          <p:nvPr/>
        </p:nvSpPr>
        <p:spPr>
          <a:xfrm>
            <a:off x="2318686" y="1254048"/>
            <a:ext cx="790079" cy="178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3108766" y="1254049"/>
            <a:ext cx="573618" cy="46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24"/>
              </a:lnSpc>
              <a:spcBef>
                <a:spcPts val="46"/>
              </a:spcBef>
            </a:pPr>
            <a:r>
              <a:rPr sz="1500" baseline="2635" dirty="0">
                <a:latin typeface="Arial"/>
                <a:cs typeface="Arial"/>
              </a:rPr>
              <a:t>Revenue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682384" y="1254049"/>
            <a:ext cx="303044" cy="46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3985430" y="1254048"/>
            <a:ext cx="292221" cy="367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4277650" y="1254048"/>
            <a:ext cx="963247" cy="367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24"/>
              </a:lnSpc>
              <a:spcBef>
                <a:spcPts val="46"/>
              </a:spcBef>
            </a:pPr>
            <a:r>
              <a:rPr sz="1500" baseline="2635" dirty="0">
                <a:latin typeface="Arial"/>
                <a:cs typeface="Arial"/>
              </a:rPr>
              <a:t>EBITDA/Sales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40898" y="1254048"/>
            <a:ext cx="113641" cy="367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9" name="object 59"/>
          <p:cNvSpPr txBox="1"/>
          <p:nvPr/>
        </p:nvSpPr>
        <p:spPr>
          <a:xfrm>
            <a:off x="673589" y="1432634"/>
            <a:ext cx="1266291" cy="105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58" name="object 58"/>
          <p:cNvSpPr txBox="1"/>
          <p:nvPr/>
        </p:nvSpPr>
        <p:spPr>
          <a:xfrm>
            <a:off x="1939880" y="1432634"/>
            <a:ext cx="1168885" cy="283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673589" y="1537684"/>
            <a:ext cx="671025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5"/>
              </a:spcBef>
            </a:pPr>
            <a:endParaRPr sz="800"/>
          </a:p>
          <a:p>
            <a:pPr marL="90812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2,076m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44616" y="1537684"/>
            <a:ext cx="595265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3985429" y="1621724"/>
            <a:ext cx="779256" cy="388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4764685" y="1621724"/>
            <a:ext cx="589853" cy="388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1939880" y="1716268"/>
            <a:ext cx="1461105" cy="294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3400986" y="1716268"/>
            <a:ext cx="584442" cy="294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673589" y="1810814"/>
            <a:ext cx="487035" cy="1838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1160624" y="1810814"/>
            <a:ext cx="779255" cy="199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473364" y="448235"/>
            <a:ext cx="6544247" cy="2413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3081" marR="124582">
              <a:lnSpc>
                <a:spcPts val="1010"/>
              </a:lnSpc>
              <a:spcBef>
                <a:spcPts val="234"/>
              </a:spcBef>
            </a:pPr>
            <a:r>
              <a:rPr sz="1500" spc="-26" baseline="-7905" dirty="0">
                <a:latin typeface="Arial"/>
                <a:cs typeface="Arial"/>
              </a:rPr>
              <a:t>Curren</a:t>
            </a:r>
            <a:r>
              <a:rPr sz="1500" baseline="-7905" dirty="0">
                <a:latin typeface="Arial"/>
                <a:cs typeface="Arial"/>
              </a:rPr>
              <a:t>t                  </a:t>
            </a:r>
            <a:r>
              <a:rPr sz="1500" spc="3" baseline="-7905" dirty="0">
                <a:latin typeface="Arial"/>
                <a:cs typeface="Arial"/>
              </a:rPr>
              <a:t> </a:t>
            </a:r>
            <a:r>
              <a:rPr sz="1500" spc="-26" baseline="-7905" dirty="0">
                <a:latin typeface="Arial"/>
                <a:cs typeface="Arial"/>
              </a:rPr>
              <a:t>Current</a:t>
            </a:r>
            <a:endParaRPr sz="1000">
              <a:latin typeface="Arial"/>
              <a:cs typeface="Arial"/>
            </a:endParaRPr>
          </a:p>
          <a:p>
            <a:pPr marL="673081" marR="124582">
              <a:lnSpc>
                <a:spcPts val="1131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Revenue              </a:t>
            </a:r>
            <a:r>
              <a:rPr sz="1000" spc="262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Margin</a:t>
            </a:r>
            <a:r>
              <a:rPr sz="1000" dirty="0">
                <a:latin typeface="Arial"/>
                <a:cs typeface="Arial"/>
              </a:rPr>
              <a:t>:                                                                                                          </a:t>
            </a:r>
            <a:r>
              <a:rPr sz="1000" spc="169" dirty="0">
                <a:latin typeface="Arial"/>
                <a:cs typeface="Arial"/>
              </a:rPr>
              <a:t> </a:t>
            </a:r>
            <a:r>
              <a:rPr sz="1500" baseline="12603" dirty="0">
                <a:latin typeface="Arial"/>
                <a:cs typeface="Arial"/>
              </a:rPr>
              <a:t>Stable</a:t>
            </a:r>
            <a:endParaRPr sz="1000">
              <a:latin typeface="Arial"/>
              <a:cs typeface="Arial"/>
            </a:endParaRPr>
          </a:p>
          <a:p>
            <a:pPr marL="673081" marR="124582">
              <a:lnSpc>
                <a:spcPts val="1149"/>
              </a:lnSpc>
              <a:spcBef>
                <a:spcPts val="1"/>
              </a:spcBef>
            </a:pPr>
            <a:r>
              <a:rPr sz="1500" baseline="7905" dirty="0">
                <a:latin typeface="Arial"/>
                <a:cs typeface="Arial"/>
              </a:rPr>
              <a:t>$</a:t>
            </a:r>
            <a:r>
              <a:rPr sz="1500" spc="20" baseline="7905" dirty="0">
                <a:latin typeface="Arial"/>
                <a:cs typeface="Arial"/>
              </a:rPr>
              <a:t> </a:t>
            </a:r>
            <a:r>
              <a:rPr sz="1500" baseline="7905" dirty="0">
                <a:latin typeface="Arial"/>
                <a:cs typeface="Arial"/>
              </a:rPr>
              <a:t>3,804                 </a:t>
            </a:r>
            <a:r>
              <a:rPr sz="1500" spc="89" baseline="7905" dirty="0">
                <a:latin typeface="Arial"/>
                <a:cs typeface="Arial"/>
              </a:rPr>
              <a:t> </a:t>
            </a:r>
            <a:r>
              <a:rPr sz="1500" baseline="7905" dirty="0">
                <a:latin typeface="Arial"/>
                <a:cs typeface="Arial"/>
              </a:rPr>
              <a:t>-49.82%                     </a:t>
            </a:r>
            <a:r>
              <a:rPr sz="1500" spc="140" baseline="7905" dirty="0">
                <a:latin typeface="Arial"/>
                <a:cs typeface="Arial"/>
              </a:rPr>
              <a:t> </a:t>
            </a:r>
            <a:r>
              <a:rPr sz="1500" baseline="-7905" dirty="0">
                <a:latin typeface="Arial"/>
                <a:cs typeface="Arial"/>
              </a:rPr>
              <a:t>Cap</a:t>
            </a:r>
            <a:r>
              <a:rPr sz="1500" spc="40" baseline="-7905" dirty="0">
                <a:latin typeface="Arial"/>
                <a:cs typeface="Arial"/>
              </a:rPr>
              <a:t> </a:t>
            </a:r>
            <a:r>
              <a:rPr sz="1500" baseline="-7905" dirty="0">
                <a:latin typeface="Arial"/>
                <a:cs typeface="Arial"/>
              </a:rPr>
              <a:t>ex</a:t>
            </a:r>
            <a:r>
              <a:rPr sz="1500" spc="30" baseline="-7905" dirty="0">
                <a:latin typeface="Arial"/>
                <a:cs typeface="Arial"/>
              </a:rPr>
              <a:t> </a:t>
            </a:r>
            <a:r>
              <a:rPr sz="1500" baseline="-7905" dirty="0">
                <a:latin typeface="Arial"/>
                <a:cs typeface="Arial"/>
              </a:rPr>
              <a:t>growth</a:t>
            </a:r>
            <a:r>
              <a:rPr sz="1500" spc="67" baseline="-7905" dirty="0">
                <a:latin typeface="Arial"/>
                <a:cs typeface="Arial"/>
              </a:rPr>
              <a:t> </a:t>
            </a:r>
            <a:r>
              <a:rPr sz="1500" baseline="-7905" dirty="0">
                <a:latin typeface="Arial"/>
                <a:cs typeface="Arial"/>
              </a:rPr>
              <a:t>slows</a:t>
            </a:r>
            <a:endParaRPr sz="1000">
              <a:latin typeface="Arial"/>
              <a:cs typeface="Arial"/>
            </a:endParaRPr>
          </a:p>
          <a:p>
            <a:pPr marL="2980786" marR="99558">
              <a:lnSpc>
                <a:spcPts val="1019"/>
              </a:lnSpc>
            </a:pPr>
            <a:r>
              <a:rPr sz="1500" spc="-13" baseline="-5270" dirty="0">
                <a:latin typeface="Arial"/>
                <a:cs typeface="Arial"/>
              </a:rPr>
              <a:t>an</a:t>
            </a:r>
            <a:r>
              <a:rPr sz="1500" baseline="-5270" dirty="0">
                <a:latin typeface="Arial"/>
                <a:cs typeface="Arial"/>
              </a:rPr>
              <a:t>d</a:t>
            </a:r>
            <a:r>
              <a:rPr sz="1500" spc="14" baseline="-5270" dirty="0">
                <a:latin typeface="Arial"/>
                <a:cs typeface="Arial"/>
              </a:rPr>
              <a:t> </a:t>
            </a:r>
            <a:r>
              <a:rPr sz="1500" spc="-13" baseline="-5270" dirty="0">
                <a:latin typeface="Arial"/>
                <a:cs typeface="Arial"/>
              </a:rPr>
              <a:t>ne</a:t>
            </a:r>
            <a:r>
              <a:rPr sz="1500" baseline="-5270" dirty="0">
                <a:latin typeface="Arial"/>
                <a:cs typeface="Arial"/>
              </a:rPr>
              <a:t>t</a:t>
            </a:r>
            <a:r>
              <a:rPr sz="1500" spc="9" baseline="-5270" dirty="0">
                <a:latin typeface="Arial"/>
                <a:cs typeface="Arial"/>
              </a:rPr>
              <a:t> </a:t>
            </a:r>
            <a:r>
              <a:rPr sz="1500" spc="-13" baseline="-5270" dirty="0">
                <a:latin typeface="Arial"/>
                <a:cs typeface="Arial"/>
              </a:rPr>
              <a:t>ca</a:t>
            </a:r>
            <a:r>
              <a:rPr sz="1500" baseline="-5270" dirty="0">
                <a:latin typeface="Arial"/>
                <a:cs typeface="Arial"/>
              </a:rPr>
              <a:t>p</a:t>
            </a:r>
            <a:r>
              <a:rPr sz="1500" spc="13" baseline="-5270" dirty="0">
                <a:latin typeface="Arial"/>
                <a:cs typeface="Arial"/>
              </a:rPr>
              <a:t> </a:t>
            </a:r>
            <a:r>
              <a:rPr sz="1500" spc="-13" baseline="-5270" dirty="0">
                <a:latin typeface="Arial"/>
                <a:cs typeface="Arial"/>
              </a:rPr>
              <a:t>e</a:t>
            </a:r>
            <a:r>
              <a:rPr sz="1500" baseline="-5270" dirty="0">
                <a:latin typeface="Arial"/>
                <a:cs typeface="Arial"/>
              </a:rPr>
              <a:t>x                                       </a:t>
            </a:r>
            <a:r>
              <a:rPr sz="1500" spc="34" baseline="-5270" dirty="0">
                <a:latin typeface="Arial"/>
                <a:cs typeface="Arial"/>
              </a:rPr>
              <a:t> </a:t>
            </a:r>
            <a:r>
              <a:rPr sz="1500" baseline="7905" dirty="0">
                <a:latin typeface="Arial"/>
                <a:cs typeface="Arial"/>
              </a:rPr>
              <a:t>Stable          </a:t>
            </a:r>
            <a:r>
              <a:rPr sz="1500" spc="244" baseline="7905" dirty="0">
                <a:latin typeface="Arial"/>
                <a:cs typeface="Arial"/>
              </a:rPr>
              <a:t> </a:t>
            </a:r>
            <a:r>
              <a:rPr sz="1500" baseline="7905" dirty="0">
                <a:latin typeface="Arial"/>
                <a:cs typeface="Arial"/>
              </a:rPr>
              <a:t>Stable</a:t>
            </a:r>
            <a:endParaRPr sz="1000">
              <a:latin typeface="Arial"/>
              <a:cs typeface="Arial"/>
            </a:endParaRPr>
          </a:p>
          <a:p>
            <a:pPr marL="2980786">
              <a:lnSpc>
                <a:spcPts val="1010"/>
              </a:lnSpc>
            </a:pPr>
            <a:r>
              <a:rPr sz="1500" spc="-13" baseline="-5270" dirty="0">
                <a:latin typeface="Arial"/>
                <a:cs typeface="Arial"/>
              </a:rPr>
              <a:t>decrease</a:t>
            </a:r>
            <a:r>
              <a:rPr sz="1500" baseline="-5270" dirty="0">
                <a:latin typeface="Arial"/>
                <a:cs typeface="Arial"/>
              </a:rPr>
              <a:t>s                                              </a:t>
            </a:r>
            <a:r>
              <a:rPr sz="1500" spc="109" baseline="-5270" dirty="0">
                <a:latin typeface="Arial"/>
                <a:cs typeface="Arial"/>
              </a:rPr>
              <a:t> </a:t>
            </a:r>
            <a:r>
              <a:rPr sz="1500" baseline="7905" dirty="0">
                <a:latin typeface="Arial"/>
                <a:cs typeface="Arial"/>
              </a:rPr>
              <a:t>Revenue      </a:t>
            </a:r>
            <a:r>
              <a:rPr sz="1500" spc="181" baseline="7905" dirty="0">
                <a:latin typeface="Arial"/>
                <a:cs typeface="Arial"/>
              </a:rPr>
              <a:t> </a:t>
            </a:r>
            <a:r>
              <a:rPr sz="1500" baseline="7905" dirty="0">
                <a:latin typeface="Arial"/>
                <a:cs typeface="Arial"/>
              </a:rPr>
              <a:t>EBITD</a:t>
            </a:r>
            <a:endParaRPr sz="1000">
              <a:latin typeface="Arial"/>
              <a:cs typeface="Arial"/>
            </a:endParaRPr>
          </a:p>
          <a:p>
            <a:pPr marL="1346161" marR="124582">
              <a:lnSpc>
                <a:spcPts val="1131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EBIT                                                                                                     </a:t>
            </a:r>
            <a:r>
              <a:rPr sz="1000" spc="196" dirty="0">
                <a:latin typeface="Arial"/>
                <a:cs typeface="Arial"/>
              </a:rPr>
              <a:t> </a:t>
            </a:r>
            <a:r>
              <a:rPr sz="1500" spc="-4" baseline="15811" dirty="0">
                <a:latin typeface="Arial"/>
                <a:cs typeface="Arial"/>
              </a:rPr>
              <a:t>Growth</a:t>
            </a:r>
            <a:r>
              <a:rPr sz="1500" baseline="15811" dirty="0">
                <a:latin typeface="Arial"/>
                <a:cs typeface="Arial"/>
              </a:rPr>
              <a:t>:</a:t>
            </a:r>
            <a:r>
              <a:rPr sz="1500" spc="64" baseline="15811" dirty="0">
                <a:latin typeface="Arial"/>
                <a:cs typeface="Arial"/>
              </a:rPr>
              <a:t> </a:t>
            </a:r>
            <a:r>
              <a:rPr sz="1500" spc="-4" baseline="15811" dirty="0">
                <a:latin typeface="Arial"/>
                <a:cs typeface="Arial"/>
              </a:rPr>
              <a:t>5</a:t>
            </a:r>
            <a:r>
              <a:rPr sz="1500" baseline="15811" dirty="0">
                <a:latin typeface="Arial"/>
                <a:cs typeface="Arial"/>
              </a:rPr>
              <a:t>%  </a:t>
            </a:r>
            <a:r>
              <a:rPr sz="1500" spc="50" baseline="15811" dirty="0">
                <a:latin typeface="Arial"/>
                <a:cs typeface="Arial"/>
              </a:rPr>
              <a:t> </a:t>
            </a:r>
            <a:r>
              <a:rPr sz="1500" spc="-4" baseline="15811" dirty="0">
                <a:latin typeface="Arial"/>
                <a:cs typeface="Arial"/>
              </a:rPr>
              <a:t>Sales</a:t>
            </a:r>
            <a:endParaRPr sz="1000">
              <a:latin typeface="Arial"/>
              <a:cs typeface="Arial"/>
            </a:endParaRPr>
          </a:p>
          <a:p>
            <a:pPr marL="288463" marR="2237867" indent="2307705">
              <a:lnSpc>
                <a:spcPts val="1134"/>
              </a:lnSpc>
              <a:spcBef>
                <a:spcPts val="660"/>
              </a:spcBef>
            </a:pPr>
            <a:r>
              <a:rPr sz="1000" spc="-13" dirty="0">
                <a:latin typeface="Arial"/>
                <a:cs typeface="Arial"/>
              </a:rPr>
              <a:t>Growth</a:t>
            </a:r>
            <a:r>
              <a:rPr sz="1000" dirty="0">
                <a:latin typeface="Arial"/>
                <a:cs typeface="Arial"/>
              </a:rPr>
              <a:t>:                    </a:t>
            </a:r>
            <a:r>
              <a:rPr sz="1000" spc="24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-&gt;</a:t>
            </a:r>
            <a:r>
              <a:rPr sz="1000" spc="2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30% </a:t>
            </a:r>
            <a:endParaRPr sz="1000">
              <a:latin typeface="Arial"/>
              <a:cs typeface="Arial"/>
            </a:endParaRPr>
          </a:p>
          <a:p>
            <a:pPr marL="288463" marR="2237867">
              <a:lnSpc>
                <a:spcPts val="1134"/>
              </a:lnSpc>
            </a:pPr>
            <a:r>
              <a:rPr sz="1500" baseline="-15811" dirty="0">
                <a:latin typeface="Arial"/>
                <a:cs typeface="Arial"/>
              </a:rPr>
              <a:t>NOL:                                                         </a:t>
            </a:r>
            <a:r>
              <a:rPr sz="1500" spc="1" baseline="-1581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13.33%</a:t>
            </a:r>
            <a:endParaRPr sz="1000">
              <a:latin typeface="Arial"/>
              <a:cs typeface="Arial"/>
            </a:endParaRPr>
          </a:p>
          <a:p>
            <a:pPr marL="288463" marR="124582">
              <a:lnSpc>
                <a:spcPts val="1063"/>
              </a:lnSpc>
              <a:spcBef>
                <a:spcPts val="166"/>
              </a:spcBef>
            </a:pPr>
            <a:r>
              <a:rPr sz="1000" dirty="0">
                <a:latin typeface="Arial"/>
                <a:cs typeface="Arial"/>
              </a:rPr>
              <a:t>2,076m                                                                                                                                  </a:t>
            </a:r>
            <a:r>
              <a:rPr sz="1000" spc="249" dirty="0">
                <a:latin typeface="Arial"/>
                <a:cs typeface="Arial"/>
              </a:rPr>
              <a:t> </a:t>
            </a:r>
            <a:r>
              <a:rPr sz="1500" spc="-8" baseline="15811" dirty="0">
                <a:latin typeface="Arial"/>
                <a:cs typeface="Arial"/>
              </a:rPr>
              <a:t>Termina</a:t>
            </a:r>
            <a:r>
              <a:rPr sz="1500" baseline="15811" dirty="0">
                <a:latin typeface="Arial"/>
                <a:cs typeface="Arial"/>
              </a:rPr>
              <a:t>l</a:t>
            </a:r>
            <a:r>
              <a:rPr sz="1500" spc="67" baseline="15811" dirty="0">
                <a:latin typeface="Arial"/>
                <a:cs typeface="Arial"/>
              </a:rPr>
              <a:t> </a:t>
            </a:r>
            <a:r>
              <a:rPr sz="1500" spc="-8" baseline="15811" dirty="0">
                <a:latin typeface="Arial"/>
                <a:cs typeface="Arial"/>
              </a:rPr>
              <a:t>Value=</a:t>
            </a:r>
            <a:endParaRPr sz="1000">
              <a:latin typeface="Arial"/>
              <a:cs typeface="Arial"/>
            </a:endParaRPr>
          </a:p>
          <a:p>
            <a:pPr marL="1730779" marR="124582">
              <a:lnSpc>
                <a:spcPct val="95825"/>
              </a:lnSpc>
              <a:spcBef>
                <a:spcPts val="1743"/>
              </a:spcBef>
            </a:pPr>
            <a:r>
              <a:rPr sz="800" spc="-8" dirty="0">
                <a:latin typeface="Times New Roman"/>
                <a:cs typeface="Times New Roman"/>
              </a:rPr>
              <a:t>Revenue</a:t>
            </a:r>
            <a:r>
              <a:rPr sz="800" dirty="0">
                <a:latin typeface="Times New Roman"/>
                <a:cs typeface="Times New Roman"/>
              </a:rPr>
              <a:t>s             </a:t>
            </a:r>
            <a:r>
              <a:rPr sz="800" spc="15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$3,804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$5,326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$6,923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$8,308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$9,139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$10,053</a:t>
            </a:r>
            <a:r>
              <a:rPr sz="800" spc="11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$11,058</a:t>
            </a:r>
            <a:r>
              <a:rPr sz="800" spc="11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$11,942</a:t>
            </a:r>
            <a:r>
              <a:rPr sz="800" spc="11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$12,659</a:t>
            </a:r>
            <a:r>
              <a:rPr sz="800" spc="11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$13,292</a:t>
            </a:r>
            <a:endParaRPr sz="800">
              <a:latin typeface="Times New Roman"/>
              <a:cs typeface="Times New Roman"/>
            </a:endParaRPr>
          </a:p>
          <a:p>
            <a:pPr marL="1730779" marR="124582">
              <a:lnSpc>
                <a:spcPct val="95825"/>
              </a:lnSpc>
              <a:spcBef>
                <a:spcPts val="81"/>
              </a:spcBef>
            </a:pPr>
            <a:r>
              <a:rPr sz="800" spc="-26" dirty="0">
                <a:latin typeface="Times New Roman"/>
                <a:cs typeface="Times New Roman"/>
              </a:rPr>
              <a:t>EBITD</a:t>
            </a:r>
            <a:r>
              <a:rPr sz="800" dirty="0">
                <a:latin typeface="Times New Roman"/>
                <a:cs typeface="Times New Roman"/>
              </a:rPr>
              <a:t>A               </a:t>
            </a:r>
            <a:r>
              <a:rPr sz="800" spc="1" dirty="0">
                <a:latin typeface="Times New Roman"/>
                <a:cs typeface="Times New Roman"/>
              </a:rPr>
              <a:t> </a:t>
            </a:r>
            <a:r>
              <a:rPr sz="800" spc="-13" dirty="0">
                <a:latin typeface="Times New Roman"/>
                <a:cs typeface="Times New Roman"/>
              </a:rPr>
              <a:t>($95</a:t>
            </a:r>
            <a:r>
              <a:rPr sz="800" dirty="0">
                <a:latin typeface="Times New Roman"/>
                <a:cs typeface="Times New Roman"/>
              </a:rPr>
              <a:t>)     </a:t>
            </a:r>
            <a:r>
              <a:rPr sz="800" spc="11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</a:t>
            </a:r>
            <a:r>
              <a:rPr sz="800" spc="2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0        </a:t>
            </a:r>
            <a:r>
              <a:rPr sz="800" spc="17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$346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$831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$1,371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$1,809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$2,322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$2,508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$3,038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$3,589</a:t>
            </a:r>
            <a:endParaRPr sz="800">
              <a:latin typeface="Times New Roman"/>
              <a:cs typeface="Times New Roman"/>
            </a:endParaRPr>
          </a:p>
          <a:p>
            <a:pPr marL="1730779" marR="124582">
              <a:lnSpc>
                <a:spcPct val="95825"/>
              </a:lnSpc>
              <a:spcBef>
                <a:spcPts val="81"/>
              </a:spcBef>
            </a:pPr>
            <a:r>
              <a:rPr sz="800" spc="-35" dirty="0">
                <a:latin typeface="Times New Roman"/>
                <a:cs typeface="Times New Roman"/>
              </a:rPr>
              <a:t>EBI</a:t>
            </a:r>
            <a:r>
              <a:rPr sz="800" dirty="0">
                <a:latin typeface="Times New Roman"/>
                <a:cs typeface="Times New Roman"/>
              </a:rPr>
              <a:t>T                    </a:t>
            </a:r>
            <a:r>
              <a:rPr sz="800" spc="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($1,675)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($1,738)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($1,565)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($1,272)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$320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$1,074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$1,550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$1,697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$2,186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$2,694</a:t>
            </a:r>
            <a:endParaRPr sz="800">
              <a:latin typeface="Times New Roman"/>
              <a:cs typeface="Times New Roman"/>
            </a:endParaRPr>
          </a:p>
          <a:p>
            <a:pPr marL="1730779" marR="124582">
              <a:lnSpc>
                <a:spcPct val="95825"/>
              </a:lnSpc>
              <a:spcBef>
                <a:spcPts val="81"/>
              </a:spcBef>
            </a:pPr>
            <a:r>
              <a:rPr sz="800" spc="-13" dirty="0">
                <a:latin typeface="Times New Roman"/>
                <a:cs typeface="Times New Roman"/>
              </a:rPr>
              <a:t>EBI</a:t>
            </a:r>
            <a:r>
              <a:rPr sz="800" dirty="0">
                <a:latin typeface="Times New Roman"/>
                <a:cs typeface="Times New Roman"/>
              </a:rPr>
              <a:t>T</a:t>
            </a:r>
            <a:r>
              <a:rPr sz="800" spc="53" dirty="0">
                <a:latin typeface="Times New Roman"/>
                <a:cs typeface="Times New Roman"/>
              </a:rPr>
              <a:t> </a:t>
            </a:r>
            <a:r>
              <a:rPr sz="800" spc="-13" dirty="0">
                <a:latin typeface="Times New Roman"/>
                <a:cs typeface="Times New Roman"/>
              </a:rPr>
              <a:t>(1-t</a:t>
            </a:r>
            <a:r>
              <a:rPr sz="800" dirty="0">
                <a:latin typeface="Times New Roman"/>
                <a:cs typeface="Times New Roman"/>
              </a:rPr>
              <a:t>)            </a:t>
            </a:r>
            <a:r>
              <a:rPr sz="800" spc="3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($1,675)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($1,738)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($1,565)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($1,272)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$320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$1,074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$1,550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$1,697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$2,186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$2,276</a:t>
            </a:r>
            <a:endParaRPr sz="800">
              <a:latin typeface="Times New Roman"/>
              <a:cs typeface="Times New Roman"/>
            </a:endParaRPr>
          </a:p>
          <a:p>
            <a:pPr marL="1757274" marR="124582">
              <a:lnSpc>
                <a:spcPct val="95825"/>
              </a:lnSpc>
              <a:spcBef>
                <a:spcPts val="81"/>
              </a:spcBef>
            </a:pPr>
            <a:r>
              <a:rPr sz="800" dirty="0">
                <a:latin typeface="Times New Roman"/>
                <a:cs typeface="Times New Roman"/>
              </a:rPr>
              <a:t>+</a:t>
            </a:r>
            <a:r>
              <a:rPr sz="800" spc="2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Depreciation   </a:t>
            </a:r>
            <a:r>
              <a:rPr sz="800" spc="19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$1,580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$1,738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$1,911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$2,102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$1,051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$736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$773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$811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$852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$894</a:t>
            </a:r>
            <a:endParaRPr sz="800">
              <a:latin typeface="Times New Roman"/>
              <a:cs typeface="Times New Roman"/>
            </a:endParaRPr>
          </a:p>
          <a:p>
            <a:pPr marL="1757488" marR="124582">
              <a:lnSpc>
                <a:spcPct val="95825"/>
              </a:lnSpc>
              <a:spcBef>
                <a:spcPts val="81"/>
              </a:spcBef>
            </a:pPr>
            <a:r>
              <a:rPr sz="800" dirty="0">
                <a:latin typeface="Times New Roman"/>
                <a:cs typeface="Times New Roman"/>
              </a:rPr>
              <a:t>-</a:t>
            </a:r>
            <a:r>
              <a:rPr sz="800" spc="1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Cap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Ex             </a:t>
            </a:r>
            <a:r>
              <a:rPr sz="800" spc="6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$3,431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$1,716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$1,201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$1,261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$1,324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$1,390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$1,460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$1,533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$1,609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$1,690</a:t>
            </a:r>
            <a:endParaRPr sz="800">
              <a:latin typeface="Times New Roman"/>
              <a:cs typeface="Times New Roman"/>
            </a:endParaRPr>
          </a:p>
          <a:p>
            <a:pPr marL="1757488" marR="124582">
              <a:lnSpc>
                <a:spcPts val="794"/>
              </a:lnSpc>
              <a:spcBef>
                <a:spcPts val="120"/>
              </a:spcBef>
            </a:pPr>
            <a:r>
              <a:rPr sz="1200" baseline="-9662" dirty="0">
                <a:latin typeface="Times New Roman"/>
                <a:cs typeface="Times New Roman"/>
              </a:rPr>
              <a:t>-</a:t>
            </a:r>
            <a:r>
              <a:rPr sz="1200" spc="19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Chg</a:t>
            </a:r>
            <a:r>
              <a:rPr sz="1200" spc="62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WC           </a:t>
            </a:r>
            <a:r>
              <a:rPr sz="1200" spc="15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</a:t>
            </a:r>
            <a:r>
              <a:rPr sz="1200" spc="24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0        </a:t>
            </a:r>
            <a:r>
              <a:rPr sz="1200" spc="178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$46       </a:t>
            </a:r>
            <a:r>
              <a:rPr sz="1200" spc="200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$48       </a:t>
            </a:r>
            <a:r>
              <a:rPr sz="1200" spc="200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$42       </a:t>
            </a:r>
            <a:r>
              <a:rPr sz="1200" spc="200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$25       </a:t>
            </a:r>
            <a:r>
              <a:rPr sz="1200" spc="200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$27       </a:t>
            </a:r>
            <a:r>
              <a:rPr sz="1200" spc="200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$30       </a:t>
            </a:r>
            <a:r>
              <a:rPr sz="1200" spc="200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$27       </a:t>
            </a:r>
            <a:r>
              <a:rPr sz="1200" spc="200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$21       </a:t>
            </a:r>
            <a:r>
              <a:rPr sz="1200" spc="200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$19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891406" y="448236"/>
            <a:ext cx="1779230" cy="3542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33"/>
              </a:spcBef>
            </a:pPr>
            <a:endParaRPr sz="600"/>
          </a:p>
          <a:p>
            <a:pPr marL="371885" marR="974110" algn="ctr">
              <a:lnSpc>
                <a:spcPct val="95825"/>
              </a:lnSpc>
              <a:spcBef>
                <a:spcPts val="1795"/>
              </a:spcBef>
            </a:pPr>
            <a:r>
              <a:rPr sz="1000" dirty="0">
                <a:latin typeface="Arial"/>
                <a:cs typeface="Arial"/>
              </a:rPr>
              <a:t>Stable</a:t>
            </a:r>
            <a:endParaRPr sz="1000">
              <a:latin typeface="Arial"/>
              <a:cs typeface="Arial"/>
            </a:endParaRPr>
          </a:p>
          <a:p>
            <a:pPr marR="842205" algn="ctr">
              <a:lnSpc>
                <a:spcPts val="1404"/>
              </a:lnSpc>
              <a:spcBef>
                <a:spcPts val="614"/>
              </a:spcBef>
            </a:pPr>
            <a:r>
              <a:rPr sz="1500" baseline="15811" dirty="0">
                <a:latin typeface="Arial"/>
                <a:cs typeface="Arial"/>
              </a:rPr>
              <a:t>A/      </a:t>
            </a:r>
            <a:r>
              <a:rPr sz="1500" spc="233" baseline="15811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Reinvest</a:t>
            </a:r>
            <a:endParaRPr sz="1000">
              <a:latin typeface="Arial"/>
              <a:cs typeface="Arial"/>
            </a:endParaRPr>
          </a:p>
          <a:p>
            <a:pPr marL="299147">
              <a:lnSpc>
                <a:spcPct val="95825"/>
              </a:lnSpc>
              <a:spcBef>
                <a:spcPts val="6103"/>
              </a:spcBef>
            </a:pPr>
            <a:r>
              <a:rPr sz="800" spc="-8" dirty="0">
                <a:latin typeface="Times New Roman"/>
                <a:cs typeface="Times New Roman"/>
              </a:rPr>
              <a:t>Term</a:t>
            </a:r>
            <a:r>
              <a:rPr sz="800" dirty="0">
                <a:latin typeface="Times New Roman"/>
                <a:cs typeface="Times New Roman"/>
              </a:rPr>
              <a:t>.</a:t>
            </a:r>
            <a:r>
              <a:rPr sz="800" spc="64" dirty="0">
                <a:latin typeface="Times New Roman"/>
                <a:cs typeface="Times New Roman"/>
              </a:rPr>
              <a:t> </a:t>
            </a:r>
            <a:r>
              <a:rPr sz="800" spc="-8" dirty="0">
                <a:latin typeface="Times New Roman"/>
                <a:cs typeface="Times New Roman"/>
              </a:rPr>
              <a:t>Year</a:t>
            </a:r>
            <a:endParaRPr sz="800">
              <a:latin typeface="Times New Roman"/>
              <a:cs typeface="Times New Roman"/>
            </a:endParaRPr>
          </a:p>
          <a:p>
            <a:pPr marL="299147">
              <a:lnSpc>
                <a:spcPct val="95825"/>
              </a:lnSpc>
              <a:spcBef>
                <a:spcPts val="837"/>
              </a:spcBef>
            </a:pPr>
            <a:r>
              <a:rPr sz="800" dirty="0">
                <a:latin typeface="Times New Roman"/>
                <a:cs typeface="Times New Roman"/>
              </a:rPr>
              <a:t>$</a:t>
            </a:r>
            <a:r>
              <a:rPr sz="800" spc="2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4,187</a:t>
            </a:r>
            <a:endParaRPr sz="800">
              <a:latin typeface="Times New Roman"/>
              <a:cs typeface="Times New Roman"/>
            </a:endParaRPr>
          </a:p>
          <a:p>
            <a:pPr marL="299147">
              <a:lnSpc>
                <a:spcPct val="95825"/>
              </a:lnSpc>
              <a:spcBef>
                <a:spcPts val="81"/>
              </a:spcBef>
            </a:pPr>
            <a:r>
              <a:rPr sz="800" dirty="0">
                <a:latin typeface="Times New Roman"/>
                <a:cs typeface="Times New Roman"/>
              </a:rPr>
              <a:t>$</a:t>
            </a:r>
            <a:r>
              <a:rPr sz="800" spc="2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3,248</a:t>
            </a:r>
            <a:endParaRPr sz="800">
              <a:latin typeface="Times New Roman"/>
              <a:cs typeface="Times New Roman"/>
            </a:endParaRPr>
          </a:p>
          <a:p>
            <a:pPr marL="299147">
              <a:lnSpc>
                <a:spcPct val="95825"/>
              </a:lnSpc>
              <a:spcBef>
                <a:spcPts val="81"/>
              </a:spcBef>
            </a:pPr>
            <a:r>
              <a:rPr sz="800" dirty="0">
                <a:latin typeface="Times New Roman"/>
                <a:cs typeface="Times New Roman"/>
              </a:rPr>
              <a:t>$</a:t>
            </a:r>
            <a:r>
              <a:rPr sz="800" spc="2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2,111</a:t>
            </a:r>
            <a:endParaRPr sz="800">
              <a:latin typeface="Times New Roman"/>
              <a:cs typeface="Times New Roman"/>
            </a:endParaRPr>
          </a:p>
          <a:p>
            <a:pPr marL="299147">
              <a:lnSpc>
                <a:spcPct val="95825"/>
              </a:lnSpc>
              <a:spcBef>
                <a:spcPts val="81"/>
              </a:spcBef>
            </a:pPr>
            <a:r>
              <a:rPr sz="800" dirty="0">
                <a:latin typeface="Times New Roman"/>
                <a:cs typeface="Times New Roman"/>
              </a:rPr>
              <a:t>$  </a:t>
            </a:r>
            <a:r>
              <a:rPr sz="800" spc="4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939</a:t>
            </a:r>
            <a:endParaRPr sz="800">
              <a:latin typeface="Times New Roman"/>
              <a:cs typeface="Times New Roman"/>
            </a:endParaRPr>
          </a:p>
          <a:p>
            <a:pPr marL="299147">
              <a:lnSpc>
                <a:spcPct val="95825"/>
              </a:lnSpc>
              <a:spcBef>
                <a:spcPts val="81"/>
              </a:spcBef>
            </a:pPr>
            <a:r>
              <a:rPr sz="800" dirty="0">
                <a:latin typeface="Times New Roman"/>
                <a:cs typeface="Times New Roman"/>
              </a:rPr>
              <a:t>$</a:t>
            </a:r>
            <a:r>
              <a:rPr sz="800" spc="2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2,353</a:t>
            </a:r>
            <a:endParaRPr sz="800">
              <a:latin typeface="Times New Roman"/>
              <a:cs typeface="Times New Roman"/>
            </a:endParaRPr>
          </a:p>
          <a:p>
            <a:pPr marL="299147">
              <a:lnSpc>
                <a:spcPct val="95825"/>
              </a:lnSpc>
              <a:spcBef>
                <a:spcPts val="81"/>
              </a:spcBef>
            </a:pPr>
            <a:r>
              <a:rPr sz="800" dirty="0">
                <a:latin typeface="Times New Roman"/>
                <a:cs typeface="Times New Roman"/>
              </a:rPr>
              <a:t>$   </a:t>
            </a:r>
            <a:r>
              <a:rPr sz="800" spc="4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20</a:t>
            </a:r>
            <a:endParaRPr sz="800">
              <a:latin typeface="Times New Roman"/>
              <a:cs typeface="Times New Roman"/>
            </a:endParaRPr>
          </a:p>
          <a:p>
            <a:pPr marL="299147">
              <a:lnSpc>
                <a:spcPct val="95825"/>
              </a:lnSpc>
              <a:spcBef>
                <a:spcPts val="81"/>
              </a:spcBef>
            </a:pPr>
            <a:r>
              <a:rPr sz="800" dirty="0">
                <a:latin typeface="Times New Roman"/>
                <a:cs typeface="Times New Roman"/>
              </a:rPr>
              <a:t>$  </a:t>
            </a:r>
            <a:r>
              <a:rPr sz="800" spc="4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677</a:t>
            </a:r>
            <a:endParaRPr sz="800">
              <a:latin typeface="Times New Roman"/>
              <a:cs typeface="Times New Roman"/>
            </a:endParaRPr>
          </a:p>
          <a:p>
            <a:pPr marL="395302">
              <a:lnSpc>
                <a:spcPct val="95825"/>
              </a:lnSpc>
              <a:spcBef>
                <a:spcPts val="918"/>
              </a:spcBef>
            </a:pPr>
            <a:r>
              <a:rPr sz="1000" spc="-4" dirty="0">
                <a:latin typeface="Arial"/>
                <a:cs typeface="Arial"/>
              </a:rPr>
              <a:t>Forever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3364" y="2861314"/>
            <a:ext cx="1685269" cy="1129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4314">
              <a:lnSpc>
                <a:spcPts val="924"/>
              </a:lnSpc>
              <a:spcBef>
                <a:spcPts val="46"/>
              </a:spcBef>
            </a:pPr>
            <a:r>
              <a:rPr sz="1500" baseline="2635" dirty="0">
                <a:latin typeface="Arial"/>
                <a:cs typeface="Arial"/>
              </a:rPr>
              <a:t>Value</a:t>
            </a:r>
            <a:r>
              <a:rPr sz="1500" spc="55" baseline="2635" dirty="0">
                <a:latin typeface="Arial"/>
                <a:cs typeface="Arial"/>
              </a:rPr>
              <a:t> </a:t>
            </a:r>
            <a:r>
              <a:rPr sz="1500" baseline="2635" dirty="0">
                <a:latin typeface="Arial"/>
                <a:cs typeface="Arial"/>
              </a:rPr>
              <a:t>of</a:t>
            </a:r>
            <a:r>
              <a:rPr sz="1500" spc="25" baseline="2635" dirty="0">
                <a:latin typeface="Arial"/>
                <a:cs typeface="Arial"/>
              </a:rPr>
              <a:t> </a:t>
            </a:r>
            <a:r>
              <a:rPr sz="1500" baseline="2635" dirty="0">
                <a:latin typeface="Arial"/>
                <a:cs typeface="Arial"/>
              </a:rPr>
              <a:t>Op</a:t>
            </a:r>
            <a:r>
              <a:rPr sz="1500" spc="35" baseline="2635" dirty="0">
                <a:latin typeface="Arial"/>
                <a:cs typeface="Arial"/>
              </a:rPr>
              <a:t> </a:t>
            </a:r>
            <a:r>
              <a:rPr sz="1500" baseline="2635" dirty="0">
                <a:latin typeface="Arial"/>
                <a:cs typeface="Arial"/>
              </a:rPr>
              <a:t>Assets</a:t>
            </a:r>
            <a:r>
              <a:rPr sz="1500" spc="67" baseline="2635" dirty="0">
                <a:latin typeface="Arial"/>
                <a:cs typeface="Arial"/>
              </a:rPr>
              <a:t> </a:t>
            </a:r>
            <a:r>
              <a:rPr sz="1500" baseline="2635" dirty="0">
                <a:latin typeface="Arial"/>
                <a:cs typeface="Arial"/>
              </a:rPr>
              <a:t>$ </a:t>
            </a:r>
            <a:r>
              <a:rPr sz="1500" spc="24" baseline="2635" dirty="0">
                <a:latin typeface="Arial"/>
                <a:cs typeface="Arial"/>
              </a:rPr>
              <a:t> </a:t>
            </a:r>
            <a:r>
              <a:rPr sz="1500" baseline="2635" dirty="0">
                <a:latin typeface="Arial"/>
                <a:cs typeface="Arial"/>
              </a:rPr>
              <a:t>5,530</a:t>
            </a:r>
            <a:endParaRPr sz="1000">
              <a:latin typeface="Arial"/>
              <a:cs typeface="Arial"/>
            </a:endParaRPr>
          </a:p>
          <a:p>
            <a:pPr marR="15722">
              <a:lnSpc>
                <a:spcPts val="1010"/>
              </a:lnSpc>
              <a:spcBef>
                <a:spcPts val="4"/>
              </a:spcBef>
            </a:pPr>
            <a:r>
              <a:rPr sz="1000" dirty="0">
                <a:latin typeface="Arial"/>
                <a:cs typeface="Arial"/>
              </a:rPr>
              <a:t>+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Cash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&amp;</a:t>
            </a:r>
            <a:r>
              <a:rPr sz="1000" spc="2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Non-op    </a:t>
            </a:r>
            <a:r>
              <a:rPr sz="1000" spc="1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 </a:t>
            </a:r>
            <a:r>
              <a:rPr sz="1000" spc="2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2,260</a:t>
            </a:r>
            <a:endParaRPr sz="1000">
              <a:latin typeface="Arial"/>
              <a:cs typeface="Arial"/>
            </a:endParaRPr>
          </a:p>
          <a:p>
            <a:pPr marR="10915">
              <a:lnSpc>
                <a:spcPts val="1010"/>
              </a:lnSpc>
            </a:pPr>
            <a:r>
              <a:rPr sz="1000" dirty="0">
                <a:latin typeface="Arial"/>
                <a:cs typeface="Arial"/>
              </a:rPr>
              <a:t>=</a:t>
            </a:r>
            <a:r>
              <a:rPr sz="1000" spc="-2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Valu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1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9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Fir</a:t>
            </a:r>
            <a:r>
              <a:rPr sz="1000" dirty="0">
                <a:latin typeface="Arial"/>
                <a:cs typeface="Arial"/>
              </a:rPr>
              <a:t>m        </a:t>
            </a:r>
            <a:r>
              <a:rPr sz="1000" spc="10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 </a:t>
            </a:r>
            <a:r>
              <a:rPr sz="1000" spc="2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7,790</a:t>
            </a:r>
            <a:endParaRPr sz="1000">
              <a:latin typeface="Arial"/>
              <a:cs typeface="Arial"/>
            </a:endParaRPr>
          </a:p>
          <a:p>
            <a:pPr marR="15722">
              <a:lnSpc>
                <a:spcPts val="1010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Value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Debt       </a:t>
            </a:r>
            <a:r>
              <a:rPr sz="1000" spc="20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 </a:t>
            </a:r>
            <a:r>
              <a:rPr sz="1000" spc="2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4,923</a:t>
            </a:r>
            <a:endParaRPr sz="1000">
              <a:latin typeface="Arial"/>
              <a:cs typeface="Arial"/>
            </a:endParaRPr>
          </a:p>
          <a:p>
            <a:pPr marR="34314">
              <a:lnSpc>
                <a:spcPts val="1010"/>
              </a:lnSpc>
            </a:pPr>
            <a:r>
              <a:rPr sz="1000" dirty="0">
                <a:latin typeface="Arial"/>
                <a:cs typeface="Arial"/>
              </a:rPr>
              <a:t>=</a:t>
            </a:r>
            <a:r>
              <a:rPr sz="1000" spc="-2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Valu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37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Equit</a:t>
            </a:r>
            <a:r>
              <a:rPr sz="1000" dirty="0">
                <a:latin typeface="Arial"/>
                <a:cs typeface="Arial"/>
              </a:rPr>
              <a:t>y     </a:t>
            </a:r>
            <a:r>
              <a:rPr sz="1000" spc="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 </a:t>
            </a:r>
            <a:r>
              <a:rPr sz="1000" spc="2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2867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10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1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Equity</a:t>
            </a:r>
            <a:r>
              <a:rPr sz="1000" spc="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Options      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      </a:t>
            </a:r>
            <a:r>
              <a:rPr sz="1000" spc="21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  <a:p>
            <a:pPr marR="34314">
              <a:lnSpc>
                <a:spcPts val="1010"/>
              </a:lnSpc>
            </a:pPr>
            <a:r>
              <a:rPr sz="1000" spc="-17" dirty="0">
                <a:latin typeface="Arial"/>
                <a:cs typeface="Arial"/>
              </a:rPr>
              <a:t>Valu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23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pe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shar</a:t>
            </a:r>
            <a:r>
              <a:rPr sz="1000" dirty="0">
                <a:latin typeface="Arial"/>
                <a:cs typeface="Arial"/>
              </a:rPr>
              <a:t>e       </a:t>
            </a:r>
            <a:r>
              <a:rPr sz="1000" spc="4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  </a:t>
            </a:r>
            <a:r>
              <a:rPr sz="1000" spc="3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3.22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23872" y="2861314"/>
            <a:ext cx="4767534" cy="1838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496">
              <a:lnSpc>
                <a:spcPct val="95825"/>
              </a:lnSpc>
              <a:spcBef>
                <a:spcPts val="211"/>
              </a:spcBef>
            </a:pPr>
            <a:r>
              <a:rPr sz="800" dirty="0">
                <a:latin typeface="Times New Roman"/>
                <a:cs typeface="Times New Roman"/>
              </a:rPr>
              <a:t>FCFF                   </a:t>
            </a:r>
            <a:r>
              <a:rPr sz="800" spc="12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($3,526)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($1,761)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spc="-8" dirty="0">
                <a:latin typeface="Times New Roman"/>
                <a:cs typeface="Times New Roman"/>
              </a:rPr>
              <a:t>($903</a:t>
            </a:r>
            <a:r>
              <a:rPr sz="800" dirty="0">
                <a:latin typeface="Times New Roman"/>
                <a:cs typeface="Times New Roman"/>
              </a:rPr>
              <a:t>)   </a:t>
            </a:r>
            <a:r>
              <a:rPr sz="800" spc="117" dirty="0">
                <a:latin typeface="Times New Roman"/>
                <a:cs typeface="Times New Roman"/>
              </a:rPr>
              <a:t> </a:t>
            </a:r>
            <a:r>
              <a:rPr sz="800" spc="-8" dirty="0">
                <a:latin typeface="Times New Roman"/>
                <a:cs typeface="Times New Roman"/>
              </a:rPr>
              <a:t>($472</a:t>
            </a:r>
            <a:r>
              <a:rPr sz="800" dirty="0">
                <a:latin typeface="Times New Roman"/>
                <a:cs typeface="Times New Roman"/>
              </a:rPr>
              <a:t>)   </a:t>
            </a:r>
            <a:r>
              <a:rPr sz="800" spc="11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$22 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$392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$832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$949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$1,407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$1,461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23872" y="3045152"/>
            <a:ext cx="984894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44" name="object 44"/>
          <p:cNvSpPr txBox="1"/>
          <p:nvPr/>
        </p:nvSpPr>
        <p:spPr>
          <a:xfrm>
            <a:off x="3108766" y="3045152"/>
            <a:ext cx="389627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43" name="object 43"/>
          <p:cNvSpPr txBox="1"/>
          <p:nvPr/>
        </p:nvSpPr>
        <p:spPr>
          <a:xfrm>
            <a:off x="3498394" y="3045152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42" name="object 42"/>
          <p:cNvSpPr txBox="1"/>
          <p:nvPr/>
        </p:nvSpPr>
        <p:spPr>
          <a:xfrm>
            <a:off x="3888022" y="3045152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41" name="object 41"/>
          <p:cNvSpPr txBox="1"/>
          <p:nvPr/>
        </p:nvSpPr>
        <p:spPr>
          <a:xfrm>
            <a:off x="4277651" y="3045152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40" name="object 40"/>
          <p:cNvSpPr txBox="1"/>
          <p:nvPr/>
        </p:nvSpPr>
        <p:spPr>
          <a:xfrm>
            <a:off x="4667278" y="3045152"/>
            <a:ext cx="389627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9" name="object 39"/>
          <p:cNvSpPr txBox="1"/>
          <p:nvPr/>
        </p:nvSpPr>
        <p:spPr>
          <a:xfrm>
            <a:off x="5056907" y="3045152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8" name="object 38"/>
          <p:cNvSpPr txBox="1"/>
          <p:nvPr/>
        </p:nvSpPr>
        <p:spPr>
          <a:xfrm>
            <a:off x="5446535" y="3045152"/>
            <a:ext cx="389627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7" name="object 37"/>
          <p:cNvSpPr txBox="1"/>
          <p:nvPr/>
        </p:nvSpPr>
        <p:spPr>
          <a:xfrm>
            <a:off x="5836163" y="3045152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6" name="object 36"/>
          <p:cNvSpPr txBox="1"/>
          <p:nvPr/>
        </p:nvSpPr>
        <p:spPr>
          <a:xfrm>
            <a:off x="6225791" y="3045152"/>
            <a:ext cx="389627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5" name="object 35"/>
          <p:cNvSpPr txBox="1"/>
          <p:nvPr/>
        </p:nvSpPr>
        <p:spPr>
          <a:xfrm>
            <a:off x="6615419" y="3045152"/>
            <a:ext cx="275986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4" name="object 34"/>
          <p:cNvSpPr txBox="1"/>
          <p:nvPr/>
        </p:nvSpPr>
        <p:spPr>
          <a:xfrm>
            <a:off x="2123872" y="3144949"/>
            <a:ext cx="984894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3" name="object 33"/>
          <p:cNvSpPr txBox="1"/>
          <p:nvPr/>
        </p:nvSpPr>
        <p:spPr>
          <a:xfrm>
            <a:off x="3108766" y="3144949"/>
            <a:ext cx="389627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2" name="object 32"/>
          <p:cNvSpPr txBox="1"/>
          <p:nvPr/>
        </p:nvSpPr>
        <p:spPr>
          <a:xfrm>
            <a:off x="3498394" y="3144949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1" name="object 31"/>
          <p:cNvSpPr txBox="1"/>
          <p:nvPr/>
        </p:nvSpPr>
        <p:spPr>
          <a:xfrm>
            <a:off x="3888022" y="3144949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0" name="object 30"/>
          <p:cNvSpPr txBox="1"/>
          <p:nvPr/>
        </p:nvSpPr>
        <p:spPr>
          <a:xfrm>
            <a:off x="4277651" y="3144949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29" name="object 29"/>
          <p:cNvSpPr txBox="1"/>
          <p:nvPr/>
        </p:nvSpPr>
        <p:spPr>
          <a:xfrm>
            <a:off x="4667278" y="3144949"/>
            <a:ext cx="389627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28" name="object 28"/>
          <p:cNvSpPr txBox="1"/>
          <p:nvPr/>
        </p:nvSpPr>
        <p:spPr>
          <a:xfrm>
            <a:off x="5056907" y="3144949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27" name="object 27"/>
          <p:cNvSpPr txBox="1"/>
          <p:nvPr/>
        </p:nvSpPr>
        <p:spPr>
          <a:xfrm>
            <a:off x="5446535" y="3144949"/>
            <a:ext cx="389627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26" name="object 26"/>
          <p:cNvSpPr txBox="1"/>
          <p:nvPr/>
        </p:nvSpPr>
        <p:spPr>
          <a:xfrm>
            <a:off x="5836163" y="3144949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25" name="object 25"/>
          <p:cNvSpPr txBox="1"/>
          <p:nvPr/>
        </p:nvSpPr>
        <p:spPr>
          <a:xfrm>
            <a:off x="6225791" y="3144949"/>
            <a:ext cx="389627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24" name="object 24"/>
          <p:cNvSpPr txBox="1"/>
          <p:nvPr/>
        </p:nvSpPr>
        <p:spPr>
          <a:xfrm>
            <a:off x="6615419" y="3144949"/>
            <a:ext cx="275986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23" name="object 23"/>
          <p:cNvSpPr txBox="1"/>
          <p:nvPr/>
        </p:nvSpPr>
        <p:spPr>
          <a:xfrm>
            <a:off x="2123872" y="3244747"/>
            <a:ext cx="4767534" cy="577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496">
              <a:lnSpc>
                <a:spcPts val="847"/>
              </a:lnSpc>
              <a:spcBef>
                <a:spcPts val="42"/>
              </a:spcBef>
            </a:pPr>
            <a:r>
              <a:rPr sz="800" spc="-35" dirty="0">
                <a:latin typeface="Times New Roman"/>
                <a:cs typeface="Times New Roman"/>
              </a:rPr>
              <a:t>Bet</a:t>
            </a:r>
            <a:r>
              <a:rPr sz="800" dirty="0">
                <a:latin typeface="Times New Roman"/>
                <a:cs typeface="Times New Roman"/>
              </a:rPr>
              <a:t>a                      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3.00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3.00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3.00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3.00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3.00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2.60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2.20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1.80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1.40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1.00</a:t>
            </a:r>
            <a:endParaRPr sz="800">
              <a:latin typeface="Times New Roman"/>
              <a:cs typeface="Times New Roman"/>
            </a:endParaRPr>
          </a:p>
          <a:p>
            <a:pPr marL="101496" marR="25318">
              <a:lnSpc>
                <a:spcPts val="928"/>
              </a:lnSpc>
              <a:spcBef>
                <a:spcPts val="1047"/>
              </a:spcBef>
            </a:pPr>
            <a:r>
              <a:rPr sz="800" dirty="0">
                <a:latin typeface="Times New Roman"/>
                <a:cs typeface="Times New Roman"/>
              </a:rPr>
              <a:t>Cost</a:t>
            </a:r>
            <a:r>
              <a:rPr sz="800" spc="6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Debt        </a:t>
            </a:r>
            <a:r>
              <a:rPr sz="800" spc="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12.80%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12.80%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12.80%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12.80%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12.80%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11.84%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10.88%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9.92%   </a:t>
            </a:r>
            <a:r>
              <a:rPr sz="800" spc="13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8.96%   </a:t>
            </a:r>
            <a:r>
              <a:rPr sz="800" spc="13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6.76% Debt</a:t>
            </a:r>
            <a:r>
              <a:rPr sz="800" spc="71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Ratio           </a:t>
            </a:r>
            <a:r>
              <a:rPr sz="800" spc="3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74.91%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74.91%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74.91%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74.91%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74.91%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67.93%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60.95%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53.96%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46.98%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40.00%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23872" y="3822522"/>
            <a:ext cx="2251185" cy="78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"/>
              </a:spcBef>
            </a:pPr>
            <a:endParaRPr sz="600"/>
          </a:p>
        </p:txBody>
      </p:sp>
      <p:sp>
        <p:nvSpPr>
          <p:cNvPr id="21" name="object 21"/>
          <p:cNvSpPr txBox="1"/>
          <p:nvPr/>
        </p:nvSpPr>
        <p:spPr>
          <a:xfrm>
            <a:off x="4375058" y="3822522"/>
            <a:ext cx="2516348" cy="78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"/>
              </a:spcBef>
            </a:pPr>
            <a:endParaRPr sz="600"/>
          </a:p>
        </p:txBody>
      </p:sp>
      <p:sp>
        <p:nvSpPr>
          <p:cNvPr id="20" name="object 20"/>
          <p:cNvSpPr txBox="1"/>
          <p:nvPr/>
        </p:nvSpPr>
        <p:spPr>
          <a:xfrm>
            <a:off x="2123872" y="3901310"/>
            <a:ext cx="303044" cy="8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19" name="object 19"/>
          <p:cNvSpPr txBox="1"/>
          <p:nvPr/>
        </p:nvSpPr>
        <p:spPr>
          <a:xfrm>
            <a:off x="2426916" y="3901310"/>
            <a:ext cx="1948141" cy="8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18" name="object 18"/>
          <p:cNvSpPr txBox="1"/>
          <p:nvPr/>
        </p:nvSpPr>
        <p:spPr>
          <a:xfrm>
            <a:off x="4375057" y="3901310"/>
            <a:ext cx="2435176" cy="8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17" name="object 17"/>
          <p:cNvSpPr txBox="1"/>
          <p:nvPr/>
        </p:nvSpPr>
        <p:spPr>
          <a:xfrm>
            <a:off x="6810234" y="3901310"/>
            <a:ext cx="81172" cy="8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16" name="object 16"/>
          <p:cNvSpPr txBox="1"/>
          <p:nvPr/>
        </p:nvSpPr>
        <p:spPr>
          <a:xfrm>
            <a:off x="473364" y="3990602"/>
            <a:ext cx="1271703" cy="37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1745067" y="3990602"/>
            <a:ext cx="1158061" cy="37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83"/>
              </a:lnSpc>
              <a:spcBef>
                <a:spcPts val="4"/>
              </a:spcBef>
            </a:pPr>
            <a:endParaRPr sz="600"/>
          </a:p>
          <a:p>
            <a:pPr marL="90812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Cost</a:t>
            </a:r>
            <a:r>
              <a:rPr sz="1000" b="1" spc="52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27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Equity</a:t>
            </a:r>
            <a:endParaRPr sz="1000">
              <a:latin typeface="Arial"/>
              <a:cs typeface="Arial"/>
            </a:endParaRPr>
          </a:p>
          <a:p>
            <a:pPr marL="90812">
              <a:lnSpc>
                <a:spcPts val="1010"/>
              </a:lnSpc>
              <a:spcBef>
                <a:spcPts val="50"/>
              </a:spcBef>
            </a:pPr>
            <a:r>
              <a:rPr sz="1000" b="1" dirty="0">
                <a:latin typeface="Arial"/>
                <a:cs typeface="Arial"/>
              </a:rPr>
              <a:t>16.80%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03129" y="3990602"/>
            <a:ext cx="692672" cy="37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3595801" y="3990602"/>
            <a:ext cx="1547689" cy="562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83"/>
              </a:lnSpc>
              <a:spcBef>
                <a:spcPts val="4"/>
              </a:spcBef>
            </a:pPr>
            <a:endParaRPr sz="600"/>
          </a:p>
          <a:p>
            <a:pPr marL="90812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Cost</a:t>
            </a:r>
            <a:r>
              <a:rPr sz="1000" b="1" spc="52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27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Debt</a:t>
            </a:r>
            <a:endParaRPr sz="1000">
              <a:latin typeface="Arial"/>
              <a:cs typeface="Arial"/>
            </a:endParaRPr>
          </a:p>
          <a:p>
            <a:pPr marL="90812">
              <a:lnSpc>
                <a:spcPts val="1010"/>
              </a:lnSpc>
              <a:spcBef>
                <a:spcPts val="50"/>
              </a:spcBef>
            </a:pPr>
            <a:r>
              <a:rPr sz="1000" dirty="0">
                <a:latin typeface="Arial"/>
                <a:cs typeface="Arial"/>
              </a:rPr>
              <a:t>4.8%+8.0%=12.8%</a:t>
            </a:r>
            <a:endParaRPr sz="1000">
              <a:latin typeface="Arial"/>
              <a:cs typeface="Arial"/>
            </a:endParaRPr>
          </a:p>
          <a:p>
            <a:pPr marL="90812">
              <a:lnSpc>
                <a:spcPts val="1010"/>
              </a:lnSpc>
            </a:pPr>
            <a:r>
              <a:rPr sz="1000" spc="-8" dirty="0">
                <a:latin typeface="Arial"/>
                <a:cs typeface="Arial"/>
              </a:rPr>
              <a:t>Ta</a:t>
            </a:r>
            <a:r>
              <a:rPr sz="1000" dirty="0">
                <a:latin typeface="Arial"/>
                <a:cs typeface="Arial"/>
              </a:rPr>
              <a:t>x</a:t>
            </a:r>
            <a:r>
              <a:rPr sz="1000" spc="2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rat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2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2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%</a:t>
            </a:r>
            <a:r>
              <a:rPr sz="1000" spc="19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-</a:t>
            </a:r>
            <a:r>
              <a:rPr sz="1000" dirty="0">
                <a:latin typeface="Arial"/>
                <a:cs typeface="Arial"/>
              </a:rPr>
              <a:t>&gt;</a:t>
            </a:r>
            <a:r>
              <a:rPr sz="1000" spc="9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35%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3491" y="3990602"/>
            <a:ext cx="497857" cy="467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5641348" y="3990602"/>
            <a:ext cx="1547689" cy="467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83"/>
              </a:lnSpc>
              <a:spcBef>
                <a:spcPts val="4"/>
              </a:spcBef>
            </a:pPr>
            <a:endParaRPr sz="600"/>
          </a:p>
          <a:p>
            <a:pPr marL="90812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Weights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89039" y="3990602"/>
            <a:ext cx="1481597" cy="467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473363" y="4363529"/>
            <a:ext cx="1563924" cy="294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2037287" y="4363529"/>
            <a:ext cx="1558513" cy="189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5143490" y="4458075"/>
            <a:ext cx="3527145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6" name="object 6"/>
          <p:cNvSpPr txBox="1"/>
          <p:nvPr/>
        </p:nvSpPr>
        <p:spPr>
          <a:xfrm>
            <a:off x="2037288" y="4552619"/>
            <a:ext cx="6633348" cy="105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473364" y="4657670"/>
            <a:ext cx="200225" cy="1407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673590" y="4657670"/>
            <a:ext cx="6125821" cy="1407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7"/>
              </a:spcBef>
            </a:pPr>
            <a:endParaRPr sz="500"/>
          </a:p>
          <a:p>
            <a:pPr marL="186966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Riskfree</a:t>
            </a:r>
            <a:r>
              <a:rPr sz="1000" b="1" spc="82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Rate</a:t>
            </a:r>
            <a:r>
              <a:rPr sz="1000" dirty="0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186966">
              <a:lnSpc>
                <a:spcPts val="1395"/>
              </a:lnSpc>
              <a:spcBef>
                <a:spcPts val="69"/>
              </a:spcBef>
            </a:pPr>
            <a:r>
              <a:rPr sz="1500" spc="-8" baseline="18446" dirty="0">
                <a:latin typeface="Arial"/>
                <a:cs typeface="Arial"/>
              </a:rPr>
              <a:t>T</a:t>
            </a:r>
            <a:r>
              <a:rPr sz="1500" baseline="18446" dirty="0">
                <a:latin typeface="Arial"/>
                <a:cs typeface="Arial"/>
              </a:rPr>
              <a:t>.</a:t>
            </a:r>
            <a:r>
              <a:rPr sz="1500" spc="4" baseline="18446" dirty="0">
                <a:latin typeface="Arial"/>
                <a:cs typeface="Arial"/>
              </a:rPr>
              <a:t> </a:t>
            </a:r>
            <a:r>
              <a:rPr sz="1500" spc="-8" baseline="18446" dirty="0">
                <a:latin typeface="Arial"/>
                <a:cs typeface="Arial"/>
              </a:rPr>
              <a:t>Bon</a:t>
            </a:r>
            <a:r>
              <a:rPr sz="1500" baseline="18446" dirty="0">
                <a:latin typeface="Arial"/>
                <a:cs typeface="Arial"/>
              </a:rPr>
              <a:t>d</a:t>
            </a:r>
            <a:r>
              <a:rPr sz="1500" spc="32" baseline="18446" dirty="0">
                <a:latin typeface="Arial"/>
                <a:cs typeface="Arial"/>
              </a:rPr>
              <a:t> </a:t>
            </a:r>
            <a:r>
              <a:rPr sz="1500" spc="-8" baseline="18446" dirty="0">
                <a:latin typeface="Arial"/>
                <a:cs typeface="Arial"/>
              </a:rPr>
              <a:t>rat</a:t>
            </a:r>
            <a:r>
              <a:rPr sz="1500" baseline="18446" dirty="0">
                <a:latin typeface="Arial"/>
                <a:cs typeface="Arial"/>
              </a:rPr>
              <a:t>e</a:t>
            </a:r>
            <a:r>
              <a:rPr sz="1500" spc="20" baseline="18446" dirty="0">
                <a:latin typeface="Arial"/>
                <a:cs typeface="Arial"/>
              </a:rPr>
              <a:t> </a:t>
            </a:r>
            <a:r>
              <a:rPr sz="1500" baseline="18446" dirty="0">
                <a:latin typeface="Arial"/>
                <a:cs typeface="Arial"/>
              </a:rPr>
              <a:t>=</a:t>
            </a:r>
            <a:r>
              <a:rPr sz="1500" spc="-2" baseline="18446" dirty="0">
                <a:latin typeface="Arial"/>
                <a:cs typeface="Arial"/>
              </a:rPr>
              <a:t> </a:t>
            </a:r>
            <a:r>
              <a:rPr sz="1500" spc="-8" baseline="18446" dirty="0">
                <a:latin typeface="Arial"/>
                <a:cs typeface="Arial"/>
              </a:rPr>
              <a:t>4.8</a:t>
            </a:r>
            <a:r>
              <a:rPr sz="1500" baseline="18446" dirty="0">
                <a:latin typeface="Arial"/>
                <a:cs typeface="Arial"/>
              </a:rPr>
              <a:t>%                                                                     </a:t>
            </a:r>
            <a:r>
              <a:rPr sz="1500" spc="85" baseline="18446" dirty="0">
                <a:latin typeface="Arial"/>
                <a:cs typeface="Arial"/>
              </a:rPr>
              <a:t> </a:t>
            </a:r>
            <a:r>
              <a:rPr sz="1500" b="1" baseline="-10541" dirty="0">
                <a:latin typeface="Arial"/>
                <a:cs typeface="Arial"/>
              </a:rPr>
              <a:t>Risk</a:t>
            </a:r>
            <a:r>
              <a:rPr sz="1500" b="1" spc="50" baseline="-10541" dirty="0">
                <a:latin typeface="Arial"/>
                <a:cs typeface="Arial"/>
              </a:rPr>
              <a:t> </a:t>
            </a:r>
            <a:r>
              <a:rPr sz="1500" b="1" baseline="-10541" dirty="0">
                <a:latin typeface="Arial"/>
                <a:cs typeface="Arial"/>
              </a:rPr>
              <a:t>Premium</a:t>
            </a:r>
            <a:endParaRPr sz="1000">
              <a:latin typeface="Arial"/>
              <a:cs typeface="Arial"/>
            </a:endParaRPr>
          </a:p>
          <a:p>
            <a:pPr marL="2013900">
              <a:lnSpc>
                <a:spcPts val="897"/>
              </a:lnSpc>
            </a:pPr>
            <a:r>
              <a:rPr sz="1500" b="1" baseline="2635" dirty="0">
                <a:latin typeface="Arial"/>
                <a:cs typeface="Arial"/>
              </a:rPr>
              <a:t>Beta                                        </a:t>
            </a:r>
            <a:r>
              <a:rPr sz="1500" b="1" spc="271" baseline="2635" dirty="0">
                <a:latin typeface="Arial"/>
                <a:cs typeface="Arial"/>
              </a:rPr>
              <a:t> </a:t>
            </a:r>
            <a:r>
              <a:rPr sz="1500" baseline="-13176" dirty="0">
                <a:latin typeface="Arial"/>
                <a:cs typeface="Arial"/>
              </a:rPr>
              <a:t>4%</a:t>
            </a:r>
            <a:endParaRPr sz="1000">
              <a:latin typeface="Arial"/>
              <a:cs typeface="Arial"/>
            </a:endParaRPr>
          </a:p>
          <a:p>
            <a:pPr marL="1725437">
              <a:lnSpc>
                <a:spcPts val="1274"/>
              </a:lnSpc>
              <a:spcBef>
                <a:spcPts val="18"/>
              </a:spcBef>
            </a:pPr>
            <a:r>
              <a:rPr sz="2200" baseline="3513" dirty="0">
                <a:latin typeface="Arial"/>
                <a:cs typeface="Arial"/>
              </a:rPr>
              <a:t>+  </a:t>
            </a:r>
            <a:r>
              <a:rPr sz="2200" spc="174" baseline="3513" dirty="0">
                <a:latin typeface="Arial"/>
                <a:cs typeface="Arial"/>
              </a:rPr>
              <a:t> </a:t>
            </a:r>
            <a:r>
              <a:rPr sz="1500" baseline="13176" dirty="0">
                <a:latin typeface="Arial"/>
                <a:cs typeface="Arial"/>
              </a:rPr>
              <a:t>3.00&gt;  </a:t>
            </a:r>
            <a:r>
              <a:rPr sz="1500" spc="72" baseline="13176" dirty="0">
                <a:latin typeface="Arial"/>
                <a:cs typeface="Arial"/>
              </a:rPr>
              <a:t> </a:t>
            </a:r>
            <a:r>
              <a:rPr sz="1500" baseline="13176" dirty="0">
                <a:latin typeface="Arial"/>
                <a:cs typeface="Arial"/>
              </a:rPr>
              <a:t>1.10                     </a:t>
            </a:r>
            <a:r>
              <a:rPr sz="1500" spc="20" baseline="13176" dirty="0">
                <a:latin typeface="Arial"/>
                <a:cs typeface="Arial"/>
              </a:rPr>
              <a:t> </a:t>
            </a:r>
            <a:r>
              <a:rPr sz="1500" b="1" baseline="28987" dirty="0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  <a:p>
            <a:pPr marL="1821591">
              <a:lnSpc>
                <a:spcPct val="95825"/>
              </a:lnSpc>
              <a:spcBef>
                <a:spcPts val="2807"/>
              </a:spcBef>
            </a:pPr>
            <a:r>
              <a:rPr sz="1000" spc="-31" dirty="0">
                <a:latin typeface="Arial"/>
                <a:cs typeface="Arial"/>
              </a:rPr>
              <a:t>Internet</a:t>
            </a:r>
            <a:r>
              <a:rPr sz="1000" dirty="0">
                <a:latin typeface="Arial"/>
                <a:cs typeface="Arial"/>
              </a:rPr>
              <a:t>/      </a:t>
            </a:r>
            <a:r>
              <a:rPr sz="1000" spc="9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Operatin</a:t>
            </a:r>
            <a:r>
              <a:rPr sz="1000" dirty="0">
                <a:latin typeface="Arial"/>
                <a:cs typeface="Arial"/>
              </a:rPr>
              <a:t>g        </a:t>
            </a:r>
            <a:r>
              <a:rPr sz="1000" spc="82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Curren</a:t>
            </a:r>
            <a:r>
              <a:rPr sz="1000" dirty="0">
                <a:latin typeface="Arial"/>
                <a:cs typeface="Arial"/>
              </a:rPr>
              <a:t>t            </a:t>
            </a:r>
            <a:r>
              <a:rPr sz="1000" spc="12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Base</a:t>
            </a:r>
            <a:r>
              <a:rPr sz="1000" spc="5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Equity       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Countr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51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  <a:p>
            <a:pPr marL="1821591">
              <a:lnSpc>
                <a:spcPts val="1010"/>
              </a:lnSpc>
              <a:spcBef>
                <a:spcPts val="50"/>
              </a:spcBef>
            </a:pPr>
            <a:r>
              <a:rPr sz="1000" spc="-26" dirty="0">
                <a:latin typeface="Arial"/>
                <a:cs typeface="Arial"/>
              </a:rPr>
              <a:t>Retai</a:t>
            </a:r>
            <a:r>
              <a:rPr sz="1000" dirty="0">
                <a:latin typeface="Arial"/>
                <a:cs typeface="Arial"/>
              </a:rPr>
              <a:t>l         </a:t>
            </a:r>
            <a:r>
              <a:rPr sz="1000" spc="17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Leverage        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D/E:</a:t>
            </a:r>
            <a:r>
              <a:rPr sz="1000" spc="4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441%      </a:t>
            </a:r>
            <a:r>
              <a:rPr sz="1000" spc="122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Premiu</a:t>
            </a:r>
            <a:r>
              <a:rPr sz="1000" dirty="0">
                <a:latin typeface="Arial"/>
                <a:cs typeface="Arial"/>
              </a:rPr>
              <a:t>m            </a:t>
            </a:r>
            <a:r>
              <a:rPr sz="1000" spc="226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Premium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9410" y="4657670"/>
            <a:ext cx="1871225" cy="1407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56"/>
              </a:lnSpc>
              <a:spcBef>
                <a:spcPts val="47"/>
              </a:spcBef>
            </a:pPr>
            <a:endParaRPr sz="1300"/>
          </a:p>
          <a:p>
            <a:pPr marL="101496">
              <a:lnSpc>
                <a:spcPct val="95825"/>
              </a:lnSpc>
            </a:pPr>
            <a:r>
              <a:rPr sz="1200" b="1" dirty="0">
                <a:latin typeface="Arial"/>
                <a:cs typeface="Arial"/>
              </a:rPr>
              <a:t>Global 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Crossing</a:t>
            </a:r>
            <a:endParaRPr sz="1200">
              <a:latin typeface="Arial"/>
              <a:cs typeface="Arial"/>
            </a:endParaRPr>
          </a:p>
          <a:p>
            <a:pPr marL="101496">
              <a:lnSpc>
                <a:spcPct val="95825"/>
              </a:lnSpc>
              <a:spcBef>
                <a:spcPts val="1013"/>
              </a:spcBef>
            </a:pPr>
            <a:r>
              <a:rPr sz="1200" b="1" dirty="0">
                <a:latin typeface="Arial"/>
                <a:cs typeface="Arial"/>
              </a:rPr>
              <a:t>Stock</a:t>
            </a:r>
            <a:r>
              <a:rPr sz="1200" b="1" spc="36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price</a:t>
            </a:r>
            <a:r>
              <a:rPr sz="1200" b="1" spc="3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1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$1.86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6065339"/>
            <a:ext cx="8197273" cy="3444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1555">
              <a:lnSpc>
                <a:spcPts val="1256"/>
              </a:lnSpc>
              <a:spcBef>
                <a:spcPts val="6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775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141165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Step 2: Estimate the probability of distress</a:t>
            </a:r>
            <a:endParaRPr sz="2500">
              <a:latin typeface="Arial"/>
              <a:cs typeface="Arial"/>
            </a:endParaRPr>
          </a:p>
          <a:p>
            <a:pPr marL="1395001" marR="833297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138" dirty="0">
                <a:latin typeface="Times New Roman"/>
                <a:cs typeface="Times New Roman"/>
              </a:rPr>
              <a:t>W</a:t>
            </a: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need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cumulative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probability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83329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lifetime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DCF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analysis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often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years.</a:t>
            </a:r>
            <a:endParaRPr sz="1700">
              <a:latin typeface="Times New Roman"/>
              <a:cs typeface="Times New Roman"/>
            </a:endParaRPr>
          </a:p>
          <a:p>
            <a:pPr marL="1395001" marR="834630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three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ways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probability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83463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distress: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7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rating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cumulative</a:t>
            </a:r>
            <a:r>
              <a:rPr sz="1600" spc="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endParaRPr sz="16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228"/>
              </a:spcBef>
            </a:pP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probit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looking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53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825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3537553" marR="958736" indent="-2457925">
              <a:lnSpc>
                <a:spcPts val="2838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a. Bond Rating as indicator of probability of </a:t>
            </a:r>
            <a:endParaRPr sz="2500">
              <a:latin typeface="Arial"/>
              <a:cs typeface="Arial"/>
            </a:endParaRPr>
          </a:p>
          <a:p>
            <a:pPr marL="3537553" marR="958736">
              <a:lnSpc>
                <a:spcPts val="2838"/>
              </a:lnSpc>
              <a:spcBef>
                <a:spcPts val="170"/>
              </a:spcBef>
            </a:pPr>
            <a:r>
              <a:rPr sz="2500" dirty="0">
                <a:latin typeface="Arial"/>
                <a:cs typeface="Arial"/>
              </a:rPr>
              <a:t>distress</a:t>
            </a:r>
            <a:endParaRPr sz="2500">
              <a:latin typeface="Arial"/>
              <a:cs typeface="Arial"/>
            </a:endParaRPr>
          </a:p>
          <a:p>
            <a:pPr marL="1091557">
              <a:spcBef>
                <a:spcPts val="3935"/>
              </a:spcBef>
            </a:pPr>
            <a:r>
              <a:rPr sz="1400" b="1" dirty="0">
                <a:latin typeface="Times New Roman"/>
                <a:cs typeface="Times New Roman"/>
              </a:rPr>
              <a:t>Ratin</a:t>
            </a:r>
            <a:r>
              <a:rPr sz="1400" b="1" spc="-17" dirty="0">
                <a:latin typeface="Times New Roman"/>
                <a:cs typeface="Times New Roman"/>
              </a:rPr>
              <a:t>g</a:t>
            </a:r>
            <a:r>
              <a:rPr sz="1400" b="1" dirty="0">
                <a:latin typeface="Times New Roman"/>
                <a:cs typeface="Times New Roman"/>
              </a:rPr>
              <a:t>                       </a:t>
            </a:r>
            <a:r>
              <a:rPr sz="1400" b="1" spc="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Cumulative</a:t>
            </a:r>
            <a:r>
              <a:rPr sz="1400" b="1" spc="4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</a:t>
            </a:r>
            <a:r>
              <a:rPr sz="1400" b="1" spc="-26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obability</a:t>
            </a:r>
            <a:r>
              <a:rPr sz="1400" b="1" spc="4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4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dist</a:t>
            </a:r>
            <a:r>
              <a:rPr sz="1400" b="1" spc="-26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es</a:t>
            </a:r>
            <a:r>
              <a:rPr sz="1400" b="1" spc="-57" dirty="0">
                <a:latin typeface="Times New Roman"/>
                <a:cs typeface="Times New Roman"/>
              </a:rPr>
              <a:t>s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2674807">
              <a:lnSpc>
                <a:spcPct val="95825"/>
              </a:lnSpc>
              <a:spcBef>
                <a:spcPts val="345"/>
              </a:spcBef>
            </a:pPr>
            <a:r>
              <a:rPr sz="1400" i="1" dirty="0">
                <a:latin typeface="Times New Roman"/>
                <a:cs typeface="Times New Roman"/>
              </a:rPr>
              <a:t>5</a:t>
            </a:r>
            <a:r>
              <a:rPr sz="1400" i="1" spc="1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years                      </a:t>
            </a:r>
            <a:r>
              <a:rPr sz="1400" i="1" spc="29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10</a:t>
            </a:r>
            <a:r>
              <a:rPr sz="1400" i="1" spc="1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years</a:t>
            </a:r>
            <a:endParaRPr sz="1400">
              <a:latin typeface="Times New Roman"/>
              <a:cs typeface="Times New Roman"/>
            </a:endParaRPr>
          </a:p>
          <a:p>
            <a:pPr marL="1091557" marR="3332007">
              <a:lnSpc>
                <a:spcPts val="1393"/>
              </a:lnSpc>
              <a:spcBef>
                <a:spcPts val="426"/>
              </a:spcBef>
            </a:pPr>
            <a:r>
              <a:rPr sz="1200" dirty="0">
                <a:latin typeface="Times New Roman"/>
                <a:cs typeface="Times New Roman"/>
              </a:rPr>
              <a:t>AAA                               </a:t>
            </a:r>
            <a:r>
              <a:rPr sz="1200" spc="14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0.03%                             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0.03% </a:t>
            </a:r>
            <a:endParaRPr sz="1200">
              <a:latin typeface="Times New Roman"/>
              <a:cs typeface="Times New Roman"/>
            </a:endParaRPr>
          </a:p>
          <a:p>
            <a:pPr marL="1091557" marR="3332007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AA                                  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0.18%                             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0.25% </a:t>
            </a:r>
            <a:endParaRPr sz="1200">
              <a:latin typeface="Times New Roman"/>
              <a:cs typeface="Times New Roman"/>
            </a:endParaRPr>
          </a:p>
          <a:p>
            <a:pPr marL="1091557" marR="3332007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A+                                  </a:t>
            </a:r>
            <a:r>
              <a:rPr sz="1200" spc="30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0.19%                             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0.40% </a:t>
            </a:r>
            <a:endParaRPr sz="1200">
              <a:latin typeface="Times New Roman"/>
              <a:cs typeface="Times New Roman"/>
            </a:endParaRPr>
          </a:p>
          <a:p>
            <a:pPr marL="1091557" marR="3332007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A                                     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0.20%                             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0.56% </a:t>
            </a:r>
            <a:endParaRPr sz="1200">
              <a:latin typeface="Times New Roman"/>
              <a:cs typeface="Times New Roman"/>
            </a:endParaRPr>
          </a:p>
          <a:p>
            <a:pPr marL="1091557" marR="3332007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A-                                   </a:t>
            </a:r>
            <a:r>
              <a:rPr sz="1200" spc="28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1.35%                             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2.42% </a:t>
            </a:r>
            <a:endParaRPr sz="1200">
              <a:latin typeface="Times New Roman"/>
              <a:cs typeface="Times New Roman"/>
            </a:endParaRPr>
          </a:p>
          <a:p>
            <a:pPr marL="1091557" marR="3332007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BBB                                </a:t>
            </a:r>
            <a:r>
              <a:rPr sz="1200" spc="3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2.50%                             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4.27% </a:t>
            </a:r>
            <a:endParaRPr sz="1200">
              <a:latin typeface="Times New Roman"/>
              <a:cs typeface="Times New Roman"/>
            </a:endParaRPr>
          </a:p>
          <a:p>
            <a:pPr marL="1091557" marR="3332007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BB                                  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9.27%                             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16.89% </a:t>
            </a:r>
            <a:endParaRPr sz="1200">
              <a:latin typeface="Times New Roman"/>
              <a:cs typeface="Times New Roman"/>
            </a:endParaRPr>
          </a:p>
          <a:p>
            <a:pPr marL="1091557" marR="3332007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B+                                   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16.15%                           </a:t>
            </a:r>
            <a:r>
              <a:rPr sz="1200" spc="1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24.82% </a:t>
            </a:r>
            <a:endParaRPr sz="1200">
              <a:latin typeface="Times New Roman"/>
              <a:cs typeface="Times New Roman"/>
            </a:endParaRPr>
          </a:p>
          <a:p>
            <a:pPr marL="1091557" marR="3332007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B                                     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24.04%                           </a:t>
            </a:r>
            <a:r>
              <a:rPr sz="1200" spc="1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32.75% </a:t>
            </a:r>
            <a:endParaRPr sz="1200">
              <a:latin typeface="Times New Roman"/>
              <a:cs typeface="Times New Roman"/>
            </a:endParaRPr>
          </a:p>
          <a:p>
            <a:pPr marL="1091557" marR="3332007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B-                                    </a:t>
            </a:r>
            <a:r>
              <a:rPr sz="1200" spc="4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31.10%                           </a:t>
            </a:r>
            <a:r>
              <a:rPr sz="1200" spc="1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42.12% </a:t>
            </a:r>
            <a:endParaRPr sz="1200">
              <a:latin typeface="Times New Roman"/>
              <a:cs typeface="Times New Roman"/>
            </a:endParaRPr>
          </a:p>
          <a:p>
            <a:pPr marL="1091557" marR="3332007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CCC                                </a:t>
            </a:r>
            <a:r>
              <a:rPr sz="1200" spc="3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39.15%                           </a:t>
            </a:r>
            <a:r>
              <a:rPr sz="1200" spc="1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51.38% </a:t>
            </a:r>
            <a:endParaRPr sz="1200">
              <a:latin typeface="Times New Roman"/>
              <a:cs typeface="Times New Roman"/>
            </a:endParaRPr>
          </a:p>
          <a:p>
            <a:pPr marL="1091557" marR="3332007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CC                                  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48.22%                           </a:t>
            </a:r>
            <a:r>
              <a:rPr sz="1200" spc="1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60.40% </a:t>
            </a:r>
            <a:endParaRPr sz="1200">
              <a:latin typeface="Times New Roman"/>
              <a:cs typeface="Times New Roman"/>
            </a:endParaRPr>
          </a:p>
          <a:p>
            <a:pPr marL="1091557" marR="3332007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C+                                   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59.36%                           </a:t>
            </a:r>
            <a:r>
              <a:rPr sz="1200" spc="1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69.41% </a:t>
            </a:r>
            <a:endParaRPr sz="1200">
              <a:latin typeface="Times New Roman"/>
              <a:cs typeface="Times New Roman"/>
            </a:endParaRPr>
          </a:p>
          <a:p>
            <a:pPr marL="1091557" marR="3332007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C                                     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69.65%                           </a:t>
            </a:r>
            <a:r>
              <a:rPr sz="1200" spc="1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77.44% </a:t>
            </a:r>
            <a:endParaRPr sz="1200">
              <a:latin typeface="Times New Roman"/>
              <a:cs typeface="Times New Roman"/>
            </a:endParaRPr>
          </a:p>
          <a:p>
            <a:pPr marL="1091557" marR="3332007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C-                                    </a:t>
            </a:r>
            <a:r>
              <a:rPr sz="1200" spc="4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80.00%                           </a:t>
            </a:r>
            <a:r>
              <a:rPr sz="1200" spc="1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87.16%</a:t>
            </a:r>
            <a:endParaRPr sz="1200">
              <a:latin typeface="Times New Roman"/>
              <a:cs typeface="Times New Roman"/>
            </a:endParaRPr>
          </a:p>
          <a:p>
            <a:pPr marL="161555">
              <a:lnSpc>
                <a:spcPts val="1283"/>
              </a:lnSpc>
              <a:spcBef>
                <a:spcPts val="52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985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00219" y="2718245"/>
            <a:ext cx="217694" cy="180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261"/>
              </a:lnSpc>
              <a:spcBef>
                <a:spcPts val="63"/>
              </a:spcBef>
            </a:pPr>
            <a:r>
              <a:rPr sz="1200" i="1" spc="67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16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0301" y="2731727"/>
            <a:ext cx="76506" cy="173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261"/>
              </a:lnSpc>
              <a:spcBef>
                <a:spcPts val="63"/>
              </a:spcBef>
            </a:pPr>
            <a:r>
              <a:rPr sz="1200" i="1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01510" y="2731727"/>
            <a:ext cx="100559" cy="173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261"/>
              </a:lnSpc>
              <a:spcBef>
                <a:spcPts val="63"/>
              </a:spcBef>
            </a:pPr>
            <a:r>
              <a:rPr sz="1200" dirty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36237" y="2766782"/>
            <a:ext cx="3444469" cy="5321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3931"/>
              </a:lnSpc>
            </a:pPr>
            <a:r>
              <a:rPr sz="3100" baseline="6301" dirty="0">
                <a:latin typeface="Times New Roman"/>
                <a:cs typeface="Times New Roman"/>
              </a:rPr>
              <a:t>653</a:t>
            </a:r>
            <a:r>
              <a:rPr sz="3100" spc="-273" baseline="6301" dirty="0">
                <a:latin typeface="Times New Roman"/>
                <a:cs typeface="Times New Roman"/>
              </a:rPr>
              <a:t> </a:t>
            </a:r>
            <a:r>
              <a:rPr sz="3100" baseline="6301" dirty="0">
                <a:latin typeface="Times New Roman"/>
                <a:cs typeface="Times New Roman"/>
              </a:rPr>
              <a:t>=</a:t>
            </a:r>
            <a:r>
              <a:rPr sz="3100" spc="-224" baseline="6301" dirty="0">
                <a:latin typeface="Times New Roman"/>
                <a:cs typeface="Times New Roman"/>
              </a:rPr>
              <a:t> </a:t>
            </a:r>
            <a:r>
              <a:rPr sz="4600" spc="80" baseline="-1680" dirty="0">
                <a:latin typeface="Times New Roman"/>
                <a:cs typeface="Times New Roman"/>
              </a:rPr>
              <a:t>∑</a:t>
            </a:r>
            <a:r>
              <a:rPr sz="3100" u="sng" baseline="41591" dirty="0">
                <a:latin typeface="Times New Roman"/>
                <a:cs typeface="Times New Roman"/>
              </a:rPr>
              <a:t>120(1</a:t>
            </a:r>
            <a:r>
              <a:rPr sz="3100" u="sng" spc="-255" baseline="41591" dirty="0">
                <a:latin typeface="Times New Roman"/>
                <a:cs typeface="Times New Roman"/>
              </a:rPr>
              <a:t> </a:t>
            </a:r>
            <a:r>
              <a:rPr sz="3100" u="sng" baseline="41591" dirty="0">
                <a:latin typeface="Times New Roman"/>
                <a:cs typeface="Times New Roman"/>
              </a:rPr>
              <a:t>−</a:t>
            </a:r>
            <a:r>
              <a:rPr sz="3100" u="sng" spc="-129" baseline="41591" dirty="0">
                <a:latin typeface="Times New Roman"/>
                <a:cs typeface="Times New Roman"/>
              </a:rPr>
              <a:t> </a:t>
            </a:r>
            <a:r>
              <a:rPr sz="3100" u="sng" baseline="41591" dirty="0">
                <a:latin typeface="Times New Roman"/>
                <a:cs typeface="Times New Roman"/>
              </a:rPr>
              <a:t>π</a:t>
            </a:r>
            <a:r>
              <a:rPr sz="3100" u="sng" spc="-188" baseline="41591" dirty="0">
                <a:latin typeface="Times New Roman"/>
                <a:cs typeface="Times New Roman"/>
              </a:rPr>
              <a:t> </a:t>
            </a:r>
            <a:r>
              <a:rPr i="1" u="sng" baseline="47239" dirty="0">
                <a:latin typeface="Times New Roman"/>
                <a:cs typeface="Times New Roman"/>
              </a:rPr>
              <a:t>Distress</a:t>
            </a:r>
            <a:r>
              <a:rPr u="sng" spc="-129" baseline="47239" dirty="0">
                <a:latin typeface="Times New Roman"/>
                <a:cs typeface="Times New Roman"/>
              </a:rPr>
              <a:t> </a:t>
            </a:r>
            <a:r>
              <a:rPr sz="3100" u="sng" baseline="41591" dirty="0">
                <a:latin typeface="Times New Roman"/>
                <a:cs typeface="Times New Roman"/>
              </a:rPr>
              <a:t>) </a:t>
            </a:r>
            <a:r>
              <a:rPr sz="3100" u="sng" spc="-337" baseline="41591" dirty="0">
                <a:latin typeface="Times New Roman"/>
                <a:cs typeface="Times New Roman"/>
              </a:rPr>
              <a:t> </a:t>
            </a:r>
            <a:r>
              <a:rPr sz="3100" spc="-214" baseline="41591" dirty="0">
                <a:latin typeface="Times New Roman"/>
                <a:cs typeface="Times New Roman"/>
              </a:rPr>
              <a:t> </a:t>
            </a:r>
            <a:r>
              <a:rPr sz="3100" baseline="6301" dirty="0">
                <a:latin typeface="Times New Roman"/>
                <a:cs typeface="Times New Roman"/>
              </a:rPr>
              <a:t>+</a:t>
            </a:r>
            <a:r>
              <a:rPr sz="3100" spc="-224" baseline="6301" dirty="0">
                <a:latin typeface="Times New Roman"/>
                <a:cs typeface="Times New Roman"/>
              </a:rPr>
              <a:t> </a:t>
            </a:r>
            <a:r>
              <a:rPr sz="3100" u="sng" baseline="41591" dirty="0">
                <a:latin typeface="Times New Roman"/>
                <a:cs typeface="Times New Roman"/>
              </a:rPr>
              <a:t>1000(1</a:t>
            </a:r>
            <a:r>
              <a:rPr sz="3100" u="sng" spc="-237" baseline="41591" dirty="0">
                <a:latin typeface="Times New Roman"/>
                <a:cs typeface="Times New Roman"/>
              </a:rPr>
              <a:t> </a:t>
            </a:r>
            <a:r>
              <a:rPr sz="3100" u="sng" baseline="41591" dirty="0">
                <a:latin typeface="Times New Roman"/>
                <a:cs typeface="Times New Roman"/>
              </a:rPr>
              <a:t>−</a:t>
            </a:r>
            <a:r>
              <a:rPr sz="3100" u="sng" spc="-129" baseline="41591" dirty="0">
                <a:latin typeface="Times New Roman"/>
                <a:cs typeface="Times New Roman"/>
              </a:rPr>
              <a:t> </a:t>
            </a:r>
            <a:r>
              <a:rPr sz="3100" u="sng" baseline="41591" dirty="0">
                <a:latin typeface="Times New Roman"/>
                <a:cs typeface="Times New Roman"/>
              </a:rPr>
              <a:t>π</a:t>
            </a:r>
            <a:r>
              <a:rPr sz="3100" u="sng" spc="-188" baseline="41591" dirty="0">
                <a:latin typeface="Times New Roman"/>
                <a:cs typeface="Times New Roman"/>
              </a:rPr>
              <a:t> </a:t>
            </a:r>
            <a:r>
              <a:rPr i="1" u="sng" baseline="47239" dirty="0">
                <a:latin typeface="Times New Roman"/>
                <a:cs typeface="Times New Roman"/>
              </a:rPr>
              <a:t>Distress</a:t>
            </a:r>
            <a:r>
              <a:rPr u="sng" spc="-129" baseline="47239" dirty="0">
                <a:latin typeface="Times New Roman"/>
                <a:cs typeface="Times New Roman"/>
              </a:rPr>
              <a:t> </a:t>
            </a:r>
            <a:r>
              <a:rPr sz="3100" u="sng" baseline="41591" dirty="0">
                <a:latin typeface="Times New Roman"/>
                <a:cs typeface="Times New Roman"/>
              </a:rPr>
              <a:t>) </a:t>
            </a:r>
            <a:r>
              <a:rPr sz="3100" u="sng" spc="-214" baseline="41591" dirty="0">
                <a:latin typeface="Times New Roman"/>
                <a:cs typeface="Times New Roman"/>
              </a:rPr>
              <a:t> 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1819" y="3284519"/>
            <a:ext cx="202228" cy="180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261"/>
              </a:lnSpc>
              <a:spcBef>
                <a:spcPts val="63"/>
              </a:spcBef>
            </a:pPr>
            <a:r>
              <a:rPr sz="1200" i="1" spc="67" dirty="0">
                <a:latin typeface="Times New Roman"/>
                <a:cs typeface="Times New Roman"/>
              </a:rPr>
              <a:t>t</a:t>
            </a:r>
            <a:r>
              <a:rPr sz="1200" spc="17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765132" marR="697999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b. Bond Price to estimate probability of distress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1806"/>
              </a:lnSpc>
              <a:spcBef>
                <a:spcPts val="4028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Global</a:t>
            </a:r>
            <a:r>
              <a:rPr sz="1600" spc="1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Crossing</a:t>
            </a:r>
            <a:r>
              <a:rPr sz="1600" spc="1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10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12%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coupon</a:t>
            </a:r>
            <a:r>
              <a:rPr sz="1600" spc="1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</a:t>
            </a:r>
            <a:r>
              <a:rPr sz="1600" spc="1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10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</a:t>
            </a:r>
            <a:r>
              <a:rPr sz="1600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</a:t>
            </a:r>
            <a:r>
              <a:rPr sz="1600" spc="1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maturity</a:t>
            </a:r>
            <a:r>
              <a:rPr sz="1600" spc="1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trading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49"/>
              </a:spcBef>
            </a:pPr>
            <a:r>
              <a:rPr sz="1600" dirty="0">
                <a:latin typeface="Times New Roman"/>
                <a:cs typeface="Times New Roman"/>
              </a:rPr>
              <a:t>653.</a:t>
            </a:r>
            <a:r>
              <a:rPr sz="1600" spc="157" dirty="0">
                <a:latin typeface="Times New Roman"/>
                <a:cs typeface="Times New Roman"/>
              </a:rPr>
              <a:t> </a:t>
            </a: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1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2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default </a:t>
            </a:r>
            <a:r>
              <a:rPr sz="1600" spc="3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(with</a:t>
            </a:r>
            <a:r>
              <a:rPr sz="1600" spc="1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treasury</a:t>
            </a:r>
            <a:r>
              <a:rPr sz="1600" spc="20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</a:t>
            </a:r>
            <a:r>
              <a:rPr sz="1600" spc="1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5%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49"/>
              </a:spcBef>
            </a:pPr>
            <a:r>
              <a:rPr sz="1600" dirty="0">
                <a:latin typeface="Times New Roman"/>
                <a:cs typeface="Times New Roman"/>
              </a:rPr>
              <a:t>used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riskfree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rate):</a:t>
            </a:r>
            <a:endParaRPr sz="1600">
              <a:latin typeface="Times New Roman"/>
              <a:cs typeface="Times New Roman"/>
            </a:endParaRPr>
          </a:p>
          <a:p>
            <a:pPr marL="2554171">
              <a:lnSpc>
                <a:spcPts val="2558"/>
              </a:lnSpc>
              <a:spcBef>
                <a:spcPts val="2286"/>
              </a:spcBef>
            </a:pPr>
            <a:r>
              <a:rPr sz="2100" spc="-82" dirty="0">
                <a:latin typeface="Times New Roman"/>
                <a:cs typeface="Times New Roman"/>
              </a:rPr>
              <a:t>(</a:t>
            </a:r>
            <a:r>
              <a:rPr sz="2100" dirty="0">
                <a:latin typeface="Times New Roman"/>
                <a:cs typeface="Times New Roman"/>
              </a:rPr>
              <a:t>1.0</a:t>
            </a:r>
            <a:r>
              <a:rPr sz="2100" spc="-9" dirty="0">
                <a:latin typeface="Times New Roman"/>
                <a:cs typeface="Times New Roman"/>
              </a:rPr>
              <a:t>5</a:t>
            </a:r>
            <a:r>
              <a:rPr sz="2100" spc="42" dirty="0">
                <a:latin typeface="Times New Roman"/>
                <a:cs typeface="Times New Roman"/>
              </a:rPr>
              <a:t>)</a:t>
            </a:r>
            <a:r>
              <a:rPr baseline="45092" dirty="0">
                <a:latin typeface="Times New Roman"/>
                <a:cs typeface="Times New Roman"/>
              </a:rPr>
              <a:t>t                                  </a:t>
            </a:r>
            <a:r>
              <a:rPr spc="162" baseline="45092" dirty="0">
                <a:latin typeface="Times New Roman"/>
                <a:cs typeface="Times New Roman"/>
              </a:rPr>
              <a:t> </a:t>
            </a:r>
            <a:r>
              <a:rPr sz="2100" spc="-135" dirty="0">
                <a:latin typeface="Times New Roman"/>
                <a:cs typeface="Times New Roman"/>
              </a:rPr>
              <a:t>(</a:t>
            </a:r>
            <a:r>
              <a:rPr sz="2100" dirty="0">
                <a:latin typeface="Times New Roman"/>
                <a:cs typeface="Times New Roman"/>
              </a:rPr>
              <a:t>1.05</a:t>
            </a:r>
            <a:r>
              <a:rPr sz="2100" spc="62" dirty="0">
                <a:latin typeface="Times New Roman"/>
                <a:cs typeface="Times New Roman"/>
              </a:rPr>
              <a:t>)</a:t>
            </a:r>
            <a:r>
              <a:rPr baseline="45092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2414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Solving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bankruptc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get</a:t>
            </a:r>
            <a:endParaRPr sz="1600">
              <a:latin typeface="Times New Roman"/>
              <a:cs typeface="Times New Roman"/>
            </a:endParaRPr>
          </a:p>
          <a:p>
            <a:pPr marL="1749020" marR="568429" indent="-252870">
              <a:lnSpc>
                <a:spcPts val="1508"/>
              </a:lnSpc>
              <a:spcBef>
                <a:spcPts val="475"/>
              </a:spcBef>
              <a:tabLst>
                <a:tab pos="1789326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	</a:t>
            </a:r>
            <a:r>
              <a:rPr sz="1400" spc="-53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ith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10-year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bond,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process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trial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error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value.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solver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function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excel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accomplishes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same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far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time.</a:t>
            </a:r>
            <a:endParaRPr sz="1400">
              <a:latin typeface="Times New Roman"/>
              <a:cs typeface="Times New Roman"/>
            </a:endParaRPr>
          </a:p>
          <a:p>
            <a:pPr marL="2416071" marR="1629033" algn="ctr">
              <a:lnSpc>
                <a:spcPts val="1665"/>
              </a:lnSpc>
              <a:spcBef>
                <a:spcPts val="369"/>
              </a:spcBef>
            </a:pPr>
            <a:r>
              <a:rPr sz="1600" dirty="0">
                <a:latin typeface="Times New Roman"/>
                <a:cs typeface="Times New Roman"/>
              </a:rPr>
              <a:t>π</a:t>
            </a:r>
            <a:r>
              <a:rPr sz="1500" baseline="-25206" dirty="0">
                <a:latin typeface="Times New Roman"/>
                <a:cs typeface="Times New Roman"/>
              </a:rPr>
              <a:t>Distress  </a:t>
            </a:r>
            <a:r>
              <a:rPr sz="1500" spc="33" baseline="-25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-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Annual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default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13.53%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87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cumulative</a:t>
            </a:r>
            <a:r>
              <a:rPr sz="1600" spc="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years: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4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Cumulative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surviving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.1353</a:t>
            </a:r>
            <a:r>
              <a:rPr sz="1600" spc="-4" dirty="0">
                <a:latin typeface="Times New Roman"/>
                <a:cs typeface="Times New Roman"/>
              </a:rPr>
              <a:t>)</a:t>
            </a:r>
            <a:r>
              <a:rPr sz="1500" baseline="20165" dirty="0">
                <a:latin typeface="Times New Roman"/>
                <a:cs typeface="Times New Roman"/>
              </a:rPr>
              <a:t>10</a:t>
            </a:r>
            <a:r>
              <a:rPr sz="1500" spc="202" baseline="20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23.37%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94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Cumulative </a:t>
            </a:r>
            <a:r>
              <a:rPr sz="1600" spc="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 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 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 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 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 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 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 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 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.2337 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 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.7663 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ts val="1768"/>
              </a:lnSpc>
              <a:spcBef>
                <a:spcPts val="88"/>
              </a:spcBef>
            </a:pPr>
            <a:r>
              <a:rPr sz="1600" dirty="0">
                <a:latin typeface="Times New Roman"/>
                <a:cs typeface="Times New Roman"/>
              </a:rPr>
              <a:t>76.63%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47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4052" y="2848874"/>
            <a:ext cx="6965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5305261" y="2848874"/>
            <a:ext cx="8512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420100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57298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c. Using Statistical</a:t>
            </a:r>
            <a:r>
              <a:rPr sz="2500" spc="-39" dirty="0">
                <a:latin typeface="Arial"/>
                <a:cs typeface="Arial"/>
              </a:rPr>
              <a:t> </a:t>
            </a:r>
            <a:r>
              <a:rPr sz="2500" spc="-273" dirty="0">
                <a:latin typeface="Arial"/>
                <a:cs typeface="Arial"/>
              </a:rPr>
              <a:t>T</a:t>
            </a:r>
            <a:r>
              <a:rPr sz="2500" dirty="0">
                <a:latin typeface="Arial"/>
                <a:cs typeface="Arial"/>
              </a:rPr>
              <a:t>echniques</a:t>
            </a:r>
            <a:endParaRPr sz="2500">
              <a:latin typeface="Arial"/>
              <a:cs typeface="Arial"/>
            </a:endParaRPr>
          </a:p>
          <a:p>
            <a:pPr marL="1395001" marR="270449" indent="-303444" algn="just">
              <a:lnSpc>
                <a:spcPts val="1806"/>
              </a:lnSpc>
              <a:spcBef>
                <a:spcPts val="4028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fact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hundreds</a:t>
            </a:r>
            <a:r>
              <a:rPr sz="1600" spc="10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bankrupt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every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provides</a:t>
            </a:r>
            <a:r>
              <a:rPr sz="1600" spc="10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rich database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mined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answer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both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why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bankruptcy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occurs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predict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likelihood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bankruptc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395001" marR="270448" indent="-303444" algn="just">
              <a:lnSpc>
                <a:spcPts val="1806"/>
              </a:lnSpc>
              <a:spcBef>
                <a:spcPts val="407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probit,</a:t>
            </a:r>
            <a:r>
              <a:rPr sz="1600" spc="1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1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begin</a:t>
            </a:r>
            <a:r>
              <a:rPr sz="1600" spc="1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1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same</a:t>
            </a:r>
            <a:r>
              <a:rPr sz="1600" spc="1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data</a:t>
            </a:r>
            <a:r>
              <a:rPr sz="1600" spc="1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</a:t>
            </a:r>
            <a:r>
              <a:rPr sz="1600" spc="1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used</a:t>
            </a:r>
            <a:r>
              <a:rPr sz="1600" spc="1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linear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discriminant analysis,</a:t>
            </a:r>
            <a:r>
              <a:rPr sz="1600" spc="2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sample</a:t>
            </a:r>
            <a:r>
              <a:rPr sz="1600" spc="2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1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0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survived</a:t>
            </a:r>
            <a:r>
              <a:rPr sz="1600" spc="2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specific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</a:t>
            </a:r>
            <a:r>
              <a:rPr sz="1600" spc="2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1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0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did not. </a:t>
            </a: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develop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indicator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variable,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takes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zero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one,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 follows: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223"/>
              </a:spcBef>
            </a:pPr>
            <a:r>
              <a:rPr sz="1400" dirty="0">
                <a:latin typeface="Times New Roman"/>
                <a:cs typeface="Times New Roman"/>
              </a:rPr>
              <a:t>Distress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Dummy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         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any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survived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period</a:t>
            </a:r>
            <a:endParaRPr sz="1400">
              <a:latin typeface="Times New Roman"/>
              <a:cs typeface="Times New Roman"/>
            </a:endParaRPr>
          </a:p>
          <a:p>
            <a:pPr marL="1749020" marR="274380" indent="1734972">
              <a:lnSpc>
                <a:spcPts val="1508"/>
              </a:lnSpc>
              <a:spcBef>
                <a:spcPts val="515"/>
              </a:spcBef>
            </a:pP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           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 </a:t>
            </a:r>
            <a:r>
              <a:rPr sz="1400" spc="1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any </a:t>
            </a:r>
            <a:r>
              <a:rPr sz="1400" spc="19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 </a:t>
            </a:r>
            <a:r>
              <a:rPr sz="1400" spc="1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 </a:t>
            </a:r>
            <a:r>
              <a:rPr sz="1400" spc="19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went 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bankrupt </a:t>
            </a:r>
            <a:r>
              <a:rPr sz="1400" spc="2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during </a:t>
            </a:r>
            <a:r>
              <a:rPr sz="1400" spc="2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period</a:t>
            </a:r>
            <a:endParaRPr sz="1400">
              <a:latin typeface="Times New Roman"/>
              <a:cs typeface="Times New Roman"/>
            </a:endParaRPr>
          </a:p>
          <a:p>
            <a:pPr marL="1395001" marR="270448" indent="-303444" algn="just">
              <a:lnSpc>
                <a:spcPts val="1806"/>
              </a:lnSpc>
              <a:spcBef>
                <a:spcPts val="458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then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consider</a:t>
            </a:r>
            <a:r>
              <a:rPr sz="1600" spc="1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information</a:t>
            </a:r>
            <a:r>
              <a:rPr sz="1600" spc="1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10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been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available</a:t>
            </a:r>
            <a:r>
              <a:rPr sz="1600" spc="1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beginning of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period.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instance,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could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 the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capital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ratios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operating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gins</a:t>
            </a:r>
            <a:r>
              <a:rPr sz="1600" spc="1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 in</a:t>
            </a:r>
            <a:r>
              <a:rPr sz="1600" spc="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sample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start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period. Finall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dummy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variable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 our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dependent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variable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financial ratios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(debt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capital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gin)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 independent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variables,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 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relationship: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ts val="1736"/>
              </a:lnSpc>
              <a:spcBef>
                <a:spcPts val="495"/>
              </a:spcBef>
            </a:pPr>
            <a:r>
              <a:rPr i="1" baseline="-36503" dirty="0">
                <a:latin typeface="Arial"/>
                <a:cs typeface="Arial"/>
              </a:rPr>
              <a:t>Aswath                        </a:t>
            </a:r>
            <a:r>
              <a:rPr i="1" spc="249" baseline="-36503" dirty="0">
                <a:latin typeface="Arial"/>
                <a:cs typeface="Arial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Dummy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(Debt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Capital)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(Operating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gin)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2256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397691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Step 3: Estimating Distress Sale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alue</a:t>
            </a:r>
            <a:endParaRPr sz="2500">
              <a:latin typeface="Arial"/>
              <a:cs typeface="Arial"/>
            </a:endParaRPr>
          </a:p>
          <a:p>
            <a:pPr marL="1395001" marR="516052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claim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present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its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future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cashflows </a:t>
            </a:r>
            <a:endParaRPr sz="1700">
              <a:latin typeface="Times New Roman"/>
              <a:cs typeface="Times New Roman"/>
            </a:endParaRPr>
          </a:p>
          <a:p>
            <a:pPr marL="1395001" marR="51605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place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growth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sale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proceeds, </a:t>
            </a:r>
            <a:endParaRPr sz="1700">
              <a:latin typeface="Times New Roman"/>
              <a:cs typeface="Times New Roman"/>
            </a:endParaRPr>
          </a:p>
          <a:p>
            <a:pPr marL="1395001" marR="51605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really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reason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would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need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consider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 </a:t>
            </a:r>
            <a:endParaRPr sz="1700">
              <a:latin typeface="Times New Roman"/>
              <a:cs typeface="Times New Roman"/>
            </a:endParaRPr>
          </a:p>
          <a:p>
            <a:pPr marL="1395001" marR="51605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separatel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sale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estimated</a:t>
            </a:r>
            <a:endParaRPr sz="1700">
              <a:latin typeface="Times New Roman"/>
              <a:cs typeface="Times New Roman"/>
            </a:endParaRPr>
          </a:p>
          <a:p>
            <a:pPr marL="1749020" marR="805033" indent="-252870" algn="just">
              <a:lnSpc>
                <a:spcPts val="2012"/>
              </a:lnSpc>
              <a:spcBef>
                <a:spcPts val="465"/>
              </a:spcBef>
              <a:tabLst>
                <a:tab pos="1743738" algn="l"/>
              </a:tabLst>
            </a:pPr>
            <a:r>
              <a:rPr sz="1700" dirty="0">
                <a:latin typeface="Times New Roman"/>
                <a:cs typeface="Times New Roman"/>
              </a:rPr>
              <a:t>•</a:t>
            </a:r>
            <a:r>
              <a:rPr sz="1700" spc="-4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	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percent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book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(and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lower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749020" marR="805033" algn="just">
              <a:lnSpc>
                <a:spcPts val="2012"/>
              </a:lnSpc>
              <a:spcBef>
                <a:spcPts val="110"/>
              </a:spcBef>
              <a:tabLst>
                <a:tab pos="1743738" algn="l"/>
              </a:tabLst>
            </a:pPr>
            <a:r>
              <a:rPr sz="1700" dirty="0">
                <a:latin typeface="Times New Roman"/>
                <a:cs typeface="Times New Roman"/>
              </a:rPr>
              <a:t>economy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doing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badly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same </a:t>
            </a:r>
            <a:endParaRPr sz="1700">
              <a:latin typeface="Times New Roman"/>
              <a:cs typeface="Times New Roman"/>
            </a:endParaRPr>
          </a:p>
          <a:p>
            <a:pPr marL="1749020" marR="805033" algn="just">
              <a:lnSpc>
                <a:spcPts val="2012"/>
              </a:lnSpc>
              <a:spcBef>
                <a:spcPts val="110"/>
              </a:spcBef>
              <a:tabLst>
                <a:tab pos="1743738" algn="l"/>
              </a:tabLst>
            </a:pPr>
            <a:r>
              <a:rPr sz="1700" dirty="0">
                <a:latin typeface="Times New Roman"/>
                <a:cs typeface="Times New Roman"/>
              </a:rPr>
              <a:t>business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also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distress).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55"/>
              </a:spcBef>
            </a:pPr>
            <a:r>
              <a:rPr sz="1700" dirty="0">
                <a:latin typeface="Times New Roman"/>
                <a:cs typeface="Times New Roman"/>
              </a:rPr>
              <a:t>•  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percent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DCF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value,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estimated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going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concern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146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7641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925512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Step 4: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aluing Global Crossing with Distress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3949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Probability</a:t>
            </a:r>
            <a:r>
              <a:rPr sz="1700" spc="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Cumulative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76.63%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0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sale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$14,531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sale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25%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.25*14531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$3,633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$7,647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sale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92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adjusted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Global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Crossing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$3.22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(1-.7663)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$0.00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(.7663)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0.75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90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81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60340" y="3614453"/>
            <a:ext cx="1147902" cy="3135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2378"/>
              </a:lnSpc>
              <a:spcBef>
                <a:spcPts val="118"/>
              </a:spcBef>
            </a:pPr>
            <a:r>
              <a:rPr sz="3300" baseline="7099" dirty="0">
                <a:latin typeface="Times New Roman"/>
                <a:cs typeface="Times New Roman"/>
              </a:rPr>
              <a:t>∑</a:t>
            </a:r>
            <a:r>
              <a:rPr sz="3300" spc="-282" baseline="7099" dirty="0">
                <a:latin typeface="Times New Roman"/>
                <a:cs typeface="Times New Roman"/>
              </a:rPr>
              <a:t> </a:t>
            </a:r>
            <a:r>
              <a:rPr spc="-39" baseline="-10736" dirty="0">
                <a:latin typeface="Times New Roman"/>
                <a:cs typeface="Times New Roman"/>
              </a:rPr>
              <a:t>(</a:t>
            </a:r>
            <a:r>
              <a:rPr baseline="-10736" dirty="0">
                <a:latin typeface="Times New Roman"/>
                <a:cs typeface="Times New Roman"/>
              </a:rPr>
              <a:t>1</a:t>
            </a:r>
            <a:r>
              <a:rPr spc="-179" baseline="-10736" dirty="0">
                <a:latin typeface="Times New Roman"/>
                <a:cs typeface="Times New Roman"/>
              </a:rPr>
              <a:t> </a:t>
            </a:r>
            <a:r>
              <a:rPr baseline="-10736" dirty="0">
                <a:latin typeface="Times New Roman"/>
                <a:cs typeface="Times New Roman"/>
              </a:rPr>
              <a:t>+ </a:t>
            </a:r>
            <a:r>
              <a:rPr spc="-8" baseline="-10736" dirty="0">
                <a:latin typeface="Times New Roman"/>
                <a:cs typeface="Times New Roman"/>
              </a:rPr>
              <a:t>WACC</a:t>
            </a:r>
            <a:r>
              <a:rPr baseline="-10736" dirty="0">
                <a:latin typeface="Times New Roman"/>
                <a:cs typeface="Times New Roman"/>
              </a:rPr>
              <a:t>)</a:t>
            </a:r>
            <a:r>
              <a:rPr spc="-99" baseline="-10736" dirty="0">
                <a:latin typeface="Times New Roman"/>
                <a:cs typeface="Times New Roman"/>
              </a:rPr>
              <a:t> </a:t>
            </a:r>
            <a:r>
              <a:rPr sz="1300" baseline="18308" dirty="0">
                <a:latin typeface="Times New Roman"/>
                <a:cs typeface="Times New Roman"/>
              </a:rPr>
              <a:t>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61579" y="3620102"/>
            <a:ext cx="70468" cy="128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4"/>
              </a:lnSpc>
              <a:spcBef>
                <a:spcPts val="46"/>
              </a:spcBef>
            </a:pPr>
            <a:r>
              <a:rPr sz="900" dirty="0">
                <a:latin typeface="Times New Roman"/>
                <a:cs typeface="Times New Roman"/>
              </a:rPr>
              <a:t>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31960" y="3646743"/>
            <a:ext cx="1073915" cy="174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265"/>
              </a:lnSpc>
              <a:spcBef>
                <a:spcPts val="63"/>
              </a:spcBef>
            </a:pP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3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Firm</a:t>
            </a:r>
            <a:r>
              <a:rPr sz="1200" spc="-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59315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3041900" marR="2974707" algn="ctr">
              <a:lnSpc>
                <a:spcPct val="95825"/>
              </a:lnSpc>
              <a:spcBef>
                <a:spcPts val="2692"/>
              </a:spcBef>
            </a:pP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aluing a Firm</a:t>
            </a:r>
            <a:endParaRPr sz="2500">
              <a:latin typeface="Arial"/>
              <a:cs typeface="Arial"/>
            </a:endParaRPr>
          </a:p>
          <a:p>
            <a:pPr marL="1395001" marR="309373" indent="-303444">
              <a:lnSpc>
                <a:spcPts val="2012"/>
              </a:lnSpc>
              <a:spcBef>
                <a:spcPts val="687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obtained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discounting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cashflows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endParaRPr sz="1700">
              <a:latin typeface="Times New Roman"/>
              <a:cs typeface="Times New Roman"/>
            </a:endParaRPr>
          </a:p>
          <a:p>
            <a:pPr marL="1395001" marR="30937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firm,</a:t>
            </a:r>
            <a:r>
              <a:rPr sz="1700" spc="-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i.e.,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residual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cashflows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after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meeting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operating </a:t>
            </a:r>
            <a:endParaRPr sz="1700">
              <a:latin typeface="Times New Roman"/>
              <a:cs typeface="Times New Roman"/>
            </a:endParaRPr>
          </a:p>
          <a:p>
            <a:pPr marL="1395001" marR="30937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expenses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taxes,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prior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payments,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weighted</a:t>
            </a:r>
            <a:endParaRPr sz="1700">
              <a:latin typeface="Times New Roman"/>
              <a:cs typeface="Times New Roman"/>
            </a:endParaRPr>
          </a:p>
          <a:p>
            <a:pPr marL="1395001" marR="478665">
              <a:lnSpc>
                <a:spcPts val="2012"/>
              </a:lnSpc>
              <a:spcBef>
                <a:spcPts val="115"/>
              </a:spcBef>
            </a:pPr>
            <a:r>
              <a:rPr sz="1700" dirty="0">
                <a:latin typeface="Times New Roman"/>
                <a:cs typeface="Times New Roman"/>
              </a:rPr>
              <a:t>average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cost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capital,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cost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</a:t>
            </a:r>
            <a:r>
              <a:rPr sz="1700" spc="-35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ferent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components </a:t>
            </a:r>
            <a:endParaRPr sz="1700">
              <a:latin typeface="Times New Roman"/>
              <a:cs typeface="Times New Roman"/>
            </a:endParaRPr>
          </a:p>
          <a:p>
            <a:pPr marL="1395001" marR="478665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financing</a:t>
            </a:r>
            <a:r>
              <a:rPr sz="1700" spc="-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used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firm,</a:t>
            </a:r>
            <a:r>
              <a:rPr sz="1700" spc="-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weighted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their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 proportions.               </a:t>
            </a:r>
            <a:r>
              <a:rPr sz="1700" spc="-48" dirty="0">
                <a:latin typeface="Times New Roman"/>
                <a:cs typeface="Times New Roman"/>
              </a:rPr>
              <a:t> </a:t>
            </a:r>
            <a:r>
              <a:rPr sz="1300" spc="13" baseline="24410" dirty="0">
                <a:latin typeface="Times New Roman"/>
                <a:cs typeface="Times New Roman"/>
              </a:rPr>
              <a:t>t</a:t>
            </a:r>
            <a:r>
              <a:rPr sz="1300" baseline="24410" dirty="0">
                <a:latin typeface="Times New Roman"/>
                <a:cs typeface="Times New Roman"/>
              </a:rPr>
              <a:t>=</a:t>
            </a:r>
            <a:r>
              <a:rPr sz="1300" spc="-90" baseline="24410" dirty="0">
                <a:latin typeface="Times New Roman"/>
                <a:cs typeface="Times New Roman"/>
              </a:rPr>
              <a:t> </a:t>
            </a:r>
            <a:r>
              <a:rPr sz="1300" baseline="24410" dirty="0">
                <a:latin typeface="Times New Roman"/>
                <a:cs typeface="Times New Roman"/>
              </a:rPr>
              <a:t>n</a:t>
            </a:r>
            <a:r>
              <a:rPr sz="1300" spc="93" baseline="24410" dirty="0">
                <a:latin typeface="Times New Roman"/>
                <a:cs typeface="Times New Roman"/>
              </a:rPr>
              <a:t> </a:t>
            </a:r>
            <a:r>
              <a:rPr u="heavy" baseline="-17178" dirty="0">
                <a:latin typeface="Times New Roman"/>
                <a:cs typeface="Times New Roman"/>
              </a:rPr>
              <a:t> </a:t>
            </a:r>
            <a:r>
              <a:rPr u="heavy" spc="-116" baseline="-17178" dirty="0">
                <a:latin typeface="Times New Roman"/>
                <a:cs typeface="Times New Roman"/>
              </a:rPr>
              <a:t> </a:t>
            </a:r>
            <a:r>
              <a:rPr u="heavy" spc="8" baseline="-17178" dirty="0">
                <a:latin typeface="Times New Roman"/>
                <a:cs typeface="Times New Roman"/>
              </a:rPr>
              <a:t>CF</a:t>
            </a:r>
            <a:r>
              <a:rPr u="heavy" baseline="-17178" dirty="0">
                <a:latin typeface="Times New Roman"/>
                <a:cs typeface="Times New Roman"/>
              </a:rPr>
              <a:t> </a:t>
            </a:r>
            <a:r>
              <a:rPr u="heavy" spc="-183" baseline="-17178" dirty="0">
                <a:latin typeface="Times New Roman"/>
                <a:cs typeface="Times New Roman"/>
              </a:rPr>
              <a:t> </a:t>
            </a:r>
            <a:r>
              <a:rPr u="heavy" spc="8" baseline="-17178" dirty="0">
                <a:latin typeface="Times New Roman"/>
                <a:cs typeface="Times New Roman"/>
              </a:rPr>
              <a:t>to</a:t>
            </a:r>
            <a:r>
              <a:rPr u="heavy" baseline="-17178" dirty="0">
                <a:latin typeface="Times New Roman"/>
                <a:cs typeface="Times New Roman"/>
              </a:rPr>
              <a:t> </a:t>
            </a:r>
            <a:r>
              <a:rPr u="heavy" spc="-183" baseline="-17178" dirty="0">
                <a:latin typeface="Times New Roman"/>
                <a:cs typeface="Times New Roman"/>
              </a:rPr>
              <a:t> </a:t>
            </a:r>
            <a:r>
              <a:rPr u="heavy" spc="8" baseline="-17178" dirty="0">
                <a:latin typeface="Times New Roman"/>
                <a:cs typeface="Times New Roman"/>
              </a:rPr>
              <a:t>Firm</a:t>
            </a:r>
            <a:r>
              <a:rPr u="heavy" baseline="-17178" dirty="0">
                <a:latin typeface="Times New Roman"/>
                <a:cs typeface="Times New Roman"/>
              </a:rPr>
              <a:t> </a:t>
            </a:r>
            <a:r>
              <a:rPr u="heavy" spc="-4" baseline="-17178" dirty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3350980" marR="4520589" algn="ctr">
              <a:spcBef>
                <a:spcPts val="1257"/>
              </a:spcBef>
            </a:pP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-80" dirty="0">
                <a:latin typeface="Times New Roman"/>
                <a:cs typeface="Times New Roman"/>
              </a:rPr>
              <a:t> </a:t>
            </a:r>
            <a:r>
              <a:rPr sz="900" spc="67" dirty="0">
                <a:latin typeface="Times New Roman"/>
                <a:cs typeface="Times New Roman"/>
              </a:rPr>
              <a:t>=</a:t>
            </a:r>
            <a:r>
              <a:rPr sz="900" dirty="0">
                <a:latin typeface="Times New Roman"/>
                <a:cs typeface="Times New Roman"/>
              </a:rPr>
              <a:t>1</a:t>
            </a:r>
            <a:r>
              <a:rPr sz="900" spc="-143" dirty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42"/>
              </a:spcBef>
            </a:pPr>
            <a:r>
              <a:rPr sz="1600" dirty="0">
                <a:latin typeface="Times New Roman"/>
                <a:cs typeface="Times New Roman"/>
              </a:rPr>
              <a:t>where,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ts val="166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    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CF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500" baseline="-25206" dirty="0">
                <a:latin typeface="Times New Roman"/>
                <a:cs typeface="Times New Roman"/>
              </a:rPr>
              <a:t>t</a:t>
            </a:r>
            <a:r>
              <a:rPr sz="1500" spc="180" baseline="-25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Cashflow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1054"/>
              </a:spcBef>
            </a:pPr>
            <a:r>
              <a:rPr sz="1600" dirty="0">
                <a:latin typeface="Times New Roman"/>
                <a:cs typeface="Times New Roman"/>
              </a:rPr>
              <a:t>    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ACC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eighted</a:t>
            </a:r>
            <a:r>
              <a:rPr sz="1600" spc="-19" dirty="0">
                <a:latin typeface="Times New Roman"/>
                <a:cs typeface="Times New Roman"/>
              </a:rPr>
              <a:t> </a:t>
            </a:r>
            <a:r>
              <a:rPr sz="1600" spc="-116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verage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80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4383" y="3542296"/>
            <a:ext cx="6357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355131" y="3542296"/>
            <a:ext cx="5505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536590" y="3542296"/>
            <a:ext cx="5505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906302" y="3542296"/>
            <a:ext cx="7807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02788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61543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I</a:t>
            </a:r>
            <a:r>
              <a:rPr sz="2500" spc="-228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.</a:t>
            </a:r>
            <a:r>
              <a:rPr sz="2500" spc="-12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Adjusted Present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alue Model</a:t>
            </a:r>
            <a:endParaRPr sz="2500">
              <a:latin typeface="Arial"/>
              <a:cs typeface="Arial"/>
            </a:endParaRPr>
          </a:p>
          <a:p>
            <a:pPr marL="1395001" marR="372381" indent="-303444">
              <a:lnSpc>
                <a:spcPts val="2012"/>
              </a:lnSpc>
              <a:spcBef>
                <a:spcPts val="4037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adjusted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present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approach,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written </a:t>
            </a:r>
            <a:endParaRPr sz="1700">
              <a:latin typeface="Times New Roman"/>
              <a:cs typeface="Times New Roman"/>
            </a:endParaRPr>
          </a:p>
          <a:p>
            <a:pPr marL="1395001" marR="372381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sum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without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unlevered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firm) </a:t>
            </a:r>
            <a:endParaRPr sz="1700">
              <a:latin typeface="Times New Roman"/>
              <a:cs typeface="Times New Roman"/>
            </a:endParaRPr>
          </a:p>
          <a:p>
            <a:pPr marL="1395001" marR="372381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endParaRPr sz="1700">
              <a:latin typeface="Times New Roman"/>
              <a:cs typeface="Times New Roman"/>
            </a:endParaRPr>
          </a:p>
          <a:p>
            <a:pPr marL="1395001" marR="1116337" indent="-303444">
              <a:lnSpc>
                <a:spcPts val="1858"/>
              </a:lnSpc>
              <a:spcBef>
                <a:spcPts val="52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6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Unlevered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6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+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</a:t>
            </a:r>
            <a:r>
              <a:rPr sz="1700" spc="-12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ax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Benefits</a:t>
            </a:r>
            <a:r>
              <a:rPr sz="1700" spc="-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 Expected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Bankruptcy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Cost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Debt)</a:t>
            </a:r>
            <a:endParaRPr sz="1700">
              <a:latin typeface="Times New Roman"/>
              <a:cs typeface="Times New Roman"/>
            </a:endParaRPr>
          </a:p>
          <a:p>
            <a:pPr marL="1749020" marR="959977" indent="-252870">
              <a:lnSpc>
                <a:spcPct val="98604"/>
              </a:lnSpc>
              <a:spcBef>
                <a:spcPts val="37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unlevered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free cashflows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unlevered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endParaRPr sz="1600">
              <a:latin typeface="Times New Roman"/>
              <a:cs typeface="Times New Roman"/>
            </a:endParaRPr>
          </a:p>
          <a:p>
            <a:pPr marL="1749020" marR="836583" indent="-252870">
              <a:lnSpc>
                <a:spcPct val="98604"/>
              </a:lnSpc>
              <a:spcBef>
                <a:spcPts val="354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benefit</a:t>
            </a:r>
            <a:r>
              <a:rPr sz="1600" spc="-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reflects</a:t>
            </a:r>
            <a:r>
              <a:rPr sz="1600" spc="-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present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 benefits.</a:t>
            </a:r>
            <a:r>
              <a:rPr sz="1600" spc="-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simplest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form,</a:t>
            </a:r>
            <a:endParaRPr sz="1600">
              <a:latin typeface="Times New Roman"/>
              <a:cs typeface="Times New Roman"/>
            </a:endParaRPr>
          </a:p>
          <a:p>
            <a:pPr marL="3443258">
              <a:lnSpc>
                <a:spcPct val="95825"/>
              </a:lnSpc>
              <a:spcBef>
                <a:spcPts val="354"/>
              </a:spcBef>
            </a:pP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ax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Benefit</a:t>
            </a:r>
            <a:r>
              <a:rPr sz="1600" spc="-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ax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endParaRPr sz="1600">
              <a:latin typeface="Times New Roman"/>
              <a:cs typeface="Times New Roman"/>
            </a:endParaRPr>
          </a:p>
          <a:p>
            <a:pPr marL="1749020" marR="380673" indent="-252870">
              <a:lnSpc>
                <a:spcPct val="98604"/>
              </a:lnSpc>
              <a:spcBef>
                <a:spcPts val="404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bankruptcy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 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unlevered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sale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value:</a:t>
            </a:r>
            <a:endParaRPr sz="1600">
              <a:latin typeface="Times New Roman"/>
              <a:cs typeface="Times New Roman"/>
            </a:endParaRPr>
          </a:p>
          <a:p>
            <a:pPr marL="3857729" marR="343795" indent="-2288231">
              <a:lnSpc>
                <a:spcPct val="98604"/>
              </a:lnSpc>
              <a:spcBef>
                <a:spcPts val="354"/>
              </a:spcBef>
            </a:pP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Bankruptcy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(Unlevered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Sale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alue)* Probability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04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783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3257441" marR="1145277" indent="-1990894">
              <a:lnSpc>
                <a:spcPts val="2838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Relative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aluation: Where is the distress </a:t>
            </a:r>
            <a:endParaRPr sz="2500">
              <a:latin typeface="Arial"/>
              <a:cs typeface="Arial"/>
            </a:endParaRPr>
          </a:p>
          <a:p>
            <a:pPr marL="3257441" marR="1145277">
              <a:lnSpc>
                <a:spcPts val="2838"/>
              </a:lnSpc>
              <a:spcBef>
                <a:spcPts val="170"/>
              </a:spcBef>
            </a:pPr>
            <a:r>
              <a:rPr sz="2500" dirty="0">
                <a:latin typeface="Arial"/>
                <a:cs typeface="Arial"/>
              </a:rPr>
              <a:t>factored in?</a:t>
            </a:r>
            <a:endParaRPr sz="2500">
              <a:latin typeface="Arial"/>
              <a:cs typeface="Arial"/>
            </a:endParaRPr>
          </a:p>
          <a:p>
            <a:pPr marL="1395001" marR="266515" indent="-303444" algn="just">
              <a:lnSpc>
                <a:spcPts val="2012"/>
              </a:lnSpc>
              <a:spcBef>
                <a:spcPts val="3954"/>
              </a:spcBef>
              <a:tabLst>
                <a:tab pos="1390432" algn="l"/>
                <a:tab pos="2427557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Revenue </a:t>
            </a:r>
            <a:r>
              <a:rPr sz="1700" spc="3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 </a:t>
            </a:r>
            <a:r>
              <a:rPr sz="1700" spc="3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EBITDA </a:t>
            </a:r>
            <a:r>
              <a:rPr sz="1700" spc="2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multiples </a:t>
            </a:r>
            <a:r>
              <a:rPr sz="1700" spc="3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 </a:t>
            </a:r>
            <a:r>
              <a:rPr sz="1700" spc="3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used </a:t>
            </a:r>
            <a:r>
              <a:rPr sz="1700" spc="3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 </a:t>
            </a:r>
            <a:r>
              <a:rPr sz="1700" spc="3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often </a:t>
            </a:r>
            <a:r>
              <a:rPr sz="1700" spc="3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r>
              <a:rPr sz="1700" spc="3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427557" algn="l"/>
              </a:tabLst>
            </a:pPr>
            <a:r>
              <a:rPr sz="1700" dirty="0">
                <a:latin typeface="Times New Roman"/>
                <a:cs typeface="Times New Roman"/>
              </a:rPr>
              <a:t>distressed</a:t>
            </a:r>
            <a:r>
              <a:rPr sz="1700" spc="-3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	firms </a:t>
            </a:r>
            <a:r>
              <a:rPr sz="1700" spc="2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 </a:t>
            </a:r>
            <a:r>
              <a:rPr sz="1700" spc="3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healthy </a:t>
            </a:r>
            <a:r>
              <a:rPr sz="1700" spc="3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firms. </a:t>
            </a:r>
            <a:r>
              <a:rPr sz="1700" spc="2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3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reasons </a:t>
            </a:r>
            <a:r>
              <a:rPr sz="1700" spc="3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 </a:t>
            </a:r>
            <a:r>
              <a:rPr sz="1700" spc="3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pragmatic.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427557" algn="l"/>
              </a:tabLst>
            </a:pPr>
            <a:r>
              <a:rPr sz="1700" dirty="0">
                <a:latin typeface="Times New Roman"/>
                <a:cs typeface="Times New Roman"/>
              </a:rPr>
              <a:t>Multiple</a:t>
            </a:r>
            <a:r>
              <a:rPr sz="1700" spc="3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such</a:t>
            </a:r>
            <a:r>
              <a:rPr sz="1700" spc="30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2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earnings</a:t>
            </a:r>
            <a:r>
              <a:rPr sz="1700" spc="3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2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2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book</a:t>
            </a:r>
            <a:r>
              <a:rPr sz="1700" spc="3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3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often</a:t>
            </a:r>
            <a:r>
              <a:rPr sz="1700" spc="3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cannot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427557" algn="l"/>
              </a:tabLst>
            </a:pPr>
            <a:r>
              <a:rPr sz="1700" dirty="0">
                <a:latin typeface="Times New Roman"/>
                <a:cs typeface="Times New Roman"/>
              </a:rPr>
              <a:t>even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computed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distressed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firm.</a:t>
            </a:r>
            <a:endParaRPr sz="1700">
              <a:latin typeface="Times New Roman"/>
              <a:cs typeface="Times New Roman"/>
            </a:endParaRPr>
          </a:p>
          <a:p>
            <a:pPr marL="1395001" marR="266516" indent="-303444" algn="just">
              <a:lnSpc>
                <a:spcPts val="2012"/>
              </a:lnSpc>
              <a:spcBef>
                <a:spcPts val="555"/>
              </a:spcBef>
              <a:tabLst>
                <a:tab pos="1390432" algn="l"/>
                <a:tab pos="2040059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Analysts</a:t>
            </a:r>
            <a:r>
              <a:rPr sz="1700" spc="3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who</a:t>
            </a:r>
            <a:r>
              <a:rPr sz="1700" spc="3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3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aware</a:t>
            </a:r>
            <a:r>
              <a:rPr sz="1700" spc="3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30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possibility</a:t>
            </a:r>
            <a:r>
              <a:rPr sz="1700" spc="3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30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3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often</a:t>
            </a:r>
            <a:r>
              <a:rPr sz="1700" spc="3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consider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040059" algn="l"/>
              </a:tabLst>
            </a:pPr>
            <a:r>
              <a:rPr sz="1700" dirty="0">
                <a:latin typeface="Times New Roman"/>
                <a:cs typeface="Times New Roman"/>
              </a:rPr>
              <a:t>them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subjectively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 the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point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compare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multiple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040059" algn="l"/>
              </a:tabLst>
            </a:pPr>
            <a:r>
              <a:rPr sz="1700" dirty="0">
                <a:latin typeface="Times New Roman"/>
                <a:cs typeface="Times New Roman"/>
              </a:rPr>
              <a:t>firm they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analyzing</a:t>
            </a:r>
            <a:r>
              <a:rPr sz="1700" spc="1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industry</a:t>
            </a:r>
            <a:r>
              <a:rPr sz="1700" spc="1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average.</a:t>
            </a:r>
            <a:r>
              <a:rPr sz="1700" spc="1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example,</a:t>
            </a:r>
            <a:r>
              <a:rPr sz="1700" spc="1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assume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040059" algn="l"/>
              </a:tabLst>
            </a:pP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average</a:t>
            </a:r>
            <a:r>
              <a:rPr sz="1700" spc="1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telecomm</a:t>
            </a:r>
            <a:r>
              <a:rPr sz="1700" spc="1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 trades</a:t>
            </a:r>
            <a:r>
              <a:rPr sz="1700" spc="1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times</a:t>
            </a:r>
            <a:r>
              <a:rPr sz="1700" spc="9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revenues.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ou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may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040059" algn="l"/>
              </a:tabLst>
            </a:pPr>
            <a:r>
              <a:rPr sz="1700" dirty="0">
                <a:latin typeface="Times New Roman"/>
                <a:cs typeface="Times New Roman"/>
              </a:rPr>
              <a:t>adjust</a:t>
            </a:r>
            <a:r>
              <a:rPr sz="1700" spc="-3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	this </a:t>
            </a:r>
            <a:r>
              <a:rPr sz="1700" spc="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multiple </a:t>
            </a:r>
            <a:r>
              <a:rPr sz="1700" spc="1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down 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1.25 </a:t>
            </a:r>
            <a:r>
              <a:rPr sz="1700" spc="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times 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revenues </a:t>
            </a:r>
            <a:r>
              <a:rPr sz="1700" spc="1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 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distressed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040059" algn="l"/>
              </a:tabLst>
            </a:pPr>
            <a:r>
              <a:rPr sz="1700" dirty="0">
                <a:latin typeface="Times New Roman"/>
                <a:cs typeface="Times New Roman"/>
              </a:rPr>
              <a:t>telecomm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13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542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1239875" marR="1172814" algn="ctr">
              <a:lnSpc>
                <a:spcPct val="95825"/>
              </a:lnSpc>
              <a:spcBef>
                <a:spcPts val="2692"/>
              </a:spcBef>
            </a:pPr>
            <a:r>
              <a:rPr sz="2500" spc="-90" dirty="0">
                <a:latin typeface="Arial"/>
                <a:cs typeface="Arial"/>
              </a:rPr>
              <a:t>W</a:t>
            </a:r>
            <a:r>
              <a:rPr sz="2500" dirty="0">
                <a:latin typeface="Arial"/>
                <a:cs typeface="Arial"/>
              </a:rPr>
              <a:t>ays of dealing with distress in Relative</a:t>
            </a:r>
            <a:endParaRPr sz="2500">
              <a:latin typeface="Arial"/>
              <a:cs typeface="Arial"/>
            </a:endParaRPr>
          </a:p>
          <a:p>
            <a:pPr marL="3400144" marR="3332711" algn="ctr">
              <a:lnSpc>
                <a:spcPct val="95825"/>
              </a:lnSpc>
              <a:spcBef>
                <a:spcPts val="171"/>
              </a:spcBef>
            </a:pP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1395001" marR="488196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ou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choose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only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distressed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comparable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firms,</a:t>
            </a:r>
            <a:r>
              <a:rPr sz="1700" spc="-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 </a:t>
            </a:r>
            <a:endParaRPr sz="1700">
              <a:latin typeface="Times New Roman"/>
              <a:cs typeface="Times New Roman"/>
            </a:endParaRPr>
          </a:p>
          <a:p>
            <a:pPr marL="1395001" marR="48819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called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upon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one.</a:t>
            </a:r>
            <a:endParaRPr sz="1700">
              <a:latin typeface="Times New Roman"/>
              <a:cs typeface="Times New Roman"/>
            </a:endParaRPr>
          </a:p>
          <a:p>
            <a:pPr marL="1749020" marR="699521" indent="-252870">
              <a:lnSpc>
                <a:spcPts val="1806"/>
              </a:lnSpc>
              <a:spcBef>
                <a:spcPts val="63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Response: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Unless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number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 </a:t>
            </a:r>
            <a:endParaRPr sz="1600">
              <a:latin typeface="Times New Roman"/>
              <a:cs typeface="Times New Roman"/>
            </a:endParaRPr>
          </a:p>
          <a:p>
            <a:pPr marL="1749020" marR="699521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secto</a:t>
            </a:r>
            <a:r>
              <a:rPr sz="1600" spc="-62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12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Adjust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multiple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distress,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using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some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objective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criteria.</a:t>
            </a:r>
            <a:endParaRPr sz="1700">
              <a:latin typeface="Times New Roman"/>
              <a:cs typeface="Times New Roman"/>
            </a:endParaRPr>
          </a:p>
          <a:p>
            <a:pPr marL="1749020" marR="835740" indent="-252870">
              <a:lnSpc>
                <a:spcPts val="1806"/>
              </a:lnSpc>
              <a:spcBef>
                <a:spcPts val="633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Response: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Coming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objective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criteria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well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</a:t>
            </a:r>
            <a:endParaRPr sz="1600">
              <a:latin typeface="Times New Roman"/>
              <a:cs typeface="Times New Roman"/>
            </a:endParaRPr>
          </a:p>
          <a:p>
            <a:pPr marL="1749020" marR="835740">
              <a:lnSpc>
                <a:spcPts val="1806"/>
              </a:lnSpc>
              <a:spcBef>
                <a:spcPts val="318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difficult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1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Consider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possibility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explicitly</a:t>
            </a:r>
            <a:endParaRPr sz="1700">
              <a:latin typeface="Times New Roman"/>
              <a:cs typeface="Times New Roman"/>
            </a:endParaRPr>
          </a:p>
          <a:p>
            <a:pPr marL="1749020" marR="502525" indent="-252870">
              <a:lnSpc>
                <a:spcPts val="1806"/>
              </a:lnSpc>
              <a:spcBef>
                <a:spcPts val="633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Distress-adjusted</a:t>
            </a:r>
            <a:r>
              <a:rPr sz="1600" spc="1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Relative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based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healthy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 </a:t>
            </a:r>
            <a:endParaRPr sz="1600">
              <a:latin typeface="Times New Roman"/>
              <a:cs typeface="Times New Roman"/>
            </a:endParaRPr>
          </a:p>
          <a:p>
            <a:pPr marL="1749020" marR="502525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distress)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sale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proceeds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(Probability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distress)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03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888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89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04295" y="2130635"/>
            <a:ext cx="0" cy="3462870"/>
          </a:xfrm>
          <a:custGeom>
            <a:avLst/>
            <a:gdLst/>
            <a:ahLst/>
            <a:cxnLst/>
            <a:rect l="l" t="t" r="r" b="b"/>
            <a:pathLst>
              <a:path h="3924586">
                <a:moveTo>
                  <a:pt x="0" y="0"/>
                </a:moveTo>
                <a:lnTo>
                  <a:pt x="0" y="3924586"/>
                </a:lnTo>
              </a:path>
            </a:pathLst>
          </a:custGeom>
          <a:ln w="13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26085" y="2142806"/>
            <a:ext cx="0" cy="3450699"/>
          </a:xfrm>
          <a:custGeom>
            <a:avLst/>
            <a:gdLst/>
            <a:ahLst/>
            <a:cxnLst/>
            <a:rect l="l" t="t" r="r" b="b"/>
            <a:pathLst>
              <a:path h="3910792">
                <a:moveTo>
                  <a:pt x="0" y="0"/>
                </a:moveTo>
                <a:lnTo>
                  <a:pt x="0" y="3910791"/>
                </a:lnTo>
              </a:path>
            </a:pathLst>
          </a:custGeom>
          <a:ln w="13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675913" y="2142806"/>
            <a:ext cx="0" cy="3450699"/>
          </a:xfrm>
          <a:custGeom>
            <a:avLst/>
            <a:gdLst/>
            <a:ahLst/>
            <a:cxnLst/>
            <a:rect l="l" t="t" r="r" b="b"/>
            <a:pathLst>
              <a:path h="3910792">
                <a:moveTo>
                  <a:pt x="0" y="0"/>
                </a:moveTo>
                <a:lnTo>
                  <a:pt x="0" y="3910791"/>
                </a:lnTo>
              </a:path>
            </a:pathLst>
          </a:custGeom>
          <a:ln w="13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37725" y="2142806"/>
            <a:ext cx="0" cy="3450699"/>
          </a:xfrm>
          <a:custGeom>
            <a:avLst/>
            <a:gdLst/>
            <a:ahLst/>
            <a:cxnLst/>
            <a:rect l="l" t="t" r="r" b="b"/>
            <a:pathLst>
              <a:path h="3910792">
                <a:moveTo>
                  <a:pt x="0" y="0"/>
                </a:moveTo>
                <a:lnTo>
                  <a:pt x="0" y="3910791"/>
                </a:lnTo>
              </a:path>
            </a:pathLst>
          </a:custGeom>
          <a:ln w="13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442353" y="2142806"/>
            <a:ext cx="0" cy="3450699"/>
          </a:xfrm>
          <a:custGeom>
            <a:avLst/>
            <a:gdLst/>
            <a:ahLst/>
            <a:cxnLst/>
            <a:rect l="l" t="t" r="r" b="b"/>
            <a:pathLst>
              <a:path h="3910792">
                <a:moveTo>
                  <a:pt x="0" y="0"/>
                </a:moveTo>
                <a:lnTo>
                  <a:pt x="0" y="3910791"/>
                </a:lnTo>
              </a:path>
            </a:pathLst>
          </a:custGeom>
          <a:ln w="13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10569" y="2136721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10569" y="2301040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10569" y="2465359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10569" y="2629677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10569" y="2793997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10569" y="2958316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10569" y="3122635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10569" y="3286954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10569" y="3451272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10569" y="3615591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510569" y="3779910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510569" y="3944230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10569" y="4108549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10569" y="4272867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10569" y="4437186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510569" y="4601506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10569" y="4765825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10569" y="4930144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10569" y="5094462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10569" y="5258781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10569" y="5423100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10569" y="5587420"/>
            <a:ext cx="6938057" cy="0"/>
          </a:xfrm>
          <a:custGeom>
            <a:avLst/>
            <a:gdLst/>
            <a:ahLst/>
            <a:cxnLst/>
            <a:rect l="l" t="t" r="r" b="b"/>
            <a:pathLst>
              <a:path w="7631863">
                <a:moveTo>
                  <a:pt x="0" y="0"/>
                </a:moveTo>
                <a:lnTo>
                  <a:pt x="7631863" y="0"/>
                </a:lnTo>
              </a:path>
            </a:pathLst>
          </a:custGeom>
          <a:ln w="137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504296" y="2136721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5" name="object 85"/>
          <p:cNvSpPr txBox="1"/>
          <p:nvPr/>
        </p:nvSpPr>
        <p:spPr>
          <a:xfrm>
            <a:off x="4026085" y="2136721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4" name="object 84"/>
          <p:cNvSpPr txBox="1"/>
          <p:nvPr/>
        </p:nvSpPr>
        <p:spPr>
          <a:xfrm>
            <a:off x="5675913" y="2136721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6337726" y="2136721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2" name="object 82"/>
          <p:cNvSpPr txBox="1"/>
          <p:nvPr/>
        </p:nvSpPr>
        <p:spPr>
          <a:xfrm>
            <a:off x="1504296" y="2301040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4026085" y="2301040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0" name="object 80"/>
          <p:cNvSpPr txBox="1"/>
          <p:nvPr/>
        </p:nvSpPr>
        <p:spPr>
          <a:xfrm>
            <a:off x="5675913" y="2301040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6337726" y="2301040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1504296" y="2465358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4026085" y="2465358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5675913" y="2465358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6337726" y="2465358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1504296" y="2629677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3" name="object 73"/>
          <p:cNvSpPr txBox="1"/>
          <p:nvPr/>
        </p:nvSpPr>
        <p:spPr>
          <a:xfrm>
            <a:off x="4026085" y="2629677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2" name="object 72"/>
          <p:cNvSpPr txBox="1"/>
          <p:nvPr/>
        </p:nvSpPr>
        <p:spPr>
          <a:xfrm>
            <a:off x="5675913" y="2629677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1" name="object 71"/>
          <p:cNvSpPr txBox="1"/>
          <p:nvPr/>
        </p:nvSpPr>
        <p:spPr>
          <a:xfrm>
            <a:off x="6337726" y="2629677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0" name="object 70"/>
          <p:cNvSpPr txBox="1"/>
          <p:nvPr/>
        </p:nvSpPr>
        <p:spPr>
          <a:xfrm>
            <a:off x="1504296" y="2793997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9" name="object 69"/>
          <p:cNvSpPr txBox="1"/>
          <p:nvPr/>
        </p:nvSpPr>
        <p:spPr>
          <a:xfrm>
            <a:off x="4026085" y="2793997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5675913" y="2793997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7" name="object 67"/>
          <p:cNvSpPr txBox="1"/>
          <p:nvPr/>
        </p:nvSpPr>
        <p:spPr>
          <a:xfrm>
            <a:off x="6337726" y="2793997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1504296" y="2958316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4026085" y="2958316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5675913" y="2958316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6337726" y="2958316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1504296" y="3122635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4026085" y="3122635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0" name="object 60"/>
          <p:cNvSpPr txBox="1"/>
          <p:nvPr/>
        </p:nvSpPr>
        <p:spPr>
          <a:xfrm>
            <a:off x="5675913" y="3122635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9" name="object 59"/>
          <p:cNvSpPr txBox="1"/>
          <p:nvPr/>
        </p:nvSpPr>
        <p:spPr>
          <a:xfrm>
            <a:off x="6337726" y="3122635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1504296" y="3286953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4026085" y="3286953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5675913" y="3286953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6337726" y="3286953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1504296" y="3451272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4026085" y="3451272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5675913" y="3451272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6337726" y="3451272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1504296" y="3615592"/>
            <a:ext cx="2521789" cy="164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4026085" y="3615592"/>
            <a:ext cx="1649827" cy="164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5675913" y="3615592"/>
            <a:ext cx="661813" cy="164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6337726" y="3615592"/>
            <a:ext cx="2104627" cy="164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1504296" y="3779910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4026085" y="3779910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5675913" y="3779910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6337726" y="3779910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1504296" y="3944230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4026085" y="3944230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5675913" y="3944230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6337726" y="3944230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1504296" y="4108548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4026085" y="4108548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5675913" y="4108548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6337726" y="4108548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1504296" y="4272867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4026085" y="4272867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5675913" y="4272867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6337726" y="4272867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1504296" y="4437186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4026085" y="4437186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5675913" y="4437186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6337726" y="4437186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1504296" y="4601506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4026085" y="4601506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5675913" y="4601506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6337726" y="4601506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1504296" y="4765825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4026085" y="4765825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5675913" y="4765825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6337726" y="4765825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1504296" y="4930144"/>
            <a:ext cx="2521789" cy="164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4026085" y="4930144"/>
            <a:ext cx="1649827" cy="164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5675913" y="4930144"/>
            <a:ext cx="661813" cy="164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6337726" y="4930144"/>
            <a:ext cx="2104627" cy="164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1504296" y="5094462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4026085" y="5094462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5675913" y="5094462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6337726" y="5094462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1504296" y="5258781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4026085" y="5258781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5675913" y="5258781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337726" y="5258781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1504296" y="5423100"/>
            <a:ext cx="2521789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4026085" y="5423100"/>
            <a:ext cx="16498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675913" y="5423100"/>
            <a:ext cx="661813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6337726" y="5423100"/>
            <a:ext cx="2104627" cy="16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26711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I. Choose Comparables</a:t>
            </a:r>
            <a:endParaRPr sz="2500">
              <a:latin typeface="Arial"/>
              <a:cs typeface="Arial"/>
            </a:endParaRPr>
          </a:p>
          <a:p>
            <a:pPr marL="1045540" marR="339433" algn="just">
              <a:lnSpc>
                <a:spcPct val="101277"/>
              </a:lnSpc>
              <a:spcBef>
                <a:spcPts val="4360"/>
              </a:spcBef>
            </a:pPr>
            <a:r>
              <a:rPr sz="1000" i="1" dirty="0">
                <a:latin typeface="Verdana"/>
                <a:cs typeface="Verdana"/>
              </a:rPr>
              <a:t>Company</a:t>
            </a:r>
            <a:r>
              <a:rPr sz="1000" i="1" spc="-48" dirty="0">
                <a:latin typeface="Verdana"/>
                <a:cs typeface="Verdana"/>
              </a:rPr>
              <a:t> </a:t>
            </a:r>
            <a:r>
              <a:rPr sz="1000" i="1" dirty="0">
                <a:latin typeface="Verdana"/>
                <a:cs typeface="Verdana"/>
              </a:rPr>
              <a:t>Name                               </a:t>
            </a:r>
            <a:r>
              <a:rPr sz="1000" i="1" spc="256" dirty="0">
                <a:latin typeface="Verdana"/>
                <a:cs typeface="Verdana"/>
              </a:rPr>
              <a:t> </a:t>
            </a:r>
            <a:r>
              <a:rPr sz="1000" i="1" dirty="0">
                <a:latin typeface="Verdana"/>
                <a:cs typeface="Verdana"/>
              </a:rPr>
              <a:t>Value</a:t>
            </a:r>
            <a:r>
              <a:rPr sz="1000" i="1" spc="-28" dirty="0">
                <a:latin typeface="Verdana"/>
                <a:cs typeface="Verdana"/>
              </a:rPr>
              <a:t> </a:t>
            </a:r>
            <a:r>
              <a:rPr sz="1000" i="1" dirty="0">
                <a:latin typeface="Verdana"/>
                <a:cs typeface="Verdana"/>
              </a:rPr>
              <a:t>to</a:t>
            </a:r>
            <a:r>
              <a:rPr sz="1000" i="1" spc="-10" dirty="0">
                <a:latin typeface="Verdana"/>
                <a:cs typeface="Verdana"/>
              </a:rPr>
              <a:t> </a:t>
            </a:r>
            <a:r>
              <a:rPr sz="1000" i="1" dirty="0">
                <a:latin typeface="Verdana"/>
                <a:cs typeface="Verdana"/>
              </a:rPr>
              <a:t>Book</a:t>
            </a:r>
            <a:r>
              <a:rPr sz="1000" i="1" spc="-25" dirty="0">
                <a:latin typeface="Verdana"/>
                <a:cs typeface="Verdana"/>
              </a:rPr>
              <a:t> </a:t>
            </a:r>
            <a:r>
              <a:rPr sz="1000" i="1" dirty="0">
                <a:latin typeface="Verdana"/>
                <a:cs typeface="Verdana"/>
              </a:rPr>
              <a:t>Capital     </a:t>
            </a:r>
            <a:r>
              <a:rPr sz="1000" i="1" spc="49" dirty="0">
                <a:latin typeface="Verdana"/>
                <a:cs typeface="Verdana"/>
              </a:rPr>
              <a:t> </a:t>
            </a:r>
            <a:r>
              <a:rPr sz="1000" i="1" dirty="0">
                <a:latin typeface="Verdana"/>
                <a:cs typeface="Verdana"/>
              </a:rPr>
              <a:t>EBIT     </a:t>
            </a:r>
            <a:r>
              <a:rPr sz="1000" i="1" spc="24" dirty="0">
                <a:latin typeface="Verdana"/>
                <a:cs typeface="Verdana"/>
              </a:rPr>
              <a:t> </a:t>
            </a:r>
            <a:r>
              <a:rPr sz="1000" i="1" dirty="0">
                <a:latin typeface="Verdana"/>
                <a:cs typeface="Verdana"/>
              </a:rPr>
              <a:t>Market</a:t>
            </a:r>
            <a:r>
              <a:rPr sz="1000" i="1" spc="-35" dirty="0">
                <a:latin typeface="Verdana"/>
                <a:cs typeface="Verdana"/>
              </a:rPr>
              <a:t> </a:t>
            </a:r>
            <a:r>
              <a:rPr sz="1000" i="1" dirty="0">
                <a:latin typeface="Verdana"/>
                <a:cs typeface="Verdana"/>
              </a:rPr>
              <a:t>Debt</a:t>
            </a:r>
            <a:r>
              <a:rPr sz="1000" i="1" spc="-24" dirty="0">
                <a:latin typeface="Verdana"/>
                <a:cs typeface="Verdana"/>
              </a:rPr>
              <a:t> </a:t>
            </a:r>
            <a:r>
              <a:rPr sz="1000" i="1" dirty="0">
                <a:latin typeface="Verdana"/>
                <a:cs typeface="Verdana"/>
              </a:rPr>
              <a:t>to</a:t>
            </a:r>
            <a:r>
              <a:rPr sz="1000" i="1" spc="-10" dirty="0">
                <a:latin typeface="Verdana"/>
                <a:cs typeface="Verdana"/>
              </a:rPr>
              <a:t> </a:t>
            </a:r>
            <a:r>
              <a:rPr sz="1000" i="1" dirty="0">
                <a:latin typeface="Verdana"/>
                <a:cs typeface="Verdana"/>
              </a:rPr>
              <a:t>Capital</a:t>
            </a:r>
            <a:r>
              <a:rPr sz="1000" i="1" spc="-35" dirty="0">
                <a:latin typeface="Verdana"/>
                <a:cs typeface="Verdana"/>
              </a:rPr>
              <a:t> </a:t>
            </a:r>
            <a:r>
              <a:rPr sz="1000" i="1" dirty="0">
                <a:latin typeface="Verdana"/>
                <a:cs typeface="Verdana"/>
              </a:rPr>
              <a:t>Ratio</a:t>
            </a:r>
            <a:endParaRPr sz="1000">
              <a:latin typeface="Verdana"/>
              <a:cs typeface="Verdana"/>
            </a:endParaRPr>
          </a:p>
          <a:p>
            <a:pPr marL="1045540" marR="974634" algn="just">
              <a:lnSpc>
                <a:spcPct val="106240"/>
              </a:lnSpc>
              <a:spcBef>
                <a:spcPts val="58"/>
              </a:spcBef>
            </a:pPr>
            <a:r>
              <a:rPr sz="1000" dirty="0">
                <a:latin typeface="Verdana"/>
                <a:cs typeface="Verdana"/>
              </a:rPr>
              <a:t>SAVVIS</a:t>
            </a:r>
            <a:r>
              <a:rPr sz="1000" spc="-39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Communications</a:t>
            </a:r>
            <a:r>
              <a:rPr sz="1000" spc="-8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Corp                       </a:t>
            </a:r>
            <a:r>
              <a:rPr sz="1000" spc="346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0.80               </a:t>
            </a:r>
            <a:r>
              <a:rPr sz="1000" spc="289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-83.67                  </a:t>
            </a:r>
            <a:r>
              <a:rPr sz="1000" spc="7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75.20% Talk</a:t>
            </a:r>
            <a:r>
              <a:rPr sz="1000" spc="-21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America</a:t>
            </a:r>
            <a:r>
              <a:rPr sz="1000" spc="-41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Holdings</a:t>
            </a:r>
            <a:r>
              <a:rPr sz="1000" spc="-44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Inc                              </a:t>
            </a:r>
            <a:r>
              <a:rPr sz="1000" spc="14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0.74               </a:t>
            </a:r>
            <a:r>
              <a:rPr sz="1000" spc="289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-38.39                  </a:t>
            </a:r>
            <a:r>
              <a:rPr sz="1000" spc="7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76.56% Choice</a:t>
            </a:r>
            <a:r>
              <a:rPr sz="1000" spc="-34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One</a:t>
            </a:r>
            <a:r>
              <a:rPr sz="1000" spc="-21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Comm.</a:t>
            </a:r>
            <a:r>
              <a:rPr sz="1000" spc="-3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Inc                                  </a:t>
            </a:r>
            <a:r>
              <a:rPr sz="1000" spc="109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0.92              </a:t>
            </a:r>
            <a:r>
              <a:rPr sz="1000" spc="338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-154.36                 </a:t>
            </a:r>
            <a:r>
              <a:rPr sz="1000" spc="9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76.58% FiberNet</a:t>
            </a:r>
            <a:r>
              <a:rPr sz="1000" spc="-43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Telecom</a:t>
            </a:r>
            <a:r>
              <a:rPr sz="1000" spc="-43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Group</a:t>
            </a:r>
            <a:r>
              <a:rPr sz="1000" spc="-31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Inc                           </a:t>
            </a:r>
            <a:r>
              <a:rPr sz="1000" spc="64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1.10               </a:t>
            </a:r>
            <a:r>
              <a:rPr sz="1000" spc="289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-19.32                  </a:t>
            </a:r>
            <a:r>
              <a:rPr sz="1000" spc="7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77.74% Level</a:t>
            </a:r>
            <a:r>
              <a:rPr sz="1000" spc="-26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3</a:t>
            </a:r>
            <a:r>
              <a:rPr sz="1000" spc="-6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Communic.                                       </a:t>
            </a:r>
            <a:r>
              <a:rPr sz="1000" spc="263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0.78              </a:t>
            </a:r>
            <a:r>
              <a:rPr sz="1000" spc="338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-761.01                 </a:t>
            </a:r>
            <a:r>
              <a:rPr sz="1000" spc="9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78.89% Global</a:t>
            </a:r>
            <a:r>
              <a:rPr sz="1000" spc="-32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Light</a:t>
            </a:r>
            <a:r>
              <a:rPr sz="1000" spc="-2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Telecom.                                    </a:t>
            </a:r>
            <a:r>
              <a:rPr sz="1000" spc="78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0.98               </a:t>
            </a:r>
            <a:r>
              <a:rPr sz="1000" spc="289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-32.21                  </a:t>
            </a:r>
            <a:r>
              <a:rPr sz="1000" spc="7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79.84% Korea</a:t>
            </a:r>
            <a:r>
              <a:rPr sz="1000" spc="-3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Thrunet</a:t>
            </a:r>
            <a:r>
              <a:rPr sz="1000" spc="-4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Co.</a:t>
            </a:r>
            <a:r>
              <a:rPr sz="1000" spc="-1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Ltd</a:t>
            </a:r>
            <a:r>
              <a:rPr sz="1000" spc="-16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Cl</a:t>
            </a:r>
            <a:r>
              <a:rPr sz="1000" spc="-1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                            </a:t>
            </a:r>
            <a:r>
              <a:rPr sz="1000" spc="323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1.06              </a:t>
            </a:r>
            <a:r>
              <a:rPr sz="1000" spc="338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-114.28                 </a:t>
            </a:r>
            <a:r>
              <a:rPr sz="1000" spc="9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80.15% Williams</a:t>
            </a:r>
            <a:r>
              <a:rPr sz="1000" spc="-42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Communications</a:t>
            </a:r>
            <a:r>
              <a:rPr sz="1000" spc="-8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Grp                        </a:t>
            </a:r>
            <a:r>
              <a:rPr sz="1000" spc="186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0.98              </a:t>
            </a:r>
            <a:r>
              <a:rPr sz="1000" spc="338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-264.23                 </a:t>
            </a:r>
            <a:r>
              <a:rPr sz="1000" spc="9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80.18% RCN</a:t>
            </a:r>
            <a:r>
              <a:rPr sz="1000" spc="-22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Corp.                                                    </a:t>
            </a:r>
            <a:r>
              <a:rPr sz="1000" spc="11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1.09              </a:t>
            </a:r>
            <a:r>
              <a:rPr sz="1000" spc="338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-332.00                 </a:t>
            </a:r>
            <a:r>
              <a:rPr sz="1000" spc="9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88.72% GT</a:t>
            </a:r>
            <a:r>
              <a:rPr sz="1000" spc="-13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Group</a:t>
            </a:r>
            <a:r>
              <a:rPr sz="1000" spc="-31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Telecom</a:t>
            </a:r>
            <a:r>
              <a:rPr sz="1000" spc="-43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Inc</a:t>
            </a:r>
            <a:r>
              <a:rPr sz="1000" spc="-16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Cl</a:t>
            </a:r>
            <a:r>
              <a:rPr sz="1000" spc="-1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B                            </a:t>
            </a:r>
            <a:r>
              <a:rPr sz="1000" spc="202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0.59               </a:t>
            </a:r>
            <a:r>
              <a:rPr sz="1000" spc="289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-79.11                  </a:t>
            </a:r>
            <a:r>
              <a:rPr sz="1000" spc="7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88.83% Metromedia</a:t>
            </a:r>
            <a:r>
              <a:rPr sz="1000" spc="-61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Fiber</a:t>
            </a:r>
            <a:r>
              <a:rPr sz="1000" spc="-2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'A'                                     </a:t>
            </a:r>
            <a:r>
              <a:rPr sz="1000" spc="291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0.59              </a:t>
            </a:r>
            <a:r>
              <a:rPr sz="1000" spc="338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-150.13                 </a:t>
            </a:r>
            <a:r>
              <a:rPr sz="1000" spc="9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91.30% Global</a:t>
            </a:r>
            <a:r>
              <a:rPr sz="1000" spc="-32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Crossing</a:t>
            </a:r>
            <a:r>
              <a:rPr sz="1000" spc="-44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Ltd.                                      </a:t>
            </a:r>
            <a:r>
              <a:rPr sz="1000" spc="18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0.50               </a:t>
            </a:r>
            <a:r>
              <a:rPr sz="1000" spc="289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-15.16                  </a:t>
            </a:r>
            <a:r>
              <a:rPr sz="1000" spc="7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92.75% Focal</a:t>
            </a:r>
            <a:r>
              <a:rPr sz="1000" spc="-26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Communications</a:t>
            </a:r>
            <a:r>
              <a:rPr sz="1000" spc="-8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Corp                           </a:t>
            </a:r>
            <a:r>
              <a:rPr sz="1000" spc="189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0.98               </a:t>
            </a:r>
            <a:r>
              <a:rPr sz="1000" spc="289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-11.12                  </a:t>
            </a:r>
            <a:r>
              <a:rPr sz="1000" spc="7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94.12% Adelphia</a:t>
            </a:r>
            <a:r>
              <a:rPr sz="1000" spc="-44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Business</a:t>
            </a:r>
            <a:r>
              <a:rPr sz="1000" spc="-4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Solutions                           </a:t>
            </a:r>
            <a:r>
              <a:rPr sz="1000" spc="122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1.05              </a:t>
            </a:r>
            <a:r>
              <a:rPr sz="1000" spc="338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-108.56                 </a:t>
            </a:r>
            <a:r>
              <a:rPr sz="1000" spc="9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95.74% Allied</a:t>
            </a:r>
            <a:r>
              <a:rPr sz="1000" spc="-28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Riser</a:t>
            </a:r>
            <a:r>
              <a:rPr sz="1000" spc="-2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Communications                          </a:t>
            </a:r>
            <a:r>
              <a:rPr sz="1000" spc="181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0.42              </a:t>
            </a:r>
            <a:r>
              <a:rPr sz="1000" spc="338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-127.01                 </a:t>
            </a:r>
            <a:r>
              <a:rPr sz="1000" spc="9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95.85% CoreComm</a:t>
            </a:r>
            <a:r>
              <a:rPr sz="1000" spc="-5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Ltd                                             </a:t>
            </a:r>
            <a:r>
              <a:rPr sz="1000" spc="31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0.94              </a:t>
            </a:r>
            <a:r>
              <a:rPr sz="1000" spc="338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-134.07                 </a:t>
            </a:r>
            <a:r>
              <a:rPr sz="1000" spc="9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96.04% Bell</a:t>
            </a:r>
            <a:r>
              <a:rPr sz="1000" spc="-18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Canada</a:t>
            </a:r>
            <a:r>
              <a:rPr sz="1000" spc="-39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Intl                                            </a:t>
            </a:r>
            <a:r>
              <a:rPr sz="1000" spc="148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0.84               </a:t>
            </a:r>
            <a:r>
              <a:rPr sz="1000" spc="289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-51.69                  </a:t>
            </a:r>
            <a:r>
              <a:rPr sz="1000" spc="7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96.42% Globix</a:t>
            </a:r>
            <a:r>
              <a:rPr sz="1000" spc="-32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Corp.                                                 </a:t>
            </a:r>
            <a:r>
              <a:rPr sz="1000" spc="168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1.06               </a:t>
            </a:r>
            <a:r>
              <a:rPr sz="1000" spc="289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-59.35                  </a:t>
            </a:r>
            <a:r>
              <a:rPr sz="1000" spc="7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96.94% United</a:t>
            </a:r>
            <a:r>
              <a:rPr sz="1000" spc="-33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Pan</a:t>
            </a:r>
            <a:r>
              <a:rPr sz="1000" spc="-19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Europe</a:t>
            </a:r>
            <a:r>
              <a:rPr sz="1000" spc="-36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Communicatio                   </a:t>
            </a:r>
            <a:r>
              <a:rPr sz="1000" spc="101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1.01              </a:t>
            </a:r>
            <a:r>
              <a:rPr sz="1000" spc="338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-240.61                 </a:t>
            </a:r>
            <a:r>
              <a:rPr sz="1000" spc="9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97.27% Average                                                       </a:t>
            </a:r>
            <a:r>
              <a:rPr sz="1000" spc="127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0.87</a:t>
            </a:r>
            <a:endParaRPr sz="1000">
              <a:latin typeface="Verdana"/>
              <a:cs typeface="Verdana"/>
            </a:endParaRPr>
          </a:p>
          <a:p>
            <a:pPr marL="161555">
              <a:lnSpc>
                <a:spcPct val="95825"/>
              </a:lnSpc>
              <a:spcBef>
                <a:spcPts val="365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414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627768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II.</a:t>
            </a:r>
            <a:r>
              <a:rPr sz="2500" spc="-12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Adjust the Multiple</a:t>
            </a:r>
            <a:endParaRPr sz="2500">
              <a:latin typeface="Arial"/>
              <a:cs typeface="Arial"/>
            </a:endParaRPr>
          </a:p>
          <a:p>
            <a:pPr marL="1395001" marR="471171" indent="-303444" algn="just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illustration</a:t>
            </a:r>
            <a:r>
              <a:rPr sz="1700" spc="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above,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categorize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basis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471171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observable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measure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default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risk.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instance,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 you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divide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 </a:t>
            </a:r>
            <a:endParaRPr sz="1700">
              <a:latin typeface="Times New Roman"/>
              <a:cs typeface="Times New Roman"/>
            </a:endParaRPr>
          </a:p>
          <a:p>
            <a:pPr marL="1395001" marR="471171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telecomm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basis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bond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ratings,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find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following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7"/>
              </a:spcBef>
            </a:pPr>
            <a:r>
              <a:rPr sz="1600" i="1" dirty="0">
                <a:latin typeface="Times New Roman"/>
                <a:cs typeface="Times New Roman"/>
              </a:rPr>
              <a:t>Bond</a:t>
            </a:r>
            <a:r>
              <a:rPr sz="1600" i="1" spc="37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Rating  </a:t>
            </a:r>
            <a:r>
              <a:rPr sz="1600" i="1" spc="136" dirty="0">
                <a:latin typeface="Times New Roman"/>
                <a:cs typeface="Times New Roman"/>
              </a:rPr>
              <a:t> </a:t>
            </a:r>
            <a:r>
              <a:rPr sz="1600" i="1" spc="-174" dirty="0">
                <a:latin typeface="Times New Roman"/>
                <a:cs typeface="Times New Roman"/>
              </a:rPr>
              <a:t>V</a:t>
            </a:r>
            <a:r>
              <a:rPr sz="1600" i="1" dirty="0">
                <a:latin typeface="Times New Roman"/>
                <a:cs typeface="Times New Roman"/>
              </a:rPr>
              <a:t>alue</a:t>
            </a:r>
            <a:r>
              <a:rPr sz="1600" i="1" spc="4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to</a:t>
            </a:r>
            <a:r>
              <a:rPr sz="1600" i="1" spc="1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Book</a:t>
            </a:r>
            <a:r>
              <a:rPr sz="1600" i="1" spc="3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Capital</a:t>
            </a:r>
            <a:r>
              <a:rPr sz="1600" i="1" spc="51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Ratio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A                                                    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1.70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BBB                              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1.61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BB                                                 </a:t>
            </a:r>
            <a:r>
              <a:rPr sz="1600" spc="2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1.18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B                                                    </a:t>
            </a:r>
            <a:r>
              <a:rPr sz="1600" spc="1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1.06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CCC                              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0.88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CC                                                 </a:t>
            </a:r>
            <a:r>
              <a:rPr sz="1600" spc="2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0.61</a:t>
            </a:r>
            <a:endParaRPr sz="1600">
              <a:latin typeface="Times New Roman"/>
              <a:cs typeface="Times New Roman"/>
            </a:endParaRPr>
          </a:p>
          <a:p>
            <a:pPr marL="1395001" marR="688178" indent="-303444">
              <a:lnSpc>
                <a:spcPts val="2012"/>
              </a:lnSpc>
              <a:spcBef>
                <a:spcPts val="50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ou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adjust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average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book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ratio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bond </a:t>
            </a:r>
            <a:endParaRPr sz="1700">
              <a:latin typeface="Times New Roman"/>
              <a:cs typeface="Times New Roman"/>
            </a:endParaRPr>
          </a:p>
          <a:p>
            <a:pPr marL="1395001" marR="68817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rating.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67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8537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437410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III.</a:t>
            </a:r>
            <a:r>
              <a:rPr sz="2500" spc="8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Forward Multiples + Distress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alue</a:t>
            </a:r>
            <a:endParaRPr sz="2500">
              <a:latin typeface="Arial"/>
              <a:cs typeface="Arial"/>
            </a:endParaRPr>
          </a:p>
          <a:p>
            <a:pPr marL="1395001" marR="338844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ou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could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going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concern,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assuming </a:t>
            </a:r>
            <a:endParaRPr sz="1700">
              <a:latin typeface="Times New Roman"/>
              <a:cs typeface="Times New Roman"/>
            </a:endParaRPr>
          </a:p>
          <a:p>
            <a:pPr marL="1395001" marR="33884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nursed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back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health.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best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way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apply </a:t>
            </a:r>
            <a:endParaRPr sz="1700">
              <a:latin typeface="Times New Roman"/>
              <a:cs typeface="Times New Roman"/>
            </a:endParaRPr>
          </a:p>
          <a:p>
            <a:pPr marL="1395001" marR="33884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forward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multiple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7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Going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concern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Forward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discounted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back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present</a:t>
            </a:r>
            <a:endParaRPr sz="1600">
              <a:latin typeface="Times New Roman"/>
              <a:cs typeface="Times New Roman"/>
            </a:endParaRPr>
          </a:p>
          <a:p>
            <a:pPr marL="1395001" marR="759178" indent="-303444">
              <a:lnSpc>
                <a:spcPts val="2012"/>
              </a:lnSpc>
              <a:spcBef>
                <a:spcPts val="50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Once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going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concern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value,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could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same </a:t>
            </a:r>
            <a:endParaRPr sz="1700">
              <a:latin typeface="Times New Roman"/>
              <a:cs typeface="Times New Roman"/>
            </a:endParaRPr>
          </a:p>
          <a:p>
            <a:pPr marL="1395001" marR="75917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approach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used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DCF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approach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adjust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sale </a:t>
            </a:r>
            <a:endParaRPr sz="1700">
              <a:latin typeface="Times New Roman"/>
              <a:cs typeface="Times New Roman"/>
            </a:endParaRPr>
          </a:p>
          <a:p>
            <a:pPr marL="1395001" marR="75917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value.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624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537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1190398" marR="1123289" algn="ctr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An Example of Forward Multiples: Global</a:t>
            </a:r>
            <a:endParaRPr sz="2500">
              <a:latin typeface="Arial"/>
              <a:cs typeface="Arial"/>
            </a:endParaRPr>
          </a:p>
          <a:p>
            <a:pPr marL="3423806" marR="3356375" algn="ctr">
              <a:lnSpc>
                <a:spcPct val="95825"/>
              </a:lnSpc>
              <a:spcBef>
                <a:spcPts val="171"/>
              </a:spcBef>
            </a:pPr>
            <a:r>
              <a:rPr sz="2500" dirty="0">
                <a:latin typeface="Arial"/>
                <a:cs typeface="Arial"/>
              </a:rPr>
              <a:t>Crossing</a:t>
            </a:r>
            <a:endParaRPr sz="2500">
              <a:latin typeface="Arial"/>
              <a:cs typeface="Arial"/>
            </a:endParaRPr>
          </a:p>
          <a:p>
            <a:pPr marL="1395001" marR="266514" indent="-303444" algn="just">
              <a:lnSpc>
                <a:spcPts val="2012"/>
              </a:lnSpc>
              <a:spcBef>
                <a:spcPts val="3949"/>
              </a:spcBef>
              <a:tabLst>
                <a:tab pos="1390432" algn="l"/>
                <a:tab pos="2324984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Global</a:t>
            </a:r>
            <a:r>
              <a:rPr sz="1700" spc="2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Crossing</a:t>
            </a:r>
            <a:r>
              <a:rPr sz="1700" spc="2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lost</a:t>
            </a:r>
            <a:r>
              <a:rPr sz="1700" spc="1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$1.9</a:t>
            </a:r>
            <a:r>
              <a:rPr sz="1700" spc="18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billion</a:t>
            </a:r>
            <a:r>
              <a:rPr sz="1700" spc="20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2001</a:t>
            </a:r>
            <a:r>
              <a:rPr sz="1700" spc="1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1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2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continue </a:t>
            </a:r>
            <a:endParaRPr sz="1700">
              <a:latin typeface="Times New Roman"/>
              <a:cs typeface="Times New Roman"/>
            </a:endParaRPr>
          </a:p>
          <a:p>
            <a:pPr marL="1395001" marR="266514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324984" algn="l"/>
              </a:tabLst>
            </a:pP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lose</a:t>
            </a:r>
            <a:r>
              <a:rPr sz="1700" spc="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money</a:t>
            </a:r>
            <a:r>
              <a:rPr sz="1700" spc="1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next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years.</a:t>
            </a:r>
            <a:r>
              <a:rPr sz="1700" spc="1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discounted</a:t>
            </a:r>
            <a:r>
              <a:rPr sz="1700" spc="1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 valuation </a:t>
            </a:r>
            <a:endParaRPr sz="1700">
              <a:latin typeface="Times New Roman"/>
              <a:cs typeface="Times New Roman"/>
            </a:endParaRPr>
          </a:p>
          <a:p>
            <a:pPr marL="1395001" marR="266514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324984" algn="l"/>
              </a:tabLst>
            </a:pPr>
            <a:r>
              <a:rPr sz="1700" dirty="0">
                <a:latin typeface="Times New Roman"/>
                <a:cs typeface="Times New Roman"/>
              </a:rPr>
              <a:t>(see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notes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DCF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valuation)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Global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Crossing,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estimated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 </a:t>
            </a:r>
            <a:endParaRPr sz="1700">
              <a:latin typeface="Times New Roman"/>
              <a:cs typeface="Times New Roman"/>
            </a:endParaRPr>
          </a:p>
          <a:p>
            <a:pPr marL="1395001" marR="266514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324984" algn="l"/>
              </a:tabLst>
            </a:pP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-3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	EBITDA </a:t>
            </a:r>
            <a:r>
              <a:rPr sz="1700" spc="1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 </a:t>
            </a:r>
            <a:r>
              <a:rPr sz="1700" spc="1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Global </a:t>
            </a:r>
            <a:r>
              <a:rPr sz="1700" spc="20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Crossing </a:t>
            </a:r>
            <a:r>
              <a:rPr sz="1700" spc="2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 </a:t>
            </a:r>
            <a:r>
              <a:rPr sz="1700" spc="1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five 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years </a:t>
            </a:r>
            <a:r>
              <a:rPr sz="1700" spc="19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r>
              <a:rPr sz="1700" spc="1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 </a:t>
            </a:r>
            <a:r>
              <a:rPr sz="1700" spc="1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1,371 </a:t>
            </a:r>
            <a:endParaRPr sz="1700">
              <a:latin typeface="Times New Roman"/>
              <a:cs typeface="Times New Roman"/>
            </a:endParaRPr>
          </a:p>
          <a:p>
            <a:pPr marL="1395001" marR="266514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324984" algn="l"/>
              </a:tabLst>
            </a:pPr>
            <a:r>
              <a:rPr sz="1700" dirty="0">
                <a:latin typeface="Times New Roman"/>
                <a:cs typeface="Times New Roman"/>
              </a:rPr>
              <a:t>million.</a:t>
            </a:r>
            <a:endParaRPr sz="1700">
              <a:latin typeface="Times New Roman"/>
              <a:cs typeface="Times New Roman"/>
            </a:endParaRPr>
          </a:p>
          <a:p>
            <a:pPr marL="1395001" marR="266517" indent="-303444" algn="just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average</a:t>
            </a:r>
            <a:r>
              <a:rPr sz="1700" spc="1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enterprise</a:t>
            </a:r>
            <a:r>
              <a:rPr sz="1700" spc="1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value/</a:t>
            </a:r>
            <a:r>
              <a:rPr sz="1700" spc="1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EBITDA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multiple</a:t>
            </a:r>
            <a:r>
              <a:rPr sz="1700" spc="1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healthy</a:t>
            </a:r>
            <a:r>
              <a:rPr sz="1700" spc="1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telecomm </a:t>
            </a:r>
            <a:endParaRPr sz="1700">
              <a:latin typeface="Times New Roman"/>
              <a:cs typeface="Times New Roman"/>
            </a:endParaRPr>
          </a:p>
          <a:p>
            <a:pPr marL="1395001" marR="266517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7.2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currentl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395001" marR="266516" indent="-303444" algn="just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Applying</a:t>
            </a:r>
            <a:r>
              <a:rPr sz="1700" spc="1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1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multiple</a:t>
            </a:r>
            <a:r>
              <a:rPr sz="1700" spc="1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Global</a:t>
            </a:r>
            <a:r>
              <a:rPr sz="1700" spc="1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Crossing</a:t>
            </a:r>
            <a:r>
              <a:rPr sz="1700" spc="-98" dirty="0">
                <a:latin typeface="Times New Roman"/>
                <a:cs typeface="Times New Roman"/>
              </a:rPr>
              <a:t>’</a:t>
            </a:r>
            <a:r>
              <a:rPr sz="1700" dirty="0">
                <a:latin typeface="Times New Roman"/>
                <a:cs typeface="Times New Roman"/>
              </a:rPr>
              <a:t>s</a:t>
            </a:r>
            <a:r>
              <a:rPr sz="1700" spc="1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EBITDA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</a:t>
            </a:r>
            <a:r>
              <a:rPr sz="1700" spc="10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5,</a:t>
            </a:r>
            <a:r>
              <a:rPr sz="1700" spc="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yields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7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Enterprise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1371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7.2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$9,871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ts val="1806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Enterprise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today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9,871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million/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1.13</a:t>
            </a:r>
            <a:r>
              <a:rPr sz="1600" spc="-4" dirty="0">
                <a:latin typeface="Times New Roman"/>
                <a:cs typeface="Times New Roman"/>
              </a:rPr>
              <a:t>8</a:t>
            </a:r>
            <a:r>
              <a:rPr sz="1500" baseline="20165" dirty="0">
                <a:latin typeface="Times New Roman"/>
                <a:cs typeface="Times New Roman"/>
              </a:rPr>
              <a:t>5</a:t>
            </a:r>
            <a:r>
              <a:rPr sz="1500" spc="187" baseline="20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$5,172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(The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Global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Crossing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13.80%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50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4033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3738839" marR="961529" indent="-2656062">
              <a:lnSpc>
                <a:spcPts val="2838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Other Considerations in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aluing Distressed </a:t>
            </a:r>
            <a:endParaRPr sz="2500">
              <a:latin typeface="Arial"/>
              <a:cs typeface="Arial"/>
            </a:endParaRPr>
          </a:p>
          <a:p>
            <a:pPr marL="3738839" marR="961529">
              <a:lnSpc>
                <a:spcPts val="2838"/>
              </a:lnSpc>
              <a:spcBef>
                <a:spcPts val="170"/>
              </a:spcBef>
            </a:pPr>
            <a:r>
              <a:rPr sz="2500" dirty="0">
                <a:latin typeface="Arial"/>
                <a:cs typeface="Arial"/>
              </a:rPr>
              <a:t>firms</a:t>
            </a:r>
            <a:endParaRPr sz="2500">
              <a:latin typeface="Arial"/>
              <a:cs typeface="Arial"/>
            </a:endParaRPr>
          </a:p>
          <a:p>
            <a:pPr marL="1395001" marR="409360" indent="-303444">
              <a:lnSpc>
                <a:spcPts val="2012"/>
              </a:lnSpc>
              <a:spcBef>
                <a:spcPts val="395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71" dirty="0">
                <a:latin typeface="Times New Roman"/>
                <a:cs typeface="Times New Roman"/>
              </a:rPr>
              <a:t>W</a:t>
            </a:r>
            <a:r>
              <a:rPr sz="1700" dirty="0">
                <a:latin typeface="Times New Roman"/>
                <a:cs typeface="Times New Roman"/>
              </a:rPr>
              <a:t>ith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distressed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firms,</a:t>
            </a:r>
            <a:r>
              <a:rPr sz="1700" spc="-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everything</a:t>
            </a:r>
            <a:r>
              <a:rPr sz="1700" spc="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flux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operating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</a:t>
            </a:r>
            <a:r>
              <a:rPr sz="1700" spc="-36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gins, </a:t>
            </a:r>
            <a:endParaRPr sz="1700">
              <a:latin typeface="Times New Roman"/>
              <a:cs typeface="Times New Roman"/>
            </a:endParaRPr>
          </a:p>
          <a:p>
            <a:pPr marL="1395001" marR="40936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balance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name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three.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important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update </a:t>
            </a:r>
            <a:endParaRPr sz="1700">
              <a:latin typeface="Times New Roman"/>
              <a:cs typeface="Times New Roman"/>
            </a:endParaRPr>
          </a:p>
          <a:p>
            <a:pPr marL="1395001" marR="40936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your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reflect</a:t>
            </a:r>
            <a:r>
              <a:rPr sz="1700" spc="-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most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recent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information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 </a:t>
            </a:r>
            <a:endParaRPr sz="1700">
              <a:latin typeface="Times New Roman"/>
              <a:cs typeface="Times New Roman"/>
            </a:endParaRPr>
          </a:p>
          <a:p>
            <a:pPr marL="1395001" marR="40936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firm.</a:t>
            </a:r>
            <a:endParaRPr sz="1700">
              <a:latin typeface="Times New Roman"/>
              <a:cs typeface="Times New Roman"/>
            </a:endParaRPr>
          </a:p>
          <a:p>
            <a:pPr marL="1395001" marR="665861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distressed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characteristics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 </a:t>
            </a:r>
            <a:endParaRPr sz="1700">
              <a:latin typeface="Times New Roman"/>
              <a:cs typeface="Times New Roman"/>
            </a:endParaRPr>
          </a:p>
          <a:p>
            <a:pPr marL="1395001" marR="66586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therefore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premium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DCF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863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0235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84322">
              <a:lnSpc>
                <a:spcPct val="95825"/>
              </a:lnSpc>
              <a:spcBef>
                <a:spcPts val="5460"/>
              </a:spcBef>
            </a:pP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aluing Equity as an option</a:t>
            </a:r>
            <a:endParaRPr sz="2500">
              <a:latin typeface="Arial"/>
              <a:cs typeface="Arial"/>
            </a:endParaRPr>
          </a:p>
          <a:p>
            <a:pPr marL="1395001" marR="438430" indent="-303444">
              <a:lnSpc>
                <a:spcPts val="2017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7" dirty="0">
                <a:latin typeface="Times New Roman"/>
                <a:cs typeface="Times New Roman"/>
              </a:rPr>
              <a:t> 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esidual</a:t>
            </a:r>
            <a:r>
              <a:rPr sz="1700" b="1" spc="6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claim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i.e.,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holders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lay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claim </a:t>
            </a:r>
            <a:endParaRPr sz="1700">
              <a:latin typeface="Times New Roman"/>
              <a:cs typeface="Times New Roman"/>
            </a:endParaRPr>
          </a:p>
          <a:p>
            <a:pPr marL="1395001" marR="43843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cashflows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left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after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financial</a:t>
            </a:r>
            <a:r>
              <a:rPr sz="1700" spc="-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claim-holders</a:t>
            </a:r>
            <a:r>
              <a:rPr sz="1700" spc="1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(debt, </a:t>
            </a:r>
            <a:endParaRPr sz="1700">
              <a:latin typeface="Times New Roman"/>
              <a:cs typeface="Times New Roman"/>
            </a:endParaRPr>
          </a:p>
          <a:p>
            <a:pPr marL="1395001" marR="43843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preferred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etc.)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been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satisfied.</a:t>
            </a:r>
            <a:endParaRPr sz="1700">
              <a:latin typeface="Times New Roman"/>
              <a:cs typeface="Times New Roman"/>
            </a:endParaRPr>
          </a:p>
          <a:p>
            <a:pPr marL="1395001" marR="309147" indent="-303444" algn="just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liquidated,</a:t>
            </a:r>
            <a:r>
              <a:rPr sz="1700" spc="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same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principle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applies,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investors </a:t>
            </a:r>
            <a:endParaRPr sz="1700">
              <a:latin typeface="Times New Roman"/>
              <a:cs typeface="Times New Roman"/>
            </a:endParaRPr>
          </a:p>
          <a:p>
            <a:pPr marL="1395001" marR="309147" algn="just">
              <a:lnSpc>
                <a:spcPts val="2017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eceiving</a:t>
            </a:r>
            <a:r>
              <a:rPr sz="1700" b="1" spc="72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whatever</a:t>
            </a:r>
            <a:r>
              <a:rPr sz="1700" b="1" spc="41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is</a:t>
            </a:r>
            <a:r>
              <a:rPr sz="1700" b="1" spc="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left</a:t>
            </a:r>
            <a:r>
              <a:rPr sz="1700" b="1" spc="2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over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in</a:t>
            </a:r>
            <a:r>
              <a:rPr sz="1700" b="1" spc="1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the</a:t>
            </a:r>
            <a:r>
              <a:rPr sz="1700" b="1" spc="2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firm</a:t>
            </a:r>
            <a:r>
              <a:rPr sz="1700" b="1" spc="-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after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debts </a:t>
            </a:r>
            <a:endParaRPr sz="1700">
              <a:latin typeface="Times New Roman"/>
              <a:cs typeface="Times New Roman"/>
            </a:endParaRPr>
          </a:p>
          <a:p>
            <a:pPr marL="1395001" marR="309147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financial</a:t>
            </a:r>
            <a:r>
              <a:rPr sz="1700" spc="-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claims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paid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</a:t>
            </a:r>
            <a:r>
              <a:rPr sz="1700" spc="-35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f.</a:t>
            </a:r>
            <a:endParaRPr sz="1700">
              <a:latin typeface="Times New Roman"/>
              <a:cs typeface="Times New Roman"/>
            </a:endParaRPr>
          </a:p>
          <a:p>
            <a:pPr marL="1395001" marR="321696" indent="-303444">
              <a:lnSpc>
                <a:spcPts val="2017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principle</a:t>
            </a:r>
            <a:r>
              <a:rPr sz="1700" b="1" spc="71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of</a:t>
            </a:r>
            <a:r>
              <a:rPr sz="1700" b="1" spc="1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limited</a:t>
            </a:r>
            <a:r>
              <a:rPr sz="1700" b="1" spc="5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liability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howeve</a:t>
            </a:r>
            <a:r>
              <a:rPr sz="1700" spc="-7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protects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investors </a:t>
            </a:r>
            <a:endParaRPr sz="1700">
              <a:latin typeface="Times New Roman"/>
              <a:cs typeface="Times New Roman"/>
            </a:endParaRPr>
          </a:p>
          <a:p>
            <a:pPr marL="1395001" marR="32169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in publicly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less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32169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debt,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cannot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lose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their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investment </a:t>
            </a:r>
            <a:endParaRPr sz="1700">
              <a:latin typeface="Times New Roman"/>
              <a:cs typeface="Times New Roman"/>
            </a:endParaRPr>
          </a:p>
          <a:p>
            <a:pPr marL="1395001" marR="32169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69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2643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49020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Equity as a call option</a:t>
            </a:r>
            <a:endParaRPr sz="2500">
              <a:latin typeface="Arial"/>
              <a:cs typeface="Arial"/>
            </a:endParaRPr>
          </a:p>
          <a:p>
            <a:pPr marL="1395001" marR="332603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payo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investors,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liquidation,</a:t>
            </a:r>
            <a:r>
              <a:rPr sz="1700" spc="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therefore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written </a:t>
            </a:r>
            <a:endParaRPr sz="1700">
              <a:latin typeface="Times New Roman"/>
              <a:cs typeface="Times New Roman"/>
            </a:endParaRPr>
          </a:p>
          <a:p>
            <a:pPr marL="1395001" marR="33260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as:</a:t>
            </a:r>
            <a:endParaRPr sz="17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637"/>
              </a:spcBef>
            </a:pPr>
            <a:r>
              <a:rPr sz="1600" dirty="0">
                <a:latin typeface="Times New Roman"/>
                <a:cs typeface="Times New Roman"/>
              </a:rPr>
              <a:t>Payo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liquidation</a:t>
            </a:r>
            <a:r>
              <a:rPr sz="1600" spc="1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</a:t>
            </a:r>
            <a:r>
              <a:rPr sz="1600" spc="-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                   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</a:t>
            </a:r>
            <a:r>
              <a:rPr sz="1600" spc="-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&gt;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  <a:p>
            <a:pPr marL="5102364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                          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</a:t>
            </a:r>
            <a:r>
              <a:rPr sz="1600" spc="-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≤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where,</a:t>
            </a:r>
            <a:endParaRPr sz="16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V</a:t>
            </a:r>
            <a:r>
              <a:rPr sz="1600" spc="-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endParaRPr sz="16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Face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outstanding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external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claims</a:t>
            </a:r>
            <a:endParaRPr sz="1600">
              <a:latin typeface="Times New Roman"/>
              <a:cs typeface="Times New Roman"/>
            </a:endParaRPr>
          </a:p>
          <a:p>
            <a:pPr marL="1395001" marR="359683" indent="-303444">
              <a:lnSpc>
                <a:spcPts val="2012"/>
              </a:lnSpc>
              <a:spcBef>
                <a:spcPts val="50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call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option,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strike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K,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current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 </a:t>
            </a:r>
            <a:endParaRPr sz="1700">
              <a:latin typeface="Times New Roman"/>
              <a:cs typeface="Times New Roman"/>
            </a:endParaRPr>
          </a:p>
          <a:p>
            <a:pPr marL="1395001" marR="35968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S,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has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following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payo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fs:</a:t>
            </a:r>
            <a:endParaRPr sz="17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637"/>
              </a:spcBef>
            </a:pPr>
            <a:r>
              <a:rPr sz="1600" dirty="0">
                <a:latin typeface="Times New Roman"/>
                <a:cs typeface="Times New Roman"/>
              </a:rPr>
              <a:t>Payo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exercise                    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                   </a:t>
            </a:r>
            <a:r>
              <a:rPr sz="1600" spc="2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&gt;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</a:t>
            </a:r>
            <a:endParaRPr sz="1600">
              <a:latin typeface="Times New Roman"/>
              <a:cs typeface="Times New Roman"/>
            </a:endParaRPr>
          </a:p>
          <a:p>
            <a:pPr marL="5102364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                          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≤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74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1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object 132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9476" y="1820367"/>
            <a:ext cx="676831" cy="287422"/>
          </a:xfrm>
          <a:custGeom>
            <a:avLst/>
            <a:gdLst/>
            <a:ahLst/>
            <a:cxnLst/>
            <a:rect l="l" t="t" r="r" b="b"/>
            <a:pathLst>
              <a:path w="744514" h="325745">
                <a:moveTo>
                  <a:pt x="0" y="0"/>
                </a:moveTo>
                <a:lnTo>
                  <a:pt x="0" y="325745"/>
                </a:lnTo>
                <a:lnTo>
                  <a:pt x="744514" y="325745"/>
                </a:lnTo>
                <a:lnTo>
                  <a:pt x="7445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4765" y="1825500"/>
            <a:ext cx="666255" cy="277157"/>
          </a:xfrm>
          <a:custGeom>
            <a:avLst/>
            <a:gdLst/>
            <a:ahLst/>
            <a:cxnLst/>
            <a:rect l="l" t="t" r="r" b="b"/>
            <a:pathLst>
              <a:path w="732881" h="314111">
                <a:moveTo>
                  <a:pt x="0" y="0"/>
                </a:moveTo>
                <a:lnTo>
                  <a:pt x="732881" y="0"/>
                </a:lnTo>
                <a:lnTo>
                  <a:pt x="732881" y="314111"/>
                </a:lnTo>
                <a:lnTo>
                  <a:pt x="0" y="314111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821737" y="1455958"/>
            <a:ext cx="475896" cy="184771"/>
          </a:xfrm>
          <a:custGeom>
            <a:avLst/>
            <a:gdLst/>
            <a:ahLst/>
            <a:cxnLst/>
            <a:rect l="l" t="t" r="r" b="b"/>
            <a:pathLst>
              <a:path w="523486" h="209407">
                <a:moveTo>
                  <a:pt x="0" y="0"/>
                </a:moveTo>
                <a:lnTo>
                  <a:pt x="523486" y="0"/>
                </a:lnTo>
                <a:lnTo>
                  <a:pt x="523486" y="209407"/>
                </a:lnTo>
                <a:lnTo>
                  <a:pt x="0" y="209407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18804" y="988896"/>
            <a:ext cx="2485239" cy="841735"/>
          </a:xfrm>
          <a:custGeom>
            <a:avLst/>
            <a:gdLst/>
            <a:ahLst/>
            <a:cxnLst/>
            <a:rect l="l" t="t" r="r" b="b"/>
            <a:pathLst>
              <a:path w="2733763" h="953966">
                <a:moveTo>
                  <a:pt x="0" y="0"/>
                </a:moveTo>
                <a:lnTo>
                  <a:pt x="0" y="953966"/>
                </a:lnTo>
                <a:lnTo>
                  <a:pt x="2733763" y="953966"/>
                </a:lnTo>
                <a:lnTo>
                  <a:pt x="2733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24092" y="994030"/>
            <a:ext cx="2474663" cy="831470"/>
          </a:xfrm>
          <a:custGeom>
            <a:avLst/>
            <a:gdLst/>
            <a:ahLst/>
            <a:cxnLst/>
            <a:rect l="l" t="t" r="r" b="b"/>
            <a:pathLst>
              <a:path w="2722129" h="942333">
                <a:moveTo>
                  <a:pt x="0" y="0"/>
                </a:moveTo>
                <a:lnTo>
                  <a:pt x="2722129" y="0"/>
                </a:lnTo>
                <a:lnTo>
                  <a:pt x="2722129" y="942333"/>
                </a:lnTo>
                <a:lnTo>
                  <a:pt x="0" y="942333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336854" y="1266053"/>
            <a:ext cx="867189" cy="287421"/>
          </a:xfrm>
          <a:custGeom>
            <a:avLst/>
            <a:gdLst/>
            <a:ahLst/>
            <a:cxnLst/>
            <a:rect l="l" t="t" r="r" b="b"/>
            <a:pathLst>
              <a:path w="953908" h="325744">
                <a:moveTo>
                  <a:pt x="0" y="0"/>
                </a:moveTo>
                <a:lnTo>
                  <a:pt x="0" y="325744"/>
                </a:lnTo>
                <a:lnTo>
                  <a:pt x="953908" y="325744"/>
                </a:lnTo>
                <a:lnTo>
                  <a:pt x="953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342141" y="1271187"/>
            <a:ext cx="856614" cy="277157"/>
          </a:xfrm>
          <a:custGeom>
            <a:avLst/>
            <a:gdLst/>
            <a:ahLst/>
            <a:cxnLst/>
            <a:rect l="l" t="t" r="r" b="b"/>
            <a:pathLst>
              <a:path w="942275" h="314111">
                <a:moveTo>
                  <a:pt x="0" y="0"/>
                </a:moveTo>
                <a:lnTo>
                  <a:pt x="942275" y="0"/>
                </a:lnTo>
                <a:lnTo>
                  <a:pt x="942275" y="314111"/>
                </a:lnTo>
                <a:lnTo>
                  <a:pt x="0" y="314111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670597" y="1266053"/>
            <a:ext cx="581651" cy="472193"/>
          </a:xfrm>
          <a:custGeom>
            <a:avLst/>
            <a:gdLst/>
            <a:ahLst/>
            <a:cxnLst/>
            <a:rect l="l" t="t" r="r" b="b"/>
            <a:pathLst>
              <a:path w="639816" h="535152">
                <a:moveTo>
                  <a:pt x="0" y="0"/>
                </a:moveTo>
                <a:lnTo>
                  <a:pt x="0" y="535152"/>
                </a:lnTo>
                <a:lnTo>
                  <a:pt x="639816" y="535152"/>
                </a:lnTo>
                <a:lnTo>
                  <a:pt x="639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675886" y="1271186"/>
            <a:ext cx="571075" cy="461928"/>
          </a:xfrm>
          <a:custGeom>
            <a:avLst/>
            <a:gdLst/>
            <a:ahLst/>
            <a:cxnLst/>
            <a:rect l="l" t="t" r="r" b="b"/>
            <a:pathLst>
              <a:path w="628183" h="523518">
                <a:moveTo>
                  <a:pt x="0" y="0"/>
                </a:moveTo>
                <a:lnTo>
                  <a:pt x="628183" y="0"/>
                </a:lnTo>
                <a:lnTo>
                  <a:pt x="628183" y="523518"/>
                </a:lnTo>
                <a:lnTo>
                  <a:pt x="0" y="523518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909163" y="1266053"/>
            <a:ext cx="581651" cy="472193"/>
          </a:xfrm>
          <a:custGeom>
            <a:avLst/>
            <a:gdLst/>
            <a:ahLst/>
            <a:cxnLst/>
            <a:rect l="l" t="t" r="r" b="b"/>
            <a:pathLst>
              <a:path w="639816" h="535152">
                <a:moveTo>
                  <a:pt x="0" y="0"/>
                </a:moveTo>
                <a:lnTo>
                  <a:pt x="0" y="535152"/>
                </a:lnTo>
                <a:lnTo>
                  <a:pt x="639816" y="535152"/>
                </a:lnTo>
                <a:lnTo>
                  <a:pt x="639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914451" y="1271186"/>
            <a:ext cx="571075" cy="461928"/>
          </a:xfrm>
          <a:custGeom>
            <a:avLst/>
            <a:gdLst/>
            <a:ahLst/>
            <a:cxnLst/>
            <a:rect l="l" t="t" r="r" b="b"/>
            <a:pathLst>
              <a:path w="628183" h="523518">
                <a:moveTo>
                  <a:pt x="0" y="0"/>
                </a:moveTo>
                <a:lnTo>
                  <a:pt x="628183" y="0"/>
                </a:lnTo>
                <a:lnTo>
                  <a:pt x="628183" y="523518"/>
                </a:lnTo>
                <a:lnTo>
                  <a:pt x="0" y="523518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291114" y="1543210"/>
            <a:ext cx="772010" cy="472193"/>
          </a:xfrm>
          <a:custGeom>
            <a:avLst/>
            <a:gdLst/>
            <a:ahLst/>
            <a:cxnLst/>
            <a:rect l="l" t="t" r="r" b="b"/>
            <a:pathLst>
              <a:path w="849211" h="535152">
                <a:moveTo>
                  <a:pt x="0" y="0"/>
                </a:moveTo>
                <a:lnTo>
                  <a:pt x="0" y="535152"/>
                </a:lnTo>
                <a:lnTo>
                  <a:pt x="849211" y="535152"/>
                </a:lnTo>
                <a:lnTo>
                  <a:pt x="8492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296401" y="1548343"/>
            <a:ext cx="761435" cy="461928"/>
          </a:xfrm>
          <a:custGeom>
            <a:avLst/>
            <a:gdLst/>
            <a:ahLst/>
            <a:cxnLst/>
            <a:rect l="l" t="t" r="r" b="b"/>
            <a:pathLst>
              <a:path w="837578" h="523518">
                <a:moveTo>
                  <a:pt x="0" y="0"/>
                </a:moveTo>
                <a:lnTo>
                  <a:pt x="837578" y="0"/>
                </a:lnTo>
                <a:lnTo>
                  <a:pt x="837578" y="523518"/>
                </a:lnTo>
                <a:lnTo>
                  <a:pt x="0" y="523518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148961" y="1543210"/>
            <a:ext cx="581651" cy="379807"/>
          </a:xfrm>
          <a:custGeom>
            <a:avLst/>
            <a:gdLst/>
            <a:ahLst/>
            <a:cxnLst/>
            <a:rect l="l" t="t" r="r" b="b"/>
            <a:pathLst>
              <a:path w="639816" h="430448">
                <a:moveTo>
                  <a:pt x="0" y="0"/>
                </a:moveTo>
                <a:lnTo>
                  <a:pt x="0" y="430448"/>
                </a:lnTo>
                <a:lnTo>
                  <a:pt x="639816" y="430448"/>
                </a:lnTo>
                <a:lnTo>
                  <a:pt x="639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154250" y="1548343"/>
            <a:ext cx="571075" cy="369542"/>
          </a:xfrm>
          <a:custGeom>
            <a:avLst/>
            <a:gdLst/>
            <a:ahLst/>
            <a:cxnLst/>
            <a:rect l="l" t="t" r="r" b="b"/>
            <a:pathLst>
              <a:path w="628183" h="418814">
                <a:moveTo>
                  <a:pt x="0" y="0"/>
                </a:moveTo>
                <a:lnTo>
                  <a:pt x="628183" y="0"/>
                </a:lnTo>
                <a:lnTo>
                  <a:pt x="628183" y="418814"/>
                </a:lnTo>
                <a:lnTo>
                  <a:pt x="0" y="418814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50195" y="804125"/>
            <a:ext cx="676831" cy="472193"/>
          </a:xfrm>
          <a:custGeom>
            <a:avLst/>
            <a:gdLst/>
            <a:ahLst/>
            <a:cxnLst/>
            <a:rect l="l" t="t" r="r" b="b"/>
            <a:pathLst>
              <a:path w="744514" h="535152">
                <a:moveTo>
                  <a:pt x="0" y="0"/>
                </a:moveTo>
                <a:lnTo>
                  <a:pt x="0" y="535152"/>
                </a:lnTo>
                <a:lnTo>
                  <a:pt x="744514" y="535152"/>
                </a:lnTo>
                <a:lnTo>
                  <a:pt x="7445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55483" y="809258"/>
            <a:ext cx="666255" cy="461928"/>
          </a:xfrm>
          <a:custGeom>
            <a:avLst/>
            <a:gdLst/>
            <a:ahLst/>
            <a:cxnLst/>
            <a:rect l="l" t="t" r="r" b="b"/>
            <a:pathLst>
              <a:path w="732881" h="523518">
                <a:moveTo>
                  <a:pt x="0" y="0"/>
                </a:moveTo>
                <a:lnTo>
                  <a:pt x="732881" y="0"/>
                </a:lnTo>
                <a:lnTo>
                  <a:pt x="732881" y="523518"/>
                </a:lnTo>
                <a:lnTo>
                  <a:pt x="0" y="523518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74298" y="4499550"/>
            <a:ext cx="6006875" cy="1396049"/>
          </a:xfrm>
          <a:custGeom>
            <a:avLst/>
            <a:gdLst/>
            <a:ahLst/>
            <a:cxnLst/>
            <a:rect l="l" t="t" r="r" b="b"/>
            <a:pathLst>
              <a:path w="6607563" h="1582189">
                <a:moveTo>
                  <a:pt x="0" y="0"/>
                </a:moveTo>
                <a:lnTo>
                  <a:pt x="0" y="1582189"/>
                </a:lnTo>
                <a:lnTo>
                  <a:pt x="6607563" y="1582189"/>
                </a:lnTo>
                <a:lnTo>
                  <a:pt x="66075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79585" y="4504683"/>
            <a:ext cx="5996300" cy="1385783"/>
          </a:xfrm>
          <a:custGeom>
            <a:avLst/>
            <a:gdLst/>
            <a:ahLst/>
            <a:cxnLst/>
            <a:rect l="l" t="t" r="r" b="b"/>
            <a:pathLst>
              <a:path w="6595930" h="1570554">
                <a:moveTo>
                  <a:pt x="0" y="0"/>
                </a:moveTo>
                <a:lnTo>
                  <a:pt x="6595930" y="0"/>
                </a:lnTo>
                <a:lnTo>
                  <a:pt x="6595930" y="1570554"/>
                </a:lnTo>
                <a:lnTo>
                  <a:pt x="0" y="1570554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813984" y="5515791"/>
            <a:ext cx="772010" cy="287421"/>
          </a:xfrm>
          <a:custGeom>
            <a:avLst/>
            <a:gdLst/>
            <a:ahLst/>
            <a:cxnLst/>
            <a:rect l="l" t="t" r="r" b="b"/>
            <a:pathLst>
              <a:path w="849211" h="325744">
                <a:moveTo>
                  <a:pt x="0" y="0"/>
                </a:moveTo>
                <a:lnTo>
                  <a:pt x="0" y="325744"/>
                </a:lnTo>
                <a:lnTo>
                  <a:pt x="849211" y="325744"/>
                </a:lnTo>
                <a:lnTo>
                  <a:pt x="8492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819271" y="5520924"/>
            <a:ext cx="761435" cy="277156"/>
          </a:xfrm>
          <a:custGeom>
            <a:avLst/>
            <a:gdLst/>
            <a:ahLst/>
            <a:cxnLst/>
            <a:rect l="l" t="t" r="r" b="b"/>
            <a:pathLst>
              <a:path w="837578" h="314110">
                <a:moveTo>
                  <a:pt x="0" y="0"/>
                </a:moveTo>
                <a:lnTo>
                  <a:pt x="837578" y="0"/>
                </a:lnTo>
                <a:lnTo>
                  <a:pt x="837578" y="314110"/>
                </a:lnTo>
                <a:lnTo>
                  <a:pt x="0" y="314110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67010" y="5515791"/>
            <a:ext cx="867189" cy="287421"/>
          </a:xfrm>
          <a:custGeom>
            <a:avLst/>
            <a:gdLst/>
            <a:ahLst/>
            <a:cxnLst/>
            <a:rect l="l" t="t" r="r" b="b"/>
            <a:pathLst>
              <a:path w="953908" h="325744">
                <a:moveTo>
                  <a:pt x="0" y="0"/>
                </a:moveTo>
                <a:lnTo>
                  <a:pt x="0" y="325744"/>
                </a:lnTo>
                <a:lnTo>
                  <a:pt x="953908" y="325744"/>
                </a:lnTo>
                <a:lnTo>
                  <a:pt x="953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72298" y="5520924"/>
            <a:ext cx="856614" cy="277156"/>
          </a:xfrm>
          <a:custGeom>
            <a:avLst/>
            <a:gdLst/>
            <a:ahLst/>
            <a:cxnLst/>
            <a:rect l="l" t="t" r="r" b="b"/>
            <a:pathLst>
              <a:path w="942275" h="314110">
                <a:moveTo>
                  <a:pt x="0" y="0"/>
                </a:moveTo>
                <a:lnTo>
                  <a:pt x="942275" y="0"/>
                </a:lnTo>
                <a:lnTo>
                  <a:pt x="942275" y="314110"/>
                </a:lnTo>
                <a:lnTo>
                  <a:pt x="0" y="314110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910395" y="5515791"/>
            <a:ext cx="581651" cy="287421"/>
          </a:xfrm>
          <a:custGeom>
            <a:avLst/>
            <a:gdLst/>
            <a:ahLst/>
            <a:cxnLst/>
            <a:rect l="l" t="t" r="r" b="b"/>
            <a:pathLst>
              <a:path w="639816" h="325744">
                <a:moveTo>
                  <a:pt x="0" y="0"/>
                </a:moveTo>
                <a:lnTo>
                  <a:pt x="0" y="325744"/>
                </a:lnTo>
                <a:lnTo>
                  <a:pt x="639816" y="325744"/>
                </a:lnTo>
                <a:lnTo>
                  <a:pt x="639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915684" y="5520924"/>
            <a:ext cx="571075" cy="277156"/>
          </a:xfrm>
          <a:custGeom>
            <a:avLst/>
            <a:gdLst/>
            <a:ahLst/>
            <a:cxnLst/>
            <a:rect l="l" t="t" r="r" b="b"/>
            <a:pathLst>
              <a:path w="628183" h="314110">
                <a:moveTo>
                  <a:pt x="0" y="0"/>
                </a:moveTo>
                <a:lnTo>
                  <a:pt x="628183" y="0"/>
                </a:lnTo>
                <a:lnTo>
                  <a:pt x="628183" y="314110"/>
                </a:lnTo>
                <a:lnTo>
                  <a:pt x="0" y="314110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148961" y="5515791"/>
            <a:ext cx="581651" cy="287421"/>
          </a:xfrm>
          <a:custGeom>
            <a:avLst/>
            <a:gdLst/>
            <a:ahLst/>
            <a:cxnLst/>
            <a:rect l="l" t="t" r="r" b="b"/>
            <a:pathLst>
              <a:path w="639816" h="325744">
                <a:moveTo>
                  <a:pt x="0" y="0"/>
                </a:moveTo>
                <a:lnTo>
                  <a:pt x="0" y="325744"/>
                </a:lnTo>
                <a:lnTo>
                  <a:pt x="639816" y="325744"/>
                </a:lnTo>
                <a:lnTo>
                  <a:pt x="639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154250" y="5520924"/>
            <a:ext cx="571075" cy="277156"/>
          </a:xfrm>
          <a:custGeom>
            <a:avLst/>
            <a:gdLst/>
            <a:ahLst/>
            <a:cxnLst/>
            <a:rect l="l" t="t" r="r" b="b"/>
            <a:pathLst>
              <a:path w="628183" h="314110">
                <a:moveTo>
                  <a:pt x="0" y="0"/>
                </a:moveTo>
                <a:lnTo>
                  <a:pt x="628183" y="0"/>
                </a:lnTo>
                <a:lnTo>
                  <a:pt x="628183" y="314110"/>
                </a:lnTo>
                <a:lnTo>
                  <a:pt x="0" y="314110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482706" y="5515791"/>
            <a:ext cx="581652" cy="287421"/>
          </a:xfrm>
          <a:custGeom>
            <a:avLst/>
            <a:gdLst/>
            <a:ahLst/>
            <a:cxnLst/>
            <a:rect l="l" t="t" r="r" b="b"/>
            <a:pathLst>
              <a:path w="639817" h="325744">
                <a:moveTo>
                  <a:pt x="0" y="0"/>
                </a:moveTo>
                <a:lnTo>
                  <a:pt x="0" y="325744"/>
                </a:lnTo>
                <a:lnTo>
                  <a:pt x="639817" y="325744"/>
                </a:lnTo>
                <a:lnTo>
                  <a:pt x="639817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487993" y="5520924"/>
            <a:ext cx="571075" cy="277156"/>
          </a:xfrm>
          <a:custGeom>
            <a:avLst/>
            <a:gdLst/>
            <a:ahLst/>
            <a:cxnLst/>
            <a:rect l="l" t="t" r="r" b="b"/>
            <a:pathLst>
              <a:path w="628183" h="314110">
                <a:moveTo>
                  <a:pt x="0" y="0"/>
                </a:moveTo>
                <a:lnTo>
                  <a:pt x="628183" y="0"/>
                </a:lnTo>
                <a:lnTo>
                  <a:pt x="628183" y="314110"/>
                </a:lnTo>
                <a:lnTo>
                  <a:pt x="0" y="314110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291114" y="4776707"/>
            <a:ext cx="1533445" cy="564578"/>
          </a:xfrm>
          <a:custGeom>
            <a:avLst/>
            <a:gdLst/>
            <a:ahLst/>
            <a:cxnLst/>
            <a:rect l="l" t="t" r="r" b="b"/>
            <a:pathLst>
              <a:path w="1686790" h="639855">
                <a:moveTo>
                  <a:pt x="0" y="0"/>
                </a:moveTo>
                <a:lnTo>
                  <a:pt x="0" y="639855"/>
                </a:lnTo>
                <a:lnTo>
                  <a:pt x="1686790" y="639855"/>
                </a:lnTo>
                <a:lnTo>
                  <a:pt x="16867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296401" y="4781840"/>
            <a:ext cx="1522869" cy="554313"/>
          </a:xfrm>
          <a:custGeom>
            <a:avLst/>
            <a:gdLst/>
            <a:ahLst/>
            <a:cxnLst/>
            <a:rect l="l" t="t" r="r" b="b"/>
            <a:pathLst>
              <a:path w="1675156" h="628221">
                <a:moveTo>
                  <a:pt x="0" y="0"/>
                </a:moveTo>
                <a:lnTo>
                  <a:pt x="1675156" y="0"/>
                </a:lnTo>
                <a:lnTo>
                  <a:pt x="1675156" y="628221"/>
                </a:lnTo>
                <a:lnTo>
                  <a:pt x="0" y="628221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577885" y="4869093"/>
            <a:ext cx="1438265" cy="379807"/>
          </a:xfrm>
          <a:custGeom>
            <a:avLst/>
            <a:gdLst/>
            <a:ahLst/>
            <a:cxnLst/>
            <a:rect l="l" t="t" r="r" b="b"/>
            <a:pathLst>
              <a:path w="1582092" h="430448">
                <a:moveTo>
                  <a:pt x="0" y="0"/>
                </a:moveTo>
                <a:lnTo>
                  <a:pt x="0" y="430448"/>
                </a:lnTo>
                <a:lnTo>
                  <a:pt x="1582092" y="430448"/>
                </a:lnTo>
                <a:lnTo>
                  <a:pt x="15820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583172" y="4874225"/>
            <a:ext cx="1427690" cy="369542"/>
          </a:xfrm>
          <a:custGeom>
            <a:avLst/>
            <a:gdLst/>
            <a:ahLst/>
            <a:cxnLst/>
            <a:rect l="l" t="t" r="r" b="b"/>
            <a:pathLst>
              <a:path w="1570459" h="418814">
                <a:moveTo>
                  <a:pt x="0" y="0"/>
                </a:moveTo>
                <a:lnTo>
                  <a:pt x="1570459" y="0"/>
                </a:lnTo>
                <a:lnTo>
                  <a:pt x="1570459" y="418814"/>
                </a:lnTo>
                <a:lnTo>
                  <a:pt x="0" y="418814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9477" y="4591935"/>
            <a:ext cx="1533445" cy="1026506"/>
          </a:xfrm>
          <a:custGeom>
            <a:avLst/>
            <a:gdLst/>
            <a:ahLst/>
            <a:cxnLst/>
            <a:rect l="l" t="t" r="r" b="b"/>
            <a:pathLst>
              <a:path w="1686789" h="1163374">
                <a:moveTo>
                  <a:pt x="0" y="0"/>
                </a:moveTo>
                <a:lnTo>
                  <a:pt x="0" y="1163374"/>
                </a:lnTo>
                <a:lnTo>
                  <a:pt x="1686789" y="1163374"/>
                </a:lnTo>
                <a:lnTo>
                  <a:pt x="1686789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74765" y="4597069"/>
            <a:ext cx="1522869" cy="1016241"/>
          </a:xfrm>
          <a:custGeom>
            <a:avLst/>
            <a:gdLst/>
            <a:ahLst/>
            <a:cxnLst/>
            <a:rect l="l" t="t" r="r" b="b"/>
            <a:pathLst>
              <a:path w="1675156" h="1151740">
                <a:moveTo>
                  <a:pt x="0" y="0"/>
                </a:moveTo>
                <a:lnTo>
                  <a:pt x="1675156" y="0"/>
                </a:lnTo>
                <a:lnTo>
                  <a:pt x="1675156" y="1151740"/>
                </a:lnTo>
                <a:lnTo>
                  <a:pt x="0" y="1151740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83939" y="2744223"/>
            <a:ext cx="1628625" cy="1118892"/>
          </a:xfrm>
          <a:custGeom>
            <a:avLst/>
            <a:gdLst/>
            <a:ahLst/>
            <a:cxnLst/>
            <a:rect l="l" t="t" r="r" b="b"/>
            <a:pathLst>
              <a:path w="1791487" h="1268078">
                <a:moveTo>
                  <a:pt x="0" y="0"/>
                </a:moveTo>
                <a:lnTo>
                  <a:pt x="0" y="1268078"/>
                </a:lnTo>
                <a:lnTo>
                  <a:pt x="1791487" y="1268078"/>
                </a:lnTo>
                <a:lnTo>
                  <a:pt x="17914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89226" y="2749355"/>
            <a:ext cx="1618049" cy="1108627"/>
          </a:xfrm>
          <a:custGeom>
            <a:avLst/>
            <a:gdLst/>
            <a:ahLst/>
            <a:cxnLst/>
            <a:rect l="l" t="t" r="r" b="b"/>
            <a:pathLst>
              <a:path w="1779854" h="1256444">
                <a:moveTo>
                  <a:pt x="0" y="0"/>
                </a:moveTo>
                <a:lnTo>
                  <a:pt x="1779854" y="0"/>
                </a:lnTo>
                <a:lnTo>
                  <a:pt x="1779854" y="1256444"/>
                </a:lnTo>
                <a:lnTo>
                  <a:pt x="0" y="1256444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721271" y="3852851"/>
            <a:ext cx="1152727" cy="287421"/>
          </a:xfrm>
          <a:custGeom>
            <a:avLst/>
            <a:gdLst/>
            <a:ahLst/>
            <a:cxnLst/>
            <a:rect l="l" t="t" r="r" b="b"/>
            <a:pathLst>
              <a:path w="1268000" h="325744">
                <a:moveTo>
                  <a:pt x="0" y="0"/>
                </a:moveTo>
                <a:lnTo>
                  <a:pt x="0" y="325744"/>
                </a:lnTo>
                <a:lnTo>
                  <a:pt x="1268000" y="325744"/>
                </a:lnTo>
                <a:lnTo>
                  <a:pt x="1268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726559" y="3857984"/>
            <a:ext cx="1142152" cy="277157"/>
          </a:xfrm>
          <a:custGeom>
            <a:avLst/>
            <a:gdLst/>
            <a:ahLst/>
            <a:cxnLst/>
            <a:rect l="l" t="t" r="r" b="b"/>
            <a:pathLst>
              <a:path w="1256367" h="314111">
                <a:moveTo>
                  <a:pt x="0" y="0"/>
                </a:moveTo>
                <a:lnTo>
                  <a:pt x="1256367" y="0"/>
                </a:lnTo>
                <a:lnTo>
                  <a:pt x="1256367" y="314111"/>
                </a:lnTo>
                <a:lnTo>
                  <a:pt x="0" y="314111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660022" y="2980320"/>
            <a:ext cx="116329" cy="82120"/>
          </a:xfrm>
          <a:custGeom>
            <a:avLst/>
            <a:gdLst/>
            <a:ahLst/>
            <a:cxnLst/>
            <a:rect l="l" t="t" r="r" b="b"/>
            <a:pathLst>
              <a:path w="127962" h="93069">
                <a:moveTo>
                  <a:pt x="127962" y="46534"/>
                </a:moveTo>
                <a:lnTo>
                  <a:pt x="0" y="0"/>
                </a:lnTo>
                <a:lnTo>
                  <a:pt x="0" y="93069"/>
                </a:lnTo>
                <a:lnTo>
                  <a:pt x="127962" y="465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101988" y="3026513"/>
            <a:ext cx="4653213" cy="0"/>
          </a:xfrm>
          <a:custGeom>
            <a:avLst/>
            <a:gdLst/>
            <a:ahLst/>
            <a:cxnLst/>
            <a:rect l="l" t="t" r="r" b="b"/>
            <a:pathLst>
              <a:path w="5118534">
                <a:moveTo>
                  <a:pt x="0" y="0"/>
                </a:moveTo>
                <a:lnTo>
                  <a:pt x="5118534" y="0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678352" y="2928995"/>
            <a:ext cx="0" cy="195036"/>
          </a:xfrm>
          <a:custGeom>
            <a:avLst/>
            <a:gdLst/>
            <a:ahLst/>
            <a:cxnLst/>
            <a:rect l="l" t="t" r="r" b="b"/>
            <a:pathLst>
              <a:path h="221041">
                <a:moveTo>
                  <a:pt x="0" y="0"/>
                </a:moveTo>
                <a:lnTo>
                  <a:pt x="0" y="221041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39786" y="2928995"/>
            <a:ext cx="0" cy="195036"/>
          </a:xfrm>
          <a:custGeom>
            <a:avLst/>
            <a:gdLst/>
            <a:ahLst/>
            <a:cxnLst/>
            <a:rect l="l" t="t" r="r" b="b"/>
            <a:pathLst>
              <a:path h="221041">
                <a:moveTo>
                  <a:pt x="0" y="0"/>
                </a:moveTo>
                <a:lnTo>
                  <a:pt x="0" y="221041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106043" y="2928995"/>
            <a:ext cx="0" cy="195036"/>
          </a:xfrm>
          <a:custGeom>
            <a:avLst/>
            <a:gdLst/>
            <a:ahLst/>
            <a:cxnLst/>
            <a:rect l="l" t="t" r="r" b="b"/>
            <a:pathLst>
              <a:path h="221041">
                <a:moveTo>
                  <a:pt x="0" y="0"/>
                </a:moveTo>
                <a:lnTo>
                  <a:pt x="0" y="221041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772298" y="2928995"/>
            <a:ext cx="0" cy="195036"/>
          </a:xfrm>
          <a:custGeom>
            <a:avLst/>
            <a:gdLst/>
            <a:ahLst/>
            <a:cxnLst/>
            <a:rect l="l" t="t" r="r" b="b"/>
            <a:pathLst>
              <a:path h="221041">
                <a:moveTo>
                  <a:pt x="0" y="0"/>
                </a:moveTo>
                <a:lnTo>
                  <a:pt x="0" y="221041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533733" y="2928995"/>
            <a:ext cx="0" cy="195036"/>
          </a:xfrm>
          <a:custGeom>
            <a:avLst/>
            <a:gdLst/>
            <a:ahLst/>
            <a:cxnLst/>
            <a:rect l="l" t="t" r="r" b="b"/>
            <a:pathLst>
              <a:path h="221041">
                <a:moveTo>
                  <a:pt x="0" y="0"/>
                </a:moveTo>
                <a:lnTo>
                  <a:pt x="0" y="221041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199988" y="2928995"/>
            <a:ext cx="0" cy="195036"/>
          </a:xfrm>
          <a:custGeom>
            <a:avLst/>
            <a:gdLst/>
            <a:ahLst/>
            <a:cxnLst/>
            <a:rect l="l" t="t" r="r" b="b"/>
            <a:pathLst>
              <a:path h="221041">
                <a:moveTo>
                  <a:pt x="0" y="0"/>
                </a:moveTo>
                <a:lnTo>
                  <a:pt x="0" y="221041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438553" y="2564585"/>
            <a:ext cx="1998766" cy="184771"/>
          </a:xfrm>
          <a:custGeom>
            <a:avLst/>
            <a:gdLst/>
            <a:ahLst/>
            <a:cxnLst/>
            <a:rect l="l" t="t" r="r" b="b"/>
            <a:pathLst>
              <a:path w="2198643" h="209407">
                <a:moveTo>
                  <a:pt x="0" y="0"/>
                </a:moveTo>
                <a:lnTo>
                  <a:pt x="2198643" y="0"/>
                </a:lnTo>
                <a:lnTo>
                  <a:pt x="2198643" y="209407"/>
                </a:lnTo>
                <a:lnTo>
                  <a:pt x="0" y="209407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628295" y="2456802"/>
            <a:ext cx="84604" cy="112916"/>
          </a:xfrm>
          <a:custGeom>
            <a:avLst/>
            <a:gdLst/>
            <a:ahLst/>
            <a:cxnLst/>
            <a:rect l="l" t="t" r="r" b="b"/>
            <a:pathLst>
              <a:path w="93064" h="127971">
                <a:moveTo>
                  <a:pt x="46532" y="127971"/>
                </a:moveTo>
                <a:lnTo>
                  <a:pt x="93064" y="0"/>
                </a:lnTo>
                <a:lnTo>
                  <a:pt x="0" y="0"/>
                </a:lnTo>
                <a:lnTo>
                  <a:pt x="46532" y="127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675885" y="1820367"/>
            <a:ext cx="0" cy="728820"/>
          </a:xfrm>
          <a:custGeom>
            <a:avLst/>
            <a:gdLst/>
            <a:ahLst/>
            <a:cxnLst/>
            <a:rect l="l" t="t" r="r" b="b"/>
            <a:pathLst>
              <a:path h="825996">
                <a:moveTo>
                  <a:pt x="0" y="0"/>
                </a:moveTo>
                <a:lnTo>
                  <a:pt x="0" y="825996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387527" y="3580826"/>
            <a:ext cx="4293646" cy="0"/>
          </a:xfrm>
          <a:custGeom>
            <a:avLst/>
            <a:gdLst/>
            <a:ahLst/>
            <a:cxnLst/>
            <a:rect l="l" t="t" r="r" b="b"/>
            <a:pathLst>
              <a:path w="4723011">
                <a:moveTo>
                  <a:pt x="0" y="0"/>
                </a:moveTo>
                <a:lnTo>
                  <a:pt x="4723011" y="0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392814" y="3575694"/>
            <a:ext cx="0" cy="287421"/>
          </a:xfrm>
          <a:custGeom>
            <a:avLst/>
            <a:gdLst/>
            <a:ahLst/>
            <a:cxnLst/>
            <a:rect l="l" t="t" r="r" b="b"/>
            <a:pathLst>
              <a:path h="325744">
                <a:moveTo>
                  <a:pt x="0" y="0"/>
                </a:moveTo>
                <a:lnTo>
                  <a:pt x="0" y="325744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534966" y="3857983"/>
            <a:ext cx="1522870" cy="554314"/>
          </a:xfrm>
          <a:custGeom>
            <a:avLst/>
            <a:gdLst/>
            <a:ahLst/>
            <a:cxnLst/>
            <a:rect l="l" t="t" r="r" b="b"/>
            <a:pathLst>
              <a:path w="1675157" h="628222">
                <a:moveTo>
                  <a:pt x="0" y="0"/>
                </a:moveTo>
                <a:lnTo>
                  <a:pt x="1675157" y="0"/>
                </a:lnTo>
                <a:lnTo>
                  <a:pt x="1675157" y="628222"/>
                </a:lnTo>
                <a:lnTo>
                  <a:pt x="0" y="628222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201222" y="3575694"/>
            <a:ext cx="0" cy="287421"/>
          </a:xfrm>
          <a:custGeom>
            <a:avLst/>
            <a:gdLst/>
            <a:ahLst/>
            <a:cxnLst/>
            <a:rect l="l" t="t" r="r" b="b"/>
            <a:pathLst>
              <a:path h="325744">
                <a:moveTo>
                  <a:pt x="0" y="0"/>
                </a:moveTo>
                <a:lnTo>
                  <a:pt x="0" y="325744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533733" y="3857983"/>
            <a:ext cx="1522869" cy="461928"/>
          </a:xfrm>
          <a:custGeom>
            <a:avLst/>
            <a:gdLst/>
            <a:ahLst/>
            <a:cxnLst/>
            <a:rect l="l" t="t" r="r" b="b"/>
            <a:pathLst>
              <a:path w="1675156" h="523518">
                <a:moveTo>
                  <a:pt x="0" y="0"/>
                </a:moveTo>
                <a:lnTo>
                  <a:pt x="1675156" y="0"/>
                </a:lnTo>
                <a:lnTo>
                  <a:pt x="1675156" y="523518"/>
                </a:lnTo>
                <a:lnTo>
                  <a:pt x="0" y="523518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295168" y="3575694"/>
            <a:ext cx="0" cy="287421"/>
          </a:xfrm>
          <a:custGeom>
            <a:avLst/>
            <a:gdLst/>
            <a:ahLst/>
            <a:cxnLst/>
            <a:rect l="l" t="t" r="r" b="b"/>
            <a:pathLst>
              <a:path h="325744">
                <a:moveTo>
                  <a:pt x="0" y="0"/>
                </a:moveTo>
                <a:lnTo>
                  <a:pt x="0" y="325744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012096" y="4130007"/>
            <a:ext cx="0" cy="379807"/>
          </a:xfrm>
          <a:custGeom>
            <a:avLst/>
            <a:gdLst/>
            <a:ahLst/>
            <a:cxnLst/>
            <a:rect l="l" t="t" r="r" b="b"/>
            <a:pathLst>
              <a:path h="430448">
                <a:moveTo>
                  <a:pt x="0" y="0"/>
                </a:moveTo>
                <a:lnTo>
                  <a:pt x="0" y="430448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673064" y="5428539"/>
            <a:ext cx="1533445" cy="0"/>
          </a:xfrm>
          <a:custGeom>
            <a:avLst/>
            <a:gdLst/>
            <a:ahLst/>
            <a:cxnLst/>
            <a:rect l="l" t="t" r="r" b="b"/>
            <a:pathLst>
              <a:path w="1686790">
                <a:moveTo>
                  <a:pt x="0" y="0"/>
                </a:moveTo>
                <a:lnTo>
                  <a:pt x="1686790" y="0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678352" y="5423407"/>
            <a:ext cx="0" cy="102650"/>
          </a:xfrm>
          <a:custGeom>
            <a:avLst/>
            <a:gdLst/>
            <a:ahLst/>
            <a:cxnLst/>
            <a:rect l="l" t="t" r="r" b="b"/>
            <a:pathLst>
              <a:path h="116337">
                <a:moveTo>
                  <a:pt x="0" y="0"/>
                </a:moveTo>
                <a:lnTo>
                  <a:pt x="0" y="116337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439786" y="5423407"/>
            <a:ext cx="0" cy="102650"/>
          </a:xfrm>
          <a:custGeom>
            <a:avLst/>
            <a:gdLst/>
            <a:ahLst/>
            <a:cxnLst/>
            <a:rect l="l" t="t" r="r" b="b"/>
            <a:pathLst>
              <a:path h="116337">
                <a:moveTo>
                  <a:pt x="0" y="0"/>
                </a:moveTo>
                <a:lnTo>
                  <a:pt x="0" y="116337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201222" y="5423407"/>
            <a:ext cx="0" cy="102650"/>
          </a:xfrm>
          <a:custGeom>
            <a:avLst/>
            <a:gdLst/>
            <a:ahLst/>
            <a:cxnLst/>
            <a:rect l="l" t="t" r="r" b="b"/>
            <a:pathLst>
              <a:path h="116337">
                <a:moveTo>
                  <a:pt x="0" y="0"/>
                </a:moveTo>
                <a:lnTo>
                  <a:pt x="0" y="116337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297017" y="5238635"/>
            <a:ext cx="84604" cy="112916"/>
          </a:xfrm>
          <a:custGeom>
            <a:avLst/>
            <a:gdLst/>
            <a:ahLst/>
            <a:cxnLst/>
            <a:rect l="l" t="t" r="r" b="b"/>
            <a:pathLst>
              <a:path w="93064" h="127971">
                <a:moveTo>
                  <a:pt x="46532" y="0"/>
                </a:moveTo>
                <a:lnTo>
                  <a:pt x="0" y="127971"/>
                </a:lnTo>
                <a:lnTo>
                  <a:pt x="93064" y="127971"/>
                </a:lnTo>
                <a:lnTo>
                  <a:pt x="465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344607" y="5259165"/>
            <a:ext cx="0" cy="174506"/>
          </a:xfrm>
          <a:custGeom>
            <a:avLst/>
            <a:gdLst/>
            <a:ahLst/>
            <a:cxnLst/>
            <a:rect l="l" t="t" r="r" b="b"/>
            <a:pathLst>
              <a:path h="197774">
                <a:moveTo>
                  <a:pt x="0" y="0"/>
                </a:moveTo>
                <a:lnTo>
                  <a:pt x="0" y="197774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052549" y="5428539"/>
            <a:ext cx="1057548" cy="0"/>
          </a:xfrm>
          <a:custGeom>
            <a:avLst/>
            <a:gdLst/>
            <a:ahLst/>
            <a:cxnLst/>
            <a:rect l="l" t="t" r="r" b="b"/>
            <a:pathLst>
              <a:path w="1163303">
                <a:moveTo>
                  <a:pt x="0" y="0"/>
                </a:moveTo>
                <a:lnTo>
                  <a:pt x="1163303" y="0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057836" y="5423407"/>
            <a:ext cx="0" cy="102650"/>
          </a:xfrm>
          <a:custGeom>
            <a:avLst/>
            <a:gdLst/>
            <a:ahLst/>
            <a:cxnLst/>
            <a:rect l="l" t="t" r="r" b="b"/>
            <a:pathLst>
              <a:path h="116337">
                <a:moveTo>
                  <a:pt x="0" y="0"/>
                </a:moveTo>
                <a:lnTo>
                  <a:pt x="0" y="116337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248195" y="5331022"/>
            <a:ext cx="0" cy="102650"/>
          </a:xfrm>
          <a:custGeom>
            <a:avLst/>
            <a:gdLst/>
            <a:ahLst/>
            <a:cxnLst/>
            <a:rect l="l" t="t" r="r" b="b"/>
            <a:pathLst>
              <a:path h="116337">
                <a:moveTo>
                  <a:pt x="0" y="0"/>
                </a:moveTo>
                <a:lnTo>
                  <a:pt x="0" y="116337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104809" y="5423407"/>
            <a:ext cx="0" cy="102650"/>
          </a:xfrm>
          <a:custGeom>
            <a:avLst/>
            <a:gdLst/>
            <a:ahLst/>
            <a:cxnLst/>
            <a:rect l="l" t="t" r="r" b="b"/>
            <a:pathLst>
              <a:path h="116337">
                <a:moveTo>
                  <a:pt x="0" y="0"/>
                </a:moveTo>
                <a:lnTo>
                  <a:pt x="0" y="116337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153632" y="3390922"/>
            <a:ext cx="84604" cy="112916"/>
          </a:xfrm>
          <a:custGeom>
            <a:avLst/>
            <a:gdLst/>
            <a:ahLst/>
            <a:cxnLst/>
            <a:rect l="l" t="t" r="r" b="b"/>
            <a:pathLst>
              <a:path w="93064" h="127971">
                <a:moveTo>
                  <a:pt x="46532" y="0"/>
                </a:moveTo>
                <a:lnTo>
                  <a:pt x="0" y="127971"/>
                </a:lnTo>
                <a:lnTo>
                  <a:pt x="93064" y="127971"/>
                </a:lnTo>
                <a:lnTo>
                  <a:pt x="465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201222" y="3411453"/>
            <a:ext cx="0" cy="174506"/>
          </a:xfrm>
          <a:custGeom>
            <a:avLst/>
            <a:gdLst/>
            <a:ahLst/>
            <a:cxnLst/>
            <a:rect l="l" t="t" r="r" b="b"/>
            <a:pathLst>
              <a:path h="197773">
                <a:moveTo>
                  <a:pt x="0" y="0"/>
                </a:moveTo>
                <a:lnTo>
                  <a:pt x="0" y="197773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296401" y="1178801"/>
            <a:ext cx="856614" cy="277157"/>
          </a:xfrm>
          <a:custGeom>
            <a:avLst/>
            <a:gdLst/>
            <a:ahLst/>
            <a:cxnLst/>
            <a:rect l="l" t="t" r="r" b="b"/>
            <a:pathLst>
              <a:path w="942275" h="314111">
                <a:moveTo>
                  <a:pt x="0" y="0"/>
                </a:moveTo>
                <a:lnTo>
                  <a:pt x="942275" y="0"/>
                </a:lnTo>
                <a:lnTo>
                  <a:pt x="942275" y="314111"/>
                </a:lnTo>
                <a:lnTo>
                  <a:pt x="0" y="314111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059069" y="1178801"/>
            <a:ext cx="951794" cy="277157"/>
          </a:xfrm>
          <a:custGeom>
            <a:avLst/>
            <a:gdLst/>
            <a:ahLst/>
            <a:cxnLst/>
            <a:rect l="l" t="t" r="r" b="b"/>
            <a:pathLst>
              <a:path w="1046973" h="314111">
                <a:moveTo>
                  <a:pt x="0" y="0"/>
                </a:moveTo>
                <a:lnTo>
                  <a:pt x="1046973" y="0"/>
                </a:lnTo>
                <a:lnTo>
                  <a:pt x="1046973" y="314111"/>
                </a:lnTo>
                <a:lnTo>
                  <a:pt x="0" y="314111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244141" y="1086415"/>
            <a:ext cx="1533445" cy="0"/>
          </a:xfrm>
          <a:custGeom>
            <a:avLst/>
            <a:gdLst/>
            <a:ahLst/>
            <a:cxnLst/>
            <a:rect l="l" t="t" r="r" b="b"/>
            <a:pathLst>
              <a:path w="1686789">
                <a:moveTo>
                  <a:pt x="0" y="0"/>
                </a:moveTo>
                <a:lnTo>
                  <a:pt x="1686789" y="0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249428" y="1081283"/>
            <a:ext cx="0" cy="102650"/>
          </a:xfrm>
          <a:custGeom>
            <a:avLst/>
            <a:gdLst/>
            <a:ahLst/>
            <a:cxnLst/>
            <a:rect l="l" t="t" r="r" b="b"/>
            <a:pathLst>
              <a:path h="116337">
                <a:moveTo>
                  <a:pt x="0" y="0"/>
                </a:moveTo>
                <a:lnTo>
                  <a:pt x="0" y="116337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772298" y="1081283"/>
            <a:ext cx="0" cy="102650"/>
          </a:xfrm>
          <a:custGeom>
            <a:avLst/>
            <a:gdLst/>
            <a:ahLst/>
            <a:cxnLst/>
            <a:rect l="l" t="t" r="r" b="b"/>
            <a:pathLst>
              <a:path h="116337">
                <a:moveTo>
                  <a:pt x="0" y="0"/>
                </a:moveTo>
                <a:lnTo>
                  <a:pt x="0" y="116337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106043" y="809258"/>
            <a:ext cx="1332510" cy="184771"/>
          </a:xfrm>
          <a:custGeom>
            <a:avLst/>
            <a:gdLst/>
            <a:ahLst/>
            <a:cxnLst/>
            <a:rect l="l" t="t" r="r" b="b"/>
            <a:pathLst>
              <a:path w="1465761" h="209407">
                <a:moveTo>
                  <a:pt x="0" y="0"/>
                </a:moveTo>
                <a:lnTo>
                  <a:pt x="1465761" y="0"/>
                </a:lnTo>
                <a:lnTo>
                  <a:pt x="1465761" y="209407"/>
                </a:lnTo>
                <a:lnTo>
                  <a:pt x="0" y="209407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581939" y="988898"/>
            <a:ext cx="0" cy="102650"/>
          </a:xfrm>
          <a:custGeom>
            <a:avLst/>
            <a:gdLst/>
            <a:ahLst/>
            <a:cxnLst/>
            <a:rect l="l" t="t" r="r" b="b"/>
            <a:pathLst>
              <a:path h="116337">
                <a:moveTo>
                  <a:pt x="0" y="0"/>
                </a:moveTo>
                <a:lnTo>
                  <a:pt x="0" y="116337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249428" y="1450825"/>
            <a:ext cx="0" cy="102650"/>
          </a:xfrm>
          <a:custGeom>
            <a:avLst/>
            <a:gdLst/>
            <a:ahLst/>
            <a:cxnLst/>
            <a:rect l="l" t="t" r="r" b="b"/>
            <a:pathLst>
              <a:path h="116337">
                <a:moveTo>
                  <a:pt x="0" y="0"/>
                </a:moveTo>
                <a:lnTo>
                  <a:pt x="0" y="116337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772298" y="1450825"/>
            <a:ext cx="0" cy="102650"/>
          </a:xfrm>
          <a:custGeom>
            <a:avLst/>
            <a:gdLst/>
            <a:ahLst/>
            <a:cxnLst/>
            <a:rect l="l" t="t" r="r" b="b"/>
            <a:pathLst>
              <a:path h="116337">
                <a:moveTo>
                  <a:pt x="0" y="0"/>
                </a:moveTo>
                <a:lnTo>
                  <a:pt x="0" y="116337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5733" y="1363571"/>
            <a:ext cx="1152727" cy="0"/>
          </a:xfrm>
          <a:custGeom>
            <a:avLst/>
            <a:gdLst/>
            <a:ahLst/>
            <a:cxnLst/>
            <a:rect l="l" t="t" r="r" b="b"/>
            <a:pathLst>
              <a:path w="1268000">
                <a:moveTo>
                  <a:pt x="0" y="0"/>
                </a:moveTo>
                <a:lnTo>
                  <a:pt x="1268000" y="0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012096" y="1358439"/>
            <a:ext cx="0" cy="102650"/>
          </a:xfrm>
          <a:custGeom>
            <a:avLst/>
            <a:gdLst/>
            <a:ahLst/>
            <a:cxnLst/>
            <a:rect l="l" t="t" r="r" b="b"/>
            <a:pathLst>
              <a:path h="116337">
                <a:moveTo>
                  <a:pt x="0" y="0"/>
                </a:moveTo>
                <a:lnTo>
                  <a:pt x="0" y="116337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441020" y="1266054"/>
            <a:ext cx="0" cy="102650"/>
          </a:xfrm>
          <a:custGeom>
            <a:avLst/>
            <a:gdLst/>
            <a:ahLst/>
            <a:cxnLst/>
            <a:rect l="l" t="t" r="r" b="b"/>
            <a:pathLst>
              <a:path h="116337">
                <a:moveTo>
                  <a:pt x="0" y="0"/>
                </a:moveTo>
                <a:lnTo>
                  <a:pt x="0" y="116337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202454" y="809258"/>
            <a:ext cx="761435" cy="461928"/>
          </a:xfrm>
          <a:custGeom>
            <a:avLst/>
            <a:gdLst/>
            <a:ahLst/>
            <a:cxnLst/>
            <a:rect l="l" t="t" r="r" b="b"/>
            <a:pathLst>
              <a:path w="837578" h="523518">
                <a:moveTo>
                  <a:pt x="0" y="0"/>
                </a:moveTo>
                <a:lnTo>
                  <a:pt x="837578" y="0"/>
                </a:lnTo>
                <a:lnTo>
                  <a:pt x="837578" y="523518"/>
                </a:lnTo>
                <a:lnTo>
                  <a:pt x="0" y="523518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583172" y="1266054"/>
            <a:ext cx="0" cy="102650"/>
          </a:xfrm>
          <a:custGeom>
            <a:avLst/>
            <a:gdLst/>
            <a:ahLst/>
            <a:cxnLst/>
            <a:rect l="l" t="t" r="r" b="b"/>
            <a:pathLst>
              <a:path h="116337">
                <a:moveTo>
                  <a:pt x="0" y="0"/>
                </a:moveTo>
                <a:lnTo>
                  <a:pt x="0" y="116337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245374" y="2287428"/>
            <a:ext cx="4103288" cy="0"/>
          </a:xfrm>
          <a:custGeom>
            <a:avLst/>
            <a:gdLst/>
            <a:ahLst/>
            <a:cxnLst/>
            <a:rect l="l" t="t" r="r" b="b"/>
            <a:pathLst>
              <a:path w="4513617">
                <a:moveTo>
                  <a:pt x="0" y="0"/>
                </a:moveTo>
                <a:lnTo>
                  <a:pt x="4513617" y="0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392197" y="2179644"/>
            <a:ext cx="84604" cy="112916"/>
          </a:xfrm>
          <a:custGeom>
            <a:avLst/>
            <a:gdLst/>
            <a:ahLst/>
            <a:cxnLst/>
            <a:rect l="l" t="t" r="r" b="b"/>
            <a:pathLst>
              <a:path w="93064" h="127971">
                <a:moveTo>
                  <a:pt x="46532" y="127971"/>
                </a:moveTo>
                <a:lnTo>
                  <a:pt x="93064" y="0"/>
                </a:lnTo>
                <a:lnTo>
                  <a:pt x="0" y="0"/>
                </a:lnTo>
                <a:lnTo>
                  <a:pt x="46532" y="127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439786" y="1912753"/>
            <a:ext cx="0" cy="359277"/>
          </a:xfrm>
          <a:custGeom>
            <a:avLst/>
            <a:gdLst/>
            <a:ahLst/>
            <a:cxnLst/>
            <a:rect l="l" t="t" r="r" b="b"/>
            <a:pathLst>
              <a:path h="407181">
                <a:moveTo>
                  <a:pt x="0" y="0"/>
                </a:moveTo>
                <a:lnTo>
                  <a:pt x="0" y="407181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724708" y="2179644"/>
            <a:ext cx="84604" cy="112916"/>
          </a:xfrm>
          <a:custGeom>
            <a:avLst/>
            <a:gdLst/>
            <a:ahLst/>
            <a:cxnLst/>
            <a:rect l="l" t="t" r="r" b="b"/>
            <a:pathLst>
              <a:path w="93064" h="127971">
                <a:moveTo>
                  <a:pt x="46532" y="127971"/>
                </a:moveTo>
                <a:lnTo>
                  <a:pt x="93064" y="0"/>
                </a:lnTo>
                <a:lnTo>
                  <a:pt x="0" y="0"/>
                </a:lnTo>
                <a:lnTo>
                  <a:pt x="46532" y="127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772298" y="2005139"/>
            <a:ext cx="0" cy="266891"/>
          </a:xfrm>
          <a:custGeom>
            <a:avLst/>
            <a:gdLst/>
            <a:ahLst/>
            <a:cxnLst/>
            <a:rect l="l" t="t" r="r" b="b"/>
            <a:pathLst>
              <a:path h="302477">
                <a:moveTo>
                  <a:pt x="0" y="0"/>
                </a:moveTo>
                <a:lnTo>
                  <a:pt x="0" y="302477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297635" y="2472200"/>
            <a:ext cx="2950560" cy="184771"/>
          </a:xfrm>
          <a:custGeom>
            <a:avLst/>
            <a:gdLst/>
            <a:ahLst/>
            <a:cxnLst/>
            <a:rect l="l" t="t" r="r" b="b"/>
            <a:pathLst>
              <a:path w="3245616" h="209407">
                <a:moveTo>
                  <a:pt x="0" y="0"/>
                </a:moveTo>
                <a:lnTo>
                  <a:pt x="3245616" y="0"/>
                </a:lnTo>
                <a:lnTo>
                  <a:pt x="3245616" y="209407"/>
                </a:lnTo>
                <a:lnTo>
                  <a:pt x="0" y="209407"/>
                </a:lnTo>
                <a:lnTo>
                  <a:pt x="0" y="0"/>
                </a:lnTo>
                <a:close/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772914" y="2364416"/>
            <a:ext cx="84604" cy="112916"/>
          </a:xfrm>
          <a:custGeom>
            <a:avLst/>
            <a:gdLst/>
            <a:ahLst/>
            <a:cxnLst/>
            <a:rect l="l" t="t" r="r" b="b"/>
            <a:pathLst>
              <a:path w="93064" h="127971">
                <a:moveTo>
                  <a:pt x="46532" y="127971"/>
                </a:moveTo>
                <a:lnTo>
                  <a:pt x="93064" y="0"/>
                </a:lnTo>
                <a:lnTo>
                  <a:pt x="0" y="0"/>
                </a:lnTo>
                <a:lnTo>
                  <a:pt x="46532" y="127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820505" y="2282295"/>
            <a:ext cx="0" cy="174506"/>
          </a:xfrm>
          <a:custGeom>
            <a:avLst/>
            <a:gdLst/>
            <a:ahLst/>
            <a:cxnLst/>
            <a:rect l="l" t="t" r="r" b="b"/>
            <a:pathLst>
              <a:path h="197774">
                <a:moveTo>
                  <a:pt x="0" y="0"/>
                </a:moveTo>
                <a:lnTo>
                  <a:pt x="0" y="197774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964506" y="2179644"/>
            <a:ext cx="84604" cy="112916"/>
          </a:xfrm>
          <a:custGeom>
            <a:avLst/>
            <a:gdLst/>
            <a:ahLst/>
            <a:cxnLst/>
            <a:rect l="l" t="t" r="r" b="b"/>
            <a:pathLst>
              <a:path w="93064" h="127971">
                <a:moveTo>
                  <a:pt x="46532" y="127971"/>
                </a:moveTo>
                <a:lnTo>
                  <a:pt x="93064" y="0"/>
                </a:lnTo>
                <a:lnTo>
                  <a:pt x="0" y="0"/>
                </a:lnTo>
                <a:lnTo>
                  <a:pt x="46532" y="127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012096" y="1635596"/>
            <a:ext cx="0" cy="636434"/>
          </a:xfrm>
          <a:custGeom>
            <a:avLst/>
            <a:gdLst/>
            <a:ahLst/>
            <a:cxnLst/>
            <a:rect l="l" t="t" r="r" b="b"/>
            <a:pathLst>
              <a:path h="721292">
                <a:moveTo>
                  <a:pt x="0" y="0"/>
                </a:moveTo>
                <a:lnTo>
                  <a:pt x="0" y="721292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203072" y="2179644"/>
            <a:ext cx="84604" cy="112916"/>
          </a:xfrm>
          <a:custGeom>
            <a:avLst/>
            <a:gdLst/>
            <a:ahLst/>
            <a:cxnLst/>
            <a:rect l="l" t="t" r="r" b="b"/>
            <a:pathLst>
              <a:path w="93064" h="127971">
                <a:moveTo>
                  <a:pt x="46532" y="127971"/>
                </a:moveTo>
                <a:lnTo>
                  <a:pt x="93064" y="0"/>
                </a:lnTo>
                <a:lnTo>
                  <a:pt x="0" y="0"/>
                </a:lnTo>
                <a:lnTo>
                  <a:pt x="46532" y="127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250661" y="2097524"/>
            <a:ext cx="0" cy="174506"/>
          </a:xfrm>
          <a:custGeom>
            <a:avLst/>
            <a:gdLst/>
            <a:ahLst/>
            <a:cxnLst/>
            <a:rect l="l" t="t" r="r" b="b"/>
            <a:pathLst>
              <a:path h="197774">
                <a:moveTo>
                  <a:pt x="0" y="0"/>
                </a:moveTo>
                <a:lnTo>
                  <a:pt x="0" y="197774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295784" y="2179644"/>
            <a:ext cx="84604" cy="112916"/>
          </a:xfrm>
          <a:custGeom>
            <a:avLst/>
            <a:gdLst/>
            <a:ahLst/>
            <a:cxnLst/>
            <a:rect l="l" t="t" r="r" b="b"/>
            <a:pathLst>
              <a:path w="93064" h="127971">
                <a:moveTo>
                  <a:pt x="46532" y="127971"/>
                </a:moveTo>
                <a:lnTo>
                  <a:pt x="93064" y="0"/>
                </a:lnTo>
                <a:lnTo>
                  <a:pt x="0" y="0"/>
                </a:lnTo>
                <a:lnTo>
                  <a:pt x="46532" y="127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343374" y="988897"/>
            <a:ext cx="0" cy="1283134"/>
          </a:xfrm>
          <a:custGeom>
            <a:avLst/>
            <a:gdLst/>
            <a:ahLst/>
            <a:cxnLst/>
            <a:rect l="l" t="t" r="r" b="b"/>
            <a:pathLst>
              <a:path h="1454218">
                <a:moveTo>
                  <a:pt x="0" y="0"/>
                </a:moveTo>
                <a:lnTo>
                  <a:pt x="0" y="1454218"/>
                </a:lnTo>
              </a:path>
            </a:pathLst>
          </a:custGeom>
          <a:ln w="116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2291377" y="528283"/>
            <a:ext cx="4989628" cy="166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211"/>
              </a:lnSpc>
              <a:spcBef>
                <a:spcPts val="60"/>
              </a:spcBef>
            </a:pPr>
            <a:r>
              <a:rPr sz="1100" b="1" dirty="0">
                <a:latin typeface="Arial"/>
                <a:cs typeface="Arial"/>
              </a:rPr>
              <a:t>Discounted</a:t>
            </a:r>
            <a:r>
              <a:rPr sz="1100" b="1" spc="1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Cash</a:t>
            </a:r>
            <a:r>
              <a:rPr sz="1100" b="1" spc="63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Flow</a:t>
            </a:r>
            <a:r>
              <a:rPr sz="1100" b="1" spc="59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Valuation:</a:t>
            </a:r>
            <a:r>
              <a:rPr sz="1100" b="1" spc="117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High</a:t>
            </a:r>
            <a:r>
              <a:rPr sz="1100" b="1" spc="58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Growth</a:t>
            </a:r>
            <a:r>
              <a:rPr sz="1100" b="1" spc="87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with</a:t>
            </a:r>
            <a:r>
              <a:rPr sz="1100" b="1" spc="53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Negative</a:t>
            </a:r>
            <a:r>
              <a:rPr sz="1100" b="1" spc="102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Earnings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291377" y="1098405"/>
            <a:ext cx="408716" cy="145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059"/>
              </a:lnSpc>
              <a:spcBef>
                <a:spcPts val="53"/>
              </a:spcBef>
            </a:pPr>
            <a:r>
              <a:rPr sz="1000" spc="-26" dirty="0">
                <a:latin typeface="Arial"/>
                <a:cs typeface="Arial"/>
              </a:rPr>
              <a:t>Margin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717834" y="2843467"/>
            <a:ext cx="323692" cy="145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059"/>
              </a:lnSpc>
              <a:spcBef>
                <a:spcPts val="53"/>
              </a:spcBef>
            </a:pPr>
            <a:r>
              <a:rPr sz="1000" spc="-31" dirty="0">
                <a:latin typeface="Arial"/>
                <a:cs typeface="Arial"/>
              </a:rPr>
              <a:t>.........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481735" y="3210891"/>
            <a:ext cx="5490702" cy="148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077"/>
              </a:lnSpc>
              <a:spcBef>
                <a:spcPts val="54"/>
              </a:spcBef>
            </a:pPr>
            <a:r>
              <a:rPr sz="1000" spc="-31" dirty="0">
                <a:latin typeface="Arial"/>
                <a:cs typeface="Arial"/>
              </a:rPr>
              <a:t>Discoun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05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t  </a:t>
            </a:r>
            <a:r>
              <a:rPr sz="1000" spc="13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WACC= Cost of Equity (Equity/(Debt + Equity)) + Cost of Debt (Debt/(Debt+ Equity))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359315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487993" y="4874225"/>
            <a:ext cx="95179" cy="36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4" name="object 124"/>
          <p:cNvSpPr txBox="1"/>
          <p:nvPr/>
        </p:nvSpPr>
        <p:spPr>
          <a:xfrm>
            <a:off x="2583172" y="4874225"/>
            <a:ext cx="1427690" cy="36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9175">
              <a:lnSpc>
                <a:spcPts val="1072"/>
              </a:lnSpc>
              <a:spcBef>
                <a:spcPts val="53"/>
              </a:spcBef>
            </a:pPr>
            <a:r>
              <a:rPr sz="1000" b="1" dirty="0">
                <a:latin typeface="Arial"/>
                <a:cs typeface="Arial"/>
              </a:rPr>
              <a:t>Beta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010863" y="4874225"/>
            <a:ext cx="475896" cy="36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2" name="object 122"/>
          <p:cNvSpPr txBox="1"/>
          <p:nvPr/>
        </p:nvSpPr>
        <p:spPr>
          <a:xfrm>
            <a:off x="2487993" y="5243767"/>
            <a:ext cx="856614" cy="18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1" name="object 121"/>
          <p:cNvSpPr txBox="1"/>
          <p:nvPr/>
        </p:nvSpPr>
        <p:spPr>
          <a:xfrm>
            <a:off x="3344608" y="5243767"/>
            <a:ext cx="1142152" cy="18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0" name="object 120"/>
          <p:cNvSpPr txBox="1"/>
          <p:nvPr/>
        </p:nvSpPr>
        <p:spPr>
          <a:xfrm>
            <a:off x="2487993" y="5428539"/>
            <a:ext cx="190358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119" name="object 119"/>
          <p:cNvSpPr txBox="1"/>
          <p:nvPr/>
        </p:nvSpPr>
        <p:spPr>
          <a:xfrm>
            <a:off x="2678352" y="5428539"/>
            <a:ext cx="761435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118" name="object 118"/>
          <p:cNvSpPr txBox="1"/>
          <p:nvPr/>
        </p:nvSpPr>
        <p:spPr>
          <a:xfrm>
            <a:off x="3439786" y="5428539"/>
            <a:ext cx="761435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117" name="object 117"/>
          <p:cNvSpPr txBox="1"/>
          <p:nvPr/>
        </p:nvSpPr>
        <p:spPr>
          <a:xfrm>
            <a:off x="4201222" y="5428539"/>
            <a:ext cx="285537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116" name="object 116"/>
          <p:cNvSpPr txBox="1"/>
          <p:nvPr/>
        </p:nvSpPr>
        <p:spPr>
          <a:xfrm>
            <a:off x="2487993" y="5520924"/>
            <a:ext cx="571075" cy="27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5" name="object 115"/>
          <p:cNvSpPr txBox="1"/>
          <p:nvPr/>
        </p:nvSpPr>
        <p:spPr>
          <a:xfrm>
            <a:off x="3059070" y="5520924"/>
            <a:ext cx="95179" cy="27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4" name="object 114"/>
          <p:cNvSpPr txBox="1"/>
          <p:nvPr/>
        </p:nvSpPr>
        <p:spPr>
          <a:xfrm>
            <a:off x="3154250" y="5520924"/>
            <a:ext cx="571075" cy="27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3" name="object 113"/>
          <p:cNvSpPr txBox="1"/>
          <p:nvPr/>
        </p:nvSpPr>
        <p:spPr>
          <a:xfrm>
            <a:off x="3725325" y="5520924"/>
            <a:ext cx="190358" cy="27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2" name="object 112"/>
          <p:cNvSpPr txBox="1"/>
          <p:nvPr/>
        </p:nvSpPr>
        <p:spPr>
          <a:xfrm>
            <a:off x="3915684" y="5520924"/>
            <a:ext cx="571075" cy="27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1" name="object 111"/>
          <p:cNvSpPr txBox="1"/>
          <p:nvPr/>
        </p:nvSpPr>
        <p:spPr>
          <a:xfrm>
            <a:off x="4296401" y="4781840"/>
            <a:ext cx="1522869" cy="554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99174">
              <a:lnSpc>
                <a:spcPct val="95825"/>
              </a:lnSpc>
              <a:spcBef>
                <a:spcPts val="1341"/>
              </a:spcBef>
            </a:pPr>
            <a:r>
              <a:rPr sz="1000" spc="-22" dirty="0">
                <a:latin typeface="Arial"/>
                <a:cs typeface="Arial"/>
              </a:rPr>
              <a:t>ris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4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investment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819271" y="4781840"/>
            <a:ext cx="761435" cy="554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9" name="object 109"/>
          <p:cNvSpPr txBox="1"/>
          <p:nvPr/>
        </p:nvSpPr>
        <p:spPr>
          <a:xfrm>
            <a:off x="4296401" y="5336153"/>
            <a:ext cx="951794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108" name="object 108"/>
          <p:cNvSpPr txBox="1"/>
          <p:nvPr/>
        </p:nvSpPr>
        <p:spPr>
          <a:xfrm>
            <a:off x="5248195" y="5336153"/>
            <a:ext cx="1332511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107" name="object 107"/>
          <p:cNvSpPr txBox="1"/>
          <p:nvPr/>
        </p:nvSpPr>
        <p:spPr>
          <a:xfrm>
            <a:off x="4296401" y="5428539"/>
            <a:ext cx="761435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106" name="object 106"/>
          <p:cNvSpPr txBox="1"/>
          <p:nvPr/>
        </p:nvSpPr>
        <p:spPr>
          <a:xfrm>
            <a:off x="5057836" y="5428539"/>
            <a:ext cx="1046973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105" name="object 105"/>
          <p:cNvSpPr txBox="1"/>
          <p:nvPr/>
        </p:nvSpPr>
        <p:spPr>
          <a:xfrm>
            <a:off x="6104809" y="5428539"/>
            <a:ext cx="475896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104" name="object 104"/>
          <p:cNvSpPr txBox="1"/>
          <p:nvPr/>
        </p:nvSpPr>
        <p:spPr>
          <a:xfrm>
            <a:off x="4296401" y="5520924"/>
            <a:ext cx="475896" cy="27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3" name="object 103"/>
          <p:cNvSpPr txBox="1"/>
          <p:nvPr/>
        </p:nvSpPr>
        <p:spPr>
          <a:xfrm>
            <a:off x="4772298" y="5520924"/>
            <a:ext cx="856614" cy="27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2" name="object 102"/>
          <p:cNvSpPr txBox="1"/>
          <p:nvPr/>
        </p:nvSpPr>
        <p:spPr>
          <a:xfrm>
            <a:off x="5628912" y="5520924"/>
            <a:ext cx="190358" cy="27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1" name="object 101"/>
          <p:cNvSpPr txBox="1"/>
          <p:nvPr/>
        </p:nvSpPr>
        <p:spPr>
          <a:xfrm>
            <a:off x="5819271" y="5520924"/>
            <a:ext cx="761435" cy="27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0" name="object 100"/>
          <p:cNvSpPr txBox="1"/>
          <p:nvPr/>
        </p:nvSpPr>
        <p:spPr>
          <a:xfrm>
            <a:off x="774765" y="4597069"/>
            <a:ext cx="1522869" cy="1016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99174">
              <a:lnSpc>
                <a:spcPct val="95825"/>
              </a:lnSpc>
              <a:spcBef>
                <a:spcPts val="1341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39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reinvestmen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675886" y="1271186"/>
            <a:ext cx="571075" cy="461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8" name="object 98"/>
          <p:cNvSpPr txBox="1"/>
          <p:nvPr/>
        </p:nvSpPr>
        <p:spPr>
          <a:xfrm>
            <a:off x="5914451" y="1271186"/>
            <a:ext cx="571075" cy="461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7" name="object 97"/>
          <p:cNvSpPr txBox="1"/>
          <p:nvPr/>
        </p:nvSpPr>
        <p:spPr>
          <a:xfrm>
            <a:off x="5438553" y="994029"/>
            <a:ext cx="285538" cy="831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6" name="object 96"/>
          <p:cNvSpPr txBox="1"/>
          <p:nvPr/>
        </p:nvSpPr>
        <p:spPr>
          <a:xfrm>
            <a:off x="5724092" y="994029"/>
            <a:ext cx="2474663" cy="27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6862">
              <a:lnSpc>
                <a:spcPts val="1072"/>
              </a:lnSpc>
              <a:spcBef>
                <a:spcPts val="53"/>
              </a:spcBef>
            </a:pPr>
            <a:r>
              <a:rPr sz="1000" dirty="0">
                <a:latin typeface="Arial"/>
                <a:cs typeface="Arial"/>
              </a:rPr>
              <a:t>Stable Growth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724092" y="1271187"/>
            <a:ext cx="1618048" cy="27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77"/>
              </a:lnSpc>
              <a:spcBef>
                <a:spcPts val="11"/>
              </a:spcBef>
            </a:pPr>
            <a:endParaRPr sz="1100"/>
          </a:p>
          <a:p>
            <a:pPr marL="193129">
              <a:lnSpc>
                <a:spcPts val="1131"/>
              </a:lnSpc>
              <a:spcBef>
                <a:spcPts val="57"/>
              </a:spcBef>
            </a:pPr>
            <a:r>
              <a:rPr sz="1000" dirty="0">
                <a:latin typeface="Arial"/>
                <a:cs typeface="Arial"/>
              </a:rPr>
              <a:t>Revenue      </a:t>
            </a:r>
            <a:r>
              <a:rPr sz="1000" spc="5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Operating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342141" y="1271187"/>
            <a:ext cx="856614" cy="27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77"/>
              </a:lnSpc>
              <a:spcBef>
                <a:spcPts val="11"/>
              </a:spcBef>
            </a:pPr>
            <a:endParaRPr sz="1100"/>
          </a:p>
          <a:p>
            <a:pPr marL="5219">
              <a:lnSpc>
                <a:spcPts val="1131"/>
              </a:lnSpc>
              <a:spcBef>
                <a:spcPts val="57"/>
              </a:spcBef>
            </a:pPr>
            <a:r>
              <a:rPr sz="1000" spc="-4" dirty="0">
                <a:latin typeface="Arial"/>
                <a:cs typeface="Arial"/>
              </a:rPr>
              <a:t>Reinvestment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724092" y="1548344"/>
            <a:ext cx="2474663" cy="27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3129">
              <a:lnSpc>
                <a:spcPct val="95825"/>
              </a:lnSpc>
              <a:spcBef>
                <a:spcPts val="18"/>
              </a:spcBef>
            </a:pPr>
            <a:r>
              <a:rPr sz="1000" spc="-8" dirty="0">
                <a:latin typeface="Arial"/>
                <a:cs typeface="Arial"/>
              </a:rPr>
              <a:t>Growt</a:t>
            </a:r>
            <a:r>
              <a:rPr sz="1000" dirty="0">
                <a:latin typeface="Arial"/>
                <a:cs typeface="Arial"/>
              </a:rPr>
              <a:t>h         </a:t>
            </a:r>
            <a:r>
              <a:rPr sz="1000" spc="57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Margin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438553" y="1825501"/>
            <a:ext cx="1237332" cy="739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1" name="object 91"/>
          <p:cNvSpPr txBox="1"/>
          <p:nvPr/>
        </p:nvSpPr>
        <p:spPr>
          <a:xfrm>
            <a:off x="6675886" y="1825501"/>
            <a:ext cx="1528157" cy="739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0" name="object 90"/>
          <p:cNvSpPr txBox="1"/>
          <p:nvPr/>
        </p:nvSpPr>
        <p:spPr>
          <a:xfrm>
            <a:off x="5438553" y="2564585"/>
            <a:ext cx="1998766" cy="18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9175">
              <a:lnSpc>
                <a:spcPts val="1252"/>
              </a:lnSpc>
              <a:spcBef>
                <a:spcPts val="62"/>
              </a:spcBef>
            </a:pPr>
            <a:r>
              <a:rPr sz="1500" spc="-22" baseline="7905" dirty="0">
                <a:latin typeface="Arial"/>
                <a:cs typeface="Arial"/>
              </a:rPr>
              <a:t>Termina</a:t>
            </a:r>
            <a:r>
              <a:rPr sz="1500" baseline="7905" dirty="0">
                <a:latin typeface="Arial"/>
                <a:cs typeface="Arial"/>
              </a:rPr>
              <a:t>l</a:t>
            </a:r>
            <a:r>
              <a:rPr sz="1500" spc="-39" baseline="7905" dirty="0">
                <a:latin typeface="Arial"/>
                <a:cs typeface="Arial"/>
              </a:rPr>
              <a:t> </a:t>
            </a:r>
            <a:r>
              <a:rPr sz="1500" spc="-22" baseline="7905" dirty="0">
                <a:latin typeface="Arial"/>
                <a:cs typeface="Arial"/>
              </a:rPr>
              <a:t>Value</a:t>
            </a:r>
            <a:r>
              <a:rPr sz="1500" baseline="7905" dirty="0">
                <a:latin typeface="Arial"/>
                <a:cs typeface="Arial"/>
              </a:rPr>
              <a:t>=</a:t>
            </a:r>
            <a:r>
              <a:rPr sz="1500" spc="-39" baseline="7905" dirty="0">
                <a:latin typeface="Arial"/>
                <a:cs typeface="Arial"/>
              </a:rPr>
              <a:t> </a:t>
            </a:r>
            <a:r>
              <a:rPr sz="1500" spc="-22" baseline="7905" dirty="0">
                <a:latin typeface="Arial"/>
                <a:cs typeface="Arial"/>
              </a:rPr>
              <a:t>FCF</a:t>
            </a:r>
            <a:r>
              <a:rPr sz="1500" baseline="7905" dirty="0">
                <a:latin typeface="Arial"/>
                <a:cs typeface="Arial"/>
              </a:rPr>
              <a:t>F</a:t>
            </a:r>
            <a:r>
              <a:rPr sz="1500" spc="219" baseline="7905" dirty="0">
                <a:latin typeface="Arial"/>
                <a:cs typeface="Arial"/>
              </a:rPr>
              <a:t> </a:t>
            </a:r>
            <a:r>
              <a:rPr sz="1500" baseline="-2635" dirty="0">
                <a:latin typeface="Arial"/>
                <a:cs typeface="Arial"/>
              </a:rPr>
              <a:t>n+</a:t>
            </a:r>
            <a:r>
              <a:rPr sz="1500" spc="53" baseline="-2635" dirty="0">
                <a:latin typeface="Arial"/>
                <a:cs typeface="Arial"/>
              </a:rPr>
              <a:t>1</a:t>
            </a:r>
            <a:r>
              <a:rPr sz="1500" spc="-22" baseline="7905" dirty="0">
                <a:latin typeface="Arial"/>
                <a:cs typeface="Arial"/>
              </a:rPr>
              <a:t>/(r-</a:t>
            </a:r>
            <a:r>
              <a:rPr sz="1500" baseline="7905" dirty="0">
                <a:latin typeface="Arial"/>
                <a:cs typeface="Arial"/>
              </a:rPr>
              <a:t>g</a:t>
            </a:r>
            <a:r>
              <a:rPr sz="1500" spc="-192" baseline="7905" dirty="0">
                <a:latin typeface="Arial"/>
                <a:cs typeface="Arial"/>
              </a:rPr>
              <a:t> </a:t>
            </a:r>
            <a:r>
              <a:rPr sz="1500" spc="26" baseline="-2635" dirty="0">
                <a:latin typeface="Arial"/>
                <a:cs typeface="Arial"/>
              </a:rPr>
              <a:t>n</a:t>
            </a:r>
            <a:r>
              <a:rPr sz="1500" baseline="7905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437320" y="2564585"/>
            <a:ext cx="766723" cy="18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8" name="object 88"/>
          <p:cNvSpPr txBox="1"/>
          <p:nvPr/>
        </p:nvSpPr>
        <p:spPr>
          <a:xfrm>
            <a:off x="774765" y="809258"/>
            <a:ext cx="380717" cy="461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7" name="object 87"/>
          <p:cNvSpPr txBox="1"/>
          <p:nvPr/>
        </p:nvSpPr>
        <p:spPr>
          <a:xfrm>
            <a:off x="1155483" y="809258"/>
            <a:ext cx="666255" cy="461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73"/>
              </a:lnSpc>
              <a:spcBef>
                <a:spcPts val="4"/>
              </a:spcBef>
            </a:pPr>
            <a:endParaRPr sz="700"/>
          </a:p>
          <a:p>
            <a:pPr marL="99174">
              <a:lnSpc>
                <a:spcPct val="95825"/>
              </a:lnSpc>
            </a:pPr>
            <a:r>
              <a:rPr sz="1000" spc="-26" dirty="0">
                <a:latin typeface="Arial"/>
                <a:cs typeface="Arial"/>
              </a:rPr>
              <a:t>Current</a:t>
            </a:r>
            <a:endParaRPr sz="1000">
              <a:latin typeface="Arial"/>
              <a:cs typeface="Arial"/>
            </a:endParaRPr>
          </a:p>
          <a:p>
            <a:pPr marL="99174">
              <a:lnSpc>
                <a:spcPct val="95825"/>
              </a:lnSpc>
              <a:spcBef>
                <a:spcPts val="13"/>
              </a:spcBef>
            </a:pPr>
            <a:r>
              <a:rPr sz="1000" dirty="0">
                <a:latin typeface="Arial"/>
                <a:cs typeface="Arial"/>
              </a:rPr>
              <a:t>Revenue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821738" y="809258"/>
            <a:ext cx="380717" cy="461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5" name="object 85"/>
          <p:cNvSpPr txBox="1"/>
          <p:nvPr/>
        </p:nvSpPr>
        <p:spPr>
          <a:xfrm>
            <a:off x="2202454" y="809258"/>
            <a:ext cx="761435" cy="461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77"/>
              </a:lnSpc>
              <a:spcBef>
                <a:spcPts val="11"/>
              </a:spcBef>
            </a:pPr>
            <a:endParaRPr sz="1100"/>
          </a:p>
          <a:p>
            <a:pPr marL="99174">
              <a:lnSpc>
                <a:spcPct val="95825"/>
              </a:lnSpc>
            </a:pPr>
            <a:r>
              <a:rPr sz="1000" spc="-8" dirty="0">
                <a:latin typeface="Arial"/>
                <a:cs typeface="Arial"/>
              </a:rPr>
              <a:t>Operating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963890" y="809258"/>
            <a:ext cx="1142152" cy="18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4106043" y="809258"/>
            <a:ext cx="1332510" cy="18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2" name="object 82"/>
          <p:cNvSpPr txBox="1"/>
          <p:nvPr/>
        </p:nvSpPr>
        <p:spPr>
          <a:xfrm>
            <a:off x="2963890" y="994030"/>
            <a:ext cx="1618049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81" name="object 81"/>
          <p:cNvSpPr txBox="1"/>
          <p:nvPr/>
        </p:nvSpPr>
        <p:spPr>
          <a:xfrm>
            <a:off x="4581939" y="994030"/>
            <a:ext cx="761435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80" name="object 80"/>
          <p:cNvSpPr txBox="1"/>
          <p:nvPr/>
        </p:nvSpPr>
        <p:spPr>
          <a:xfrm>
            <a:off x="5343374" y="994030"/>
            <a:ext cx="95179" cy="1293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2963891" y="1086415"/>
            <a:ext cx="285537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78" name="object 78"/>
          <p:cNvSpPr txBox="1"/>
          <p:nvPr/>
        </p:nvSpPr>
        <p:spPr>
          <a:xfrm>
            <a:off x="3249428" y="1086415"/>
            <a:ext cx="1522869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77" name="object 77"/>
          <p:cNvSpPr txBox="1"/>
          <p:nvPr/>
        </p:nvSpPr>
        <p:spPr>
          <a:xfrm>
            <a:off x="4772299" y="1086415"/>
            <a:ext cx="571075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2963891" y="1178801"/>
            <a:ext cx="95179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75" name="object 75"/>
          <p:cNvSpPr txBox="1"/>
          <p:nvPr/>
        </p:nvSpPr>
        <p:spPr>
          <a:xfrm>
            <a:off x="3059069" y="1178801"/>
            <a:ext cx="951794" cy="27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4010863" y="1178801"/>
            <a:ext cx="285537" cy="27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3" name="object 73"/>
          <p:cNvSpPr txBox="1"/>
          <p:nvPr/>
        </p:nvSpPr>
        <p:spPr>
          <a:xfrm>
            <a:off x="4296401" y="1178801"/>
            <a:ext cx="856614" cy="27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2" name="object 72"/>
          <p:cNvSpPr txBox="1"/>
          <p:nvPr/>
        </p:nvSpPr>
        <p:spPr>
          <a:xfrm>
            <a:off x="5153016" y="1178801"/>
            <a:ext cx="190358" cy="27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1" name="object 71"/>
          <p:cNvSpPr txBox="1"/>
          <p:nvPr/>
        </p:nvSpPr>
        <p:spPr>
          <a:xfrm>
            <a:off x="774765" y="1271187"/>
            <a:ext cx="666255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70" name="object 70"/>
          <p:cNvSpPr txBox="1"/>
          <p:nvPr/>
        </p:nvSpPr>
        <p:spPr>
          <a:xfrm>
            <a:off x="1441020" y="1271187"/>
            <a:ext cx="1142152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69" name="object 69"/>
          <p:cNvSpPr txBox="1"/>
          <p:nvPr/>
        </p:nvSpPr>
        <p:spPr>
          <a:xfrm>
            <a:off x="2583172" y="1271187"/>
            <a:ext cx="475896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68" name="object 68"/>
          <p:cNvSpPr txBox="1"/>
          <p:nvPr/>
        </p:nvSpPr>
        <p:spPr>
          <a:xfrm>
            <a:off x="774765" y="1363572"/>
            <a:ext cx="1237331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67" name="object 67"/>
          <p:cNvSpPr txBox="1"/>
          <p:nvPr/>
        </p:nvSpPr>
        <p:spPr>
          <a:xfrm>
            <a:off x="2012096" y="1363572"/>
            <a:ext cx="1046973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66" name="object 66"/>
          <p:cNvSpPr txBox="1"/>
          <p:nvPr/>
        </p:nvSpPr>
        <p:spPr>
          <a:xfrm>
            <a:off x="774764" y="1455958"/>
            <a:ext cx="1046973" cy="18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1821737" y="1455958"/>
            <a:ext cx="475896" cy="18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9174">
              <a:lnSpc>
                <a:spcPts val="1072"/>
              </a:lnSpc>
              <a:spcBef>
                <a:spcPts val="53"/>
              </a:spcBef>
            </a:pPr>
            <a:r>
              <a:rPr sz="1000" dirty="0">
                <a:latin typeface="Arial"/>
                <a:cs typeface="Arial"/>
              </a:rPr>
              <a:t>EBIT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97635" y="1455958"/>
            <a:ext cx="951794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63" name="object 63"/>
          <p:cNvSpPr txBox="1"/>
          <p:nvPr/>
        </p:nvSpPr>
        <p:spPr>
          <a:xfrm>
            <a:off x="3249428" y="1455958"/>
            <a:ext cx="1522869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62" name="object 62"/>
          <p:cNvSpPr txBox="1"/>
          <p:nvPr/>
        </p:nvSpPr>
        <p:spPr>
          <a:xfrm>
            <a:off x="4772299" y="1455958"/>
            <a:ext cx="571075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61" name="object 61"/>
          <p:cNvSpPr txBox="1"/>
          <p:nvPr/>
        </p:nvSpPr>
        <p:spPr>
          <a:xfrm>
            <a:off x="2297634" y="1548342"/>
            <a:ext cx="856615" cy="92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60" name="object 60"/>
          <p:cNvSpPr txBox="1"/>
          <p:nvPr/>
        </p:nvSpPr>
        <p:spPr>
          <a:xfrm>
            <a:off x="3154250" y="1548343"/>
            <a:ext cx="571075" cy="369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9">
              <a:lnSpc>
                <a:spcPts val="1072"/>
              </a:lnSpc>
              <a:spcBef>
                <a:spcPts val="53"/>
              </a:spcBef>
            </a:pPr>
            <a:r>
              <a:rPr sz="1000" dirty="0">
                <a:latin typeface="Arial"/>
                <a:cs typeface="Arial"/>
              </a:rPr>
              <a:t>Revenue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25325" y="1548343"/>
            <a:ext cx="571075" cy="369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4296401" y="1548342"/>
            <a:ext cx="761435" cy="461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9174">
              <a:lnSpc>
                <a:spcPts val="1072"/>
              </a:lnSpc>
              <a:spcBef>
                <a:spcPts val="53"/>
              </a:spcBef>
            </a:pPr>
            <a:r>
              <a:rPr sz="1000" dirty="0">
                <a:latin typeface="Arial"/>
                <a:cs typeface="Arial"/>
              </a:rPr>
              <a:t>Expected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057837" y="1548342"/>
            <a:ext cx="285537" cy="461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774765" y="1640728"/>
            <a:ext cx="1237331" cy="184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2012097" y="1640729"/>
            <a:ext cx="1142152" cy="27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774765" y="1825499"/>
            <a:ext cx="666255" cy="27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1441021" y="1825499"/>
            <a:ext cx="571075" cy="27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2012097" y="1917886"/>
            <a:ext cx="1427690" cy="36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3439787" y="1917886"/>
            <a:ext cx="856614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50" name="object 50"/>
          <p:cNvSpPr txBox="1"/>
          <p:nvPr/>
        </p:nvSpPr>
        <p:spPr>
          <a:xfrm>
            <a:off x="3439786" y="2010271"/>
            <a:ext cx="1332511" cy="27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4772299" y="2010271"/>
            <a:ext cx="571075" cy="27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774765" y="2102657"/>
            <a:ext cx="475896" cy="18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1250661" y="2102657"/>
            <a:ext cx="761435" cy="18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774765" y="2287428"/>
            <a:ext cx="3045739" cy="18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3820505" y="2287428"/>
            <a:ext cx="1618048" cy="18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774765" y="2472200"/>
            <a:ext cx="1522869" cy="18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2297635" y="2472200"/>
            <a:ext cx="2950560" cy="18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5248195" y="2472200"/>
            <a:ext cx="190358" cy="18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473364" y="448235"/>
            <a:ext cx="6355703" cy="2301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2915">
              <a:lnSpc>
                <a:spcPts val="538"/>
              </a:lnSpc>
              <a:spcBef>
                <a:spcPts val="26"/>
              </a:spcBef>
            </a:pPr>
            <a:endParaRPr sz="500"/>
          </a:p>
          <a:p>
            <a:pPr marL="1806030" marR="72915">
              <a:lnSpc>
                <a:spcPct val="95825"/>
              </a:lnSpc>
            </a:pPr>
            <a:r>
              <a:rPr sz="1100" b="1" dirty="0">
                <a:latin typeface="Arial"/>
                <a:cs typeface="Arial"/>
              </a:rPr>
              <a:t>Discounted</a:t>
            </a:r>
            <a:r>
              <a:rPr sz="1100" b="1" spc="1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Cash</a:t>
            </a:r>
            <a:r>
              <a:rPr sz="1100" b="1" spc="63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Flow</a:t>
            </a:r>
            <a:r>
              <a:rPr sz="1100" b="1" spc="59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Valuation:</a:t>
            </a:r>
            <a:r>
              <a:rPr sz="1100" b="1" spc="117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High</a:t>
            </a:r>
            <a:r>
              <a:rPr sz="1100" b="1" spc="58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Growth</a:t>
            </a:r>
            <a:r>
              <a:rPr sz="1100" b="1" spc="87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with</a:t>
            </a:r>
            <a:r>
              <a:rPr sz="1100" b="1" spc="53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Negative</a:t>
            </a:r>
            <a:endParaRPr sz="1100">
              <a:latin typeface="Arial"/>
              <a:cs typeface="Arial"/>
            </a:endParaRPr>
          </a:p>
          <a:p>
            <a:pPr marL="1806030" marR="72915">
              <a:lnSpc>
                <a:spcPts val="1019"/>
              </a:lnSpc>
              <a:spcBef>
                <a:spcPts val="1024"/>
              </a:spcBef>
            </a:pPr>
            <a:r>
              <a:rPr sz="1500" spc="-26" baseline="-5270" dirty="0">
                <a:latin typeface="Arial"/>
                <a:cs typeface="Arial"/>
              </a:rPr>
              <a:t>Curren</a:t>
            </a:r>
            <a:r>
              <a:rPr sz="1500" baseline="-5270" dirty="0">
                <a:latin typeface="Arial"/>
                <a:cs typeface="Arial"/>
              </a:rPr>
              <a:t>t                                                 </a:t>
            </a:r>
            <a:r>
              <a:rPr sz="1500" spc="219" baseline="-5270" dirty="0">
                <a:latin typeface="Arial"/>
                <a:cs typeface="Arial"/>
              </a:rPr>
              <a:t> </a:t>
            </a:r>
            <a:r>
              <a:rPr sz="1500" spc="-4" baseline="-5270" dirty="0">
                <a:latin typeface="Arial"/>
                <a:cs typeface="Arial"/>
              </a:rPr>
              <a:t>Reinvestment</a:t>
            </a:r>
            <a:endParaRPr sz="1000">
              <a:latin typeface="Arial"/>
              <a:cs typeface="Arial"/>
            </a:endParaRPr>
          </a:p>
          <a:p>
            <a:pPr marL="772521" marR="72915">
              <a:lnSpc>
                <a:spcPts val="1265"/>
              </a:lnSpc>
              <a:spcBef>
                <a:spcPts val="12"/>
              </a:spcBef>
            </a:pPr>
            <a:r>
              <a:rPr sz="1500" spc="-26" baseline="21082" dirty="0">
                <a:latin typeface="Arial"/>
                <a:cs typeface="Arial"/>
              </a:rPr>
              <a:t>Curren</a:t>
            </a:r>
            <a:r>
              <a:rPr sz="1500" baseline="21082" dirty="0">
                <a:latin typeface="Arial"/>
                <a:cs typeface="Arial"/>
              </a:rPr>
              <a:t>t                 </a:t>
            </a:r>
            <a:r>
              <a:rPr sz="1500" spc="93" baseline="21082" dirty="0">
                <a:latin typeface="Arial"/>
                <a:cs typeface="Arial"/>
              </a:rPr>
              <a:t> </a:t>
            </a:r>
            <a:r>
              <a:rPr sz="1500" spc="-8" baseline="-2635" dirty="0">
                <a:latin typeface="Arial"/>
                <a:cs typeface="Arial"/>
              </a:rPr>
              <a:t>Operating</a:t>
            </a:r>
            <a:endParaRPr sz="1000">
              <a:latin typeface="Arial"/>
              <a:cs typeface="Arial"/>
            </a:endParaRPr>
          </a:p>
          <a:p>
            <a:pPr marL="2536880" marR="1718708" algn="ctr">
              <a:lnSpc>
                <a:spcPts val="1019"/>
              </a:lnSpc>
              <a:spcBef>
                <a:spcPts val="660"/>
              </a:spcBef>
            </a:pPr>
            <a:r>
              <a:rPr sz="1500" spc="-13" baseline="-5270" dirty="0">
                <a:latin typeface="Arial"/>
                <a:cs typeface="Arial"/>
              </a:rPr>
              <a:t>Sale</a:t>
            </a:r>
            <a:r>
              <a:rPr sz="1500" baseline="-5270" dirty="0">
                <a:latin typeface="Arial"/>
                <a:cs typeface="Arial"/>
              </a:rPr>
              <a:t>s</a:t>
            </a:r>
            <a:r>
              <a:rPr sz="1500" spc="-31" baseline="-5270" dirty="0">
                <a:latin typeface="Arial"/>
                <a:cs typeface="Arial"/>
              </a:rPr>
              <a:t> </a:t>
            </a:r>
            <a:r>
              <a:rPr sz="1500" spc="-13" baseline="-5270" dirty="0">
                <a:latin typeface="Arial"/>
                <a:cs typeface="Arial"/>
              </a:rPr>
              <a:t>Turnove</a:t>
            </a:r>
            <a:r>
              <a:rPr sz="1500" baseline="-5270" dirty="0">
                <a:latin typeface="Arial"/>
                <a:cs typeface="Arial"/>
              </a:rPr>
              <a:t>r             </a:t>
            </a:r>
            <a:r>
              <a:rPr sz="1500" spc="35" baseline="-5270" dirty="0">
                <a:latin typeface="Arial"/>
                <a:cs typeface="Arial"/>
              </a:rPr>
              <a:t> </a:t>
            </a:r>
            <a:r>
              <a:rPr sz="1500" baseline="-5270" dirty="0">
                <a:latin typeface="Arial"/>
                <a:cs typeface="Arial"/>
              </a:rPr>
              <a:t>Competitive</a:t>
            </a:r>
            <a:endParaRPr sz="1000">
              <a:latin typeface="Arial"/>
              <a:cs typeface="Arial"/>
            </a:endParaRPr>
          </a:p>
          <a:p>
            <a:pPr marL="1430209" indent="1127464">
              <a:lnSpc>
                <a:spcPts val="1538"/>
              </a:lnSpc>
              <a:spcBef>
                <a:spcPts val="16"/>
              </a:spcBef>
            </a:pPr>
            <a:r>
              <a:rPr sz="1000" spc="-22" dirty="0">
                <a:latin typeface="Arial"/>
                <a:cs typeface="Arial"/>
              </a:rPr>
              <a:t>Rati</a:t>
            </a:r>
            <a:r>
              <a:rPr sz="1000" dirty="0">
                <a:latin typeface="Arial"/>
                <a:cs typeface="Arial"/>
              </a:rPr>
              <a:t>o                            </a:t>
            </a:r>
            <a:r>
              <a:rPr sz="1000" spc="20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Advantages                       </a:t>
            </a:r>
            <a:r>
              <a:rPr sz="1000" spc="62" dirty="0">
                <a:latin typeface="Arial"/>
                <a:cs typeface="Arial"/>
              </a:rPr>
              <a:t> </a:t>
            </a:r>
            <a:r>
              <a:rPr sz="1500" baseline="23717" dirty="0">
                <a:latin typeface="Arial"/>
                <a:cs typeface="Arial"/>
              </a:rPr>
              <a:t>Stable          </a:t>
            </a:r>
            <a:r>
              <a:rPr sz="1500" spc="112" baseline="23717" dirty="0">
                <a:latin typeface="Arial"/>
                <a:cs typeface="Arial"/>
              </a:rPr>
              <a:t> </a:t>
            </a:r>
            <a:r>
              <a:rPr sz="1500" baseline="23717" dirty="0">
                <a:latin typeface="Arial"/>
                <a:cs typeface="Arial"/>
              </a:rPr>
              <a:t>S </a:t>
            </a:r>
            <a:endParaRPr sz="1000">
              <a:latin typeface="Arial"/>
              <a:cs typeface="Arial"/>
            </a:endParaRPr>
          </a:p>
          <a:p>
            <a:pPr marL="1430209">
              <a:lnSpc>
                <a:spcPts val="1134"/>
              </a:lnSpc>
            </a:pPr>
            <a:r>
              <a:rPr sz="1500" baseline="-18446" dirty="0">
                <a:latin typeface="Arial"/>
                <a:cs typeface="Arial"/>
              </a:rPr>
              <a:t>EBIT                                                                                                        </a:t>
            </a:r>
            <a:r>
              <a:rPr sz="1500" spc="170" baseline="-1844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Revenue</a:t>
            </a:r>
            <a:endParaRPr sz="1000">
              <a:latin typeface="Arial"/>
              <a:cs typeface="Arial"/>
            </a:endParaRPr>
          </a:p>
          <a:p>
            <a:pPr marL="2651629" marR="72915">
              <a:lnSpc>
                <a:spcPts val="969"/>
              </a:lnSpc>
            </a:pPr>
            <a:r>
              <a:rPr sz="1500" baseline="5270" dirty="0">
                <a:latin typeface="Arial"/>
                <a:cs typeface="Arial"/>
              </a:rPr>
              <a:t>Revenue                   </a:t>
            </a:r>
            <a:r>
              <a:rPr sz="1500" spc="201" baseline="5270" dirty="0">
                <a:latin typeface="Arial"/>
                <a:cs typeface="Arial"/>
              </a:rPr>
              <a:t> </a:t>
            </a:r>
            <a:r>
              <a:rPr sz="1500" baseline="5270" dirty="0">
                <a:latin typeface="Arial"/>
                <a:cs typeface="Arial"/>
              </a:rPr>
              <a:t>Expected                           </a:t>
            </a:r>
            <a:r>
              <a:rPr sz="1500" spc="66" baseline="5270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Growth</a:t>
            </a:r>
            <a:endParaRPr sz="1000">
              <a:latin typeface="Arial"/>
              <a:cs typeface="Arial"/>
            </a:endParaRPr>
          </a:p>
          <a:p>
            <a:pPr marL="2651629" marR="72915">
              <a:lnSpc>
                <a:spcPts val="1068"/>
              </a:lnSpc>
              <a:spcBef>
                <a:spcPts val="4"/>
              </a:spcBef>
            </a:pPr>
            <a:r>
              <a:rPr sz="1000" spc="-8" dirty="0">
                <a:latin typeface="Arial"/>
                <a:cs typeface="Arial"/>
              </a:rPr>
              <a:t>Growt</a:t>
            </a:r>
            <a:r>
              <a:rPr sz="1000" dirty="0">
                <a:latin typeface="Arial"/>
                <a:cs typeface="Arial"/>
              </a:rPr>
              <a:t>h                      </a:t>
            </a:r>
            <a:r>
              <a:rPr sz="1000" spc="206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Operating</a:t>
            </a:r>
            <a:endParaRPr sz="1000">
              <a:latin typeface="Arial"/>
              <a:cs typeface="Arial"/>
            </a:endParaRPr>
          </a:p>
          <a:p>
            <a:pPr marL="396700" marR="72915">
              <a:lnSpc>
                <a:spcPts val="1149"/>
              </a:lnSpc>
              <a:spcBef>
                <a:spcPts val="4"/>
              </a:spcBef>
            </a:pPr>
            <a:r>
              <a:rPr sz="1500" spc="-8" baseline="2635" dirty="0">
                <a:latin typeface="Arial"/>
                <a:cs typeface="Arial"/>
              </a:rPr>
              <a:t>Ta</a:t>
            </a:r>
            <a:r>
              <a:rPr sz="1500" baseline="2635" dirty="0">
                <a:latin typeface="Arial"/>
                <a:cs typeface="Arial"/>
              </a:rPr>
              <a:t>x</a:t>
            </a:r>
            <a:r>
              <a:rPr sz="1500" spc="-13" baseline="2635" dirty="0">
                <a:latin typeface="Arial"/>
                <a:cs typeface="Arial"/>
              </a:rPr>
              <a:t> </a:t>
            </a:r>
            <a:r>
              <a:rPr sz="1500" spc="-8" baseline="2635" dirty="0">
                <a:latin typeface="Arial"/>
                <a:cs typeface="Arial"/>
              </a:rPr>
              <a:t>Rat</a:t>
            </a:r>
            <a:r>
              <a:rPr sz="1500" baseline="2635" dirty="0">
                <a:latin typeface="Arial"/>
                <a:cs typeface="Arial"/>
              </a:rPr>
              <a:t>e                                                                                    </a:t>
            </a:r>
            <a:r>
              <a:rPr sz="1500" spc="183" baseline="2635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Margin</a:t>
            </a:r>
            <a:endParaRPr sz="1000">
              <a:latin typeface="Arial"/>
              <a:cs typeface="Arial"/>
            </a:endParaRPr>
          </a:p>
          <a:p>
            <a:pPr marL="396700" marR="72915">
              <a:lnSpc>
                <a:spcPts val="1068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NOLs</a:t>
            </a:r>
            <a:endParaRPr sz="1000">
              <a:latin typeface="Arial"/>
              <a:cs typeface="Arial"/>
            </a:endParaRPr>
          </a:p>
          <a:p>
            <a:pPr marL="1806030" marR="72915">
              <a:lnSpc>
                <a:spcPts val="1019"/>
              </a:lnSpc>
              <a:spcBef>
                <a:spcPts val="2890"/>
              </a:spcBef>
            </a:pPr>
            <a:r>
              <a:rPr sz="1500" baseline="-5270" dirty="0">
                <a:latin typeface="Arial"/>
                <a:cs typeface="Arial"/>
              </a:rPr>
              <a:t>FCFF = Revenue* Op Margin (1-t) -</a:t>
            </a:r>
            <a:r>
              <a:rPr sz="1500" spc="-3" baseline="-5270" dirty="0">
                <a:latin typeface="Arial"/>
                <a:cs typeface="Arial"/>
              </a:rPr>
              <a:t> </a:t>
            </a:r>
            <a:r>
              <a:rPr sz="1500" baseline="-5270" dirty="0">
                <a:latin typeface="Arial"/>
                <a:cs typeface="Arial"/>
              </a:rPr>
              <a:t>Reinvestment</a:t>
            </a:r>
            <a:endParaRPr sz="1000">
              <a:latin typeface="Arial"/>
              <a:cs typeface="Arial"/>
            </a:endParaRPr>
          </a:p>
          <a:p>
            <a:pPr marR="396608" algn="r">
              <a:lnSpc>
                <a:spcPts val="853"/>
              </a:lnSpc>
            </a:pPr>
            <a:r>
              <a:rPr sz="1500" spc="-22" baseline="2635" dirty="0">
                <a:latin typeface="Arial"/>
                <a:cs typeface="Arial"/>
              </a:rPr>
              <a:t>Termina</a:t>
            </a:r>
            <a:r>
              <a:rPr sz="1500" baseline="2635" dirty="0">
                <a:latin typeface="Arial"/>
                <a:cs typeface="Arial"/>
              </a:rPr>
              <a:t>l</a:t>
            </a:r>
            <a:r>
              <a:rPr sz="1500" spc="-39" baseline="2635" dirty="0">
                <a:latin typeface="Arial"/>
                <a:cs typeface="Arial"/>
              </a:rPr>
              <a:t> </a:t>
            </a:r>
            <a:r>
              <a:rPr sz="1500" spc="-22" baseline="2635" dirty="0">
                <a:latin typeface="Arial"/>
                <a:cs typeface="Arial"/>
              </a:rPr>
              <a:t>Value=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55201" y="448236"/>
            <a:ext cx="1915435" cy="3409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0481">
              <a:lnSpc>
                <a:spcPct val="95825"/>
              </a:lnSpc>
              <a:spcBef>
                <a:spcPts val="5629"/>
              </a:spcBef>
            </a:pPr>
            <a:r>
              <a:rPr sz="1000" dirty="0">
                <a:latin typeface="Arial"/>
                <a:cs typeface="Arial"/>
              </a:rPr>
              <a:t>table       </a:t>
            </a:r>
            <a:r>
              <a:rPr sz="1000" spc="19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Stable</a:t>
            </a:r>
            <a:endParaRPr sz="1000">
              <a:latin typeface="Arial"/>
              <a:cs typeface="Arial"/>
            </a:endParaRPr>
          </a:p>
          <a:p>
            <a:pPr marL="396700">
              <a:lnSpc>
                <a:spcPct val="95825"/>
              </a:lnSpc>
              <a:spcBef>
                <a:spcPts val="12922"/>
              </a:spcBef>
            </a:pPr>
            <a:r>
              <a:rPr sz="1000" spc="-4" dirty="0">
                <a:latin typeface="Arial"/>
                <a:cs typeface="Arial"/>
              </a:rPr>
              <a:t>Forever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3364" y="2749355"/>
            <a:ext cx="1633912" cy="1108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834">
              <a:lnSpc>
                <a:spcPts val="1072"/>
              </a:lnSpc>
              <a:spcBef>
                <a:spcPts val="53"/>
              </a:spcBef>
            </a:pPr>
            <a:r>
              <a:rPr sz="1000" spc="-4" dirty="0">
                <a:latin typeface="Arial"/>
                <a:cs typeface="Arial"/>
              </a:rPr>
              <a:t>Valu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Operatin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Assets</a:t>
            </a:r>
            <a:endParaRPr sz="1000">
              <a:latin typeface="Arial"/>
              <a:cs typeface="Arial"/>
            </a:endParaRPr>
          </a:p>
          <a:p>
            <a:pPr marL="114834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+ Cash &amp; Non-op Assets</a:t>
            </a:r>
            <a:endParaRPr sz="1000">
              <a:latin typeface="Arial"/>
              <a:cs typeface="Arial"/>
            </a:endParaRPr>
          </a:p>
          <a:p>
            <a:pPr marL="114834">
              <a:lnSpc>
                <a:spcPct val="95825"/>
              </a:lnSpc>
              <a:spcBef>
                <a:spcPts val="13"/>
              </a:spcBef>
            </a:pPr>
            <a:r>
              <a:rPr sz="1000" dirty="0">
                <a:latin typeface="Arial"/>
                <a:cs typeface="Arial"/>
              </a:rPr>
              <a:t>=</a:t>
            </a:r>
            <a:r>
              <a:rPr sz="1000" spc="-39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Valu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39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Firm</a:t>
            </a:r>
            <a:endParaRPr sz="1000">
              <a:latin typeface="Arial"/>
              <a:cs typeface="Arial"/>
            </a:endParaRPr>
          </a:p>
          <a:p>
            <a:pPr marL="114834">
              <a:lnSpc>
                <a:spcPct val="95825"/>
              </a:lnSpc>
              <a:spcBef>
                <a:spcPts val="13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Value of Debt</a:t>
            </a:r>
            <a:endParaRPr sz="1000">
              <a:latin typeface="Arial"/>
              <a:cs typeface="Arial"/>
            </a:endParaRPr>
          </a:p>
          <a:p>
            <a:pPr marL="114834">
              <a:lnSpc>
                <a:spcPct val="95825"/>
              </a:lnSpc>
              <a:spcBef>
                <a:spcPts val="13"/>
              </a:spcBef>
            </a:pPr>
            <a:r>
              <a:rPr sz="1000" dirty="0">
                <a:latin typeface="Arial"/>
                <a:cs typeface="Arial"/>
              </a:rPr>
              <a:t>=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Valu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Equity</a:t>
            </a:r>
            <a:endParaRPr sz="1000">
              <a:latin typeface="Arial"/>
              <a:cs typeface="Arial"/>
            </a:endParaRPr>
          </a:p>
          <a:p>
            <a:pPr marL="114834">
              <a:lnSpc>
                <a:spcPct val="95825"/>
              </a:lnSpc>
              <a:spcBef>
                <a:spcPts val="13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Equity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Options</a:t>
            </a:r>
            <a:endParaRPr sz="1000">
              <a:latin typeface="Arial"/>
              <a:cs typeface="Arial"/>
            </a:endParaRPr>
          </a:p>
          <a:p>
            <a:pPr marL="114834">
              <a:lnSpc>
                <a:spcPct val="95825"/>
              </a:lnSpc>
              <a:spcBef>
                <a:spcPts val="13"/>
              </a:spcBef>
            </a:pPr>
            <a:r>
              <a:rPr sz="1000" dirty="0">
                <a:latin typeface="Arial"/>
                <a:cs typeface="Arial"/>
              </a:rPr>
              <a:t>=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Valu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Equit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Stock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07276" y="2749356"/>
            <a:ext cx="4647925" cy="179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1041">
              <a:lnSpc>
                <a:spcPts val="1252"/>
              </a:lnSpc>
              <a:spcBef>
                <a:spcPts val="62"/>
              </a:spcBef>
            </a:pPr>
            <a:r>
              <a:rPr sz="1500" baseline="7905" dirty="0">
                <a:latin typeface="Arial"/>
                <a:cs typeface="Arial"/>
              </a:rPr>
              <a:t>FCF</a:t>
            </a:r>
            <a:r>
              <a:rPr sz="1500" spc="-53" baseline="7905" dirty="0">
                <a:latin typeface="Arial"/>
                <a:cs typeface="Arial"/>
              </a:rPr>
              <a:t>F</a:t>
            </a:r>
            <a:r>
              <a:rPr sz="1500" baseline="-2635" dirty="0">
                <a:latin typeface="Arial"/>
                <a:cs typeface="Arial"/>
              </a:rPr>
              <a:t>1         </a:t>
            </a:r>
            <a:r>
              <a:rPr sz="1500" spc="84" baseline="-2635" dirty="0">
                <a:latin typeface="Arial"/>
                <a:cs typeface="Arial"/>
              </a:rPr>
              <a:t> </a:t>
            </a:r>
            <a:r>
              <a:rPr sz="1500" baseline="7905" dirty="0">
                <a:latin typeface="Arial"/>
                <a:cs typeface="Arial"/>
              </a:rPr>
              <a:t>FCF</a:t>
            </a:r>
            <a:r>
              <a:rPr sz="1500" spc="-53" baseline="7905" dirty="0">
                <a:latin typeface="Arial"/>
                <a:cs typeface="Arial"/>
              </a:rPr>
              <a:t>F</a:t>
            </a:r>
            <a:r>
              <a:rPr sz="1500" baseline="-2635" dirty="0">
                <a:latin typeface="Arial"/>
                <a:cs typeface="Arial"/>
              </a:rPr>
              <a:t>2      </a:t>
            </a:r>
            <a:r>
              <a:rPr sz="1500" spc="250" baseline="-2635" dirty="0">
                <a:latin typeface="Arial"/>
                <a:cs typeface="Arial"/>
              </a:rPr>
              <a:t> </a:t>
            </a:r>
            <a:r>
              <a:rPr sz="1500" baseline="7905" dirty="0">
                <a:latin typeface="Arial"/>
                <a:cs typeface="Arial"/>
              </a:rPr>
              <a:t>FCF</a:t>
            </a:r>
            <a:r>
              <a:rPr sz="1500" spc="-53" baseline="7905" dirty="0">
                <a:latin typeface="Arial"/>
                <a:cs typeface="Arial"/>
              </a:rPr>
              <a:t>F</a:t>
            </a:r>
            <a:r>
              <a:rPr sz="1500" baseline="-2635" dirty="0">
                <a:latin typeface="Arial"/>
                <a:cs typeface="Arial"/>
              </a:rPr>
              <a:t>3      </a:t>
            </a:r>
            <a:r>
              <a:rPr sz="1500" spc="250" baseline="-2635" dirty="0">
                <a:latin typeface="Arial"/>
                <a:cs typeface="Arial"/>
              </a:rPr>
              <a:t> </a:t>
            </a:r>
            <a:r>
              <a:rPr sz="1500" baseline="7905" dirty="0">
                <a:latin typeface="Arial"/>
                <a:cs typeface="Arial"/>
              </a:rPr>
              <a:t>FCF</a:t>
            </a:r>
            <a:r>
              <a:rPr sz="1500" spc="-53" baseline="7905" dirty="0">
                <a:latin typeface="Arial"/>
                <a:cs typeface="Arial"/>
              </a:rPr>
              <a:t>F</a:t>
            </a:r>
            <a:r>
              <a:rPr sz="1500" baseline="-2635" dirty="0">
                <a:latin typeface="Arial"/>
                <a:cs typeface="Arial"/>
              </a:rPr>
              <a:t>4         </a:t>
            </a:r>
            <a:r>
              <a:rPr sz="1500" spc="170" baseline="-2635" dirty="0">
                <a:latin typeface="Arial"/>
                <a:cs typeface="Arial"/>
              </a:rPr>
              <a:t> </a:t>
            </a:r>
            <a:r>
              <a:rPr sz="1500" baseline="7905" dirty="0">
                <a:latin typeface="Arial"/>
                <a:cs typeface="Arial"/>
              </a:rPr>
              <a:t>FCF</a:t>
            </a:r>
            <a:r>
              <a:rPr sz="1500" spc="-53" baseline="7905" dirty="0">
                <a:latin typeface="Arial"/>
                <a:cs typeface="Arial"/>
              </a:rPr>
              <a:t>F</a:t>
            </a:r>
            <a:r>
              <a:rPr sz="1500" baseline="-2635" dirty="0">
                <a:latin typeface="Arial"/>
                <a:cs typeface="Arial"/>
              </a:rPr>
              <a:t>5      </a:t>
            </a:r>
            <a:r>
              <a:rPr sz="1500" spc="250" baseline="-2635" dirty="0">
                <a:latin typeface="Arial"/>
                <a:cs typeface="Arial"/>
              </a:rPr>
              <a:t> </a:t>
            </a:r>
            <a:r>
              <a:rPr sz="1500" baseline="7905" dirty="0">
                <a:latin typeface="Arial"/>
                <a:cs typeface="Arial"/>
              </a:rPr>
              <a:t>FCF</a:t>
            </a:r>
            <a:r>
              <a:rPr sz="1500" spc="-53" baseline="7905" dirty="0">
                <a:latin typeface="Arial"/>
                <a:cs typeface="Arial"/>
              </a:rPr>
              <a:t>F</a:t>
            </a:r>
            <a:r>
              <a:rPr sz="1500" baseline="-2635" dirty="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07276" y="2928994"/>
            <a:ext cx="571075" cy="97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36" name="object 36"/>
          <p:cNvSpPr txBox="1"/>
          <p:nvPr/>
        </p:nvSpPr>
        <p:spPr>
          <a:xfrm>
            <a:off x="2678352" y="2928994"/>
            <a:ext cx="761435" cy="97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35" name="object 35"/>
          <p:cNvSpPr txBox="1"/>
          <p:nvPr/>
        </p:nvSpPr>
        <p:spPr>
          <a:xfrm>
            <a:off x="3439787" y="2928994"/>
            <a:ext cx="666255" cy="97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34" name="object 34"/>
          <p:cNvSpPr txBox="1"/>
          <p:nvPr/>
        </p:nvSpPr>
        <p:spPr>
          <a:xfrm>
            <a:off x="4106043" y="2928994"/>
            <a:ext cx="666255" cy="97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33" name="object 33"/>
          <p:cNvSpPr txBox="1"/>
          <p:nvPr/>
        </p:nvSpPr>
        <p:spPr>
          <a:xfrm>
            <a:off x="4772298" y="2928994"/>
            <a:ext cx="761435" cy="97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32" name="object 32"/>
          <p:cNvSpPr txBox="1"/>
          <p:nvPr/>
        </p:nvSpPr>
        <p:spPr>
          <a:xfrm>
            <a:off x="5533733" y="2928994"/>
            <a:ext cx="666255" cy="97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31" name="object 31"/>
          <p:cNvSpPr txBox="1"/>
          <p:nvPr/>
        </p:nvSpPr>
        <p:spPr>
          <a:xfrm>
            <a:off x="6199988" y="2928994"/>
            <a:ext cx="555213" cy="97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30" name="object 30"/>
          <p:cNvSpPr txBox="1"/>
          <p:nvPr/>
        </p:nvSpPr>
        <p:spPr>
          <a:xfrm>
            <a:off x="2107276" y="3026513"/>
            <a:ext cx="571075" cy="97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9" name="object 29"/>
          <p:cNvSpPr txBox="1"/>
          <p:nvPr/>
        </p:nvSpPr>
        <p:spPr>
          <a:xfrm>
            <a:off x="2678352" y="3026513"/>
            <a:ext cx="761435" cy="97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8" name="object 28"/>
          <p:cNvSpPr txBox="1"/>
          <p:nvPr/>
        </p:nvSpPr>
        <p:spPr>
          <a:xfrm>
            <a:off x="3439787" y="3026513"/>
            <a:ext cx="666255" cy="97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7" name="object 27"/>
          <p:cNvSpPr txBox="1"/>
          <p:nvPr/>
        </p:nvSpPr>
        <p:spPr>
          <a:xfrm>
            <a:off x="4106043" y="3026513"/>
            <a:ext cx="666255" cy="97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6" name="object 26"/>
          <p:cNvSpPr txBox="1"/>
          <p:nvPr/>
        </p:nvSpPr>
        <p:spPr>
          <a:xfrm>
            <a:off x="4772298" y="3026513"/>
            <a:ext cx="761435" cy="97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5" name="object 25"/>
          <p:cNvSpPr txBox="1"/>
          <p:nvPr/>
        </p:nvSpPr>
        <p:spPr>
          <a:xfrm>
            <a:off x="5533733" y="3026513"/>
            <a:ext cx="666255" cy="97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4" name="object 24"/>
          <p:cNvSpPr txBox="1"/>
          <p:nvPr/>
        </p:nvSpPr>
        <p:spPr>
          <a:xfrm>
            <a:off x="6199988" y="3026513"/>
            <a:ext cx="555213" cy="97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3" name="object 23"/>
          <p:cNvSpPr txBox="1"/>
          <p:nvPr/>
        </p:nvSpPr>
        <p:spPr>
          <a:xfrm>
            <a:off x="2107276" y="3124031"/>
            <a:ext cx="4647925" cy="2874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7"/>
              </a:spcBef>
            </a:pPr>
            <a:endParaRPr sz="600"/>
          </a:p>
          <a:p>
            <a:pPr marL="381041">
              <a:lnSpc>
                <a:spcPct val="95825"/>
              </a:lnSpc>
            </a:pPr>
            <a:r>
              <a:rPr sz="1000" spc="-31" dirty="0">
                <a:latin typeface="Arial"/>
                <a:cs typeface="Arial"/>
              </a:rPr>
              <a:t>Discoun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05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t  </a:t>
            </a:r>
            <a:r>
              <a:rPr sz="1000" spc="13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WACC= Cost of Equity (Equity/(Debt + Equity)) + Cost of Debt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7276" y="3411453"/>
            <a:ext cx="2093945" cy="169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4201222" y="3411453"/>
            <a:ext cx="2553979" cy="169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2107276" y="3580826"/>
            <a:ext cx="285537" cy="27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2392814" y="3580826"/>
            <a:ext cx="1808407" cy="27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4201222" y="3580826"/>
            <a:ext cx="2093945" cy="27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6295168" y="3580826"/>
            <a:ext cx="460033" cy="27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473363" y="3857984"/>
            <a:ext cx="1253195" cy="27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1726559" y="3857984"/>
            <a:ext cx="1142152" cy="27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73"/>
              </a:lnSpc>
              <a:spcBef>
                <a:spcPts val="4"/>
              </a:spcBef>
            </a:pPr>
            <a:endParaRPr sz="700"/>
          </a:p>
          <a:p>
            <a:pPr marL="99174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Cost of Equity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68711" y="3857984"/>
            <a:ext cx="666255" cy="27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3534966" y="3857983"/>
            <a:ext cx="1522870" cy="554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73"/>
              </a:lnSpc>
              <a:spcBef>
                <a:spcPts val="4"/>
              </a:spcBef>
            </a:pPr>
            <a:endParaRPr sz="700"/>
          </a:p>
          <a:p>
            <a:pPr marL="99175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Cost of Debt</a:t>
            </a:r>
            <a:endParaRPr sz="1000">
              <a:latin typeface="Arial"/>
              <a:cs typeface="Arial"/>
            </a:endParaRPr>
          </a:p>
          <a:p>
            <a:pPr marL="99175">
              <a:lnSpc>
                <a:spcPct val="95825"/>
              </a:lnSpc>
              <a:spcBef>
                <a:spcPts val="13"/>
              </a:spcBef>
            </a:pPr>
            <a:r>
              <a:rPr sz="1000" spc="-17" dirty="0">
                <a:latin typeface="Arial"/>
                <a:cs typeface="Arial"/>
              </a:rPr>
              <a:t>(Riskfre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Rate</a:t>
            </a:r>
            <a:endParaRPr sz="1000">
              <a:latin typeface="Arial"/>
              <a:cs typeface="Arial"/>
            </a:endParaRPr>
          </a:p>
          <a:p>
            <a:pPr marL="99175">
              <a:lnSpc>
                <a:spcPct val="95825"/>
              </a:lnSpc>
              <a:spcBef>
                <a:spcPts val="13"/>
              </a:spcBef>
            </a:pPr>
            <a:r>
              <a:rPr sz="1000" dirty="0">
                <a:latin typeface="Arial"/>
                <a:cs typeface="Arial"/>
              </a:rPr>
              <a:t>+</a:t>
            </a:r>
            <a:r>
              <a:rPr sz="1000" spc="-4" dirty="0">
                <a:latin typeface="Arial"/>
                <a:cs typeface="Arial"/>
              </a:rPr>
              <a:t> Defaul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 Spread</a:t>
            </a:r>
            <a:r>
              <a:rPr sz="1000" dirty="0">
                <a:latin typeface="Arial"/>
                <a:cs typeface="Arial"/>
              </a:rPr>
              <a:t>)</a:t>
            </a:r>
            <a:r>
              <a:rPr sz="1000" spc="-4" dirty="0">
                <a:latin typeface="Arial"/>
                <a:cs typeface="Arial"/>
              </a:rPr>
              <a:t> (1-t)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57837" y="3857983"/>
            <a:ext cx="475896" cy="461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5533733" y="3857983"/>
            <a:ext cx="1522869" cy="461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73"/>
              </a:lnSpc>
              <a:spcBef>
                <a:spcPts val="4"/>
              </a:spcBef>
            </a:pPr>
            <a:endParaRPr sz="700"/>
          </a:p>
          <a:p>
            <a:pPr marL="99174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Weights</a:t>
            </a:r>
            <a:endParaRPr sz="1000">
              <a:latin typeface="Arial"/>
              <a:cs typeface="Arial"/>
            </a:endParaRPr>
          </a:p>
          <a:p>
            <a:pPr marL="99174">
              <a:lnSpc>
                <a:spcPct val="95825"/>
              </a:lnSpc>
              <a:spcBef>
                <a:spcPts val="13"/>
              </a:spcBef>
            </a:pPr>
            <a:r>
              <a:rPr sz="1000" spc="-13" dirty="0">
                <a:latin typeface="Arial"/>
                <a:cs typeface="Arial"/>
              </a:rPr>
              <a:t>Base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Marke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Value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56603" y="3857983"/>
            <a:ext cx="1614033" cy="461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473364" y="4135140"/>
            <a:ext cx="1538733" cy="36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2012096" y="4135140"/>
            <a:ext cx="1522869" cy="27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5057837" y="4319912"/>
            <a:ext cx="3612799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6" name="object 6"/>
          <p:cNvSpPr txBox="1"/>
          <p:nvPr/>
        </p:nvSpPr>
        <p:spPr>
          <a:xfrm>
            <a:off x="2012097" y="4412297"/>
            <a:ext cx="6658539" cy="92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5" name="object 5"/>
          <p:cNvSpPr txBox="1"/>
          <p:nvPr/>
        </p:nvSpPr>
        <p:spPr>
          <a:xfrm>
            <a:off x="473364" y="4504683"/>
            <a:ext cx="206222" cy="1385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679585" y="4504683"/>
            <a:ext cx="5996300" cy="1385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73"/>
              </a:lnSpc>
              <a:spcBef>
                <a:spcPts val="4"/>
              </a:spcBef>
            </a:pPr>
            <a:endParaRPr sz="700"/>
          </a:p>
          <a:p>
            <a:pPr marL="193130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Riskfree Rate </a:t>
            </a:r>
            <a:r>
              <a:rPr sz="1000" b="1" spc="1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193130">
              <a:lnSpc>
                <a:spcPts val="1163"/>
              </a:lnSpc>
              <a:spcBef>
                <a:spcPts val="13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52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48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defaul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48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ris</a:t>
            </a:r>
            <a:r>
              <a:rPr sz="1000" dirty="0">
                <a:latin typeface="Arial"/>
                <a:cs typeface="Arial"/>
              </a:rPr>
              <a:t>k                                                                           </a:t>
            </a:r>
            <a:r>
              <a:rPr sz="1000" spc="98" dirty="0">
                <a:latin typeface="Arial"/>
                <a:cs typeface="Arial"/>
              </a:rPr>
              <a:t> </a:t>
            </a:r>
            <a:r>
              <a:rPr sz="1500" b="1" baseline="-18446" dirty="0">
                <a:latin typeface="Arial"/>
                <a:cs typeface="Arial"/>
              </a:rPr>
              <a:t>Risk Premium</a:t>
            </a:r>
            <a:endParaRPr sz="1000">
              <a:latin typeface="Arial"/>
              <a:cs typeface="Arial"/>
            </a:endParaRPr>
          </a:p>
          <a:p>
            <a:pPr marL="193130" marR="1016996">
              <a:lnSpc>
                <a:spcPts val="1134"/>
              </a:lnSpc>
              <a:spcBef>
                <a:spcPts val="359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61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57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sam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57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currenc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57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d       </a:t>
            </a:r>
            <a:r>
              <a:rPr sz="1000" spc="197" dirty="0">
                <a:latin typeface="Arial"/>
                <a:cs typeface="Arial"/>
              </a:rPr>
              <a:t> </a:t>
            </a:r>
            <a:r>
              <a:rPr sz="2200" baseline="7027" dirty="0">
                <a:latin typeface="Arial"/>
                <a:cs typeface="Arial"/>
              </a:rPr>
              <a:t>+  </a:t>
            </a:r>
            <a:r>
              <a:rPr sz="2200" spc="125" baseline="7027" dirty="0">
                <a:latin typeface="Arial"/>
                <a:cs typeface="Arial"/>
              </a:rPr>
              <a:t> </a:t>
            </a:r>
            <a:r>
              <a:rPr sz="1500" baseline="5270" dirty="0">
                <a:latin typeface="Arial"/>
                <a:cs typeface="Arial"/>
              </a:rPr>
              <a:t>-</a:t>
            </a:r>
            <a:r>
              <a:rPr sz="1500" spc="-57" baseline="5270" dirty="0">
                <a:latin typeface="Arial"/>
                <a:cs typeface="Arial"/>
              </a:rPr>
              <a:t> </a:t>
            </a:r>
            <a:r>
              <a:rPr sz="1500" spc="-26" baseline="5270" dirty="0">
                <a:latin typeface="Arial"/>
                <a:cs typeface="Arial"/>
              </a:rPr>
              <a:t>Measure</a:t>
            </a:r>
            <a:r>
              <a:rPr sz="1500" baseline="5270" dirty="0">
                <a:latin typeface="Arial"/>
                <a:cs typeface="Arial"/>
              </a:rPr>
              <a:t>s</a:t>
            </a:r>
            <a:r>
              <a:rPr sz="1500" spc="-53" baseline="5270" dirty="0">
                <a:latin typeface="Arial"/>
                <a:cs typeface="Arial"/>
              </a:rPr>
              <a:t> </a:t>
            </a:r>
            <a:r>
              <a:rPr sz="1500" spc="-26" baseline="5270" dirty="0">
                <a:latin typeface="Arial"/>
                <a:cs typeface="Arial"/>
              </a:rPr>
              <a:t>marke</a:t>
            </a:r>
            <a:r>
              <a:rPr sz="1500" baseline="5270" dirty="0">
                <a:latin typeface="Arial"/>
                <a:cs typeface="Arial"/>
              </a:rPr>
              <a:t>t</a:t>
            </a:r>
            <a:r>
              <a:rPr sz="1500" spc="-53" baseline="5270" dirty="0">
                <a:latin typeface="Arial"/>
                <a:cs typeface="Arial"/>
              </a:rPr>
              <a:t> </a:t>
            </a:r>
            <a:r>
              <a:rPr sz="1500" spc="-26" baseline="5270" dirty="0">
                <a:latin typeface="Arial"/>
                <a:cs typeface="Arial"/>
              </a:rPr>
              <a:t>ris</a:t>
            </a:r>
            <a:r>
              <a:rPr sz="1500" baseline="5270" dirty="0">
                <a:latin typeface="Arial"/>
                <a:cs typeface="Arial"/>
              </a:rPr>
              <a:t>k     </a:t>
            </a:r>
            <a:r>
              <a:rPr sz="1500" spc="4" baseline="5270" dirty="0">
                <a:latin typeface="Arial"/>
                <a:cs typeface="Arial"/>
              </a:rPr>
              <a:t> </a:t>
            </a:r>
            <a:r>
              <a:rPr sz="1500" b="1" baseline="28987" dirty="0">
                <a:latin typeface="Arial"/>
                <a:cs typeface="Arial"/>
              </a:rPr>
              <a:t>X    </a:t>
            </a:r>
            <a:r>
              <a:rPr sz="1500" b="1" spc="192" baseline="28987" dirty="0">
                <a:latin typeface="Arial"/>
                <a:cs typeface="Arial"/>
              </a:rPr>
              <a:t> </a:t>
            </a:r>
            <a:r>
              <a:rPr sz="1500" baseline="47434" dirty="0">
                <a:latin typeface="Arial"/>
                <a:cs typeface="Arial"/>
              </a:rPr>
              <a:t>-</a:t>
            </a:r>
            <a:r>
              <a:rPr sz="1500" spc="-39" baseline="47434" dirty="0">
                <a:latin typeface="Arial"/>
                <a:cs typeface="Arial"/>
              </a:rPr>
              <a:t> </a:t>
            </a:r>
            <a:r>
              <a:rPr sz="1500" spc="-17" baseline="47434" dirty="0">
                <a:latin typeface="Arial"/>
                <a:cs typeface="Arial"/>
              </a:rPr>
              <a:t>Premiu</a:t>
            </a:r>
            <a:r>
              <a:rPr sz="1500" baseline="47434" dirty="0">
                <a:latin typeface="Arial"/>
                <a:cs typeface="Arial"/>
              </a:rPr>
              <a:t>m</a:t>
            </a:r>
            <a:r>
              <a:rPr sz="1500" spc="-35" baseline="47434" dirty="0">
                <a:latin typeface="Arial"/>
                <a:cs typeface="Arial"/>
              </a:rPr>
              <a:t> </a:t>
            </a:r>
            <a:r>
              <a:rPr sz="1500" spc="-17" baseline="47434" dirty="0">
                <a:latin typeface="Arial"/>
                <a:cs typeface="Arial"/>
              </a:rPr>
              <a:t>fo</a:t>
            </a:r>
            <a:r>
              <a:rPr sz="1500" baseline="47434" dirty="0">
                <a:latin typeface="Arial"/>
                <a:cs typeface="Arial"/>
              </a:rPr>
              <a:t>r</a:t>
            </a:r>
            <a:r>
              <a:rPr sz="1500" spc="-35" baseline="47434" dirty="0">
                <a:latin typeface="Arial"/>
                <a:cs typeface="Arial"/>
              </a:rPr>
              <a:t> </a:t>
            </a:r>
            <a:r>
              <a:rPr sz="1500" spc="-17" baseline="47434" dirty="0">
                <a:latin typeface="Arial"/>
                <a:cs typeface="Arial"/>
              </a:rPr>
              <a:t>average </a:t>
            </a:r>
            <a:r>
              <a:rPr sz="1000" spc="-26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sam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term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(rea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or</a:t>
            </a:r>
            <a:endParaRPr sz="1000">
              <a:latin typeface="Arial"/>
              <a:cs typeface="Arial"/>
            </a:endParaRPr>
          </a:p>
          <a:p>
            <a:pPr marL="193130">
              <a:lnSpc>
                <a:spcPct val="95825"/>
              </a:lnSpc>
              <a:spcBef>
                <a:spcPts val="13"/>
              </a:spcBef>
            </a:pPr>
            <a:r>
              <a:rPr sz="1000" spc="-31" dirty="0">
                <a:latin typeface="Arial"/>
                <a:cs typeface="Arial"/>
              </a:rPr>
              <a:t>nomina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62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7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cas</a:t>
            </a:r>
            <a:r>
              <a:rPr sz="1000" dirty="0">
                <a:latin typeface="Arial"/>
                <a:cs typeface="Arial"/>
              </a:rPr>
              <a:t>h</a:t>
            </a:r>
            <a:r>
              <a:rPr sz="1000" spc="-57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flows</a:t>
            </a:r>
            <a:endParaRPr sz="1000">
              <a:latin typeface="Arial"/>
              <a:cs typeface="Arial"/>
            </a:endParaRPr>
          </a:p>
          <a:p>
            <a:pPr marL="1790371">
              <a:lnSpc>
                <a:spcPct val="95825"/>
              </a:lnSpc>
              <a:spcBef>
                <a:spcPts val="509"/>
              </a:spcBef>
            </a:pPr>
            <a:r>
              <a:rPr sz="1000" dirty="0">
                <a:latin typeface="Arial"/>
                <a:cs typeface="Arial"/>
              </a:rPr>
              <a:t>Type of     </a:t>
            </a:r>
            <a:r>
              <a:rPr sz="1000" spc="246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Operatin</a:t>
            </a:r>
            <a:r>
              <a:rPr sz="1000" dirty="0">
                <a:latin typeface="Arial"/>
                <a:cs typeface="Arial"/>
              </a:rPr>
              <a:t>g     </a:t>
            </a:r>
            <a:r>
              <a:rPr sz="1000" spc="22" dirty="0">
                <a:latin typeface="Arial"/>
                <a:cs typeface="Arial"/>
              </a:rPr>
              <a:t> </a:t>
            </a:r>
            <a:r>
              <a:rPr sz="1000" spc="-62" dirty="0">
                <a:latin typeface="Arial"/>
                <a:cs typeface="Arial"/>
              </a:rPr>
              <a:t>Financia</a:t>
            </a:r>
            <a:r>
              <a:rPr sz="1000" dirty="0">
                <a:latin typeface="Arial"/>
                <a:cs typeface="Arial"/>
              </a:rPr>
              <a:t>l             </a:t>
            </a:r>
            <a:r>
              <a:rPr sz="1000" spc="11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Base Equity      </a:t>
            </a:r>
            <a:r>
              <a:rPr sz="1000" spc="219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Countr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  <a:p>
            <a:pPr marL="1790371">
              <a:lnSpc>
                <a:spcPct val="95825"/>
              </a:lnSpc>
              <a:spcBef>
                <a:spcPts val="13"/>
              </a:spcBef>
            </a:pPr>
            <a:r>
              <a:rPr sz="1000" spc="-8" dirty="0">
                <a:latin typeface="Arial"/>
                <a:cs typeface="Arial"/>
              </a:rPr>
              <a:t>Busines</a:t>
            </a:r>
            <a:r>
              <a:rPr sz="1000" dirty="0">
                <a:latin typeface="Arial"/>
                <a:cs typeface="Arial"/>
              </a:rPr>
              <a:t>s   </a:t>
            </a:r>
            <a:r>
              <a:rPr sz="1000" spc="13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Leverage     </a:t>
            </a:r>
            <a:r>
              <a:rPr sz="1000" spc="1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Leverage           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Premiu</a:t>
            </a:r>
            <a:r>
              <a:rPr sz="1000" dirty="0">
                <a:latin typeface="Arial"/>
                <a:cs typeface="Arial"/>
              </a:rPr>
              <a:t>m            </a:t>
            </a:r>
            <a:r>
              <a:rPr sz="1000" spc="62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Premium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5886" y="4504683"/>
            <a:ext cx="1994750" cy="1385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5890467"/>
            <a:ext cx="8197273" cy="5192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56"/>
              </a:lnSpc>
              <a:spcBef>
                <a:spcPts val="7"/>
              </a:spcBef>
            </a:pPr>
            <a:endParaRPr sz="1300"/>
          </a:p>
          <a:p>
            <a:pPr marL="161555">
              <a:lnSpc>
                <a:spcPct val="95825"/>
              </a:lnSpc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51171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53506" y="5057550"/>
            <a:ext cx="239834" cy="108477"/>
          </a:xfrm>
          <a:custGeom>
            <a:avLst/>
            <a:gdLst/>
            <a:ahLst/>
            <a:cxnLst/>
            <a:rect l="l" t="t" r="r" b="b"/>
            <a:pathLst>
              <a:path w="263817" h="122941">
                <a:moveTo>
                  <a:pt x="263817" y="70252"/>
                </a:moveTo>
                <a:lnTo>
                  <a:pt x="0" y="0"/>
                </a:lnTo>
                <a:lnTo>
                  <a:pt x="0" y="122941"/>
                </a:lnTo>
                <a:lnTo>
                  <a:pt x="263817" y="70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0000" y="5127285"/>
            <a:ext cx="6539495" cy="0"/>
          </a:xfrm>
          <a:custGeom>
            <a:avLst/>
            <a:gdLst/>
            <a:ahLst/>
            <a:cxnLst/>
            <a:rect l="l" t="t" r="r" b="b"/>
            <a:pathLst>
              <a:path w="7193444">
                <a:moveTo>
                  <a:pt x="0" y="0"/>
                </a:moveTo>
                <a:lnTo>
                  <a:pt x="7193444" y="0"/>
                </a:lnTo>
              </a:path>
            </a:pathLst>
          </a:custGeom>
          <a:ln w="175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0000" y="5545699"/>
            <a:ext cx="2606204" cy="0"/>
          </a:xfrm>
          <a:custGeom>
            <a:avLst/>
            <a:gdLst/>
            <a:ahLst/>
            <a:cxnLst/>
            <a:rect l="l" t="t" r="r" b="b"/>
            <a:pathLst>
              <a:path w="2866824">
                <a:moveTo>
                  <a:pt x="0" y="0"/>
                </a:moveTo>
                <a:lnTo>
                  <a:pt x="2866824" y="0"/>
                </a:lnTo>
              </a:path>
            </a:pathLst>
          </a:custGeom>
          <a:ln w="175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65981" y="2190635"/>
            <a:ext cx="207855" cy="185961"/>
          </a:xfrm>
          <a:custGeom>
            <a:avLst/>
            <a:gdLst/>
            <a:ahLst/>
            <a:cxnLst/>
            <a:rect l="l" t="t" r="r" b="b"/>
            <a:pathLst>
              <a:path w="228641" h="210756">
                <a:moveTo>
                  <a:pt x="228641" y="0"/>
                </a:moveTo>
                <a:lnTo>
                  <a:pt x="0" y="122941"/>
                </a:lnTo>
                <a:lnTo>
                  <a:pt x="52763" y="158067"/>
                </a:lnTo>
                <a:lnTo>
                  <a:pt x="87938" y="210756"/>
                </a:lnTo>
                <a:lnTo>
                  <a:pt x="2286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20217" y="2330108"/>
            <a:ext cx="3309719" cy="3223340"/>
          </a:xfrm>
          <a:custGeom>
            <a:avLst/>
            <a:gdLst/>
            <a:ahLst/>
            <a:cxnLst/>
            <a:rect l="l" t="t" r="r" b="b"/>
            <a:pathLst>
              <a:path w="3640691" h="3653119">
                <a:moveTo>
                  <a:pt x="3623103" y="0"/>
                </a:moveTo>
                <a:lnTo>
                  <a:pt x="0" y="3635557"/>
                </a:lnTo>
                <a:lnTo>
                  <a:pt x="0" y="3653119"/>
                </a:lnTo>
                <a:lnTo>
                  <a:pt x="17587" y="3653119"/>
                </a:lnTo>
                <a:lnTo>
                  <a:pt x="3640691" y="17562"/>
                </a:lnTo>
                <a:lnTo>
                  <a:pt x="3640691" y="0"/>
                </a:lnTo>
                <a:lnTo>
                  <a:pt x="3623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28210" y="4980066"/>
            <a:ext cx="0" cy="294439"/>
          </a:xfrm>
          <a:custGeom>
            <a:avLst/>
            <a:gdLst/>
            <a:ahLst/>
            <a:cxnLst/>
            <a:rect l="l" t="t" r="r" b="b"/>
            <a:pathLst>
              <a:path h="333698">
                <a:moveTo>
                  <a:pt x="0" y="0"/>
                </a:moveTo>
                <a:lnTo>
                  <a:pt x="0" y="333698"/>
                </a:lnTo>
              </a:path>
            </a:pathLst>
          </a:custGeom>
          <a:ln w="175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92957" y="4689916"/>
            <a:ext cx="632585" cy="208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526"/>
              </a:lnSpc>
              <a:spcBef>
                <a:spcPts val="76"/>
              </a:spcBef>
            </a:pPr>
            <a:r>
              <a:rPr sz="1500" dirty="0">
                <a:latin typeface="Times New Roman"/>
                <a:cs typeface="Times New Roman"/>
              </a:rPr>
              <a:t>of Debt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49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0000" y="4980066"/>
            <a:ext cx="2598210" cy="147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4128210" y="4980066"/>
            <a:ext cx="3941285" cy="147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1530000" y="5127285"/>
            <a:ext cx="2598210" cy="147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128210" y="5127285"/>
            <a:ext cx="3941285" cy="147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458615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Payo</a:t>
            </a:r>
            <a:r>
              <a:rPr sz="2500" spc="-45" dirty="0">
                <a:latin typeface="Arial"/>
                <a:cs typeface="Arial"/>
              </a:rPr>
              <a:t>f</a:t>
            </a:r>
            <a:r>
              <a:rPr sz="2500" dirty="0">
                <a:latin typeface="Arial"/>
                <a:cs typeface="Arial"/>
              </a:rPr>
              <a:t>f Diagram for Liquidation Option</a:t>
            </a:r>
            <a:endParaRPr sz="2500">
              <a:latin typeface="Arial"/>
              <a:cs typeface="Arial"/>
            </a:endParaRPr>
          </a:p>
          <a:p>
            <a:pPr marL="6882894" marR="350736">
              <a:lnSpc>
                <a:spcPts val="1490"/>
              </a:lnSpc>
              <a:spcBef>
                <a:spcPts val="6619"/>
              </a:spcBef>
            </a:pPr>
            <a:r>
              <a:rPr sz="1500" dirty="0">
                <a:latin typeface="Times New Roman"/>
                <a:cs typeface="Times New Roman"/>
              </a:rPr>
              <a:t>Net Payoff on Equity</a:t>
            </a:r>
            <a:endParaRPr sz="1500">
              <a:latin typeface="Times New Roman"/>
              <a:cs typeface="Times New Roman"/>
            </a:endParaRPr>
          </a:p>
          <a:p>
            <a:pPr marL="3164004" marR="4019518" algn="ctr">
              <a:lnSpc>
                <a:spcPct val="95825"/>
              </a:lnSpc>
              <a:spcBef>
                <a:spcPts val="13509"/>
              </a:spcBef>
            </a:pPr>
            <a:r>
              <a:rPr sz="1500" dirty="0">
                <a:latin typeface="Times New Roman"/>
                <a:cs typeface="Times New Roman"/>
              </a:rPr>
              <a:t>Face Value</a:t>
            </a:r>
            <a:endParaRPr sz="1500">
              <a:latin typeface="Times New Roman"/>
              <a:cs typeface="Times New Roman"/>
            </a:endParaRPr>
          </a:p>
          <a:p>
            <a:pPr marR="462216" algn="r">
              <a:lnSpc>
                <a:spcPct val="95825"/>
              </a:lnSpc>
              <a:spcBef>
                <a:spcPts val="3881"/>
              </a:spcBef>
            </a:pPr>
            <a:r>
              <a:rPr sz="1500" dirty="0">
                <a:latin typeface="Times New Roman"/>
                <a:cs typeface="Times New Roman"/>
              </a:rPr>
              <a:t>Value of firm</a:t>
            </a:r>
            <a:endParaRPr sz="15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25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003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149463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Application to valuation:</a:t>
            </a:r>
            <a:r>
              <a:rPr sz="2500" spc="-12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12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simple example</a:t>
            </a:r>
            <a:endParaRPr sz="2500">
              <a:latin typeface="Arial"/>
              <a:cs typeface="Arial"/>
            </a:endParaRPr>
          </a:p>
          <a:p>
            <a:pPr marL="1395001" marR="291129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Assume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whose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currently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$100 </a:t>
            </a:r>
            <a:endParaRPr sz="1700">
              <a:latin typeface="Times New Roman"/>
              <a:cs typeface="Times New Roman"/>
            </a:endParaRPr>
          </a:p>
          <a:p>
            <a:pPr marL="1395001" marR="29112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million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standard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deviation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40%.</a:t>
            </a:r>
            <a:endParaRPr sz="1700">
              <a:latin typeface="Times New Roman"/>
              <a:cs typeface="Times New Roman"/>
            </a:endParaRPr>
          </a:p>
          <a:p>
            <a:pPr marL="1395001" marR="624468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Furthe</a:t>
            </a:r>
            <a:r>
              <a:rPr sz="1700" spc="-7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assume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face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$80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(It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zero </a:t>
            </a:r>
            <a:endParaRPr sz="1700">
              <a:latin typeface="Times New Roman"/>
              <a:cs typeface="Times New Roman"/>
            </a:endParaRPr>
          </a:p>
          <a:p>
            <a:pPr marL="1395001" marR="62446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coupon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years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left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maturity).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ten-year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treasury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bond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10%,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worth?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What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interest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be?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48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0164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59177" marR="2691890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Model Parameters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3949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underlying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-16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100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Exercise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K</a:t>
            </a:r>
            <a:r>
              <a:rPr sz="1700" spc="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Face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80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Life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</a:t>
            </a:r>
            <a:r>
              <a:rPr sz="1700" spc="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Life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zero-coupon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years</a:t>
            </a:r>
            <a:endParaRPr sz="1700">
              <a:latin typeface="Times New Roman"/>
              <a:cs typeface="Times New Roman"/>
            </a:endParaRPr>
          </a:p>
          <a:p>
            <a:pPr marL="1395001" marR="537102" indent="-303444">
              <a:lnSpc>
                <a:spcPts val="2012"/>
              </a:lnSpc>
              <a:spcBef>
                <a:spcPts val="465"/>
              </a:spcBef>
              <a:tabLst>
                <a:tab pos="1390432" algn="l"/>
              </a:tabLst>
            </a:pPr>
            <a:r>
              <a:rPr sz="2000" baseline="8195" dirty="0">
                <a:latin typeface="Monotype Corsiva"/>
                <a:cs typeface="Monotype Corsiva"/>
              </a:rPr>
              <a:t></a:t>
            </a:r>
            <a:r>
              <a:rPr sz="2000" spc="-246" baseline="8195" dirty="0">
                <a:latin typeface="Monotype Corsiva"/>
                <a:cs typeface="Monotype Corsiva"/>
              </a:rPr>
              <a:t> </a:t>
            </a:r>
            <a:r>
              <a:rPr sz="2000" baseline="8195" dirty="0">
                <a:latin typeface="Monotype Corsiva"/>
                <a:cs typeface="Monotype Corsiva"/>
              </a:rPr>
              <a:t>	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ariance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underlying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σ</a:t>
            </a:r>
            <a:r>
              <a:rPr sz="1700" baseline="20068" dirty="0">
                <a:latin typeface="Times New Roman"/>
                <a:cs typeface="Times New Roman"/>
              </a:rPr>
              <a:t>2</a:t>
            </a:r>
            <a:r>
              <a:rPr sz="1700" spc="281" baseline="200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-16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ariance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 </a:t>
            </a:r>
            <a:endParaRPr sz="1700">
              <a:latin typeface="Times New Roman"/>
              <a:cs typeface="Times New Roman"/>
            </a:endParaRPr>
          </a:p>
          <a:p>
            <a:pPr marL="1395001" marR="537102">
              <a:lnSpc>
                <a:spcPts val="2012"/>
              </a:lnSpc>
              <a:spcBef>
                <a:spcPts val="198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0.16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7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Riskless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-16" dirty="0">
                <a:latin typeface="Times New Roman"/>
                <a:cs typeface="Times New Roman"/>
              </a:rPr>
              <a:t> </a:t>
            </a:r>
            <a:r>
              <a:rPr sz="1700" spc="-62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reasury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bond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corresponding</a:t>
            </a:r>
            <a:r>
              <a:rPr sz="1700" spc="1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life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endParaRPr sz="17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112"/>
              </a:spcBef>
            </a:pPr>
            <a:r>
              <a:rPr sz="1700" dirty="0">
                <a:latin typeface="Times New Roman"/>
                <a:cs typeface="Times New Roman"/>
              </a:rPr>
              <a:t>10%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17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36062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87190" marR="1820187" algn="ctr">
              <a:lnSpc>
                <a:spcPct val="95825"/>
              </a:lnSpc>
              <a:spcBef>
                <a:spcPts val="5460"/>
              </a:spcBef>
            </a:pP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aluing Equity as a Call Option</a:t>
            </a:r>
            <a:endParaRPr sz="2500">
              <a:latin typeface="Arial"/>
              <a:cs typeface="Arial"/>
            </a:endParaRPr>
          </a:p>
          <a:p>
            <a:pPr marL="1395001" marR="958554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Based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upon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inputs,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Black-Scholes</a:t>
            </a:r>
            <a:r>
              <a:rPr sz="1700" spc="1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provides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95855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following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call: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7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d1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1.5994                              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N(d1)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0.9451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d2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0.3345                              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N(d2)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0.6310</a:t>
            </a:r>
            <a:endParaRPr sz="1600">
              <a:latin typeface="Times New Roman"/>
              <a:cs typeface="Times New Roman"/>
            </a:endParaRPr>
          </a:p>
          <a:p>
            <a:pPr marL="1395001" marR="674647" indent="-303444">
              <a:lnSpc>
                <a:spcPts val="2012"/>
              </a:lnSpc>
              <a:spcBef>
                <a:spcPts val="50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call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100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(0.9451)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80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</a:t>
            </a:r>
            <a:r>
              <a:rPr sz="1700" spc="-4" dirty="0">
                <a:latin typeface="Times New Roman"/>
                <a:cs typeface="Times New Roman"/>
              </a:rPr>
              <a:t>p</a:t>
            </a:r>
            <a:r>
              <a:rPr sz="1700" baseline="20068" dirty="0">
                <a:latin typeface="Times New Roman"/>
                <a:cs typeface="Times New Roman"/>
              </a:rPr>
              <a:t>(-0.10)(10)</a:t>
            </a:r>
            <a:r>
              <a:rPr sz="1700" spc="81" baseline="200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(0.6310)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$75.94 </a:t>
            </a:r>
            <a:endParaRPr sz="1700">
              <a:latin typeface="Times New Roman"/>
              <a:cs typeface="Times New Roman"/>
            </a:endParaRPr>
          </a:p>
          <a:p>
            <a:pPr marL="1395001" marR="67464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$100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$75.94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$24.06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Interest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($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80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/</a:t>
            </a:r>
            <a:r>
              <a:rPr sz="1700" spc="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$24.06</a:t>
            </a:r>
            <a:r>
              <a:rPr sz="1700" spc="-4" dirty="0">
                <a:latin typeface="Times New Roman"/>
                <a:cs typeface="Times New Roman"/>
              </a:rPr>
              <a:t>)</a:t>
            </a:r>
            <a:r>
              <a:rPr sz="1700" baseline="20068" dirty="0">
                <a:latin typeface="Times New Roman"/>
                <a:cs typeface="Times New Roman"/>
              </a:rPr>
              <a:t>1/10</a:t>
            </a:r>
            <a:r>
              <a:rPr sz="1700" spc="79" baseline="200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-1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12.77%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87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26856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199247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The E</a:t>
            </a:r>
            <a:r>
              <a:rPr sz="2500" spc="-45" dirty="0">
                <a:latin typeface="Arial"/>
                <a:cs typeface="Arial"/>
              </a:rPr>
              <a:t>f</a:t>
            </a:r>
            <a:r>
              <a:rPr sz="2500" dirty="0">
                <a:latin typeface="Arial"/>
                <a:cs typeface="Arial"/>
              </a:rPr>
              <a:t>fect of Catastrophic Drops in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alue</a:t>
            </a:r>
            <a:endParaRPr sz="2500">
              <a:latin typeface="Arial"/>
              <a:cs typeface="Arial"/>
            </a:endParaRPr>
          </a:p>
          <a:p>
            <a:pPr marL="1395001" marR="519361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Assume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now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catastrophe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wipes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half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 </a:t>
            </a:r>
            <a:endParaRPr sz="1700">
              <a:latin typeface="Times New Roman"/>
              <a:cs typeface="Times New Roman"/>
            </a:endParaRPr>
          </a:p>
          <a:p>
            <a:pPr marL="1395001" marR="51936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(the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drops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50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million),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while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face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 </a:t>
            </a:r>
            <a:endParaRPr sz="1700">
              <a:latin typeface="Times New Roman"/>
              <a:cs typeface="Times New Roman"/>
            </a:endParaRPr>
          </a:p>
          <a:p>
            <a:pPr marL="1395001" marR="51936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remains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80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million.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What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happen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 </a:t>
            </a:r>
            <a:endParaRPr sz="1700">
              <a:latin typeface="Times New Roman"/>
              <a:cs typeface="Times New Roman"/>
            </a:endParaRPr>
          </a:p>
          <a:p>
            <a:pPr marL="1395001" marR="51936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firm?</a:t>
            </a:r>
            <a:endParaRPr sz="1700">
              <a:latin typeface="Times New Roman"/>
              <a:cs typeface="Times New Roman"/>
            </a:endParaRPr>
          </a:p>
          <a:p>
            <a:pPr marL="1395001" marR="321247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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drop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25.94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[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50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32124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previous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page]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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worth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nothing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since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&gt;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2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46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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worth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25.94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58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1340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616264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Illustration :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alue of a troubled firm</a:t>
            </a:r>
            <a:endParaRPr sz="2500">
              <a:latin typeface="Arial"/>
              <a:cs typeface="Arial"/>
            </a:endParaRPr>
          </a:p>
          <a:p>
            <a:pPr marL="1395001" marR="303492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Assume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now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that,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previous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example,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were </a:t>
            </a:r>
            <a:endParaRPr sz="1700">
              <a:latin typeface="Times New Roman"/>
              <a:cs typeface="Times New Roman"/>
            </a:endParaRPr>
          </a:p>
          <a:p>
            <a:pPr marL="1395001" marR="30349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reduced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50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while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keeping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face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$80 </a:t>
            </a:r>
            <a:endParaRPr sz="1700">
              <a:latin typeface="Times New Roman"/>
              <a:cs typeface="Times New Roman"/>
            </a:endParaRPr>
          </a:p>
          <a:p>
            <a:pPr marL="1395001" marR="30349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million.</a:t>
            </a:r>
            <a:endParaRPr sz="1700">
              <a:latin typeface="Times New Roman"/>
              <a:cs typeface="Times New Roman"/>
            </a:endParaRPr>
          </a:p>
          <a:p>
            <a:pPr marL="1395001" marR="553316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could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viewed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troubled,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since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owes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(at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least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face </a:t>
            </a:r>
            <a:endParaRPr sz="1700">
              <a:latin typeface="Times New Roman"/>
              <a:cs typeface="Times New Roman"/>
            </a:endParaRPr>
          </a:p>
          <a:p>
            <a:pPr marL="1395001" marR="55331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terms)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owns.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value,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howeve</a:t>
            </a:r>
            <a:r>
              <a:rPr sz="1700" spc="-102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818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8875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642308">
              <a:lnSpc>
                <a:spcPct val="95825"/>
              </a:lnSpc>
              <a:spcBef>
                <a:spcPts val="5460"/>
              </a:spcBef>
            </a:pP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aluing Equity in the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90" dirty="0">
                <a:latin typeface="Arial"/>
                <a:cs typeface="Arial"/>
              </a:rPr>
              <a:t>T</a:t>
            </a:r>
            <a:r>
              <a:rPr sz="2500" dirty="0">
                <a:latin typeface="Arial"/>
                <a:cs typeface="Arial"/>
              </a:rPr>
              <a:t>roubled Firm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3949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underlying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-16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50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Exercise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K</a:t>
            </a:r>
            <a:r>
              <a:rPr sz="1700" spc="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Face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80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Life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</a:t>
            </a:r>
            <a:r>
              <a:rPr sz="1700" spc="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Life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zero-coupon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years</a:t>
            </a:r>
            <a:endParaRPr sz="1700">
              <a:latin typeface="Times New Roman"/>
              <a:cs typeface="Times New Roman"/>
            </a:endParaRPr>
          </a:p>
          <a:p>
            <a:pPr marL="1395001" marR="537102" indent="-303444">
              <a:lnSpc>
                <a:spcPts val="2012"/>
              </a:lnSpc>
              <a:spcBef>
                <a:spcPts val="465"/>
              </a:spcBef>
              <a:tabLst>
                <a:tab pos="1390432" algn="l"/>
              </a:tabLst>
            </a:pPr>
            <a:r>
              <a:rPr sz="2000" baseline="8195" dirty="0">
                <a:latin typeface="Monotype Corsiva"/>
                <a:cs typeface="Monotype Corsiva"/>
              </a:rPr>
              <a:t></a:t>
            </a:r>
            <a:r>
              <a:rPr sz="2000" spc="-246" baseline="8195" dirty="0">
                <a:latin typeface="Monotype Corsiva"/>
                <a:cs typeface="Monotype Corsiva"/>
              </a:rPr>
              <a:t> </a:t>
            </a:r>
            <a:r>
              <a:rPr sz="2000" baseline="8195" dirty="0">
                <a:latin typeface="Monotype Corsiva"/>
                <a:cs typeface="Monotype Corsiva"/>
              </a:rPr>
              <a:t>	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ariance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underlying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σ</a:t>
            </a:r>
            <a:r>
              <a:rPr sz="1700" baseline="20068" dirty="0">
                <a:latin typeface="Times New Roman"/>
                <a:cs typeface="Times New Roman"/>
              </a:rPr>
              <a:t>2</a:t>
            </a:r>
            <a:r>
              <a:rPr sz="1700" spc="281" baseline="200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-16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ariance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 </a:t>
            </a:r>
            <a:endParaRPr sz="1700">
              <a:latin typeface="Times New Roman"/>
              <a:cs typeface="Times New Roman"/>
            </a:endParaRPr>
          </a:p>
          <a:p>
            <a:pPr marL="1395001" marR="537102">
              <a:lnSpc>
                <a:spcPts val="2012"/>
              </a:lnSpc>
              <a:spcBef>
                <a:spcPts val="198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0.16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7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Riskless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-16" dirty="0">
                <a:latin typeface="Times New Roman"/>
                <a:cs typeface="Times New Roman"/>
              </a:rPr>
              <a:t> </a:t>
            </a:r>
            <a:r>
              <a:rPr sz="1700" spc="-62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reasury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bond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corresponding</a:t>
            </a:r>
            <a:r>
              <a:rPr sz="1700" spc="1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life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endParaRPr sz="17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112"/>
              </a:spcBef>
            </a:pPr>
            <a:r>
              <a:rPr sz="1700" dirty="0">
                <a:latin typeface="Times New Roman"/>
                <a:cs typeface="Times New Roman"/>
              </a:rPr>
              <a:t>10%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17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0352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82133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The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alue of Equity as an Option</a:t>
            </a:r>
            <a:endParaRPr sz="2500">
              <a:latin typeface="Arial"/>
              <a:cs typeface="Arial"/>
            </a:endParaRPr>
          </a:p>
          <a:p>
            <a:pPr marL="1395001" marR="958554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Based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upon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inputs,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Black-Scholes</a:t>
            </a:r>
            <a:r>
              <a:rPr sz="1700" spc="1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provides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95855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following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call:</a:t>
            </a:r>
            <a:endParaRPr sz="1700">
              <a:latin typeface="Times New Roman"/>
              <a:cs typeface="Times New Roman"/>
            </a:endParaRPr>
          </a:p>
          <a:p>
            <a:pPr marL="1469580" marR="2517465" algn="ctr">
              <a:lnSpc>
                <a:spcPct val="95825"/>
              </a:lnSpc>
              <a:spcBef>
                <a:spcPts val="637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d1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1.0515                              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N(d1)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0.8534</a:t>
            </a:r>
            <a:endParaRPr sz="1600">
              <a:latin typeface="Times New Roman"/>
              <a:cs typeface="Times New Roman"/>
            </a:endParaRPr>
          </a:p>
          <a:p>
            <a:pPr marL="1469580" marR="2517465" algn="ctr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d2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-0.2135                             </a:t>
            </a:r>
            <a:r>
              <a:rPr sz="1600" spc="10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N(d2)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0.4155</a:t>
            </a:r>
            <a:endParaRPr sz="1600">
              <a:latin typeface="Times New Roman"/>
              <a:cs typeface="Times New Roman"/>
            </a:endParaRPr>
          </a:p>
          <a:p>
            <a:pPr marL="1395001" marR="787034" indent="-303444">
              <a:lnSpc>
                <a:spcPts val="2012"/>
              </a:lnSpc>
              <a:spcBef>
                <a:spcPts val="50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call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50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(0.8534)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80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</a:t>
            </a:r>
            <a:r>
              <a:rPr sz="1700" spc="-4" dirty="0">
                <a:latin typeface="Times New Roman"/>
                <a:cs typeface="Times New Roman"/>
              </a:rPr>
              <a:t>p</a:t>
            </a:r>
            <a:r>
              <a:rPr sz="1700" baseline="20068" dirty="0">
                <a:latin typeface="Times New Roman"/>
                <a:cs typeface="Times New Roman"/>
              </a:rPr>
              <a:t>(-0.10)(10)</a:t>
            </a:r>
            <a:r>
              <a:rPr sz="1700" spc="81" baseline="200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(0.4155)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$30.44 </a:t>
            </a:r>
            <a:endParaRPr sz="1700">
              <a:latin typeface="Times New Roman"/>
              <a:cs typeface="Times New Roman"/>
            </a:endParaRPr>
          </a:p>
          <a:p>
            <a:pPr marL="1395001" marR="78703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063301" marR="2188298" algn="ctr">
              <a:lnSpc>
                <a:spcPts val="2012"/>
              </a:lnSpc>
              <a:spcBef>
                <a:spcPts val="55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bond=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$50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$30.44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$19.56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395001" marR="455702" indent="-303444">
              <a:lnSpc>
                <a:spcPts val="2012"/>
              </a:lnSpc>
              <a:spcBef>
                <a:spcPts val="55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drops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because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characteristics </a:t>
            </a:r>
            <a:endParaRPr sz="1700">
              <a:latin typeface="Times New Roman"/>
              <a:cs typeface="Times New Roman"/>
            </a:endParaRPr>
          </a:p>
          <a:p>
            <a:pPr marL="1395001" marR="45570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395001" marR="592591" indent="-303444">
              <a:lnSpc>
                <a:spcPts val="2012"/>
              </a:lnSpc>
              <a:spcBef>
                <a:spcPts val="46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might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explain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firms,</a:t>
            </a:r>
            <a:r>
              <a:rPr sz="1700" spc="-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Chapter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spc="-67" dirty="0">
                <a:latin typeface="Times New Roman"/>
                <a:cs typeface="Times New Roman"/>
              </a:rPr>
              <a:t>1</a:t>
            </a:r>
            <a:r>
              <a:rPr sz="1700" dirty="0">
                <a:latin typeface="Times New Roman"/>
                <a:cs typeface="Times New Roman"/>
              </a:rPr>
              <a:t>1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 </a:t>
            </a:r>
            <a:endParaRPr sz="1700">
              <a:latin typeface="Times New Roman"/>
              <a:cs typeface="Times New Roman"/>
            </a:endParaRPr>
          </a:p>
          <a:p>
            <a:pPr marL="1395001" marR="59259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essentially</a:t>
            </a:r>
            <a:r>
              <a:rPr sz="1700" spc="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bankrupt,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has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15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3379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10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225246" y="2039471"/>
            <a:ext cx="5483348" cy="3635530"/>
          </a:xfrm>
          <a:custGeom>
            <a:avLst/>
            <a:gdLst/>
            <a:ahLst/>
            <a:cxnLst/>
            <a:rect l="l" t="t" r="r" b="b"/>
            <a:pathLst>
              <a:path w="6031683" h="4120267">
                <a:moveTo>
                  <a:pt x="0" y="0"/>
                </a:moveTo>
                <a:lnTo>
                  <a:pt x="0" y="4120267"/>
                </a:lnTo>
                <a:lnTo>
                  <a:pt x="6031683" y="4120267"/>
                </a:lnTo>
                <a:lnTo>
                  <a:pt x="6031683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658776" y="2553272"/>
            <a:ext cx="4953479" cy="2709131"/>
          </a:xfrm>
          <a:custGeom>
            <a:avLst/>
            <a:gdLst/>
            <a:ahLst/>
            <a:cxnLst/>
            <a:rect l="l" t="t" r="r" b="b"/>
            <a:pathLst>
              <a:path w="5448827" h="3070349">
                <a:moveTo>
                  <a:pt x="0" y="0"/>
                </a:moveTo>
                <a:lnTo>
                  <a:pt x="0" y="3070349"/>
                </a:lnTo>
                <a:lnTo>
                  <a:pt x="5448827" y="3070349"/>
                </a:lnTo>
                <a:lnTo>
                  <a:pt x="5448827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658776" y="4927654"/>
            <a:ext cx="4953479" cy="0"/>
          </a:xfrm>
          <a:custGeom>
            <a:avLst/>
            <a:gdLst/>
            <a:ahLst/>
            <a:cxnLst/>
            <a:rect l="l" t="t" r="r" b="b"/>
            <a:pathLst>
              <a:path w="5448827">
                <a:moveTo>
                  <a:pt x="5448827" y="0"/>
                </a:moveTo>
                <a:lnTo>
                  <a:pt x="0" y="0"/>
                </a:lnTo>
                <a:lnTo>
                  <a:pt x="5448827" y="1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658776" y="4585120"/>
            <a:ext cx="4953479" cy="0"/>
          </a:xfrm>
          <a:custGeom>
            <a:avLst/>
            <a:gdLst/>
            <a:ahLst/>
            <a:cxnLst/>
            <a:rect l="l" t="t" r="r" b="b"/>
            <a:pathLst>
              <a:path w="5448827">
                <a:moveTo>
                  <a:pt x="5448827" y="0"/>
                </a:moveTo>
                <a:lnTo>
                  <a:pt x="0" y="0"/>
                </a:lnTo>
                <a:lnTo>
                  <a:pt x="5448827" y="1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658776" y="4250371"/>
            <a:ext cx="4953479" cy="0"/>
          </a:xfrm>
          <a:custGeom>
            <a:avLst/>
            <a:gdLst/>
            <a:ahLst/>
            <a:cxnLst/>
            <a:rect l="l" t="t" r="r" b="b"/>
            <a:pathLst>
              <a:path w="5448827">
                <a:moveTo>
                  <a:pt x="5448827" y="0"/>
                </a:moveTo>
                <a:lnTo>
                  <a:pt x="0" y="0"/>
                </a:lnTo>
                <a:lnTo>
                  <a:pt x="5448827" y="1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58776" y="3907837"/>
            <a:ext cx="4953479" cy="0"/>
          </a:xfrm>
          <a:custGeom>
            <a:avLst/>
            <a:gdLst/>
            <a:ahLst/>
            <a:cxnLst/>
            <a:rect l="l" t="t" r="r" b="b"/>
            <a:pathLst>
              <a:path w="5448827">
                <a:moveTo>
                  <a:pt x="5448827" y="0"/>
                </a:moveTo>
                <a:lnTo>
                  <a:pt x="0" y="0"/>
                </a:lnTo>
                <a:lnTo>
                  <a:pt x="5448827" y="1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658776" y="3573087"/>
            <a:ext cx="4953479" cy="0"/>
          </a:xfrm>
          <a:custGeom>
            <a:avLst/>
            <a:gdLst/>
            <a:ahLst/>
            <a:cxnLst/>
            <a:rect l="l" t="t" r="r" b="b"/>
            <a:pathLst>
              <a:path w="5448827">
                <a:moveTo>
                  <a:pt x="5448827" y="0"/>
                </a:moveTo>
                <a:lnTo>
                  <a:pt x="0" y="0"/>
                </a:lnTo>
                <a:lnTo>
                  <a:pt x="5448827" y="1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658776" y="3230554"/>
            <a:ext cx="4953479" cy="0"/>
          </a:xfrm>
          <a:custGeom>
            <a:avLst/>
            <a:gdLst/>
            <a:ahLst/>
            <a:cxnLst/>
            <a:rect l="l" t="t" r="r" b="b"/>
            <a:pathLst>
              <a:path w="5448827">
                <a:moveTo>
                  <a:pt x="5448827" y="0"/>
                </a:moveTo>
                <a:lnTo>
                  <a:pt x="0" y="0"/>
                </a:lnTo>
                <a:lnTo>
                  <a:pt x="5448827" y="1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658776" y="2895805"/>
            <a:ext cx="4953479" cy="0"/>
          </a:xfrm>
          <a:custGeom>
            <a:avLst/>
            <a:gdLst/>
            <a:ahLst/>
            <a:cxnLst/>
            <a:rect l="l" t="t" r="r" b="b"/>
            <a:pathLst>
              <a:path w="5448827">
                <a:moveTo>
                  <a:pt x="5448827" y="0"/>
                </a:moveTo>
                <a:lnTo>
                  <a:pt x="0" y="0"/>
                </a:lnTo>
                <a:lnTo>
                  <a:pt x="5448827" y="1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58776" y="2553271"/>
            <a:ext cx="4953479" cy="0"/>
          </a:xfrm>
          <a:custGeom>
            <a:avLst/>
            <a:gdLst/>
            <a:ahLst/>
            <a:cxnLst/>
            <a:rect l="l" t="t" r="r" b="b"/>
            <a:pathLst>
              <a:path w="5448827">
                <a:moveTo>
                  <a:pt x="5448827" y="0"/>
                </a:moveTo>
                <a:lnTo>
                  <a:pt x="0" y="0"/>
                </a:lnTo>
                <a:lnTo>
                  <a:pt x="5448827" y="1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658776" y="2557164"/>
            <a:ext cx="4961507" cy="0"/>
          </a:xfrm>
          <a:custGeom>
            <a:avLst/>
            <a:gdLst/>
            <a:ahLst/>
            <a:cxnLst/>
            <a:rect l="l" t="t" r="r" b="b"/>
            <a:pathLst>
              <a:path w="5457658">
                <a:moveTo>
                  <a:pt x="0" y="0"/>
                </a:moveTo>
                <a:lnTo>
                  <a:pt x="5457658" y="0"/>
                </a:lnTo>
              </a:path>
            </a:pathLst>
          </a:custGeom>
          <a:ln w="88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12255" y="2553271"/>
            <a:ext cx="8028" cy="2716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658776" y="5262403"/>
            <a:ext cx="4961507" cy="7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658776" y="2553271"/>
            <a:ext cx="8028" cy="2716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803286" y="2693398"/>
            <a:ext cx="200708" cy="2569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803286" y="2697291"/>
            <a:ext cx="208736" cy="0"/>
          </a:xfrm>
          <a:custGeom>
            <a:avLst/>
            <a:gdLst/>
            <a:ahLst/>
            <a:cxnLst/>
            <a:rect l="l" t="t" r="r" b="b"/>
            <a:pathLst>
              <a:path w="229610">
                <a:moveTo>
                  <a:pt x="0" y="0"/>
                </a:moveTo>
                <a:lnTo>
                  <a:pt x="229610" y="0"/>
                </a:lnTo>
              </a:path>
            </a:pathLst>
          </a:custGeom>
          <a:ln w="88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008008" y="2693399"/>
            <a:ext cx="0" cy="2576789"/>
          </a:xfrm>
          <a:custGeom>
            <a:avLst/>
            <a:gdLst/>
            <a:ahLst/>
            <a:cxnLst/>
            <a:rect l="l" t="t" r="r" b="b"/>
            <a:pathLst>
              <a:path h="2920361">
                <a:moveTo>
                  <a:pt x="0" y="0"/>
                </a:moveTo>
                <a:lnTo>
                  <a:pt x="0" y="2911538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07299" y="2693399"/>
            <a:ext cx="0" cy="2576789"/>
          </a:xfrm>
          <a:custGeom>
            <a:avLst/>
            <a:gdLst/>
            <a:ahLst/>
            <a:cxnLst/>
            <a:rect l="l" t="t" r="r" b="b"/>
            <a:pathLst>
              <a:path h="2920361">
                <a:moveTo>
                  <a:pt x="0" y="0"/>
                </a:moveTo>
                <a:lnTo>
                  <a:pt x="0" y="2911538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301042" y="3012579"/>
            <a:ext cx="192679" cy="2249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301042" y="3016470"/>
            <a:ext cx="200708" cy="0"/>
          </a:xfrm>
          <a:custGeom>
            <a:avLst/>
            <a:gdLst/>
            <a:ahLst/>
            <a:cxnLst/>
            <a:rect l="l" t="t" r="r" b="b"/>
            <a:pathLst>
              <a:path w="220779">
                <a:moveTo>
                  <a:pt x="0" y="0"/>
                </a:moveTo>
                <a:lnTo>
                  <a:pt x="220779" y="0"/>
                </a:lnTo>
              </a:path>
            </a:pathLst>
          </a:custGeom>
          <a:ln w="88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497735" y="3012578"/>
            <a:ext cx="0" cy="2257609"/>
          </a:xfrm>
          <a:custGeom>
            <a:avLst/>
            <a:gdLst/>
            <a:ahLst/>
            <a:cxnLst/>
            <a:rect l="l" t="t" r="r" b="b"/>
            <a:pathLst>
              <a:path h="2558624">
                <a:moveTo>
                  <a:pt x="0" y="0"/>
                </a:moveTo>
                <a:lnTo>
                  <a:pt x="0" y="2549802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305055" y="3012578"/>
            <a:ext cx="0" cy="2257609"/>
          </a:xfrm>
          <a:custGeom>
            <a:avLst/>
            <a:gdLst/>
            <a:ahLst/>
            <a:cxnLst/>
            <a:rect l="l" t="t" r="r" b="b"/>
            <a:pathLst>
              <a:path h="2558624">
                <a:moveTo>
                  <a:pt x="0" y="0"/>
                </a:moveTo>
                <a:lnTo>
                  <a:pt x="0" y="2549802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790771" y="3323972"/>
            <a:ext cx="200708" cy="1938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90770" y="3327865"/>
            <a:ext cx="208736" cy="0"/>
          </a:xfrm>
          <a:custGeom>
            <a:avLst/>
            <a:gdLst/>
            <a:ahLst/>
            <a:cxnLst/>
            <a:rect l="l" t="t" r="r" b="b"/>
            <a:pathLst>
              <a:path w="229610">
                <a:moveTo>
                  <a:pt x="0" y="0"/>
                </a:moveTo>
                <a:lnTo>
                  <a:pt x="229610" y="0"/>
                </a:lnTo>
              </a:path>
            </a:pathLst>
          </a:custGeom>
          <a:ln w="88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995493" y="3323972"/>
            <a:ext cx="0" cy="1946215"/>
          </a:xfrm>
          <a:custGeom>
            <a:avLst/>
            <a:gdLst/>
            <a:ahLst/>
            <a:cxnLst/>
            <a:rect l="l" t="t" r="r" b="b"/>
            <a:pathLst>
              <a:path h="2205710">
                <a:moveTo>
                  <a:pt x="0" y="0"/>
                </a:moveTo>
                <a:lnTo>
                  <a:pt x="0" y="2196888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94785" y="3323972"/>
            <a:ext cx="0" cy="1946215"/>
          </a:xfrm>
          <a:custGeom>
            <a:avLst/>
            <a:gdLst/>
            <a:ahLst/>
            <a:cxnLst/>
            <a:rect l="l" t="t" r="r" b="b"/>
            <a:pathLst>
              <a:path h="2205710">
                <a:moveTo>
                  <a:pt x="0" y="0"/>
                </a:moveTo>
                <a:lnTo>
                  <a:pt x="0" y="2196888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288527" y="3635367"/>
            <a:ext cx="200707" cy="16270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288527" y="3639259"/>
            <a:ext cx="208736" cy="0"/>
          </a:xfrm>
          <a:custGeom>
            <a:avLst/>
            <a:gdLst/>
            <a:ahLst/>
            <a:cxnLst/>
            <a:rect l="l" t="t" r="r" b="b"/>
            <a:pathLst>
              <a:path w="229610">
                <a:moveTo>
                  <a:pt x="0" y="0"/>
                </a:moveTo>
                <a:lnTo>
                  <a:pt x="229610" y="0"/>
                </a:lnTo>
              </a:path>
            </a:pathLst>
          </a:custGeom>
          <a:ln w="88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493249" y="3635367"/>
            <a:ext cx="0" cy="1634821"/>
          </a:xfrm>
          <a:custGeom>
            <a:avLst/>
            <a:gdLst/>
            <a:ahLst/>
            <a:cxnLst/>
            <a:rect l="l" t="t" r="r" b="b"/>
            <a:pathLst>
              <a:path h="1852797">
                <a:moveTo>
                  <a:pt x="0" y="0"/>
                </a:moveTo>
                <a:lnTo>
                  <a:pt x="0" y="1843974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292541" y="3635367"/>
            <a:ext cx="0" cy="1634821"/>
          </a:xfrm>
          <a:custGeom>
            <a:avLst/>
            <a:gdLst/>
            <a:ahLst/>
            <a:cxnLst/>
            <a:rect l="l" t="t" r="r" b="b"/>
            <a:pathLst>
              <a:path h="1852797">
                <a:moveTo>
                  <a:pt x="0" y="0"/>
                </a:moveTo>
                <a:lnTo>
                  <a:pt x="0" y="1843974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786283" y="3938978"/>
            <a:ext cx="200708" cy="13234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786283" y="3942869"/>
            <a:ext cx="208735" cy="0"/>
          </a:xfrm>
          <a:custGeom>
            <a:avLst/>
            <a:gdLst/>
            <a:ahLst/>
            <a:cxnLst/>
            <a:rect l="l" t="t" r="r" b="b"/>
            <a:pathLst>
              <a:path w="229609">
                <a:moveTo>
                  <a:pt x="0" y="0"/>
                </a:moveTo>
                <a:lnTo>
                  <a:pt x="229609" y="0"/>
                </a:lnTo>
              </a:path>
            </a:pathLst>
          </a:custGeom>
          <a:ln w="88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991005" y="3938976"/>
            <a:ext cx="0" cy="1331211"/>
          </a:xfrm>
          <a:custGeom>
            <a:avLst/>
            <a:gdLst/>
            <a:ahLst/>
            <a:cxnLst/>
            <a:rect l="l" t="t" r="r" b="b"/>
            <a:pathLst>
              <a:path h="1508706">
                <a:moveTo>
                  <a:pt x="0" y="0"/>
                </a:moveTo>
                <a:lnTo>
                  <a:pt x="0" y="1499883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790297" y="3938976"/>
            <a:ext cx="0" cy="1331211"/>
          </a:xfrm>
          <a:custGeom>
            <a:avLst/>
            <a:gdLst/>
            <a:ahLst/>
            <a:cxnLst/>
            <a:rect l="l" t="t" r="r" b="b"/>
            <a:pathLst>
              <a:path h="1508706">
                <a:moveTo>
                  <a:pt x="0" y="0"/>
                </a:moveTo>
                <a:lnTo>
                  <a:pt x="0" y="1499883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284040" y="4234802"/>
            <a:ext cx="192679" cy="10276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284040" y="4238694"/>
            <a:ext cx="200707" cy="0"/>
          </a:xfrm>
          <a:custGeom>
            <a:avLst/>
            <a:gdLst/>
            <a:ahLst/>
            <a:cxnLst/>
            <a:rect l="l" t="t" r="r" b="b"/>
            <a:pathLst>
              <a:path w="220778">
                <a:moveTo>
                  <a:pt x="0" y="0"/>
                </a:moveTo>
                <a:lnTo>
                  <a:pt x="220778" y="0"/>
                </a:lnTo>
              </a:path>
            </a:pathLst>
          </a:custGeom>
          <a:ln w="88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80733" y="4234801"/>
            <a:ext cx="0" cy="1035386"/>
          </a:xfrm>
          <a:custGeom>
            <a:avLst/>
            <a:gdLst/>
            <a:ahLst/>
            <a:cxnLst/>
            <a:rect l="l" t="t" r="r" b="b"/>
            <a:pathLst>
              <a:path h="1173438">
                <a:moveTo>
                  <a:pt x="0" y="0"/>
                </a:moveTo>
                <a:lnTo>
                  <a:pt x="0" y="1164615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288054" y="4234801"/>
            <a:ext cx="0" cy="1035386"/>
          </a:xfrm>
          <a:custGeom>
            <a:avLst/>
            <a:gdLst/>
            <a:ahLst/>
            <a:cxnLst/>
            <a:rect l="l" t="t" r="r" b="b"/>
            <a:pathLst>
              <a:path h="1173438">
                <a:moveTo>
                  <a:pt x="0" y="0"/>
                </a:moveTo>
                <a:lnTo>
                  <a:pt x="0" y="1164615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773767" y="4515057"/>
            <a:ext cx="200707" cy="7473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773768" y="4518949"/>
            <a:ext cx="208735" cy="0"/>
          </a:xfrm>
          <a:custGeom>
            <a:avLst/>
            <a:gdLst/>
            <a:ahLst/>
            <a:cxnLst/>
            <a:rect l="l" t="t" r="r" b="b"/>
            <a:pathLst>
              <a:path w="229609">
                <a:moveTo>
                  <a:pt x="0" y="0"/>
                </a:moveTo>
                <a:lnTo>
                  <a:pt x="229609" y="0"/>
                </a:lnTo>
              </a:path>
            </a:pathLst>
          </a:custGeom>
          <a:ln w="88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978490" y="4515057"/>
            <a:ext cx="0" cy="755131"/>
          </a:xfrm>
          <a:custGeom>
            <a:avLst/>
            <a:gdLst/>
            <a:ahLst/>
            <a:cxnLst/>
            <a:rect l="l" t="t" r="r" b="b"/>
            <a:pathLst>
              <a:path h="855815">
                <a:moveTo>
                  <a:pt x="0" y="0"/>
                </a:moveTo>
                <a:lnTo>
                  <a:pt x="0" y="846993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777782" y="4515057"/>
            <a:ext cx="0" cy="755131"/>
          </a:xfrm>
          <a:custGeom>
            <a:avLst/>
            <a:gdLst/>
            <a:ahLst/>
            <a:cxnLst/>
            <a:rect l="l" t="t" r="r" b="b"/>
            <a:pathLst>
              <a:path h="855815">
                <a:moveTo>
                  <a:pt x="0" y="0"/>
                </a:moveTo>
                <a:lnTo>
                  <a:pt x="0" y="846993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271524" y="4779742"/>
            <a:ext cx="200707" cy="4826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271525" y="4783634"/>
            <a:ext cx="208735" cy="0"/>
          </a:xfrm>
          <a:custGeom>
            <a:avLst/>
            <a:gdLst/>
            <a:ahLst/>
            <a:cxnLst/>
            <a:rect l="l" t="t" r="r" b="b"/>
            <a:pathLst>
              <a:path w="229609">
                <a:moveTo>
                  <a:pt x="0" y="0"/>
                </a:moveTo>
                <a:lnTo>
                  <a:pt x="229609" y="0"/>
                </a:lnTo>
              </a:path>
            </a:pathLst>
          </a:custGeom>
          <a:ln w="88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476245" y="4779741"/>
            <a:ext cx="0" cy="490445"/>
          </a:xfrm>
          <a:custGeom>
            <a:avLst/>
            <a:gdLst/>
            <a:ahLst/>
            <a:cxnLst/>
            <a:rect l="l" t="t" r="r" b="b"/>
            <a:pathLst>
              <a:path h="555838">
                <a:moveTo>
                  <a:pt x="0" y="0"/>
                </a:moveTo>
                <a:lnTo>
                  <a:pt x="0" y="547016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75538" y="4779741"/>
            <a:ext cx="0" cy="490445"/>
          </a:xfrm>
          <a:custGeom>
            <a:avLst/>
            <a:gdLst/>
            <a:ahLst/>
            <a:cxnLst/>
            <a:rect l="l" t="t" r="r" b="b"/>
            <a:pathLst>
              <a:path h="555838">
                <a:moveTo>
                  <a:pt x="0" y="0"/>
                </a:moveTo>
                <a:lnTo>
                  <a:pt x="0" y="547016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769280" y="5013288"/>
            <a:ext cx="192680" cy="2491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769281" y="5017180"/>
            <a:ext cx="200708" cy="0"/>
          </a:xfrm>
          <a:custGeom>
            <a:avLst/>
            <a:gdLst/>
            <a:ahLst/>
            <a:cxnLst/>
            <a:rect l="l" t="t" r="r" b="b"/>
            <a:pathLst>
              <a:path w="220779">
                <a:moveTo>
                  <a:pt x="0" y="0"/>
                </a:moveTo>
                <a:lnTo>
                  <a:pt x="220779" y="0"/>
                </a:lnTo>
              </a:path>
            </a:pathLst>
          </a:custGeom>
          <a:ln w="88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965974" y="5013288"/>
            <a:ext cx="0" cy="256900"/>
          </a:xfrm>
          <a:custGeom>
            <a:avLst/>
            <a:gdLst/>
            <a:ahLst/>
            <a:cxnLst/>
            <a:rect l="l" t="t" r="r" b="b"/>
            <a:pathLst>
              <a:path h="291153">
                <a:moveTo>
                  <a:pt x="0" y="0"/>
                </a:moveTo>
                <a:lnTo>
                  <a:pt x="0" y="282331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773295" y="5013288"/>
            <a:ext cx="0" cy="256900"/>
          </a:xfrm>
          <a:custGeom>
            <a:avLst/>
            <a:gdLst/>
            <a:ahLst/>
            <a:cxnLst/>
            <a:rect l="l" t="t" r="r" b="b"/>
            <a:pathLst>
              <a:path h="291153">
                <a:moveTo>
                  <a:pt x="0" y="0"/>
                </a:moveTo>
                <a:lnTo>
                  <a:pt x="0" y="282331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259008" y="5192340"/>
            <a:ext cx="200707" cy="700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259010" y="5196231"/>
            <a:ext cx="208735" cy="0"/>
          </a:xfrm>
          <a:custGeom>
            <a:avLst/>
            <a:gdLst/>
            <a:ahLst/>
            <a:cxnLst/>
            <a:rect l="l" t="t" r="r" b="b"/>
            <a:pathLst>
              <a:path w="229609">
                <a:moveTo>
                  <a:pt x="0" y="0"/>
                </a:moveTo>
                <a:lnTo>
                  <a:pt x="229609" y="0"/>
                </a:lnTo>
              </a:path>
            </a:pathLst>
          </a:custGeom>
          <a:ln w="88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463730" y="5192339"/>
            <a:ext cx="0" cy="77848"/>
          </a:xfrm>
          <a:custGeom>
            <a:avLst/>
            <a:gdLst/>
            <a:ahLst/>
            <a:cxnLst/>
            <a:rect l="l" t="t" r="r" b="b"/>
            <a:pathLst>
              <a:path h="88228">
                <a:moveTo>
                  <a:pt x="0" y="0"/>
                </a:moveTo>
                <a:lnTo>
                  <a:pt x="0" y="79405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263022" y="5192339"/>
            <a:ext cx="0" cy="77848"/>
          </a:xfrm>
          <a:custGeom>
            <a:avLst/>
            <a:gdLst/>
            <a:ahLst/>
            <a:cxnLst/>
            <a:rect l="l" t="t" r="r" b="b"/>
            <a:pathLst>
              <a:path h="88228">
                <a:moveTo>
                  <a:pt x="0" y="0"/>
                </a:moveTo>
                <a:lnTo>
                  <a:pt x="0" y="79405"/>
                </a:lnTo>
              </a:path>
            </a:pathLst>
          </a:custGeom>
          <a:ln w="88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658775" y="2553272"/>
            <a:ext cx="0" cy="2709131"/>
          </a:xfrm>
          <a:custGeom>
            <a:avLst/>
            <a:gdLst/>
            <a:ahLst/>
            <a:cxnLst/>
            <a:rect l="l" t="t" r="r" b="b"/>
            <a:pathLst>
              <a:path h="3070349">
                <a:moveTo>
                  <a:pt x="0" y="3070349"/>
                </a:moveTo>
                <a:lnTo>
                  <a:pt x="0" y="0"/>
                </a:lnTo>
              </a:path>
            </a:pathLst>
          </a:custGeom>
          <a:ln w="1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634691" y="5262403"/>
            <a:ext cx="24085" cy="0"/>
          </a:xfrm>
          <a:custGeom>
            <a:avLst/>
            <a:gdLst/>
            <a:ahLst/>
            <a:cxnLst/>
            <a:rect l="l" t="t" r="r" b="b"/>
            <a:pathLst>
              <a:path w="26493">
                <a:moveTo>
                  <a:pt x="0" y="0"/>
                </a:moveTo>
                <a:lnTo>
                  <a:pt x="26493" y="0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634691" y="4927654"/>
            <a:ext cx="24085" cy="0"/>
          </a:xfrm>
          <a:custGeom>
            <a:avLst/>
            <a:gdLst/>
            <a:ahLst/>
            <a:cxnLst/>
            <a:rect l="l" t="t" r="r" b="b"/>
            <a:pathLst>
              <a:path w="26493">
                <a:moveTo>
                  <a:pt x="26493" y="0"/>
                </a:moveTo>
                <a:lnTo>
                  <a:pt x="0" y="0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634691" y="4585120"/>
            <a:ext cx="24085" cy="0"/>
          </a:xfrm>
          <a:custGeom>
            <a:avLst/>
            <a:gdLst/>
            <a:ahLst/>
            <a:cxnLst/>
            <a:rect l="l" t="t" r="r" b="b"/>
            <a:pathLst>
              <a:path w="26493">
                <a:moveTo>
                  <a:pt x="26493" y="0"/>
                </a:moveTo>
                <a:lnTo>
                  <a:pt x="0" y="0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634691" y="4250371"/>
            <a:ext cx="24085" cy="0"/>
          </a:xfrm>
          <a:custGeom>
            <a:avLst/>
            <a:gdLst/>
            <a:ahLst/>
            <a:cxnLst/>
            <a:rect l="l" t="t" r="r" b="b"/>
            <a:pathLst>
              <a:path w="26493">
                <a:moveTo>
                  <a:pt x="26493" y="0"/>
                </a:moveTo>
                <a:lnTo>
                  <a:pt x="0" y="0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634691" y="3907837"/>
            <a:ext cx="24085" cy="0"/>
          </a:xfrm>
          <a:custGeom>
            <a:avLst/>
            <a:gdLst/>
            <a:ahLst/>
            <a:cxnLst/>
            <a:rect l="l" t="t" r="r" b="b"/>
            <a:pathLst>
              <a:path w="26493">
                <a:moveTo>
                  <a:pt x="26493" y="0"/>
                </a:moveTo>
                <a:lnTo>
                  <a:pt x="0" y="0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634691" y="3573087"/>
            <a:ext cx="24085" cy="0"/>
          </a:xfrm>
          <a:custGeom>
            <a:avLst/>
            <a:gdLst/>
            <a:ahLst/>
            <a:cxnLst/>
            <a:rect l="l" t="t" r="r" b="b"/>
            <a:pathLst>
              <a:path w="26493">
                <a:moveTo>
                  <a:pt x="26493" y="0"/>
                </a:moveTo>
                <a:lnTo>
                  <a:pt x="0" y="0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634691" y="3230554"/>
            <a:ext cx="24085" cy="0"/>
          </a:xfrm>
          <a:custGeom>
            <a:avLst/>
            <a:gdLst/>
            <a:ahLst/>
            <a:cxnLst/>
            <a:rect l="l" t="t" r="r" b="b"/>
            <a:pathLst>
              <a:path w="26493">
                <a:moveTo>
                  <a:pt x="26493" y="0"/>
                </a:moveTo>
                <a:lnTo>
                  <a:pt x="0" y="0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634691" y="2895805"/>
            <a:ext cx="24085" cy="0"/>
          </a:xfrm>
          <a:custGeom>
            <a:avLst/>
            <a:gdLst/>
            <a:ahLst/>
            <a:cxnLst/>
            <a:rect l="l" t="t" r="r" b="b"/>
            <a:pathLst>
              <a:path w="26493">
                <a:moveTo>
                  <a:pt x="26493" y="0"/>
                </a:moveTo>
                <a:lnTo>
                  <a:pt x="0" y="0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634691" y="2553271"/>
            <a:ext cx="24085" cy="0"/>
          </a:xfrm>
          <a:custGeom>
            <a:avLst/>
            <a:gdLst/>
            <a:ahLst/>
            <a:cxnLst/>
            <a:rect l="l" t="t" r="r" b="b"/>
            <a:pathLst>
              <a:path w="26493">
                <a:moveTo>
                  <a:pt x="26493" y="0"/>
                </a:moveTo>
                <a:lnTo>
                  <a:pt x="0" y="0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658776" y="5262403"/>
            <a:ext cx="4953479" cy="0"/>
          </a:xfrm>
          <a:custGeom>
            <a:avLst/>
            <a:gdLst/>
            <a:ahLst/>
            <a:cxnLst/>
            <a:rect l="l" t="t" r="r" b="b"/>
            <a:pathLst>
              <a:path w="5448827">
                <a:moveTo>
                  <a:pt x="5448827" y="0"/>
                </a:moveTo>
                <a:lnTo>
                  <a:pt x="0" y="0"/>
                </a:lnTo>
              </a:path>
            </a:pathLst>
          </a:custGeom>
          <a:ln w="15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658775" y="5239049"/>
            <a:ext cx="0" cy="46709"/>
          </a:xfrm>
          <a:custGeom>
            <a:avLst/>
            <a:gdLst/>
            <a:ahLst/>
            <a:cxnLst/>
            <a:rect l="l" t="t" r="r" b="b"/>
            <a:pathLst>
              <a:path h="52937">
                <a:moveTo>
                  <a:pt x="0" y="0"/>
                </a:moveTo>
                <a:lnTo>
                  <a:pt x="0" y="52937"/>
                </a:lnTo>
              </a:path>
            </a:pathLst>
          </a:custGeom>
          <a:ln w="1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156532" y="5239049"/>
            <a:ext cx="0" cy="46709"/>
          </a:xfrm>
          <a:custGeom>
            <a:avLst/>
            <a:gdLst/>
            <a:ahLst/>
            <a:cxnLst/>
            <a:rect l="l" t="t" r="r" b="b"/>
            <a:pathLst>
              <a:path h="52937">
                <a:moveTo>
                  <a:pt x="0" y="0"/>
                </a:moveTo>
                <a:lnTo>
                  <a:pt x="0" y="52937"/>
                </a:lnTo>
              </a:path>
            </a:pathLst>
          </a:custGeom>
          <a:ln w="1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646260" y="5239049"/>
            <a:ext cx="0" cy="46709"/>
          </a:xfrm>
          <a:custGeom>
            <a:avLst/>
            <a:gdLst/>
            <a:ahLst/>
            <a:cxnLst/>
            <a:rect l="l" t="t" r="r" b="b"/>
            <a:pathLst>
              <a:path h="52937">
                <a:moveTo>
                  <a:pt x="0" y="0"/>
                </a:moveTo>
                <a:lnTo>
                  <a:pt x="0" y="52937"/>
                </a:lnTo>
              </a:path>
            </a:pathLst>
          </a:custGeom>
          <a:ln w="1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144016" y="5239049"/>
            <a:ext cx="0" cy="46709"/>
          </a:xfrm>
          <a:custGeom>
            <a:avLst/>
            <a:gdLst/>
            <a:ahLst/>
            <a:cxnLst/>
            <a:rect l="l" t="t" r="r" b="b"/>
            <a:pathLst>
              <a:path h="52937">
                <a:moveTo>
                  <a:pt x="0" y="0"/>
                </a:moveTo>
                <a:lnTo>
                  <a:pt x="0" y="52937"/>
                </a:lnTo>
              </a:path>
            </a:pathLst>
          </a:custGeom>
          <a:ln w="1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641773" y="5239049"/>
            <a:ext cx="0" cy="46709"/>
          </a:xfrm>
          <a:custGeom>
            <a:avLst/>
            <a:gdLst/>
            <a:ahLst/>
            <a:cxnLst/>
            <a:rect l="l" t="t" r="r" b="b"/>
            <a:pathLst>
              <a:path h="52937">
                <a:moveTo>
                  <a:pt x="0" y="0"/>
                </a:moveTo>
                <a:lnTo>
                  <a:pt x="0" y="52937"/>
                </a:lnTo>
              </a:path>
            </a:pathLst>
          </a:custGeom>
          <a:ln w="1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139529" y="5239049"/>
            <a:ext cx="0" cy="46709"/>
          </a:xfrm>
          <a:custGeom>
            <a:avLst/>
            <a:gdLst/>
            <a:ahLst/>
            <a:cxnLst/>
            <a:rect l="l" t="t" r="r" b="b"/>
            <a:pathLst>
              <a:path h="52937">
                <a:moveTo>
                  <a:pt x="0" y="0"/>
                </a:moveTo>
                <a:lnTo>
                  <a:pt x="0" y="52937"/>
                </a:lnTo>
              </a:path>
            </a:pathLst>
          </a:custGeom>
          <a:ln w="1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629257" y="5239049"/>
            <a:ext cx="0" cy="46709"/>
          </a:xfrm>
          <a:custGeom>
            <a:avLst/>
            <a:gdLst/>
            <a:ahLst/>
            <a:cxnLst/>
            <a:rect l="l" t="t" r="r" b="b"/>
            <a:pathLst>
              <a:path h="52937">
                <a:moveTo>
                  <a:pt x="0" y="0"/>
                </a:moveTo>
                <a:lnTo>
                  <a:pt x="0" y="52937"/>
                </a:lnTo>
              </a:path>
            </a:pathLst>
          </a:custGeom>
          <a:ln w="1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127014" y="5239049"/>
            <a:ext cx="0" cy="46709"/>
          </a:xfrm>
          <a:custGeom>
            <a:avLst/>
            <a:gdLst/>
            <a:ahLst/>
            <a:cxnLst/>
            <a:rect l="l" t="t" r="r" b="b"/>
            <a:pathLst>
              <a:path h="52937">
                <a:moveTo>
                  <a:pt x="0" y="0"/>
                </a:moveTo>
                <a:lnTo>
                  <a:pt x="0" y="52937"/>
                </a:lnTo>
              </a:path>
            </a:pathLst>
          </a:custGeom>
          <a:ln w="1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624770" y="5239049"/>
            <a:ext cx="0" cy="46709"/>
          </a:xfrm>
          <a:custGeom>
            <a:avLst/>
            <a:gdLst/>
            <a:ahLst/>
            <a:cxnLst/>
            <a:rect l="l" t="t" r="r" b="b"/>
            <a:pathLst>
              <a:path h="52937">
                <a:moveTo>
                  <a:pt x="0" y="0"/>
                </a:moveTo>
                <a:lnTo>
                  <a:pt x="0" y="52937"/>
                </a:lnTo>
              </a:path>
            </a:pathLst>
          </a:custGeom>
          <a:ln w="1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114499" y="5239049"/>
            <a:ext cx="0" cy="46709"/>
          </a:xfrm>
          <a:custGeom>
            <a:avLst/>
            <a:gdLst/>
            <a:ahLst/>
            <a:cxnLst/>
            <a:rect l="l" t="t" r="r" b="b"/>
            <a:pathLst>
              <a:path h="52937">
                <a:moveTo>
                  <a:pt x="0" y="0"/>
                </a:moveTo>
                <a:lnTo>
                  <a:pt x="0" y="52937"/>
                </a:lnTo>
              </a:path>
            </a:pathLst>
          </a:custGeom>
          <a:ln w="1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12255" y="5239049"/>
            <a:ext cx="0" cy="46709"/>
          </a:xfrm>
          <a:custGeom>
            <a:avLst/>
            <a:gdLst/>
            <a:ahLst/>
            <a:cxnLst/>
            <a:rect l="l" t="t" r="r" b="b"/>
            <a:pathLst>
              <a:path h="52937">
                <a:moveTo>
                  <a:pt x="0" y="0"/>
                </a:moveTo>
                <a:lnTo>
                  <a:pt x="0" y="52937"/>
                </a:lnTo>
              </a:path>
            </a:pathLst>
          </a:custGeom>
          <a:ln w="1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 rot="16200000">
            <a:off x="2052060" y="3869773"/>
            <a:ext cx="711661" cy="80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ct val="95825"/>
              </a:lnSpc>
            </a:pPr>
            <a:r>
              <a:rPr sz="600" spc="26" dirty="0">
                <a:latin typeface="Times New Roman"/>
                <a:cs typeface="Times New Roman"/>
              </a:rPr>
              <a:t>Valu</a:t>
            </a:r>
            <a:r>
              <a:rPr sz="600" dirty="0">
                <a:latin typeface="Times New Roman"/>
                <a:cs typeface="Times New Roman"/>
              </a:rPr>
              <a:t>e   </a:t>
            </a:r>
            <a:r>
              <a:rPr sz="600" spc="43" dirty="0">
                <a:latin typeface="Times New Roman"/>
                <a:cs typeface="Times New Roman"/>
              </a:rPr>
              <a:t> </a:t>
            </a:r>
            <a:r>
              <a:rPr sz="600" spc="26" dirty="0">
                <a:latin typeface="Times New Roman"/>
                <a:cs typeface="Times New Roman"/>
              </a:rPr>
              <a:t>o</a:t>
            </a:r>
            <a:r>
              <a:rPr sz="600" dirty="0">
                <a:latin typeface="Times New Roman"/>
                <a:cs typeface="Times New Roman"/>
              </a:rPr>
              <a:t>f  </a:t>
            </a:r>
            <a:r>
              <a:rPr sz="600" spc="129" dirty="0">
                <a:latin typeface="Times New Roman"/>
                <a:cs typeface="Times New Roman"/>
              </a:rPr>
              <a:t> </a:t>
            </a:r>
            <a:r>
              <a:rPr sz="600" spc="26" dirty="0">
                <a:latin typeface="Times New Roman"/>
                <a:cs typeface="Times New Roman"/>
              </a:rPr>
              <a:t>Equity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658776" y="2556828"/>
            <a:ext cx="4953479" cy="140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9" name="object 99"/>
          <p:cNvSpPr txBox="1"/>
          <p:nvPr/>
        </p:nvSpPr>
        <p:spPr>
          <a:xfrm>
            <a:off x="2658775" y="2697291"/>
            <a:ext cx="148524" cy="198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8" name="object 98"/>
          <p:cNvSpPr txBox="1"/>
          <p:nvPr/>
        </p:nvSpPr>
        <p:spPr>
          <a:xfrm>
            <a:off x="2807300" y="2697291"/>
            <a:ext cx="200708" cy="198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7" name="object 97"/>
          <p:cNvSpPr txBox="1"/>
          <p:nvPr/>
        </p:nvSpPr>
        <p:spPr>
          <a:xfrm>
            <a:off x="3008009" y="2697291"/>
            <a:ext cx="4604246" cy="198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6" name="object 96"/>
          <p:cNvSpPr txBox="1"/>
          <p:nvPr/>
        </p:nvSpPr>
        <p:spPr>
          <a:xfrm>
            <a:off x="2658775" y="2895805"/>
            <a:ext cx="148524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5" name="object 95"/>
          <p:cNvSpPr txBox="1"/>
          <p:nvPr/>
        </p:nvSpPr>
        <p:spPr>
          <a:xfrm>
            <a:off x="2807300" y="2895805"/>
            <a:ext cx="20070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4" name="object 94"/>
          <p:cNvSpPr txBox="1"/>
          <p:nvPr/>
        </p:nvSpPr>
        <p:spPr>
          <a:xfrm>
            <a:off x="3008009" y="2895805"/>
            <a:ext cx="4604246" cy="1206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3" name="object 93"/>
          <p:cNvSpPr txBox="1"/>
          <p:nvPr/>
        </p:nvSpPr>
        <p:spPr>
          <a:xfrm>
            <a:off x="3008008" y="3016470"/>
            <a:ext cx="297047" cy="214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2" name="object 92"/>
          <p:cNvSpPr txBox="1"/>
          <p:nvPr/>
        </p:nvSpPr>
        <p:spPr>
          <a:xfrm>
            <a:off x="3305056" y="3016470"/>
            <a:ext cx="192679" cy="214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1" name="object 91"/>
          <p:cNvSpPr txBox="1"/>
          <p:nvPr/>
        </p:nvSpPr>
        <p:spPr>
          <a:xfrm>
            <a:off x="3497736" y="3016470"/>
            <a:ext cx="4114518" cy="214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0" name="object 90"/>
          <p:cNvSpPr txBox="1"/>
          <p:nvPr/>
        </p:nvSpPr>
        <p:spPr>
          <a:xfrm>
            <a:off x="2658775" y="3230554"/>
            <a:ext cx="148524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9" name="object 89"/>
          <p:cNvSpPr txBox="1"/>
          <p:nvPr/>
        </p:nvSpPr>
        <p:spPr>
          <a:xfrm>
            <a:off x="2807300" y="3230554"/>
            <a:ext cx="200708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8" name="object 88"/>
          <p:cNvSpPr txBox="1"/>
          <p:nvPr/>
        </p:nvSpPr>
        <p:spPr>
          <a:xfrm>
            <a:off x="3008008" y="3230554"/>
            <a:ext cx="297047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7" name="object 87"/>
          <p:cNvSpPr txBox="1"/>
          <p:nvPr/>
        </p:nvSpPr>
        <p:spPr>
          <a:xfrm>
            <a:off x="3305056" y="3230554"/>
            <a:ext cx="192679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6" name="object 86"/>
          <p:cNvSpPr txBox="1"/>
          <p:nvPr/>
        </p:nvSpPr>
        <p:spPr>
          <a:xfrm>
            <a:off x="3497736" y="3230554"/>
            <a:ext cx="4114518" cy="97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6"/>
              </a:spcBef>
            </a:pPr>
            <a:endParaRPr sz="800"/>
          </a:p>
        </p:txBody>
      </p:sp>
      <p:sp>
        <p:nvSpPr>
          <p:cNvPr id="85" name="object 85"/>
          <p:cNvSpPr txBox="1"/>
          <p:nvPr/>
        </p:nvSpPr>
        <p:spPr>
          <a:xfrm>
            <a:off x="3497736" y="3327865"/>
            <a:ext cx="297048" cy="245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4" name="object 84"/>
          <p:cNvSpPr txBox="1"/>
          <p:nvPr/>
        </p:nvSpPr>
        <p:spPr>
          <a:xfrm>
            <a:off x="3794785" y="3327865"/>
            <a:ext cx="200707" cy="245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3995493" y="3327865"/>
            <a:ext cx="3616762" cy="245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2" name="object 82"/>
          <p:cNvSpPr txBox="1"/>
          <p:nvPr/>
        </p:nvSpPr>
        <p:spPr>
          <a:xfrm>
            <a:off x="2658775" y="3573087"/>
            <a:ext cx="148524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2807300" y="3573087"/>
            <a:ext cx="20070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0" name="object 80"/>
          <p:cNvSpPr txBox="1"/>
          <p:nvPr/>
        </p:nvSpPr>
        <p:spPr>
          <a:xfrm>
            <a:off x="3008008" y="3573087"/>
            <a:ext cx="297047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3305056" y="3573087"/>
            <a:ext cx="192679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3497736" y="3573087"/>
            <a:ext cx="29704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3794785" y="3573087"/>
            <a:ext cx="200707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3995493" y="3573087"/>
            <a:ext cx="3616762" cy="66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6"/>
              </a:spcBef>
            </a:pPr>
            <a:endParaRPr sz="500"/>
          </a:p>
        </p:txBody>
      </p:sp>
      <p:sp>
        <p:nvSpPr>
          <p:cNvPr id="75" name="object 75"/>
          <p:cNvSpPr txBox="1"/>
          <p:nvPr/>
        </p:nvSpPr>
        <p:spPr>
          <a:xfrm>
            <a:off x="3995493" y="3639259"/>
            <a:ext cx="297048" cy="268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4292541" y="3639259"/>
            <a:ext cx="200708" cy="268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3" name="object 73"/>
          <p:cNvSpPr txBox="1"/>
          <p:nvPr/>
        </p:nvSpPr>
        <p:spPr>
          <a:xfrm>
            <a:off x="4493249" y="3639259"/>
            <a:ext cx="3119005" cy="268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2" name="object 72"/>
          <p:cNvSpPr txBox="1"/>
          <p:nvPr/>
        </p:nvSpPr>
        <p:spPr>
          <a:xfrm>
            <a:off x="2658775" y="3907837"/>
            <a:ext cx="148524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1" name="object 71"/>
          <p:cNvSpPr txBox="1"/>
          <p:nvPr/>
        </p:nvSpPr>
        <p:spPr>
          <a:xfrm>
            <a:off x="2807300" y="3907837"/>
            <a:ext cx="200708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0" name="object 70"/>
          <p:cNvSpPr txBox="1"/>
          <p:nvPr/>
        </p:nvSpPr>
        <p:spPr>
          <a:xfrm>
            <a:off x="3008008" y="3907837"/>
            <a:ext cx="297047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9" name="object 69"/>
          <p:cNvSpPr txBox="1"/>
          <p:nvPr/>
        </p:nvSpPr>
        <p:spPr>
          <a:xfrm>
            <a:off x="3305056" y="3907837"/>
            <a:ext cx="192679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3497736" y="3907837"/>
            <a:ext cx="297048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7" name="object 67"/>
          <p:cNvSpPr txBox="1"/>
          <p:nvPr/>
        </p:nvSpPr>
        <p:spPr>
          <a:xfrm>
            <a:off x="3794785" y="3907837"/>
            <a:ext cx="200707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3995493" y="3907837"/>
            <a:ext cx="297048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4292541" y="3907837"/>
            <a:ext cx="200708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4493249" y="3907838"/>
            <a:ext cx="3119005" cy="35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493250" y="3942869"/>
            <a:ext cx="297048" cy="3075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4790298" y="3942869"/>
            <a:ext cx="200708" cy="3075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4991006" y="3942869"/>
            <a:ext cx="2621249" cy="3075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0" name="object 60"/>
          <p:cNvSpPr txBox="1"/>
          <p:nvPr/>
        </p:nvSpPr>
        <p:spPr>
          <a:xfrm>
            <a:off x="2658775" y="4250371"/>
            <a:ext cx="148524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9" name="object 59"/>
          <p:cNvSpPr txBox="1"/>
          <p:nvPr/>
        </p:nvSpPr>
        <p:spPr>
          <a:xfrm>
            <a:off x="2807300" y="4250371"/>
            <a:ext cx="20070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3008008" y="4250371"/>
            <a:ext cx="297047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3305056" y="4250371"/>
            <a:ext cx="192679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3497736" y="4250371"/>
            <a:ext cx="29704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3794785" y="4250371"/>
            <a:ext cx="200707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3995493" y="4250371"/>
            <a:ext cx="29704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4292541" y="4250371"/>
            <a:ext cx="20070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4493250" y="4250371"/>
            <a:ext cx="29704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4790298" y="4250371"/>
            <a:ext cx="20070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4991006" y="4250371"/>
            <a:ext cx="29704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5288054" y="4250371"/>
            <a:ext cx="192679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5480733" y="4250371"/>
            <a:ext cx="2131521" cy="268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5480733" y="4518949"/>
            <a:ext cx="297049" cy="66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6"/>
              </a:spcBef>
            </a:pPr>
            <a:endParaRPr sz="500"/>
          </a:p>
        </p:txBody>
      </p:sp>
      <p:sp>
        <p:nvSpPr>
          <p:cNvPr id="46" name="object 46"/>
          <p:cNvSpPr txBox="1"/>
          <p:nvPr/>
        </p:nvSpPr>
        <p:spPr>
          <a:xfrm>
            <a:off x="5777782" y="4518949"/>
            <a:ext cx="200707" cy="66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6"/>
              </a:spcBef>
            </a:pPr>
            <a:endParaRPr sz="500"/>
          </a:p>
        </p:txBody>
      </p:sp>
      <p:sp>
        <p:nvSpPr>
          <p:cNvPr id="45" name="object 45"/>
          <p:cNvSpPr txBox="1"/>
          <p:nvPr/>
        </p:nvSpPr>
        <p:spPr>
          <a:xfrm>
            <a:off x="5978490" y="4518949"/>
            <a:ext cx="1633765" cy="66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6"/>
              </a:spcBef>
            </a:pPr>
            <a:endParaRPr sz="500"/>
          </a:p>
        </p:txBody>
      </p:sp>
      <p:sp>
        <p:nvSpPr>
          <p:cNvPr id="44" name="object 44"/>
          <p:cNvSpPr txBox="1"/>
          <p:nvPr/>
        </p:nvSpPr>
        <p:spPr>
          <a:xfrm>
            <a:off x="2658775" y="4585120"/>
            <a:ext cx="148524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2807300" y="4585120"/>
            <a:ext cx="200708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3008008" y="4585120"/>
            <a:ext cx="297047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3305056" y="4585120"/>
            <a:ext cx="192679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3497736" y="4585120"/>
            <a:ext cx="297048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3794785" y="4585120"/>
            <a:ext cx="200707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3995493" y="4585120"/>
            <a:ext cx="297048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4292541" y="4585120"/>
            <a:ext cx="200708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4493250" y="4585120"/>
            <a:ext cx="297048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4790298" y="4585120"/>
            <a:ext cx="200708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4991006" y="4585120"/>
            <a:ext cx="297048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5288054" y="4585120"/>
            <a:ext cx="192679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5480733" y="4585120"/>
            <a:ext cx="297049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5777782" y="4585120"/>
            <a:ext cx="200707" cy="342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5978490" y="4585119"/>
            <a:ext cx="1633765" cy="198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5978491" y="4783634"/>
            <a:ext cx="297048" cy="144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6275538" y="4783634"/>
            <a:ext cx="200707" cy="144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6476246" y="4783634"/>
            <a:ext cx="1136008" cy="144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2658775" y="4927654"/>
            <a:ext cx="148524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2807300" y="4927654"/>
            <a:ext cx="20070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3008008" y="4927654"/>
            <a:ext cx="297047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3305056" y="4927654"/>
            <a:ext cx="192679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3497736" y="4927654"/>
            <a:ext cx="29704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3794785" y="4927654"/>
            <a:ext cx="200707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3995493" y="4927654"/>
            <a:ext cx="29704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4292541" y="4927654"/>
            <a:ext cx="20070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4493250" y="4927654"/>
            <a:ext cx="29704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4790298" y="4927654"/>
            <a:ext cx="20070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4991006" y="4927654"/>
            <a:ext cx="29704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5288054" y="4927654"/>
            <a:ext cx="192679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5480733" y="4927654"/>
            <a:ext cx="297049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5777782" y="4927654"/>
            <a:ext cx="200707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5978491" y="4927654"/>
            <a:ext cx="297048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6275538" y="4927654"/>
            <a:ext cx="200707" cy="334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6476246" y="4927655"/>
            <a:ext cx="1136008" cy="89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43"/>
              </a:spcBef>
            </a:pPr>
            <a:endParaRPr sz="700"/>
          </a:p>
        </p:txBody>
      </p:sp>
      <p:sp>
        <p:nvSpPr>
          <p:cNvPr id="9" name="object 9"/>
          <p:cNvSpPr txBox="1"/>
          <p:nvPr/>
        </p:nvSpPr>
        <p:spPr>
          <a:xfrm>
            <a:off x="6476246" y="5017180"/>
            <a:ext cx="297049" cy="245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6773295" y="5017180"/>
            <a:ext cx="192678" cy="245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965974" y="5017180"/>
            <a:ext cx="646280" cy="179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6965974" y="5196231"/>
            <a:ext cx="297048" cy="66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6"/>
              </a:spcBef>
            </a:pPr>
            <a:endParaRPr sz="500"/>
          </a:p>
        </p:txBody>
      </p:sp>
      <p:sp>
        <p:nvSpPr>
          <p:cNvPr id="5" name="object 5"/>
          <p:cNvSpPr txBox="1"/>
          <p:nvPr/>
        </p:nvSpPr>
        <p:spPr>
          <a:xfrm>
            <a:off x="7263022" y="5196231"/>
            <a:ext cx="200708" cy="66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6"/>
              </a:spcBef>
            </a:pPr>
            <a:endParaRPr sz="500"/>
          </a:p>
        </p:txBody>
      </p:sp>
      <p:sp>
        <p:nvSpPr>
          <p:cNvPr id="4" name="object 4"/>
          <p:cNvSpPr txBox="1"/>
          <p:nvPr/>
        </p:nvSpPr>
        <p:spPr>
          <a:xfrm>
            <a:off x="7463730" y="5196231"/>
            <a:ext cx="148524" cy="66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6"/>
              </a:spcBef>
            </a:pPr>
            <a:endParaRPr sz="500"/>
          </a:p>
        </p:txBody>
      </p:sp>
      <p:sp>
        <p:nvSpPr>
          <p:cNvPr id="3" name="object 3"/>
          <p:cNvSpPr txBox="1"/>
          <p:nvPr/>
        </p:nvSpPr>
        <p:spPr>
          <a:xfrm>
            <a:off x="2225246" y="2039471"/>
            <a:ext cx="5483348" cy="3635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05535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Equity value persists ..</a:t>
            </a:r>
            <a:endParaRPr sz="2500">
              <a:latin typeface="Arial"/>
              <a:cs typeface="Arial"/>
            </a:endParaRPr>
          </a:p>
          <a:p>
            <a:pPr marL="3195493">
              <a:lnSpc>
                <a:spcPct val="95825"/>
              </a:lnSpc>
              <a:spcBef>
                <a:spcPts val="4684"/>
              </a:spcBef>
            </a:pPr>
            <a:r>
              <a:rPr sz="900" spc="30" dirty="0">
                <a:latin typeface="Times New Roman"/>
                <a:cs typeface="Times New Roman"/>
              </a:rPr>
              <a:t>Valu</a:t>
            </a:r>
            <a:r>
              <a:rPr sz="900" dirty="0">
                <a:latin typeface="Times New Roman"/>
                <a:cs typeface="Times New Roman"/>
              </a:rPr>
              <a:t>e </a:t>
            </a:r>
            <a:r>
              <a:rPr sz="900" spc="145" dirty="0">
                <a:latin typeface="Times New Roman"/>
                <a:cs typeface="Times New Roman"/>
              </a:rPr>
              <a:t> </a:t>
            </a:r>
            <a:r>
              <a:rPr sz="900" spc="26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f  </a:t>
            </a:r>
            <a:r>
              <a:rPr sz="900" spc="138" dirty="0">
                <a:latin typeface="Times New Roman"/>
                <a:cs typeface="Times New Roman"/>
              </a:rPr>
              <a:t> </a:t>
            </a:r>
            <a:r>
              <a:rPr sz="900" spc="32" dirty="0">
                <a:latin typeface="Times New Roman"/>
                <a:cs typeface="Times New Roman"/>
              </a:rPr>
              <a:t>Equit</a:t>
            </a:r>
            <a:r>
              <a:rPr sz="900" dirty="0">
                <a:latin typeface="Times New Roman"/>
                <a:cs typeface="Times New Roman"/>
              </a:rPr>
              <a:t>y</a:t>
            </a:r>
            <a:r>
              <a:rPr sz="900" spc="198" dirty="0">
                <a:latin typeface="Times New Roman"/>
                <a:cs typeface="Times New Roman"/>
              </a:rPr>
              <a:t> </a:t>
            </a:r>
            <a:r>
              <a:rPr sz="900" spc="32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s </a:t>
            </a:r>
            <a:r>
              <a:rPr sz="900" spc="163" dirty="0">
                <a:latin typeface="Times New Roman"/>
                <a:cs typeface="Times New Roman"/>
              </a:rPr>
              <a:t> </a:t>
            </a:r>
            <a:r>
              <a:rPr sz="900" spc="26" dirty="0">
                <a:latin typeface="Times New Roman"/>
                <a:cs typeface="Times New Roman"/>
              </a:rPr>
              <a:t>Fir</a:t>
            </a:r>
            <a:r>
              <a:rPr sz="900" dirty="0">
                <a:latin typeface="Times New Roman"/>
                <a:cs typeface="Times New Roman"/>
              </a:rPr>
              <a:t>m  </a:t>
            </a:r>
            <a:r>
              <a:rPr sz="900" spc="131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Valu</a:t>
            </a:r>
            <a:r>
              <a:rPr sz="900" dirty="0">
                <a:latin typeface="Times New Roman"/>
                <a:cs typeface="Times New Roman"/>
              </a:rPr>
              <a:t>e </a:t>
            </a:r>
            <a:r>
              <a:rPr sz="900" spc="145" dirty="0">
                <a:latin typeface="Times New Roman"/>
                <a:cs typeface="Times New Roman"/>
              </a:rPr>
              <a:t> </a:t>
            </a:r>
            <a:r>
              <a:rPr sz="900" spc="26" dirty="0">
                <a:latin typeface="Times New Roman"/>
                <a:cs typeface="Times New Roman"/>
              </a:rPr>
              <a:t>Changes</a:t>
            </a:r>
            <a:endParaRPr sz="900">
              <a:latin typeface="Times New Roman"/>
              <a:cs typeface="Times New Roman"/>
            </a:endParaRPr>
          </a:p>
          <a:p>
            <a:pPr marL="1982955">
              <a:spcBef>
                <a:spcPts val="1660"/>
              </a:spcBef>
            </a:pPr>
            <a:r>
              <a:rPr sz="600" spc="39" dirty="0">
                <a:latin typeface="Times New Roman"/>
                <a:cs typeface="Times New Roman"/>
              </a:rPr>
              <a:t>8</a:t>
            </a:r>
            <a:r>
              <a:rPr sz="600" dirty="0">
                <a:latin typeface="Times New Roman"/>
                <a:cs typeface="Times New Roman"/>
              </a:rPr>
              <a:t>0</a:t>
            </a:r>
            <a:r>
              <a:rPr sz="600" spc="-116" dirty="0">
                <a:latin typeface="Times New Roman"/>
                <a:cs typeface="Times New Roman"/>
              </a:rPr>
              <a:t> </a:t>
            </a:r>
            <a:endParaRPr sz="600">
              <a:latin typeface="Times New Roman"/>
              <a:cs typeface="Times New Roman"/>
            </a:endParaRPr>
          </a:p>
          <a:p>
            <a:pPr marL="1982955">
              <a:spcBef>
                <a:spcPts val="2020"/>
              </a:spcBef>
            </a:pPr>
            <a:r>
              <a:rPr sz="600" spc="39" dirty="0">
                <a:latin typeface="Times New Roman"/>
                <a:cs typeface="Times New Roman"/>
              </a:rPr>
              <a:t>7</a:t>
            </a:r>
            <a:r>
              <a:rPr sz="600" dirty="0">
                <a:latin typeface="Times New Roman"/>
                <a:cs typeface="Times New Roman"/>
              </a:rPr>
              <a:t>0</a:t>
            </a:r>
            <a:r>
              <a:rPr sz="600" spc="-116" dirty="0">
                <a:latin typeface="Times New Roman"/>
                <a:cs typeface="Times New Roman"/>
              </a:rPr>
              <a:t> </a:t>
            </a:r>
            <a:endParaRPr sz="600">
              <a:latin typeface="Times New Roman"/>
              <a:cs typeface="Times New Roman"/>
            </a:endParaRPr>
          </a:p>
          <a:p>
            <a:pPr marL="1982955">
              <a:spcBef>
                <a:spcPts val="1958"/>
              </a:spcBef>
            </a:pPr>
            <a:r>
              <a:rPr sz="600" spc="39" dirty="0">
                <a:latin typeface="Times New Roman"/>
                <a:cs typeface="Times New Roman"/>
              </a:rPr>
              <a:t>6</a:t>
            </a:r>
            <a:r>
              <a:rPr sz="600" dirty="0">
                <a:latin typeface="Times New Roman"/>
                <a:cs typeface="Times New Roman"/>
              </a:rPr>
              <a:t>0</a:t>
            </a:r>
            <a:r>
              <a:rPr sz="600" spc="-116" dirty="0">
                <a:latin typeface="Times New Roman"/>
                <a:cs typeface="Times New Roman"/>
              </a:rPr>
              <a:t> </a:t>
            </a:r>
            <a:endParaRPr sz="600">
              <a:latin typeface="Times New Roman"/>
              <a:cs typeface="Times New Roman"/>
            </a:endParaRPr>
          </a:p>
          <a:p>
            <a:pPr marL="1982955">
              <a:spcBef>
                <a:spcPts val="2020"/>
              </a:spcBef>
            </a:pPr>
            <a:r>
              <a:rPr sz="600" spc="39" dirty="0">
                <a:latin typeface="Times New Roman"/>
                <a:cs typeface="Times New Roman"/>
              </a:rPr>
              <a:t>5</a:t>
            </a:r>
            <a:r>
              <a:rPr sz="600" dirty="0">
                <a:latin typeface="Times New Roman"/>
                <a:cs typeface="Times New Roman"/>
              </a:rPr>
              <a:t>0</a:t>
            </a:r>
            <a:r>
              <a:rPr sz="600" spc="-116" dirty="0">
                <a:latin typeface="Times New Roman"/>
                <a:cs typeface="Times New Roman"/>
              </a:rPr>
              <a:t> </a:t>
            </a:r>
            <a:endParaRPr sz="600">
              <a:latin typeface="Times New Roman"/>
              <a:cs typeface="Times New Roman"/>
            </a:endParaRPr>
          </a:p>
          <a:p>
            <a:pPr marL="1982955">
              <a:spcBef>
                <a:spcPts val="1958"/>
              </a:spcBef>
            </a:pPr>
            <a:r>
              <a:rPr sz="600" spc="39" dirty="0">
                <a:latin typeface="Times New Roman"/>
                <a:cs typeface="Times New Roman"/>
              </a:rPr>
              <a:t>4</a:t>
            </a:r>
            <a:r>
              <a:rPr sz="600" dirty="0">
                <a:latin typeface="Times New Roman"/>
                <a:cs typeface="Times New Roman"/>
              </a:rPr>
              <a:t>0</a:t>
            </a:r>
            <a:r>
              <a:rPr sz="600" spc="-116" dirty="0">
                <a:latin typeface="Times New Roman"/>
                <a:cs typeface="Times New Roman"/>
              </a:rPr>
              <a:t> </a:t>
            </a:r>
            <a:endParaRPr sz="600">
              <a:latin typeface="Times New Roman"/>
              <a:cs typeface="Times New Roman"/>
            </a:endParaRPr>
          </a:p>
          <a:p>
            <a:pPr marL="1982955">
              <a:spcBef>
                <a:spcPts val="2020"/>
              </a:spcBef>
            </a:pPr>
            <a:r>
              <a:rPr sz="600" spc="39" dirty="0">
                <a:latin typeface="Times New Roman"/>
                <a:cs typeface="Times New Roman"/>
              </a:rPr>
              <a:t>3</a:t>
            </a:r>
            <a:r>
              <a:rPr sz="600" dirty="0">
                <a:latin typeface="Times New Roman"/>
                <a:cs typeface="Times New Roman"/>
              </a:rPr>
              <a:t>0</a:t>
            </a:r>
            <a:r>
              <a:rPr sz="600" spc="-116" dirty="0">
                <a:latin typeface="Times New Roman"/>
                <a:cs typeface="Times New Roman"/>
              </a:rPr>
              <a:t> </a:t>
            </a:r>
            <a:endParaRPr sz="600">
              <a:latin typeface="Times New Roman"/>
              <a:cs typeface="Times New Roman"/>
            </a:endParaRPr>
          </a:p>
          <a:p>
            <a:pPr marL="1982955">
              <a:spcBef>
                <a:spcPts val="1958"/>
              </a:spcBef>
            </a:pPr>
            <a:r>
              <a:rPr sz="600" spc="39" dirty="0">
                <a:latin typeface="Times New Roman"/>
                <a:cs typeface="Times New Roman"/>
              </a:rPr>
              <a:t>2</a:t>
            </a:r>
            <a:r>
              <a:rPr sz="600" dirty="0">
                <a:latin typeface="Times New Roman"/>
                <a:cs typeface="Times New Roman"/>
              </a:rPr>
              <a:t>0</a:t>
            </a:r>
            <a:r>
              <a:rPr sz="600" spc="-116" dirty="0">
                <a:latin typeface="Times New Roman"/>
                <a:cs typeface="Times New Roman"/>
              </a:rPr>
              <a:t> </a:t>
            </a:r>
            <a:endParaRPr sz="600">
              <a:latin typeface="Times New Roman"/>
              <a:cs typeface="Times New Roman"/>
            </a:endParaRPr>
          </a:p>
          <a:p>
            <a:pPr marL="1982955">
              <a:spcBef>
                <a:spcPts val="2020"/>
              </a:spcBef>
            </a:pPr>
            <a:r>
              <a:rPr sz="600" spc="39" dirty="0">
                <a:latin typeface="Times New Roman"/>
                <a:cs typeface="Times New Roman"/>
              </a:rPr>
              <a:t>1</a:t>
            </a:r>
            <a:r>
              <a:rPr sz="600" dirty="0">
                <a:latin typeface="Times New Roman"/>
                <a:cs typeface="Times New Roman"/>
              </a:rPr>
              <a:t>0</a:t>
            </a:r>
            <a:r>
              <a:rPr sz="600" spc="-116" dirty="0">
                <a:latin typeface="Times New Roman"/>
                <a:cs typeface="Times New Roman"/>
              </a:rPr>
              <a:t> </a:t>
            </a:r>
            <a:endParaRPr sz="600">
              <a:latin typeface="Times New Roman"/>
              <a:cs typeface="Times New Roman"/>
            </a:endParaRPr>
          </a:p>
          <a:p>
            <a:pPr marL="2038431">
              <a:lnSpc>
                <a:spcPct val="95825"/>
              </a:lnSpc>
              <a:spcBef>
                <a:spcPts val="1958"/>
              </a:spcBef>
            </a:pPr>
            <a:r>
              <a:rPr sz="600" dirty="0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 marL="2306399" marR="1212328" algn="ctr">
              <a:spcBef>
                <a:spcPts val="148"/>
              </a:spcBef>
            </a:pPr>
            <a:r>
              <a:rPr sz="600" spc="31" dirty="0">
                <a:latin typeface="Times New Roman"/>
                <a:cs typeface="Times New Roman"/>
              </a:rPr>
              <a:t>10</a:t>
            </a:r>
            <a:r>
              <a:rPr sz="600" dirty="0">
                <a:latin typeface="Times New Roman"/>
                <a:cs typeface="Times New Roman"/>
              </a:rPr>
              <a:t>0                </a:t>
            </a:r>
            <a:r>
              <a:rPr sz="600" spc="75" dirty="0">
                <a:latin typeface="Times New Roman"/>
                <a:cs typeface="Times New Roman"/>
              </a:rPr>
              <a:t> </a:t>
            </a:r>
            <a:r>
              <a:rPr sz="600" spc="39" dirty="0">
                <a:latin typeface="Times New Roman"/>
                <a:cs typeface="Times New Roman"/>
              </a:rPr>
              <a:t>9</a:t>
            </a:r>
            <a:r>
              <a:rPr sz="600" dirty="0">
                <a:latin typeface="Times New Roman"/>
                <a:cs typeface="Times New Roman"/>
              </a:rPr>
              <a:t>0                  </a:t>
            </a:r>
            <a:r>
              <a:rPr sz="600" spc="-48" dirty="0">
                <a:latin typeface="Times New Roman"/>
                <a:cs typeface="Times New Roman"/>
              </a:rPr>
              <a:t> </a:t>
            </a:r>
            <a:r>
              <a:rPr sz="600" spc="39" dirty="0">
                <a:latin typeface="Times New Roman"/>
                <a:cs typeface="Times New Roman"/>
              </a:rPr>
              <a:t>8</a:t>
            </a:r>
            <a:r>
              <a:rPr sz="600" dirty="0">
                <a:latin typeface="Times New Roman"/>
                <a:cs typeface="Times New Roman"/>
              </a:rPr>
              <a:t>0                  </a:t>
            </a:r>
            <a:r>
              <a:rPr sz="600" spc="13" dirty="0">
                <a:latin typeface="Times New Roman"/>
                <a:cs typeface="Times New Roman"/>
              </a:rPr>
              <a:t> </a:t>
            </a:r>
            <a:r>
              <a:rPr sz="600" spc="39" dirty="0">
                <a:latin typeface="Times New Roman"/>
                <a:cs typeface="Times New Roman"/>
              </a:rPr>
              <a:t>7</a:t>
            </a:r>
            <a:r>
              <a:rPr sz="600" dirty="0">
                <a:latin typeface="Times New Roman"/>
                <a:cs typeface="Times New Roman"/>
              </a:rPr>
              <a:t>0                  </a:t>
            </a:r>
            <a:r>
              <a:rPr sz="600" spc="13" dirty="0">
                <a:latin typeface="Times New Roman"/>
                <a:cs typeface="Times New Roman"/>
              </a:rPr>
              <a:t> </a:t>
            </a:r>
            <a:r>
              <a:rPr sz="600" spc="39" dirty="0">
                <a:latin typeface="Times New Roman"/>
                <a:cs typeface="Times New Roman"/>
              </a:rPr>
              <a:t>6</a:t>
            </a:r>
            <a:r>
              <a:rPr sz="600" dirty="0">
                <a:latin typeface="Times New Roman"/>
                <a:cs typeface="Times New Roman"/>
              </a:rPr>
              <a:t>0                  </a:t>
            </a:r>
            <a:r>
              <a:rPr sz="600" spc="-48" dirty="0">
                <a:latin typeface="Times New Roman"/>
                <a:cs typeface="Times New Roman"/>
              </a:rPr>
              <a:t> </a:t>
            </a:r>
            <a:r>
              <a:rPr sz="600" spc="39" dirty="0">
                <a:latin typeface="Times New Roman"/>
                <a:cs typeface="Times New Roman"/>
              </a:rPr>
              <a:t>5</a:t>
            </a:r>
            <a:r>
              <a:rPr sz="600" dirty="0">
                <a:latin typeface="Times New Roman"/>
                <a:cs typeface="Times New Roman"/>
              </a:rPr>
              <a:t>0                  </a:t>
            </a:r>
            <a:r>
              <a:rPr sz="600" spc="13" dirty="0">
                <a:latin typeface="Times New Roman"/>
                <a:cs typeface="Times New Roman"/>
              </a:rPr>
              <a:t> </a:t>
            </a:r>
            <a:r>
              <a:rPr sz="600" spc="39" dirty="0">
                <a:latin typeface="Times New Roman"/>
                <a:cs typeface="Times New Roman"/>
              </a:rPr>
              <a:t>4</a:t>
            </a:r>
            <a:r>
              <a:rPr sz="600" dirty="0">
                <a:latin typeface="Times New Roman"/>
                <a:cs typeface="Times New Roman"/>
              </a:rPr>
              <a:t>0                  </a:t>
            </a:r>
            <a:r>
              <a:rPr sz="600" spc="13" dirty="0">
                <a:latin typeface="Times New Roman"/>
                <a:cs typeface="Times New Roman"/>
              </a:rPr>
              <a:t> </a:t>
            </a:r>
            <a:r>
              <a:rPr sz="600" spc="39" dirty="0">
                <a:latin typeface="Times New Roman"/>
                <a:cs typeface="Times New Roman"/>
              </a:rPr>
              <a:t>3</a:t>
            </a:r>
            <a:r>
              <a:rPr sz="600" dirty="0">
                <a:latin typeface="Times New Roman"/>
                <a:cs typeface="Times New Roman"/>
              </a:rPr>
              <a:t>0                  </a:t>
            </a:r>
            <a:r>
              <a:rPr sz="600" spc="-48" dirty="0">
                <a:latin typeface="Times New Roman"/>
                <a:cs typeface="Times New Roman"/>
              </a:rPr>
              <a:t> </a:t>
            </a:r>
            <a:r>
              <a:rPr sz="600" spc="39" dirty="0">
                <a:latin typeface="Times New Roman"/>
                <a:cs typeface="Times New Roman"/>
              </a:rPr>
              <a:t>2</a:t>
            </a:r>
            <a:r>
              <a:rPr sz="600" dirty="0">
                <a:latin typeface="Times New Roman"/>
                <a:cs typeface="Times New Roman"/>
              </a:rPr>
              <a:t>0                  </a:t>
            </a:r>
            <a:r>
              <a:rPr sz="600" spc="13" dirty="0">
                <a:latin typeface="Times New Roman"/>
                <a:cs typeface="Times New Roman"/>
              </a:rPr>
              <a:t> </a:t>
            </a:r>
            <a:r>
              <a:rPr sz="600" spc="39" dirty="0">
                <a:latin typeface="Times New Roman"/>
                <a:cs typeface="Times New Roman"/>
              </a:rPr>
              <a:t>1</a:t>
            </a:r>
            <a:r>
              <a:rPr sz="600" dirty="0">
                <a:latin typeface="Times New Roman"/>
                <a:cs typeface="Times New Roman"/>
              </a:rPr>
              <a:t>0</a:t>
            </a:r>
            <a:r>
              <a:rPr sz="600" spc="-116" dirty="0">
                <a:latin typeface="Times New Roman"/>
                <a:cs typeface="Times New Roman"/>
              </a:rPr>
              <a:t> </a:t>
            </a:r>
            <a:endParaRPr sz="600">
              <a:latin typeface="Times New Roman"/>
              <a:cs typeface="Times New Roman"/>
            </a:endParaRPr>
          </a:p>
          <a:p>
            <a:pPr marL="3653664" marR="2546450" algn="ctr">
              <a:lnSpc>
                <a:spcPct val="95825"/>
              </a:lnSpc>
              <a:spcBef>
                <a:spcPts val="337"/>
              </a:spcBef>
            </a:pPr>
            <a:r>
              <a:rPr sz="600" spc="22" dirty="0">
                <a:latin typeface="Times New Roman"/>
                <a:cs typeface="Times New Roman"/>
              </a:rPr>
              <a:t>Valu</a:t>
            </a:r>
            <a:r>
              <a:rPr sz="600" dirty="0">
                <a:latin typeface="Times New Roman"/>
                <a:cs typeface="Times New Roman"/>
              </a:rPr>
              <a:t>e  </a:t>
            </a:r>
            <a:r>
              <a:rPr sz="600" spc="146" dirty="0">
                <a:latin typeface="Times New Roman"/>
                <a:cs typeface="Times New Roman"/>
              </a:rPr>
              <a:t> </a:t>
            </a:r>
            <a:r>
              <a:rPr sz="600" spc="22" dirty="0">
                <a:latin typeface="Times New Roman"/>
                <a:cs typeface="Times New Roman"/>
              </a:rPr>
              <a:t>o</a:t>
            </a:r>
            <a:r>
              <a:rPr sz="600" dirty="0">
                <a:latin typeface="Times New Roman"/>
                <a:cs typeface="Times New Roman"/>
              </a:rPr>
              <a:t>f  </a:t>
            </a:r>
            <a:r>
              <a:rPr sz="600" spc="75" dirty="0">
                <a:latin typeface="Times New Roman"/>
                <a:cs typeface="Times New Roman"/>
              </a:rPr>
              <a:t> </a:t>
            </a:r>
            <a:r>
              <a:rPr sz="600" spc="22" dirty="0">
                <a:latin typeface="Times New Roman"/>
                <a:cs typeface="Times New Roman"/>
              </a:rPr>
              <a:t>Fir</a:t>
            </a:r>
            <a:r>
              <a:rPr sz="600" dirty="0">
                <a:latin typeface="Times New Roman"/>
                <a:cs typeface="Times New Roman"/>
              </a:rPr>
              <a:t>m  </a:t>
            </a:r>
            <a:r>
              <a:rPr sz="600" spc="43" dirty="0">
                <a:latin typeface="Times New Roman"/>
                <a:cs typeface="Times New Roman"/>
              </a:rPr>
              <a:t> </a:t>
            </a:r>
            <a:r>
              <a:rPr sz="600" spc="28" dirty="0">
                <a:latin typeface="Times New Roman"/>
                <a:cs typeface="Times New Roman"/>
              </a:rPr>
              <a:t>(</a:t>
            </a:r>
            <a:r>
              <a:rPr sz="600" dirty="0">
                <a:latin typeface="Times New Roman"/>
                <a:cs typeface="Times New Roman"/>
              </a:rPr>
              <a:t>$ </a:t>
            </a:r>
            <a:r>
              <a:rPr sz="600" spc="92" dirty="0">
                <a:latin typeface="Times New Roman"/>
                <a:cs typeface="Times New Roman"/>
              </a:rPr>
              <a:t> </a:t>
            </a:r>
            <a:r>
              <a:rPr sz="600" spc="28" dirty="0">
                <a:latin typeface="Times New Roman"/>
                <a:cs typeface="Times New Roman"/>
              </a:rPr>
              <a:t>8</a:t>
            </a:r>
            <a:r>
              <a:rPr sz="600" dirty="0">
                <a:latin typeface="Times New Roman"/>
                <a:cs typeface="Times New Roman"/>
              </a:rPr>
              <a:t>0 </a:t>
            </a:r>
            <a:r>
              <a:rPr sz="600" spc="99" dirty="0">
                <a:latin typeface="Times New Roman"/>
                <a:cs typeface="Times New Roman"/>
              </a:rPr>
              <a:t> </a:t>
            </a:r>
            <a:r>
              <a:rPr sz="600" spc="28" dirty="0">
                <a:latin typeface="Times New Roman"/>
                <a:cs typeface="Times New Roman"/>
              </a:rPr>
              <a:t>Fac</a:t>
            </a:r>
            <a:r>
              <a:rPr sz="600" dirty="0">
                <a:latin typeface="Times New Roman"/>
                <a:cs typeface="Times New Roman"/>
              </a:rPr>
              <a:t>e</a:t>
            </a:r>
            <a:r>
              <a:rPr sz="600" spc="145" dirty="0">
                <a:latin typeface="Times New Roman"/>
                <a:cs typeface="Times New Roman"/>
              </a:rPr>
              <a:t> </a:t>
            </a:r>
            <a:r>
              <a:rPr sz="600" spc="22" dirty="0">
                <a:latin typeface="Times New Roman"/>
                <a:cs typeface="Times New Roman"/>
              </a:rPr>
              <a:t>Valu</a:t>
            </a:r>
            <a:r>
              <a:rPr sz="600" dirty="0">
                <a:latin typeface="Times New Roman"/>
                <a:cs typeface="Times New Roman"/>
              </a:rPr>
              <a:t>e  </a:t>
            </a:r>
            <a:r>
              <a:rPr sz="600" spc="146" dirty="0">
                <a:latin typeface="Times New Roman"/>
                <a:cs typeface="Times New Roman"/>
              </a:rPr>
              <a:t> </a:t>
            </a:r>
            <a:r>
              <a:rPr sz="600" spc="22" dirty="0">
                <a:latin typeface="Times New Roman"/>
                <a:cs typeface="Times New Roman"/>
              </a:rPr>
              <a:t>o</a:t>
            </a:r>
            <a:r>
              <a:rPr sz="600" dirty="0">
                <a:latin typeface="Times New Roman"/>
                <a:cs typeface="Times New Roman"/>
              </a:rPr>
              <a:t>f  </a:t>
            </a:r>
            <a:r>
              <a:rPr sz="600" spc="75" dirty="0">
                <a:latin typeface="Times New Roman"/>
                <a:cs typeface="Times New Roman"/>
              </a:rPr>
              <a:t> </a:t>
            </a:r>
            <a:r>
              <a:rPr sz="600" spc="22" dirty="0">
                <a:latin typeface="Times New Roman"/>
                <a:cs typeface="Times New Roman"/>
              </a:rPr>
              <a:t>Debt)</a:t>
            </a:r>
            <a:endParaRPr sz="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97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8164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87232">
              <a:lnSpc>
                <a:spcPct val="95825"/>
              </a:lnSpc>
              <a:spcBef>
                <a:spcPts val="5460"/>
              </a:spcBef>
            </a:pP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aluing equity in a troubled firm</a:t>
            </a:r>
            <a:endParaRPr sz="2500">
              <a:latin typeface="Arial"/>
              <a:cs typeface="Arial"/>
            </a:endParaRPr>
          </a:p>
          <a:p>
            <a:pPr marL="1395001" marR="446511" indent="-303444">
              <a:lnSpc>
                <a:spcPts val="2017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first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implication</a:t>
            </a:r>
            <a:r>
              <a:rPr sz="1700" spc="8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equity</a:t>
            </a:r>
            <a:r>
              <a:rPr sz="1700" b="1" spc="5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will</a:t>
            </a:r>
            <a:r>
              <a:rPr sz="1700" b="1" spc="31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have</a:t>
            </a:r>
            <a:r>
              <a:rPr sz="1700" b="1" spc="3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value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even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value </a:t>
            </a:r>
            <a:endParaRPr sz="1700">
              <a:latin typeface="Times New Roman"/>
              <a:cs typeface="Times New Roman"/>
            </a:endParaRPr>
          </a:p>
          <a:p>
            <a:pPr marL="1395001" marR="446511">
              <a:lnSpc>
                <a:spcPts val="2017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b="1" dirty="0">
                <a:latin typeface="Times New Roman"/>
                <a:cs typeface="Times New Roman"/>
              </a:rPr>
              <a:t>of</a:t>
            </a:r>
            <a:r>
              <a:rPr sz="1700" b="1" spc="1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the</a:t>
            </a:r>
            <a:r>
              <a:rPr sz="1700" b="1" spc="2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firm</a:t>
            </a:r>
            <a:r>
              <a:rPr sz="1700" b="1" spc="-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falls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well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below</a:t>
            </a:r>
            <a:r>
              <a:rPr sz="1700" b="1" spc="4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the</a:t>
            </a:r>
            <a:r>
              <a:rPr sz="1700" b="1" spc="2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face</a:t>
            </a:r>
            <a:r>
              <a:rPr sz="1700" b="1" spc="3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value</a:t>
            </a:r>
            <a:r>
              <a:rPr sz="1700" b="1" spc="4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of</a:t>
            </a:r>
            <a:r>
              <a:rPr sz="1700" b="1" spc="1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the</a:t>
            </a:r>
            <a:r>
              <a:rPr sz="1700" b="1" spc="2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outstanding</a:t>
            </a:r>
            <a:r>
              <a:rPr sz="1700" b="1" spc="8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debt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395001" marR="419629" indent="-303444">
              <a:lnSpc>
                <a:spcPts val="2017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Such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viewed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oubled</a:t>
            </a:r>
            <a:r>
              <a:rPr sz="1700" b="1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investors,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accountants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 </a:t>
            </a:r>
            <a:endParaRPr sz="1700">
              <a:latin typeface="Times New Roman"/>
              <a:cs typeface="Times New Roman"/>
            </a:endParaRPr>
          </a:p>
          <a:p>
            <a:pPr marL="1395001" marR="419629">
              <a:lnSpc>
                <a:spcPts val="2017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analysts,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does</a:t>
            </a:r>
            <a:r>
              <a:rPr sz="1700" b="1" spc="3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not</a:t>
            </a:r>
            <a:r>
              <a:rPr sz="1700" b="1" spc="2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mean</a:t>
            </a:r>
            <a:r>
              <a:rPr sz="1700" b="1" spc="4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that</a:t>
            </a:r>
            <a:r>
              <a:rPr sz="1700" b="1" spc="3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its</a:t>
            </a:r>
            <a:r>
              <a:rPr sz="1700" b="1" spc="22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equity</a:t>
            </a:r>
            <a:r>
              <a:rPr sz="1700" b="1" spc="5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is</a:t>
            </a:r>
            <a:r>
              <a:rPr sz="1700" b="1" spc="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worthless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395001" marR="302927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Just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deep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out-of-the-money</a:t>
            </a:r>
            <a:r>
              <a:rPr sz="1700" spc="1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command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because </a:t>
            </a:r>
            <a:endParaRPr sz="1700">
              <a:latin typeface="Times New Roman"/>
              <a:cs typeface="Times New Roman"/>
            </a:endParaRPr>
          </a:p>
          <a:p>
            <a:pPr marL="1395001" marR="30292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possibility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underlying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increase </a:t>
            </a:r>
            <a:endParaRPr sz="1700">
              <a:latin typeface="Times New Roman"/>
              <a:cs typeface="Times New Roman"/>
            </a:endParaRPr>
          </a:p>
          <a:p>
            <a:pPr marL="1395001" marR="302927">
              <a:lnSpc>
                <a:spcPts val="2017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above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strike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remaining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lifetime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option,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equity </a:t>
            </a:r>
            <a:endParaRPr sz="1700">
              <a:latin typeface="Times New Roman"/>
              <a:cs typeface="Times New Roman"/>
            </a:endParaRPr>
          </a:p>
          <a:p>
            <a:pPr marL="1395001" marR="30292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b="1" dirty="0">
                <a:latin typeface="Times New Roman"/>
                <a:cs typeface="Times New Roman"/>
              </a:rPr>
              <a:t>will</a:t>
            </a:r>
            <a:r>
              <a:rPr sz="1700" b="1" spc="31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command</a:t>
            </a:r>
            <a:r>
              <a:rPr sz="1700" b="1" spc="7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value</a:t>
            </a:r>
            <a:r>
              <a:rPr sz="1700" b="1" spc="4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because</a:t>
            </a:r>
            <a:r>
              <a:rPr sz="1700" b="1" spc="62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of</a:t>
            </a:r>
            <a:r>
              <a:rPr sz="1700" b="1" spc="1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the</a:t>
            </a:r>
            <a:r>
              <a:rPr sz="1700" b="1" spc="2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time</a:t>
            </a:r>
            <a:r>
              <a:rPr sz="1700" b="1" spc="3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p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emium</a:t>
            </a:r>
            <a:r>
              <a:rPr sz="1700" b="1" spc="7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on</a:t>
            </a:r>
            <a:r>
              <a:rPr sz="1700" b="1" spc="22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the</a:t>
            </a:r>
            <a:r>
              <a:rPr sz="1700" b="1" spc="2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option </a:t>
            </a:r>
            <a:endParaRPr sz="1700">
              <a:latin typeface="Times New Roman"/>
              <a:cs typeface="Times New Roman"/>
            </a:endParaRPr>
          </a:p>
          <a:p>
            <a:pPr marL="1395001" marR="30292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(the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time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until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bonds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mature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due)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possibility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 </a:t>
            </a:r>
            <a:endParaRPr sz="1700">
              <a:latin typeface="Times New Roman"/>
              <a:cs typeface="Times New Roman"/>
            </a:endParaRPr>
          </a:p>
          <a:p>
            <a:pPr marL="1395001" marR="30292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increase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above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face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bonds </a:t>
            </a:r>
            <a:endParaRPr sz="1700">
              <a:latin typeface="Times New Roman"/>
              <a:cs typeface="Times New Roman"/>
            </a:endParaRPr>
          </a:p>
          <a:p>
            <a:pPr marL="1395001" marR="30292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before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due.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57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76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object 146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199861" y="1915863"/>
            <a:ext cx="573619" cy="1124035"/>
          </a:xfrm>
          <a:custGeom>
            <a:avLst/>
            <a:gdLst/>
            <a:ahLst/>
            <a:cxnLst/>
            <a:rect l="l" t="t" r="r" b="b"/>
            <a:pathLst>
              <a:path w="630981" h="1273906">
                <a:moveTo>
                  <a:pt x="0" y="0"/>
                </a:moveTo>
                <a:lnTo>
                  <a:pt x="630981" y="0"/>
                </a:lnTo>
                <a:lnTo>
                  <a:pt x="630981" y="1273906"/>
                </a:lnTo>
                <a:lnTo>
                  <a:pt x="0" y="1273906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830752" y="1626976"/>
            <a:ext cx="2142955" cy="283635"/>
          </a:xfrm>
          <a:custGeom>
            <a:avLst/>
            <a:gdLst/>
            <a:ahLst/>
            <a:cxnLst/>
            <a:rect l="l" t="t" r="r" b="b"/>
            <a:pathLst>
              <a:path w="2357251" h="321453">
                <a:moveTo>
                  <a:pt x="0" y="0"/>
                </a:moveTo>
                <a:lnTo>
                  <a:pt x="0" y="321453"/>
                </a:lnTo>
                <a:lnTo>
                  <a:pt x="2357251" y="321453"/>
                </a:lnTo>
                <a:lnTo>
                  <a:pt x="23572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36163" y="1632229"/>
            <a:ext cx="2132132" cy="273130"/>
          </a:xfrm>
          <a:custGeom>
            <a:avLst/>
            <a:gdLst/>
            <a:ahLst/>
            <a:cxnLst/>
            <a:rect l="l" t="t" r="r" b="b"/>
            <a:pathLst>
              <a:path w="2345345" h="309547">
                <a:moveTo>
                  <a:pt x="0" y="0"/>
                </a:moveTo>
                <a:lnTo>
                  <a:pt x="2345345" y="0"/>
                </a:lnTo>
                <a:lnTo>
                  <a:pt x="2345345" y="309547"/>
                </a:lnTo>
                <a:lnTo>
                  <a:pt x="0" y="30954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68177" y="1532431"/>
            <a:ext cx="681849" cy="283635"/>
          </a:xfrm>
          <a:custGeom>
            <a:avLst/>
            <a:gdLst/>
            <a:ahLst/>
            <a:cxnLst/>
            <a:rect l="l" t="t" r="r" b="b"/>
            <a:pathLst>
              <a:path w="750034" h="321453">
                <a:moveTo>
                  <a:pt x="0" y="0"/>
                </a:moveTo>
                <a:lnTo>
                  <a:pt x="0" y="321453"/>
                </a:lnTo>
                <a:lnTo>
                  <a:pt x="750034" y="321453"/>
                </a:lnTo>
                <a:lnTo>
                  <a:pt x="7500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73589" y="1537684"/>
            <a:ext cx="671025" cy="273130"/>
          </a:xfrm>
          <a:custGeom>
            <a:avLst/>
            <a:gdLst/>
            <a:ahLst/>
            <a:cxnLst/>
            <a:rect l="l" t="t" r="r" b="b"/>
            <a:pathLst>
              <a:path w="738128" h="309547">
                <a:moveTo>
                  <a:pt x="0" y="0"/>
                </a:moveTo>
                <a:lnTo>
                  <a:pt x="738128" y="0"/>
                </a:lnTo>
                <a:lnTo>
                  <a:pt x="738128" y="309547"/>
                </a:lnTo>
                <a:lnTo>
                  <a:pt x="0" y="30954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45067" y="1159504"/>
            <a:ext cx="573619" cy="273130"/>
          </a:xfrm>
          <a:custGeom>
            <a:avLst/>
            <a:gdLst/>
            <a:ahLst/>
            <a:cxnLst/>
            <a:rect l="l" t="t" r="r" b="b"/>
            <a:pathLst>
              <a:path w="630981" h="309547">
                <a:moveTo>
                  <a:pt x="0" y="0"/>
                </a:moveTo>
                <a:lnTo>
                  <a:pt x="630981" y="0"/>
                </a:lnTo>
                <a:lnTo>
                  <a:pt x="630981" y="309547"/>
                </a:lnTo>
                <a:lnTo>
                  <a:pt x="0" y="30954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103354" y="1248795"/>
            <a:ext cx="584442" cy="472725"/>
          </a:xfrm>
          <a:custGeom>
            <a:avLst/>
            <a:gdLst/>
            <a:ahLst/>
            <a:cxnLst/>
            <a:rect l="l" t="t" r="r" b="b"/>
            <a:pathLst>
              <a:path w="642886" h="535755">
                <a:moveTo>
                  <a:pt x="0" y="0"/>
                </a:moveTo>
                <a:lnTo>
                  <a:pt x="0" y="535755"/>
                </a:lnTo>
                <a:lnTo>
                  <a:pt x="642886" y="535755"/>
                </a:lnTo>
                <a:lnTo>
                  <a:pt x="64288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108766" y="1254049"/>
            <a:ext cx="573618" cy="462220"/>
          </a:xfrm>
          <a:custGeom>
            <a:avLst/>
            <a:gdLst/>
            <a:ahLst/>
            <a:cxnLst/>
            <a:rect l="l" t="t" r="r" b="b"/>
            <a:pathLst>
              <a:path w="630980" h="523849">
                <a:moveTo>
                  <a:pt x="0" y="0"/>
                </a:moveTo>
                <a:lnTo>
                  <a:pt x="630980" y="0"/>
                </a:lnTo>
                <a:lnTo>
                  <a:pt x="630980" y="523849"/>
                </a:lnTo>
                <a:lnTo>
                  <a:pt x="0" y="523849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57806" y="492435"/>
            <a:ext cx="681849" cy="472724"/>
          </a:xfrm>
          <a:custGeom>
            <a:avLst/>
            <a:gdLst/>
            <a:ahLst/>
            <a:cxnLst/>
            <a:rect l="l" t="t" r="r" b="b"/>
            <a:pathLst>
              <a:path w="750034" h="535754">
                <a:moveTo>
                  <a:pt x="0" y="0"/>
                </a:moveTo>
                <a:lnTo>
                  <a:pt x="0" y="535754"/>
                </a:lnTo>
                <a:lnTo>
                  <a:pt x="750034" y="535754"/>
                </a:lnTo>
                <a:lnTo>
                  <a:pt x="7500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63218" y="497689"/>
            <a:ext cx="671025" cy="462220"/>
          </a:xfrm>
          <a:custGeom>
            <a:avLst/>
            <a:gdLst/>
            <a:ahLst/>
            <a:cxnLst/>
            <a:rect l="l" t="t" r="r" b="b"/>
            <a:pathLst>
              <a:path w="738128" h="523849">
                <a:moveTo>
                  <a:pt x="0" y="0"/>
                </a:moveTo>
                <a:lnTo>
                  <a:pt x="738128" y="0"/>
                </a:lnTo>
                <a:lnTo>
                  <a:pt x="738128" y="523849"/>
                </a:lnTo>
                <a:lnTo>
                  <a:pt x="0" y="523849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68177" y="4652417"/>
            <a:ext cx="6136644" cy="1418175"/>
          </a:xfrm>
          <a:custGeom>
            <a:avLst/>
            <a:gdLst/>
            <a:ahLst/>
            <a:cxnLst/>
            <a:rect l="l" t="t" r="r" b="b"/>
            <a:pathLst>
              <a:path w="6750308" h="1607265">
                <a:moveTo>
                  <a:pt x="0" y="0"/>
                </a:moveTo>
                <a:lnTo>
                  <a:pt x="0" y="1607265"/>
                </a:lnTo>
                <a:lnTo>
                  <a:pt x="6750308" y="1607265"/>
                </a:lnTo>
                <a:lnTo>
                  <a:pt x="67503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73589" y="4657670"/>
            <a:ext cx="6125820" cy="1407670"/>
          </a:xfrm>
          <a:custGeom>
            <a:avLst/>
            <a:gdLst/>
            <a:ahLst/>
            <a:cxnLst/>
            <a:rect l="l" t="t" r="r" b="b"/>
            <a:pathLst>
              <a:path w="6738402" h="1595359">
                <a:moveTo>
                  <a:pt x="0" y="0"/>
                </a:moveTo>
                <a:lnTo>
                  <a:pt x="6738402" y="0"/>
                </a:lnTo>
                <a:lnTo>
                  <a:pt x="6738402" y="1595359"/>
                </a:lnTo>
                <a:lnTo>
                  <a:pt x="0" y="1595359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928158" y="5692412"/>
            <a:ext cx="779256" cy="283635"/>
          </a:xfrm>
          <a:custGeom>
            <a:avLst/>
            <a:gdLst/>
            <a:ahLst/>
            <a:cxnLst/>
            <a:rect l="l" t="t" r="r" b="b"/>
            <a:pathLst>
              <a:path w="857182" h="321453">
                <a:moveTo>
                  <a:pt x="0" y="0"/>
                </a:moveTo>
                <a:lnTo>
                  <a:pt x="0" y="321453"/>
                </a:lnTo>
                <a:lnTo>
                  <a:pt x="857182" y="321453"/>
                </a:lnTo>
                <a:lnTo>
                  <a:pt x="8571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933569" y="5697665"/>
            <a:ext cx="768434" cy="273130"/>
          </a:xfrm>
          <a:custGeom>
            <a:avLst/>
            <a:gdLst/>
            <a:ahLst/>
            <a:cxnLst/>
            <a:rect l="l" t="t" r="r" b="b"/>
            <a:pathLst>
              <a:path w="845277" h="309547">
                <a:moveTo>
                  <a:pt x="0" y="0"/>
                </a:moveTo>
                <a:lnTo>
                  <a:pt x="845277" y="0"/>
                </a:lnTo>
                <a:lnTo>
                  <a:pt x="845277" y="309547"/>
                </a:lnTo>
                <a:lnTo>
                  <a:pt x="0" y="30954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856681" y="5692412"/>
            <a:ext cx="876663" cy="283635"/>
          </a:xfrm>
          <a:custGeom>
            <a:avLst/>
            <a:gdLst/>
            <a:ahLst/>
            <a:cxnLst/>
            <a:rect l="l" t="t" r="r" b="b"/>
            <a:pathLst>
              <a:path w="964329" h="321453">
                <a:moveTo>
                  <a:pt x="0" y="0"/>
                </a:moveTo>
                <a:lnTo>
                  <a:pt x="0" y="321453"/>
                </a:lnTo>
                <a:lnTo>
                  <a:pt x="964329" y="321453"/>
                </a:lnTo>
                <a:lnTo>
                  <a:pt x="9643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862092" y="5697665"/>
            <a:ext cx="865840" cy="273130"/>
          </a:xfrm>
          <a:custGeom>
            <a:avLst/>
            <a:gdLst/>
            <a:ahLst/>
            <a:cxnLst/>
            <a:rect l="l" t="t" r="r" b="b"/>
            <a:pathLst>
              <a:path w="952424" h="309547">
                <a:moveTo>
                  <a:pt x="0" y="0"/>
                </a:moveTo>
                <a:lnTo>
                  <a:pt x="952424" y="0"/>
                </a:lnTo>
                <a:lnTo>
                  <a:pt x="952424" y="309547"/>
                </a:lnTo>
                <a:lnTo>
                  <a:pt x="0" y="30954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980018" y="5692412"/>
            <a:ext cx="779255" cy="283635"/>
          </a:xfrm>
          <a:custGeom>
            <a:avLst/>
            <a:gdLst/>
            <a:ahLst/>
            <a:cxnLst/>
            <a:rect l="l" t="t" r="r" b="b"/>
            <a:pathLst>
              <a:path w="857181" h="321453">
                <a:moveTo>
                  <a:pt x="0" y="0"/>
                </a:moveTo>
                <a:lnTo>
                  <a:pt x="0" y="321453"/>
                </a:lnTo>
                <a:lnTo>
                  <a:pt x="857181" y="321453"/>
                </a:lnTo>
                <a:lnTo>
                  <a:pt x="8571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985429" y="5697665"/>
            <a:ext cx="768433" cy="273130"/>
          </a:xfrm>
          <a:custGeom>
            <a:avLst/>
            <a:gdLst/>
            <a:ahLst/>
            <a:cxnLst/>
            <a:rect l="l" t="t" r="r" b="b"/>
            <a:pathLst>
              <a:path w="845276" h="309547">
                <a:moveTo>
                  <a:pt x="0" y="0"/>
                </a:moveTo>
                <a:lnTo>
                  <a:pt x="845276" y="0"/>
                </a:lnTo>
                <a:lnTo>
                  <a:pt x="845276" y="309547"/>
                </a:lnTo>
                <a:lnTo>
                  <a:pt x="0" y="30954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200761" y="5692412"/>
            <a:ext cx="584442" cy="283635"/>
          </a:xfrm>
          <a:custGeom>
            <a:avLst/>
            <a:gdLst/>
            <a:ahLst/>
            <a:cxnLst/>
            <a:rect l="l" t="t" r="r" b="b"/>
            <a:pathLst>
              <a:path w="642886" h="321453">
                <a:moveTo>
                  <a:pt x="0" y="0"/>
                </a:moveTo>
                <a:lnTo>
                  <a:pt x="0" y="321453"/>
                </a:lnTo>
                <a:lnTo>
                  <a:pt x="642886" y="321453"/>
                </a:lnTo>
                <a:lnTo>
                  <a:pt x="64288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206172" y="5697665"/>
            <a:ext cx="573619" cy="273130"/>
          </a:xfrm>
          <a:custGeom>
            <a:avLst/>
            <a:gdLst/>
            <a:ahLst/>
            <a:cxnLst/>
            <a:rect l="l" t="t" r="r" b="b"/>
            <a:pathLst>
              <a:path w="630981" h="309547">
                <a:moveTo>
                  <a:pt x="0" y="0"/>
                </a:moveTo>
                <a:lnTo>
                  <a:pt x="630981" y="0"/>
                </a:lnTo>
                <a:lnTo>
                  <a:pt x="630981" y="309547"/>
                </a:lnTo>
                <a:lnTo>
                  <a:pt x="0" y="30954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518911" y="5692412"/>
            <a:ext cx="584442" cy="283635"/>
          </a:xfrm>
          <a:custGeom>
            <a:avLst/>
            <a:gdLst/>
            <a:ahLst/>
            <a:cxnLst/>
            <a:rect l="l" t="t" r="r" b="b"/>
            <a:pathLst>
              <a:path w="642886" h="321453">
                <a:moveTo>
                  <a:pt x="0" y="0"/>
                </a:moveTo>
                <a:lnTo>
                  <a:pt x="0" y="321453"/>
                </a:lnTo>
                <a:lnTo>
                  <a:pt x="642886" y="321453"/>
                </a:lnTo>
                <a:lnTo>
                  <a:pt x="64288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524323" y="5697665"/>
            <a:ext cx="573619" cy="273130"/>
          </a:xfrm>
          <a:custGeom>
            <a:avLst/>
            <a:gdLst/>
            <a:ahLst/>
            <a:cxnLst/>
            <a:rect l="l" t="t" r="r" b="b"/>
            <a:pathLst>
              <a:path w="630981" h="309547">
                <a:moveTo>
                  <a:pt x="0" y="0"/>
                </a:moveTo>
                <a:lnTo>
                  <a:pt x="630981" y="0"/>
                </a:lnTo>
                <a:lnTo>
                  <a:pt x="630981" y="309547"/>
                </a:lnTo>
                <a:lnTo>
                  <a:pt x="0" y="30954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369646" y="4936052"/>
            <a:ext cx="1558512" cy="567270"/>
          </a:xfrm>
          <a:custGeom>
            <a:avLst/>
            <a:gdLst/>
            <a:ahLst/>
            <a:cxnLst/>
            <a:rect l="l" t="t" r="r" b="b"/>
            <a:pathLst>
              <a:path w="1714363" h="642906">
                <a:moveTo>
                  <a:pt x="0" y="0"/>
                </a:moveTo>
                <a:lnTo>
                  <a:pt x="0" y="642906"/>
                </a:lnTo>
                <a:lnTo>
                  <a:pt x="1714363" y="642906"/>
                </a:lnTo>
                <a:lnTo>
                  <a:pt x="17143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375058" y="4941304"/>
            <a:ext cx="1547690" cy="556765"/>
          </a:xfrm>
          <a:custGeom>
            <a:avLst/>
            <a:gdLst/>
            <a:ahLst/>
            <a:cxnLst/>
            <a:rect l="l" t="t" r="r" b="b"/>
            <a:pathLst>
              <a:path w="1702459" h="631000">
                <a:moveTo>
                  <a:pt x="0" y="0"/>
                </a:moveTo>
                <a:lnTo>
                  <a:pt x="1702459" y="0"/>
                </a:lnTo>
                <a:lnTo>
                  <a:pt x="1702459" y="631000"/>
                </a:lnTo>
                <a:lnTo>
                  <a:pt x="0" y="631000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616318" y="5030597"/>
            <a:ext cx="1461105" cy="378180"/>
          </a:xfrm>
          <a:custGeom>
            <a:avLst/>
            <a:gdLst/>
            <a:ahLst/>
            <a:cxnLst/>
            <a:rect l="l" t="t" r="r" b="b"/>
            <a:pathLst>
              <a:path w="1607216" h="428604">
                <a:moveTo>
                  <a:pt x="0" y="0"/>
                </a:moveTo>
                <a:lnTo>
                  <a:pt x="0" y="428604"/>
                </a:lnTo>
                <a:lnTo>
                  <a:pt x="1607216" y="428604"/>
                </a:lnTo>
                <a:lnTo>
                  <a:pt x="1607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621730" y="5035849"/>
            <a:ext cx="1450283" cy="367675"/>
          </a:xfrm>
          <a:custGeom>
            <a:avLst/>
            <a:gdLst/>
            <a:ahLst/>
            <a:cxnLst/>
            <a:rect l="l" t="t" r="r" b="b"/>
            <a:pathLst>
              <a:path w="1595311" h="416698">
                <a:moveTo>
                  <a:pt x="0" y="0"/>
                </a:moveTo>
                <a:lnTo>
                  <a:pt x="1595311" y="0"/>
                </a:lnTo>
                <a:lnTo>
                  <a:pt x="1595311" y="416698"/>
                </a:lnTo>
                <a:lnTo>
                  <a:pt x="0" y="416698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584" y="4746962"/>
            <a:ext cx="1558513" cy="1039995"/>
          </a:xfrm>
          <a:custGeom>
            <a:avLst/>
            <a:gdLst/>
            <a:ahLst/>
            <a:cxnLst/>
            <a:rect l="l" t="t" r="r" b="b"/>
            <a:pathLst>
              <a:path w="1714364" h="1178661">
                <a:moveTo>
                  <a:pt x="0" y="0"/>
                </a:moveTo>
                <a:lnTo>
                  <a:pt x="0" y="1178661"/>
                </a:lnTo>
                <a:lnTo>
                  <a:pt x="1714364" y="1178661"/>
                </a:lnTo>
                <a:lnTo>
                  <a:pt x="17143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0996" y="4752214"/>
            <a:ext cx="1547689" cy="1029491"/>
          </a:xfrm>
          <a:custGeom>
            <a:avLst/>
            <a:gdLst/>
            <a:ahLst/>
            <a:cxnLst/>
            <a:rect l="l" t="t" r="r" b="b"/>
            <a:pathLst>
              <a:path w="1702458" h="1166756">
                <a:moveTo>
                  <a:pt x="0" y="0"/>
                </a:moveTo>
                <a:lnTo>
                  <a:pt x="1702458" y="0"/>
                </a:lnTo>
                <a:lnTo>
                  <a:pt x="1702458" y="1166756"/>
                </a:lnTo>
                <a:lnTo>
                  <a:pt x="0" y="1166756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3364" y="2856061"/>
            <a:ext cx="1655919" cy="1134540"/>
          </a:xfrm>
          <a:custGeom>
            <a:avLst/>
            <a:gdLst/>
            <a:ahLst/>
            <a:cxnLst/>
            <a:rect l="l" t="t" r="r" b="b"/>
            <a:pathLst>
              <a:path w="1821511" h="1285812">
                <a:moveTo>
                  <a:pt x="0" y="0"/>
                </a:moveTo>
                <a:lnTo>
                  <a:pt x="0" y="1285812"/>
                </a:lnTo>
                <a:lnTo>
                  <a:pt x="1821511" y="1285812"/>
                </a:lnTo>
                <a:lnTo>
                  <a:pt x="18215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8775" y="2861314"/>
            <a:ext cx="1645096" cy="1124036"/>
          </a:xfrm>
          <a:custGeom>
            <a:avLst/>
            <a:gdLst/>
            <a:ahLst/>
            <a:cxnLst/>
            <a:rect l="l" t="t" r="r" b="b"/>
            <a:pathLst>
              <a:path w="1809606" h="1273907">
                <a:moveTo>
                  <a:pt x="0" y="0"/>
                </a:moveTo>
                <a:lnTo>
                  <a:pt x="1809606" y="0"/>
                </a:lnTo>
                <a:lnTo>
                  <a:pt x="1809606" y="1273907"/>
                </a:lnTo>
                <a:lnTo>
                  <a:pt x="0" y="1273907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745067" y="3995854"/>
            <a:ext cx="1158061" cy="367675"/>
          </a:xfrm>
          <a:custGeom>
            <a:avLst/>
            <a:gdLst/>
            <a:ahLst/>
            <a:cxnLst/>
            <a:rect l="l" t="t" r="r" b="b"/>
            <a:pathLst>
              <a:path w="1273867" h="416698">
                <a:moveTo>
                  <a:pt x="0" y="0"/>
                </a:moveTo>
                <a:lnTo>
                  <a:pt x="1273867" y="0"/>
                </a:lnTo>
                <a:lnTo>
                  <a:pt x="1273867" y="416698"/>
                </a:lnTo>
                <a:lnTo>
                  <a:pt x="0" y="416698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793998" y="3097676"/>
            <a:ext cx="119053" cy="84040"/>
          </a:xfrm>
          <a:custGeom>
            <a:avLst/>
            <a:gdLst/>
            <a:ahLst/>
            <a:cxnLst/>
            <a:rect l="l" t="t" r="r" b="b"/>
            <a:pathLst>
              <a:path w="130958" h="95245">
                <a:moveTo>
                  <a:pt x="130958" y="47622"/>
                </a:moveTo>
                <a:lnTo>
                  <a:pt x="0" y="0"/>
                </a:lnTo>
                <a:lnTo>
                  <a:pt x="0" y="95245"/>
                </a:lnTo>
                <a:lnTo>
                  <a:pt x="130958" y="47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129283" y="3144949"/>
            <a:ext cx="4762122" cy="0"/>
          </a:xfrm>
          <a:custGeom>
            <a:avLst/>
            <a:gdLst/>
            <a:ahLst/>
            <a:cxnLst/>
            <a:rect l="l" t="t" r="r" b="b"/>
            <a:pathLst>
              <a:path w="5238334">
                <a:moveTo>
                  <a:pt x="0" y="0"/>
                </a:moveTo>
                <a:lnTo>
                  <a:pt x="5238334" y="0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037287" y="4368782"/>
            <a:ext cx="0" cy="294139"/>
          </a:xfrm>
          <a:custGeom>
            <a:avLst/>
            <a:gdLst/>
            <a:ahLst/>
            <a:cxnLst/>
            <a:rect l="l" t="t" r="r" b="b"/>
            <a:pathLst>
              <a:path h="333358">
                <a:moveTo>
                  <a:pt x="0" y="0"/>
                </a:moveTo>
                <a:lnTo>
                  <a:pt x="0" y="333358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713726" y="5603119"/>
            <a:ext cx="1569335" cy="0"/>
          </a:xfrm>
          <a:custGeom>
            <a:avLst/>
            <a:gdLst/>
            <a:ahLst/>
            <a:cxnLst/>
            <a:rect l="l" t="t" r="r" b="b"/>
            <a:pathLst>
              <a:path w="1726269">
                <a:moveTo>
                  <a:pt x="0" y="0"/>
                </a:moveTo>
                <a:lnTo>
                  <a:pt x="1726269" y="0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719136" y="5597867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6">
                <a:moveTo>
                  <a:pt x="0" y="0"/>
                </a:moveTo>
                <a:lnTo>
                  <a:pt x="0" y="11905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98394" y="5597867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6">
                <a:moveTo>
                  <a:pt x="0" y="0"/>
                </a:moveTo>
                <a:lnTo>
                  <a:pt x="0" y="11905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277650" y="5597867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6">
                <a:moveTo>
                  <a:pt x="0" y="0"/>
                </a:moveTo>
                <a:lnTo>
                  <a:pt x="0" y="11905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352283" y="5408777"/>
            <a:ext cx="86584" cy="115555"/>
          </a:xfrm>
          <a:custGeom>
            <a:avLst/>
            <a:gdLst/>
            <a:ahLst/>
            <a:cxnLst/>
            <a:rect l="l" t="t" r="r" b="b"/>
            <a:pathLst>
              <a:path w="95242" h="130962">
                <a:moveTo>
                  <a:pt x="47621" y="0"/>
                </a:moveTo>
                <a:lnTo>
                  <a:pt x="0" y="130962"/>
                </a:lnTo>
                <a:lnTo>
                  <a:pt x="95242" y="130962"/>
                </a:lnTo>
                <a:lnTo>
                  <a:pt x="47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00986" y="5429787"/>
            <a:ext cx="0" cy="178585"/>
          </a:xfrm>
          <a:custGeom>
            <a:avLst/>
            <a:gdLst/>
            <a:ahLst/>
            <a:cxnLst/>
            <a:rect l="l" t="t" r="r" b="b"/>
            <a:pathLst>
              <a:path h="202396">
                <a:moveTo>
                  <a:pt x="0" y="0"/>
                </a:moveTo>
                <a:lnTo>
                  <a:pt x="0" y="20239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148902" y="5603119"/>
            <a:ext cx="1082299" cy="0"/>
          </a:xfrm>
          <a:custGeom>
            <a:avLst/>
            <a:gdLst/>
            <a:ahLst/>
            <a:cxnLst/>
            <a:rect l="l" t="t" r="r" b="b"/>
            <a:pathLst>
              <a:path w="1190529">
                <a:moveTo>
                  <a:pt x="0" y="0"/>
                </a:moveTo>
                <a:lnTo>
                  <a:pt x="1190529" y="0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154313" y="5597867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6">
                <a:moveTo>
                  <a:pt x="0" y="0"/>
                </a:moveTo>
                <a:lnTo>
                  <a:pt x="0" y="11905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349127" y="5503322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6">
                <a:moveTo>
                  <a:pt x="0" y="0"/>
                </a:moveTo>
                <a:lnTo>
                  <a:pt x="0" y="11905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25791" y="5597867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6">
                <a:moveTo>
                  <a:pt x="0" y="0"/>
                </a:moveTo>
                <a:lnTo>
                  <a:pt x="0" y="11905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350027" y="1064958"/>
            <a:ext cx="1179707" cy="0"/>
          </a:xfrm>
          <a:custGeom>
            <a:avLst/>
            <a:gdLst/>
            <a:ahLst/>
            <a:cxnLst/>
            <a:rect l="l" t="t" r="r" b="b"/>
            <a:pathLst>
              <a:path w="1297678">
                <a:moveTo>
                  <a:pt x="0" y="0"/>
                </a:moveTo>
                <a:lnTo>
                  <a:pt x="1297678" y="0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939880" y="1059706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5">
                <a:moveTo>
                  <a:pt x="0" y="0"/>
                </a:moveTo>
                <a:lnTo>
                  <a:pt x="0" y="119055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355438" y="965161"/>
            <a:ext cx="0" cy="105050"/>
          </a:xfrm>
          <a:custGeom>
            <a:avLst/>
            <a:gdLst/>
            <a:ahLst/>
            <a:cxnLst/>
            <a:rect l="l" t="t" r="r" b="b"/>
            <a:pathLst>
              <a:path h="119057">
                <a:moveTo>
                  <a:pt x="0" y="0"/>
                </a:moveTo>
                <a:lnTo>
                  <a:pt x="0" y="11905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34694" y="497689"/>
            <a:ext cx="768433" cy="462220"/>
          </a:xfrm>
          <a:custGeom>
            <a:avLst/>
            <a:gdLst/>
            <a:ahLst/>
            <a:cxnLst/>
            <a:rect l="l" t="t" r="r" b="b"/>
            <a:pathLst>
              <a:path w="845276" h="523849">
                <a:moveTo>
                  <a:pt x="0" y="0"/>
                </a:moveTo>
                <a:lnTo>
                  <a:pt x="845276" y="0"/>
                </a:lnTo>
                <a:lnTo>
                  <a:pt x="845276" y="523849"/>
                </a:lnTo>
                <a:lnTo>
                  <a:pt x="0" y="523849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524323" y="965161"/>
            <a:ext cx="0" cy="105050"/>
          </a:xfrm>
          <a:custGeom>
            <a:avLst/>
            <a:gdLst/>
            <a:ahLst/>
            <a:cxnLst/>
            <a:rect l="l" t="t" r="r" b="b"/>
            <a:pathLst>
              <a:path h="119057">
                <a:moveTo>
                  <a:pt x="0" y="0"/>
                </a:moveTo>
                <a:lnTo>
                  <a:pt x="0" y="11905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155213" y="2010409"/>
            <a:ext cx="4199325" cy="0"/>
          </a:xfrm>
          <a:custGeom>
            <a:avLst/>
            <a:gdLst/>
            <a:ahLst/>
            <a:cxnLst/>
            <a:rect l="l" t="t" r="r" b="b"/>
            <a:pathLst>
              <a:path w="4619258">
                <a:moveTo>
                  <a:pt x="0" y="0"/>
                </a:moveTo>
                <a:lnTo>
                  <a:pt x="4619258" y="0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52283" y="1900105"/>
            <a:ext cx="86584" cy="115555"/>
          </a:xfrm>
          <a:custGeom>
            <a:avLst/>
            <a:gdLst/>
            <a:ahLst/>
            <a:cxnLst/>
            <a:rect l="l" t="t" r="r" b="b"/>
            <a:pathLst>
              <a:path w="95242" h="130962">
                <a:moveTo>
                  <a:pt x="47621" y="130962"/>
                </a:moveTo>
                <a:lnTo>
                  <a:pt x="95242" y="0"/>
                </a:lnTo>
                <a:lnTo>
                  <a:pt x="0" y="0"/>
                </a:lnTo>
                <a:lnTo>
                  <a:pt x="47621" y="130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400986" y="1721521"/>
            <a:ext cx="0" cy="273130"/>
          </a:xfrm>
          <a:custGeom>
            <a:avLst/>
            <a:gdLst/>
            <a:ahLst/>
            <a:cxnLst/>
            <a:rect l="l" t="t" r="r" b="b"/>
            <a:pathLst>
              <a:path h="309547">
                <a:moveTo>
                  <a:pt x="0" y="0"/>
                </a:moveTo>
                <a:lnTo>
                  <a:pt x="0" y="30954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715982" y="1900105"/>
            <a:ext cx="86584" cy="115555"/>
          </a:xfrm>
          <a:custGeom>
            <a:avLst/>
            <a:gdLst/>
            <a:ahLst/>
            <a:cxnLst/>
            <a:rect l="l" t="t" r="r" b="b"/>
            <a:pathLst>
              <a:path w="95242" h="130962">
                <a:moveTo>
                  <a:pt x="47621" y="130962"/>
                </a:moveTo>
                <a:lnTo>
                  <a:pt x="95242" y="0"/>
                </a:lnTo>
                <a:lnTo>
                  <a:pt x="0" y="0"/>
                </a:lnTo>
                <a:lnTo>
                  <a:pt x="47621" y="130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277650" y="1254048"/>
            <a:ext cx="963247" cy="367675"/>
          </a:xfrm>
          <a:custGeom>
            <a:avLst/>
            <a:gdLst/>
            <a:ahLst/>
            <a:cxnLst/>
            <a:rect l="l" t="t" r="r" b="b"/>
            <a:pathLst>
              <a:path w="1059572" h="416698">
                <a:moveTo>
                  <a:pt x="0" y="0"/>
                </a:moveTo>
                <a:lnTo>
                  <a:pt x="1059572" y="0"/>
                </a:lnTo>
                <a:lnTo>
                  <a:pt x="1059572" y="416698"/>
                </a:lnTo>
                <a:lnTo>
                  <a:pt x="0" y="416698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64685" y="1626976"/>
            <a:ext cx="0" cy="367675"/>
          </a:xfrm>
          <a:custGeom>
            <a:avLst/>
            <a:gdLst/>
            <a:ahLst/>
            <a:cxnLst/>
            <a:rect l="l" t="t" r="r" b="b"/>
            <a:pathLst>
              <a:path h="416698">
                <a:moveTo>
                  <a:pt x="0" y="0"/>
                </a:moveTo>
                <a:lnTo>
                  <a:pt x="0" y="416698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891177" y="1900105"/>
            <a:ext cx="86584" cy="115555"/>
          </a:xfrm>
          <a:custGeom>
            <a:avLst/>
            <a:gdLst/>
            <a:ahLst/>
            <a:cxnLst/>
            <a:rect l="l" t="t" r="r" b="b"/>
            <a:pathLst>
              <a:path w="95242" h="130962">
                <a:moveTo>
                  <a:pt x="47621" y="130962"/>
                </a:moveTo>
                <a:lnTo>
                  <a:pt x="95242" y="0"/>
                </a:lnTo>
                <a:lnTo>
                  <a:pt x="0" y="0"/>
                </a:lnTo>
                <a:lnTo>
                  <a:pt x="47621" y="130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939880" y="1437886"/>
            <a:ext cx="0" cy="556765"/>
          </a:xfrm>
          <a:custGeom>
            <a:avLst/>
            <a:gdLst/>
            <a:ahLst/>
            <a:cxnLst/>
            <a:rect l="l" t="t" r="r" b="b"/>
            <a:pathLst>
              <a:path h="631000">
                <a:moveTo>
                  <a:pt x="0" y="0"/>
                </a:moveTo>
                <a:lnTo>
                  <a:pt x="0" y="631000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11921" y="1900105"/>
            <a:ext cx="86584" cy="115555"/>
          </a:xfrm>
          <a:custGeom>
            <a:avLst/>
            <a:gdLst/>
            <a:ahLst/>
            <a:cxnLst/>
            <a:rect l="l" t="t" r="r" b="b"/>
            <a:pathLst>
              <a:path w="95242" h="130962">
                <a:moveTo>
                  <a:pt x="47621" y="130962"/>
                </a:moveTo>
                <a:lnTo>
                  <a:pt x="95242" y="0"/>
                </a:lnTo>
                <a:lnTo>
                  <a:pt x="0" y="0"/>
                </a:lnTo>
                <a:lnTo>
                  <a:pt x="47621" y="130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60624" y="1816067"/>
            <a:ext cx="0" cy="178585"/>
          </a:xfrm>
          <a:custGeom>
            <a:avLst/>
            <a:gdLst/>
            <a:ahLst/>
            <a:cxnLst/>
            <a:rect l="l" t="t" r="r" b="b"/>
            <a:pathLst>
              <a:path h="202396">
                <a:moveTo>
                  <a:pt x="0" y="0"/>
                </a:moveTo>
                <a:lnTo>
                  <a:pt x="0" y="20239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936725" y="1900105"/>
            <a:ext cx="86584" cy="115555"/>
          </a:xfrm>
          <a:custGeom>
            <a:avLst/>
            <a:gdLst/>
            <a:ahLst/>
            <a:cxnLst/>
            <a:rect l="l" t="t" r="r" b="b"/>
            <a:pathLst>
              <a:path w="95242" h="130962">
                <a:moveTo>
                  <a:pt x="47621" y="130962"/>
                </a:moveTo>
                <a:lnTo>
                  <a:pt x="95242" y="0"/>
                </a:lnTo>
                <a:lnTo>
                  <a:pt x="0" y="0"/>
                </a:lnTo>
                <a:lnTo>
                  <a:pt x="47621" y="130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400987" y="686778"/>
            <a:ext cx="1352875" cy="462220"/>
          </a:xfrm>
          <a:custGeom>
            <a:avLst/>
            <a:gdLst/>
            <a:ahLst/>
            <a:cxnLst/>
            <a:rect l="l" t="t" r="r" b="b"/>
            <a:pathLst>
              <a:path w="1488163" h="523849">
                <a:moveTo>
                  <a:pt x="0" y="0"/>
                </a:moveTo>
                <a:lnTo>
                  <a:pt x="1488163" y="0"/>
                </a:lnTo>
                <a:lnTo>
                  <a:pt x="1488163" y="523849"/>
                </a:lnTo>
                <a:lnTo>
                  <a:pt x="0" y="523849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985429" y="1154251"/>
            <a:ext cx="0" cy="840400"/>
          </a:xfrm>
          <a:custGeom>
            <a:avLst/>
            <a:gdLst/>
            <a:ahLst/>
            <a:cxnLst/>
            <a:rect l="l" t="t" r="r" b="b"/>
            <a:pathLst>
              <a:path h="952453">
                <a:moveTo>
                  <a:pt x="0" y="0"/>
                </a:moveTo>
                <a:lnTo>
                  <a:pt x="0" y="952453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421504" y="3901309"/>
            <a:ext cx="4394140" cy="0"/>
          </a:xfrm>
          <a:custGeom>
            <a:avLst/>
            <a:gdLst/>
            <a:ahLst/>
            <a:cxnLst/>
            <a:rect l="l" t="t" r="r" b="b"/>
            <a:pathLst>
              <a:path w="4833554">
                <a:moveTo>
                  <a:pt x="0" y="0"/>
                </a:moveTo>
                <a:lnTo>
                  <a:pt x="4833554" y="0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426915" y="3896057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6">
                <a:moveTo>
                  <a:pt x="0" y="0"/>
                </a:moveTo>
                <a:lnTo>
                  <a:pt x="0" y="11905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641348" y="3995855"/>
            <a:ext cx="1547689" cy="462220"/>
          </a:xfrm>
          <a:custGeom>
            <a:avLst/>
            <a:gdLst/>
            <a:ahLst/>
            <a:cxnLst/>
            <a:rect l="l" t="t" r="r" b="b"/>
            <a:pathLst>
              <a:path w="1702458" h="523849">
                <a:moveTo>
                  <a:pt x="0" y="0"/>
                </a:moveTo>
                <a:lnTo>
                  <a:pt x="1702458" y="0"/>
                </a:lnTo>
                <a:lnTo>
                  <a:pt x="1702458" y="523849"/>
                </a:lnTo>
                <a:lnTo>
                  <a:pt x="0" y="523849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810234" y="3896057"/>
            <a:ext cx="0" cy="105049"/>
          </a:xfrm>
          <a:custGeom>
            <a:avLst/>
            <a:gdLst/>
            <a:ahLst/>
            <a:cxnLst/>
            <a:rect l="l" t="t" r="r" b="b"/>
            <a:pathLst>
              <a:path h="119056">
                <a:moveTo>
                  <a:pt x="0" y="0"/>
                </a:moveTo>
                <a:lnTo>
                  <a:pt x="0" y="11905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326353" y="3801512"/>
            <a:ext cx="86584" cy="115555"/>
          </a:xfrm>
          <a:custGeom>
            <a:avLst/>
            <a:gdLst/>
            <a:ahLst/>
            <a:cxnLst/>
            <a:rect l="l" t="t" r="r" b="b"/>
            <a:pathLst>
              <a:path w="95242" h="130962">
                <a:moveTo>
                  <a:pt x="47621" y="0"/>
                </a:moveTo>
                <a:lnTo>
                  <a:pt x="0" y="130962"/>
                </a:lnTo>
                <a:lnTo>
                  <a:pt x="95242" y="130962"/>
                </a:lnTo>
                <a:lnTo>
                  <a:pt x="47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595801" y="3995854"/>
            <a:ext cx="1547689" cy="556765"/>
          </a:xfrm>
          <a:custGeom>
            <a:avLst/>
            <a:gdLst/>
            <a:ahLst/>
            <a:cxnLst/>
            <a:rect l="l" t="t" r="r" b="b"/>
            <a:pathLst>
              <a:path w="1702458" h="631000">
                <a:moveTo>
                  <a:pt x="0" y="0"/>
                </a:moveTo>
                <a:lnTo>
                  <a:pt x="1702458" y="0"/>
                </a:lnTo>
                <a:lnTo>
                  <a:pt x="1702458" y="631000"/>
                </a:lnTo>
                <a:lnTo>
                  <a:pt x="0" y="631000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375057" y="3822521"/>
            <a:ext cx="0" cy="178585"/>
          </a:xfrm>
          <a:custGeom>
            <a:avLst/>
            <a:gdLst/>
            <a:ahLst/>
            <a:cxnLst/>
            <a:rect l="l" t="t" r="r" b="b"/>
            <a:pathLst>
              <a:path h="202396">
                <a:moveTo>
                  <a:pt x="0" y="0"/>
                </a:moveTo>
                <a:lnTo>
                  <a:pt x="0" y="20239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858936" y="1521925"/>
            <a:ext cx="86584" cy="115555"/>
          </a:xfrm>
          <a:custGeom>
            <a:avLst/>
            <a:gdLst/>
            <a:ahLst/>
            <a:cxnLst/>
            <a:rect l="l" t="t" r="r" b="b"/>
            <a:pathLst>
              <a:path w="95242" h="130962">
                <a:moveTo>
                  <a:pt x="47621" y="130962"/>
                </a:moveTo>
                <a:lnTo>
                  <a:pt x="95242" y="0"/>
                </a:lnTo>
                <a:lnTo>
                  <a:pt x="0" y="0"/>
                </a:lnTo>
                <a:lnTo>
                  <a:pt x="47621" y="130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641348" y="592234"/>
            <a:ext cx="2521760" cy="840400"/>
          </a:xfrm>
          <a:custGeom>
            <a:avLst/>
            <a:gdLst/>
            <a:ahLst/>
            <a:cxnLst/>
            <a:rect l="l" t="t" r="r" b="b"/>
            <a:pathLst>
              <a:path w="2773936" h="952453">
                <a:moveTo>
                  <a:pt x="0" y="0"/>
                </a:moveTo>
                <a:lnTo>
                  <a:pt x="2773936" y="0"/>
                </a:lnTo>
                <a:lnTo>
                  <a:pt x="2773936" y="952453"/>
                </a:lnTo>
                <a:lnTo>
                  <a:pt x="0" y="952453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291857" y="776071"/>
            <a:ext cx="974071" cy="567270"/>
          </a:xfrm>
          <a:custGeom>
            <a:avLst/>
            <a:gdLst/>
            <a:ahLst/>
            <a:cxnLst/>
            <a:rect l="l" t="t" r="r" b="b"/>
            <a:pathLst>
              <a:path w="1071478" h="642906">
                <a:moveTo>
                  <a:pt x="0" y="0"/>
                </a:moveTo>
                <a:lnTo>
                  <a:pt x="0" y="642906"/>
                </a:lnTo>
                <a:lnTo>
                  <a:pt x="1071478" y="642906"/>
                </a:lnTo>
                <a:lnTo>
                  <a:pt x="10714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297269" y="781323"/>
            <a:ext cx="963248" cy="556766"/>
          </a:xfrm>
          <a:custGeom>
            <a:avLst/>
            <a:gdLst/>
            <a:ahLst/>
            <a:cxnLst/>
            <a:rect l="l" t="t" r="r" b="b"/>
            <a:pathLst>
              <a:path w="1059573" h="631001">
                <a:moveTo>
                  <a:pt x="0" y="0"/>
                </a:moveTo>
                <a:lnTo>
                  <a:pt x="1059573" y="0"/>
                </a:lnTo>
                <a:lnTo>
                  <a:pt x="1059573" y="631001"/>
                </a:lnTo>
                <a:lnTo>
                  <a:pt x="0" y="631001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512601" y="776071"/>
            <a:ext cx="681849" cy="661814"/>
          </a:xfrm>
          <a:custGeom>
            <a:avLst/>
            <a:gdLst/>
            <a:ahLst/>
            <a:cxnLst/>
            <a:rect l="l" t="t" r="r" b="b"/>
            <a:pathLst>
              <a:path w="750034" h="750056">
                <a:moveTo>
                  <a:pt x="0" y="0"/>
                </a:moveTo>
                <a:lnTo>
                  <a:pt x="0" y="750056"/>
                </a:lnTo>
                <a:lnTo>
                  <a:pt x="750034" y="750056"/>
                </a:lnTo>
                <a:lnTo>
                  <a:pt x="7500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518012" y="781322"/>
            <a:ext cx="671026" cy="651311"/>
          </a:xfrm>
          <a:custGeom>
            <a:avLst/>
            <a:gdLst/>
            <a:ahLst/>
            <a:cxnLst/>
            <a:rect l="l" t="t" r="r" b="b"/>
            <a:pathLst>
              <a:path w="738129" h="738152">
                <a:moveTo>
                  <a:pt x="0" y="0"/>
                </a:moveTo>
                <a:lnTo>
                  <a:pt x="738129" y="0"/>
                </a:lnTo>
                <a:lnTo>
                  <a:pt x="738129" y="738152"/>
                </a:lnTo>
                <a:lnTo>
                  <a:pt x="0" y="738152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733345" y="870615"/>
            <a:ext cx="681849" cy="472725"/>
          </a:xfrm>
          <a:custGeom>
            <a:avLst/>
            <a:gdLst/>
            <a:ahLst/>
            <a:cxnLst/>
            <a:rect l="l" t="t" r="r" b="b"/>
            <a:pathLst>
              <a:path w="750034" h="535755">
                <a:moveTo>
                  <a:pt x="0" y="0"/>
                </a:moveTo>
                <a:lnTo>
                  <a:pt x="0" y="535755"/>
                </a:lnTo>
                <a:lnTo>
                  <a:pt x="750034" y="535755"/>
                </a:lnTo>
                <a:lnTo>
                  <a:pt x="7500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738756" y="875869"/>
            <a:ext cx="671026" cy="462220"/>
          </a:xfrm>
          <a:custGeom>
            <a:avLst/>
            <a:gdLst/>
            <a:ahLst/>
            <a:cxnLst/>
            <a:rect l="l" t="t" r="r" b="b"/>
            <a:pathLst>
              <a:path w="738129" h="523849">
                <a:moveTo>
                  <a:pt x="0" y="0"/>
                </a:moveTo>
                <a:lnTo>
                  <a:pt x="738129" y="0"/>
                </a:lnTo>
                <a:lnTo>
                  <a:pt x="738129" y="523849"/>
                </a:lnTo>
                <a:lnTo>
                  <a:pt x="0" y="523849"/>
                </a:lnTo>
                <a:lnTo>
                  <a:pt x="0" y="0"/>
                </a:lnTo>
                <a:close/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907640" y="1437886"/>
            <a:ext cx="0" cy="178585"/>
          </a:xfrm>
          <a:custGeom>
            <a:avLst/>
            <a:gdLst/>
            <a:ahLst/>
            <a:cxnLst/>
            <a:rect l="l" t="t" r="r" b="b"/>
            <a:pathLst>
              <a:path h="202396">
                <a:moveTo>
                  <a:pt x="0" y="0"/>
                </a:moveTo>
                <a:lnTo>
                  <a:pt x="0" y="202396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108765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498394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888022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277650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667278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056906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446535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836163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225791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615418" y="3045152"/>
            <a:ext cx="0" cy="199594"/>
          </a:xfrm>
          <a:custGeom>
            <a:avLst/>
            <a:gdLst/>
            <a:ahLst/>
            <a:cxnLst/>
            <a:rect l="l" t="t" r="r" b="b"/>
            <a:pathLst>
              <a:path h="226207">
                <a:moveTo>
                  <a:pt x="0" y="0"/>
                </a:moveTo>
                <a:lnTo>
                  <a:pt x="0" y="226207"/>
                </a:lnTo>
              </a:path>
            </a:pathLst>
          </a:custGeom>
          <a:ln w="119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5819205" y="1739306"/>
            <a:ext cx="623975" cy="148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077"/>
              </a:lnSpc>
              <a:spcBef>
                <a:spcPts val="54"/>
              </a:spcBef>
            </a:pPr>
            <a:r>
              <a:rPr sz="1000" dirty="0">
                <a:latin typeface="Arial"/>
                <a:cs typeface="Arial"/>
              </a:rPr>
              <a:t>=$</a:t>
            </a:r>
            <a:r>
              <a:rPr sz="1000" spc="3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28,683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145924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535552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925180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314808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704436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094065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483693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873321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262949" y="2984570"/>
            <a:ext cx="9951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652578" y="2984570"/>
            <a:ext cx="159710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dirty="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215145" y="3364853"/>
            <a:ext cx="670686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97"/>
              </a:lnSpc>
              <a:spcBef>
                <a:spcPts val="45"/>
              </a:spcBef>
            </a:pPr>
            <a:r>
              <a:rPr sz="800" dirty="0">
                <a:latin typeface="Times New Roman"/>
                <a:cs typeface="Times New Roman"/>
              </a:rPr>
              <a:t>Cost</a:t>
            </a:r>
            <a:r>
              <a:rPr sz="800" spc="6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Equity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994401" y="3364853"/>
            <a:ext cx="382553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97"/>
              </a:lnSpc>
              <a:spcBef>
                <a:spcPts val="45"/>
              </a:spcBef>
            </a:pPr>
            <a:r>
              <a:rPr sz="800" dirty="0">
                <a:latin typeface="Times New Roman"/>
                <a:cs typeface="Times New Roman"/>
              </a:rPr>
              <a:t>16.80%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16.80%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16.80%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16.80%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16.80%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15.20%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13.60%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12.00%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10.40%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8.80%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215145" y="3743033"/>
            <a:ext cx="69467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97"/>
              </a:lnSpc>
              <a:spcBef>
                <a:spcPts val="45"/>
              </a:spcBef>
            </a:pPr>
            <a:r>
              <a:rPr sz="800" dirty="0">
                <a:latin typeface="Times New Roman"/>
                <a:cs typeface="Times New Roman"/>
              </a:rPr>
              <a:t>Cost</a:t>
            </a:r>
            <a:r>
              <a:rPr sz="800" spc="6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Capital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994401" y="3743033"/>
            <a:ext cx="3825538" cy="127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97"/>
              </a:lnSpc>
              <a:spcBef>
                <a:spcPts val="45"/>
              </a:spcBef>
            </a:pPr>
            <a:r>
              <a:rPr sz="800" dirty="0">
                <a:latin typeface="Times New Roman"/>
                <a:cs typeface="Times New Roman"/>
              </a:rPr>
              <a:t>13.80%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13.80%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13.80%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13.80%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13.80%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12.92%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11.94%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10.88%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9.72%   </a:t>
            </a:r>
            <a:r>
              <a:rPr sz="800" spc="13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7.98%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721799" y="4197476"/>
            <a:ext cx="1320484" cy="148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077"/>
              </a:lnSpc>
              <a:spcBef>
                <a:spcPts val="54"/>
              </a:spcBef>
            </a:pPr>
            <a:r>
              <a:rPr sz="1000" dirty="0">
                <a:latin typeface="Arial"/>
                <a:cs typeface="Arial"/>
              </a:rPr>
              <a:t>Debt=</a:t>
            </a:r>
            <a:r>
              <a:rPr sz="1000" spc="6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74.91%</a:t>
            </a:r>
            <a:r>
              <a:rPr sz="1000" spc="7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-&gt;</a:t>
            </a:r>
            <a:r>
              <a:rPr sz="1000" spc="2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40%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890684" y="4979680"/>
            <a:ext cx="1165963" cy="169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243"/>
              </a:lnSpc>
              <a:spcBef>
                <a:spcPts val="62"/>
              </a:spcBef>
            </a:pPr>
            <a:r>
              <a:rPr sz="1200" b="1" dirty="0">
                <a:latin typeface="Arial"/>
                <a:cs typeface="Arial"/>
              </a:rPr>
              <a:t>November</a:t>
            </a:r>
            <a:r>
              <a:rPr sz="1200" b="1" spc="6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2001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59315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524323" y="5035849"/>
            <a:ext cx="97406" cy="367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5" name="object 125"/>
          <p:cNvSpPr txBox="1"/>
          <p:nvPr/>
        </p:nvSpPr>
        <p:spPr>
          <a:xfrm>
            <a:off x="2621730" y="5035849"/>
            <a:ext cx="1450283" cy="367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4" name="object 124"/>
          <p:cNvSpPr txBox="1"/>
          <p:nvPr/>
        </p:nvSpPr>
        <p:spPr>
          <a:xfrm>
            <a:off x="4072013" y="5035849"/>
            <a:ext cx="681849" cy="367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3" name="object 123"/>
          <p:cNvSpPr txBox="1"/>
          <p:nvPr/>
        </p:nvSpPr>
        <p:spPr>
          <a:xfrm>
            <a:off x="2524323" y="5403526"/>
            <a:ext cx="876664" cy="199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2" name="object 122"/>
          <p:cNvSpPr txBox="1"/>
          <p:nvPr/>
        </p:nvSpPr>
        <p:spPr>
          <a:xfrm>
            <a:off x="3400987" y="5403526"/>
            <a:ext cx="1352875" cy="199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1" name="object 121"/>
          <p:cNvSpPr txBox="1"/>
          <p:nvPr/>
        </p:nvSpPr>
        <p:spPr>
          <a:xfrm>
            <a:off x="2524323" y="5603120"/>
            <a:ext cx="194814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20" name="object 120"/>
          <p:cNvSpPr txBox="1"/>
          <p:nvPr/>
        </p:nvSpPr>
        <p:spPr>
          <a:xfrm>
            <a:off x="2719137" y="5603120"/>
            <a:ext cx="779256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19" name="object 119"/>
          <p:cNvSpPr txBox="1"/>
          <p:nvPr/>
        </p:nvSpPr>
        <p:spPr>
          <a:xfrm>
            <a:off x="3498394" y="5603120"/>
            <a:ext cx="779256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18" name="object 118"/>
          <p:cNvSpPr txBox="1"/>
          <p:nvPr/>
        </p:nvSpPr>
        <p:spPr>
          <a:xfrm>
            <a:off x="4277650" y="5603120"/>
            <a:ext cx="476212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17" name="object 117"/>
          <p:cNvSpPr txBox="1"/>
          <p:nvPr/>
        </p:nvSpPr>
        <p:spPr>
          <a:xfrm>
            <a:off x="2524323" y="5697665"/>
            <a:ext cx="573619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6" name="object 116"/>
          <p:cNvSpPr txBox="1"/>
          <p:nvPr/>
        </p:nvSpPr>
        <p:spPr>
          <a:xfrm>
            <a:off x="3097942" y="5697665"/>
            <a:ext cx="108230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5" name="object 115"/>
          <p:cNvSpPr txBox="1"/>
          <p:nvPr/>
        </p:nvSpPr>
        <p:spPr>
          <a:xfrm>
            <a:off x="3206172" y="5697665"/>
            <a:ext cx="573619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4" name="object 114"/>
          <p:cNvSpPr txBox="1"/>
          <p:nvPr/>
        </p:nvSpPr>
        <p:spPr>
          <a:xfrm>
            <a:off x="3779792" y="5697665"/>
            <a:ext cx="205636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3" name="object 113"/>
          <p:cNvSpPr txBox="1"/>
          <p:nvPr/>
        </p:nvSpPr>
        <p:spPr>
          <a:xfrm>
            <a:off x="3985429" y="5697665"/>
            <a:ext cx="768433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2" name="object 112"/>
          <p:cNvSpPr txBox="1"/>
          <p:nvPr/>
        </p:nvSpPr>
        <p:spPr>
          <a:xfrm>
            <a:off x="4375058" y="4941304"/>
            <a:ext cx="1547690" cy="556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1" name="object 111"/>
          <p:cNvSpPr txBox="1"/>
          <p:nvPr/>
        </p:nvSpPr>
        <p:spPr>
          <a:xfrm>
            <a:off x="5922748" y="4941304"/>
            <a:ext cx="779255" cy="556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0" name="object 110"/>
          <p:cNvSpPr txBox="1"/>
          <p:nvPr/>
        </p:nvSpPr>
        <p:spPr>
          <a:xfrm>
            <a:off x="4375058" y="5498069"/>
            <a:ext cx="974070" cy="105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109" name="object 109"/>
          <p:cNvSpPr txBox="1"/>
          <p:nvPr/>
        </p:nvSpPr>
        <p:spPr>
          <a:xfrm>
            <a:off x="5349128" y="5498069"/>
            <a:ext cx="1352875" cy="105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108" name="object 108"/>
          <p:cNvSpPr txBox="1"/>
          <p:nvPr/>
        </p:nvSpPr>
        <p:spPr>
          <a:xfrm>
            <a:off x="4375058" y="5603120"/>
            <a:ext cx="779255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07" name="object 107"/>
          <p:cNvSpPr txBox="1"/>
          <p:nvPr/>
        </p:nvSpPr>
        <p:spPr>
          <a:xfrm>
            <a:off x="5154313" y="5603120"/>
            <a:ext cx="1071477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06" name="object 106"/>
          <p:cNvSpPr txBox="1"/>
          <p:nvPr/>
        </p:nvSpPr>
        <p:spPr>
          <a:xfrm>
            <a:off x="6225791" y="5603120"/>
            <a:ext cx="476212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05" name="object 105"/>
          <p:cNvSpPr txBox="1"/>
          <p:nvPr/>
        </p:nvSpPr>
        <p:spPr>
          <a:xfrm>
            <a:off x="4375057" y="5697665"/>
            <a:ext cx="487035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4" name="object 104"/>
          <p:cNvSpPr txBox="1"/>
          <p:nvPr/>
        </p:nvSpPr>
        <p:spPr>
          <a:xfrm>
            <a:off x="4862092" y="5697665"/>
            <a:ext cx="865840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3" name="object 103"/>
          <p:cNvSpPr txBox="1"/>
          <p:nvPr/>
        </p:nvSpPr>
        <p:spPr>
          <a:xfrm>
            <a:off x="5727933" y="5697665"/>
            <a:ext cx="205636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2" name="object 102"/>
          <p:cNvSpPr txBox="1"/>
          <p:nvPr/>
        </p:nvSpPr>
        <p:spPr>
          <a:xfrm>
            <a:off x="5933569" y="5697665"/>
            <a:ext cx="768434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1" name="object 101"/>
          <p:cNvSpPr txBox="1"/>
          <p:nvPr/>
        </p:nvSpPr>
        <p:spPr>
          <a:xfrm>
            <a:off x="770996" y="4752214"/>
            <a:ext cx="1547689" cy="1029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0" name="object 100"/>
          <p:cNvSpPr txBox="1"/>
          <p:nvPr/>
        </p:nvSpPr>
        <p:spPr>
          <a:xfrm>
            <a:off x="5738756" y="875869"/>
            <a:ext cx="671026" cy="46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9" name="object 99"/>
          <p:cNvSpPr txBox="1"/>
          <p:nvPr/>
        </p:nvSpPr>
        <p:spPr>
          <a:xfrm>
            <a:off x="5641348" y="592234"/>
            <a:ext cx="2521760" cy="189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3893">
              <a:lnSpc>
                <a:spcPts val="933"/>
              </a:lnSpc>
              <a:spcBef>
                <a:spcPts val="47"/>
              </a:spcBef>
            </a:pPr>
            <a:r>
              <a:rPr sz="1500" baseline="2520" dirty="0">
                <a:latin typeface="Arial"/>
                <a:cs typeface="Arial"/>
              </a:rPr>
              <a:t>Stable</a:t>
            </a:r>
            <a:r>
              <a:rPr sz="1500" spc="-92" baseline="2520" dirty="0">
                <a:latin typeface="Arial"/>
                <a:cs typeface="Arial"/>
              </a:rPr>
              <a:t> </a:t>
            </a:r>
            <a:r>
              <a:rPr sz="1500" baseline="2520" dirty="0">
                <a:latin typeface="Arial"/>
                <a:cs typeface="Arial"/>
              </a:rPr>
              <a:t>Growth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163109" y="592234"/>
            <a:ext cx="102819" cy="189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7" name="object 97"/>
          <p:cNvSpPr txBox="1"/>
          <p:nvPr/>
        </p:nvSpPr>
        <p:spPr>
          <a:xfrm>
            <a:off x="5641349" y="781322"/>
            <a:ext cx="876663" cy="6513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6" name="object 96"/>
          <p:cNvSpPr txBox="1"/>
          <p:nvPr/>
        </p:nvSpPr>
        <p:spPr>
          <a:xfrm>
            <a:off x="6518012" y="781322"/>
            <a:ext cx="671026" cy="6513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3"/>
              </a:lnSpc>
              <a:spcBef>
                <a:spcPts val="30"/>
              </a:spcBef>
            </a:pPr>
            <a:endParaRPr sz="900"/>
          </a:p>
          <a:p>
            <a:pPr>
              <a:lnSpc>
                <a:spcPct val="95825"/>
              </a:lnSpc>
              <a:spcBef>
                <a:spcPts val="2692"/>
              </a:spcBef>
            </a:pPr>
            <a:r>
              <a:rPr sz="1000" dirty="0">
                <a:latin typeface="Arial"/>
                <a:cs typeface="Arial"/>
              </a:rPr>
              <a:t>30%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189038" y="781323"/>
            <a:ext cx="108229" cy="556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4" name="object 94"/>
          <p:cNvSpPr txBox="1"/>
          <p:nvPr/>
        </p:nvSpPr>
        <p:spPr>
          <a:xfrm>
            <a:off x="7297268" y="781323"/>
            <a:ext cx="865840" cy="556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5"/>
              </a:spcBef>
            </a:pPr>
            <a:endParaRPr sz="800"/>
          </a:p>
          <a:p>
            <a:pPr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ROC=7.36%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95825"/>
              </a:lnSpc>
              <a:spcBef>
                <a:spcPts val="883"/>
              </a:spcBef>
            </a:pPr>
            <a:r>
              <a:rPr sz="1000" dirty="0">
                <a:latin typeface="Arial"/>
                <a:cs typeface="Arial"/>
              </a:rPr>
              <a:t>67.93%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163108" y="781323"/>
            <a:ext cx="97407" cy="556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2" name="object 92"/>
          <p:cNvSpPr txBox="1"/>
          <p:nvPr/>
        </p:nvSpPr>
        <p:spPr>
          <a:xfrm>
            <a:off x="7189039" y="1338090"/>
            <a:ext cx="974070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91" name="object 91"/>
          <p:cNvSpPr txBox="1"/>
          <p:nvPr/>
        </p:nvSpPr>
        <p:spPr>
          <a:xfrm>
            <a:off x="8163109" y="1338090"/>
            <a:ext cx="102819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90" name="object 90"/>
          <p:cNvSpPr txBox="1"/>
          <p:nvPr/>
        </p:nvSpPr>
        <p:spPr>
          <a:xfrm>
            <a:off x="5641349" y="1432635"/>
            <a:ext cx="1266292" cy="199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9" name="object 89"/>
          <p:cNvSpPr txBox="1"/>
          <p:nvPr/>
        </p:nvSpPr>
        <p:spPr>
          <a:xfrm>
            <a:off x="6907640" y="1432635"/>
            <a:ext cx="1358287" cy="199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8" name="object 88"/>
          <p:cNvSpPr txBox="1"/>
          <p:nvPr/>
        </p:nvSpPr>
        <p:spPr>
          <a:xfrm>
            <a:off x="5641348" y="1632229"/>
            <a:ext cx="194814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7" name="object 87"/>
          <p:cNvSpPr txBox="1"/>
          <p:nvPr/>
        </p:nvSpPr>
        <p:spPr>
          <a:xfrm>
            <a:off x="5836163" y="1632229"/>
            <a:ext cx="2132132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24"/>
              </a:lnSpc>
              <a:spcBef>
                <a:spcPts val="46"/>
              </a:spcBef>
            </a:pPr>
            <a:r>
              <a:rPr sz="1500" spc="-8" baseline="2635" dirty="0">
                <a:latin typeface="Arial"/>
                <a:cs typeface="Arial"/>
              </a:rPr>
              <a:t>Termina</a:t>
            </a:r>
            <a:r>
              <a:rPr sz="1500" baseline="2635" dirty="0">
                <a:latin typeface="Arial"/>
                <a:cs typeface="Arial"/>
              </a:rPr>
              <a:t>l</a:t>
            </a:r>
            <a:r>
              <a:rPr sz="1500" spc="67" baseline="2635" dirty="0">
                <a:latin typeface="Arial"/>
                <a:cs typeface="Arial"/>
              </a:rPr>
              <a:t> </a:t>
            </a:r>
            <a:r>
              <a:rPr sz="1500" spc="-8" baseline="2635" dirty="0">
                <a:latin typeface="Arial"/>
                <a:cs typeface="Arial"/>
              </a:rPr>
              <a:t>Value</a:t>
            </a:r>
            <a:r>
              <a:rPr sz="1500" baseline="2635" dirty="0">
                <a:latin typeface="Arial"/>
                <a:cs typeface="Arial"/>
              </a:rPr>
              <a:t>=</a:t>
            </a:r>
            <a:r>
              <a:rPr sz="1500" spc="53" baseline="2635" dirty="0">
                <a:latin typeface="Arial"/>
                <a:cs typeface="Arial"/>
              </a:rPr>
              <a:t> </a:t>
            </a:r>
            <a:r>
              <a:rPr sz="1500" spc="-8" baseline="2635" dirty="0">
                <a:latin typeface="Arial"/>
                <a:cs typeface="Arial"/>
              </a:rPr>
              <a:t>677(.0736-.05)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968294" y="1632229"/>
            <a:ext cx="297633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5" name="object 85"/>
          <p:cNvSpPr txBox="1"/>
          <p:nvPr/>
        </p:nvSpPr>
        <p:spPr>
          <a:xfrm>
            <a:off x="5641349" y="1905358"/>
            <a:ext cx="1558512" cy="1134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4" name="object 84"/>
          <p:cNvSpPr txBox="1"/>
          <p:nvPr/>
        </p:nvSpPr>
        <p:spPr>
          <a:xfrm>
            <a:off x="7199861" y="1905358"/>
            <a:ext cx="573619" cy="1134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9"/>
              </a:spcBef>
            </a:pPr>
            <a:endParaRPr sz="800"/>
          </a:p>
          <a:p>
            <a:pPr>
              <a:lnSpc>
                <a:spcPct val="95825"/>
              </a:lnSpc>
            </a:pPr>
            <a:r>
              <a:rPr sz="800" dirty="0">
                <a:latin typeface="Times New Roman"/>
                <a:cs typeface="Times New Roman"/>
              </a:rPr>
              <a:t>$13,902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773480" y="1905358"/>
            <a:ext cx="492447" cy="1134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2" name="object 82"/>
          <p:cNvSpPr txBox="1"/>
          <p:nvPr/>
        </p:nvSpPr>
        <p:spPr>
          <a:xfrm>
            <a:off x="673590" y="497689"/>
            <a:ext cx="389628" cy="46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1063218" y="497689"/>
            <a:ext cx="671025" cy="46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5"/>
              </a:spcBef>
            </a:pPr>
            <a:endParaRPr sz="800"/>
          </a:p>
          <a:p>
            <a:pPr marL="90812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Revenue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734244" y="497689"/>
            <a:ext cx="400451" cy="46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2134694" y="497689"/>
            <a:ext cx="768433" cy="46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5"/>
              </a:spcBef>
            </a:pPr>
            <a:endParaRPr sz="800"/>
          </a:p>
          <a:p>
            <a:pPr marL="90812">
              <a:lnSpc>
                <a:spcPct val="95825"/>
              </a:lnSpc>
            </a:pPr>
            <a:r>
              <a:rPr sz="1000" spc="-26" dirty="0">
                <a:latin typeface="Arial"/>
                <a:cs typeface="Arial"/>
              </a:rPr>
              <a:t>Margin: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903129" y="497689"/>
            <a:ext cx="2451410" cy="189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2903128" y="686777"/>
            <a:ext cx="497858" cy="273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3400987" y="686778"/>
            <a:ext cx="1352875" cy="467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4753862" y="686778"/>
            <a:ext cx="600676" cy="467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673589" y="959908"/>
            <a:ext cx="681849" cy="105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73" name="object 73"/>
          <p:cNvSpPr txBox="1"/>
          <p:nvPr/>
        </p:nvSpPr>
        <p:spPr>
          <a:xfrm>
            <a:off x="1355438" y="959908"/>
            <a:ext cx="1168884" cy="105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72" name="object 72"/>
          <p:cNvSpPr txBox="1"/>
          <p:nvPr/>
        </p:nvSpPr>
        <p:spPr>
          <a:xfrm>
            <a:off x="2524323" y="959908"/>
            <a:ext cx="876664" cy="105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71" name="object 71"/>
          <p:cNvSpPr txBox="1"/>
          <p:nvPr/>
        </p:nvSpPr>
        <p:spPr>
          <a:xfrm>
            <a:off x="673589" y="1064958"/>
            <a:ext cx="1266291" cy="8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70" name="object 70"/>
          <p:cNvSpPr txBox="1"/>
          <p:nvPr/>
        </p:nvSpPr>
        <p:spPr>
          <a:xfrm>
            <a:off x="1939880" y="1064958"/>
            <a:ext cx="1461105" cy="8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69" name="object 69"/>
          <p:cNvSpPr txBox="1"/>
          <p:nvPr/>
        </p:nvSpPr>
        <p:spPr>
          <a:xfrm>
            <a:off x="673590" y="1154251"/>
            <a:ext cx="1071477" cy="2783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1745067" y="1154251"/>
            <a:ext cx="573619" cy="2783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8"/>
              </a:lnSpc>
              <a:spcBef>
                <a:spcPts val="32"/>
              </a:spcBef>
            </a:pPr>
            <a:endParaRPr sz="800"/>
          </a:p>
          <a:p>
            <a:pPr marL="90812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-1895m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318686" y="1154251"/>
            <a:ext cx="1666743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3985429" y="1154251"/>
            <a:ext cx="1369109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65" name="object 65"/>
          <p:cNvSpPr txBox="1"/>
          <p:nvPr/>
        </p:nvSpPr>
        <p:spPr>
          <a:xfrm>
            <a:off x="2318686" y="1254048"/>
            <a:ext cx="790079" cy="178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3108766" y="1254049"/>
            <a:ext cx="573618" cy="46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24"/>
              </a:lnSpc>
              <a:spcBef>
                <a:spcPts val="46"/>
              </a:spcBef>
            </a:pPr>
            <a:r>
              <a:rPr sz="1500" baseline="2635" dirty="0">
                <a:latin typeface="Arial"/>
                <a:cs typeface="Arial"/>
              </a:rPr>
              <a:t>Revenue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682384" y="1254049"/>
            <a:ext cx="303044" cy="46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3985430" y="1254048"/>
            <a:ext cx="292221" cy="367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4277650" y="1254048"/>
            <a:ext cx="963247" cy="367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24"/>
              </a:lnSpc>
              <a:spcBef>
                <a:spcPts val="46"/>
              </a:spcBef>
            </a:pPr>
            <a:r>
              <a:rPr sz="1500" baseline="2635" dirty="0">
                <a:latin typeface="Arial"/>
                <a:cs typeface="Arial"/>
              </a:rPr>
              <a:t>EBITDA/Sales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40898" y="1254048"/>
            <a:ext cx="113641" cy="367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9" name="object 59"/>
          <p:cNvSpPr txBox="1"/>
          <p:nvPr/>
        </p:nvSpPr>
        <p:spPr>
          <a:xfrm>
            <a:off x="673589" y="1432634"/>
            <a:ext cx="1266291" cy="105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58" name="object 58"/>
          <p:cNvSpPr txBox="1"/>
          <p:nvPr/>
        </p:nvSpPr>
        <p:spPr>
          <a:xfrm>
            <a:off x="1939880" y="1432634"/>
            <a:ext cx="1168885" cy="283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673589" y="1537684"/>
            <a:ext cx="671025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5"/>
              </a:spcBef>
            </a:pPr>
            <a:endParaRPr sz="800"/>
          </a:p>
          <a:p>
            <a:pPr marL="90812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2,076m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44616" y="1537684"/>
            <a:ext cx="595265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3985429" y="1621724"/>
            <a:ext cx="779256" cy="388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4764685" y="1621724"/>
            <a:ext cx="589853" cy="388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1939880" y="1716268"/>
            <a:ext cx="1461105" cy="294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3400986" y="1716268"/>
            <a:ext cx="584442" cy="294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673589" y="1810814"/>
            <a:ext cx="487035" cy="1838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1160624" y="1810814"/>
            <a:ext cx="779255" cy="199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473364" y="448235"/>
            <a:ext cx="6544247" cy="2413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3081" marR="124582">
              <a:lnSpc>
                <a:spcPts val="1010"/>
              </a:lnSpc>
              <a:spcBef>
                <a:spcPts val="234"/>
              </a:spcBef>
            </a:pPr>
            <a:r>
              <a:rPr sz="1500" spc="-26" baseline="-7905" dirty="0">
                <a:latin typeface="Arial"/>
                <a:cs typeface="Arial"/>
              </a:rPr>
              <a:t>Curren</a:t>
            </a:r>
            <a:r>
              <a:rPr sz="1500" baseline="-7905" dirty="0">
                <a:latin typeface="Arial"/>
                <a:cs typeface="Arial"/>
              </a:rPr>
              <a:t>t                  </a:t>
            </a:r>
            <a:r>
              <a:rPr sz="1500" spc="3" baseline="-7905" dirty="0">
                <a:latin typeface="Arial"/>
                <a:cs typeface="Arial"/>
              </a:rPr>
              <a:t> </a:t>
            </a:r>
            <a:r>
              <a:rPr sz="1500" spc="-26" baseline="-7905" dirty="0">
                <a:latin typeface="Arial"/>
                <a:cs typeface="Arial"/>
              </a:rPr>
              <a:t>Current</a:t>
            </a:r>
            <a:endParaRPr sz="1000">
              <a:latin typeface="Arial"/>
              <a:cs typeface="Arial"/>
            </a:endParaRPr>
          </a:p>
          <a:p>
            <a:pPr marL="673081" marR="124582">
              <a:lnSpc>
                <a:spcPts val="1131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Revenue              </a:t>
            </a:r>
            <a:r>
              <a:rPr sz="1000" spc="262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Margin</a:t>
            </a:r>
            <a:r>
              <a:rPr sz="1000" dirty="0">
                <a:latin typeface="Arial"/>
                <a:cs typeface="Arial"/>
              </a:rPr>
              <a:t>:                                                                                                          </a:t>
            </a:r>
            <a:r>
              <a:rPr sz="1000" spc="169" dirty="0">
                <a:latin typeface="Arial"/>
                <a:cs typeface="Arial"/>
              </a:rPr>
              <a:t> </a:t>
            </a:r>
            <a:r>
              <a:rPr sz="1500" baseline="12603" dirty="0">
                <a:latin typeface="Arial"/>
                <a:cs typeface="Arial"/>
              </a:rPr>
              <a:t>Stable</a:t>
            </a:r>
            <a:endParaRPr sz="1000">
              <a:latin typeface="Arial"/>
              <a:cs typeface="Arial"/>
            </a:endParaRPr>
          </a:p>
          <a:p>
            <a:pPr marL="673081" marR="124582">
              <a:lnSpc>
                <a:spcPts val="1149"/>
              </a:lnSpc>
              <a:spcBef>
                <a:spcPts val="1"/>
              </a:spcBef>
            </a:pPr>
            <a:r>
              <a:rPr sz="1500" baseline="7905" dirty="0">
                <a:latin typeface="Arial"/>
                <a:cs typeface="Arial"/>
              </a:rPr>
              <a:t>$</a:t>
            </a:r>
            <a:r>
              <a:rPr sz="1500" spc="20" baseline="7905" dirty="0">
                <a:latin typeface="Arial"/>
                <a:cs typeface="Arial"/>
              </a:rPr>
              <a:t> </a:t>
            </a:r>
            <a:r>
              <a:rPr sz="1500" baseline="7905" dirty="0">
                <a:latin typeface="Arial"/>
                <a:cs typeface="Arial"/>
              </a:rPr>
              <a:t>3,804                 </a:t>
            </a:r>
            <a:r>
              <a:rPr sz="1500" spc="89" baseline="7905" dirty="0">
                <a:latin typeface="Arial"/>
                <a:cs typeface="Arial"/>
              </a:rPr>
              <a:t> </a:t>
            </a:r>
            <a:r>
              <a:rPr sz="1500" baseline="7905" dirty="0">
                <a:latin typeface="Arial"/>
                <a:cs typeface="Arial"/>
              </a:rPr>
              <a:t>-49.82%                     </a:t>
            </a:r>
            <a:r>
              <a:rPr sz="1500" spc="140" baseline="7905" dirty="0">
                <a:latin typeface="Arial"/>
                <a:cs typeface="Arial"/>
              </a:rPr>
              <a:t> </a:t>
            </a:r>
            <a:r>
              <a:rPr sz="1500" baseline="-7905" dirty="0">
                <a:latin typeface="Arial"/>
                <a:cs typeface="Arial"/>
              </a:rPr>
              <a:t>Cap</a:t>
            </a:r>
            <a:r>
              <a:rPr sz="1500" spc="40" baseline="-7905" dirty="0">
                <a:latin typeface="Arial"/>
                <a:cs typeface="Arial"/>
              </a:rPr>
              <a:t> </a:t>
            </a:r>
            <a:r>
              <a:rPr sz="1500" baseline="-7905" dirty="0">
                <a:latin typeface="Arial"/>
                <a:cs typeface="Arial"/>
              </a:rPr>
              <a:t>ex</a:t>
            </a:r>
            <a:r>
              <a:rPr sz="1500" spc="30" baseline="-7905" dirty="0">
                <a:latin typeface="Arial"/>
                <a:cs typeface="Arial"/>
              </a:rPr>
              <a:t> </a:t>
            </a:r>
            <a:r>
              <a:rPr sz="1500" baseline="-7905" dirty="0">
                <a:latin typeface="Arial"/>
                <a:cs typeface="Arial"/>
              </a:rPr>
              <a:t>growth</a:t>
            </a:r>
            <a:r>
              <a:rPr sz="1500" spc="67" baseline="-7905" dirty="0">
                <a:latin typeface="Arial"/>
                <a:cs typeface="Arial"/>
              </a:rPr>
              <a:t> </a:t>
            </a:r>
            <a:r>
              <a:rPr sz="1500" baseline="-7905" dirty="0">
                <a:latin typeface="Arial"/>
                <a:cs typeface="Arial"/>
              </a:rPr>
              <a:t>slows</a:t>
            </a:r>
            <a:endParaRPr sz="1000">
              <a:latin typeface="Arial"/>
              <a:cs typeface="Arial"/>
            </a:endParaRPr>
          </a:p>
          <a:p>
            <a:pPr marL="2980786" marR="99558">
              <a:lnSpc>
                <a:spcPts val="1019"/>
              </a:lnSpc>
            </a:pPr>
            <a:r>
              <a:rPr sz="1500" spc="-13" baseline="-5270" dirty="0">
                <a:latin typeface="Arial"/>
                <a:cs typeface="Arial"/>
              </a:rPr>
              <a:t>an</a:t>
            </a:r>
            <a:r>
              <a:rPr sz="1500" baseline="-5270" dirty="0">
                <a:latin typeface="Arial"/>
                <a:cs typeface="Arial"/>
              </a:rPr>
              <a:t>d</a:t>
            </a:r>
            <a:r>
              <a:rPr sz="1500" spc="14" baseline="-5270" dirty="0">
                <a:latin typeface="Arial"/>
                <a:cs typeface="Arial"/>
              </a:rPr>
              <a:t> </a:t>
            </a:r>
            <a:r>
              <a:rPr sz="1500" spc="-13" baseline="-5270" dirty="0">
                <a:latin typeface="Arial"/>
                <a:cs typeface="Arial"/>
              </a:rPr>
              <a:t>ne</a:t>
            </a:r>
            <a:r>
              <a:rPr sz="1500" baseline="-5270" dirty="0">
                <a:latin typeface="Arial"/>
                <a:cs typeface="Arial"/>
              </a:rPr>
              <a:t>t</a:t>
            </a:r>
            <a:r>
              <a:rPr sz="1500" spc="9" baseline="-5270" dirty="0">
                <a:latin typeface="Arial"/>
                <a:cs typeface="Arial"/>
              </a:rPr>
              <a:t> </a:t>
            </a:r>
            <a:r>
              <a:rPr sz="1500" spc="-13" baseline="-5270" dirty="0">
                <a:latin typeface="Arial"/>
                <a:cs typeface="Arial"/>
              </a:rPr>
              <a:t>ca</a:t>
            </a:r>
            <a:r>
              <a:rPr sz="1500" baseline="-5270" dirty="0">
                <a:latin typeface="Arial"/>
                <a:cs typeface="Arial"/>
              </a:rPr>
              <a:t>p</a:t>
            </a:r>
            <a:r>
              <a:rPr sz="1500" spc="13" baseline="-5270" dirty="0">
                <a:latin typeface="Arial"/>
                <a:cs typeface="Arial"/>
              </a:rPr>
              <a:t> </a:t>
            </a:r>
            <a:r>
              <a:rPr sz="1500" spc="-13" baseline="-5270" dirty="0">
                <a:latin typeface="Arial"/>
                <a:cs typeface="Arial"/>
              </a:rPr>
              <a:t>e</a:t>
            </a:r>
            <a:r>
              <a:rPr sz="1500" baseline="-5270" dirty="0">
                <a:latin typeface="Arial"/>
                <a:cs typeface="Arial"/>
              </a:rPr>
              <a:t>x                                       </a:t>
            </a:r>
            <a:r>
              <a:rPr sz="1500" spc="34" baseline="-5270" dirty="0">
                <a:latin typeface="Arial"/>
                <a:cs typeface="Arial"/>
              </a:rPr>
              <a:t> </a:t>
            </a:r>
            <a:r>
              <a:rPr sz="1500" baseline="7905" dirty="0">
                <a:latin typeface="Arial"/>
                <a:cs typeface="Arial"/>
              </a:rPr>
              <a:t>Stable          </a:t>
            </a:r>
            <a:r>
              <a:rPr sz="1500" spc="244" baseline="7905" dirty="0">
                <a:latin typeface="Arial"/>
                <a:cs typeface="Arial"/>
              </a:rPr>
              <a:t> </a:t>
            </a:r>
            <a:r>
              <a:rPr sz="1500" baseline="7905" dirty="0">
                <a:latin typeface="Arial"/>
                <a:cs typeface="Arial"/>
              </a:rPr>
              <a:t>Stable</a:t>
            </a:r>
            <a:endParaRPr sz="1000">
              <a:latin typeface="Arial"/>
              <a:cs typeface="Arial"/>
            </a:endParaRPr>
          </a:p>
          <a:p>
            <a:pPr marL="2980786">
              <a:lnSpc>
                <a:spcPts val="1010"/>
              </a:lnSpc>
            </a:pPr>
            <a:r>
              <a:rPr sz="1500" spc="-13" baseline="-5270" dirty="0">
                <a:latin typeface="Arial"/>
                <a:cs typeface="Arial"/>
              </a:rPr>
              <a:t>decrease</a:t>
            </a:r>
            <a:r>
              <a:rPr sz="1500" baseline="-5270" dirty="0">
                <a:latin typeface="Arial"/>
                <a:cs typeface="Arial"/>
              </a:rPr>
              <a:t>s                                              </a:t>
            </a:r>
            <a:r>
              <a:rPr sz="1500" spc="109" baseline="-5270" dirty="0">
                <a:latin typeface="Arial"/>
                <a:cs typeface="Arial"/>
              </a:rPr>
              <a:t> </a:t>
            </a:r>
            <a:r>
              <a:rPr sz="1500" baseline="7905" dirty="0">
                <a:latin typeface="Arial"/>
                <a:cs typeface="Arial"/>
              </a:rPr>
              <a:t>Revenue      </a:t>
            </a:r>
            <a:r>
              <a:rPr sz="1500" spc="181" baseline="7905" dirty="0">
                <a:latin typeface="Arial"/>
                <a:cs typeface="Arial"/>
              </a:rPr>
              <a:t> </a:t>
            </a:r>
            <a:r>
              <a:rPr sz="1500" baseline="7905" dirty="0">
                <a:latin typeface="Arial"/>
                <a:cs typeface="Arial"/>
              </a:rPr>
              <a:t>EBITD</a:t>
            </a:r>
            <a:endParaRPr sz="1000">
              <a:latin typeface="Arial"/>
              <a:cs typeface="Arial"/>
            </a:endParaRPr>
          </a:p>
          <a:p>
            <a:pPr marL="1346161" marR="124582">
              <a:lnSpc>
                <a:spcPts val="1131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EBIT                                                                                                     </a:t>
            </a:r>
            <a:r>
              <a:rPr sz="1000" spc="196" dirty="0">
                <a:latin typeface="Arial"/>
                <a:cs typeface="Arial"/>
              </a:rPr>
              <a:t> </a:t>
            </a:r>
            <a:r>
              <a:rPr sz="1500" spc="-4" baseline="15811" dirty="0">
                <a:latin typeface="Arial"/>
                <a:cs typeface="Arial"/>
              </a:rPr>
              <a:t>Growth</a:t>
            </a:r>
            <a:r>
              <a:rPr sz="1500" baseline="15811" dirty="0">
                <a:latin typeface="Arial"/>
                <a:cs typeface="Arial"/>
              </a:rPr>
              <a:t>:</a:t>
            </a:r>
            <a:r>
              <a:rPr sz="1500" spc="64" baseline="15811" dirty="0">
                <a:latin typeface="Arial"/>
                <a:cs typeface="Arial"/>
              </a:rPr>
              <a:t> </a:t>
            </a:r>
            <a:r>
              <a:rPr sz="1500" spc="-4" baseline="15811" dirty="0">
                <a:latin typeface="Arial"/>
                <a:cs typeface="Arial"/>
              </a:rPr>
              <a:t>5</a:t>
            </a:r>
            <a:r>
              <a:rPr sz="1500" baseline="15811" dirty="0">
                <a:latin typeface="Arial"/>
                <a:cs typeface="Arial"/>
              </a:rPr>
              <a:t>%  </a:t>
            </a:r>
            <a:r>
              <a:rPr sz="1500" spc="50" baseline="15811" dirty="0">
                <a:latin typeface="Arial"/>
                <a:cs typeface="Arial"/>
              </a:rPr>
              <a:t> </a:t>
            </a:r>
            <a:r>
              <a:rPr sz="1500" spc="-4" baseline="15811" dirty="0">
                <a:latin typeface="Arial"/>
                <a:cs typeface="Arial"/>
              </a:rPr>
              <a:t>Sales</a:t>
            </a:r>
            <a:endParaRPr sz="1000">
              <a:latin typeface="Arial"/>
              <a:cs typeface="Arial"/>
            </a:endParaRPr>
          </a:p>
          <a:p>
            <a:pPr marL="288463" marR="2237867" indent="2307705">
              <a:lnSpc>
                <a:spcPts val="1134"/>
              </a:lnSpc>
              <a:spcBef>
                <a:spcPts val="660"/>
              </a:spcBef>
            </a:pPr>
            <a:r>
              <a:rPr sz="1000" spc="-13" dirty="0">
                <a:latin typeface="Arial"/>
                <a:cs typeface="Arial"/>
              </a:rPr>
              <a:t>Growth</a:t>
            </a:r>
            <a:r>
              <a:rPr sz="1000" dirty="0">
                <a:latin typeface="Arial"/>
                <a:cs typeface="Arial"/>
              </a:rPr>
              <a:t>:                    </a:t>
            </a:r>
            <a:r>
              <a:rPr sz="1000" spc="24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-&gt;</a:t>
            </a:r>
            <a:r>
              <a:rPr sz="1000" spc="2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30% </a:t>
            </a:r>
            <a:endParaRPr sz="1000">
              <a:latin typeface="Arial"/>
              <a:cs typeface="Arial"/>
            </a:endParaRPr>
          </a:p>
          <a:p>
            <a:pPr marL="288463" marR="2237867">
              <a:lnSpc>
                <a:spcPts val="1134"/>
              </a:lnSpc>
            </a:pPr>
            <a:r>
              <a:rPr sz="1500" baseline="-15811" dirty="0">
                <a:latin typeface="Arial"/>
                <a:cs typeface="Arial"/>
              </a:rPr>
              <a:t>NOL:                                                         </a:t>
            </a:r>
            <a:r>
              <a:rPr sz="1500" spc="1" baseline="-1581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13.33%</a:t>
            </a:r>
            <a:endParaRPr sz="1000">
              <a:latin typeface="Arial"/>
              <a:cs typeface="Arial"/>
            </a:endParaRPr>
          </a:p>
          <a:p>
            <a:pPr marL="288463" marR="124582">
              <a:lnSpc>
                <a:spcPts val="1063"/>
              </a:lnSpc>
              <a:spcBef>
                <a:spcPts val="166"/>
              </a:spcBef>
            </a:pPr>
            <a:r>
              <a:rPr sz="1000" dirty="0">
                <a:latin typeface="Arial"/>
                <a:cs typeface="Arial"/>
              </a:rPr>
              <a:t>2,076m                                                                                                                                  </a:t>
            </a:r>
            <a:r>
              <a:rPr sz="1000" spc="249" dirty="0">
                <a:latin typeface="Arial"/>
                <a:cs typeface="Arial"/>
              </a:rPr>
              <a:t> </a:t>
            </a:r>
            <a:r>
              <a:rPr sz="1500" spc="-8" baseline="15811" dirty="0">
                <a:latin typeface="Arial"/>
                <a:cs typeface="Arial"/>
              </a:rPr>
              <a:t>Termina</a:t>
            </a:r>
            <a:r>
              <a:rPr sz="1500" baseline="15811" dirty="0">
                <a:latin typeface="Arial"/>
                <a:cs typeface="Arial"/>
              </a:rPr>
              <a:t>l</a:t>
            </a:r>
            <a:r>
              <a:rPr sz="1500" spc="67" baseline="15811" dirty="0">
                <a:latin typeface="Arial"/>
                <a:cs typeface="Arial"/>
              </a:rPr>
              <a:t> </a:t>
            </a:r>
            <a:r>
              <a:rPr sz="1500" spc="-8" baseline="15811" dirty="0">
                <a:latin typeface="Arial"/>
                <a:cs typeface="Arial"/>
              </a:rPr>
              <a:t>Value=</a:t>
            </a:r>
            <a:endParaRPr sz="1000">
              <a:latin typeface="Arial"/>
              <a:cs typeface="Arial"/>
            </a:endParaRPr>
          </a:p>
          <a:p>
            <a:pPr marL="1730779" marR="124582">
              <a:lnSpc>
                <a:spcPct val="95825"/>
              </a:lnSpc>
              <a:spcBef>
                <a:spcPts val="1743"/>
              </a:spcBef>
            </a:pPr>
            <a:r>
              <a:rPr sz="800" spc="-8" dirty="0">
                <a:latin typeface="Times New Roman"/>
                <a:cs typeface="Times New Roman"/>
              </a:rPr>
              <a:t>Revenue</a:t>
            </a:r>
            <a:r>
              <a:rPr sz="800" dirty="0">
                <a:latin typeface="Times New Roman"/>
                <a:cs typeface="Times New Roman"/>
              </a:rPr>
              <a:t>s             </a:t>
            </a:r>
            <a:r>
              <a:rPr sz="800" spc="15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$3,804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$5,326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$6,923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$8,308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$9,139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$10,053</a:t>
            </a:r>
            <a:r>
              <a:rPr sz="800" spc="11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$11,058</a:t>
            </a:r>
            <a:r>
              <a:rPr sz="800" spc="11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$11,942</a:t>
            </a:r>
            <a:r>
              <a:rPr sz="800" spc="11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$12,659</a:t>
            </a:r>
            <a:r>
              <a:rPr sz="800" spc="11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$13,292</a:t>
            </a:r>
            <a:endParaRPr sz="800">
              <a:latin typeface="Times New Roman"/>
              <a:cs typeface="Times New Roman"/>
            </a:endParaRPr>
          </a:p>
          <a:p>
            <a:pPr marL="1730779" marR="124582">
              <a:lnSpc>
                <a:spcPct val="95825"/>
              </a:lnSpc>
              <a:spcBef>
                <a:spcPts val="81"/>
              </a:spcBef>
            </a:pPr>
            <a:r>
              <a:rPr sz="800" spc="-26" dirty="0">
                <a:latin typeface="Times New Roman"/>
                <a:cs typeface="Times New Roman"/>
              </a:rPr>
              <a:t>EBITD</a:t>
            </a:r>
            <a:r>
              <a:rPr sz="800" dirty="0">
                <a:latin typeface="Times New Roman"/>
                <a:cs typeface="Times New Roman"/>
              </a:rPr>
              <a:t>A               </a:t>
            </a:r>
            <a:r>
              <a:rPr sz="800" spc="1" dirty="0">
                <a:latin typeface="Times New Roman"/>
                <a:cs typeface="Times New Roman"/>
              </a:rPr>
              <a:t> </a:t>
            </a:r>
            <a:r>
              <a:rPr sz="800" spc="-13" dirty="0">
                <a:latin typeface="Times New Roman"/>
                <a:cs typeface="Times New Roman"/>
              </a:rPr>
              <a:t>($95</a:t>
            </a:r>
            <a:r>
              <a:rPr sz="800" dirty="0">
                <a:latin typeface="Times New Roman"/>
                <a:cs typeface="Times New Roman"/>
              </a:rPr>
              <a:t>)     </a:t>
            </a:r>
            <a:r>
              <a:rPr sz="800" spc="11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</a:t>
            </a:r>
            <a:r>
              <a:rPr sz="800" spc="2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0        </a:t>
            </a:r>
            <a:r>
              <a:rPr sz="800" spc="17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$346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$831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$1,371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$1,809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$2,322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$2,508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$3,038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$3,589</a:t>
            </a:r>
            <a:endParaRPr sz="800">
              <a:latin typeface="Times New Roman"/>
              <a:cs typeface="Times New Roman"/>
            </a:endParaRPr>
          </a:p>
          <a:p>
            <a:pPr marL="1730779" marR="124582">
              <a:lnSpc>
                <a:spcPct val="95825"/>
              </a:lnSpc>
              <a:spcBef>
                <a:spcPts val="81"/>
              </a:spcBef>
            </a:pPr>
            <a:r>
              <a:rPr sz="800" spc="-35" dirty="0">
                <a:latin typeface="Times New Roman"/>
                <a:cs typeface="Times New Roman"/>
              </a:rPr>
              <a:t>EBI</a:t>
            </a:r>
            <a:r>
              <a:rPr sz="800" dirty="0">
                <a:latin typeface="Times New Roman"/>
                <a:cs typeface="Times New Roman"/>
              </a:rPr>
              <a:t>T                    </a:t>
            </a:r>
            <a:r>
              <a:rPr sz="800" spc="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($1,675)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($1,738)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($1,565)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($1,272)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$320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$1,074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$1,550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$1,697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$2,186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$2,694</a:t>
            </a:r>
            <a:endParaRPr sz="800">
              <a:latin typeface="Times New Roman"/>
              <a:cs typeface="Times New Roman"/>
            </a:endParaRPr>
          </a:p>
          <a:p>
            <a:pPr marL="1730779" marR="124582">
              <a:lnSpc>
                <a:spcPct val="95825"/>
              </a:lnSpc>
              <a:spcBef>
                <a:spcPts val="81"/>
              </a:spcBef>
            </a:pPr>
            <a:r>
              <a:rPr sz="800" spc="-13" dirty="0">
                <a:latin typeface="Times New Roman"/>
                <a:cs typeface="Times New Roman"/>
              </a:rPr>
              <a:t>EBI</a:t>
            </a:r>
            <a:r>
              <a:rPr sz="800" dirty="0">
                <a:latin typeface="Times New Roman"/>
                <a:cs typeface="Times New Roman"/>
              </a:rPr>
              <a:t>T</a:t>
            </a:r>
            <a:r>
              <a:rPr sz="800" spc="53" dirty="0">
                <a:latin typeface="Times New Roman"/>
                <a:cs typeface="Times New Roman"/>
              </a:rPr>
              <a:t> </a:t>
            </a:r>
            <a:r>
              <a:rPr sz="800" spc="-13" dirty="0">
                <a:latin typeface="Times New Roman"/>
                <a:cs typeface="Times New Roman"/>
              </a:rPr>
              <a:t>(1-t</a:t>
            </a:r>
            <a:r>
              <a:rPr sz="800" dirty="0">
                <a:latin typeface="Times New Roman"/>
                <a:cs typeface="Times New Roman"/>
              </a:rPr>
              <a:t>)            </a:t>
            </a:r>
            <a:r>
              <a:rPr sz="800" spc="3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($1,675)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($1,738)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($1,565)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($1,272)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$320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$1,074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$1,550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$1,697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$2,186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$2,276</a:t>
            </a:r>
            <a:endParaRPr sz="800">
              <a:latin typeface="Times New Roman"/>
              <a:cs typeface="Times New Roman"/>
            </a:endParaRPr>
          </a:p>
          <a:p>
            <a:pPr marL="1757274" marR="124582">
              <a:lnSpc>
                <a:spcPct val="95825"/>
              </a:lnSpc>
              <a:spcBef>
                <a:spcPts val="81"/>
              </a:spcBef>
            </a:pPr>
            <a:r>
              <a:rPr sz="800" dirty="0">
                <a:latin typeface="Times New Roman"/>
                <a:cs typeface="Times New Roman"/>
              </a:rPr>
              <a:t>+</a:t>
            </a:r>
            <a:r>
              <a:rPr sz="800" spc="2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Depreciation   </a:t>
            </a:r>
            <a:r>
              <a:rPr sz="800" spc="19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$1,580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$1,738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$1,911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$2,102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$1,051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$736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$773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$811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$852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$894</a:t>
            </a:r>
            <a:endParaRPr sz="800">
              <a:latin typeface="Times New Roman"/>
              <a:cs typeface="Times New Roman"/>
            </a:endParaRPr>
          </a:p>
          <a:p>
            <a:pPr marL="1757488" marR="124582">
              <a:lnSpc>
                <a:spcPct val="95825"/>
              </a:lnSpc>
              <a:spcBef>
                <a:spcPts val="81"/>
              </a:spcBef>
            </a:pPr>
            <a:r>
              <a:rPr sz="800" dirty="0">
                <a:latin typeface="Times New Roman"/>
                <a:cs typeface="Times New Roman"/>
              </a:rPr>
              <a:t>-</a:t>
            </a:r>
            <a:r>
              <a:rPr sz="800" spc="1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Cap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Ex             </a:t>
            </a:r>
            <a:r>
              <a:rPr sz="800" spc="6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$3,431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$1,716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$1,201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$1,261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$1,324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$1,390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$1,460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$1,533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$1,609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$1,690</a:t>
            </a:r>
            <a:endParaRPr sz="800">
              <a:latin typeface="Times New Roman"/>
              <a:cs typeface="Times New Roman"/>
            </a:endParaRPr>
          </a:p>
          <a:p>
            <a:pPr marL="1757488" marR="124582">
              <a:lnSpc>
                <a:spcPts val="794"/>
              </a:lnSpc>
              <a:spcBef>
                <a:spcPts val="120"/>
              </a:spcBef>
            </a:pPr>
            <a:r>
              <a:rPr sz="1200" baseline="-9662" dirty="0">
                <a:latin typeface="Times New Roman"/>
                <a:cs typeface="Times New Roman"/>
              </a:rPr>
              <a:t>-</a:t>
            </a:r>
            <a:r>
              <a:rPr sz="1200" spc="19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Chg</a:t>
            </a:r>
            <a:r>
              <a:rPr sz="1200" spc="62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WC           </a:t>
            </a:r>
            <a:r>
              <a:rPr sz="1200" spc="15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</a:t>
            </a:r>
            <a:r>
              <a:rPr sz="1200" spc="24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0        </a:t>
            </a:r>
            <a:r>
              <a:rPr sz="1200" spc="178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$46       </a:t>
            </a:r>
            <a:r>
              <a:rPr sz="1200" spc="200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$48       </a:t>
            </a:r>
            <a:r>
              <a:rPr sz="1200" spc="200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$42       </a:t>
            </a:r>
            <a:r>
              <a:rPr sz="1200" spc="200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$25       </a:t>
            </a:r>
            <a:r>
              <a:rPr sz="1200" spc="200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$27       </a:t>
            </a:r>
            <a:r>
              <a:rPr sz="1200" spc="200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$30       </a:t>
            </a:r>
            <a:r>
              <a:rPr sz="1200" spc="200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$27       </a:t>
            </a:r>
            <a:r>
              <a:rPr sz="1200" spc="200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$21       </a:t>
            </a:r>
            <a:r>
              <a:rPr sz="1200" spc="200" baseline="-9662" dirty="0">
                <a:latin typeface="Times New Roman"/>
                <a:cs typeface="Times New Roman"/>
              </a:rPr>
              <a:t> </a:t>
            </a:r>
            <a:r>
              <a:rPr sz="1200" baseline="-9662" dirty="0">
                <a:latin typeface="Times New Roman"/>
                <a:cs typeface="Times New Roman"/>
              </a:rPr>
              <a:t>$19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891406" y="448236"/>
            <a:ext cx="1779230" cy="3542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33"/>
              </a:spcBef>
            </a:pPr>
            <a:endParaRPr sz="600"/>
          </a:p>
          <a:p>
            <a:pPr marL="371885" marR="974110" algn="ctr">
              <a:lnSpc>
                <a:spcPct val="95825"/>
              </a:lnSpc>
              <a:spcBef>
                <a:spcPts val="1795"/>
              </a:spcBef>
            </a:pPr>
            <a:r>
              <a:rPr sz="1000" dirty="0">
                <a:latin typeface="Arial"/>
                <a:cs typeface="Arial"/>
              </a:rPr>
              <a:t>Stable</a:t>
            </a:r>
            <a:endParaRPr sz="1000">
              <a:latin typeface="Arial"/>
              <a:cs typeface="Arial"/>
            </a:endParaRPr>
          </a:p>
          <a:p>
            <a:pPr marR="842205" algn="ctr">
              <a:lnSpc>
                <a:spcPts val="1404"/>
              </a:lnSpc>
              <a:spcBef>
                <a:spcPts val="614"/>
              </a:spcBef>
            </a:pPr>
            <a:r>
              <a:rPr sz="1500" baseline="15811" dirty="0">
                <a:latin typeface="Arial"/>
                <a:cs typeface="Arial"/>
              </a:rPr>
              <a:t>A/      </a:t>
            </a:r>
            <a:r>
              <a:rPr sz="1500" spc="233" baseline="15811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Reinvest</a:t>
            </a:r>
            <a:endParaRPr sz="1000">
              <a:latin typeface="Arial"/>
              <a:cs typeface="Arial"/>
            </a:endParaRPr>
          </a:p>
          <a:p>
            <a:pPr marL="299147">
              <a:lnSpc>
                <a:spcPct val="95825"/>
              </a:lnSpc>
              <a:spcBef>
                <a:spcPts val="6103"/>
              </a:spcBef>
            </a:pPr>
            <a:r>
              <a:rPr sz="800" spc="-8" dirty="0">
                <a:latin typeface="Times New Roman"/>
                <a:cs typeface="Times New Roman"/>
              </a:rPr>
              <a:t>Term</a:t>
            </a:r>
            <a:r>
              <a:rPr sz="800" dirty="0">
                <a:latin typeface="Times New Roman"/>
                <a:cs typeface="Times New Roman"/>
              </a:rPr>
              <a:t>.</a:t>
            </a:r>
            <a:r>
              <a:rPr sz="800" spc="64" dirty="0">
                <a:latin typeface="Times New Roman"/>
                <a:cs typeface="Times New Roman"/>
              </a:rPr>
              <a:t> </a:t>
            </a:r>
            <a:r>
              <a:rPr sz="800" spc="-8" dirty="0">
                <a:latin typeface="Times New Roman"/>
                <a:cs typeface="Times New Roman"/>
              </a:rPr>
              <a:t>Year</a:t>
            </a:r>
            <a:endParaRPr sz="800">
              <a:latin typeface="Times New Roman"/>
              <a:cs typeface="Times New Roman"/>
            </a:endParaRPr>
          </a:p>
          <a:p>
            <a:pPr marL="299147">
              <a:lnSpc>
                <a:spcPct val="95825"/>
              </a:lnSpc>
              <a:spcBef>
                <a:spcPts val="837"/>
              </a:spcBef>
            </a:pPr>
            <a:r>
              <a:rPr sz="800" dirty="0">
                <a:latin typeface="Times New Roman"/>
                <a:cs typeface="Times New Roman"/>
              </a:rPr>
              <a:t>$</a:t>
            </a:r>
            <a:r>
              <a:rPr sz="800" spc="2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4,187</a:t>
            </a:r>
            <a:endParaRPr sz="800">
              <a:latin typeface="Times New Roman"/>
              <a:cs typeface="Times New Roman"/>
            </a:endParaRPr>
          </a:p>
          <a:p>
            <a:pPr marL="299147">
              <a:lnSpc>
                <a:spcPct val="95825"/>
              </a:lnSpc>
              <a:spcBef>
                <a:spcPts val="81"/>
              </a:spcBef>
            </a:pPr>
            <a:r>
              <a:rPr sz="800" dirty="0">
                <a:latin typeface="Times New Roman"/>
                <a:cs typeface="Times New Roman"/>
              </a:rPr>
              <a:t>$</a:t>
            </a:r>
            <a:r>
              <a:rPr sz="800" spc="2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3,248</a:t>
            </a:r>
            <a:endParaRPr sz="800">
              <a:latin typeface="Times New Roman"/>
              <a:cs typeface="Times New Roman"/>
            </a:endParaRPr>
          </a:p>
          <a:p>
            <a:pPr marL="299147">
              <a:lnSpc>
                <a:spcPct val="95825"/>
              </a:lnSpc>
              <a:spcBef>
                <a:spcPts val="81"/>
              </a:spcBef>
            </a:pPr>
            <a:r>
              <a:rPr sz="800" dirty="0">
                <a:latin typeface="Times New Roman"/>
                <a:cs typeface="Times New Roman"/>
              </a:rPr>
              <a:t>$</a:t>
            </a:r>
            <a:r>
              <a:rPr sz="800" spc="2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2,111</a:t>
            </a:r>
            <a:endParaRPr sz="800">
              <a:latin typeface="Times New Roman"/>
              <a:cs typeface="Times New Roman"/>
            </a:endParaRPr>
          </a:p>
          <a:p>
            <a:pPr marL="299147">
              <a:lnSpc>
                <a:spcPct val="95825"/>
              </a:lnSpc>
              <a:spcBef>
                <a:spcPts val="81"/>
              </a:spcBef>
            </a:pPr>
            <a:r>
              <a:rPr sz="800" dirty="0">
                <a:latin typeface="Times New Roman"/>
                <a:cs typeface="Times New Roman"/>
              </a:rPr>
              <a:t>$  </a:t>
            </a:r>
            <a:r>
              <a:rPr sz="800" spc="4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939</a:t>
            </a:r>
            <a:endParaRPr sz="800">
              <a:latin typeface="Times New Roman"/>
              <a:cs typeface="Times New Roman"/>
            </a:endParaRPr>
          </a:p>
          <a:p>
            <a:pPr marL="299147">
              <a:lnSpc>
                <a:spcPct val="95825"/>
              </a:lnSpc>
              <a:spcBef>
                <a:spcPts val="81"/>
              </a:spcBef>
            </a:pPr>
            <a:r>
              <a:rPr sz="800" dirty="0">
                <a:latin typeface="Times New Roman"/>
                <a:cs typeface="Times New Roman"/>
              </a:rPr>
              <a:t>$</a:t>
            </a:r>
            <a:r>
              <a:rPr sz="800" spc="2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2,353</a:t>
            </a:r>
            <a:endParaRPr sz="800">
              <a:latin typeface="Times New Roman"/>
              <a:cs typeface="Times New Roman"/>
            </a:endParaRPr>
          </a:p>
          <a:p>
            <a:pPr marL="299147">
              <a:lnSpc>
                <a:spcPct val="95825"/>
              </a:lnSpc>
              <a:spcBef>
                <a:spcPts val="81"/>
              </a:spcBef>
            </a:pPr>
            <a:r>
              <a:rPr sz="800" dirty="0">
                <a:latin typeface="Times New Roman"/>
                <a:cs typeface="Times New Roman"/>
              </a:rPr>
              <a:t>$   </a:t>
            </a:r>
            <a:r>
              <a:rPr sz="800" spc="4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20</a:t>
            </a:r>
            <a:endParaRPr sz="800">
              <a:latin typeface="Times New Roman"/>
              <a:cs typeface="Times New Roman"/>
            </a:endParaRPr>
          </a:p>
          <a:p>
            <a:pPr marL="299147">
              <a:lnSpc>
                <a:spcPct val="95825"/>
              </a:lnSpc>
              <a:spcBef>
                <a:spcPts val="81"/>
              </a:spcBef>
            </a:pPr>
            <a:r>
              <a:rPr sz="800" dirty="0">
                <a:latin typeface="Times New Roman"/>
                <a:cs typeface="Times New Roman"/>
              </a:rPr>
              <a:t>$  </a:t>
            </a:r>
            <a:r>
              <a:rPr sz="800" spc="4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677</a:t>
            </a:r>
            <a:endParaRPr sz="800">
              <a:latin typeface="Times New Roman"/>
              <a:cs typeface="Times New Roman"/>
            </a:endParaRPr>
          </a:p>
          <a:p>
            <a:pPr marL="395302">
              <a:lnSpc>
                <a:spcPct val="95825"/>
              </a:lnSpc>
              <a:spcBef>
                <a:spcPts val="918"/>
              </a:spcBef>
            </a:pPr>
            <a:r>
              <a:rPr sz="1000" spc="-4" dirty="0">
                <a:latin typeface="Arial"/>
                <a:cs typeface="Arial"/>
              </a:rPr>
              <a:t>Forever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3364" y="2861314"/>
            <a:ext cx="1685269" cy="1129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4314">
              <a:lnSpc>
                <a:spcPts val="924"/>
              </a:lnSpc>
              <a:spcBef>
                <a:spcPts val="46"/>
              </a:spcBef>
            </a:pPr>
            <a:r>
              <a:rPr sz="1500" baseline="2635" dirty="0">
                <a:latin typeface="Arial"/>
                <a:cs typeface="Arial"/>
              </a:rPr>
              <a:t>Value</a:t>
            </a:r>
            <a:r>
              <a:rPr sz="1500" spc="55" baseline="2635" dirty="0">
                <a:latin typeface="Arial"/>
                <a:cs typeface="Arial"/>
              </a:rPr>
              <a:t> </a:t>
            </a:r>
            <a:r>
              <a:rPr sz="1500" baseline="2635" dirty="0">
                <a:latin typeface="Arial"/>
                <a:cs typeface="Arial"/>
              </a:rPr>
              <a:t>of</a:t>
            </a:r>
            <a:r>
              <a:rPr sz="1500" spc="25" baseline="2635" dirty="0">
                <a:latin typeface="Arial"/>
                <a:cs typeface="Arial"/>
              </a:rPr>
              <a:t> </a:t>
            </a:r>
            <a:r>
              <a:rPr sz="1500" baseline="2635" dirty="0">
                <a:latin typeface="Arial"/>
                <a:cs typeface="Arial"/>
              </a:rPr>
              <a:t>Op</a:t>
            </a:r>
            <a:r>
              <a:rPr sz="1500" spc="35" baseline="2635" dirty="0">
                <a:latin typeface="Arial"/>
                <a:cs typeface="Arial"/>
              </a:rPr>
              <a:t> </a:t>
            </a:r>
            <a:r>
              <a:rPr sz="1500" baseline="2635" dirty="0">
                <a:latin typeface="Arial"/>
                <a:cs typeface="Arial"/>
              </a:rPr>
              <a:t>Assets</a:t>
            </a:r>
            <a:r>
              <a:rPr sz="1500" spc="67" baseline="2635" dirty="0">
                <a:latin typeface="Arial"/>
                <a:cs typeface="Arial"/>
              </a:rPr>
              <a:t> </a:t>
            </a:r>
            <a:r>
              <a:rPr sz="1500" baseline="2635" dirty="0">
                <a:latin typeface="Arial"/>
                <a:cs typeface="Arial"/>
              </a:rPr>
              <a:t>$ </a:t>
            </a:r>
            <a:r>
              <a:rPr sz="1500" spc="24" baseline="2635" dirty="0">
                <a:latin typeface="Arial"/>
                <a:cs typeface="Arial"/>
              </a:rPr>
              <a:t> </a:t>
            </a:r>
            <a:r>
              <a:rPr sz="1500" baseline="2635" dirty="0">
                <a:latin typeface="Arial"/>
                <a:cs typeface="Arial"/>
              </a:rPr>
              <a:t>5,530</a:t>
            </a:r>
            <a:endParaRPr sz="1000">
              <a:latin typeface="Arial"/>
              <a:cs typeface="Arial"/>
            </a:endParaRPr>
          </a:p>
          <a:p>
            <a:pPr marR="15722">
              <a:lnSpc>
                <a:spcPts val="1010"/>
              </a:lnSpc>
              <a:spcBef>
                <a:spcPts val="4"/>
              </a:spcBef>
            </a:pPr>
            <a:r>
              <a:rPr sz="1000" dirty="0">
                <a:latin typeface="Arial"/>
                <a:cs typeface="Arial"/>
              </a:rPr>
              <a:t>+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Cash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&amp;</a:t>
            </a:r>
            <a:r>
              <a:rPr sz="1000" spc="2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Non-op    </a:t>
            </a:r>
            <a:r>
              <a:rPr sz="1000" spc="1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 </a:t>
            </a:r>
            <a:r>
              <a:rPr sz="1000" spc="2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2,260</a:t>
            </a:r>
            <a:endParaRPr sz="1000">
              <a:latin typeface="Arial"/>
              <a:cs typeface="Arial"/>
            </a:endParaRPr>
          </a:p>
          <a:p>
            <a:pPr marR="10915">
              <a:lnSpc>
                <a:spcPts val="1010"/>
              </a:lnSpc>
            </a:pPr>
            <a:r>
              <a:rPr sz="1000" dirty="0">
                <a:latin typeface="Arial"/>
                <a:cs typeface="Arial"/>
              </a:rPr>
              <a:t>=</a:t>
            </a:r>
            <a:r>
              <a:rPr sz="1000" spc="-2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Valu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1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9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Fir</a:t>
            </a:r>
            <a:r>
              <a:rPr sz="1000" dirty="0">
                <a:latin typeface="Arial"/>
                <a:cs typeface="Arial"/>
              </a:rPr>
              <a:t>m        </a:t>
            </a:r>
            <a:r>
              <a:rPr sz="1000" spc="10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 </a:t>
            </a:r>
            <a:r>
              <a:rPr sz="1000" spc="2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7,790</a:t>
            </a:r>
            <a:endParaRPr sz="1000">
              <a:latin typeface="Arial"/>
              <a:cs typeface="Arial"/>
            </a:endParaRPr>
          </a:p>
          <a:p>
            <a:pPr marR="15722">
              <a:lnSpc>
                <a:spcPts val="1010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Value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Debt       </a:t>
            </a:r>
            <a:r>
              <a:rPr sz="1000" spc="20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 </a:t>
            </a:r>
            <a:r>
              <a:rPr sz="1000" spc="2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4,923</a:t>
            </a:r>
            <a:endParaRPr sz="1000">
              <a:latin typeface="Arial"/>
              <a:cs typeface="Arial"/>
            </a:endParaRPr>
          </a:p>
          <a:p>
            <a:pPr marR="34314">
              <a:lnSpc>
                <a:spcPts val="1010"/>
              </a:lnSpc>
            </a:pPr>
            <a:r>
              <a:rPr sz="1000" dirty="0">
                <a:latin typeface="Arial"/>
                <a:cs typeface="Arial"/>
              </a:rPr>
              <a:t>=</a:t>
            </a:r>
            <a:r>
              <a:rPr sz="1000" spc="-2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Valu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37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Equit</a:t>
            </a:r>
            <a:r>
              <a:rPr sz="1000" dirty="0">
                <a:latin typeface="Arial"/>
                <a:cs typeface="Arial"/>
              </a:rPr>
              <a:t>y     </a:t>
            </a:r>
            <a:r>
              <a:rPr sz="1000" spc="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 </a:t>
            </a:r>
            <a:r>
              <a:rPr sz="1000" spc="2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2867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10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1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Equity</a:t>
            </a:r>
            <a:r>
              <a:rPr sz="1000" spc="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Options      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      </a:t>
            </a:r>
            <a:r>
              <a:rPr sz="1000" spc="21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  <a:p>
            <a:pPr marR="34314">
              <a:lnSpc>
                <a:spcPts val="1010"/>
              </a:lnSpc>
            </a:pPr>
            <a:r>
              <a:rPr sz="1000" spc="-17" dirty="0">
                <a:latin typeface="Arial"/>
                <a:cs typeface="Arial"/>
              </a:rPr>
              <a:t>Valu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23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pe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shar</a:t>
            </a:r>
            <a:r>
              <a:rPr sz="1000" dirty="0">
                <a:latin typeface="Arial"/>
                <a:cs typeface="Arial"/>
              </a:rPr>
              <a:t>e       </a:t>
            </a:r>
            <a:r>
              <a:rPr sz="1000" spc="4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  </a:t>
            </a:r>
            <a:r>
              <a:rPr sz="1000" spc="3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3.22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23872" y="2861314"/>
            <a:ext cx="4767534" cy="1838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496">
              <a:lnSpc>
                <a:spcPct val="95825"/>
              </a:lnSpc>
              <a:spcBef>
                <a:spcPts val="211"/>
              </a:spcBef>
            </a:pPr>
            <a:r>
              <a:rPr sz="800" dirty="0">
                <a:latin typeface="Times New Roman"/>
                <a:cs typeface="Times New Roman"/>
              </a:rPr>
              <a:t>FCFF                   </a:t>
            </a:r>
            <a:r>
              <a:rPr sz="800" spc="12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($3,526)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($1,761)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spc="-8" dirty="0">
                <a:latin typeface="Times New Roman"/>
                <a:cs typeface="Times New Roman"/>
              </a:rPr>
              <a:t>($903</a:t>
            </a:r>
            <a:r>
              <a:rPr sz="800" dirty="0">
                <a:latin typeface="Times New Roman"/>
                <a:cs typeface="Times New Roman"/>
              </a:rPr>
              <a:t>)   </a:t>
            </a:r>
            <a:r>
              <a:rPr sz="800" spc="117" dirty="0">
                <a:latin typeface="Times New Roman"/>
                <a:cs typeface="Times New Roman"/>
              </a:rPr>
              <a:t> </a:t>
            </a:r>
            <a:r>
              <a:rPr sz="800" spc="-8" dirty="0">
                <a:latin typeface="Times New Roman"/>
                <a:cs typeface="Times New Roman"/>
              </a:rPr>
              <a:t>($472</a:t>
            </a:r>
            <a:r>
              <a:rPr sz="800" dirty="0">
                <a:latin typeface="Times New Roman"/>
                <a:cs typeface="Times New Roman"/>
              </a:rPr>
              <a:t>)   </a:t>
            </a:r>
            <a:r>
              <a:rPr sz="800" spc="11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$22 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$392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$832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$949     </a:t>
            </a:r>
            <a:r>
              <a:rPr sz="800" spc="19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$1,407  </a:t>
            </a:r>
            <a:r>
              <a:rPr sz="800" spc="19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$1,461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23872" y="3045152"/>
            <a:ext cx="984894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44" name="object 44"/>
          <p:cNvSpPr txBox="1"/>
          <p:nvPr/>
        </p:nvSpPr>
        <p:spPr>
          <a:xfrm>
            <a:off x="3108766" y="3045152"/>
            <a:ext cx="389627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43" name="object 43"/>
          <p:cNvSpPr txBox="1"/>
          <p:nvPr/>
        </p:nvSpPr>
        <p:spPr>
          <a:xfrm>
            <a:off x="3498394" y="3045152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42" name="object 42"/>
          <p:cNvSpPr txBox="1"/>
          <p:nvPr/>
        </p:nvSpPr>
        <p:spPr>
          <a:xfrm>
            <a:off x="3888022" y="3045152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41" name="object 41"/>
          <p:cNvSpPr txBox="1"/>
          <p:nvPr/>
        </p:nvSpPr>
        <p:spPr>
          <a:xfrm>
            <a:off x="4277651" y="3045152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40" name="object 40"/>
          <p:cNvSpPr txBox="1"/>
          <p:nvPr/>
        </p:nvSpPr>
        <p:spPr>
          <a:xfrm>
            <a:off x="4667278" y="3045152"/>
            <a:ext cx="389627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9" name="object 39"/>
          <p:cNvSpPr txBox="1"/>
          <p:nvPr/>
        </p:nvSpPr>
        <p:spPr>
          <a:xfrm>
            <a:off x="5056907" y="3045152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8" name="object 38"/>
          <p:cNvSpPr txBox="1"/>
          <p:nvPr/>
        </p:nvSpPr>
        <p:spPr>
          <a:xfrm>
            <a:off x="5446535" y="3045152"/>
            <a:ext cx="389627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7" name="object 37"/>
          <p:cNvSpPr txBox="1"/>
          <p:nvPr/>
        </p:nvSpPr>
        <p:spPr>
          <a:xfrm>
            <a:off x="5836163" y="3045152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6" name="object 36"/>
          <p:cNvSpPr txBox="1"/>
          <p:nvPr/>
        </p:nvSpPr>
        <p:spPr>
          <a:xfrm>
            <a:off x="6225791" y="3045152"/>
            <a:ext cx="389627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5" name="object 35"/>
          <p:cNvSpPr txBox="1"/>
          <p:nvPr/>
        </p:nvSpPr>
        <p:spPr>
          <a:xfrm>
            <a:off x="6615419" y="3045152"/>
            <a:ext cx="275986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4" name="object 34"/>
          <p:cNvSpPr txBox="1"/>
          <p:nvPr/>
        </p:nvSpPr>
        <p:spPr>
          <a:xfrm>
            <a:off x="2123872" y="3144949"/>
            <a:ext cx="984894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3" name="object 33"/>
          <p:cNvSpPr txBox="1"/>
          <p:nvPr/>
        </p:nvSpPr>
        <p:spPr>
          <a:xfrm>
            <a:off x="3108766" y="3144949"/>
            <a:ext cx="389627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2" name="object 32"/>
          <p:cNvSpPr txBox="1"/>
          <p:nvPr/>
        </p:nvSpPr>
        <p:spPr>
          <a:xfrm>
            <a:off x="3498394" y="3144949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1" name="object 31"/>
          <p:cNvSpPr txBox="1"/>
          <p:nvPr/>
        </p:nvSpPr>
        <p:spPr>
          <a:xfrm>
            <a:off x="3888022" y="3144949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30" name="object 30"/>
          <p:cNvSpPr txBox="1"/>
          <p:nvPr/>
        </p:nvSpPr>
        <p:spPr>
          <a:xfrm>
            <a:off x="4277651" y="3144949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29" name="object 29"/>
          <p:cNvSpPr txBox="1"/>
          <p:nvPr/>
        </p:nvSpPr>
        <p:spPr>
          <a:xfrm>
            <a:off x="4667278" y="3144949"/>
            <a:ext cx="389627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28" name="object 28"/>
          <p:cNvSpPr txBox="1"/>
          <p:nvPr/>
        </p:nvSpPr>
        <p:spPr>
          <a:xfrm>
            <a:off x="5056907" y="3144949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27" name="object 27"/>
          <p:cNvSpPr txBox="1"/>
          <p:nvPr/>
        </p:nvSpPr>
        <p:spPr>
          <a:xfrm>
            <a:off x="5446535" y="3144949"/>
            <a:ext cx="389627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26" name="object 26"/>
          <p:cNvSpPr txBox="1"/>
          <p:nvPr/>
        </p:nvSpPr>
        <p:spPr>
          <a:xfrm>
            <a:off x="5836163" y="3144949"/>
            <a:ext cx="389628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25" name="object 25"/>
          <p:cNvSpPr txBox="1"/>
          <p:nvPr/>
        </p:nvSpPr>
        <p:spPr>
          <a:xfrm>
            <a:off x="6225791" y="3144949"/>
            <a:ext cx="389627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24" name="object 24"/>
          <p:cNvSpPr txBox="1"/>
          <p:nvPr/>
        </p:nvSpPr>
        <p:spPr>
          <a:xfrm>
            <a:off x="6615419" y="3144949"/>
            <a:ext cx="275986" cy="9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6"/>
              </a:spcBef>
            </a:pPr>
            <a:endParaRPr sz="800"/>
          </a:p>
        </p:txBody>
      </p:sp>
      <p:sp>
        <p:nvSpPr>
          <p:cNvPr id="23" name="object 23"/>
          <p:cNvSpPr txBox="1"/>
          <p:nvPr/>
        </p:nvSpPr>
        <p:spPr>
          <a:xfrm>
            <a:off x="2123872" y="3244747"/>
            <a:ext cx="4767534" cy="577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496">
              <a:lnSpc>
                <a:spcPts val="847"/>
              </a:lnSpc>
              <a:spcBef>
                <a:spcPts val="42"/>
              </a:spcBef>
            </a:pPr>
            <a:r>
              <a:rPr sz="800" spc="-35" dirty="0">
                <a:latin typeface="Times New Roman"/>
                <a:cs typeface="Times New Roman"/>
              </a:rPr>
              <a:t>Bet</a:t>
            </a:r>
            <a:r>
              <a:rPr sz="800" dirty="0">
                <a:latin typeface="Times New Roman"/>
                <a:cs typeface="Times New Roman"/>
              </a:rPr>
              <a:t>a                      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3.00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3.00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3.00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3.00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3.00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2.60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2.20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1.80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1.40      </a:t>
            </a:r>
            <a:r>
              <a:rPr sz="800" spc="2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1.00</a:t>
            </a:r>
            <a:endParaRPr sz="800">
              <a:latin typeface="Times New Roman"/>
              <a:cs typeface="Times New Roman"/>
            </a:endParaRPr>
          </a:p>
          <a:p>
            <a:pPr marL="101496" marR="25318">
              <a:lnSpc>
                <a:spcPts val="928"/>
              </a:lnSpc>
              <a:spcBef>
                <a:spcPts val="1047"/>
              </a:spcBef>
            </a:pPr>
            <a:r>
              <a:rPr sz="800" dirty="0">
                <a:latin typeface="Times New Roman"/>
                <a:cs typeface="Times New Roman"/>
              </a:rPr>
              <a:t>Cost</a:t>
            </a:r>
            <a:r>
              <a:rPr sz="800" spc="6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Debt        </a:t>
            </a:r>
            <a:r>
              <a:rPr sz="800" spc="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12.80%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12.80%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12.80%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12.80%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12.80%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11.84%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10.88%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9.92%   </a:t>
            </a:r>
            <a:r>
              <a:rPr sz="800" spc="13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8.96%   </a:t>
            </a:r>
            <a:r>
              <a:rPr sz="800" spc="13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6.76% Debt</a:t>
            </a:r>
            <a:r>
              <a:rPr sz="800" spc="71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Ratio           </a:t>
            </a:r>
            <a:r>
              <a:rPr sz="800" spc="3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74.91%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74.91%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74.91%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74.91%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74.91%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67.93%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60.95%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53.96%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46.98% </a:t>
            </a:r>
            <a:r>
              <a:rPr sz="800" spc="1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40.00%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23872" y="3822522"/>
            <a:ext cx="2251185" cy="78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"/>
              </a:spcBef>
            </a:pPr>
            <a:endParaRPr sz="600"/>
          </a:p>
        </p:txBody>
      </p:sp>
      <p:sp>
        <p:nvSpPr>
          <p:cNvPr id="21" name="object 21"/>
          <p:cNvSpPr txBox="1"/>
          <p:nvPr/>
        </p:nvSpPr>
        <p:spPr>
          <a:xfrm>
            <a:off x="4375058" y="3822522"/>
            <a:ext cx="2516348" cy="78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"/>
              </a:spcBef>
            </a:pPr>
            <a:endParaRPr sz="600"/>
          </a:p>
        </p:txBody>
      </p:sp>
      <p:sp>
        <p:nvSpPr>
          <p:cNvPr id="20" name="object 20"/>
          <p:cNvSpPr txBox="1"/>
          <p:nvPr/>
        </p:nvSpPr>
        <p:spPr>
          <a:xfrm>
            <a:off x="2123872" y="3901310"/>
            <a:ext cx="303044" cy="8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19" name="object 19"/>
          <p:cNvSpPr txBox="1"/>
          <p:nvPr/>
        </p:nvSpPr>
        <p:spPr>
          <a:xfrm>
            <a:off x="2426916" y="3901310"/>
            <a:ext cx="1948141" cy="8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18" name="object 18"/>
          <p:cNvSpPr txBox="1"/>
          <p:nvPr/>
        </p:nvSpPr>
        <p:spPr>
          <a:xfrm>
            <a:off x="4375057" y="3901310"/>
            <a:ext cx="2435176" cy="8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17" name="object 17"/>
          <p:cNvSpPr txBox="1"/>
          <p:nvPr/>
        </p:nvSpPr>
        <p:spPr>
          <a:xfrm>
            <a:off x="6810234" y="3901310"/>
            <a:ext cx="81172" cy="8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16" name="object 16"/>
          <p:cNvSpPr txBox="1"/>
          <p:nvPr/>
        </p:nvSpPr>
        <p:spPr>
          <a:xfrm>
            <a:off x="473364" y="3990602"/>
            <a:ext cx="1271703" cy="37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1745067" y="3990602"/>
            <a:ext cx="1158061" cy="37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83"/>
              </a:lnSpc>
              <a:spcBef>
                <a:spcPts val="4"/>
              </a:spcBef>
            </a:pPr>
            <a:endParaRPr sz="600"/>
          </a:p>
          <a:p>
            <a:pPr marL="90812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Cost</a:t>
            </a:r>
            <a:r>
              <a:rPr sz="1000" b="1" spc="52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27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Equity</a:t>
            </a:r>
            <a:endParaRPr sz="1000">
              <a:latin typeface="Arial"/>
              <a:cs typeface="Arial"/>
            </a:endParaRPr>
          </a:p>
          <a:p>
            <a:pPr marL="90812">
              <a:lnSpc>
                <a:spcPts val="1010"/>
              </a:lnSpc>
              <a:spcBef>
                <a:spcPts val="50"/>
              </a:spcBef>
            </a:pPr>
            <a:r>
              <a:rPr sz="1000" b="1" dirty="0">
                <a:latin typeface="Arial"/>
                <a:cs typeface="Arial"/>
              </a:rPr>
              <a:t>16.80%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03129" y="3990602"/>
            <a:ext cx="692672" cy="37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3595801" y="3990602"/>
            <a:ext cx="1547689" cy="562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83"/>
              </a:lnSpc>
              <a:spcBef>
                <a:spcPts val="4"/>
              </a:spcBef>
            </a:pPr>
            <a:endParaRPr sz="600"/>
          </a:p>
          <a:p>
            <a:pPr marL="90812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Cost</a:t>
            </a:r>
            <a:r>
              <a:rPr sz="1000" b="1" spc="52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27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Debt</a:t>
            </a:r>
            <a:endParaRPr sz="1000">
              <a:latin typeface="Arial"/>
              <a:cs typeface="Arial"/>
            </a:endParaRPr>
          </a:p>
          <a:p>
            <a:pPr marL="90812">
              <a:lnSpc>
                <a:spcPts val="1010"/>
              </a:lnSpc>
              <a:spcBef>
                <a:spcPts val="50"/>
              </a:spcBef>
            </a:pPr>
            <a:r>
              <a:rPr sz="1000" dirty="0">
                <a:latin typeface="Arial"/>
                <a:cs typeface="Arial"/>
              </a:rPr>
              <a:t>4.8%+8.0%=12.8%</a:t>
            </a:r>
            <a:endParaRPr sz="1000">
              <a:latin typeface="Arial"/>
              <a:cs typeface="Arial"/>
            </a:endParaRPr>
          </a:p>
          <a:p>
            <a:pPr marL="90812">
              <a:lnSpc>
                <a:spcPts val="1010"/>
              </a:lnSpc>
            </a:pPr>
            <a:r>
              <a:rPr sz="1000" spc="-8" dirty="0">
                <a:latin typeface="Arial"/>
                <a:cs typeface="Arial"/>
              </a:rPr>
              <a:t>Ta</a:t>
            </a:r>
            <a:r>
              <a:rPr sz="1000" dirty="0">
                <a:latin typeface="Arial"/>
                <a:cs typeface="Arial"/>
              </a:rPr>
              <a:t>x</a:t>
            </a:r>
            <a:r>
              <a:rPr sz="1000" spc="2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rat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2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2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%</a:t>
            </a:r>
            <a:r>
              <a:rPr sz="1000" spc="19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-</a:t>
            </a:r>
            <a:r>
              <a:rPr sz="1000" dirty="0">
                <a:latin typeface="Arial"/>
                <a:cs typeface="Arial"/>
              </a:rPr>
              <a:t>&gt;</a:t>
            </a:r>
            <a:r>
              <a:rPr sz="1000" spc="9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35%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3491" y="3990602"/>
            <a:ext cx="497857" cy="467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5641348" y="3990602"/>
            <a:ext cx="1547689" cy="467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83"/>
              </a:lnSpc>
              <a:spcBef>
                <a:spcPts val="4"/>
              </a:spcBef>
            </a:pPr>
            <a:endParaRPr sz="600"/>
          </a:p>
          <a:p>
            <a:pPr marL="90812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Weights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89039" y="3990602"/>
            <a:ext cx="1481597" cy="467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473363" y="4363529"/>
            <a:ext cx="1563924" cy="294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2037287" y="4363529"/>
            <a:ext cx="1558513" cy="189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5143490" y="4458075"/>
            <a:ext cx="3527145" cy="94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6" name="object 6"/>
          <p:cNvSpPr txBox="1"/>
          <p:nvPr/>
        </p:nvSpPr>
        <p:spPr>
          <a:xfrm>
            <a:off x="2037288" y="4552619"/>
            <a:ext cx="6633348" cy="105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473364" y="4657670"/>
            <a:ext cx="200225" cy="1407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673590" y="4657670"/>
            <a:ext cx="6125821" cy="1407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7"/>
              </a:spcBef>
            </a:pPr>
            <a:endParaRPr sz="500"/>
          </a:p>
          <a:p>
            <a:pPr marL="186966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Riskfree</a:t>
            </a:r>
            <a:r>
              <a:rPr sz="1000" b="1" spc="82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Rate</a:t>
            </a:r>
            <a:r>
              <a:rPr sz="1000" dirty="0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186966">
              <a:lnSpc>
                <a:spcPts val="1395"/>
              </a:lnSpc>
              <a:spcBef>
                <a:spcPts val="69"/>
              </a:spcBef>
            </a:pPr>
            <a:r>
              <a:rPr sz="1500" spc="-8" baseline="18446" dirty="0">
                <a:latin typeface="Arial"/>
                <a:cs typeface="Arial"/>
              </a:rPr>
              <a:t>T</a:t>
            </a:r>
            <a:r>
              <a:rPr sz="1500" baseline="18446" dirty="0">
                <a:latin typeface="Arial"/>
                <a:cs typeface="Arial"/>
              </a:rPr>
              <a:t>.</a:t>
            </a:r>
            <a:r>
              <a:rPr sz="1500" spc="4" baseline="18446" dirty="0">
                <a:latin typeface="Arial"/>
                <a:cs typeface="Arial"/>
              </a:rPr>
              <a:t> </a:t>
            </a:r>
            <a:r>
              <a:rPr sz="1500" spc="-8" baseline="18446" dirty="0">
                <a:latin typeface="Arial"/>
                <a:cs typeface="Arial"/>
              </a:rPr>
              <a:t>Bon</a:t>
            </a:r>
            <a:r>
              <a:rPr sz="1500" baseline="18446" dirty="0">
                <a:latin typeface="Arial"/>
                <a:cs typeface="Arial"/>
              </a:rPr>
              <a:t>d</a:t>
            </a:r>
            <a:r>
              <a:rPr sz="1500" spc="32" baseline="18446" dirty="0">
                <a:latin typeface="Arial"/>
                <a:cs typeface="Arial"/>
              </a:rPr>
              <a:t> </a:t>
            </a:r>
            <a:r>
              <a:rPr sz="1500" spc="-8" baseline="18446" dirty="0">
                <a:latin typeface="Arial"/>
                <a:cs typeface="Arial"/>
              </a:rPr>
              <a:t>rat</a:t>
            </a:r>
            <a:r>
              <a:rPr sz="1500" baseline="18446" dirty="0">
                <a:latin typeface="Arial"/>
                <a:cs typeface="Arial"/>
              </a:rPr>
              <a:t>e</a:t>
            </a:r>
            <a:r>
              <a:rPr sz="1500" spc="20" baseline="18446" dirty="0">
                <a:latin typeface="Arial"/>
                <a:cs typeface="Arial"/>
              </a:rPr>
              <a:t> </a:t>
            </a:r>
            <a:r>
              <a:rPr sz="1500" baseline="18446" dirty="0">
                <a:latin typeface="Arial"/>
                <a:cs typeface="Arial"/>
              </a:rPr>
              <a:t>=</a:t>
            </a:r>
            <a:r>
              <a:rPr sz="1500" spc="-2" baseline="18446" dirty="0">
                <a:latin typeface="Arial"/>
                <a:cs typeface="Arial"/>
              </a:rPr>
              <a:t> </a:t>
            </a:r>
            <a:r>
              <a:rPr sz="1500" spc="-8" baseline="18446" dirty="0">
                <a:latin typeface="Arial"/>
                <a:cs typeface="Arial"/>
              </a:rPr>
              <a:t>4.8</a:t>
            </a:r>
            <a:r>
              <a:rPr sz="1500" baseline="18446" dirty="0">
                <a:latin typeface="Arial"/>
                <a:cs typeface="Arial"/>
              </a:rPr>
              <a:t>%                                                                     </a:t>
            </a:r>
            <a:r>
              <a:rPr sz="1500" spc="85" baseline="18446" dirty="0">
                <a:latin typeface="Arial"/>
                <a:cs typeface="Arial"/>
              </a:rPr>
              <a:t> </a:t>
            </a:r>
            <a:r>
              <a:rPr sz="1500" b="1" baseline="-10541" dirty="0">
                <a:latin typeface="Arial"/>
                <a:cs typeface="Arial"/>
              </a:rPr>
              <a:t>Risk</a:t>
            </a:r>
            <a:r>
              <a:rPr sz="1500" b="1" spc="50" baseline="-10541" dirty="0">
                <a:latin typeface="Arial"/>
                <a:cs typeface="Arial"/>
              </a:rPr>
              <a:t> </a:t>
            </a:r>
            <a:r>
              <a:rPr sz="1500" b="1" baseline="-10541" dirty="0">
                <a:latin typeface="Arial"/>
                <a:cs typeface="Arial"/>
              </a:rPr>
              <a:t>Premium</a:t>
            </a:r>
            <a:endParaRPr sz="1000">
              <a:latin typeface="Arial"/>
              <a:cs typeface="Arial"/>
            </a:endParaRPr>
          </a:p>
          <a:p>
            <a:pPr marL="2013900">
              <a:lnSpc>
                <a:spcPts val="897"/>
              </a:lnSpc>
            </a:pPr>
            <a:r>
              <a:rPr sz="1500" b="1" baseline="2635" dirty="0">
                <a:latin typeface="Arial"/>
                <a:cs typeface="Arial"/>
              </a:rPr>
              <a:t>Beta                                        </a:t>
            </a:r>
            <a:r>
              <a:rPr sz="1500" b="1" spc="271" baseline="2635" dirty="0">
                <a:latin typeface="Arial"/>
                <a:cs typeface="Arial"/>
              </a:rPr>
              <a:t> </a:t>
            </a:r>
            <a:r>
              <a:rPr sz="1500" baseline="-13176" dirty="0">
                <a:latin typeface="Arial"/>
                <a:cs typeface="Arial"/>
              </a:rPr>
              <a:t>4%</a:t>
            </a:r>
            <a:endParaRPr sz="1000">
              <a:latin typeface="Arial"/>
              <a:cs typeface="Arial"/>
            </a:endParaRPr>
          </a:p>
          <a:p>
            <a:pPr marL="1725437">
              <a:lnSpc>
                <a:spcPts val="1274"/>
              </a:lnSpc>
              <a:spcBef>
                <a:spcPts val="18"/>
              </a:spcBef>
            </a:pPr>
            <a:r>
              <a:rPr sz="2200" baseline="3513" dirty="0">
                <a:latin typeface="Arial"/>
                <a:cs typeface="Arial"/>
              </a:rPr>
              <a:t>+  </a:t>
            </a:r>
            <a:r>
              <a:rPr sz="2200" spc="174" baseline="3513" dirty="0">
                <a:latin typeface="Arial"/>
                <a:cs typeface="Arial"/>
              </a:rPr>
              <a:t> </a:t>
            </a:r>
            <a:r>
              <a:rPr sz="1500" baseline="13176" dirty="0">
                <a:latin typeface="Arial"/>
                <a:cs typeface="Arial"/>
              </a:rPr>
              <a:t>3.00&gt;  </a:t>
            </a:r>
            <a:r>
              <a:rPr sz="1500" spc="72" baseline="13176" dirty="0">
                <a:latin typeface="Arial"/>
                <a:cs typeface="Arial"/>
              </a:rPr>
              <a:t> </a:t>
            </a:r>
            <a:r>
              <a:rPr sz="1500" baseline="13176" dirty="0">
                <a:latin typeface="Arial"/>
                <a:cs typeface="Arial"/>
              </a:rPr>
              <a:t>1.10                     </a:t>
            </a:r>
            <a:r>
              <a:rPr sz="1500" spc="20" baseline="13176" dirty="0">
                <a:latin typeface="Arial"/>
                <a:cs typeface="Arial"/>
              </a:rPr>
              <a:t> </a:t>
            </a:r>
            <a:r>
              <a:rPr sz="1500" b="1" baseline="28987" dirty="0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  <a:p>
            <a:pPr marL="1821591">
              <a:lnSpc>
                <a:spcPct val="95825"/>
              </a:lnSpc>
              <a:spcBef>
                <a:spcPts val="2807"/>
              </a:spcBef>
            </a:pPr>
            <a:r>
              <a:rPr sz="1000" spc="-31" dirty="0">
                <a:latin typeface="Arial"/>
                <a:cs typeface="Arial"/>
              </a:rPr>
              <a:t>Internet</a:t>
            </a:r>
            <a:r>
              <a:rPr sz="1000" dirty="0">
                <a:latin typeface="Arial"/>
                <a:cs typeface="Arial"/>
              </a:rPr>
              <a:t>/      </a:t>
            </a:r>
            <a:r>
              <a:rPr sz="1000" spc="9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Operatin</a:t>
            </a:r>
            <a:r>
              <a:rPr sz="1000" dirty="0">
                <a:latin typeface="Arial"/>
                <a:cs typeface="Arial"/>
              </a:rPr>
              <a:t>g        </a:t>
            </a:r>
            <a:r>
              <a:rPr sz="1000" spc="82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Curren</a:t>
            </a:r>
            <a:r>
              <a:rPr sz="1000" dirty="0">
                <a:latin typeface="Arial"/>
                <a:cs typeface="Arial"/>
              </a:rPr>
              <a:t>t            </a:t>
            </a:r>
            <a:r>
              <a:rPr sz="1000" spc="12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Base</a:t>
            </a:r>
            <a:r>
              <a:rPr sz="1000" spc="5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Equity       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Countr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51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  <a:p>
            <a:pPr marL="1821591">
              <a:lnSpc>
                <a:spcPts val="1010"/>
              </a:lnSpc>
              <a:spcBef>
                <a:spcPts val="50"/>
              </a:spcBef>
            </a:pPr>
            <a:r>
              <a:rPr sz="1000" spc="-26" dirty="0">
                <a:latin typeface="Arial"/>
                <a:cs typeface="Arial"/>
              </a:rPr>
              <a:t>Retai</a:t>
            </a:r>
            <a:r>
              <a:rPr sz="1000" dirty="0">
                <a:latin typeface="Arial"/>
                <a:cs typeface="Arial"/>
              </a:rPr>
              <a:t>l         </a:t>
            </a:r>
            <a:r>
              <a:rPr sz="1000" spc="17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Leverage        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D/E:</a:t>
            </a:r>
            <a:r>
              <a:rPr sz="1000" spc="4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441%      </a:t>
            </a:r>
            <a:r>
              <a:rPr sz="1000" spc="122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Premiu</a:t>
            </a:r>
            <a:r>
              <a:rPr sz="1000" dirty="0">
                <a:latin typeface="Arial"/>
                <a:cs typeface="Arial"/>
              </a:rPr>
              <a:t>m            </a:t>
            </a:r>
            <a:r>
              <a:rPr sz="1000" spc="226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Premium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9410" y="4657670"/>
            <a:ext cx="1871225" cy="1407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56"/>
              </a:lnSpc>
              <a:spcBef>
                <a:spcPts val="47"/>
              </a:spcBef>
            </a:pPr>
            <a:endParaRPr sz="1300"/>
          </a:p>
          <a:p>
            <a:pPr marL="101496">
              <a:lnSpc>
                <a:spcPct val="95825"/>
              </a:lnSpc>
            </a:pPr>
            <a:r>
              <a:rPr sz="1200" b="1" dirty="0">
                <a:latin typeface="Arial"/>
                <a:cs typeface="Arial"/>
              </a:rPr>
              <a:t>Global 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Crossing</a:t>
            </a:r>
            <a:endParaRPr sz="1200">
              <a:latin typeface="Arial"/>
              <a:cs typeface="Arial"/>
            </a:endParaRPr>
          </a:p>
          <a:p>
            <a:pPr marL="101496">
              <a:lnSpc>
                <a:spcPct val="95825"/>
              </a:lnSpc>
              <a:spcBef>
                <a:spcPts val="1013"/>
              </a:spcBef>
            </a:pPr>
            <a:r>
              <a:rPr sz="1200" b="1" dirty="0">
                <a:latin typeface="Arial"/>
                <a:cs typeface="Arial"/>
              </a:rPr>
              <a:t>Stock</a:t>
            </a:r>
            <a:r>
              <a:rPr sz="1200" b="1" spc="36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price</a:t>
            </a:r>
            <a:r>
              <a:rPr sz="1200" b="1" spc="3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1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$1.86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6065339"/>
            <a:ext cx="8197273" cy="3444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1555">
              <a:lnSpc>
                <a:spcPts val="1256"/>
              </a:lnSpc>
              <a:spcBef>
                <a:spcPts val="6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9637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3012824" marR="985095" indent="-1906845">
              <a:lnSpc>
                <a:spcPts val="2838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Obtaining option pricing inputs - Some real </a:t>
            </a:r>
            <a:endParaRPr sz="2500">
              <a:latin typeface="Arial"/>
              <a:cs typeface="Arial"/>
            </a:endParaRPr>
          </a:p>
          <a:p>
            <a:pPr marL="3012824" marR="985095">
              <a:lnSpc>
                <a:spcPts val="2838"/>
              </a:lnSpc>
              <a:spcBef>
                <a:spcPts val="170"/>
              </a:spcBef>
            </a:pPr>
            <a:r>
              <a:rPr sz="2500" dirty="0">
                <a:latin typeface="Arial"/>
                <a:cs typeface="Arial"/>
              </a:rPr>
              <a:t>world problems</a:t>
            </a:r>
            <a:endParaRPr sz="2500">
              <a:latin typeface="Arial"/>
              <a:cs typeface="Arial"/>
            </a:endParaRPr>
          </a:p>
          <a:p>
            <a:pPr marL="1395001" marR="946420" indent="-303444">
              <a:lnSpc>
                <a:spcPts val="2012"/>
              </a:lnSpc>
              <a:spcBef>
                <a:spcPts val="395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examples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been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used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illustrate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 </a:t>
            </a:r>
            <a:endParaRPr sz="1700">
              <a:latin typeface="Times New Roman"/>
              <a:cs typeface="Times New Roman"/>
            </a:endParaRPr>
          </a:p>
          <a:p>
            <a:pPr marL="1395001" marR="94642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pricing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theory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made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some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simplifying </a:t>
            </a:r>
            <a:endParaRPr sz="1700">
              <a:latin typeface="Times New Roman"/>
              <a:cs typeface="Times New Roman"/>
            </a:endParaRPr>
          </a:p>
          <a:p>
            <a:pPr marL="1395001" marR="94642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assumptions.</a:t>
            </a:r>
            <a:r>
              <a:rPr sz="1700" spc="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Among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them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following: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7"/>
              </a:spcBef>
            </a:pPr>
            <a:r>
              <a:rPr sz="1600" dirty="0">
                <a:latin typeface="Times New Roman"/>
                <a:cs typeface="Times New Roman"/>
              </a:rPr>
              <a:t>(1)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were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claim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holders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749020" marR="559172" indent="-252870">
              <a:lnSpc>
                <a:spcPts val="1806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(2)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issue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outstanding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retired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face </a:t>
            </a:r>
            <a:endParaRPr sz="1600">
              <a:latin typeface="Times New Roman"/>
              <a:cs typeface="Times New Roman"/>
            </a:endParaRPr>
          </a:p>
          <a:p>
            <a:pPr marL="1749020" marR="559172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1749020" marR="606796" indent="-252870">
              <a:lnSpc>
                <a:spcPts val="1806"/>
              </a:lnSpc>
              <a:spcBef>
                <a:spcPts val="592"/>
              </a:spcBef>
            </a:pPr>
            <a:r>
              <a:rPr sz="1600" dirty="0">
                <a:latin typeface="Times New Roman"/>
                <a:cs typeface="Times New Roman"/>
              </a:rPr>
              <a:t>(3)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zero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coupon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special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features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(convertibilit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put </a:t>
            </a:r>
            <a:endParaRPr sz="1600">
              <a:latin typeface="Times New Roman"/>
              <a:cs typeface="Times New Roman"/>
            </a:endParaRPr>
          </a:p>
          <a:p>
            <a:pPr marL="1749020" marR="606796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clauses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etc.)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80"/>
              </a:spcBef>
            </a:pPr>
            <a:r>
              <a:rPr sz="1600" dirty="0">
                <a:latin typeface="Times New Roman"/>
                <a:cs typeface="Times New Roman"/>
              </a:rPr>
              <a:t>(4)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variance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158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45009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26288" y="2217656"/>
            <a:ext cx="5425000" cy="3413144"/>
          </a:xfrm>
          <a:custGeom>
            <a:avLst/>
            <a:gdLst/>
            <a:ahLst/>
            <a:cxnLst/>
            <a:rect l="l" t="t" r="r" b="b"/>
            <a:pathLst>
              <a:path w="5967500" h="3868230">
                <a:moveTo>
                  <a:pt x="0" y="0"/>
                </a:moveTo>
                <a:lnTo>
                  <a:pt x="0" y="3868230"/>
                </a:lnTo>
                <a:lnTo>
                  <a:pt x="5967500" y="3868230"/>
                </a:lnTo>
                <a:lnTo>
                  <a:pt x="596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83827" y="2221448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83827" y="2221448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92046" y="2221448"/>
            <a:ext cx="1528864" cy="0"/>
          </a:xfrm>
          <a:custGeom>
            <a:avLst/>
            <a:gdLst/>
            <a:ahLst/>
            <a:cxnLst/>
            <a:rect l="l" t="t" r="r" b="b"/>
            <a:pathLst>
              <a:path w="1681750">
                <a:moveTo>
                  <a:pt x="0" y="0"/>
                </a:moveTo>
                <a:lnTo>
                  <a:pt x="1681750" y="0"/>
                </a:lnTo>
              </a:path>
            </a:pathLst>
          </a:custGeom>
          <a:ln w="98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92047" y="2221448"/>
            <a:ext cx="1537083" cy="0"/>
          </a:xfrm>
          <a:custGeom>
            <a:avLst/>
            <a:gdLst/>
            <a:ahLst/>
            <a:cxnLst/>
            <a:rect l="l" t="t" r="r" b="b"/>
            <a:pathLst>
              <a:path w="1690791">
                <a:moveTo>
                  <a:pt x="0" y="0"/>
                </a:moveTo>
                <a:lnTo>
                  <a:pt x="1690791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20911" y="2221448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29130" y="2221448"/>
            <a:ext cx="3444053" cy="0"/>
          </a:xfrm>
          <a:custGeom>
            <a:avLst/>
            <a:gdLst/>
            <a:ahLst/>
            <a:cxnLst/>
            <a:rect l="l" t="t" r="r" b="b"/>
            <a:pathLst>
              <a:path w="3788458">
                <a:moveTo>
                  <a:pt x="0" y="0"/>
                </a:moveTo>
                <a:lnTo>
                  <a:pt x="3788458" y="0"/>
                </a:lnTo>
              </a:path>
            </a:pathLst>
          </a:custGeom>
          <a:ln w="98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29129" y="2221448"/>
            <a:ext cx="3452273" cy="0"/>
          </a:xfrm>
          <a:custGeom>
            <a:avLst/>
            <a:gdLst/>
            <a:ahLst/>
            <a:cxnLst/>
            <a:rect l="l" t="t" r="r" b="b"/>
            <a:pathLst>
              <a:path w="3797500">
                <a:moveTo>
                  <a:pt x="0" y="0"/>
                </a:moveTo>
                <a:lnTo>
                  <a:pt x="3797500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73183" y="2221448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73183" y="2221448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94925" y="2683360"/>
            <a:ext cx="32878" cy="0"/>
          </a:xfrm>
          <a:custGeom>
            <a:avLst/>
            <a:gdLst/>
            <a:ahLst/>
            <a:cxnLst/>
            <a:rect l="l" t="t" r="r" b="b"/>
            <a:pathLst>
              <a:path w="36166">
                <a:moveTo>
                  <a:pt x="36166" y="0"/>
                </a:moveTo>
                <a:lnTo>
                  <a:pt x="0" y="0"/>
                </a:lnTo>
              </a:path>
              <a:path w="36166">
                <a:moveTo>
                  <a:pt x="0" y="1"/>
                </a:moveTo>
                <a:lnTo>
                  <a:pt x="36166" y="0"/>
                </a:lnTo>
              </a:path>
            </a:pathLst>
          </a:custGeom>
          <a:ln w="61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11365" y="2683360"/>
            <a:ext cx="65757" cy="0"/>
          </a:xfrm>
          <a:custGeom>
            <a:avLst/>
            <a:gdLst/>
            <a:ahLst/>
            <a:cxnLst/>
            <a:rect l="l" t="t" r="r" b="b"/>
            <a:pathLst>
              <a:path w="72333">
                <a:moveTo>
                  <a:pt x="36167" y="0"/>
                </a:moveTo>
                <a:lnTo>
                  <a:pt x="0" y="0"/>
                </a:lnTo>
              </a:path>
              <a:path w="72333">
                <a:moveTo>
                  <a:pt x="0" y="1"/>
                </a:moveTo>
                <a:lnTo>
                  <a:pt x="36167" y="0"/>
                </a:lnTo>
              </a:path>
            </a:pathLst>
          </a:custGeom>
          <a:ln w="61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94925" y="2683360"/>
            <a:ext cx="312348" cy="0"/>
          </a:xfrm>
          <a:custGeom>
            <a:avLst/>
            <a:gdLst/>
            <a:ahLst/>
            <a:cxnLst/>
            <a:rect l="l" t="t" r="r" b="b"/>
            <a:pathLst>
              <a:path w="343583">
                <a:moveTo>
                  <a:pt x="0" y="0"/>
                </a:moveTo>
                <a:lnTo>
                  <a:pt x="343583" y="0"/>
                </a:lnTo>
              </a:path>
            </a:pathLst>
          </a:custGeom>
          <a:ln w="601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96326" y="2683360"/>
            <a:ext cx="147955" cy="0"/>
          </a:xfrm>
          <a:custGeom>
            <a:avLst/>
            <a:gdLst/>
            <a:ahLst/>
            <a:cxnLst/>
            <a:rect l="l" t="t" r="r" b="b"/>
            <a:pathLst>
              <a:path w="162750">
                <a:moveTo>
                  <a:pt x="0" y="0"/>
                </a:moveTo>
                <a:lnTo>
                  <a:pt x="162750" y="0"/>
                </a:lnTo>
              </a:path>
            </a:pathLst>
          </a:custGeom>
          <a:ln w="601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94963" y="2683360"/>
            <a:ext cx="32878" cy="0"/>
          </a:xfrm>
          <a:custGeom>
            <a:avLst/>
            <a:gdLst/>
            <a:ahLst/>
            <a:cxnLst/>
            <a:rect l="l" t="t" r="r" b="b"/>
            <a:pathLst>
              <a:path w="36166">
                <a:moveTo>
                  <a:pt x="36166" y="0"/>
                </a:moveTo>
                <a:lnTo>
                  <a:pt x="0" y="0"/>
                </a:lnTo>
              </a:path>
              <a:path w="36166">
                <a:moveTo>
                  <a:pt x="0" y="1"/>
                </a:moveTo>
                <a:lnTo>
                  <a:pt x="36166" y="0"/>
                </a:lnTo>
              </a:path>
            </a:pathLst>
          </a:custGeom>
          <a:ln w="61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11402" y="2683360"/>
            <a:ext cx="65757" cy="0"/>
          </a:xfrm>
          <a:custGeom>
            <a:avLst/>
            <a:gdLst/>
            <a:ahLst/>
            <a:cxnLst/>
            <a:rect l="l" t="t" r="r" b="b"/>
            <a:pathLst>
              <a:path w="72333">
                <a:moveTo>
                  <a:pt x="36167" y="0"/>
                </a:moveTo>
                <a:lnTo>
                  <a:pt x="0" y="0"/>
                </a:lnTo>
              </a:path>
              <a:path w="72333">
                <a:moveTo>
                  <a:pt x="0" y="1"/>
                </a:moveTo>
                <a:lnTo>
                  <a:pt x="36167" y="0"/>
                </a:lnTo>
              </a:path>
            </a:pathLst>
          </a:custGeom>
          <a:ln w="61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83827" y="2403482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92046" y="2403482"/>
            <a:ext cx="1528864" cy="0"/>
          </a:xfrm>
          <a:custGeom>
            <a:avLst/>
            <a:gdLst/>
            <a:ahLst/>
            <a:cxnLst/>
            <a:rect l="l" t="t" r="r" b="b"/>
            <a:pathLst>
              <a:path w="1681750">
                <a:moveTo>
                  <a:pt x="0" y="0"/>
                </a:moveTo>
                <a:lnTo>
                  <a:pt x="1681750" y="0"/>
                </a:lnTo>
              </a:path>
            </a:pathLst>
          </a:custGeom>
          <a:ln w="98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92047" y="2403482"/>
            <a:ext cx="1537083" cy="0"/>
          </a:xfrm>
          <a:custGeom>
            <a:avLst/>
            <a:gdLst/>
            <a:ahLst/>
            <a:cxnLst/>
            <a:rect l="l" t="t" r="r" b="b"/>
            <a:pathLst>
              <a:path w="1690791">
                <a:moveTo>
                  <a:pt x="0" y="0"/>
                </a:moveTo>
                <a:lnTo>
                  <a:pt x="1690791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20911" y="2403482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29130" y="2403482"/>
            <a:ext cx="3444053" cy="0"/>
          </a:xfrm>
          <a:custGeom>
            <a:avLst/>
            <a:gdLst/>
            <a:ahLst/>
            <a:cxnLst/>
            <a:rect l="l" t="t" r="r" b="b"/>
            <a:pathLst>
              <a:path w="3788458">
                <a:moveTo>
                  <a:pt x="0" y="0"/>
                </a:moveTo>
                <a:lnTo>
                  <a:pt x="3788458" y="0"/>
                </a:lnTo>
              </a:path>
            </a:pathLst>
          </a:custGeom>
          <a:ln w="98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29129" y="2403482"/>
            <a:ext cx="3452273" cy="0"/>
          </a:xfrm>
          <a:custGeom>
            <a:avLst/>
            <a:gdLst/>
            <a:ahLst/>
            <a:cxnLst/>
            <a:rect l="l" t="t" r="r" b="b"/>
            <a:pathLst>
              <a:path w="3797500">
                <a:moveTo>
                  <a:pt x="0" y="0"/>
                </a:moveTo>
                <a:lnTo>
                  <a:pt x="3797500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73183" y="2403482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83827" y="2934416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92046" y="2934416"/>
            <a:ext cx="1528864" cy="0"/>
          </a:xfrm>
          <a:custGeom>
            <a:avLst/>
            <a:gdLst/>
            <a:ahLst/>
            <a:cxnLst/>
            <a:rect l="l" t="t" r="r" b="b"/>
            <a:pathLst>
              <a:path w="1681750">
                <a:moveTo>
                  <a:pt x="0" y="0"/>
                </a:moveTo>
                <a:lnTo>
                  <a:pt x="1681750" y="0"/>
                </a:lnTo>
              </a:path>
            </a:pathLst>
          </a:custGeom>
          <a:ln w="98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92047" y="2934416"/>
            <a:ext cx="1537083" cy="0"/>
          </a:xfrm>
          <a:custGeom>
            <a:avLst/>
            <a:gdLst/>
            <a:ahLst/>
            <a:cxnLst/>
            <a:rect l="l" t="t" r="r" b="b"/>
            <a:pathLst>
              <a:path w="1690791">
                <a:moveTo>
                  <a:pt x="0" y="0"/>
                </a:moveTo>
                <a:lnTo>
                  <a:pt x="1690791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20911" y="2934416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29130" y="2934416"/>
            <a:ext cx="3444053" cy="0"/>
          </a:xfrm>
          <a:custGeom>
            <a:avLst/>
            <a:gdLst/>
            <a:ahLst/>
            <a:cxnLst/>
            <a:rect l="l" t="t" r="r" b="b"/>
            <a:pathLst>
              <a:path w="3788458">
                <a:moveTo>
                  <a:pt x="0" y="0"/>
                </a:moveTo>
                <a:lnTo>
                  <a:pt x="3788458" y="0"/>
                </a:lnTo>
              </a:path>
            </a:pathLst>
          </a:custGeom>
          <a:ln w="98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29129" y="2934416"/>
            <a:ext cx="3452273" cy="0"/>
          </a:xfrm>
          <a:custGeom>
            <a:avLst/>
            <a:gdLst/>
            <a:ahLst/>
            <a:cxnLst/>
            <a:rect l="l" t="t" r="r" b="b"/>
            <a:pathLst>
              <a:path w="3797500">
                <a:moveTo>
                  <a:pt x="0" y="0"/>
                </a:moveTo>
                <a:lnTo>
                  <a:pt x="3797500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73183" y="2934416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83827" y="4466539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92046" y="4466539"/>
            <a:ext cx="1528864" cy="0"/>
          </a:xfrm>
          <a:custGeom>
            <a:avLst/>
            <a:gdLst/>
            <a:ahLst/>
            <a:cxnLst/>
            <a:rect l="l" t="t" r="r" b="b"/>
            <a:pathLst>
              <a:path w="1681750">
                <a:moveTo>
                  <a:pt x="0" y="0"/>
                </a:moveTo>
                <a:lnTo>
                  <a:pt x="1681750" y="0"/>
                </a:lnTo>
              </a:path>
            </a:pathLst>
          </a:custGeom>
          <a:ln w="98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92047" y="4466539"/>
            <a:ext cx="1537083" cy="0"/>
          </a:xfrm>
          <a:custGeom>
            <a:avLst/>
            <a:gdLst/>
            <a:ahLst/>
            <a:cxnLst/>
            <a:rect l="l" t="t" r="r" b="b"/>
            <a:pathLst>
              <a:path w="1690791">
                <a:moveTo>
                  <a:pt x="0" y="0"/>
                </a:moveTo>
                <a:lnTo>
                  <a:pt x="1690791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20911" y="4466539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29130" y="4466539"/>
            <a:ext cx="3444053" cy="0"/>
          </a:xfrm>
          <a:custGeom>
            <a:avLst/>
            <a:gdLst/>
            <a:ahLst/>
            <a:cxnLst/>
            <a:rect l="l" t="t" r="r" b="b"/>
            <a:pathLst>
              <a:path w="3788458">
                <a:moveTo>
                  <a:pt x="0" y="0"/>
                </a:moveTo>
                <a:lnTo>
                  <a:pt x="3788458" y="0"/>
                </a:lnTo>
              </a:path>
            </a:pathLst>
          </a:custGeom>
          <a:ln w="98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29129" y="4466539"/>
            <a:ext cx="3452273" cy="0"/>
          </a:xfrm>
          <a:custGeom>
            <a:avLst/>
            <a:gdLst/>
            <a:ahLst/>
            <a:cxnLst/>
            <a:rect l="l" t="t" r="r" b="b"/>
            <a:pathLst>
              <a:path w="3797500">
                <a:moveTo>
                  <a:pt x="0" y="0"/>
                </a:moveTo>
                <a:lnTo>
                  <a:pt x="3797500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73183" y="4466539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83827" y="5171921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92046" y="5171921"/>
            <a:ext cx="1528864" cy="0"/>
          </a:xfrm>
          <a:custGeom>
            <a:avLst/>
            <a:gdLst/>
            <a:ahLst/>
            <a:cxnLst/>
            <a:rect l="l" t="t" r="r" b="b"/>
            <a:pathLst>
              <a:path w="1681750">
                <a:moveTo>
                  <a:pt x="0" y="0"/>
                </a:moveTo>
                <a:lnTo>
                  <a:pt x="1681750" y="0"/>
                </a:lnTo>
              </a:path>
            </a:pathLst>
          </a:custGeom>
          <a:ln w="98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92047" y="5171921"/>
            <a:ext cx="1537083" cy="0"/>
          </a:xfrm>
          <a:custGeom>
            <a:avLst/>
            <a:gdLst/>
            <a:ahLst/>
            <a:cxnLst/>
            <a:rect l="l" t="t" r="r" b="b"/>
            <a:pathLst>
              <a:path w="1690791">
                <a:moveTo>
                  <a:pt x="0" y="0"/>
                </a:moveTo>
                <a:lnTo>
                  <a:pt x="1690791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20911" y="5171921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29130" y="5171921"/>
            <a:ext cx="3444053" cy="0"/>
          </a:xfrm>
          <a:custGeom>
            <a:avLst/>
            <a:gdLst/>
            <a:ahLst/>
            <a:cxnLst/>
            <a:rect l="l" t="t" r="r" b="b"/>
            <a:pathLst>
              <a:path w="3788458">
                <a:moveTo>
                  <a:pt x="0" y="0"/>
                </a:moveTo>
                <a:lnTo>
                  <a:pt x="3788458" y="0"/>
                </a:lnTo>
              </a:path>
            </a:pathLst>
          </a:custGeom>
          <a:ln w="98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29129" y="5171921"/>
            <a:ext cx="3452273" cy="0"/>
          </a:xfrm>
          <a:custGeom>
            <a:avLst/>
            <a:gdLst/>
            <a:ahLst/>
            <a:cxnLst/>
            <a:rect l="l" t="t" r="r" b="b"/>
            <a:pathLst>
              <a:path w="3797500">
                <a:moveTo>
                  <a:pt x="0" y="0"/>
                </a:moveTo>
                <a:lnTo>
                  <a:pt x="3797500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73183" y="5171921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83827" y="5528405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83827" y="5528405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87936" y="2217656"/>
            <a:ext cx="0" cy="3322127"/>
          </a:xfrm>
          <a:custGeom>
            <a:avLst/>
            <a:gdLst/>
            <a:ahLst/>
            <a:cxnLst/>
            <a:rect l="l" t="t" r="r" b="b"/>
            <a:pathLst>
              <a:path h="3765077">
                <a:moveTo>
                  <a:pt x="0" y="3765077"/>
                </a:moveTo>
                <a:lnTo>
                  <a:pt x="0" y="0"/>
                </a:lnTo>
              </a:path>
            </a:pathLst>
          </a:custGeom>
          <a:ln w="90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92046" y="5528405"/>
            <a:ext cx="1528864" cy="0"/>
          </a:xfrm>
          <a:custGeom>
            <a:avLst/>
            <a:gdLst/>
            <a:ahLst/>
            <a:cxnLst/>
            <a:rect l="l" t="t" r="r" b="b"/>
            <a:pathLst>
              <a:path w="1681750">
                <a:moveTo>
                  <a:pt x="0" y="0"/>
                </a:moveTo>
                <a:lnTo>
                  <a:pt x="1681750" y="0"/>
                </a:lnTo>
              </a:path>
            </a:pathLst>
          </a:custGeom>
          <a:ln w="98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92047" y="5528405"/>
            <a:ext cx="1537083" cy="0"/>
          </a:xfrm>
          <a:custGeom>
            <a:avLst/>
            <a:gdLst/>
            <a:ahLst/>
            <a:cxnLst/>
            <a:rect l="l" t="t" r="r" b="b"/>
            <a:pathLst>
              <a:path w="1690791">
                <a:moveTo>
                  <a:pt x="0" y="0"/>
                </a:moveTo>
                <a:lnTo>
                  <a:pt x="1690791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20911" y="5528405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25020" y="2217656"/>
            <a:ext cx="0" cy="3322127"/>
          </a:xfrm>
          <a:custGeom>
            <a:avLst/>
            <a:gdLst/>
            <a:ahLst/>
            <a:cxnLst/>
            <a:rect l="l" t="t" r="r" b="b"/>
            <a:pathLst>
              <a:path h="3765077">
                <a:moveTo>
                  <a:pt x="0" y="3765077"/>
                </a:moveTo>
                <a:lnTo>
                  <a:pt x="0" y="0"/>
                </a:lnTo>
              </a:path>
            </a:pathLst>
          </a:custGeom>
          <a:ln w="90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29130" y="5528405"/>
            <a:ext cx="3444053" cy="0"/>
          </a:xfrm>
          <a:custGeom>
            <a:avLst/>
            <a:gdLst/>
            <a:ahLst/>
            <a:cxnLst/>
            <a:rect l="l" t="t" r="r" b="b"/>
            <a:pathLst>
              <a:path w="3788458">
                <a:moveTo>
                  <a:pt x="0" y="0"/>
                </a:moveTo>
                <a:lnTo>
                  <a:pt x="3788458" y="0"/>
                </a:lnTo>
              </a:path>
            </a:pathLst>
          </a:custGeom>
          <a:ln w="98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29129" y="5528405"/>
            <a:ext cx="3452273" cy="0"/>
          </a:xfrm>
          <a:custGeom>
            <a:avLst/>
            <a:gdLst/>
            <a:ahLst/>
            <a:cxnLst/>
            <a:rect l="l" t="t" r="r" b="b"/>
            <a:pathLst>
              <a:path w="3797500">
                <a:moveTo>
                  <a:pt x="0" y="0"/>
                </a:moveTo>
                <a:lnTo>
                  <a:pt x="3797500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373183" y="5528405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373183" y="5528405"/>
            <a:ext cx="16439" cy="0"/>
          </a:xfrm>
          <a:custGeom>
            <a:avLst/>
            <a:gdLst/>
            <a:ahLst/>
            <a:cxnLst/>
            <a:rect l="l" t="t" r="r" b="b"/>
            <a:pathLst>
              <a:path w="18083">
                <a:moveTo>
                  <a:pt x="0" y="0"/>
                </a:moveTo>
                <a:lnTo>
                  <a:pt x="18083" y="0"/>
                </a:lnTo>
              </a:path>
            </a:pathLst>
          </a:custGeom>
          <a:ln w="8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77293" y="2217656"/>
            <a:ext cx="0" cy="3322127"/>
          </a:xfrm>
          <a:custGeom>
            <a:avLst/>
            <a:gdLst/>
            <a:ahLst/>
            <a:cxnLst/>
            <a:rect l="l" t="t" r="r" b="b"/>
            <a:pathLst>
              <a:path h="3765077">
                <a:moveTo>
                  <a:pt x="0" y="3765077"/>
                </a:moveTo>
                <a:lnTo>
                  <a:pt x="0" y="0"/>
                </a:lnTo>
              </a:path>
            </a:pathLst>
          </a:custGeom>
          <a:ln w="90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6288" y="2221727"/>
            <a:ext cx="61647" cy="3306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2387937" y="2221728"/>
            <a:ext cx="1537083" cy="181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3925020" y="2221728"/>
            <a:ext cx="3452273" cy="181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7377293" y="2221727"/>
            <a:ext cx="373995" cy="3306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2387937" y="2403482"/>
            <a:ext cx="1537083" cy="530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3925020" y="2403482"/>
            <a:ext cx="3452273" cy="530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2387937" y="2934416"/>
            <a:ext cx="1537083" cy="1532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3925020" y="2934416"/>
            <a:ext cx="3452273" cy="1532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2387937" y="4466539"/>
            <a:ext cx="1537083" cy="705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3925020" y="4466539"/>
            <a:ext cx="3452273" cy="705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387937" y="5171922"/>
            <a:ext cx="1537083" cy="35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3925020" y="5171922"/>
            <a:ext cx="3452273" cy="35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326288" y="5528405"/>
            <a:ext cx="5425000" cy="102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239888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Real </a:t>
            </a:r>
            <a:r>
              <a:rPr sz="2500" spc="-39" dirty="0">
                <a:latin typeface="Arial"/>
                <a:cs typeface="Arial"/>
              </a:rPr>
              <a:t>W</a:t>
            </a:r>
            <a:r>
              <a:rPr sz="2500" dirty="0">
                <a:latin typeface="Arial"/>
                <a:cs typeface="Arial"/>
              </a:rPr>
              <a:t>orld</a:t>
            </a:r>
            <a:r>
              <a:rPr sz="2500" spc="-12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Approaches to Getting inputs</a:t>
            </a:r>
            <a:endParaRPr sz="2500">
              <a:latin typeface="Arial"/>
              <a:cs typeface="Arial"/>
            </a:endParaRPr>
          </a:p>
          <a:p>
            <a:pPr marL="2442490" marR="2617118" algn="ctr">
              <a:lnSpc>
                <a:spcPct val="95825"/>
              </a:lnSpc>
              <a:spcBef>
                <a:spcPts val="4968"/>
              </a:spcBef>
            </a:pPr>
            <a:r>
              <a:rPr sz="900" spc="-8" dirty="0">
                <a:latin typeface="Times New Roman"/>
                <a:cs typeface="Times New Roman"/>
              </a:rPr>
              <a:t>Inpu</a:t>
            </a:r>
            <a:r>
              <a:rPr sz="900" dirty="0">
                <a:latin typeface="Times New Roman"/>
                <a:cs typeface="Times New Roman"/>
              </a:rPr>
              <a:t>t                                                                     </a:t>
            </a:r>
            <a:r>
              <a:rPr sz="900" spc="166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Estimatio</a:t>
            </a:r>
            <a:r>
              <a:rPr sz="900" dirty="0">
                <a:latin typeface="Times New Roman"/>
                <a:cs typeface="Times New Roman"/>
              </a:rPr>
              <a:t>n</a:t>
            </a:r>
            <a:r>
              <a:rPr sz="900" spc="179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Process</a:t>
            </a:r>
            <a:endParaRPr sz="900">
              <a:latin typeface="Times New Roman"/>
              <a:cs typeface="Times New Roman"/>
            </a:endParaRPr>
          </a:p>
          <a:p>
            <a:pPr marL="1934578">
              <a:lnSpc>
                <a:spcPct val="95825"/>
              </a:lnSpc>
              <a:spcBef>
                <a:spcPts val="477"/>
              </a:spcBef>
            </a:pPr>
            <a:r>
              <a:rPr sz="900" spc="-8" dirty="0">
                <a:latin typeface="Times New Roman"/>
                <a:cs typeface="Times New Roman"/>
              </a:rPr>
              <a:t>Valu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97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f</a:t>
            </a:r>
            <a:r>
              <a:rPr sz="900" spc="23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th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47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Fir</a:t>
            </a:r>
            <a:r>
              <a:rPr sz="900" dirty="0">
                <a:latin typeface="Times New Roman"/>
                <a:cs typeface="Times New Roman"/>
              </a:rPr>
              <a:t>m                         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-2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Cumulat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206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marke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158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value</a:t>
            </a:r>
            <a:r>
              <a:rPr sz="900" dirty="0">
                <a:latin typeface="Times New Roman"/>
                <a:cs typeface="Times New Roman"/>
              </a:rPr>
              <a:t>s</a:t>
            </a:r>
            <a:r>
              <a:rPr sz="900" spc="149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f</a:t>
            </a:r>
            <a:r>
              <a:rPr sz="900" spc="68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equit</a:t>
            </a:r>
            <a:r>
              <a:rPr sz="900" dirty="0">
                <a:latin typeface="Times New Roman"/>
                <a:cs typeface="Times New Roman"/>
              </a:rPr>
              <a:t>y</a:t>
            </a:r>
            <a:r>
              <a:rPr sz="900" spc="146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an</a:t>
            </a:r>
            <a:r>
              <a:rPr sz="900" dirty="0">
                <a:latin typeface="Times New Roman"/>
                <a:cs typeface="Times New Roman"/>
              </a:rPr>
              <a:t>d</a:t>
            </a:r>
            <a:r>
              <a:rPr sz="900" spc="89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deb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113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(or)</a:t>
            </a:r>
            <a:endParaRPr sz="900">
              <a:latin typeface="Times New Roman"/>
              <a:cs typeface="Times New Roman"/>
            </a:endParaRPr>
          </a:p>
          <a:p>
            <a:pPr marL="3451895">
              <a:lnSpc>
                <a:spcPct val="95825"/>
              </a:lnSpc>
              <a:spcBef>
                <a:spcPts val="416"/>
              </a:spcBef>
            </a:pP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13" dirty="0">
                <a:latin typeface="Times New Roman"/>
                <a:cs typeface="Times New Roman"/>
              </a:rPr>
              <a:t>Valu</a:t>
            </a:r>
            <a:r>
              <a:rPr sz="900" dirty="0">
                <a:latin typeface="Times New Roman"/>
                <a:cs typeface="Times New Roman"/>
              </a:rPr>
              <a:t>e </a:t>
            </a:r>
            <a:r>
              <a:rPr sz="900" spc="39" dirty="0">
                <a:latin typeface="Times New Roman"/>
                <a:cs typeface="Times New Roman"/>
              </a:rPr>
              <a:t> </a:t>
            </a:r>
            <a:r>
              <a:rPr sz="900" spc="13" dirty="0">
                <a:latin typeface="Times New Roman"/>
                <a:cs typeface="Times New Roman"/>
              </a:rPr>
              <a:t>th</a:t>
            </a:r>
            <a:r>
              <a:rPr sz="900" dirty="0">
                <a:latin typeface="Times New Roman"/>
                <a:cs typeface="Times New Roman"/>
              </a:rPr>
              <a:t>e </a:t>
            </a:r>
            <a:r>
              <a:rPr sz="900" spc="105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asset</a:t>
            </a:r>
            <a:r>
              <a:rPr sz="900" dirty="0">
                <a:latin typeface="Times New Roman"/>
                <a:cs typeface="Times New Roman"/>
              </a:rPr>
              <a:t>s</a:t>
            </a:r>
            <a:r>
              <a:rPr sz="900" spc="72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</a:t>
            </a:r>
            <a:r>
              <a:rPr sz="900" spc="-147" dirty="0">
                <a:latin typeface="Times New Roman"/>
                <a:cs typeface="Times New Roman"/>
              </a:rPr>
              <a:t> </a:t>
            </a:r>
            <a:r>
              <a:rPr sz="900" u="sng" dirty="0">
                <a:latin typeface="Times New Roman"/>
                <a:cs typeface="Times New Roman"/>
              </a:rPr>
              <a:t>n</a:t>
            </a:r>
            <a:r>
              <a:rPr sz="900" u="sng" spc="7" dirty="0">
                <a:latin typeface="Times New Roman"/>
                <a:cs typeface="Times New Roman"/>
              </a:rPr>
              <a:t> </a:t>
            </a:r>
            <a:r>
              <a:rPr sz="900" u="sng" spc="-8" dirty="0">
                <a:latin typeface="Times New Roman"/>
                <a:cs typeface="Times New Roman"/>
              </a:rPr>
              <a:t>p</a:t>
            </a:r>
            <a:r>
              <a:rPr sz="900" u="sng" dirty="0">
                <a:latin typeface="Times New Roman"/>
                <a:cs typeface="Times New Roman"/>
              </a:rPr>
              <a:t>l</a:t>
            </a:r>
            <a:r>
              <a:rPr sz="900" spc="-138" dirty="0">
                <a:latin typeface="Times New Roman"/>
                <a:cs typeface="Times New Roman"/>
              </a:rPr>
              <a:t> </a:t>
            </a:r>
            <a:r>
              <a:rPr sz="900" spc="-22" dirty="0">
                <a:latin typeface="Times New Roman"/>
                <a:cs typeface="Times New Roman"/>
              </a:rPr>
              <a:t>ac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61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usin</a:t>
            </a:r>
            <a:r>
              <a:rPr sz="900" dirty="0">
                <a:latin typeface="Times New Roman"/>
                <a:cs typeface="Times New Roman"/>
              </a:rPr>
              <a:t>g</a:t>
            </a:r>
            <a:r>
              <a:rPr sz="900" spc="7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FCF</a:t>
            </a:r>
            <a:r>
              <a:rPr sz="900" dirty="0">
                <a:latin typeface="Times New Roman"/>
                <a:cs typeface="Times New Roman"/>
              </a:rPr>
              <a:t>F</a:t>
            </a:r>
            <a:r>
              <a:rPr sz="900" spc="79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an</a:t>
            </a:r>
            <a:r>
              <a:rPr sz="900" dirty="0">
                <a:latin typeface="Times New Roman"/>
                <a:cs typeface="Times New Roman"/>
              </a:rPr>
              <a:t>d</a:t>
            </a:r>
            <a:r>
              <a:rPr sz="900" spc="48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WAC</a:t>
            </a:r>
            <a:r>
              <a:rPr sz="900" dirty="0">
                <a:latin typeface="Times New Roman"/>
                <a:cs typeface="Times New Roman"/>
              </a:rPr>
              <a:t>C</a:t>
            </a:r>
            <a:r>
              <a:rPr sz="900" spc="127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(or)</a:t>
            </a:r>
            <a:endParaRPr sz="900">
              <a:latin typeface="Times New Roman"/>
              <a:cs typeface="Times New Roman"/>
            </a:endParaRPr>
          </a:p>
          <a:p>
            <a:pPr marL="1934578" marR="2333258" indent="1517316">
              <a:lnSpc>
                <a:spcPts val="980"/>
              </a:lnSpc>
              <a:spcBef>
                <a:spcPts val="416"/>
              </a:spcBef>
            </a:pP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-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Use</a:t>
            </a:r>
            <a:r>
              <a:rPr sz="900" spc="7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cumulated</a:t>
            </a:r>
            <a:r>
              <a:rPr sz="900" spc="20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market</a:t>
            </a:r>
            <a:r>
              <a:rPr sz="900" spc="14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value</a:t>
            </a:r>
            <a:r>
              <a:rPr sz="900" spc="11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of</a:t>
            </a:r>
            <a:r>
              <a:rPr sz="900" spc="5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assets,</a:t>
            </a:r>
            <a:r>
              <a:rPr sz="900" spc="13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if</a:t>
            </a:r>
            <a:r>
              <a:rPr sz="900" spc="52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traded. </a:t>
            </a:r>
            <a:endParaRPr sz="900">
              <a:latin typeface="Times New Roman"/>
              <a:cs typeface="Times New Roman"/>
            </a:endParaRPr>
          </a:p>
          <a:p>
            <a:pPr marL="1934578" marR="2333258">
              <a:lnSpc>
                <a:spcPts val="980"/>
              </a:lnSpc>
              <a:spcBef>
                <a:spcPts val="477"/>
              </a:spcBef>
            </a:pPr>
            <a:r>
              <a:rPr sz="900" spc="-13" dirty="0">
                <a:latin typeface="Times New Roman"/>
                <a:cs typeface="Times New Roman"/>
              </a:rPr>
              <a:t>Varianc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136" dirty="0">
                <a:latin typeface="Times New Roman"/>
                <a:cs typeface="Times New Roman"/>
              </a:rPr>
              <a:t> </a:t>
            </a:r>
            <a:r>
              <a:rPr sz="900" spc="-13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n</a:t>
            </a:r>
            <a:r>
              <a:rPr sz="900" spc="14" dirty="0">
                <a:latin typeface="Times New Roman"/>
                <a:cs typeface="Times New Roman"/>
              </a:rPr>
              <a:t> </a:t>
            </a:r>
            <a:r>
              <a:rPr sz="900" spc="-13" dirty="0">
                <a:latin typeface="Times New Roman"/>
                <a:cs typeface="Times New Roman"/>
              </a:rPr>
              <a:t>Fir</a:t>
            </a:r>
            <a:r>
              <a:rPr sz="900" dirty="0">
                <a:latin typeface="Times New Roman"/>
                <a:cs typeface="Times New Roman"/>
              </a:rPr>
              <a:t>m</a:t>
            </a:r>
            <a:r>
              <a:rPr sz="900" spc="65" dirty="0">
                <a:latin typeface="Times New Roman"/>
                <a:cs typeface="Times New Roman"/>
              </a:rPr>
              <a:t> </a:t>
            </a:r>
            <a:r>
              <a:rPr sz="900" spc="-13" dirty="0">
                <a:latin typeface="Times New Roman"/>
                <a:cs typeface="Times New Roman"/>
              </a:rPr>
              <a:t>Valu</a:t>
            </a:r>
            <a:r>
              <a:rPr sz="900" dirty="0">
                <a:latin typeface="Times New Roman"/>
                <a:cs typeface="Times New Roman"/>
              </a:rPr>
              <a:t>e                 </a:t>
            </a:r>
            <a:r>
              <a:rPr sz="900" spc="3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2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f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stock</a:t>
            </a:r>
            <a:r>
              <a:rPr sz="900" dirty="0">
                <a:latin typeface="Times New Roman"/>
                <a:cs typeface="Times New Roman"/>
              </a:rPr>
              <a:t>s</a:t>
            </a:r>
            <a:r>
              <a:rPr sz="900" spc="173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an</a:t>
            </a:r>
            <a:r>
              <a:rPr sz="900" dirty="0">
                <a:latin typeface="Times New Roman"/>
                <a:cs typeface="Times New Roman"/>
              </a:rPr>
              <a:t>d</a:t>
            </a:r>
            <a:r>
              <a:rPr sz="900" spc="116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bond</a:t>
            </a:r>
            <a:r>
              <a:rPr sz="900" dirty="0">
                <a:latin typeface="Times New Roman"/>
                <a:cs typeface="Times New Roman"/>
              </a:rPr>
              <a:t>s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ar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118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traded,</a:t>
            </a:r>
            <a:endParaRPr sz="900">
              <a:latin typeface="Times New Roman"/>
              <a:cs typeface="Times New Roman"/>
            </a:endParaRPr>
          </a:p>
          <a:p>
            <a:pPr marL="3451895">
              <a:lnSpc>
                <a:spcPts val="1252"/>
              </a:lnSpc>
              <a:spcBef>
                <a:spcPts val="539"/>
              </a:spcBef>
            </a:pPr>
            <a:r>
              <a:rPr sz="1300" spc="-26" baseline="6102" dirty="0">
                <a:latin typeface="Times New Roman"/>
                <a:cs typeface="Times New Roman"/>
              </a:rPr>
              <a:t>σ</a:t>
            </a:r>
            <a:r>
              <a:rPr sz="1300" baseline="18308" dirty="0">
                <a:latin typeface="Times New Roman"/>
                <a:cs typeface="Times New Roman"/>
              </a:rPr>
              <a:t>2</a:t>
            </a:r>
            <a:r>
              <a:rPr sz="1300" spc="-8" baseline="-3051" dirty="0">
                <a:latin typeface="Times New Roman"/>
                <a:cs typeface="Times New Roman"/>
              </a:rPr>
              <a:t>fir</a:t>
            </a:r>
            <a:r>
              <a:rPr sz="1300" baseline="-3051" dirty="0">
                <a:latin typeface="Times New Roman"/>
                <a:cs typeface="Times New Roman"/>
              </a:rPr>
              <a:t>m </a:t>
            </a:r>
            <a:r>
              <a:rPr sz="1300" spc="145" baseline="-3051" dirty="0">
                <a:latin typeface="Times New Roman"/>
                <a:cs typeface="Times New Roman"/>
              </a:rPr>
              <a:t> </a:t>
            </a:r>
            <a:r>
              <a:rPr sz="1300" baseline="6102" dirty="0">
                <a:latin typeface="Times New Roman"/>
                <a:cs typeface="Times New Roman"/>
              </a:rPr>
              <a:t>=</a:t>
            </a:r>
            <a:r>
              <a:rPr sz="1300" spc="64" baseline="6102" dirty="0">
                <a:latin typeface="Times New Roman"/>
                <a:cs typeface="Times New Roman"/>
              </a:rPr>
              <a:t> </a:t>
            </a:r>
            <a:r>
              <a:rPr sz="1300" baseline="6102" dirty="0">
                <a:latin typeface="Times New Roman"/>
                <a:cs typeface="Times New Roman"/>
              </a:rPr>
              <a:t>w</a:t>
            </a:r>
            <a:r>
              <a:rPr sz="1300" spc="-13" baseline="-3051" dirty="0">
                <a:latin typeface="Times New Roman"/>
                <a:cs typeface="Times New Roman"/>
              </a:rPr>
              <a:t>e</a:t>
            </a:r>
            <a:r>
              <a:rPr sz="1300" baseline="18308" dirty="0">
                <a:latin typeface="Times New Roman"/>
                <a:cs typeface="Times New Roman"/>
              </a:rPr>
              <a:t>2</a:t>
            </a:r>
            <a:r>
              <a:rPr sz="1300" spc="69" baseline="18308" dirty="0">
                <a:latin typeface="Times New Roman"/>
                <a:cs typeface="Times New Roman"/>
              </a:rPr>
              <a:t> </a:t>
            </a:r>
            <a:r>
              <a:rPr sz="1300" spc="4" baseline="6102" dirty="0">
                <a:latin typeface="Times New Roman"/>
                <a:cs typeface="Times New Roman"/>
              </a:rPr>
              <a:t>σ</a:t>
            </a:r>
            <a:r>
              <a:rPr sz="1300" spc="-13" baseline="-3051" dirty="0">
                <a:latin typeface="Times New Roman"/>
                <a:cs typeface="Times New Roman"/>
              </a:rPr>
              <a:t>e</a:t>
            </a:r>
            <a:r>
              <a:rPr sz="1300" baseline="18308" dirty="0">
                <a:latin typeface="Times New Roman"/>
                <a:cs typeface="Times New Roman"/>
              </a:rPr>
              <a:t>2</a:t>
            </a:r>
            <a:r>
              <a:rPr sz="1300" spc="153" baseline="18308" dirty="0">
                <a:latin typeface="Times New Roman"/>
                <a:cs typeface="Times New Roman"/>
              </a:rPr>
              <a:t> </a:t>
            </a:r>
            <a:r>
              <a:rPr sz="1300" baseline="6102" dirty="0">
                <a:latin typeface="Times New Roman"/>
                <a:cs typeface="Times New Roman"/>
              </a:rPr>
              <a:t>+</a:t>
            </a:r>
            <a:r>
              <a:rPr sz="1300" spc="64" baseline="6102" dirty="0">
                <a:latin typeface="Times New Roman"/>
                <a:cs typeface="Times New Roman"/>
              </a:rPr>
              <a:t> </a:t>
            </a:r>
            <a:r>
              <a:rPr sz="1300" baseline="6102" dirty="0">
                <a:latin typeface="Times New Roman"/>
                <a:cs typeface="Times New Roman"/>
              </a:rPr>
              <a:t>w</a:t>
            </a:r>
            <a:r>
              <a:rPr sz="1300" baseline="-3051" dirty="0">
                <a:latin typeface="Times New Roman"/>
                <a:cs typeface="Times New Roman"/>
              </a:rPr>
              <a:t>d</a:t>
            </a:r>
            <a:r>
              <a:rPr sz="1300" baseline="18308" dirty="0">
                <a:latin typeface="Times New Roman"/>
                <a:cs typeface="Times New Roman"/>
              </a:rPr>
              <a:t>2</a:t>
            </a:r>
            <a:r>
              <a:rPr sz="1300" spc="67" baseline="18308" dirty="0">
                <a:latin typeface="Times New Roman"/>
                <a:cs typeface="Times New Roman"/>
              </a:rPr>
              <a:t> </a:t>
            </a:r>
            <a:r>
              <a:rPr sz="1300" spc="4" baseline="6102" dirty="0">
                <a:latin typeface="Times New Roman"/>
                <a:cs typeface="Times New Roman"/>
              </a:rPr>
              <a:t>σ</a:t>
            </a:r>
            <a:r>
              <a:rPr sz="1300" baseline="-3051" dirty="0">
                <a:latin typeface="Times New Roman"/>
                <a:cs typeface="Times New Roman"/>
              </a:rPr>
              <a:t>d</a:t>
            </a:r>
            <a:r>
              <a:rPr sz="1300" baseline="18308" dirty="0">
                <a:latin typeface="Times New Roman"/>
                <a:cs typeface="Times New Roman"/>
              </a:rPr>
              <a:t>2</a:t>
            </a:r>
            <a:r>
              <a:rPr sz="1300" spc="152" baseline="18308" dirty="0">
                <a:latin typeface="Times New Roman"/>
                <a:cs typeface="Times New Roman"/>
              </a:rPr>
              <a:t> </a:t>
            </a:r>
            <a:r>
              <a:rPr sz="1300" baseline="6102" dirty="0">
                <a:latin typeface="Times New Roman"/>
                <a:cs typeface="Times New Roman"/>
              </a:rPr>
              <a:t>+</a:t>
            </a:r>
            <a:r>
              <a:rPr sz="1300" spc="68" baseline="6102" dirty="0">
                <a:latin typeface="Times New Roman"/>
                <a:cs typeface="Times New Roman"/>
              </a:rPr>
              <a:t> </a:t>
            </a:r>
            <a:r>
              <a:rPr sz="1300" baseline="6102" dirty="0">
                <a:latin typeface="Times New Roman"/>
                <a:cs typeface="Times New Roman"/>
              </a:rPr>
              <a:t>2</a:t>
            </a:r>
            <a:r>
              <a:rPr sz="1300" spc="61" baseline="6102" dirty="0">
                <a:latin typeface="Times New Roman"/>
                <a:cs typeface="Times New Roman"/>
              </a:rPr>
              <a:t> </a:t>
            </a:r>
            <a:r>
              <a:rPr sz="1300" baseline="6102" dirty="0">
                <a:latin typeface="Times New Roman"/>
                <a:cs typeface="Times New Roman"/>
              </a:rPr>
              <a:t>w</a:t>
            </a:r>
            <a:r>
              <a:rPr sz="1300" baseline="-3051" dirty="0">
                <a:latin typeface="Times New Roman"/>
                <a:cs typeface="Times New Roman"/>
              </a:rPr>
              <a:t>e</a:t>
            </a:r>
            <a:r>
              <a:rPr sz="1300" spc="70" baseline="-3051" dirty="0">
                <a:latin typeface="Times New Roman"/>
                <a:cs typeface="Times New Roman"/>
              </a:rPr>
              <a:t> </a:t>
            </a:r>
            <a:r>
              <a:rPr sz="1300" spc="-8" baseline="6102" dirty="0">
                <a:latin typeface="Times New Roman"/>
                <a:cs typeface="Times New Roman"/>
              </a:rPr>
              <a:t>w</a:t>
            </a:r>
            <a:r>
              <a:rPr sz="1300" baseline="-3051" dirty="0">
                <a:latin typeface="Times New Roman"/>
                <a:cs typeface="Times New Roman"/>
              </a:rPr>
              <a:t>d</a:t>
            </a:r>
            <a:r>
              <a:rPr sz="1300" spc="82" baseline="-3051" dirty="0">
                <a:latin typeface="Times New Roman"/>
                <a:cs typeface="Times New Roman"/>
              </a:rPr>
              <a:t> </a:t>
            </a:r>
            <a:r>
              <a:rPr sz="1300" spc="22" baseline="6102" dirty="0">
                <a:latin typeface="Times New Roman"/>
                <a:cs typeface="Times New Roman"/>
              </a:rPr>
              <a:t>ρ</a:t>
            </a:r>
            <a:r>
              <a:rPr sz="1300" baseline="-3051" dirty="0">
                <a:latin typeface="Times New Roman"/>
                <a:cs typeface="Times New Roman"/>
              </a:rPr>
              <a:t>ed </a:t>
            </a:r>
            <a:r>
              <a:rPr sz="1300" spc="171" baseline="-3051" dirty="0">
                <a:latin typeface="Times New Roman"/>
                <a:cs typeface="Times New Roman"/>
              </a:rPr>
              <a:t> </a:t>
            </a:r>
            <a:r>
              <a:rPr sz="1300" spc="-26" baseline="6102" dirty="0">
                <a:latin typeface="Times New Roman"/>
                <a:cs typeface="Times New Roman"/>
              </a:rPr>
              <a:t>σ</a:t>
            </a:r>
            <a:r>
              <a:rPr sz="1300" baseline="-3051" dirty="0">
                <a:latin typeface="Times New Roman"/>
                <a:cs typeface="Times New Roman"/>
              </a:rPr>
              <a:t>e</a:t>
            </a:r>
            <a:r>
              <a:rPr sz="1300" spc="97" baseline="-3051" dirty="0">
                <a:latin typeface="Times New Roman"/>
                <a:cs typeface="Times New Roman"/>
              </a:rPr>
              <a:t> </a:t>
            </a:r>
            <a:r>
              <a:rPr sz="1300" baseline="6102" dirty="0">
                <a:latin typeface="Times New Roman"/>
                <a:cs typeface="Times New Roman"/>
              </a:rPr>
              <a:t>σ</a:t>
            </a:r>
            <a:r>
              <a:rPr sz="1300" baseline="-3051" dirty="0">
                <a:latin typeface="Times New Roman"/>
                <a:cs typeface="Times New Roman"/>
              </a:rPr>
              <a:t>d</a:t>
            </a:r>
            <a:endParaRPr sz="900">
              <a:latin typeface="Times New Roman"/>
              <a:cs typeface="Times New Roman"/>
            </a:endParaRPr>
          </a:p>
          <a:p>
            <a:pPr marL="3451895" marR="2825002">
              <a:lnSpc>
                <a:spcPts val="1159"/>
              </a:lnSpc>
              <a:spcBef>
                <a:spcPts val="341"/>
              </a:spcBef>
            </a:pPr>
            <a:r>
              <a:rPr sz="900" spc="-4" dirty="0">
                <a:latin typeface="Times New Roman"/>
                <a:cs typeface="Times New Roman"/>
              </a:rPr>
              <a:t>wher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15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σ</a:t>
            </a:r>
            <a:r>
              <a:rPr sz="1300" spc="-13" baseline="-9154" dirty="0">
                <a:latin typeface="Times New Roman"/>
                <a:cs typeface="Times New Roman"/>
              </a:rPr>
              <a:t>e</a:t>
            </a:r>
            <a:r>
              <a:rPr sz="1300" baseline="12205" dirty="0">
                <a:latin typeface="Times New Roman"/>
                <a:cs typeface="Times New Roman"/>
              </a:rPr>
              <a:t>2</a:t>
            </a:r>
            <a:r>
              <a:rPr sz="1300" spc="153" baseline="1220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=</a:t>
            </a:r>
            <a:r>
              <a:rPr sz="900" spc="28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varianc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n</a:t>
            </a:r>
            <a:r>
              <a:rPr sz="900" spc="37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th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56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stoc</a:t>
            </a:r>
            <a:r>
              <a:rPr sz="900" dirty="0">
                <a:latin typeface="Times New Roman"/>
                <a:cs typeface="Times New Roman"/>
              </a:rPr>
              <a:t>k</a:t>
            </a:r>
            <a:r>
              <a:rPr sz="900" spc="9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price </a:t>
            </a:r>
            <a:endParaRPr sz="900">
              <a:latin typeface="Times New Roman"/>
              <a:cs typeface="Times New Roman"/>
            </a:endParaRPr>
          </a:p>
          <a:p>
            <a:pPr marL="3451895" marR="2825002">
              <a:lnSpc>
                <a:spcPts val="980"/>
              </a:lnSpc>
              <a:spcBef>
                <a:spcPts val="538"/>
              </a:spcBef>
            </a:pPr>
            <a:r>
              <a:rPr sz="900" spc="-8" dirty="0">
                <a:latin typeface="Times New Roman"/>
                <a:cs typeface="Times New Roman"/>
              </a:rPr>
              <a:t>w</a:t>
            </a:r>
            <a:r>
              <a:rPr sz="1300" baseline="-9154" dirty="0">
                <a:latin typeface="Times New Roman"/>
                <a:cs typeface="Times New Roman"/>
              </a:rPr>
              <a:t>e</a:t>
            </a:r>
            <a:r>
              <a:rPr sz="1300" spc="39" baseline="-915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=</a:t>
            </a:r>
            <a:r>
              <a:rPr sz="900" spc="28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M</a:t>
            </a:r>
            <a:r>
              <a:rPr sz="900" dirty="0">
                <a:latin typeface="Times New Roman"/>
                <a:cs typeface="Times New Roman"/>
              </a:rPr>
              <a:t>V</a:t>
            </a:r>
            <a:r>
              <a:rPr sz="900" spc="59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weigh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120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f</a:t>
            </a:r>
            <a:r>
              <a:rPr sz="900" spc="32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Equity</a:t>
            </a:r>
            <a:endParaRPr sz="900">
              <a:latin typeface="Times New Roman"/>
              <a:cs typeface="Times New Roman"/>
            </a:endParaRPr>
          </a:p>
          <a:p>
            <a:pPr marL="3451895">
              <a:lnSpc>
                <a:spcPts val="1159"/>
              </a:lnSpc>
              <a:spcBef>
                <a:spcPts val="549"/>
              </a:spcBef>
            </a:pPr>
            <a:r>
              <a:rPr sz="900" spc="-26" dirty="0">
                <a:latin typeface="Times New Roman"/>
                <a:cs typeface="Times New Roman"/>
              </a:rPr>
              <a:t>σ</a:t>
            </a:r>
            <a:r>
              <a:rPr sz="1300" baseline="-9154" dirty="0">
                <a:latin typeface="Times New Roman"/>
                <a:cs typeface="Times New Roman"/>
              </a:rPr>
              <a:t>d</a:t>
            </a:r>
            <a:r>
              <a:rPr sz="1300" baseline="12205" dirty="0">
                <a:latin typeface="Times New Roman"/>
                <a:cs typeface="Times New Roman"/>
              </a:rPr>
              <a:t>2</a:t>
            </a:r>
            <a:r>
              <a:rPr sz="1300" spc="152" baseline="1220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=</a:t>
            </a:r>
            <a:r>
              <a:rPr sz="900" spc="4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the</a:t>
            </a:r>
            <a:r>
              <a:rPr sz="900" spc="7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variance</a:t>
            </a:r>
            <a:r>
              <a:rPr sz="900" spc="16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in</a:t>
            </a:r>
            <a:r>
              <a:rPr sz="900" spc="5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the</a:t>
            </a:r>
            <a:r>
              <a:rPr sz="900" spc="7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bond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price       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w</a:t>
            </a:r>
            <a:r>
              <a:rPr sz="900" spc="132" dirty="0">
                <a:latin typeface="Times New Roman"/>
                <a:cs typeface="Times New Roman"/>
              </a:rPr>
              <a:t> </a:t>
            </a:r>
            <a:r>
              <a:rPr sz="1300" baseline="-9154" dirty="0">
                <a:latin typeface="Times New Roman"/>
                <a:cs typeface="Times New Roman"/>
              </a:rPr>
              <a:t>d</a:t>
            </a:r>
            <a:r>
              <a:rPr sz="1300" spc="25" baseline="-915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=</a:t>
            </a:r>
            <a:r>
              <a:rPr sz="900" spc="28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M</a:t>
            </a:r>
            <a:r>
              <a:rPr sz="900" dirty="0">
                <a:latin typeface="Times New Roman"/>
                <a:cs typeface="Times New Roman"/>
              </a:rPr>
              <a:t>V</a:t>
            </a:r>
            <a:r>
              <a:rPr sz="900" spc="59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weigh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120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f</a:t>
            </a:r>
            <a:r>
              <a:rPr sz="900" spc="32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debt</a:t>
            </a:r>
            <a:endParaRPr sz="900">
              <a:latin typeface="Times New Roman"/>
              <a:cs typeface="Times New Roman"/>
            </a:endParaRPr>
          </a:p>
          <a:p>
            <a:pPr marL="3451895">
              <a:lnSpc>
                <a:spcPct val="95825"/>
              </a:lnSpc>
              <a:spcBef>
                <a:spcPts val="538"/>
              </a:spcBef>
            </a:pP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-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If</a:t>
            </a:r>
            <a:r>
              <a:rPr sz="900" spc="4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not</a:t>
            </a:r>
            <a:r>
              <a:rPr sz="900" spc="6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traded,</a:t>
            </a:r>
            <a:r>
              <a:rPr sz="900" spc="1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use</a:t>
            </a:r>
            <a:r>
              <a:rPr sz="900" spc="63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variances</a:t>
            </a:r>
            <a:r>
              <a:rPr sz="900" spc="17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of</a:t>
            </a:r>
            <a:r>
              <a:rPr sz="900" spc="4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similarly</a:t>
            </a:r>
            <a:r>
              <a:rPr sz="900" spc="16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rated</a:t>
            </a:r>
            <a:r>
              <a:rPr sz="900" spc="102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bonds.</a:t>
            </a:r>
            <a:endParaRPr sz="900">
              <a:latin typeface="Times New Roman"/>
              <a:cs typeface="Times New Roman"/>
            </a:endParaRPr>
          </a:p>
          <a:p>
            <a:pPr marL="3597947" marR="1797739" indent="-146052">
              <a:lnSpc>
                <a:spcPts val="980"/>
              </a:lnSpc>
              <a:spcBef>
                <a:spcPts val="416"/>
              </a:spcBef>
            </a:pP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-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Use</a:t>
            </a:r>
            <a:r>
              <a:rPr sz="900" spc="7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average</a:t>
            </a:r>
            <a:r>
              <a:rPr sz="900" spc="15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firm</a:t>
            </a:r>
            <a:r>
              <a:rPr sz="900" spc="10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value</a:t>
            </a:r>
            <a:r>
              <a:rPr sz="900" spc="11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variance</a:t>
            </a:r>
            <a:r>
              <a:rPr sz="900" spc="17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from</a:t>
            </a:r>
            <a:r>
              <a:rPr sz="900" spc="92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the</a:t>
            </a:r>
            <a:r>
              <a:rPr sz="900" spc="7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industry</a:t>
            </a:r>
            <a:r>
              <a:rPr sz="900" spc="13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in</a:t>
            </a:r>
            <a:r>
              <a:rPr sz="900" spc="5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which </a:t>
            </a:r>
            <a:endParaRPr sz="900">
              <a:latin typeface="Times New Roman"/>
              <a:cs typeface="Times New Roman"/>
            </a:endParaRPr>
          </a:p>
          <a:p>
            <a:pPr marL="3597947" marR="1797739">
              <a:lnSpc>
                <a:spcPts val="980"/>
              </a:lnSpc>
              <a:spcBef>
                <a:spcPts val="416"/>
              </a:spcBef>
            </a:pPr>
            <a:r>
              <a:rPr sz="900" spc="-4" dirty="0">
                <a:latin typeface="Times New Roman"/>
                <a:cs typeface="Times New Roman"/>
              </a:rPr>
              <a:t>compan</a:t>
            </a:r>
            <a:r>
              <a:rPr sz="900" dirty="0">
                <a:latin typeface="Times New Roman"/>
                <a:cs typeface="Times New Roman"/>
              </a:rPr>
              <a:t>y</a:t>
            </a:r>
            <a:r>
              <a:rPr sz="900" spc="129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operates.</a:t>
            </a:r>
            <a:endParaRPr sz="900">
              <a:latin typeface="Times New Roman"/>
              <a:cs typeface="Times New Roman"/>
            </a:endParaRPr>
          </a:p>
          <a:p>
            <a:pPr marL="3597947" marR="1553932" indent="-1663368">
              <a:lnSpc>
                <a:spcPts val="980"/>
              </a:lnSpc>
              <a:spcBef>
                <a:spcPts val="493"/>
              </a:spcBef>
            </a:pPr>
            <a:r>
              <a:rPr sz="900" spc="-8" dirty="0">
                <a:latin typeface="Times New Roman"/>
                <a:cs typeface="Times New Roman"/>
              </a:rPr>
              <a:t>Valu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97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f</a:t>
            </a:r>
            <a:r>
              <a:rPr sz="900" spc="23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th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47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Deb</a:t>
            </a:r>
            <a:r>
              <a:rPr sz="900" dirty="0">
                <a:latin typeface="Times New Roman"/>
                <a:cs typeface="Times New Roman"/>
              </a:rPr>
              <a:t>t                         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-2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If</a:t>
            </a:r>
            <a:r>
              <a:rPr sz="900" spc="5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the</a:t>
            </a:r>
            <a:r>
              <a:rPr sz="900" spc="87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debt</a:t>
            </a:r>
            <a:r>
              <a:rPr sz="900" spc="10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is</a:t>
            </a:r>
            <a:r>
              <a:rPr sz="900" spc="6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short</a:t>
            </a:r>
            <a:r>
              <a:rPr sz="900" spc="103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term,</a:t>
            </a:r>
            <a:r>
              <a:rPr sz="900" spc="12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you</a:t>
            </a:r>
            <a:r>
              <a:rPr sz="900" spc="8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can</a:t>
            </a:r>
            <a:r>
              <a:rPr sz="900" spc="9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use</a:t>
            </a:r>
            <a:r>
              <a:rPr sz="900" spc="8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only</a:t>
            </a:r>
            <a:r>
              <a:rPr sz="900" spc="9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the</a:t>
            </a:r>
            <a:r>
              <a:rPr sz="900" spc="87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face</a:t>
            </a:r>
            <a:r>
              <a:rPr sz="900" spc="10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or</a:t>
            </a:r>
            <a:r>
              <a:rPr sz="900" spc="6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book</a:t>
            </a:r>
            <a:r>
              <a:rPr sz="900" spc="103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value </a:t>
            </a:r>
            <a:endParaRPr sz="900">
              <a:latin typeface="Times New Roman"/>
              <a:cs typeface="Times New Roman"/>
            </a:endParaRPr>
          </a:p>
          <a:p>
            <a:pPr marL="3597947" marR="1553932">
              <a:lnSpc>
                <a:spcPts val="980"/>
              </a:lnSpc>
              <a:spcBef>
                <a:spcPts val="416"/>
              </a:spcBef>
            </a:pPr>
            <a:r>
              <a:rPr sz="900" dirty="0">
                <a:latin typeface="Times New Roman"/>
                <a:cs typeface="Times New Roman"/>
              </a:rPr>
              <a:t>of</a:t>
            </a:r>
            <a:r>
              <a:rPr sz="900" spc="32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the</a:t>
            </a:r>
            <a:r>
              <a:rPr sz="900" spc="5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debt.</a:t>
            </a:r>
            <a:endParaRPr sz="900">
              <a:latin typeface="Times New Roman"/>
              <a:cs typeface="Times New Roman"/>
            </a:endParaRPr>
          </a:p>
          <a:p>
            <a:pPr marL="3597947" marR="1635070" indent="-146052">
              <a:lnSpc>
                <a:spcPts val="980"/>
              </a:lnSpc>
              <a:spcBef>
                <a:spcPts val="430"/>
              </a:spcBef>
            </a:pP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-2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If</a:t>
            </a:r>
            <a:r>
              <a:rPr sz="900" spc="5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the</a:t>
            </a:r>
            <a:r>
              <a:rPr sz="900" spc="87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debt</a:t>
            </a:r>
            <a:r>
              <a:rPr sz="900" spc="10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is</a:t>
            </a:r>
            <a:r>
              <a:rPr sz="900" spc="6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long</a:t>
            </a:r>
            <a:r>
              <a:rPr sz="900" spc="9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term</a:t>
            </a:r>
            <a:r>
              <a:rPr sz="900" spc="113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and</a:t>
            </a:r>
            <a:r>
              <a:rPr sz="900" spc="8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coupon</a:t>
            </a:r>
            <a:r>
              <a:rPr sz="900" spc="13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bearing,</a:t>
            </a:r>
            <a:r>
              <a:rPr sz="900" spc="14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add</a:t>
            </a:r>
            <a:r>
              <a:rPr sz="900" spc="8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the</a:t>
            </a:r>
            <a:r>
              <a:rPr sz="900" spc="87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cumulated </a:t>
            </a:r>
            <a:endParaRPr sz="900">
              <a:latin typeface="Times New Roman"/>
              <a:cs typeface="Times New Roman"/>
            </a:endParaRPr>
          </a:p>
          <a:p>
            <a:pPr marL="3597947" marR="1635070">
              <a:lnSpc>
                <a:spcPts val="980"/>
              </a:lnSpc>
              <a:spcBef>
                <a:spcPts val="416"/>
              </a:spcBef>
            </a:pPr>
            <a:r>
              <a:rPr sz="900" spc="-4" dirty="0">
                <a:latin typeface="Times New Roman"/>
                <a:cs typeface="Times New Roman"/>
              </a:rPr>
              <a:t>nomina</a:t>
            </a:r>
            <a:r>
              <a:rPr sz="900" dirty="0">
                <a:latin typeface="Times New Roman"/>
                <a:cs typeface="Times New Roman"/>
              </a:rPr>
              <a:t>l</a:t>
            </a:r>
            <a:r>
              <a:rPr sz="900" spc="14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valu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96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f</a:t>
            </a:r>
            <a:r>
              <a:rPr sz="900" spc="32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thes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92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coupon</a:t>
            </a:r>
            <a:r>
              <a:rPr sz="900" dirty="0">
                <a:latin typeface="Times New Roman"/>
                <a:cs typeface="Times New Roman"/>
              </a:rPr>
              <a:t>s</a:t>
            </a:r>
            <a:r>
              <a:rPr sz="900" spc="118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o</a:t>
            </a:r>
            <a:r>
              <a:rPr sz="900" spc="37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th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56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fac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7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valu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96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f</a:t>
            </a:r>
            <a:r>
              <a:rPr sz="900" spc="32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th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56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debt.</a:t>
            </a:r>
            <a:endParaRPr sz="900">
              <a:latin typeface="Times New Roman"/>
              <a:cs typeface="Times New Roman"/>
            </a:endParaRPr>
          </a:p>
          <a:p>
            <a:pPr marL="1934578">
              <a:lnSpc>
                <a:spcPct val="95825"/>
              </a:lnSpc>
              <a:spcBef>
                <a:spcPts val="493"/>
              </a:spcBef>
            </a:pPr>
            <a:r>
              <a:rPr sz="900" dirty="0">
                <a:latin typeface="Times New Roman"/>
                <a:cs typeface="Times New Roman"/>
              </a:rPr>
              <a:t>Maturity</a:t>
            </a:r>
            <a:r>
              <a:rPr sz="900" spc="157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of</a:t>
            </a:r>
            <a:r>
              <a:rPr sz="900" spc="37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the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Debt                    </a:t>
            </a:r>
            <a:r>
              <a:rPr sz="900" spc="20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-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Face</a:t>
            </a:r>
            <a:r>
              <a:rPr sz="900" spc="11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value</a:t>
            </a:r>
            <a:r>
              <a:rPr sz="900" spc="123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weighted</a:t>
            </a:r>
            <a:r>
              <a:rPr sz="900" spc="187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duration</a:t>
            </a:r>
            <a:r>
              <a:rPr sz="900" spc="14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of</a:t>
            </a:r>
            <a:r>
              <a:rPr sz="900" spc="5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bonds</a:t>
            </a:r>
            <a:r>
              <a:rPr sz="900" spc="112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outstanding</a:t>
            </a:r>
            <a:r>
              <a:rPr sz="900" spc="19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(or)</a:t>
            </a:r>
            <a:endParaRPr sz="900">
              <a:latin typeface="Times New Roman"/>
              <a:cs typeface="Times New Roman"/>
            </a:endParaRPr>
          </a:p>
          <a:p>
            <a:pPr marL="3432002" marR="2762067" algn="ctr">
              <a:lnSpc>
                <a:spcPct val="95825"/>
              </a:lnSpc>
              <a:spcBef>
                <a:spcPts val="416"/>
              </a:spcBef>
            </a:pP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-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If</a:t>
            </a:r>
            <a:r>
              <a:rPr sz="900" spc="4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not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available,</a:t>
            </a:r>
            <a:r>
              <a:rPr sz="900" spc="19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use</a:t>
            </a:r>
            <a:r>
              <a:rPr sz="900" spc="72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weighted</a:t>
            </a:r>
            <a:r>
              <a:rPr sz="900" spc="182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maturity</a:t>
            </a:r>
            <a:endParaRPr sz="9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67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0044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61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124417">
              <a:lnSpc>
                <a:spcPct val="95825"/>
              </a:lnSpc>
              <a:spcBef>
                <a:spcPts val="2708"/>
              </a:spcBef>
            </a:pP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aluing Equity as an option - Eurotunnel in early 1998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9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Eurotunnel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been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disaster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since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opening</a:t>
            </a:r>
            <a:endParaRPr sz="1600">
              <a:latin typeface="Times New Roman"/>
              <a:cs typeface="Times New Roman"/>
            </a:endParaRPr>
          </a:p>
          <a:p>
            <a:pPr marL="1749020" marR="409324" indent="-252870">
              <a:lnSpc>
                <a:spcPts val="1599"/>
              </a:lnSpc>
              <a:spcBef>
                <a:spcPts val="48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In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1997,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Eurotunnel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before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interest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taxes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-£56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net income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-£685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1997,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its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book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was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-£</a:t>
            </a:r>
            <a:r>
              <a:rPr sz="1400" spc="-53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17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2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£8,865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outstanding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weighted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average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duration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was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10.93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years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Debt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spc="-98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ype                                       </a:t>
            </a:r>
            <a:r>
              <a:rPr sz="1400" spc="2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Face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</a:t>
            </a:r>
            <a:r>
              <a:rPr sz="1400" spc="-20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Duration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533"/>
              </a:spcBef>
            </a:pPr>
            <a:r>
              <a:rPr sz="1600" dirty="0">
                <a:latin typeface="Times New Roman"/>
                <a:cs typeface="Times New Roman"/>
              </a:rPr>
              <a:t>Short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                                </a:t>
            </a:r>
            <a:r>
              <a:rPr sz="1600" spc="3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935                         </a:t>
            </a:r>
            <a:r>
              <a:rPr sz="1600" spc="1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0.50</a:t>
            </a:r>
            <a:endParaRPr sz="1600">
              <a:latin typeface="Times New Roman"/>
              <a:cs typeface="Times New Roman"/>
            </a:endParaRPr>
          </a:p>
          <a:p>
            <a:pPr marL="1865622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                                   </a:t>
            </a:r>
            <a:r>
              <a:rPr sz="1600" spc="2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2435                       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6.7</a:t>
            </a:r>
            <a:endParaRPr sz="1600">
              <a:latin typeface="Times New Roman"/>
              <a:cs typeface="Times New Roman"/>
            </a:endParaRPr>
          </a:p>
          <a:p>
            <a:pPr marL="1865622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20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                                   </a:t>
            </a:r>
            <a:r>
              <a:rPr sz="1600" spc="2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3555                       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12.6</a:t>
            </a:r>
            <a:endParaRPr sz="1600">
              <a:latin typeface="Times New Roman"/>
              <a:cs typeface="Times New Roman"/>
            </a:endParaRPr>
          </a:p>
          <a:p>
            <a:pPr marL="1865622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Longer                                    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1940</a:t>
            </a:r>
            <a:endParaRPr sz="1600">
              <a:latin typeface="Times New Roman"/>
              <a:cs typeface="Times New Roman"/>
            </a:endParaRPr>
          </a:p>
          <a:p>
            <a:pPr marL="1865622">
              <a:lnSpc>
                <a:spcPct val="95825"/>
              </a:lnSpc>
              <a:spcBef>
                <a:spcPts val="228"/>
              </a:spcBef>
            </a:pPr>
            <a:r>
              <a:rPr sz="1600" dirty="0">
                <a:latin typeface="Times New Roman"/>
                <a:cs typeface="Times New Roman"/>
              </a:rPr>
              <a:t>18.2</a:t>
            </a:r>
            <a:endParaRPr sz="1600">
              <a:latin typeface="Times New Roman"/>
              <a:cs typeface="Times New Roman"/>
            </a:endParaRPr>
          </a:p>
          <a:p>
            <a:pPr marL="2674807">
              <a:lnSpc>
                <a:spcPct val="95825"/>
              </a:lnSpc>
              <a:spcBef>
                <a:spcPts val="395"/>
              </a:spcBef>
            </a:pPr>
            <a:r>
              <a:rPr sz="1400" i="1" spc="-129" dirty="0">
                <a:latin typeface="Times New Roman"/>
                <a:cs typeface="Times New Roman"/>
              </a:rPr>
              <a:t>T</a:t>
            </a:r>
            <a:r>
              <a:rPr sz="1400" i="1" dirty="0">
                <a:latin typeface="Times New Roman"/>
                <a:cs typeface="Times New Roman"/>
              </a:rPr>
              <a:t>otal                                             </a:t>
            </a:r>
            <a:r>
              <a:rPr sz="1400" i="1" spc="28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£8,865</a:t>
            </a:r>
            <a:r>
              <a:rPr sz="1400" i="1" spc="4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mil</a:t>
            </a:r>
            <a:r>
              <a:rPr sz="1400" i="1" spc="-1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10.93</a:t>
            </a:r>
            <a:r>
              <a:rPr sz="1400" i="1" spc="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years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83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9712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62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660719" marR="2593288" algn="ctr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The Basic DCF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aluation</a:t>
            </a:r>
            <a:endParaRPr sz="2100">
              <a:latin typeface="Times New Roman"/>
              <a:cs typeface="Times New Roman"/>
            </a:endParaRPr>
          </a:p>
          <a:p>
            <a:pPr marL="1395001" marR="976677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cashflows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firm, </a:t>
            </a:r>
            <a:endParaRPr sz="1600">
              <a:latin typeface="Times New Roman"/>
              <a:cs typeface="Times New Roman"/>
            </a:endParaRPr>
          </a:p>
          <a:p>
            <a:pPr marL="1395001" marR="976677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discounted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weighted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£2,312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million.</a:t>
            </a:r>
            <a:endParaRPr sz="1600">
              <a:latin typeface="Times New Roman"/>
              <a:cs typeface="Times New Roman"/>
            </a:endParaRPr>
          </a:p>
          <a:p>
            <a:pPr marL="1064983" marR="2641345" algn="ctr">
              <a:lnSpc>
                <a:spcPts val="1806"/>
              </a:lnSpc>
              <a:spcBef>
                <a:spcPts val="596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based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following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assumptions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Revenues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5%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perpetuit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COGS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currently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85%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revenues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drop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65%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revenues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yr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81"/>
              </a:spcBef>
            </a:pP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stay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level.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spending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depreciation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5%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perpetuit</a:t>
            </a:r>
            <a:r>
              <a:rPr sz="1400" spc="-98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working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requirements.</a:t>
            </a:r>
            <a:endParaRPr sz="1400">
              <a:latin typeface="Times New Roman"/>
              <a:cs typeface="Times New Roman"/>
            </a:endParaRPr>
          </a:p>
          <a:p>
            <a:pPr marL="1749020" marR="448083" indent="-252870">
              <a:lnSpc>
                <a:spcPts val="1599"/>
              </a:lnSpc>
              <a:spcBef>
                <a:spcPts val="43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ratio,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currently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95.35%,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drop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70%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after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5.</a:t>
            </a:r>
            <a:r>
              <a:rPr sz="1400" spc="-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 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10%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period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8%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after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that.</a:t>
            </a:r>
            <a:endParaRPr sz="1400">
              <a:latin typeface="Times New Roman"/>
              <a:cs typeface="Times New Roman"/>
            </a:endParaRPr>
          </a:p>
          <a:p>
            <a:pPr marL="1749020" marR="414539" indent="-252870">
              <a:lnSpc>
                <a:spcPts val="1599"/>
              </a:lnSpc>
              <a:spcBef>
                <a:spcPts val="350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1.10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next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five</a:t>
            </a:r>
            <a:r>
              <a:rPr sz="1400" spc="-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years,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drop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0.8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after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next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years.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long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term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bond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6%.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14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4758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63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370074" marR="3302603" algn="ctr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Other Inputs</a:t>
            </a:r>
            <a:endParaRPr sz="2100">
              <a:latin typeface="Times New Roman"/>
              <a:cs typeface="Times New Roman"/>
            </a:endParaRPr>
          </a:p>
          <a:p>
            <a:pPr marL="1395001" marR="577985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been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London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Exchange,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annualized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std </a:t>
            </a:r>
            <a:endParaRPr sz="1600">
              <a:latin typeface="Times New Roman"/>
              <a:cs typeface="Times New Roman"/>
            </a:endParaRPr>
          </a:p>
          <a:p>
            <a:pPr marL="1395001" marR="577985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deviation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based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(prices)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41%.</a:t>
            </a:r>
            <a:endParaRPr sz="1600">
              <a:latin typeface="Times New Roman"/>
              <a:cs typeface="Times New Roman"/>
            </a:endParaRPr>
          </a:p>
          <a:p>
            <a:pPr marL="1395001" marR="1016361" indent="-303444">
              <a:lnSpc>
                <a:spcPts val="1806"/>
              </a:lnSpc>
              <a:spcBef>
                <a:spcPts val="596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Eurotunnel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bonds,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been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traded;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annualized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std </a:t>
            </a:r>
            <a:endParaRPr sz="1600">
              <a:latin typeface="Times New Roman"/>
              <a:cs typeface="Times New Roman"/>
            </a:endParaRPr>
          </a:p>
          <a:p>
            <a:pPr marL="1395001" marR="101636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deviation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ln(price)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17%.</a:t>
            </a:r>
            <a:endParaRPr sz="1600">
              <a:latin typeface="Times New Roman"/>
              <a:cs typeface="Times New Roman"/>
            </a:endParaRPr>
          </a:p>
          <a:p>
            <a:pPr marL="1749020" marR="339315" indent="-252870">
              <a:lnSpc>
                <a:spcPts val="1599"/>
              </a:lnSpc>
              <a:spcBef>
                <a:spcPts val="40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correlation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between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bond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has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been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0.5.</a:t>
            </a:r>
            <a:r>
              <a:rPr sz="1400" spc="-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proportion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structure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during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period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(1992-1996)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was 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85%.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Annualized</a:t>
            </a:r>
            <a:r>
              <a:rPr sz="1400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variance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ts val="1599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(0.15)</a:t>
            </a:r>
            <a:r>
              <a:rPr sz="1400" baseline="19325" dirty="0">
                <a:latin typeface="Times New Roman"/>
                <a:cs typeface="Times New Roman"/>
              </a:rPr>
              <a:t>2</a:t>
            </a:r>
            <a:r>
              <a:rPr sz="1400" spc="152" baseline="19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(0.41)</a:t>
            </a:r>
            <a:r>
              <a:rPr sz="1400" baseline="19325" dirty="0">
                <a:latin typeface="Times New Roman"/>
                <a:cs typeface="Times New Roman"/>
              </a:rPr>
              <a:t>2</a:t>
            </a:r>
            <a:r>
              <a:rPr sz="1400" spc="152" baseline="19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(0.85)</a:t>
            </a:r>
            <a:r>
              <a:rPr sz="1400" baseline="19325" dirty="0">
                <a:latin typeface="Times New Roman"/>
                <a:cs typeface="Times New Roman"/>
              </a:rPr>
              <a:t>2</a:t>
            </a:r>
            <a:r>
              <a:rPr sz="1400" spc="152" baseline="19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(0.17)</a:t>
            </a:r>
            <a:r>
              <a:rPr sz="1400" baseline="19325" dirty="0">
                <a:latin typeface="Times New Roman"/>
                <a:cs typeface="Times New Roman"/>
              </a:rPr>
              <a:t>2</a:t>
            </a:r>
            <a:r>
              <a:rPr sz="1400" spc="152" baseline="19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(0.15)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(0.85)(0.5)(0.41)(0.17)=</a:t>
            </a:r>
            <a:r>
              <a:rPr sz="1400" spc="1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0.0335</a:t>
            </a:r>
            <a:endParaRPr sz="1400">
              <a:latin typeface="Times New Roman"/>
              <a:cs typeface="Times New Roman"/>
            </a:endParaRPr>
          </a:p>
          <a:p>
            <a:pPr marL="1395001" marR="692437" indent="-303444">
              <a:lnSpc>
                <a:spcPts val="1806"/>
              </a:lnSpc>
              <a:spcBef>
                <a:spcPts val="62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15-year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6%.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(I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duration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roughly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spc="-62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1 </a:t>
            </a:r>
            <a:endParaRPr sz="1600">
              <a:latin typeface="Times New Roman"/>
              <a:cs typeface="Times New Roman"/>
            </a:endParaRPr>
          </a:p>
          <a:p>
            <a:pPr marL="1395001" marR="69243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years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match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life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my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option)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106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5603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64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77866" marR="2009954" algn="ctr">
              <a:lnSpc>
                <a:spcPct val="95825"/>
              </a:lnSpc>
              <a:spcBef>
                <a:spcPts val="2708"/>
              </a:spcBef>
            </a:pP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aluing Eurotunnel Equity and Debt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9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Inputs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0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underlying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14" dirty="0">
                <a:latin typeface="Times New Roman"/>
                <a:cs typeface="Times New Roman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£2,312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171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Exercise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Face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outstanding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£8,865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256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Life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option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14" dirty="0">
                <a:latin typeface="Times New Roman"/>
                <a:cs typeface="Times New Roman"/>
              </a:rPr>
              <a:t> </a:t>
            </a:r>
            <a:r>
              <a:rPr sz="1400" spc="-112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eighted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average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duration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10.93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ts val="1644"/>
              </a:lnSpc>
              <a:spcBef>
                <a:spcPts val="247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2100" spc="-157" baseline="1870" dirty="0">
                <a:latin typeface="Times New Roman"/>
                <a:cs typeface="Times New Roman"/>
              </a:rPr>
              <a:t>V</a:t>
            </a:r>
            <a:r>
              <a:rPr sz="2100" baseline="1870" dirty="0">
                <a:latin typeface="Times New Roman"/>
                <a:cs typeface="Times New Roman"/>
              </a:rPr>
              <a:t>ariance</a:t>
            </a:r>
            <a:r>
              <a:rPr sz="2100" spc="58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in</a:t>
            </a:r>
            <a:r>
              <a:rPr sz="2100" spc="14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the</a:t>
            </a:r>
            <a:r>
              <a:rPr sz="2100" spc="21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value</a:t>
            </a:r>
            <a:r>
              <a:rPr sz="2100" spc="39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of</a:t>
            </a:r>
            <a:r>
              <a:rPr sz="2100" spc="15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the</a:t>
            </a:r>
            <a:r>
              <a:rPr sz="2100" spc="21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underlying</a:t>
            </a:r>
            <a:r>
              <a:rPr sz="2100" spc="69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asset</a:t>
            </a:r>
            <a:r>
              <a:rPr sz="2100" spc="31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=</a:t>
            </a:r>
            <a:r>
              <a:rPr sz="2100" spc="7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σ</a:t>
            </a:r>
            <a:r>
              <a:rPr sz="1400" baseline="22086" dirty="0">
                <a:latin typeface="Times New Roman"/>
                <a:cs typeface="Times New Roman"/>
              </a:rPr>
              <a:t>2</a:t>
            </a:r>
            <a:r>
              <a:rPr sz="1400" spc="216" baseline="22086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=</a:t>
            </a:r>
            <a:r>
              <a:rPr sz="2100" spc="-10" baseline="1870" dirty="0">
                <a:latin typeface="Times New Roman"/>
                <a:cs typeface="Times New Roman"/>
              </a:rPr>
              <a:t> </a:t>
            </a:r>
            <a:r>
              <a:rPr sz="2100" spc="-157" baseline="1870" dirty="0">
                <a:latin typeface="Times New Roman"/>
                <a:cs typeface="Times New Roman"/>
              </a:rPr>
              <a:t>V</a:t>
            </a:r>
            <a:r>
              <a:rPr sz="2100" baseline="1870" dirty="0">
                <a:latin typeface="Times New Roman"/>
                <a:cs typeface="Times New Roman"/>
              </a:rPr>
              <a:t>ariance</a:t>
            </a:r>
            <a:r>
              <a:rPr sz="2100" spc="58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in</a:t>
            </a:r>
            <a:r>
              <a:rPr sz="2100" spc="14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firm</a:t>
            </a:r>
            <a:r>
              <a:rPr sz="2100" spc="-43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value</a:t>
            </a:r>
            <a:r>
              <a:rPr sz="2100" spc="39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=</a:t>
            </a:r>
            <a:r>
              <a:rPr sz="2100" spc="12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0.0335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10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Riskless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48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reasury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bond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corresponding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option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life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6%</a:t>
            </a:r>
            <a:endParaRPr sz="1400">
              <a:latin typeface="Times New Roman"/>
              <a:cs typeface="Times New Roman"/>
            </a:endParaRPr>
          </a:p>
          <a:p>
            <a:pPr marL="1395001" marR="695179" indent="-303444">
              <a:lnSpc>
                <a:spcPts val="1806"/>
              </a:lnSpc>
              <a:spcBef>
                <a:spcPts val="444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Based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inputs,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Black-Scholes</a:t>
            </a:r>
            <a:r>
              <a:rPr sz="1600" spc="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provides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following 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call:</a:t>
            </a:r>
            <a:endParaRPr sz="1600">
              <a:latin typeface="Times New Roman"/>
              <a:cs typeface="Times New Roman"/>
            </a:endParaRPr>
          </a:p>
          <a:p>
            <a:pPr marL="1496150" marR="3462154">
              <a:lnSpc>
                <a:spcPts val="1599"/>
              </a:lnSpc>
              <a:spcBef>
                <a:spcPts val="223"/>
              </a:spcBef>
            </a:pPr>
            <a:r>
              <a:rPr sz="1400" dirty="0">
                <a:latin typeface="Times New Roman"/>
                <a:cs typeface="Times New Roman"/>
              </a:rPr>
              <a:t>d1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-0.8337                      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N(d1)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0.2023 </a:t>
            </a:r>
            <a:endParaRPr sz="1400">
              <a:latin typeface="Times New Roman"/>
              <a:cs typeface="Times New Roman"/>
            </a:endParaRPr>
          </a:p>
          <a:p>
            <a:pPr marL="1496150" marR="3462154">
              <a:lnSpc>
                <a:spcPts val="1599"/>
              </a:lnSpc>
              <a:spcBef>
                <a:spcPts val="258"/>
              </a:spcBef>
            </a:pPr>
            <a:r>
              <a:rPr sz="1400" dirty="0">
                <a:latin typeface="Times New Roman"/>
                <a:cs typeface="Times New Roman"/>
              </a:rPr>
              <a:t>d2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-1.4392                      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N(d2)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0.0751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5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call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2312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(0.2023)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8,865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</a:t>
            </a:r>
            <a:r>
              <a:rPr sz="1600" spc="-4" dirty="0">
                <a:latin typeface="Times New Roman"/>
                <a:cs typeface="Times New Roman"/>
              </a:rPr>
              <a:t>p</a:t>
            </a:r>
            <a:r>
              <a:rPr sz="1500" baseline="20165" dirty="0">
                <a:latin typeface="Times New Roman"/>
                <a:cs typeface="Times New Roman"/>
              </a:rPr>
              <a:t>(-0.06)(10.93)</a:t>
            </a:r>
            <a:r>
              <a:rPr sz="1500" spc="148" baseline="20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(0.0751)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£122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4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Appropriate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interest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(8865/2190</a:t>
            </a:r>
            <a:r>
              <a:rPr sz="1600" spc="-4" dirty="0">
                <a:latin typeface="Times New Roman"/>
                <a:cs typeface="Times New Roman"/>
              </a:rPr>
              <a:t>)</a:t>
            </a:r>
            <a:r>
              <a:rPr sz="1500" baseline="20165" dirty="0">
                <a:latin typeface="Times New Roman"/>
                <a:cs typeface="Times New Roman"/>
              </a:rPr>
              <a:t>(1/10.93)</a:t>
            </a:r>
            <a:r>
              <a:rPr sz="1600" dirty="0">
                <a:latin typeface="Times New Roman"/>
                <a:cs typeface="Times New Roman"/>
              </a:rPr>
              <a:t>-1=</a:t>
            </a:r>
            <a:r>
              <a:rPr sz="1600" spc="1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13.65%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822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44062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499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65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822943" marR="2755511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Closing</a:t>
            </a:r>
            <a:r>
              <a:rPr sz="2500" spc="-3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Thoughts</a:t>
            </a:r>
            <a:endParaRPr sz="2500">
              <a:latin typeface="Arial"/>
              <a:cs typeface="Arial"/>
            </a:endParaRPr>
          </a:p>
          <a:p>
            <a:pPr marL="1395001" marR="726050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restricted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few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small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firms.</a:t>
            </a:r>
            <a:r>
              <a:rPr sz="1700" spc="-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Even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la</a:t>
            </a:r>
            <a:r>
              <a:rPr sz="1700" spc="-3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 </a:t>
            </a:r>
            <a:endParaRPr sz="1700">
              <a:latin typeface="Times New Roman"/>
              <a:cs typeface="Times New Roman"/>
            </a:endParaRPr>
          </a:p>
          <a:p>
            <a:pPr marL="1395001" marR="72605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exposed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default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bankruptcy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risk.</a:t>
            </a:r>
            <a:endParaRPr sz="1700">
              <a:latin typeface="Times New Roman"/>
              <a:cs typeface="Times New Roman"/>
            </a:endParaRPr>
          </a:p>
          <a:p>
            <a:pPr marL="1395001" marR="624768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pushed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bankruptc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8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proceeds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received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</a:t>
            </a:r>
            <a:endParaRPr sz="1700">
              <a:latin typeface="Times New Roman"/>
              <a:cs typeface="Times New Roman"/>
            </a:endParaRPr>
          </a:p>
          <a:p>
            <a:pPr marL="1395001" marR="62476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sale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usually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much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lower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</a:t>
            </a:r>
            <a:endParaRPr sz="1700">
              <a:latin typeface="Times New Roman"/>
              <a:cs typeface="Times New Roman"/>
            </a:endParaRPr>
          </a:p>
          <a:p>
            <a:pPr marL="1395001" marR="62476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going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concern.</a:t>
            </a:r>
            <a:endParaRPr sz="1700">
              <a:latin typeface="Times New Roman"/>
              <a:cs typeface="Times New Roman"/>
            </a:endParaRPr>
          </a:p>
          <a:p>
            <a:pPr marL="1395001" marR="459069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Conventional</a:t>
            </a:r>
            <a:r>
              <a:rPr sz="1700" spc="9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models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understate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impact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 </a:t>
            </a:r>
            <a:endParaRPr sz="1700">
              <a:latin typeface="Times New Roman"/>
              <a:cs typeface="Times New Roman"/>
            </a:endParaRPr>
          </a:p>
          <a:p>
            <a:pPr marL="1395001" marR="45906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value,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either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ignoring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likelihood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using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hoc </a:t>
            </a:r>
            <a:endParaRPr sz="1700">
              <a:latin typeface="Times New Roman"/>
              <a:cs typeface="Times New Roman"/>
            </a:endParaRPr>
          </a:p>
          <a:p>
            <a:pPr marL="1395001" marR="45906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(or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subjective)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adjustments</a:t>
            </a:r>
            <a:r>
              <a:rPr sz="1700" spc="8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distress.</a:t>
            </a:r>
            <a:endParaRPr sz="1700">
              <a:latin typeface="Times New Roman"/>
              <a:cs typeface="Times New Roman"/>
            </a:endParaRPr>
          </a:p>
          <a:p>
            <a:pPr marL="1395001" marR="802678" indent="-303444">
              <a:lnSpc>
                <a:spcPts val="2012"/>
              </a:lnSpc>
              <a:spcBef>
                <a:spcPts val="46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aluation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models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DCF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relative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adapted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endParaRPr sz="1700">
              <a:latin typeface="Times New Roman"/>
              <a:cs typeface="Times New Roman"/>
            </a:endParaRPr>
          </a:p>
          <a:p>
            <a:pPr marL="1395001" marR="80267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incorporate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distress.</a:t>
            </a:r>
            <a:endParaRPr sz="1700">
              <a:latin typeface="Times New Roman"/>
              <a:cs typeface="Times New Roman"/>
            </a:endParaRPr>
          </a:p>
          <a:p>
            <a:pPr marL="1395001" marR="577638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has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significant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outstanding,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sometimes </a:t>
            </a:r>
            <a:endParaRPr sz="1700">
              <a:latin typeface="Times New Roman"/>
              <a:cs typeface="Times New Roman"/>
            </a:endParaRPr>
          </a:p>
          <a:p>
            <a:pPr marL="1395001" marR="57763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take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characteristics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65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1968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EBA 604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22197" y="3902356"/>
            <a:ext cx="1400493" cy="906444"/>
          </a:xfrm>
          <a:custGeom>
            <a:avLst/>
            <a:gdLst/>
            <a:ahLst/>
            <a:cxnLst/>
            <a:rect l="l" t="t" r="r" b="b"/>
            <a:pathLst>
              <a:path w="1540542" h="1027303">
                <a:moveTo>
                  <a:pt x="770270" y="0"/>
                </a:moveTo>
                <a:lnTo>
                  <a:pt x="1340842" y="0"/>
                </a:lnTo>
                <a:lnTo>
                  <a:pt x="1357221" y="662"/>
                </a:lnTo>
                <a:lnTo>
                  <a:pt x="1388833" y="5805"/>
                </a:lnTo>
                <a:lnTo>
                  <a:pt x="1418575" y="15697"/>
                </a:lnTo>
                <a:lnTo>
                  <a:pt x="1446036" y="29927"/>
                </a:lnTo>
                <a:lnTo>
                  <a:pt x="1470805" y="48084"/>
                </a:lnTo>
                <a:lnTo>
                  <a:pt x="1492471" y="69756"/>
                </a:lnTo>
                <a:lnTo>
                  <a:pt x="1510623" y="94531"/>
                </a:lnTo>
                <a:lnTo>
                  <a:pt x="1524849" y="122000"/>
                </a:lnTo>
                <a:lnTo>
                  <a:pt x="1534739" y="151750"/>
                </a:lnTo>
                <a:lnTo>
                  <a:pt x="1539880" y="183370"/>
                </a:lnTo>
                <a:lnTo>
                  <a:pt x="1540542" y="199753"/>
                </a:lnTo>
                <a:lnTo>
                  <a:pt x="1540542" y="827550"/>
                </a:lnTo>
                <a:lnTo>
                  <a:pt x="1539880" y="843933"/>
                </a:lnTo>
                <a:lnTo>
                  <a:pt x="1530362" y="890687"/>
                </a:lnTo>
                <a:lnTo>
                  <a:pt x="1510623" y="932771"/>
                </a:lnTo>
                <a:lnTo>
                  <a:pt x="1482052" y="968797"/>
                </a:lnTo>
                <a:lnTo>
                  <a:pt x="1446036" y="997376"/>
                </a:lnTo>
                <a:lnTo>
                  <a:pt x="1403963" y="1017120"/>
                </a:lnTo>
                <a:lnTo>
                  <a:pt x="1357221" y="1026641"/>
                </a:lnTo>
                <a:lnTo>
                  <a:pt x="1340842" y="1027303"/>
                </a:lnTo>
                <a:lnTo>
                  <a:pt x="199698" y="1027303"/>
                </a:lnTo>
                <a:lnTo>
                  <a:pt x="151708" y="1021498"/>
                </a:lnTo>
                <a:lnTo>
                  <a:pt x="107925" y="1005007"/>
                </a:lnTo>
                <a:lnTo>
                  <a:pt x="69736" y="979219"/>
                </a:lnTo>
                <a:lnTo>
                  <a:pt x="38530" y="945521"/>
                </a:lnTo>
                <a:lnTo>
                  <a:pt x="15693" y="905303"/>
                </a:lnTo>
                <a:lnTo>
                  <a:pt x="2613" y="859951"/>
                </a:lnTo>
                <a:lnTo>
                  <a:pt x="0" y="827550"/>
                </a:lnTo>
                <a:lnTo>
                  <a:pt x="0" y="199753"/>
                </a:lnTo>
                <a:lnTo>
                  <a:pt x="5803" y="151750"/>
                </a:lnTo>
                <a:lnTo>
                  <a:pt x="22290" y="107955"/>
                </a:lnTo>
                <a:lnTo>
                  <a:pt x="48071" y="69756"/>
                </a:lnTo>
                <a:lnTo>
                  <a:pt x="81759" y="38540"/>
                </a:lnTo>
                <a:lnTo>
                  <a:pt x="121967" y="15697"/>
                </a:lnTo>
                <a:lnTo>
                  <a:pt x="167306" y="2614"/>
                </a:lnTo>
                <a:lnTo>
                  <a:pt x="199698" y="0"/>
                </a:lnTo>
                <a:lnTo>
                  <a:pt x="770270" y="0"/>
                </a:lnTo>
                <a:close/>
              </a:path>
            </a:pathLst>
          </a:custGeom>
          <a:ln w="11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67643" y="3902356"/>
            <a:ext cx="2800989" cy="1178377"/>
          </a:xfrm>
          <a:custGeom>
            <a:avLst/>
            <a:gdLst/>
            <a:ahLst/>
            <a:cxnLst/>
            <a:rect l="l" t="t" r="r" b="b"/>
            <a:pathLst>
              <a:path w="3081088" h="1335494">
                <a:moveTo>
                  <a:pt x="1540544" y="0"/>
                </a:moveTo>
                <a:lnTo>
                  <a:pt x="2881388" y="0"/>
                </a:lnTo>
                <a:lnTo>
                  <a:pt x="2897767" y="662"/>
                </a:lnTo>
                <a:lnTo>
                  <a:pt x="2944509" y="10183"/>
                </a:lnTo>
                <a:lnTo>
                  <a:pt x="2986581" y="29927"/>
                </a:lnTo>
                <a:lnTo>
                  <a:pt x="3022597" y="58506"/>
                </a:lnTo>
                <a:lnTo>
                  <a:pt x="3051169" y="94531"/>
                </a:lnTo>
                <a:lnTo>
                  <a:pt x="3070908" y="136615"/>
                </a:lnTo>
                <a:lnTo>
                  <a:pt x="3080426" y="183370"/>
                </a:lnTo>
                <a:lnTo>
                  <a:pt x="3081088" y="199753"/>
                </a:lnTo>
                <a:lnTo>
                  <a:pt x="3081088" y="1135741"/>
                </a:lnTo>
                <a:lnTo>
                  <a:pt x="3080426" y="1152124"/>
                </a:lnTo>
                <a:lnTo>
                  <a:pt x="3070908" y="1198878"/>
                </a:lnTo>
                <a:lnTo>
                  <a:pt x="3051169" y="1240962"/>
                </a:lnTo>
                <a:lnTo>
                  <a:pt x="3022597" y="1276988"/>
                </a:lnTo>
                <a:lnTo>
                  <a:pt x="2986581" y="1305567"/>
                </a:lnTo>
                <a:lnTo>
                  <a:pt x="2944509" y="1325311"/>
                </a:lnTo>
                <a:lnTo>
                  <a:pt x="2897767" y="1334832"/>
                </a:lnTo>
                <a:lnTo>
                  <a:pt x="2881388" y="1335494"/>
                </a:lnTo>
                <a:lnTo>
                  <a:pt x="199700" y="1335494"/>
                </a:lnTo>
                <a:lnTo>
                  <a:pt x="151710" y="1329689"/>
                </a:lnTo>
                <a:lnTo>
                  <a:pt x="107926" y="1313198"/>
                </a:lnTo>
                <a:lnTo>
                  <a:pt x="69737" y="1287410"/>
                </a:lnTo>
                <a:lnTo>
                  <a:pt x="38530" y="1253712"/>
                </a:lnTo>
                <a:lnTo>
                  <a:pt x="15693" y="1213494"/>
                </a:lnTo>
                <a:lnTo>
                  <a:pt x="2613" y="1168142"/>
                </a:lnTo>
                <a:lnTo>
                  <a:pt x="0" y="1135741"/>
                </a:lnTo>
                <a:lnTo>
                  <a:pt x="0" y="199753"/>
                </a:lnTo>
                <a:lnTo>
                  <a:pt x="5803" y="151750"/>
                </a:lnTo>
                <a:lnTo>
                  <a:pt x="22290" y="107955"/>
                </a:lnTo>
                <a:lnTo>
                  <a:pt x="48071" y="69756"/>
                </a:lnTo>
                <a:lnTo>
                  <a:pt x="81760" y="38540"/>
                </a:lnTo>
                <a:lnTo>
                  <a:pt x="121968" y="15697"/>
                </a:lnTo>
                <a:lnTo>
                  <a:pt x="167307" y="2614"/>
                </a:lnTo>
                <a:lnTo>
                  <a:pt x="199700" y="0"/>
                </a:lnTo>
                <a:lnTo>
                  <a:pt x="1540544" y="0"/>
                </a:lnTo>
                <a:close/>
              </a:path>
            </a:pathLst>
          </a:custGeom>
          <a:ln w="11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76217" y="3811712"/>
            <a:ext cx="2811364" cy="0"/>
          </a:xfrm>
          <a:custGeom>
            <a:avLst/>
            <a:gdLst/>
            <a:ahLst/>
            <a:cxnLst/>
            <a:rect l="l" t="t" r="r" b="b"/>
            <a:pathLst>
              <a:path w="3092500">
                <a:moveTo>
                  <a:pt x="0" y="0"/>
                </a:moveTo>
                <a:lnTo>
                  <a:pt x="3092500" y="0"/>
                </a:lnTo>
              </a:path>
            </a:pathLst>
          </a:custGeom>
          <a:ln w="11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81405" y="3806676"/>
            <a:ext cx="0" cy="100716"/>
          </a:xfrm>
          <a:custGeom>
            <a:avLst/>
            <a:gdLst/>
            <a:ahLst/>
            <a:cxnLst/>
            <a:rect l="l" t="t" r="r" b="b"/>
            <a:pathLst>
              <a:path h="114145">
                <a:moveTo>
                  <a:pt x="0" y="0"/>
                </a:moveTo>
                <a:lnTo>
                  <a:pt x="0" y="114145"/>
                </a:lnTo>
              </a:path>
            </a:pathLst>
          </a:custGeom>
          <a:ln w="114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82395" y="3806676"/>
            <a:ext cx="0" cy="100716"/>
          </a:xfrm>
          <a:custGeom>
            <a:avLst/>
            <a:gdLst/>
            <a:ahLst/>
            <a:cxnLst/>
            <a:rect l="l" t="t" r="r" b="b"/>
            <a:pathLst>
              <a:path h="114145">
                <a:moveTo>
                  <a:pt x="0" y="0"/>
                </a:moveTo>
                <a:lnTo>
                  <a:pt x="0" y="114145"/>
                </a:lnTo>
              </a:path>
            </a:pathLst>
          </a:custGeom>
          <a:ln w="114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75019" y="3534744"/>
            <a:ext cx="82992" cy="110787"/>
          </a:xfrm>
          <a:custGeom>
            <a:avLst/>
            <a:gdLst/>
            <a:ahLst/>
            <a:cxnLst/>
            <a:rect l="l" t="t" r="r" b="b"/>
            <a:pathLst>
              <a:path w="91291" h="125559">
                <a:moveTo>
                  <a:pt x="45645" y="0"/>
                </a:moveTo>
                <a:lnTo>
                  <a:pt x="0" y="125559"/>
                </a:lnTo>
                <a:lnTo>
                  <a:pt x="91291" y="125559"/>
                </a:lnTo>
                <a:lnTo>
                  <a:pt x="45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21702" y="3554886"/>
            <a:ext cx="0" cy="261861"/>
          </a:xfrm>
          <a:custGeom>
            <a:avLst/>
            <a:gdLst/>
            <a:ahLst/>
            <a:cxnLst/>
            <a:rect l="l" t="t" r="r" b="b"/>
            <a:pathLst>
              <a:path h="296776">
                <a:moveTo>
                  <a:pt x="0" y="0"/>
                </a:moveTo>
                <a:lnTo>
                  <a:pt x="0" y="296776"/>
                </a:lnTo>
              </a:path>
            </a:pathLst>
          </a:custGeom>
          <a:ln w="114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87544" y="2633334"/>
            <a:ext cx="2147425" cy="634511"/>
          </a:xfrm>
          <a:custGeom>
            <a:avLst/>
            <a:gdLst/>
            <a:ahLst/>
            <a:cxnLst/>
            <a:rect l="l" t="t" r="r" b="b"/>
            <a:pathLst>
              <a:path w="2362168" h="719112">
                <a:moveTo>
                  <a:pt x="1181084" y="0"/>
                </a:moveTo>
                <a:lnTo>
                  <a:pt x="2162467" y="0"/>
                </a:lnTo>
                <a:lnTo>
                  <a:pt x="2178846" y="662"/>
                </a:lnTo>
                <a:lnTo>
                  <a:pt x="2225588" y="10183"/>
                </a:lnTo>
                <a:lnTo>
                  <a:pt x="2267661" y="29927"/>
                </a:lnTo>
                <a:lnTo>
                  <a:pt x="2303677" y="58506"/>
                </a:lnTo>
                <a:lnTo>
                  <a:pt x="2332248" y="94531"/>
                </a:lnTo>
                <a:lnTo>
                  <a:pt x="2351987" y="136615"/>
                </a:lnTo>
                <a:lnTo>
                  <a:pt x="2361506" y="183370"/>
                </a:lnTo>
                <a:lnTo>
                  <a:pt x="2362168" y="199753"/>
                </a:lnTo>
                <a:lnTo>
                  <a:pt x="2362168" y="519359"/>
                </a:lnTo>
                <a:lnTo>
                  <a:pt x="2361506" y="535742"/>
                </a:lnTo>
                <a:lnTo>
                  <a:pt x="2351987" y="582496"/>
                </a:lnTo>
                <a:lnTo>
                  <a:pt x="2332248" y="624580"/>
                </a:lnTo>
                <a:lnTo>
                  <a:pt x="2303677" y="660606"/>
                </a:lnTo>
                <a:lnTo>
                  <a:pt x="2267661" y="689184"/>
                </a:lnTo>
                <a:lnTo>
                  <a:pt x="2225588" y="708929"/>
                </a:lnTo>
                <a:lnTo>
                  <a:pt x="2178846" y="718450"/>
                </a:lnTo>
                <a:lnTo>
                  <a:pt x="2162467" y="719112"/>
                </a:lnTo>
                <a:lnTo>
                  <a:pt x="199700" y="719112"/>
                </a:lnTo>
                <a:lnTo>
                  <a:pt x="151709" y="713306"/>
                </a:lnTo>
                <a:lnTo>
                  <a:pt x="107926" y="696816"/>
                </a:lnTo>
                <a:lnTo>
                  <a:pt x="69737" y="671028"/>
                </a:lnTo>
                <a:lnTo>
                  <a:pt x="38530" y="637330"/>
                </a:lnTo>
                <a:lnTo>
                  <a:pt x="15693" y="597112"/>
                </a:lnTo>
                <a:lnTo>
                  <a:pt x="2613" y="551760"/>
                </a:lnTo>
                <a:lnTo>
                  <a:pt x="0" y="519359"/>
                </a:lnTo>
                <a:lnTo>
                  <a:pt x="0" y="199753"/>
                </a:lnTo>
                <a:lnTo>
                  <a:pt x="5803" y="151750"/>
                </a:lnTo>
                <a:lnTo>
                  <a:pt x="22290" y="107955"/>
                </a:lnTo>
                <a:lnTo>
                  <a:pt x="48071" y="69755"/>
                </a:lnTo>
                <a:lnTo>
                  <a:pt x="81759" y="38540"/>
                </a:lnTo>
                <a:lnTo>
                  <a:pt x="121967" y="15697"/>
                </a:lnTo>
                <a:lnTo>
                  <a:pt x="167307" y="2614"/>
                </a:lnTo>
                <a:lnTo>
                  <a:pt x="199700" y="0"/>
                </a:lnTo>
                <a:lnTo>
                  <a:pt x="1181084" y="0"/>
                </a:lnTo>
                <a:close/>
              </a:path>
            </a:pathLst>
          </a:custGeom>
          <a:ln w="11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54623" y="3343383"/>
            <a:ext cx="82992" cy="110786"/>
          </a:xfrm>
          <a:custGeom>
            <a:avLst/>
            <a:gdLst/>
            <a:ahLst/>
            <a:cxnLst/>
            <a:rect l="l" t="t" r="r" b="b"/>
            <a:pathLst>
              <a:path w="91291" h="125558">
                <a:moveTo>
                  <a:pt x="45645" y="125558"/>
                </a:moveTo>
                <a:lnTo>
                  <a:pt x="91291" y="0"/>
                </a:lnTo>
                <a:lnTo>
                  <a:pt x="0" y="0"/>
                </a:lnTo>
                <a:lnTo>
                  <a:pt x="45645" y="1255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01305" y="3262810"/>
            <a:ext cx="0" cy="171217"/>
          </a:xfrm>
          <a:custGeom>
            <a:avLst/>
            <a:gdLst/>
            <a:ahLst/>
            <a:cxnLst/>
            <a:rect l="l" t="t" r="r" b="b"/>
            <a:pathLst>
              <a:path h="194046">
                <a:moveTo>
                  <a:pt x="0" y="0"/>
                </a:moveTo>
                <a:lnTo>
                  <a:pt x="0" y="194046"/>
                </a:lnTo>
              </a:path>
            </a:pathLst>
          </a:custGeom>
          <a:ln w="114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3584" y="3993001"/>
            <a:ext cx="1773960" cy="906444"/>
          </a:xfrm>
          <a:custGeom>
            <a:avLst/>
            <a:gdLst/>
            <a:ahLst/>
            <a:cxnLst/>
            <a:rect l="l" t="t" r="r" b="b"/>
            <a:pathLst>
              <a:path w="1951356" h="1027303">
                <a:moveTo>
                  <a:pt x="975678" y="0"/>
                </a:moveTo>
                <a:lnTo>
                  <a:pt x="1751655" y="0"/>
                </a:lnTo>
                <a:lnTo>
                  <a:pt x="1768034" y="662"/>
                </a:lnTo>
                <a:lnTo>
                  <a:pt x="1814776" y="10183"/>
                </a:lnTo>
                <a:lnTo>
                  <a:pt x="1856849" y="29927"/>
                </a:lnTo>
                <a:lnTo>
                  <a:pt x="1892865" y="58506"/>
                </a:lnTo>
                <a:lnTo>
                  <a:pt x="1921436" y="94531"/>
                </a:lnTo>
                <a:lnTo>
                  <a:pt x="1941175" y="136615"/>
                </a:lnTo>
                <a:lnTo>
                  <a:pt x="1950694" y="183370"/>
                </a:lnTo>
                <a:lnTo>
                  <a:pt x="1951356" y="199753"/>
                </a:lnTo>
                <a:lnTo>
                  <a:pt x="1951356" y="827550"/>
                </a:lnTo>
                <a:lnTo>
                  <a:pt x="1950694" y="843933"/>
                </a:lnTo>
                <a:lnTo>
                  <a:pt x="1941175" y="890687"/>
                </a:lnTo>
                <a:lnTo>
                  <a:pt x="1921436" y="932771"/>
                </a:lnTo>
                <a:lnTo>
                  <a:pt x="1892865" y="968797"/>
                </a:lnTo>
                <a:lnTo>
                  <a:pt x="1856849" y="997376"/>
                </a:lnTo>
                <a:lnTo>
                  <a:pt x="1814776" y="1017120"/>
                </a:lnTo>
                <a:lnTo>
                  <a:pt x="1768034" y="1026641"/>
                </a:lnTo>
                <a:lnTo>
                  <a:pt x="1751655" y="1027303"/>
                </a:lnTo>
                <a:lnTo>
                  <a:pt x="199700" y="1027303"/>
                </a:lnTo>
                <a:lnTo>
                  <a:pt x="151710" y="1021498"/>
                </a:lnTo>
                <a:lnTo>
                  <a:pt x="107926" y="1005007"/>
                </a:lnTo>
                <a:lnTo>
                  <a:pt x="69737" y="979219"/>
                </a:lnTo>
                <a:lnTo>
                  <a:pt x="38530" y="945521"/>
                </a:lnTo>
                <a:lnTo>
                  <a:pt x="15693" y="905303"/>
                </a:lnTo>
                <a:lnTo>
                  <a:pt x="2613" y="859951"/>
                </a:lnTo>
                <a:lnTo>
                  <a:pt x="0" y="827550"/>
                </a:lnTo>
                <a:lnTo>
                  <a:pt x="0" y="199753"/>
                </a:lnTo>
                <a:lnTo>
                  <a:pt x="5803" y="151750"/>
                </a:lnTo>
                <a:lnTo>
                  <a:pt x="22290" y="107955"/>
                </a:lnTo>
                <a:lnTo>
                  <a:pt x="48071" y="69756"/>
                </a:lnTo>
                <a:lnTo>
                  <a:pt x="81759" y="38540"/>
                </a:lnTo>
                <a:lnTo>
                  <a:pt x="121968" y="15697"/>
                </a:lnTo>
                <a:lnTo>
                  <a:pt x="167307" y="2614"/>
                </a:lnTo>
                <a:lnTo>
                  <a:pt x="199700" y="0"/>
                </a:lnTo>
                <a:lnTo>
                  <a:pt x="975678" y="0"/>
                </a:lnTo>
                <a:close/>
              </a:path>
            </a:pathLst>
          </a:custGeom>
          <a:ln w="11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26747" y="3625388"/>
            <a:ext cx="82992" cy="110787"/>
          </a:xfrm>
          <a:custGeom>
            <a:avLst/>
            <a:gdLst/>
            <a:ahLst/>
            <a:cxnLst/>
            <a:rect l="l" t="t" r="r" b="b"/>
            <a:pathLst>
              <a:path w="91291" h="125559">
                <a:moveTo>
                  <a:pt x="79879" y="0"/>
                </a:moveTo>
                <a:lnTo>
                  <a:pt x="0" y="102730"/>
                </a:lnTo>
                <a:lnTo>
                  <a:pt x="91291" y="125559"/>
                </a:lnTo>
                <a:lnTo>
                  <a:pt x="79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95624" y="3635459"/>
            <a:ext cx="103740" cy="362577"/>
          </a:xfrm>
          <a:custGeom>
            <a:avLst/>
            <a:gdLst/>
            <a:ahLst/>
            <a:cxnLst/>
            <a:rect l="l" t="t" r="r" b="b"/>
            <a:pathLst>
              <a:path w="114114" h="410921">
                <a:moveTo>
                  <a:pt x="102702" y="0"/>
                </a:moveTo>
                <a:lnTo>
                  <a:pt x="0" y="399507"/>
                </a:lnTo>
                <a:lnTo>
                  <a:pt x="0" y="410921"/>
                </a:lnTo>
                <a:lnTo>
                  <a:pt x="11411" y="410921"/>
                </a:lnTo>
                <a:lnTo>
                  <a:pt x="114114" y="11414"/>
                </a:lnTo>
                <a:lnTo>
                  <a:pt x="114114" y="0"/>
                </a:lnTo>
                <a:lnTo>
                  <a:pt x="102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59315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1405" y="3554886"/>
            <a:ext cx="840296" cy="256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621702" y="3554886"/>
            <a:ext cx="1965879" cy="256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781405" y="3811712"/>
            <a:ext cx="2806175" cy="95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858422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I. Discount Rates:Cost of Equity</a:t>
            </a:r>
            <a:endParaRPr sz="2500">
              <a:latin typeface="Arial"/>
              <a:cs typeface="Arial"/>
            </a:endParaRPr>
          </a:p>
          <a:p>
            <a:pPr marL="2875275" marR="3489530">
              <a:lnSpc>
                <a:spcPct val="99849"/>
              </a:lnSpc>
              <a:spcBef>
                <a:spcPts val="11186"/>
              </a:spcBef>
            </a:pPr>
            <a:r>
              <a:rPr sz="900" dirty="0">
                <a:latin typeface="Arial"/>
                <a:cs typeface="Arial"/>
              </a:rPr>
              <a:t>Preferably,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1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bottom-up</a:t>
            </a:r>
            <a:r>
              <a:rPr sz="900" spc="8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beta, </a:t>
            </a:r>
            <a:r>
              <a:rPr sz="900" spc="-13" dirty="0">
                <a:latin typeface="Arial"/>
                <a:cs typeface="Arial"/>
              </a:rPr>
              <a:t>base</a:t>
            </a:r>
            <a:r>
              <a:rPr sz="900" dirty="0">
                <a:latin typeface="Arial"/>
                <a:cs typeface="Arial"/>
              </a:rPr>
              <a:t>d</a:t>
            </a:r>
            <a:r>
              <a:rPr sz="900" spc="29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upo</a:t>
            </a:r>
            <a:r>
              <a:rPr sz="900" dirty="0">
                <a:latin typeface="Arial"/>
                <a:cs typeface="Arial"/>
              </a:rPr>
              <a:t>n</a:t>
            </a:r>
            <a:r>
              <a:rPr sz="900" spc="19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othe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firm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18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i</a:t>
            </a:r>
            <a:r>
              <a:rPr sz="900" dirty="0">
                <a:latin typeface="Arial"/>
                <a:cs typeface="Arial"/>
              </a:rPr>
              <a:t>n</a:t>
            </a:r>
            <a:r>
              <a:rPr sz="900" spc="-7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the </a:t>
            </a:r>
            <a:r>
              <a:rPr sz="900" spc="-26" dirty="0">
                <a:latin typeface="Arial"/>
                <a:cs typeface="Arial"/>
              </a:rPr>
              <a:t>business</a:t>
            </a:r>
            <a:r>
              <a:rPr sz="900" dirty="0">
                <a:latin typeface="Arial"/>
                <a:cs typeface="Arial"/>
              </a:rPr>
              <a:t>,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an</a:t>
            </a:r>
            <a:r>
              <a:rPr sz="900" dirty="0">
                <a:latin typeface="Arial"/>
                <a:cs typeface="Arial"/>
              </a:rPr>
              <a:t>d</a:t>
            </a:r>
            <a:r>
              <a:rPr sz="900" spc="-17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firm’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-4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ow</a:t>
            </a:r>
            <a:r>
              <a:rPr sz="900" dirty="0">
                <a:latin typeface="Arial"/>
                <a:cs typeface="Arial"/>
              </a:rPr>
              <a:t>n</a:t>
            </a:r>
            <a:r>
              <a:rPr sz="900" spc="-14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financial </a:t>
            </a:r>
            <a:r>
              <a:rPr sz="900" dirty="0">
                <a:latin typeface="Arial"/>
                <a:cs typeface="Arial"/>
              </a:rPr>
              <a:t>leverage</a:t>
            </a:r>
            <a:endParaRPr sz="900">
              <a:latin typeface="Arial"/>
              <a:cs typeface="Arial"/>
            </a:endParaRPr>
          </a:p>
          <a:p>
            <a:pPr marL="1308459">
              <a:lnSpc>
                <a:spcPct val="95825"/>
              </a:lnSpc>
              <a:spcBef>
                <a:spcPts val="2017"/>
              </a:spcBef>
            </a:pPr>
            <a:r>
              <a:rPr sz="900" dirty="0">
                <a:latin typeface="Arial"/>
                <a:cs typeface="Arial"/>
              </a:rPr>
              <a:t>Cost</a:t>
            </a:r>
            <a:r>
              <a:rPr sz="900" spc="4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2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Equity</a:t>
            </a:r>
            <a:r>
              <a:rPr sz="900" spc="6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=      </a:t>
            </a:r>
            <a:r>
              <a:rPr sz="900" spc="33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Riskfre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41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Rat</a:t>
            </a:r>
            <a:r>
              <a:rPr sz="900" dirty="0">
                <a:latin typeface="Arial"/>
                <a:cs typeface="Arial"/>
              </a:rPr>
              <a:t>e          </a:t>
            </a:r>
            <a:r>
              <a:rPr sz="900" spc="23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+       </a:t>
            </a:r>
            <a:r>
              <a:rPr sz="900" spc="25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Beta  </a:t>
            </a:r>
            <a:r>
              <a:rPr sz="900" spc="16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*         </a:t>
            </a:r>
            <a:r>
              <a:rPr sz="900" spc="169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(Ris</a:t>
            </a:r>
            <a:r>
              <a:rPr sz="900" dirty="0">
                <a:latin typeface="Arial"/>
                <a:cs typeface="Arial"/>
              </a:rPr>
              <a:t>k</a:t>
            </a:r>
            <a:r>
              <a:rPr sz="900" spc="2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Premium)</a:t>
            </a:r>
            <a:endParaRPr sz="900">
              <a:latin typeface="Arial"/>
              <a:cs typeface="Arial"/>
            </a:endParaRPr>
          </a:p>
          <a:p>
            <a:pPr marL="1308459" marR="342902">
              <a:lnSpc>
                <a:spcPts val="1083"/>
              </a:lnSpc>
              <a:spcBef>
                <a:spcPts val="3230"/>
              </a:spcBef>
            </a:pPr>
            <a:r>
              <a:rPr sz="900" spc="-8" dirty="0">
                <a:latin typeface="Arial"/>
                <a:cs typeface="Arial"/>
              </a:rPr>
              <a:t>Ha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t</a:t>
            </a:r>
            <a:r>
              <a:rPr sz="900" dirty="0">
                <a:latin typeface="Arial"/>
                <a:cs typeface="Arial"/>
              </a:rPr>
              <a:t>o</a:t>
            </a:r>
            <a:r>
              <a:rPr sz="900" spc="2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b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7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i</a:t>
            </a:r>
            <a:r>
              <a:rPr sz="900" dirty="0">
                <a:latin typeface="Arial"/>
                <a:cs typeface="Arial"/>
              </a:rPr>
              <a:t>n</a:t>
            </a:r>
            <a:r>
              <a:rPr sz="900" spc="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th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1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sam</a:t>
            </a:r>
            <a:r>
              <a:rPr sz="900" dirty="0">
                <a:latin typeface="Arial"/>
                <a:cs typeface="Arial"/>
              </a:rPr>
              <a:t>e                   </a:t>
            </a:r>
            <a:r>
              <a:rPr sz="900" spc="149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Historica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27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Premiu</a:t>
            </a:r>
            <a:r>
              <a:rPr sz="1000" dirty="0">
                <a:latin typeface="Arial"/>
                <a:cs typeface="Arial"/>
              </a:rPr>
              <a:t>m                                                                     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Implie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Premium </a:t>
            </a:r>
            <a:r>
              <a:rPr sz="900" spc="-31" dirty="0">
                <a:latin typeface="Arial"/>
                <a:cs typeface="Arial"/>
              </a:rPr>
              <a:t>currenc</a:t>
            </a:r>
            <a:r>
              <a:rPr sz="900" dirty="0">
                <a:latin typeface="Arial"/>
                <a:cs typeface="Arial"/>
              </a:rPr>
              <a:t>y</a:t>
            </a:r>
            <a:r>
              <a:rPr sz="900" spc="18" dirty="0">
                <a:latin typeface="Arial"/>
                <a:cs typeface="Arial"/>
              </a:rPr>
              <a:t> </a:t>
            </a:r>
            <a:r>
              <a:rPr sz="900" spc="-31" dirty="0">
                <a:latin typeface="Arial"/>
                <a:cs typeface="Arial"/>
              </a:rPr>
              <a:t>a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-33" dirty="0">
                <a:latin typeface="Arial"/>
                <a:cs typeface="Arial"/>
              </a:rPr>
              <a:t> </a:t>
            </a:r>
            <a:r>
              <a:rPr sz="900" spc="-31" dirty="0">
                <a:latin typeface="Arial"/>
                <a:cs typeface="Arial"/>
              </a:rPr>
              <a:t>cas</a:t>
            </a:r>
            <a:r>
              <a:rPr sz="900" dirty="0">
                <a:latin typeface="Arial"/>
                <a:cs typeface="Arial"/>
              </a:rPr>
              <a:t>h</a:t>
            </a:r>
            <a:r>
              <a:rPr sz="900" spc="-13" dirty="0">
                <a:latin typeface="Arial"/>
                <a:cs typeface="Arial"/>
              </a:rPr>
              <a:t> </a:t>
            </a:r>
            <a:r>
              <a:rPr sz="900" spc="-31" dirty="0">
                <a:latin typeface="Arial"/>
                <a:cs typeface="Arial"/>
              </a:rPr>
              <a:t>flows</a:t>
            </a:r>
            <a:r>
              <a:rPr sz="900" dirty="0">
                <a:latin typeface="Arial"/>
                <a:cs typeface="Arial"/>
              </a:rPr>
              <a:t>,                  </a:t>
            </a:r>
            <a:r>
              <a:rPr sz="900" spc="246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1</a:t>
            </a:r>
            <a:r>
              <a:rPr sz="900" dirty="0">
                <a:latin typeface="Arial"/>
                <a:cs typeface="Arial"/>
              </a:rPr>
              <a:t>.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Matur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31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Equit</a:t>
            </a:r>
            <a:r>
              <a:rPr sz="900" dirty="0">
                <a:latin typeface="Arial"/>
                <a:cs typeface="Arial"/>
              </a:rPr>
              <a:t>y</a:t>
            </a:r>
            <a:r>
              <a:rPr sz="900" spc="25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Marke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31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Premium</a:t>
            </a:r>
            <a:r>
              <a:rPr sz="900" dirty="0">
                <a:latin typeface="Arial"/>
                <a:cs typeface="Arial"/>
              </a:rPr>
              <a:t>:                                                </a:t>
            </a:r>
            <a:r>
              <a:rPr sz="900" spc="3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Based</a:t>
            </a:r>
            <a:r>
              <a:rPr sz="900" spc="57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on</a:t>
            </a:r>
            <a:r>
              <a:rPr sz="900" spc="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how</a:t>
            </a:r>
            <a:r>
              <a:rPr sz="900" spc="3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equity </a:t>
            </a:r>
            <a:r>
              <a:rPr sz="900" spc="-17" dirty="0">
                <a:latin typeface="Arial"/>
                <a:cs typeface="Arial"/>
              </a:rPr>
              <a:t>an</a:t>
            </a:r>
            <a:r>
              <a:rPr sz="900" dirty="0">
                <a:latin typeface="Arial"/>
                <a:cs typeface="Arial"/>
              </a:rPr>
              <a:t>d</a:t>
            </a:r>
            <a:r>
              <a:rPr sz="900" spc="4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define</a:t>
            </a:r>
            <a:r>
              <a:rPr sz="900" dirty="0">
                <a:latin typeface="Arial"/>
                <a:cs typeface="Arial"/>
              </a:rPr>
              <a:t>d</a:t>
            </a:r>
            <a:r>
              <a:rPr sz="900" spc="34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i</a:t>
            </a:r>
            <a:r>
              <a:rPr sz="900" dirty="0">
                <a:latin typeface="Arial"/>
                <a:cs typeface="Arial"/>
              </a:rPr>
              <a:t>n</a:t>
            </a:r>
            <a:r>
              <a:rPr sz="900" spc="-12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sam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19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term</a:t>
            </a:r>
            <a:r>
              <a:rPr sz="900" dirty="0">
                <a:latin typeface="Arial"/>
                <a:cs typeface="Arial"/>
              </a:rPr>
              <a:t>s            </a:t>
            </a:r>
            <a:r>
              <a:rPr sz="900" spc="2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Average</a:t>
            </a:r>
            <a:r>
              <a:rPr sz="900" spc="7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premium</a:t>
            </a:r>
            <a:r>
              <a:rPr sz="900" spc="82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earned</a:t>
            </a:r>
            <a:r>
              <a:rPr sz="900" spc="67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by                                         </a:t>
            </a:r>
            <a:r>
              <a:rPr sz="900" spc="74" dirty="0">
                <a:latin typeface="Arial"/>
                <a:cs typeface="Arial"/>
              </a:rPr>
              <a:t> </a:t>
            </a:r>
            <a:r>
              <a:rPr sz="1400" spc="-53" baseline="5521" dirty="0">
                <a:latin typeface="Arial"/>
                <a:cs typeface="Arial"/>
              </a:rPr>
              <a:t>o</a:t>
            </a:r>
            <a:r>
              <a:rPr sz="1400" baseline="5521" dirty="0">
                <a:latin typeface="Arial"/>
                <a:cs typeface="Arial"/>
              </a:rPr>
              <a:t>r         </a:t>
            </a:r>
            <a:r>
              <a:rPr sz="1400" spc="228" baseline="5521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marke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31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i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-13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price</a:t>
            </a:r>
            <a:r>
              <a:rPr sz="900" dirty="0">
                <a:latin typeface="Arial"/>
                <a:cs typeface="Arial"/>
              </a:rPr>
              <a:t>d</a:t>
            </a:r>
            <a:r>
              <a:rPr sz="900" spc="24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today </a:t>
            </a:r>
            <a:r>
              <a:rPr sz="900" spc="-31" dirty="0">
                <a:latin typeface="Arial"/>
                <a:cs typeface="Arial"/>
              </a:rPr>
              <a:t>(rea</a:t>
            </a:r>
            <a:r>
              <a:rPr sz="900" dirty="0">
                <a:latin typeface="Arial"/>
                <a:cs typeface="Arial"/>
              </a:rPr>
              <a:t>l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31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-32" dirty="0">
                <a:latin typeface="Arial"/>
                <a:cs typeface="Arial"/>
              </a:rPr>
              <a:t> </a:t>
            </a:r>
            <a:r>
              <a:rPr sz="900" spc="-31" dirty="0">
                <a:latin typeface="Arial"/>
                <a:cs typeface="Arial"/>
              </a:rPr>
              <a:t>nominal</a:t>
            </a:r>
            <a:r>
              <a:rPr sz="900" dirty="0">
                <a:latin typeface="Arial"/>
                <a:cs typeface="Arial"/>
              </a:rPr>
              <a:t>)</a:t>
            </a:r>
            <a:r>
              <a:rPr sz="900" spc="18" dirty="0">
                <a:latin typeface="Arial"/>
                <a:cs typeface="Arial"/>
              </a:rPr>
              <a:t> </a:t>
            </a:r>
            <a:r>
              <a:rPr sz="900" spc="-31" dirty="0">
                <a:latin typeface="Arial"/>
                <a:cs typeface="Arial"/>
              </a:rPr>
              <a:t>a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-29" dirty="0">
                <a:latin typeface="Arial"/>
                <a:cs typeface="Arial"/>
              </a:rPr>
              <a:t> </a:t>
            </a:r>
            <a:r>
              <a:rPr sz="900" spc="-31" dirty="0">
                <a:latin typeface="Arial"/>
                <a:cs typeface="Arial"/>
              </a:rPr>
              <a:t>th</a:t>
            </a:r>
            <a:r>
              <a:rPr sz="900" dirty="0">
                <a:latin typeface="Arial"/>
                <a:cs typeface="Arial"/>
              </a:rPr>
              <a:t>e                   </a:t>
            </a:r>
            <a:r>
              <a:rPr sz="900" spc="48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stock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44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ove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22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T.Bond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6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i</a:t>
            </a:r>
            <a:r>
              <a:rPr sz="900" dirty="0">
                <a:latin typeface="Arial"/>
                <a:cs typeface="Arial"/>
              </a:rPr>
              <a:t>n</a:t>
            </a:r>
            <a:r>
              <a:rPr sz="900" spc="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U.S</a:t>
            </a:r>
            <a:r>
              <a:rPr sz="900" dirty="0">
                <a:latin typeface="Arial"/>
                <a:cs typeface="Arial"/>
              </a:rPr>
              <a:t>.                                                         </a:t>
            </a:r>
            <a:r>
              <a:rPr sz="900" spc="58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an</a:t>
            </a:r>
            <a:r>
              <a:rPr sz="900" dirty="0">
                <a:latin typeface="Arial"/>
                <a:cs typeface="Arial"/>
              </a:rPr>
              <a:t>d</a:t>
            </a:r>
            <a:r>
              <a:rPr sz="900" spc="-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simpl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18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valuation </a:t>
            </a:r>
            <a:r>
              <a:rPr sz="900" spc="-26" dirty="0">
                <a:latin typeface="Arial"/>
                <a:cs typeface="Arial"/>
              </a:rPr>
              <a:t>cas</a:t>
            </a:r>
            <a:r>
              <a:rPr sz="900" dirty="0">
                <a:latin typeface="Arial"/>
                <a:cs typeface="Arial"/>
              </a:rPr>
              <a:t>h</a:t>
            </a:r>
            <a:r>
              <a:rPr sz="900" spc="-4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flow</a:t>
            </a:r>
            <a:r>
              <a:rPr sz="900" dirty="0">
                <a:latin typeface="Arial"/>
                <a:cs typeface="Arial"/>
              </a:rPr>
              <a:t>s                                      </a:t>
            </a:r>
            <a:r>
              <a:rPr sz="900" spc="105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2</a:t>
            </a:r>
            <a:r>
              <a:rPr sz="900" dirty="0">
                <a:latin typeface="Arial"/>
                <a:cs typeface="Arial"/>
              </a:rPr>
              <a:t>.</a:t>
            </a:r>
            <a:r>
              <a:rPr sz="900" spc="-6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Countr</a:t>
            </a:r>
            <a:r>
              <a:rPr sz="900" dirty="0">
                <a:latin typeface="Arial"/>
                <a:cs typeface="Arial"/>
              </a:rPr>
              <a:t>y</a:t>
            </a:r>
            <a:r>
              <a:rPr sz="900" spc="43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ris</a:t>
            </a:r>
            <a:r>
              <a:rPr sz="900" dirty="0">
                <a:latin typeface="Arial"/>
                <a:cs typeface="Arial"/>
              </a:rPr>
              <a:t>k</a:t>
            </a:r>
            <a:r>
              <a:rPr sz="900" spc="6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premiu</a:t>
            </a:r>
            <a:r>
              <a:rPr sz="900" dirty="0">
                <a:latin typeface="Arial"/>
                <a:cs typeface="Arial"/>
              </a:rPr>
              <a:t>m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=                                                            </a:t>
            </a:r>
            <a:r>
              <a:rPr sz="900" spc="21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model</a:t>
            </a:r>
            <a:endParaRPr sz="900">
              <a:latin typeface="Arial"/>
              <a:cs typeface="Arial"/>
            </a:endParaRPr>
          </a:p>
          <a:p>
            <a:pPr marL="3151772">
              <a:lnSpc>
                <a:spcPts val="1083"/>
              </a:lnSpc>
              <a:spcBef>
                <a:spcPts val="288"/>
              </a:spcBef>
            </a:pPr>
            <a:r>
              <a:rPr sz="900" dirty="0">
                <a:latin typeface="Arial"/>
                <a:cs typeface="Arial"/>
              </a:rPr>
              <a:t>Country</a:t>
            </a:r>
            <a:r>
              <a:rPr sz="900" spc="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Default</a:t>
            </a:r>
            <a:r>
              <a:rPr sz="900" spc="6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Spread*</a:t>
            </a:r>
            <a:r>
              <a:rPr sz="900" spc="72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</a:t>
            </a:r>
            <a:r>
              <a:rPr sz="900" spc="68" dirty="0">
                <a:latin typeface="Arial"/>
                <a:cs typeface="Arial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σ</a:t>
            </a:r>
            <a:r>
              <a:rPr sz="1400" spc="-17" baseline="-11043" dirty="0">
                <a:latin typeface="Times New Roman"/>
                <a:cs typeface="Times New Roman"/>
              </a:rPr>
              <a:t>Equit</a:t>
            </a:r>
            <a:r>
              <a:rPr sz="1400" baseline="-11043" dirty="0">
                <a:latin typeface="Times New Roman"/>
                <a:cs typeface="Times New Roman"/>
              </a:rPr>
              <a:t>y</a:t>
            </a:r>
            <a:r>
              <a:rPr sz="900" spc="-13" dirty="0">
                <a:latin typeface="Times New Roman"/>
                <a:cs typeface="Times New Roman"/>
              </a:rPr>
              <a:t>/</a:t>
            </a:r>
            <a:r>
              <a:rPr sz="900" spc="-31" dirty="0">
                <a:latin typeface="Times New Roman"/>
                <a:cs typeface="Times New Roman"/>
              </a:rPr>
              <a:t>σ</a:t>
            </a:r>
            <a:r>
              <a:rPr sz="1400" spc="-4" baseline="-11043" dirty="0">
                <a:latin typeface="Times New Roman"/>
                <a:cs typeface="Times New Roman"/>
              </a:rPr>
              <a:t>Countr</a:t>
            </a:r>
            <a:r>
              <a:rPr sz="1400" baseline="-11043" dirty="0">
                <a:latin typeface="Times New Roman"/>
                <a:cs typeface="Times New Roman"/>
              </a:rPr>
              <a:t>y </a:t>
            </a:r>
            <a:r>
              <a:rPr sz="1400" spc="23" baseline="-11043" dirty="0">
                <a:latin typeface="Times New Roman"/>
                <a:cs typeface="Times New Roman"/>
              </a:rPr>
              <a:t> </a:t>
            </a:r>
            <a:r>
              <a:rPr sz="1400" spc="-4" baseline="-11043" dirty="0">
                <a:latin typeface="Times New Roman"/>
                <a:cs typeface="Times New Roman"/>
              </a:rPr>
              <a:t>bon</a:t>
            </a:r>
            <a:r>
              <a:rPr sz="1400" baseline="-11043" dirty="0">
                <a:latin typeface="Times New Roman"/>
                <a:cs typeface="Times New Roman"/>
              </a:rPr>
              <a:t>d</a:t>
            </a:r>
            <a:r>
              <a:rPr sz="900" dirty="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52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79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51059" y="1521490"/>
            <a:ext cx="6869485" cy="3892449"/>
          </a:xfrm>
          <a:custGeom>
            <a:avLst/>
            <a:gdLst/>
            <a:ahLst/>
            <a:cxnLst/>
            <a:rect l="l" t="t" r="r" b="b"/>
            <a:pathLst>
              <a:path w="7556433" h="4411442">
                <a:moveTo>
                  <a:pt x="0" y="0"/>
                </a:moveTo>
                <a:lnTo>
                  <a:pt x="0" y="4411442"/>
                </a:lnTo>
                <a:lnTo>
                  <a:pt x="7556433" y="4411442"/>
                </a:lnTo>
                <a:lnTo>
                  <a:pt x="755643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51058" y="4857282"/>
            <a:ext cx="6869485" cy="0"/>
          </a:xfrm>
          <a:custGeom>
            <a:avLst/>
            <a:gdLst/>
            <a:ahLst/>
            <a:cxnLst/>
            <a:rect l="l" t="t" r="r" b="b"/>
            <a:pathLst>
              <a:path w="7556433">
                <a:moveTo>
                  <a:pt x="7556433" y="0"/>
                </a:moveTo>
                <a:lnTo>
                  <a:pt x="0" y="0"/>
                </a:lnTo>
              </a:path>
              <a:path w="7556433">
                <a:moveTo>
                  <a:pt x="0" y="0"/>
                </a:moveTo>
                <a:lnTo>
                  <a:pt x="7556433" y="1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51058" y="4300626"/>
            <a:ext cx="6869485" cy="0"/>
          </a:xfrm>
          <a:custGeom>
            <a:avLst/>
            <a:gdLst/>
            <a:ahLst/>
            <a:cxnLst/>
            <a:rect l="l" t="t" r="r" b="b"/>
            <a:pathLst>
              <a:path w="7556433">
                <a:moveTo>
                  <a:pt x="7556433" y="0"/>
                </a:moveTo>
                <a:lnTo>
                  <a:pt x="0" y="0"/>
                </a:lnTo>
              </a:path>
              <a:path w="7556433">
                <a:moveTo>
                  <a:pt x="0" y="0"/>
                </a:moveTo>
                <a:lnTo>
                  <a:pt x="7556433" y="1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51058" y="3743971"/>
            <a:ext cx="6869485" cy="0"/>
          </a:xfrm>
          <a:custGeom>
            <a:avLst/>
            <a:gdLst/>
            <a:ahLst/>
            <a:cxnLst/>
            <a:rect l="l" t="t" r="r" b="b"/>
            <a:pathLst>
              <a:path w="7556433">
                <a:moveTo>
                  <a:pt x="7556433" y="0"/>
                </a:moveTo>
                <a:lnTo>
                  <a:pt x="0" y="0"/>
                </a:lnTo>
              </a:path>
              <a:path w="7556433">
                <a:moveTo>
                  <a:pt x="0" y="0"/>
                </a:moveTo>
                <a:lnTo>
                  <a:pt x="7556433" y="1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51058" y="3191458"/>
            <a:ext cx="6869485" cy="0"/>
          </a:xfrm>
          <a:custGeom>
            <a:avLst/>
            <a:gdLst/>
            <a:ahLst/>
            <a:cxnLst/>
            <a:rect l="l" t="t" r="r" b="b"/>
            <a:pathLst>
              <a:path w="7556433">
                <a:moveTo>
                  <a:pt x="7556433" y="0"/>
                </a:moveTo>
                <a:lnTo>
                  <a:pt x="0" y="0"/>
                </a:lnTo>
              </a:path>
              <a:path w="7556433">
                <a:moveTo>
                  <a:pt x="0" y="0"/>
                </a:moveTo>
                <a:lnTo>
                  <a:pt x="7556433" y="1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51058" y="2634802"/>
            <a:ext cx="6869485" cy="0"/>
          </a:xfrm>
          <a:custGeom>
            <a:avLst/>
            <a:gdLst/>
            <a:ahLst/>
            <a:cxnLst/>
            <a:rect l="l" t="t" r="r" b="b"/>
            <a:pathLst>
              <a:path w="7556433">
                <a:moveTo>
                  <a:pt x="7556433" y="0"/>
                </a:moveTo>
                <a:lnTo>
                  <a:pt x="0" y="0"/>
                </a:lnTo>
              </a:path>
              <a:path w="7556433">
                <a:moveTo>
                  <a:pt x="0" y="0"/>
                </a:moveTo>
                <a:lnTo>
                  <a:pt x="7556433" y="1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51058" y="2078146"/>
            <a:ext cx="6869485" cy="0"/>
          </a:xfrm>
          <a:custGeom>
            <a:avLst/>
            <a:gdLst/>
            <a:ahLst/>
            <a:cxnLst/>
            <a:rect l="l" t="t" r="r" b="b"/>
            <a:pathLst>
              <a:path w="7556433">
                <a:moveTo>
                  <a:pt x="7556433" y="0"/>
                </a:moveTo>
                <a:lnTo>
                  <a:pt x="0" y="0"/>
                </a:lnTo>
              </a:path>
              <a:path w="7556433">
                <a:moveTo>
                  <a:pt x="0" y="0"/>
                </a:moveTo>
                <a:lnTo>
                  <a:pt x="7556433" y="1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51058" y="1521490"/>
            <a:ext cx="6869485" cy="0"/>
          </a:xfrm>
          <a:custGeom>
            <a:avLst/>
            <a:gdLst/>
            <a:ahLst/>
            <a:cxnLst/>
            <a:rect l="l" t="t" r="r" b="b"/>
            <a:pathLst>
              <a:path w="7556433">
                <a:moveTo>
                  <a:pt x="7556433" y="0"/>
                </a:moveTo>
                <a:lnTo>
                  <a:pt x="0" y="0"/>
                </a:lnTo>
              </a:path>
              <a:path w="7556433">
                <a:moveTo>
                  <a:pt x="0" y="0"/>
                </a:moveTo>
                <a:lnTo>
                  <a:pt x="7556433" y="1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46790" y="1521490"/>
            <a:ext cx="6879446" cy="0"/>
          </a:xfrm>
          <a:custGeom>
            <a:avLst/>
            <a:gdLst/>
            <a:ahLst/>
            <a:cxnLst/>
            <a:rect l="l" t="t" r="r" b="b"/>
            <a:pathLst>
              <a:path w="7567391">
                <a:moveTo>
                  <a:pt x="0" y="0"/>
                </a:moveTo>
                <a:lnTo>
                  <a:pt x="7567391" y="0"/>
                </a:lnTo>
              </a:path>
            </a:pathLst>
          </a:custGeom>
          <a:ln w="12523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20544" y="1515966"/>
            <a:ext cx="0" cy="3903499"/>
          </a:xfrm>
          <a:custGeom>
            <a:avLst/>
            <a:gdLst/>
            <a:ahLst/>
            <a:cxnLst/>
            <a:rect l="l" t="t" r="r" b="b"/>
            <a:pathLst>
              <a:path h="4423965">
                <a:moveTo>
                  <a:pt x="0" y="0"/>
                </a:moveTo>
                <a:lnTo>
                  <a:pt x="0" y="4423965"/>
                </a:lnTo>
              </a:path>
            </a:pathLst>
          </a:custGeom>
          <a:ln w="12523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6790" y="5413939"/>
            <a:ext cx="6879446" cy="0"/>
          </a:xfrm>
          <a:custGeom>
            <a:avLst/>
            <a:gdLst/>
            <a:ahLst/>
            <a:cxnLst/>
            <a:rect l="l" t="t" r="r" b="b"/>
            <a:pathLst>
              <a:path w="7567391">
                <a:moveTo>
                  <a:pt x="0" y="0"/>
                </a:moveTo>
                <a:lnTo>
                  <a:pt x="7567391" y="0"/>
                </a:lnTo>
              </a:path>
            </a:pathLst>
          </a:custGeom>
          <a:ln w="12523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52482" y="1515966"/>
            <a:ext cx="0" cy="3903499"/>
          </a:xfrm>
          <a:custGeom>
            <a:avLst/>
            <a:gdLst/>
            <a:ahLst/>
            <a:cxnLst/>
            <a:rect l="l" t="t" r="r" b="b"/>
            <a:pathLst>
              <a:path h="4423965">
                <a:moveTo>
                  <a:pt x="0" y="0"/>
                </a:moveTo>
                <a:lnTo>
                  <a:pt x="0" y="4423965"/>
                </a:lnTo>
              </a:path>
            </a:pathLst>
          </a:custGeom>
          <a:ln w="12523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51058" y="1521490"/>
            <a:ext cx="0" cy="3892449"/>
          </a:xfrm>
          <a:custGeom>
            <a:avLst/>
            <a:gdLst/>
            <a:ahLst/>
            <a:cxnLst/>
            <a:rect l="l" t="t" r="r" b="b"/>
            <a:pathLst>
              <a:path h="4411442">
                <a:moveTo>
                  <a:pt x="0" y="4411442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14058" y="5413939"/>
            <a:ext cx="37001" cy="0"/>
          </a:xfrm>
          <a:custGeom>
            <a:avLst/>
            <a:gdLst/>
            <a:ahLst/>
            <a:cxnLst/>
            <a:rect l="l" t="t" r="r" b="b"/>
            <a:pathLst>
              <a:path w="40701">
                <a:moveTo>
                  <a:pt x="40701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14058" y="4857282"/>
            <a:ext cx="37001" cy="0"/>
          </a:xfrm>
          <a:custGeom>
            <a:avLst/>
            <a:gdLst/>
            <a:ahLst/>
            <a:cxnLst/>
            <a:rect l="l" t="t" r="r" b="b"/>
            <a:pathLst>
              <a:path w="40701">
                <a:moveTo>
                  <a:pt x="40701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14058" y="4300626"/>
            <a:ext cx="37001" cy="0"/>
          </a:xfrm>
          <a:custGeom>
            <a:avLst/>
            <a:gdLst/>
            <a:ahLst/>
            <a:cxnLst/>
            <a:rect l="l" t="t" r="r" b="b"/>
            <a:pathLst>
              <a:path w="40701">
                <a:moveTo>
                  <a:pt x="40701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14058" y="3743971"/>
            <a:ext cx="37001" cy="0"/>
          </a:xfrm>
          <a:custGeom>
            <a:avLst/>
            <a:gdLst/>
            <a:ahLst/>
            <a:cxnLst/>
            <a:rect l="l" t="t" r="r" b="b"/>
            <a:pathLst>
              <a:path w="40701">
                <a:moveTo>
                  <a:pt x="40701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14058" y="3191458"/>
            <a:ext cx="37001" cy="0"/>
          </a:xfrm>
          <a:custGeom>
            <a:avLst/>
            <a:gdLst/>
            <a:ahLst/>
            <a:cxnLst/>
            <a:rect l="l" t="t" r="r" b="b"/>
            <a:pathLst>
              <a:path w="40701">
                <a:moveTo>
                  <a:pt x="40701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14058" y="2634802"/>
            <a:ext cx="37001" cy="0"/>
          </a:xfrm>
          <a:custGeom>
            <a:avLst/>
            <a:gdLst/>
            <a:ahLst/>
            <a:cxnLst/>
            <a:rect l="l" t="t" r="r" b="b"/>
            <a:pathLst>
              <a:path w="40701">
                <a:moveTo>
                  <a:pt x="40701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14058" y="2078146"/>
            <a:ext cx="37001" cy="0"/>
          </a:xfrm>
          <a:custGeom>
            <a:avLst/>
            <a:gdLst/>
            <a:ahLst/>
            <a:cxnLst/>
            <a:rect l="l" t="t" r="r" b="b"/>
            <a:pathLst>
              <a:path w="40701">
                <a:moveTo>
                  <a:pt x="40701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14058" y="1521490"/>
            <a:ext cx="37001" cy="0"/>
          </a:xfrm>
          <a:custGeom>
            <a:avLst/>
            <a:gdLst/>
            <a:ahLst/>
            <a:cxnLst/>
            <a:rect l="l" t="t" r="r" b="b"/>
            <a:pathLst>
              <a:path w="40701">
                <a:moveTo>
                  <a:pt x="40701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51058" y="5413939"/>
            <a:ext cx="6869485" cy="0"/>
          </a:xfrm>
          <a:custGeom>
            <a:avLst/>
            <a:gdLst/>
            <a:ahLst/>
            <a:cxnLst/>
            <a:rect l="l" t="t" r="r" b="b"/>
            <a:pathLst>
              <a:path w="7556433">
                <a:moveTo>
                  <a:pt x="7556433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51058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16143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79804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43465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07125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70785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35870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99531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3191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26853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90514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49905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13565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577226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40887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04548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69632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33293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96954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60615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724275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889359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53020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16681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80342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39733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03394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67055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30715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94376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359461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23121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86782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50442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014103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177764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42848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506509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670169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28138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993222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156883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320544" y="5413939"/>
            <a:ext cx="0" cy="26244"/>
          </a:xfrm>
          <a:custGeom>
            <a:avLst/>
            <a:gdLst/>
            <a:ahLst/>
            <a:cxnLst/>
            <a:rect l="l" t="t" r="r" b="b"/>
            <a:pathLst>
              <a:path h="29743">
                <a:moveTo>
                  <a:pt x="0" y="0"/>
                </a:moveTo>
                <a:lnTo>
                  <a:pt x="0" y="2974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691570" y="3430420"/>
            <a:ext cx="176468" cy="366039"/>
          </a:xfrm>
          <a:custGeom>
            <a:avLst/>
            <a:gdLst/>
            <a:ahLst/>
            <a:cxnLst/>
            <a:rect l="l" t="t" r="r" b="b"/>
            <a:pathLst>
              <a:path w="194115" h="414844">
                <a:moveTo>
                  <a:pt x="181592" y="0"/>
                </a:moveTo>
                <a:lnTo>
                  <a:pt x="0" y="402320"/>
                </a:lnTo>
                <a:lnTo>
                  <a:pt x="0" y="414844"/>
                </a:lnTo>
                <a:lnTo>
                  <a:pt x="12523" y="414844"/>
                </a:lnTo>
                <a:lnTo>
                  <a:pt x="194115" y="12523"/>
                </a:lnTo>
                <a:lnTo>
                  <a:pt x="194115" y="0"/>
                </a:lnTo>
                <a:lnTo>
                  <a:pt x="18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56653" y="3430420"/>
            <a:ext cx="175045" cy="111883"/>
          </a:xfrm>
          <a:custGeom>
            <a:avLst/>
            <a:gdLst/>
            <a:ahLst/>
            <a:cxnLst/>
            <a:rect l="l" t="t" r="r" b="b"/>
            <a:pathLst>
              <a:path w="192550" h="126801">
                <a:moveTo>
                  <a:pt x="0" y="0"/>
                </a:moveTo>
                <a:lnTo>
                  <a:pt x="0" y="12523"/>
                </a:lnTo>
                <a:lnTo>
                  <a:pt x="180026" y="126801"/>
                </a:lnTo>
                <a:lnTo>
                  <a:pt x="192550" y="126801"/>
                </a:lnTo>
                <a:lnTo>
                  <a:pt x="192550" y="114277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020314" y="3531253"/>
            <a:ext cx="175045" cy="48344"/>
          </a:xfrm>
          <a:custGeom>
            <a:avLst/>
            <a:gdLst/>
            <a:ahLst/>
            <a:cxnLst/>
            <a:rect l="l" t="t" r="r" b="b"/>
            <a:pathLst>
              <a:path w="192550" h="54790">
                <a:moveTo>
                  <a:pt x="0" y="0"/>
                </a:moveTo>
                <a:lnTo>
                  <a:pt x="0" y="12523"/>
                </a:lnTo>
                <a:lnTo>
                  <a:pt x="180026" y="54790"/>
                </a:lnTo>
                <a:lnTo>
                  <a:pt x="192550" y="54790"/>
                </a:lnTo>
                <a:lnTo>
                  <a:pt x="192550" y="42267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183975" y="3563024"/>
            <a:ext cx="175045" cy="16575"/>
          </a:xfrm>
          <a:custGeom>
            <a:avLst/>
            <a:gdLst/>
            <a:ahLst/>
            <a:cxnLst/>
            <a:rect l="l" t="t" r="r" b="b"/>
            <a:pathLst>
              <a:path w="192550" h="18785">
                <a:moveTo>
                  <a:pt x="180027" y="0"/>
                </a:moveTo>
                <a:lnTo>
                  <a:pt x="0" y="6261"/>
                </a:lnTo>
                <a:lnTo>
                  <a:pt x="0" y="18785"/>
                </a:lnTo>
                <a:lnTo>
                  <a:pt x="12523" y="18785"/>
                </a:lnTo>
                <a:lnTo>
                  <a:pt x="192550" y="12523"/>
                </a:lnTo>
                <a:lnTo>
                  <a:pt x="192550" y="0"/>
                </a:lnTo>
                <a:lnTo>
                  <a:pt x="180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347636" y="3361357"/>
            <a:ext cx="175045" cy="212717"/>
          </a:xfrm>
          <a:custGeom>
            <a:avLst/>
            <a:gdLst/>
            <a:ahLst/>
            <a:cxnLst/>
            <a:rect l="l" t="t" r="r" b="b"/>
            <a:pathLst>
              <a:path w="192550" h="241079">
                <a:moveTo>
                  <a:pt x="180026" y="0"/>
                </a:moveTo>
                <a:lnTo>
                  <a:pt x="0" y="228555"/>
                </a:lnTo>
                <a:lnTo>
                  <a:pt x="0" y="241079"/>
                </a:lnTo>
                <a:lnTo>
                  <a:pt x="12523" y="241079"/>
                </a:lnTo>
                <a:lnTo>
                  <a:pt x="192550" y="12523"/>
                </a:lnTo>
                <a:lnTo>
                  <a:pt x="192550" y="0"/>
                </a:lnTo>
                <a:lnTo>
                  <a:pt x="1800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511297" y="3361356"/>
            <a:ext cx="176468" cy="276256"/>
          </a:xfrm>
          <a:custGeom>
            <a:avLst/>
            <a:gdLst/>
            <a:ahLst/>
            <a:cxnLst/>
            <a:rect l="l" t="t" r="r" b="b"/>
            <a:pathLst>
              <a:path w="194115" h="313090">
                <a:moveTo>
                  <a:pt x="0" y="0"/>
                </a:moveTo>
                <a:lnTo>
                  <a:pt x="0" y="12523"/>
                </a:lnTo>
                <a:lnTo>
                  <a:pt x="181592" y="313090"/>
                </a:lnTo>
                <a:lnTo>
                  <a:pt x="194115" y="313090"/>
                </a:lnTo>
                <a:lnTo>
                  <a:pt x="194115" y="300566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676380" y="3626562"/>
            <a:ext cx="175045" cy="122934"/>
          </a:xfrm>
          <a:custGeom>
            <a:avLst/>
            <a:gdLst/>
            <a:ahLst/>
            <a:cxnLst/>
            <a:rect l="l" t="t" r="r" b="b"/>
            <a:pathLst>
              <a:path w="192550" h="139325">
                <a:moveTo>
                  <a:pt x="0" y="0"/>
                </a:moveTo>
                <a:lnTo>
                  <a:pt x="0" y="12523"/>
                </a:lnTo>
                <a:lnTo>
                  <a:pt x="180026" y="139325"/>
                </a:lnTo>
                <a:lnTo>
                  <a:pt x="192550" y="139325"/>
                </a:lnTo>
                <a:lnTo>
                  <a:pt x="192550" y="126801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840041" y="3329586"/>
            <a:ext cx="175045" cy="419908"/>
          </a:xfrm>
          <a:custGeom>
            <a:avLst/>
            <a:gdLst/>
            <a:ahLst/>
            <a:cxnLst/>
            <a:rect l="l" t="t" r="r" b="b"/>
            <a:pathLst>
              <a:path w="192550" h="475896">
                <a:moveTo>
                  <a:pt x="180027" y="0"/>
                </a:moveTo>
                <a:lnTo>
                  <a:pt x="0" y="463373"/>
                </a:lnTo>
                <a:lnTo>
                  <a:pt x="0" y="475896"/>
                </a:lnTo>
                <a:lnTo>
                  <a:pt x="12523" y="475896"/>
                </a:lnTo>
                <a:lnTo>
                  <a:pt x="192550" y="12523"/>
                </a:lnTo>
                <a:lnTo>
                  <a:pt x="192550" y="0"/>
                </a:lnTo>
                <a:lnTo>
                  <a:pt x="180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003702" y="3329587"/>
            <a:ext cx="175045" cy="191997"/>
          </a:xfrm>
          <a:custGeom>
            <a:avLst/>
            <a:gdLst/>
            <a:ahLst/>
            <a:cxnLst/>
            <a:rect l="l" t="t" r="r" b="b"/>
            <a:pathLst>
              <a:path w="192550" h="217597">
                <a:moveTo>
                  <a:pt x="0" y="0"/>
                </a:moveTo>
                <a:lnTo>
                  <a:pt x="0" y="12523"/>
                </a:lnTo>
                <a:lnTo>
                  <a:pt x="180026" y="217597"/>
                </a:lnTo>
                <a:lnTo>
                  <a:pt x="192550" y="217597"/>
                </a:lnTo>
                <a:lnTo>
                  <a:pt x="192550" y="205074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167363" y="3510534"/>
            <a:ext cx="169353" cy="190616"/>
          </a:xfrm>
          <a:custGeom>
            <a:avLst/>
            <a:gdLst/>
            <a:ahLst/>
            <a:cxnLst/>
            <a:rect l="l" t="t" r="r" b="b"/>
            <a:pathLst>
              <a:path w="186288" h="216031">
                <a:moveTo>
                  <a:pt x="0" y="0"/>
                </a:moveTo>
                <a:lnTo>
                  <a:pt x="0" y="12523"/>
                </a:lnTo>
                <a:lnTo>
                  <a:pt x="173764" y="216031"/>
                </a:lnTo>
                <a:lnTo>
                  <a:pt x="186288" y="216031"/>
                </a:lnTo>
                <a:lnTo>
                  <a:pt x="186288" y="203508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325331" y="3690101"/>
            <a:ext cx="176469" cy="218242"/>
          </a:xfrm>
          <a:custGeom>
            <a:avLst/>
            <a:gdLst/>
            <a:ahLst/>
            <a:cxnLst/>
            <a:rect l="l" t="t" r="r" b="b"/>
            <a:pathLst>
              <a:path w="194116" h="247341">
                <a:moveTo>
                  <a:pt x="0" y="0"/>
                </a:moveTo>
                <a:lnTo>
                  <a:pt x="0" y="12523"/>
                </a:lnTo>
                <a:lnTo>
                  <a:pt x="181592" y="247341"/>
                </a:lnTo>
                <a:lnTo>
                  <a:pt x="194116" y="247341"/>
                </a:lnTo>
                <a:lnTo>
                  <a:pt x="194116" y="234817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90416" y="3017417"/>
            <a:ext cx="175045" cy="890926"/>
          </a:xfrm>
          <a:custGeom>
            <a:avLst/>
            <a:gdLst/>
            <a:ahLst/>
            <a:cxnLst/>
            <a:rect l="l" t="t" r="r" b="b"/>
            <a:pathLst>
              <a:path w="192550" h="1009716">
                <a:moveTo>
                  <a:pt x="180026" y="0"/>
                </a:moveTo>
                <a:lnTo>
                  <a:pt x="0" y="997192"/>
                </a:lnTo>
                <a:lnTo>
                  <a:pt x="0" y="1009716"/>
                </a:lnTo>
                <a:lnTo>
                  <a:pt x="12523" y="1009716"/>
                </a:lnTo>
                <a:lnTo>
                  <a:pt x="192550" y="12524"/>
                </a:lnTo>
                <a:lnTo>
                  <a:pt x="192550" y="0"/>
                </a:lnTo>
                <a:lnTo>
                  <a:pt x="1800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654076" y="2300533"/>
            <a:ext cx="175045" cy="727935"/>
          </a:xfrm>
          <a:custGeom>
            <a:avLst/>
            <a:gdLst/>
            <a:ahLst/>
            <a:cxnLst/>
            <a:rect l="l" t="t" r="r" b="b"/>
            <a:pathLst>
              <a:path w="192550" h="824993">
                <a:moveTo>
                  <a:pt x="180027" y="0"/>
                </a:moveTo>
                <a:lnTo>
                  <a:pt x="0" y="812468"/>
                </a:lnTo>
                <a:lnTo>
                  <a:pt x="0" y="824993"/>
                </a:lnTo>
                <a:lnTo>
                  <a:pt x="12523" y="824993"/>
                </a:lnTo>
                <a:lnTo>
                  <a:pt x="192550" y="12523"/>
                </a:lnTo>
                <a:lnTo>
                  <a:pt x="192550" y="0"/>
                </a:lnTo>
                <a:lnTo>
                  <a:pt x="180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17737" y="2300533"/>
            <a:ext cx="175045" cy="823242"/>
          </a:xfrm>
          <a:custGeom>
            <a:avLst/>
            <a:gdLst/>
            <a:ahLst/>
            <a:cxnLst/>
            <a:rect l="l" t="t" r="r" b="b"/>
            <a:pathLst>
              <a:path w="192550" h="933008">
                <a:moveTo>
                  <a:pt x="0" y="0"/>
                </a:moveTo>
                <a:lnTo>
                  <a:pt x="0" y="12523"/>
                </a:lnTo>
                <a:lnTo>
                  <a:pt x="180026" y="933008"/>
                </a:lnTo>
                <a:lnTo>
                  <a:pt x="192550" y="933008"/>
                </a:lnTo>
                <a:lnTo>
                  <a:pt x="192550" y="920485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981397" y="2879289"/>
            <a:ext cx="175045" cy="244486"/>
          </a:xfrm>
          <a:custGeom>
            <a:avLst/>
            <a:gdLst/>
            <a:ahLst/>
            <a:cxnLst/>
            <a:rect l="l" t="t" r="r" b="b"/>
            <a:pathLst>
              <a:path w="192550" h="277084">
                <a:moveTo>
                  <a:pt x="180026" y="0"/>
                </a:moveTo>
                <a:lnTo>
                  <a:pt x="0" y="264561"/>
                </a:lnTo>
                <a:lnTo>
                  <a:pt x="0" y="277084"/>
                </a:lnTo>
                <a:lnTo>
                  <a:pt x="12523" y="277084"/>
                </a:lnTo>
                <a:lnTo>
                  <a:pt x="192550" y="12523"/>
                </a:lnTo>
                <a:lnTo>
                  <a:pt x="192550" y="0"/>
                </a:lnTo>
                <a:lnTo>
                  <a:pt x="1800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145059" y="2115440"/>
            <a:ext cx="176468" cy="774898"/>
          </a:xfrm>
          <a:custGeom>
            <a:avLst/>
            <a:gdLst/>
            <a:ahLst/>
            <a:cxnLst/>
            <a:rect l="l" t="t" r="r" b="b"/>
            <a:pathLst>
              <a:path w="194115" h="878218">
                <a:moveTo>
                  <a:pt x="181592" y="0"/>
                </a:moveTo>
                <a:lnTo>
                  <a:pt x="0" y="865694"/>
                </a:lnTo>
                <a:lnTo>
                  <a:pt x="0" y="878218"/>
                </a:lnTo>
                <a:lnTo>
                  <a:pt x="12523" y="878218"/>
                </a:lnTo>
                <a:lnTo>
                  <a:pt x="194115" y="12523"/>
                </a:lnTo>
                <a:lnTo>
                  <a:pt x="194115" y="0"/>
                </a:lnTo>
                <a:lnTo>
                  <a:pt x="18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310142" y="2115441"/>
            <a:ext cx="175045" cy="121552"/>
          </a:xfrm>
          <a:custGeom>
            <a:avLst/>
            <a:gdLst/>
            <a:ahLst/>
            <a:cxnLst/>
            <a:rect l="l" t="t" r="r" b="b"/>
            <a:pathLst>
              <a:path w="192550" h="137759">
                <a:moveTo>
                  <a:pt x="0" y="0"/>
                </a:moveTo>
                <a:lnTo>
                  <a:pt x="0" y="12523"/>
                </a:lnTo>
                <a:lnTo>
                  <a:pt x="180026" y="137759"/>
                </a:lnTo>
                <a:lnTo>
                  <a:pt x="192550" y="137759"/>
                </a:lnTo>
                <a:lnTo>
                  <a:pt x="192550" y="125236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73803" y="1823991"/>
            <a:ext cx="175045" cy="413002"/>
          </a:xfrm>
          <a:custGeom>
            <a:avLst/>
            <a:gdLst/>
            <a:ahLst/>
            <a:cxnLst/>
            <a:rect l="l" t="t" r="r" b="b"/>
            <a:pathLst>
              <a:path w="192550" h="468069">
                <a:moveTo>
                  <a:pt x="180027" y="0"/>
                </a:moveTo>
                <a:lnTo>
                  <a:pt x="0" y="455546"/>
                </a:lnTo>
                <a:lnTo>
                  <a:pt x="0" y="468069"/>
                </a:lnTo>
                <a:lnTo>
                  <a:pt x="12523" y="468069"/>
                </a:lnTo>
                <a:lnTo>
                  <a:pt x="192550" y="12523"/>
                </a:lnTo>
                <a:lnTo>
                  <a:pt x="192550" y="0"/>
                </a:lnTo>
                <a:lnTo>
                  <a:pt x="180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637464" y="1823991"/>
            <a:ext cx="175045" cy="801142"/>
          </a:xfrm>
          <a:custGeom>
            <a:avLst/>
            <a:gdLst/>
            <a:ahLst/>
            <a:cxnLst/>
            <a:rect l="l" t="t" r="r" b="b"/>
            <a:pathLst>
              <a:path w="192550" h="907961">
                <a:moveTo>
                  <a:pt x="0" y="0"/>
                </a:moveTo>
                <a:lnTo>
                  <a:pt x="0" y="12523"/>
                </a:lnTo>
                <a:lnTo>
                  <a:pt x="180026" y="907961"/>
                </a:lnTo>
                <a:lnTo>
                  <a:pt x="192550" y="907961"/>
                </a:lnTo>
                <a:lnTo>
                  <a:pt x="192550" y="895438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801125" y="2221800"/>
            <a:ext cx="175045" cy="403333"/>
          </a:xfrm>
          <a:custGeom>
            <a:avLst/>
            <a:gdLst/>
            <a:ahLst/>
            <a:cxnLst/>
            <a:rect l="l" t="t" r="r" b="b"/>
            <a:pathLst>
              <a:path w="192550" h="457111">
                <a:moveTo>
                  <a:pt x="180026" y="0"/>
                </a:moveTo>
                <a:lnTo>
                  <a:pt x="0" y="444588"/>
                </a:lnTo>
                <a:lnTo>
                  <a:pt x="0" y="457111"/>
                </a:lnTo>
                <a:lnTo>
                  <a:pt x="12523" y="457111"/>
                </a:lnTo>
                <a:lnTo>
                  <a:pt x="192550" y="12523"/>
                </a:lnTo>
                <a:lnTo>
                  <a:pt x="192550" y="0"/>
                </a:lnTo>
                <a:lnTo>
                  <a:pt x="1800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964786" y="2221799"/>
            <a:ext cx="176468" cy="472397"/>
          </a:xfrm>
          <a:custGeom>
            <a:avLst/>
            <a:gdLst/>
            <a:ahLst/>
            <a:cxnLst/>
            <a:rect l="l" t="t" r="r" b="b"/>
            <a:pathLst>
              <a:path w="194115" h="535383">
                <a:moveTo>
                  <a:pt x="0" y="0"/>
                </a:moveTo>
                <a:lnTo>
                  <a:pt x="0" y="12523"/>
                </a:lnTo>
                <a:lnTo>
                  <a:pt x="181592" y="535383"/>
                </a:lnTo>
                <a:lnTo>
                  <a:pt x="194115" y="535383"/>
                </a:lnTo>
                <a:lnTo>
                  <a:pt x="194115" y="522860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129869" y="2683147"/>
            <a:ext cx="175045" cy="339794"/>
          </a:xfrm>
          <a:custGeom>
            <a:avLst/>
            <a:gdLst/>
            <a:ahLst/>
            <a:cxnLst/>
            <a:rect l="l" t="t" r="r" b="b"/>
            <a:pathLst>
              <a:path w="192550" h="385100">
                <a:moveTo>
                  <a:pt x="0" y="0"/>
                </a:moveTo>
                <a:lnTo>
                  <a:pt x="0" y="12523"/>
                </a:lnTo>
                <a:lnTo>
                  <a:pt x="180026" y="385100"/>
                </a:lnTo>
                <a:lnTo>
                  <a:pt x="192550" y="385100"/>
                </a:lnTo>
                <a:lnTo>
                  <a:pt x="192550" y="372577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293530" y="2565738"/>
            <a:ext cx="175045" cy="457204"/>
          </a:xfrm>
          <a:custGeom>
            <a:avLst/>
            <a:gdLst/>
            <a:ahLst/>
            <a:cxnLst/>
            <a:rect l="l" t="t" r="r" b="b"/>
            <a:pathLst>
              <a:path w="192550" h="518164">
                <a:moveTo>
                  <a:pt x="180027" y="0"/>
                </a:moveTo>
                <a:lnTo>
                  <a:pt x="0" y="505640"/>
                </a:lnTo>
                <a:lnTo>
                  <a:pt x="0" y="518164"/>
                </a:lnTo>
                <a:lnTo>
                  <a:pt x="12523" y="518164"/>
                </a:lnTo>
                <a:lnTo>
                  <a:pt x="192550" y="12523"/>
                </a:lnTo>
                <a:lnTo>
                  <a:pt x="192550" y="0"/>
                </a:lnTo>
                <a:lnTo>
                  <a:pt x="180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57191" y="2565739"/>
            <a:ext cx="169353" cy="716884"/>
          </a:xfrm>
          <a:custGeom>
            <a:avLst/>
            <a:gdLst/>
            <a:ahLst/>
            <a:cxnLst/>
            <a:rect l="l" t="t" r="r" b="b"/>
            <a:pathLst>
              <a:path w="186288" h="812469">
                <a:moveTo>
                  <a:pt x="0" y="0"/>
                </a:moveTo>
                <a:lnTo>
                  <a:pt x="0" y="12523"/>
                </a:lnTo>
                <a:lnTo>
                  <a:pt x="173764" y="812469"/>
                </a:lnTo>
                <a:lnTo>
                  <a:pt x="186288" y="812469"/>
                </a:lnTo>
                <a:lnTo>
                  <a:pt x="186288" y="799945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615159" y="3271573"/>
            <a:ext cx="176469" cy="158846"/>
          </a:xfrm>
          <a:custGeom>
            <a:avLst/>
            <a:gdLst/>
            <a:ahLst/>
            <a:cxnLst/>
            <a:rect l="l" t="t" r="r" b="b"/>
            <a:pathLst>
              <a:path w="194116" h="180026">
                <a:moveTo>
                  <a:pt x="0" y="0"/>
                </a:moveTo>
                <a:lnTo>
                  <a:pt x="0" y="12523"/>
                </a:lnTo>
                <a:lnTo>
                  <a:pt x="181592" y="180026"/>
                </a:lnTo>
                <a:lnTo>
                  <a:pt x="194116" y="180026"/>
                </a:lnTo>
                <a:lnTo>
                  <a:pt x="194116" y="16750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80244" y="3191459"/>
            <a:ext cx="175045" cy="238961"/>
          </a:xfrm>
          <a:custGeom>
            <a:avLst/>
            <a:gdLst/>
            <a:ahLst/>
            <a:cxnLst/>
            <a:rect l="l" t="t" r="r" b="b"/>
            <a:pathLst>
              <a:path w="192550" h="270823">
                <a:moveTo>
                  <a:pt x="180027" y="0"/>
                </a:moveTo>
                <a:lnTo>
                  <a:pt x="0" y="258299"/>
                </a:lnTo>
                <a:lnTo>
                  <a:pt x="0" y="270823"/>
                </a:lnTo>
                <a:lnTo>
                  <a:pt x="12523" y="270823"/>
                </a:lnTo>
                <a:lnTo>
                  <a:pt x="192550" y="12524"/>
                </a:lnTo>
                <a:lnTo>
                  <a:pt x="192550" y="0"/>
                </a:lnTo>
                <a:lnTo>
                  <a:pt x="180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43905" y="3191458"/>
            <a:ext cx="175045" cy="133984"/>
          </a:xfrm>
          <a:custGeom>
            <a:avLst/>
            <a:gdLst/>
            <a:ahLst/>
            <a:cxnLst/>
            <a:rect l="l" t="t" r="r" b="b"/>
            <a:pathLst>
              <a:path w="192550" h="151848">
                <a:moveTo>
                  <a:pt x="0" y="0"/>
                </a:moveTo>
                <a:lnTo>
                  <a:pt x="0" y="12524"/>
                </a:lnTo>
                <a:lnTo>
                  <a:pt x="180026" y="151848"/>
                </a:lnTo>
                <a:lnTo>
                  <a:pt x="192550" y="151848"/>
                </a:lnTo>
                <a:lnTo>
                  <a:pt x="192550" y="139325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107565" y="3314392"/>
            <a:ext cx="175046" cy="153321"/>
          </a:xfrm>
          <a:custGeom>
            <a:avLst/>
            <a:gdLst/>
            <a:ahLst/>
            <a:cxnLst/>
            <a:rect l="l" t="t" r="r" b="b"/>
            <a:pathLst>
              <a:path w="192551" h="173764">
                <a:moveTo>
                  <a:pt x="0" y="0"/>
                </a:moveTo>
                <a:lnTo>
                  <a:pt x="0" y="12523"/>
                </a:lnTo>
                <a:lnTo>
                  <a:pt x="180027" y="173764"/>
                </a:lnTo>
                <a:lnTo>
                  <a:pt x="192551" y="173764"/>
                </a:lnTo>
                <a:lnTo>
                  <a:pt x="192551" y="161241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271227" y="3245329"/>
            <a:ext cx="175045" cy="222386"/>
          </a:xfrm>
          <a:custGeom>
            <a:avLst/>
            <a:gdLst/>
            <a:ahLst/>
            <a:cxnLst/>
            <a:rect l="l" t="t" r="r" b="b"/>
            <a:pathLst>
              <a:path w="192549" h="252037">
                <a:moveTo>
                  <a:pt x="180026" y="0"/>
                </a:moveTo>
                <a:lnTo>
                  <a:pt x="0" y="239513"/>
                </a:lnTo>
                <a:lnTo>
                  <a:pt x="0" y="252037"/>
                </a:lnTo>
                <a:lnTo>
                  <a:pt x="12523" y="252037"/>
                </a:lnTo>
                <a:lnTo>
                  <a:pt x="192549" y="12523"/>
                </a:lnTo>
                <a:lnTo>
                  <a:pt x="192549" y="0"/>
                </a:lnTo>
                <a:lnTo>
                  <a:pt x="1800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434887" y="3245328"/>
            <a:ext cx="175045" cy="238961"/>
          </a:xfrm>
          <a:custGeom>
            <a:avLst/>
            <a:gdLst/>
            <a:ahLst/>
            <a:cxnLst/>
            <a:rect l="l" t="t" r="r" b="b"/>
            <a:pathLst>
              <a:path w="192550" h="270822">
                <a:moveTo>
                  <a:pt x="0" y="0"/>
                </a:moveTo>
                <a:lnTo>
                  <a:pt x="0" y="12523"/>
                </a:lnTo>
                <a:lnTo>
                  <a:pt x="180026" y="270822"/>
                </a:lnTo>
                <a:lnTo>
                  <a:pt x="192550" y="270822"/>
                </a:lnTo>
                <a:lnTo>
                  <a:pt x="192550" y="258299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98547" y="3435945"/>
            <a:ext cx="176469" cy="48344"/>
          </a:xfrm>
          <a:custGeom>
            <a:avLst/>
            <a:gdLst/>
            <a:ahLst/>
            <a:cxnLst/>
            <a:rect l="l" t="t" r="r" b="b"/>
            <a:pathLst>
              <a:path w="194116" h="54790">
                <a:moveTo>
                  <a:pt x="181591" y="0"/>
                </a:moveTo>
                <a:lnTo>
                  <a:pt x="0" y="42267"/>
                </a:lnTo>
                <a:lnTo>
                  <a:pt x="0" y="54790"/>
                </a:lnTo>
                <a:lnTo>
                  <a:pt x="12523" y="54790"/>
                </a:lnTo>
                <a:lnTo>
                  <a:pt x="194116" y="12523"/>
                </a:lnTo>
                <a:lnTo>
                  <a:pt x="194116" y="0"/>
                </a:lnTo>
                <a:lnTo>
                  <a:pt x="181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763632" y="3435946"/>
            <a:ext cx="175046" cy="223767"/>
          </a:xfrm>
          <a:custGeom>
            <a:avLst/>
            <a:gdLst/>
            <a:ahLst/>
            <a:cxnLst/>
            <a:rect l="l" t="t" r="r" b="b"/>
            <a:pathLst>
              <a:path w="192551" h="253603">
                <a:moveTo>
                  <a:pt x="0" y="0"/>
                </a:moveTo>
                <a:lnTo>
                  <a:pt x="0" y="12523"/>
                </a:lnTo>
                <a:lnTo>
                  <a:pt x="180027" y="253603"/>
                </a:lnTo>
                <a:lnTo>
                  <a:pt x="192551" y="253603"/>
                </a:lnTo>
                <a:lnTo>
                  <a:pt x="192551" y="241079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927292" y="3435946"/>
            <a:ext cx="175046" cy="223767"/>
          </a:xfrm>
          <a:custGeom>
            <a:avLst/>
            <a:gdLst/>
            <a:ahLst/>
            <a:cxnLst/>
            <a:rect l="l" t="t" r="r" b="b"/>
            <a:pathLst>
              <a:path w="192551" h="253603">
                <a:moveTo>
                  <a:pt x="180026" y="0"/>
                </a:moveTo>
                <a:lnTo>
                  <a:pt x="0" y="241079"/>
                </a:lnTo>
                <a:lnTo>
                  <a:pt x="0" y="253603"/>
                </a:lnTo>
                <a:lnTo>
                  <a:pt x="12523" y="253603"/>
                </a:lnTo>
                <a:lnTo>
                  <a:pt x="192551" y="12523"/>
                </a:lnTo>
                <a:lnTo>
                  <a:pt x="192551" y="0"/>
                </a:lnTo>
                <a:lnTo>
                  <a:pt x="1800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090953" y="3435945"/>
            <a:ext cx="175046" cy="154703"/>
          </a:xfrm>
          <a:custGeom>
            <a:avLst/>
            <a:gdLst/>
            <a:ahLst/>
            <a:cxnLst/>
            <a:rect l="l" t="t" r="r" b="b"/>
            <a:pathLst>
              <a:path w="192551" h="175330">
                <a:moveTo>
                  <a:pt x="0" y="0"/>
                </a:moveTo>
                <a:lnTo>
                  <a:pt x="0" y="12523"/>
                </a:lnTo>
                <a:lnTo>
                  <a:pt x="180027" y="175330"/>
                </a:lnTo>
                <a:lnTo>
                  <a:pt x="192551" y="175330"/>
                </a:lnTo>
                <a:lnTo>
                  <a:pt x="192551" y="162806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254614" y="3579599"/>
            <a:ext cx="175045" cy="58014"/>
          </a:xfrm>
          <a:custGeom>
            <a:avLst/>
            <a:gdLst/>
            <a:ahLst/>
            <a:cxnLst/>
            <a:rect l="l" t="t" r="r" b="b"/>
            <a:pathLst>
              <a:path w="192550" h="65749">
                <a:moveTo>
                  <a:pt x="0" y="0"/>
                </a:moveTo>
                <a:lnTo>
                  <a:pt x="0" y="12523"/>
                </a:lnTo>
                <a:lnTo>
                  <a:pt x="180026" y="65749"/>
                </a:lnTo>
                <a:lnTo>
                  <a:pt x="192550" y="65749"/>
                </a:lnTo>
                <a:lnTo>
                  <a:pt x="192550" y="53225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418275" y="3626561"/>
            <a:ext cx="176469" cy="276256"/>
          </a:xfrm>
          <a:custGeom>
            <a:avLst/>
            <a:gdLst/>
            <a:ahLst/>
            <a:cxnLst/>
            <a:rect l="l" t="t" r="r" b="b"/>
            <a:pathLst>
              <a:path w="194116" h="313090">
                <a:moveTo>
                  <a:pt x="0" y="0"/>
                </a:moveTo>
                <a:lnTo>
                  <a:pt x="0" y="12523"/>
                </a:lnTo>
                <a:lnTo>
                  <a:pt x="181591" y="313090"/>
                </a:lnTo>
                <a:lnTo>
                  <a:pt x="194116" y="313090"/>
                </a:lnTo>
                <a:lnTo>
                  <a:pt x="194116" y="300566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83359" y="3891767"/>
            <a:ext cx="175046" cy="270731"/>
          </a:xfrm>
          <a:custGeom>
            <a:avLst/>
            <a:gdLst/>
            <a:ahLst/>
            <a:cxnLst/>
            <a:rect l="l" t="t" r="r" b="b"/>
            <a:pathLst>
              <a:path w="192551" h="306828">
                <a:moveTo>
                  <a:pt x="0" y="0"/>
                </a:moveTo>
                <a:lnTo>
                  <a:pt x="0" y="12523"/>
                </a:lnTo>
                <a:lnTo>
                  <a:pt x="180027" y="306828"/>
                </a:lnTo>
                <a:lnTo>
                  <a:pt x="192551" y="306828"/>
                </a:lnTo>
                <a:lnTo>
                  <a:pt x="192551" y="294304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747019" y="4151449"/>
            <a:ext cx="169353" cy="128458"/>
          </a:xfrm>
          <a:custGeom>
            <a:avLst/>
            <a:gdLst/>
            <a:ahLst/>
            <a:cxnLst/>
            <a:rect l="l" t="t" r="r" b="b"/>
            <a:pathLst>
              <a:path w="186288" h="145586">
                <a:moveTo>
                  <a:pt x="0" y="0"/>
                </a:moveTo>
                <a:lnTo>
                  <a:pt x="0" y="12523"/>
                </a:lnTo>
                <a:lnTo>
                  <a:pt x="173765" y="145586"/>
                </a:lnTo>
                <a:lnTo>
                  <a:pt x="186288" y="145586"/>
                </a:lnTo>
                <a:lnTo>
                  <a:pt x="186288" y="13306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904988" y="3813035"/>
            <a:ext cx="175045" cy="466872"/>
          </a:xfrm>
          <a:custGeom>
            <a:avLst/>
            <a:gdLst/>
            <a:ahLst/>
            <a:cxnLst/>
            <a:rect l="l" t="t" r="r" b="b"/>
            <a:pathLst>
              <a:path w="192550" h="529122">
                <a:moveTo>
                  <a:pt x="180027" y="0"/>
                </a:moveTo>
                <a:lnTo>
                  <a:pt x="0" y="516598"/>
                </a:lnTo>
                <a:lnTo>
                  <a:pt x="0" y="529122"/>
                </a:lnTo>
                <a:lnTo>
                  <a:pt x="12523" y="529122"/>
                </a:lnTo>
                <a:lnTo>
                  <a:pt x="192550" y="12523"/>
                </a:lnTo>
                <a:lnTo>
                  <a:pt x="192550" y="0"/>
                </a:lnTo>
                <a:lnTo>
                  <a:pt x="180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068650" y="3393125"/>
            <a:ext cx="176468" cy="430959"/>
          </a:xfrm>
          <a:custGeom>
            <a:avLst/>
            <a:gdLst/>
            <a:ahLst/>
            <a:cxnLst/>
            <a:rect l="l" t="t" r="r" b="b"/>
            <a:pathLst>
              <a:path w="194115" h="488420">
                <a:moveTo>
                  <a:pt x="181591" y="0"/>
                </a:moveTo>
                <a:lnTo>
                  <a:pt x="0" y="475897"/>
                </a:lnTo>
                <a:lnTo>
                  <a:pt x="0" y="488420"/>
                </a:lnTo>
                <a:lnTo>
                  <a:pt x="12523" y="488420"/>
                </a:lnTo>
                <a:lnTo>
                  <a:pt x="194115" y="12523"/>
                </a:lnTo>
                <a:lnTo>
                  <a:pt x="194115" y="0"/>
                </a:lnTo>
                <a:lnTo>
                  <a:pt x="181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691570" y="3430420"/>
            <a:ext cx="176468" cy="366039"/>
          </a:xfrm>
          <a:custGeom>
            <a:avLst/>
            <a:gdLst/>
            <a:ahLst/>
            <a:cxnLst/>
            <a:rect l="l" t="t" r="r" b="b"/>
            <a:pathLst>
              <a:path w="194115" h="414844">
                <a:moveTo>
                  <a:pt x="181592" y="0"/>
                </a:moveTo>
                <a:lnTo>
                  <a:pt x="0" y="402320"/>
                </a:lnTo>
                <a:lnTo>
                  <a:pt x="0" y="414844"/>
                </a:lnTo>
                <a:lnTo>
                  <a:pt x="12523" y="414844"/>
                </a:lnTo>
                <a:lnTo>
                  <a:pt x="194115" y="12523"/>
                </a:lnTo>
                <a:lnTo>
                  <a:pt x="194115" y="0"/>
                </a:lnTo>
                <a:lnTo>
                  <a:pt x="181592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856653" y="3430420"/>
            <a:ext cx="175045" cy="111883"/>
          </a:xfrm>
          <a:custGeom>
            <a:avLst/>
            <a:gdLst/>
            <a:ahLst/>
            <a:cxnLst/>
            <a:rect l="l" t="t" r="r" b="b"/>
            <a:pathLst>
              <a:path w="192550" h="126801">
                <a:moveTo>
                  <a:pt x="0" y="0"/>
                </a:moveTo>
                <a:lnTo>
                  <a:pt x="0" y="12523"/>
                </a:lnTo>
                <a:lnTo>
                  <a:pt x="180026" y="126801"/>
                </a:lnTo>
                <a:lnTo>
                  <a:pt x="192550" y="126801"/>
                </a:lnTo>
                <a:lnTo>
                  <a:pt x="192550" y="114277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020314" y="3531253"/>
            <a:ext cx="175045" cy="48344"/>
          </a:xfrm>
          <a:custGeom>
            <a:avLst/>
            <a:gdLst/>
            <a:ahLst/>
            <a:cxnLst/>
            <a:rect l="l" t="t" r="r" b="b"/>
            <a:pathLst>
              <a:path w="192550" h="54790">
                <a:moveTo>
                  <a:pt x="0" y="0"/>
                </a:moveTo>
                <a:lnTo>
                  <a:pt x="0" y="12523"/>
                </a:lnTo>
                <a:lnTo>
                  <a:pt x="180026" y="54790"/>
                </a:lnTo>
                <a:lnTo>
                  <a:pt x="192550" y="54790"/>
                </a:lnTo>
                <a:lnTo>
                  <a:pt x="192550" y="42267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183975" y="3563024"/>
            <a:ext cx="175045" cy="16575"/>
          </a:xfrm>
          <a:custGeom>
            <a:avLst/>
            <a:gdLst/>
            <a:ahLst/>
            <a:cxnLst/>
            <a:rect l="l" t="t" r="r" b="b"/>
            <a:pathLst>
              <a:path w="192550" h="18785">
                <a:moveTo>
                  <a:pt x="180027" y="0"/>
                </a:moveTo>
                <a:lnTo>
                  <a:pt x="0" y="6261"/>
                </a:lnTo>
                <a:lnTo>
                  <a:pt x="0" y="18785"/>
                </a:lnTo>
                <a:lnTo>
                  <a:pt x="12523" y="18785"/>
                </a:lnTo>
                <a:lnTo>
                  <a:pt x="192550" y="12523"/>
                </a:lnTo>
                <a:lnTo>
                  <a:pt x="192550" y="0"/>
                </a:lnTo>
                <a:lnTo>
                  <a:pt x="18002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347636" y="3361357"/>
            <a:ext cx="175045" cy="212717"/>
          </a:xfrm>
          <a:custGeom>
            <a:avLst/>
            <a:gdLst/>
            <a:ahLst/>
            <a:cxnLst/>
            <a:rect l="l" t="t" r="r" b="b"/>
            <a:pathLst>
              <a:path w="192550" h="241079">
                <a:moveTo>
                  <a:pt x="180026" y="0"/>
                </a:moveTo>
                <a:lnTo>
                  <a:pt x="0" y="228555"/>
                </a:lnTo>
                <a:lnTo>
                  <a:pt x="0" y="241079"/>
                </a:lnTo>
                <a:lnTo>
                  <a:pt x="12523" y="241079"/>
                </a:lnTo>
                <a:lnTo>
                  <a:pt x="192550" y="12523"/>
                </a:lnTo>
                <a:lnTo>
                  <a:pt x="192550" y="0"/>
                </a:lnTo>
                <a:lnTo>
                  <a:pt x="18002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511297" y="3361356"/>
            <a:ext cx="176468" cy="276256"/>
          </a:xfrm>
          <a:custGeom>
            <a:avLst/>
            <a:gdLst/>
            <a:ahLst/>
            <a:cxnLst/>
            <a:rect l="l" t="t" r="r" b="b"/>
            <a:pathLst>
              <a:path w="194115" h="313090">
                <a:moveTo>
                  <a:pt x="0" y="0"/>
                </a:moveTo>
                <a:lnTo>
                  <a:pt x="0" y="12523"/>
                </a:lnTo>
                <a:lnTo>
                  <a:pt x="181592" y="313090"/>
                </a:lnTo>
                <a:lnTo>
                  <a:pt x="194115" y="313090"/>
                </a:lnTo>
                <a:lnTo>
                  <a:pt x="194115" y="300566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676380" y="3626562"/>
            <a:ext cx="175045" cy="122934"/>
          </a:xfrm>
          <a:custGeom>
            <a:avLst/>
            <a:gdLst/>
            <a:ahLst/>
            <a:cxnLst/>
            <a:rect l="l" t="t" r="r" b="b"/>
            <a:pathLst>
              <a:path w="192550" h="139325">
                <a:moveTo>
                  <a:pt x="0" y="0"/>
                </a:moveTo>
                <a:lnTo>
                  <a:pt x="0" y="12523"/>
                </a:lnTo>
                <a:lnTo>
                  <a:pt x="180026" y="139325"/>
                </a:lnTo>
                <a:lnTo>
                  <a:pt x="192550" y="139325"/>
                </a:lnTo>
                <a:lnTo>
                  <a:pt x="192550" y="126801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840041" y="3329586"/>
            <a:ext cx="175045" cy="419908"/>
          </a:xfrm>
          <a:custGeom>
            <a:avLst/>
            <a:gdLst/>
            <a:ahLst/>
            <a:cxnLst/>
            <a:rect l="l" t="t" r="r" b="b"/>
            <a:pathLst>
              <a:path w="192550" h="475896">
                <a:moveTo>
                  <a:pt x="180027" y="0"/>
                </a:moveTo>
                <a:lnTo>
                  <a:pt x="0" y="463373"/>
                </a:lnTo>
                <a:lnTo>
                  <a:pt x="0" y="475896"/>
                </a:lnTo>
                <a:lnTo>
                  <a:pt x="12523" y="475896"/>
                </a:lnTo>
                <a:lnTo>
                  <a:pt x="192550" y="12523"/>
                </a:lnTo>
                <a:lnTo>
                  <a:pt x="192550" y="0"/>
                </a:lnTo>
                <a:lnTo>
                  <a:pt x="18002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003702" y="3329587"/>
            <a:ext cx="175045" cy="191997"/>
          </a:xfrm>
          <a:custGeom>
            <a:avLst/>
            <a:gdLst/>
            <a:ahLst/>
            <a:cxnLst/>
            <a:rect l="l" t="t" r="r" b="b"/>
            <a:pathLst>
              <a:path w="192550" h="217597">
                <a:moveTo>
                  <a:pt x="0" y="0"/>
                </a:moveTo>
                <a:lnTo>
                  <a:pt x="0" y="12523"/>
                </a:lnTo>
                <a:lnTo>
                  <a:pt x="180026" y="217597"/>
                </a:lnTo>
                <a:lnTo>
                  <a:pt x="192550" y="217597"/>
                </a:lnTo>
                <a:lnTo>
                  <a:pt x="192550" y="205074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167363" y="3510534"/>
            <a:ext cx="169353" cy="190616"/>
          </a:xfrm>
          <a:custGeom>
            <a:avLst/>
            <a:gdLst/>
            <a:ahLst/>
            <a:cxnLst/>
            <a:rect l="l" t="t" r="r" b="b"/>
            <a:pathLst>
              <a:path w="186288" h="216031">
                <a:moveTo>
                  <a:pt x="0" y="0"/>
                </a:moveTo>
                <a:lnTo>
                  <a:pt x="0" y="12523"/>
                </a:lnTo>
                <a:lnTo>
                  <a:pt x="173764" y="216031"/>
                </a:lnTo>
                <a:lnTo>
                  <a:pt x="186288" y="216031"/>
                </a:lnTo>
                <a:lnTo>
                  <a:pt x="186288" y="203508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325331" y="3690101"/>
            <a:ext cx="176469" cy="218242"/>
          </a:xfrm>
          <a:custGeom>
            <a:avLst/>
            <a:gdLst/>
            <a:ahLst/>
            <a:cxnLst/>
            <a:rect l="l" t="t" r="r" b="b"/>
            <a:pathLst>
              <a:path w="194116" h="247341">
                <a:moveTo>
                  <a:pt x="0" y="0"/>
                </a:moveTo>
                <a:lnTo>
                  <a:pt x="0" y="12523"/>
                </a:lnTo>
                <a:lnTo>
                  <a:pt x="181592" y="247341"/>
                </a:lnTo>
                <a:lnTo>
                  <a:pt x="194116" y="247341"/>
                </a:lnTo>
                <a:lnTo>
                  <a:pt x="194116" y="234817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490416" y="3017417"/>
            <a:ext cx="175045" cy="890926"/>
          </a:xfrm>
          <a:custGeom>
            <a:avLst/>
            <a:gdLst/>
            <a:ahLst/>
            <a:cxnLst/>
            <a:rect l="l" t="t" r="r" b="b"/>
            <a:pathLst>
              <a:path w="192550" h="1009716">
                <a:moveTo>
                  <a:pt x="180026" y="0"/>
                </a:moveTo>
                <a:lnTo>
                  <a:pt x="0" y="997192"/>
                </a:lnTo>
                <a:lnTo>
                  <a:pt x="0" y="1009716"/>
                </a:lnTo>
                <a:lnTo>
                  <a:pt x="12523" y="1009716"/>
                </a:lnTo>
                <a:lnTo>
                  <a:pt x="192550" y="12524"/>
                </a:lnTo>
                <a:lnTo>
                  <a:pt x="192550" y="0"/>
                </a:lnTo>
                <a:lnTo>
                  <a:pt x="18002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654076" y="2300533"/>
            <a:ext cx="175045" cy="727935"/>
          </a:xfrm>
          <a:custGeom>
            <a:avLst/>
            <a:gdLst/>
            <a:ahLst/>
            <a:cxnLst/>
            <a:rect l="l" t="t" r="r" b="b"/>
            <a:pathLst>
              <a:path w="192550" h="824993">
                <a:moveTo>
                  <a:pt x="180027" y="0"/>
                </a:moveTo>
                <a:lnTo>
                  <a:pt x="0" y="812468"/>
                </a:lnTo>
                <a:lnTo>
                  <a:pt x="0" y="824993"/>
                </a:lnTo>
                <a:lnTo>
                  <a:pt x="12523" y="824993"/>
                </a:lnTo>
                <a:lnTo>
                  <a:pt x="192550" y="12523"/>
                </a:lnTo>
                <a:lnTo>
                  <a:pt x="192550" y="0"/>
                </a:lnTo>
                <a:lnTo>
                  <a:pt x="18002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817737" y="2300533"/>
            <a:ext cx="175045" cy="823242"/>
          </a:xfrm>
          <a:custGeom>
            <a:avLst/>
            <a:gdLst/>
            <a:ahLst/>
            <a:cxnLst/>
            <a:rect l="l" t="t" r="r" b="b"/>
            <a:pathLst>
              <a:path w="192550" h="933008">
                <a:moveTo>
                  <a:pt x="0" y="0"/>
                </a:moveTo>
                <a:lnTo>
                  <a:pt x="0" y="12523"/>
                </a:lnTo>
                <a:lnTo>
                  <a:pt x="180026" y="933008"/>
                </a:lnTo>
                <a:lnTo>
                  <a:pt x="192550" y="933008"/>
                </a:lnTo>
                <a:lnTo>
                  <a:pt x="192550" y="920485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981397" y="2879289"/>
            <a:ext cx="175045" cy="244486"/>
          </a:xfrm>
          <a:custGeom>
            <a:avLst/>
            <a:gdLst/>
            <a:ahLst/>
            <a:cxnLst/>
            <a:rect l="l" t="t" r="r" b="b"/>
            <a:pathLst>
              <a:path w="192550" h="277084">
                <a:moveTo>
                  <a:pt x="180026" y="0"/>
                </a:moveTo>
                <a:lnTo>
                  <a:pt x="0" y="264561"/>
                </a:lnTo>
                <a:lnTo>
                  <a:pt x="0" y="277084"/>
                </a:lnTo>
                <a:lnTo>
                  <a:pt x="12523" y="277084"/>
                </a:lnTo>
                <a:lnTo>
                  <a:pt x="192550" y="12523"/>
                </a:lnTo>
                <a:lnTo>
                  <a:pt x="192550" y="0"/>
                </a:lnTo>
                <a:lnTo>
                  <a:pt x="18002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145059" y="2115440"/>
            <a:ext cx="176468" cy="774898"/>
          </a:xfrm>
          <a:custGeom>
            <a:avLst/>
            <a:gdLst/>
            <a:ahLst/>
            <a:cxnLst/>
            <a:rect l="l" t="t" r="r" b="b"/>
            <a:pathLst>
              <a:path w="194115" h="878218">
                <a:moveTo>
                  <a:pt x="181592" y="0"/>
                </a:moveTo>
                <a:lnTo>
                  <a:pt x="0" y="865694"/>
                </a:lnTo>
                <a:lnTo>
                  <a:pt x="0" y="878218"/>
                </a:lnTo>
                <a:lnTo>
                  <a:pt x="12523" y="878218"/>
                </a:lnTo>
                <a:lnTo>
                  <a:pt x="194115" y="12523"/>
                </a:lnTo>
                <a:lnTo>
                  <a:pt x="194115" y="0"/>
                </a:lnTo>
                <a:lnTo>
                  <a:pt x="181592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310142" y="2115441"/>
            <a:ext cx="175045" cy="121552"/>
          </a:xfrm>
          <a:custGeom>
            <a:avLst/>
            <a:gdLst/>
            <a:ahLst/>
            <a:cxnLst/>
            <a:rect l="l" t="t" r="r" b="b"/>
            <a:pathLst>
              <a:path w="192550" h="137759">
                <a:moveTo>
                  <a:pt x="0" y="0"/>
                </a:moveTo>
                <a:lnTo>
                  <a:pt x="0" y="12523"/>
                </a:lnTo>
                <a:lnTo>
                  <a:pt x="180026" y="137759"/>
                </a:lnTo>
                <a:lnTo>
                  <a:pt x="192550" y="137759"/>
                </a:lnTo>
                <a:lnTo>
                  <a:pt x="192550" y="125236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473803" y="1823991"/>
            <a:ext cx="175045" cy="413002"/>
          </a:xfrm>
          <a:custGeom>
            <a:avLst/>
            <a:gdLst/>
            <a:ahLst/>
            <a:cxnLst/>
            <a:rect l="l" t="t" r="r" b="b"/>
            <a:pathLst>
              <a:path w="192550" h="468069">
                <a:moveTo>
                  <a:pt x="180027" y="0"/>
                </a:moveTo>
                <a:lnTo>
                  <a:pt x="0" y="455546"/>
                </a:lnTo>
                <a:lnTo>
                  <a:pt x="0" y="468069"/>
                </a:lnTo>
                <a:lnTo>
                  <a:pt x="12523" y="468069"/>
                </a:lnTo>
                <a:lnTo>
                  <a:pt x="192550" y="12523"/>
                </a:lnTo>
                <a:lnTo>
                  <a:pt x="192550" y="0"/>
                </a:lnTo>
                <a:lnTo>
                  <a:pt x="18002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637464" y="1823991"/>
            <a:ext cx="175045" cy="801142"/>
          </a:xfrm>
          <a:custGeom>
            <a:avLst/>
            <a:gdLst/>
            <a:ahLst/>
            <a:cxnLst/>
            <a:rect l="l" t="t" r="r" b="b"/>
            <a:pathLst>
              <a:path w="192550" h="907961">
                <a:moveTo>
                  <a:pt x="0" y="0"/>
                </a:moveTo>
                <a:lnTo>
                  <a:pt x="0" y="12523"/>
                </a:lnTo>
                <a:lnTo>
                  <a:pt x="180026" y="907961"/>
                </a:lnTo>
                <a:lnTo>
                  <a:pt x="192550" y="907961"/>
                </a:lnTo>
                <a:lnTo>
                  <a:pt x="192550" y="895438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801125" y="2221800"/>
            <a:ext cx="175045" cy="403333"/>
          </a:xfrm>
          <a:custGeom>
            <a:avLst/>
            <a:gdLst/>
            <a:ahLst/>
            <a:cxnLst/>
            <a:rect l="l" t="t" r="r" b="b"/>
            <a:pathLst>
              <a:path w="192550" h="457111">
                <a:moveTo>
                  <a:pt x="180026" y="0"/>
                </a:moveTo>
                <a:lnTo>
                  <a:pt x="0" y="444588"/>
                </a:lnTo>
                <a:lnTo>
                  <a:pt x="0" y="457111"/>
                </a:lnTo>
                <a:lnTo>
                  <a:pt x="12523" y="457111"/>
                </a:lnTo>
                <a:lnTo>
                  <a:pt x="192550" y="12523"/>
                </a:lnTo>
                <a:lnTo>
                  <a:pt x="192550" y="0"/>
                </a:lnTo>
                <a:lnTo>
                  <a:pt x="18002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964786" y="2221799"/>
            <a:ext cx="176468" cy="472397"/>
          </a:xfrm>
          <a:custGeom>
            <a:avLst/>
            <a:gdLst/>
            <a:ahLst/>
            <a:cxnLst/>
            <a:rect l="l" t="t" r="r" b="b"/>
            <a:pathLst>
              <a:path w="194115" h="535383">
                <a:moveTo>
                  <a:pt x="0" y="0"/>
                </a:moveTo>
                <a:lnTo>
                  <a:pt x="0" y="12523"/>
                </a:lnTo>
                <a:lnTo>
                  <a:pt x="181592" y="535383"/>
                </a:lnTo>
                <a:lnTo>
                  <a:pt x="194115" y="535383"/>
                </a:lnTo>
                <a:lnTo>
                  <a:pt x="194115" y="522860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129869" y="2683147"/>
            <a:ext cx="175045" cy="339794"/>
          </a:xfrm>
          <a:custGeom>
            <a:avLst/>
            <a:gdLst/>
            <a:ahLst/>
            <a:cxnLst/>
            <a:rect l="l" t="t" r="r" b="b"/>
            <a:pathLst>
              <a:path w="192550" h="385100">
                <a:moveTo>
                  <a:pt x="0" y="0"/>
                </a:moveTo>
                <a:lnTo>
                  <a:pt x="0" y="12523"/>
                </a:lnTo>
                <a:lnTo>
                  <a:pt x="180026" y="385100"/>
                </a:lnTo>
                <a:lnTo>
                  <a:pt x="192550" y="385100"/>
                </a:lnTo>
                <a:lnTo>
                  <a:pt x="192550" y="372577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93530" y="2565738"/>
            <a:ext cx="175045" cy="457204"/>
          </a:xfrm>
          <a:custGeom>
            <a:avLst/>
            <a:gdLst/>
            <a:ahLst/>
            <a:cxnLst/>
            <a:rect l="l" t="t" r="r" b="b"/>
            <a:pathLst>
              <a:path w="192550" h="518164">
                <a:moveTo>
                  <a:pt x="180027" y="0"/>
                </a:moveTo>
                <a:lnTo>
                  <a:pt x="0" y="505640"/>
                </a:lnTo>
                <a:lnTo>
                  <a:pt x="0" y="518164"/>
                </a:lnTo>
                <a:lnTo>
                  <a:pt x="12523" y="518164"/>
                </a:lnTo>
                <a:lnTo>
                  <a:pt x="192550" y="12523"/>
                </a:lnTo>
                <a:lnTo>
                  <a:pt x="192550" y="0"/>
                </a:lnTo>
                <a:lnTo>
                  <a:pt x="18002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457191" y="2565739"/>
            <a:ext cx="169353" cy="716884"/>
          </a:xfrm>
          <a:custGeom>
            <a:avLst/>
            <a:gdLst/>
            <a:ahLst/>
            <a:cxnLst/>
            <a:rect l="l" t="t" r="r" b="b"/>
            <a:pathLst>
              <a:path w="186288" h="812469">
                <a:moveTo>
                  <a:pt x="0" y="0"/>
                </a:moveTo>
                <a:lnTo>
                  <a:pt x="0" y="12523"/>
                </a:lnTo>
                <a:lnTo>
                  <a:pt x="173764" y="812469"/>
                </a:lnTo>
                <a:lnTo>
                  <a:pt x="186288" y="812469"/>
                </a:lnTo>
                <a:lnTo>
                  <a:pt x="186288" y="799945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615159" y="3271573"/>
            <a:ext cx="176469" cy="158846"/>
          </a:xfrm>
          <a:custGeom>
            <a:avLst/>
            <a:gdLst/>
            <a:ahLst/>
            <a:cxnLst/>
            <a:rect l="l" t="t" r="r" b="b"/>
            <a:pathLst>
              <a:path w="194116" h="180026">
                <a:moveTo>
                  <a:pt x="0" y="0"/>
                </a:moveTo>
                <a:lnTo>
                  <a:pt x="0" y="12523"/>
                </a:lnTo>
                <a:lnTo>
                  <a:pt x="181592" y="180026"/>
                </a:lnTo>
                <a:lnTo>
                  <a:pt x="194116" y="180026"/>
                </a:lnTo>
                <a:lnTo>
                  <a:pt x="194116" y="16750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780244" y="3191459"/>
            <a:ext cx="175045" cy="238961"/>
          </a:xfrm>
          <a:custGeom>
            <a:avLst/>
            <a:gdLst/>
            <a:ahLst/>
            <a:cxnLst/>
            <a:rect l="l" t="t" r="r" b="b"/>
            <a:pathLst>
              <a:path w="192550" h="270823">
                <a:moveTo>
                  <a:pt x="180027" y="0"/>
                </a:moveTo>
                <a:lnTo>
                  <a:pt x="0" y="258299"/>
                </a:lnTo>
                <a:lnTo>
                  <a:pt x="0" y="270823"/>
                </a:lnTo>
                <a:lnTo>
                  <a:pt x="12523" y="270823"/>
                </a:lnTo>
                <a:lnTo>
                  <a:pt x="192550" y="12524"/>
                </a:lnTo>
                <a:lnTo>
                  <a:pt x="192550" y="0"/>
                </a:lnTo>
                <a:lnTo>
                  <a:pt x="18002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943905" y="3191458"/>
            <a:ext cx="175045" cy="133984"/>
          </a:xfrm>
          <a:custGeom>
            <a:avLst/>
            <a:gdLst/>
            <a:ahLst/>
            <a:cxnLst/>
            <a:rect l="l" t="t" r="r" b="b"/>
            <a:pathLst>
              <a:path w="192550" h="151848">
                <a:moveTo>
                  <a:pt x="0" y="0"/>
                </a:moveTo>
                <a:lnTo>
                  <a:pt x="0" y="12524"/>
                </a:lnTo>
                <a:lnTo>
                  <a:pt x="180026" y="151848"/>
                </a:lnTo>
                <a:lnTo>
                  <a:pt x="192550" y="151848"/>
                </a:lnTo>
                <a:lnTo>
                  <a:pt x="192550" y="139325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107565" y="3314392"/>
            <a:ext cx="175046" cy="153321"/>
          </a:xfrm>
          <a:custGeom>
            <a:avLst/>
            <a:gdLst/>
            <a:ahLst/>
            <a:cxnLst/>
            <a:rect l="l" t="t" r="r" b="b"/>
            <a:pathLst>
              <a:path w="192551" h="173764">
                <a:moveTo>
                  <a:pt x="0" y="0"/>
                </a:moveTo>
                <a:lnTo>
                  <a:pt x="0" y="12523"/>
                </a:lnTo>
                <a:lnTo>
                  <a:pt x="180027" y="173764"/>
                </a:lnTo>
                <a:lnTo>
                  <a:pt x="192551" y="173764"/>
                </a:lnTo>
                <a:lnTo>
                  <a:pt x="192551" y="161241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271227" y="3245329"/>
            <a:ext cx="175045" cy="222386"/>
          </a:xfrm>
          <a:custGeom>
            <a:avLst/>
            <a:gdLst/>
            <a:ahLst/>
            <a:cxnLst/>
            <a:rect l="l" t="t" r="r" b="b"/>
            <a:pathLst>
              <a:path w="192549" h="252037">
                <a:moveTo>
                  <a:pt x="180026" y="0"/>
                </a:moveTo>
                <a:lnTo>
                  <a:pt x="0" y="239513"/>
                </a:lnTo>
                <a:lnTo>
                  <a:pt x="0" y="252037"/>
                </a:lnTo>
                <a:lnTo>
                  <a:pt x="12523" y="252037"/>
                </a:lnTo>
                <a:lnTo>
                  <a:pt x="192549" y="12523"/>
                </a:lnTo>
                <a:lnTo>
                  <a:pt x="192549" y="0"/>
                </a:lnTo>
                <a:lnTo>
                  <a:pt x="18002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434887" y="3245328"/>
            <a:ext cx="175045" cy="238961"/>
          </a:xfrm>
          <a:custGeom>
            <a:avLst/>
            <a:gdLst/>
            <a:ahLst/>
            <a:cxnLst/>
            <a:rect l="l" t="t" r="r" b="b"/>
            <a:pathLst>
              <a:path w="192550" h="270822">
                <a:moveTo>
                  <a:pt x="0" y="0"/>
                </a:moveTo>
                <a:lnTo>
                  <a:pt x="0" y="12523"/>
                </a:lnTo>
                <a:lnTo>
                  <a:pt x="180026" y="270822"/>
                </a:lnTo>
                <a:lnTo>
                  <a:pt x="192550" y="270822"/>
                </a:lnTo>
                <a:lnTo>
                  <a:pt x="192550" y="258299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598547" y="3435945"/>
            <a:ext cx="176469" cy="48344"/>
          </a:xfrm>
          <a:custGeom>
            <a:avLst/>
            <a:gdLst/>
            <a:ahLst/>
            <a:cxnLst/>
            <a:rect l="l" t="t" r="r" b="b"/>
            <a:pathLst>
              <a:path w="194116" h="54790">
                <a:moveTo>
                  <a:pt x="181591" y="0"/>
                </a:moveTo>
                <a:lnTo>
                  <a:pt x="0" y="42267"/>
                </a:lnTo>
                <a:lnTo>
                  <a:pt x="0" y="54790"/>
                </a:lnTo>
                <a:lnTo>
                  <a:pt x="12523" y="54790"/>
                </a:lnTo>
                <a:lnTo>
                  <a:pt x="194116" y="12523"/>
                </a:lnTo>
                <a:lnTo>
                  <a:pt x="194116" y="0"/>
                </a:lnTo>
                <a:lnTo>
                  <a:pt x="181591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763632" y="3435946"/>
            <a:ext cx="175046" cy="223767"/>
          </a:xfrm>
          <a:custGeom>
            <a:avLst/>
            <a:gdLst/>
            <a:ahLst/>
            <a:cxnLst/>
            <a:rect l="l" t="t" r="r" b="b"/>
            <a:pathLst>
              <a:path w="192551" h="253603">
                <a:moveTo>
                  <a:pt x="0" y="0"/>
                </a:moveTo>
                <a:lnTo>
                  <a:pt x="0" y="12523"/>
                </a:lnTo>
                <a:lnTo>
                  <a:pt x="180027" y="253603"/>
                </a:lnTo>
                <a:lnTo>
                  <a:pt x="192551" y="253603"/>
                </a:lnTo>
                <a:lnTo>
                  <a:pt x="192551" y="241079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927292" y="3435946"/>
            <a:ext cx="175046" cy="223767"/>
          </a:xfrm>
          <a:custGeom>
            <a:avLst/>
            <a:gdLst/>
            <a:ahLst/>
            <a:cxnLst/>
            <a:rect l="l" t="t" r="r" b="b"/>
            <a:pathLst>
              <a:path w="192551" h="253603">
                <a:moveTo>
                  <a:pt x="180026" y="0"/>
                </a:moveTo>
                <a:lnTo>
                  <a:pt x="0" y="241079"/>
                </a:lnTo>
                <a:lnTo>
                  <a:pt x="0" y="253603"/>
                </a:lnTo>
                <a:lnTo>
                  <a:pt x="12523" y="253603"/>
                </a:lnTo>
                <a:lnTo>
                  <a:pt x="192551" y="12523"/>
                </a:lnTo>
                <a:lnTo>
                  <a:pt x="192551" y="0"/>
                </a:lnTo>
                <a:lnTo>
                  <a:pt x="18002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090953" y="3435945"/>
            <a:ext cx="175046" cy="154703"/>
          </a:xfrm>
          <a:custGeom>
            <a:avLst/>
            <a:gdLst/>
            <a:ahLst/>
            <a:cxnLst/>
            <a:rect l="l" t="t" r="r" b="b"/>
            <a:pathLst>
              <a:path w="192551" h="175330">
                <a:moveTo>
                  <a:pt x="0" y="0"/>
                </a:moveTo>
                <a:lnTo>
                  <a:pt x="0" y="12523"/>
                </a:lnTo>
                <a:lnTo>
                  <a:pt x="180027" y="175330"/>
                </a:lnTo>
                <a:lnTo>
                  <a:pt x="192551" y="175330"/>
                </a:lnTo>
                <a:lnTo>
                  <a:pt x="192551" y="162806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254614" y="3579599"/>
            <a:ext cx="175045" cy="58014"/>
          </a:xfrm>
          <a:custGeom>
            <a:avLst/>
            <a:gdLst/>
            <a:ahLst/>
            <a:cxnLst/>
            <a:rect l="l" t="t" r="r" b="b"/>
            <a:pathLst>
              <a:path w="192550" h="65749">
                <a:moveTo>
                  <a:pt x="0" y="0"/>
                </a:moveTo>
                <a:lnTo>
                  <a:pt x="0" y="12523"/>
                </a:lnTo>
                <a:lnTo>
                  <a:pt x="180026" y="65749"/>
                </a:lnTo>
                <a:lnTo>
                  <a:pt x="192550" y="65749"/>
                </a:lnTo>
                <a:lnTo>
                  <a:pt x="192550" y="53225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418275" y="3626561"/>
            <a:ext cx="176469" cy="276256"/>
          </a:xfrm>
          <a:custGeom>
            <a:avLst/>
            <a:gdLst/>
            <a:ahLst/>
            <a:cxnLst/>
            <a:rect l="l" t="t" r="r" b="b"/>
            <a:pathLst>
              <a:path w="194116" h="313090">
                <a:moveTo>
                  <a:pt x="0" y="0"/>
                </a:moveTo>
                <a:lnTo>
                  <a:pt x="0" y="12523"/>
                </a:lnTo>
                <a:lnTo>
                  <a:pt x="181591" y="313090"/>
                </a:lnTo>
                <a:lnTo>
                  <a:pt x="194116" y="313090"/>
                </a:lnTo>
                <a:lnTo>
                  <a:pt x="194116" y="300566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583359" y="3891767"/>
            <a:ext cx="175046" cy="270731"/>
          </a:xfrm>
          <a:custGeom>
            <a:avLst/>
            <a:gdLst/>
            <a:ahLst/>
            <a:cxnLst/>
            <a:rect l="l" t="t" r="r" b="b"/>
            <a:pathLst>
              <a:path w="192551" h="306828">
                <a:moveTo>
                  <a:pt x="0" y="0"/>
                </a:moveTo>
                <a:lnTo>
                  <a:pt x="0" y="12523"/>
                </a:lnTo>
                <a:lnTo>
                  <a:pt x="180027" y="306828"/>
                </a:lnTo>
                <a:lnTo>
                  <a:pt x="192551" y="306828"/>
                </a:lnTo>
                <a:lnTo>
                  <a:pt x="192551" y="294304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747019" y="4151449"/>
            <a:ext cx="169353" cy="128458"/>
          </a:xfrm>
          <a:custGeom>
            <a:avLst/>
            <a:gdLst/>
            <a:ahLst/>
            <a:cxnLst/>
            <a:rect l="l" t="t" r="r" b="b"/>
            <a:pathLst>
              <a:path w="186288" h="145586">
                <a:moveTo>
                  <a:pt x="0" y="0"/>
                </a:moveTo>
                <a:lnTo>
                  <a:pt x="0" y="12523"/>
                </a:lnTo>
                <a:lnTo>
                  <a:pt x="173765" y="145586"/>
                </a:lnTo>
                <a:lnTo>
                  <a:pt x="186288" y="145586"/>
                </a:lnTo>
                <a:lnTo>
                  <a:pt x="186288" y="13306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904988" y="3813035"/>
            <a:ext cx="175045" cy="466872"/>
          </a:xfrm>
          <a:custGeom>
            <a:avLst/>
            <a:gdLst/>
            <a:ahLst/>
            <a:cxnLst/>
            <a:rect l="l" t="t" r="r" b="b"/>
            <a:pathLst>
              <a:path w="192550" h="529122">
                <a:moveTo>
                  <a:pt x="180027" y="0"/>
                </a:moveTo>
                <a:lnTo>
                  <a:pt x="0" y="516598"/>
                </a:lnTo>
                <a:lnTo>
                  <a:pt x="0" y="529122"/>
                </a:lnTo>
                <a:lnTo>
                  <a:pt x="12523" y="529122"/>
                </a:lnTo>
                <a:lnTo>
                  <a:pt x="192550" y="12523"/>
                </a:lnTo>
                <a:lnTo>
                  <a:pt x="192550" y="0"/>
                </a:lnTo>
                <a:lnTo>
                  <a:pt x="18002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068650" y="3393125"/>
            <a:ext cx="176468" cy="430959"/>
          </a:xfrm>
          <a:custGeom>
            <a:avLst/>
            <a:gdLst/>
            <a:ahLst/>
            <a:cxnLst/>
            <a:rect l="l" t="t" r="r" b="b"/>
            <a:pathLst>
              <a:path w="194115" h="488420">
                <a:moveTo>
                  <a:pt x="181591" y="0"/>
                </a:moveTo>
                <a:lnTo>
                  <a:pt x="0" y="475897"/>
                </a:lnTo>
                <a:lnTo>
                  <a:pt x="0" y="488420"/>
                </a:lnTo>
                <a:lnTo>
                  <a:pt x="12523" y="488420"/>
                </a:lnTo>
                <a:lnTo>
                  <a:pt x="194115" y="12523"/>
                </a:lnTo>
                <a:lnTo>
                  <a:pt x="194115" y="0"/>
                </a:lnTo>
                <a:lnTo>
                  <a:pt x="181591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664529" y="3759164"/>
            <a:ext cx="65464" cy="63538"/>
          </a:xfrm>
          <a:custGeom>
            <a:avLst/>
            <a:gdLst/>
            <a:ahLst/>
            <a:cxnLst/>
            <a:rect l="l" t="t" r="r" b="b"/>
            <a:pathLst>
              <a:path w="72010" h="72010">
                <a:moveTo>
                  <a:pt x="72010" y="36005"/>
                </a:moveTo>
                <a:lnTo>
                  <a:pt x="69142" y="21899"/>
                </a:lnTo>
                <a:lnTo>
                  <a:pt x="61419" y="10499"/>
                </a:lnTo>
                <a:lnTo>
                  <a:pt x="49989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5"/>
                </a:lnTo>
                <a:lnTo>
                  <a:pt x="2867" y="50111"/>
                </a:lnTo>
                <a:lnTo>
                  <a:pt x="10591" y="61510"/>
                </a:lnTo>
                <a:lnTo>
                  <a:pt x="22020" y="69194"/>
                </a:lnTo>
                <a:lnTo>
                  <a:pt x="36005" y="72010"/>
                </a:lnTo>
                <a:lnTo>
                  <a:pt x="36144" y="72010"/>
                </a:lnTo>
                <a:lnTo>
                  <a:pt x="50110" y="69142"/>
                </a:lnTo>
                <a:lnTo>
                  <a:pt x="61510" y="61419"/>
                </a:lnTo>
                <a:lnTo>
                  <a:pt x="69193" y="49990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670222" y="3759165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4"/>
                </a:moveTo>
                <a:lnTo>
                  <a:pt x="62683" y="46754"/>
                </a:lnTo>
                <a:lnTo>
                  <a:pt x="54408" y="57714"/>
                </a:lnTo>
                <a:lnTo>
                  <a:pt x="42303" y="64376"/>
                </a:lnTo>
                <a:lnTo>
                  <a:pt x="32874" y="65748"/>
                </a:lnTo>
                <a:lnTo>
                  <a:pt x="18995" y="62683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5"/>
                </a:lnTo>
                <a:lnTo>
                  <a:pt x="11339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3" y="3064"/>
                </a:lnTo>
                <a:lnTo>
                  <a:pt x="57714" y="11340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828190" y="3404176"/>
            <a:ext cx="65464" cy="63538"/>
          </a:xfrm>
          <a:custGeom>
            <a:avLst/>
            <a:gdLst/>
            <a:ahLst/>
            <a:cxnLst/>
            <a:rect l="l" t="t" r="r" b="b"/>
            <a:pathLst>
              <a:path w="72010" h="72010">
                <a:moveTo>
                  <a:pt x="72010" y="36005"/>
                </a:moveTo>
                <a:lnTo>
                  <a:pt x="69142" y="21899"/>
                </a:lnTo>
                <a:lnTo>
                  <a:pt x="61419" y="10499"/>
                </a:lnTo>
                <a:lnTo>
                  <a:pt x="49989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7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4"/>
                </a:lnTo>
                <a:lnTo>
                  <a:pt x="2867" y="50110"/>
                </a:lnTo>
                <a:lnTo>
                  <a:pt x="10591" y="61510"/>
                </a:lnTo>
                <a:lnTo>
                  <a:pt x="22020" y="69193"/>
                </a:lnTo>
                <a:lnTo>
                  <a:pt x="36005" y="72010"/>
                </a:lnTo>
                <a:lnTo>
                  <a:pt x="36144" y="72010"/>
                </a:lnTo>
                <a:lnTo>
                  <a:pt x="50110" y="69142"/>
                </a:lnTo>
                <a:lnTo>
                  <a:pt x="61510" y="61419"/>
                </a:lnTo>
                <a:lnTo>
                  <a:pt x="69193" y="49989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833883" y="3404176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4"/>
                </a:moveTo>
                <a:lnTo>
                  <a:pt x="62684" y="46753"/>
                </a:lnTo>
                <a:lnTo>
                  <a:pt x="54408" y="57714"/>
                </a:lnTo>
                <a:lnTo>
                  <a:pt x="42303" y="64376"/>
                </a:lnTo>
                <a:lnTo>
                  <a:pt x="32874" y="65748"/>
                </a:lnTo>
                <a:lnTo>
                  <a:pt x="18995" y="62683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4"/>
                </a:lnTo>
                <a:lnTo>
                  <a:pt x="11340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4" y="3064"/>
                </a:lnTo>
                <a:lnTo>
                  <a:pt x="57714" y="11340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993274" y="3505009"/>
            <a:ext cx="65464" cy="63538"/>
          </a:xfrm>
          <a:custGeom>
            <a:avLst/>
            <a:gdLst/>
            <a:ahLst/>
            <a:cxnLst/>
            <a:rect l="l" t="t" r="r" b="b"/>
            <a:pathLst>
              <a:path w="72010" h="72010">
                <a:moveTo>
                  <a:pt x="72010" y="36005"/>
                </a:moveTo>
                <a:lnTo>
                  <a:pt x="69142" y="21899"/>
                </a:lnTo>
                <a:lnTo>
                  <a:pt x="61419" y="10500"/>
                </a:lnTo>
                <a:lnTo>
                  <a:pt x="49989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7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4"/>
                </a:lnTo>
                <a:lnTo>
                  <a:pt x="2867" y="50111"/>
                </a:lnTo>
                <a:lnTo>
                  <a:pt x="10591" y="61510"/>
                </a:lnTo>
                <a:lnTo>
                  <a:pt x="22020" y="69194"/>
                </a:lnTo>
                <a:lnTo>
                  <a:pt x="36005" y="72010"/>
                </a:lnTo>
                <a:lnTo>
                  <a:pt x="36145" y="72010"/>
                </a:lnTo>
                <a:lnTo>
                  <a:pt x="50111" y="69142"/>
                </a:lnTo>
                <a:lnTo>
                  <a:pt x="61510" y="61419"/>
                </a:lnTo>
                <a:lnTo>
                  <a:pt x="69194" y="49989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998967" y="3505009"/>
            <a:ext cx="58348" cy="58013"/>
          </a:xfrm>
          <a:custGeom>
            <a:avLst/>
            <a:gdLst/>
            <a:ahLst/>
            <a:cxnLst/>
            <a:rect l="l" t="t" r="r" b="b"/>
            <a:pathLst>
              <a:path w="64183" h="65748">
                <a:moveTo>
                  <a:pt x="64183" y="32874"/>
                </a:moveTo>
                <a:lnTo>
                  <a:pt x="61122" y="46904"/>
                </a:lnTo>
                <a:lnTo>
                  <a:pt x="52868" y="57929"/>
                </a:lnTo>
                <a:lnTo>
                  <a:pt x="40819" y="64518"/>
                </a:lnTo>
                <a:lnTo>
                  <a:pt x="32091" y="65748"/>
                </a:lnTo>
                <a:lnTo>
                  <a:pt x="18395" y="62612"/>
                </a:lnTo>
                <a:lnTo>
                  <a:pt x="7633" y="54158"/>
                </a:lnTo>
                <a:lnTo>
                  <a:pt x="1201" y="41814"/>
                </a:lnTo>
                <a:lnTo>
                  <a:pt x="0" y="32874"/>
                </a:lnTo>
                <a:lnTo>
                  <a:pt x="3061" y="18843"/>
                </a:lnTo>
                <a:lnTo>
                  <a:pt x="11314" y="7818"/>
                </a:lnTo>
                <a:lnTo>
                  <a:pt x="23364" y="1230"/>
                </a:lnTo>
                <a:lnTo>
                  <a:pt x="32091" y="0"/>
                </a:lnTo>
                <a:lnTo>
                  <a:pt x="45788" y="3135"/>
                </a:lnTo>
                <a:lnTo>
                  <a:pt x="56550" y="11590"/>
                </a:lnTo>
                <a:lnTo>
                  <a:pt x="62982" y="23934"/>
                </a:lnTo>
                <a:lnTo>
                  <a:pt x="64183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6934" y="3542304"/>
            <a:ext cx="65464" cy="63538"/>
          </a:xfrm>
          <a:custGeom>
            <a:avLst/>
            <a:gdLst/>
            <a:ahLst/>
            <a:cxnLst/>
            <a:rect l="l" t="t" r="r" b="b"/>
            <a:pathLst>
              <a:path w="72010" h="72010">
                <a:moveTo>
                  <a:pt x="72010" y="36005"/>
                </a:moveTo>
                <a:lnTo>
                  <a:pt x="69142" y="21899"/>
                </a:lnTo>
                <a:lnTo>
                  <a:pt x="61419" y="10499"/>
                </a:lnTo>
                <a:lnTo>
                  <a:pt x="49990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7"/>
                </a:lnTo>
                <a:lnTo>
                  <a:pt x="10500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4"/>
                </a:lnTo>
                <a:lnTo>
                  <a:pt x="2867" y="50110"/>
                </a:lnTo>
                <a:lnTo>
                  <a:pt x="10591" y="61510"/>
                </a:lnTo>
                <a:lnTo>
                  <a:pt x="22020" y="69193"/>
                </a:lnTo>
                <a:lnTo>
                  <a:pt x="36005" y="72010"/>
                </a:lnTo>
                <a:lnTo>
                  <a:pt x="36145" y="72010"/>
                </a:lnTo>
                <a:lnTo>
                  <a:pt x="50111" y="69142"/>
                </a:lnTo>
                <a:lnTo>
                  <a:pt x="61510" y="61418"/>
                </a:lnTo>
                <a:lnTo>
                  <a:pt x="69194" y="49989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56935" y="3542305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3"/>
                </a:moveTo>
                <a:lnTo>
                  <a:pt x="62684" y="46753"/>
                </a:lnTo>
                <a:lnTo>
                  <a:pt x="54409" y="57713"/>
                </a:lnTo>
                <a:lnTo>
                  <a:pt x="42303" y="64376"/>
                </a:lnTo>
                <a:lnTo>
                  <a:pt x="32874" y="65748"/>
                </a:lnTo>
                <a:lnTo>
                  <a:pt x="18995" y="62683"/>
                </a:lnTo>
                <a:lnTo>
                  <a:pt x="8034" y="54408"/>
                </a:lnTo>
                <a:lnTo>
                  <a:pt x="1372" y="42302"/>
                </a:lnTo>
                <a:lnTo>
                  <a:pt x="0" y="32873"/>
                </a:lnTo>
                <a:lnTo>
                  <a:pt x="3065" y="18994"/>
                </a:lnTo>
                <a:lnTo>
                  <a:pt x="11340" y="8033"/>
                </a:lnTo>
                <a:lnTo>
                  <a:pt x="23445" y="1371"/>
                </a:lnTo>
                <a:lnTo>
                  <a:pt x="32874" y="0"/>
                </a:lnTo>
                <a:lnTo>
                  <a:pt x="46754" y="3064"/>
                </a:lnTo>
                <a:lnTo>
                  <a:pt x="57714" y="11339"/>
                </a:lnTo>
                <a:lnTo>
                  <a:pt x="64376" y="23445"/>
                </a:lnTo>
                <a:lnTo>
                  <a:pt x="65748" y="32873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320596" y="3536779"/>
            <a:ext cx="65464" cy="63538"/>
          </a:xfrm>
          <a:custGeom>
            <a:avLst/>
            <a:gdLst/>
            <a:ahLst/>
            <a:cxnLst/>
            <a:rect l="l" t="t" r="r" b="b"/>
            <a:pathLst>
              <a:path w="72010" h="72010">
                <a:moveTo>
                  <a:pt x="72010" y="36005"/>
                </a:moveTo>
                <a:lnTo>
                  <a:pt x="69142" y="21899"/>
                </a:lnTo>
                <a:lnTo>
                  <a:pt x="61419" y="10500"/>
                </a:lnTo>
                <a:lnTo>
                  <a:pt x="49989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7"/>
                </a:lnTo>
                <a:lnTo>
                  <a:pt x="10500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4"/>
                </a:lnTo>
                <a:lnTo>
                  <a:pt x="2868" y="50111"/>
                </a:lnTo>
                <a:lnTo>
                  <a:pt x="10591" y="61510"/>
                </a:lnTo>
                <a:lnTo>
                  <a:pt x="22020" y="69194"/>
                </a:lnTo>
                <a:lnTo>
                  <a:pt x="36005" y="72010"/>
                </a:lnTo>
                <a:lnTo>
                  <a:pt x="36145" y="72010"/>
                </a:lnTo>
                <a:lnTo>
                  <a:pt x="50111" y="69142"/>
                </a:lnTo>
                <a:lnTo>
                  <a:pt x="61510" y="61419"/>
                </a:lnTo>
                <a:lnTo>
                  <a:pt x="69193" y="49989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20595" y="3536779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4"/>
                </a:moveTo>
                <a:lnTo>
                  <a:pt x="62684" y="46753"/>
                </a:lnTo>
                <a:lnTo>
                  <a:pt x="54408" y="57714"/>
                </a:lnTo>
                <a:lnTo>
                  <a:pt x="42303" y="64376"/>
                </a:lnTo>
                <a:lnTo>
                  <a:pt x="32874" y="65748"/>
                </a:lnTo>
                <a:lnTo>
                  <a:pt x="18994" y="62683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4"/>
                </a:lnTo>
                <a:lnTo>
                  <a:pt x="11339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3" y="3064"/>
                </a:lnTo>
                <a:lnTo>
                  <a:pt x="57714" y="11339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484256" y="3335112"/>
            <a:ext cx="65464" cy="63539"/>
          </a:xfrm>
          <a:custGeom>
            <a:avLst/>
            <a:gdLst/>
            <a:ahLst/>
            <a:cxnLst/>
            <a:rect l="l" t="t" r="r" b="b"/>
            <a:pathLst>
              <a:path w="72010" h="72011">
                <a:moveTo>
                  <a:pt x="72010" y="36005"/>
                </a:moveTo>
                <a:lnTo>
                  <a:pt x="69142" y="21899"/>
                </a:lnTo>
                <a:lnTo>
                  <a:pt x="61419" y="10500"/>
                </a:lnTo>
                <a:lnTo>
                  <a:pt x="49989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1"/>
                </a:lnTo>
                <a:lnTo>
                  <a:pt x="0" y="36005"/>
                </a:lnTo>
                <a:lnTo>
                  <a:pt x="0" y="36145"/>
                </a:lnTo>
                <a:lnTo>
                  <a:pt x="2868" y="50111"/>
                </a:lnTo>
                <a:lnTo>
                  <a:pt x="10591" y="61511"/>
                </a:lnTo>
                <a:lnTo>
                  <a:pt x="22020" y="69194"/>
                </a:lnTo>
                <a:lnTo>
                  <a:pt x="36005" y="72011"/>
                </a:lnTo>
                <a:lnTo>
                  <a:pt x="36145" y="72010"/>
                </a:lnTo>
                <a:lnTo>
                  <a:pt x="50111" y="69142"/>
                </a:lnTo>
                <a:lnTo>
                  <a:pt x="61510" y="61419"/>
                </a:lnTo>
                <a:lnTo>
                  <a:pt x="69194" y="49990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484256" y="3340637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4"/>
                </a:moveTo>
                <a:lnTo>
                  <a:pt x="62684" y="46753"/>
                </a:lnTo>
                <a:lnTo>
                  <a:pt x="54409" y="57714"/>
                </a:lnTo>
                <a:lnTo>
                  <a:pt x="42303" y="64376"/>
                </a:lnTo>
                <a:lnTo>
                  <a:pt x="32874" y="65748"/>
                </a:lnTo>
                <a:lnTo>
                  <a:pt x="18995" y="62684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4"/>
                </a:lnTo>
                <a:lnTo>
                  <a:pt x="11340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4" y="3064"/>
                </a:lnTo>
                <a:lnTo>
                  <a:pt x="57714" y="11339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647917" y="3600318"/>
            <a:ext cx="65464" cy="63538"/>
          </a:xfrm>
          <a:custGeom>
            <a:avLst/>
            <a:gdLst/>
            <a:ahLst/>
            <a:cxnLst/>
            <a:rect l="l" t="t" r="r" b="b"/>
            <a:pathLst>
              <a:path w="72010" h="72010">
                <a:moveTo>
                  <a:pt x="72010" y="36005"/>
                </a:moveTo>
                <a:lnTo>
                  <a:pt x="69142" y="21899"/>
                </a:lnTo>
                <a:lnTo>
                  <a:pt x="61419" y="10499"/>
                </a:lnTo>
                <a:lnTo>
                  <a:pt x="49989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5"/>
                </a:lnTo>
                <a:lnTo>
                  <a:pt x="2867" y="50110"/>
                </a:lnTo>
                <a:lnTo>
                  <a:pt x="10591" y="61510"/>
                </a:lnTo>
                <a:lnTo>
                  <a:pt x="22020" y="69193"/>
                </a:lnTo>
                <a:lnTo>
                  <a:pt x="36005" y="72010"/>
                </a:lnTo>
                <a:lnTo>
                  <a:pt x="36144" y="72010"/>
                </a:lnTo>
                <a:lnTo>
                  <a:pt x="50110" y="69142"/>
                </a:lnTo>
                <a:lnTo>
                  <a:pt x="61510" y="61419"/>
                </a:lnTo>
                <a:lnTo>
                  <a:pt x="69193" y="49990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647917" y="3605843"/>
            <a:ext cx="59771" cy="58014"/>
          </a:xfrm>
          <a:custGeom>
            <a:avLst/>
            <a:gdLst/>
            <a:ahLst/>
            <a:cxnLst/>
            <a:rect l="l" t="t" r="r" b="b"/>
            <a:pathLst>
              <a:path w="65748" h="65749">
                <a:moveTo>
                  <a:pt x="65748" y="32874"/>
                </a:moveTo>
                <a:lnTo>
                  <a:pt x="62684" y="46754"/>
                </a:lnTo>
                <a:lnTo>
                  <a:pt x="54408" y="57715"/>
                </a:lnTo>
                <a:lnTo>
                  <a:pt x="42303" y="64377"/>
                </a:lnTo>
                <a:lnTo>
                  <a:pt x="32874" y="65749"/>
                </a:lnTo>
                <a:lnTo>
                  <a:pt x="18994" y="62684"/>
                </a:lnTo>
                <a:lnTo>
                  <a:pt x="8034" y="54409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5"/>
                </a:lnTo>
                <a:lnTo>
                  <a:pt x="11339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3" y="3064"/>
                </a:lnTo>
                <a:lnTo>
                  <a:pt x="57714" y="11340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813002" y="3712201"/>
            <a:ext cx="65464" cy="63538"/>
          </a:xfrm>
          <a:custGeom>
            <a:avLst/>
            <a:gdLst/>
            <a:ahLst/>
            <a:cxnLst/>
            <a:rect l="l" t="t" r="r" b="b"/>
            <a:pathLst>
              <a:path w="72010" h="72010">
                <a:moveTo>
                  <a:pt x="72010" y="36005"/>
                </a:moveTo>
                <a:lnTo>
                  <a:pt x="69142" y="21899"/>
                </a:lnTo>
                <a:lnTo>
                  <a:pt x="61419" y="10499"/>
                </a:lnTo>
                <a:lnTo>
                  <a:pt x="49989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5"/>
                </a:lnTo>
                <a:lnTo>
                  <a:pt x="2867" y="50111"/>
                </a:lnTo>
                <a:lnTo>
                  <a:pt x="10591" y="61510"/>
                </a:lnTo>
                <a:lnTo>
                  <a:pt x="22020" y="69194"/>
                </a:lnTo>
                <a:lnTo>
                  <a:pt x="36005" y="72010"/>
                </a:lnTo>
                <a:lnTo>
                  <a:pt x="36144" y="72010"/>
                </a:lnTo>
                <a:lnTo>
                  <a:pt x="50110" y="69142"/>
                </a:lnTo>
                <a:lnTo>
                  <a:pt x="61510" y="61419"/>
                </a:lnTo>
                <a:lnTo>
                  <a:pt x="69194" y="49990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813002" y="3717727"/>
            <a:ext cx="59771" cy="56632"/>
          </a:xfrm>
          <a:custGeom>
            <a:avLst/>
            <a:gdLst/>
            <a:ahLst/>
            <a:cxnLst/>
            <a:rect l="l" t="t" r="r" b="b"/>
            <a:pathLst>
              <a:path w="65748" h="64183">
                <a:moveTo>
                  <a:pt x="65748" y="32092"/>
                </a:moveTo>
                <a:lnTo>
                  <a:pt x="62612" y="45788"/>
                </a:lnTo>
                <a:lnTo>
                  <a:pt x="54158" y="56550"/>
                </a:lnTo>
                <a:lnTo>
                  <a:pt x="41814" y="62982"/>
                </a:lnTo>
                <a:lnTo>
                  <a:pt x="32874" y="64183"/>
                </a:lnTo>
                <a:lnTo>
                  <a:pt x="18843" y="61122"/>
                </a:lnTo>
                <a:lnTo>
                  <a:pt x="7819" y="52869"/>
                </a:lnTo>
                <a:lnTo>
                  <a:pt x="1230" y="40819"/>
                </a:lnTo>
                <a:lnTo>
                  <a:pt x="0" y="32092"/>
                </a:lnTo>
                <a:lnTo>
                  <a:pt x="3135" y="18395"/>
                </a:lnTo>
                <a:lnTo>
                  <a:pt x="11590" y="7633"/>
                </a:lnTo>
                <a:lnTo>
                  <a:pt x="23934" y="1201"/>
                </a:lnTo>
                <a:lnTo>
                  <a:pt x="32874" y="0"/>
                </a:lnTo>
                <a:lnTo>
                  <a:pt x="46905" y="3061"/>
                </a:lnTo>
                <a:lnTo>
                  <a:pt x="57929" y="11314"/>
                </a:lnTo>
                <a:lnTo>
                  <a:pt x="64518" y="23364"/>
                </a:lnTo>
                <a:lnTo>
                  <a:pt x="65748" y="32092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976662" y="3303342"/>
            <a:ext cx="65464" cy="63539"/>
          </a:xfrm>
          <a:custGeom>
            <a:avLst/>
            <a:gdLst/>
            <a:ahLst/>
            <a:cxnLst/>
            <a:rect l="l" t="t" r="r" b="b"/>
            <a:pathLst>
              <a:path w="72010" h="72011">
                <a:moveTo>
                  <a:pt x="72010" y="36005"/>
                </a:moveTo>
                <a:lnTo>
                  <a:pt x="69142" y="21900"/>
                </a:lnTo>
                <a:lnTo>
                  <a:pt x="61419" y="10500"/>
                </a:lnTo>
                <a:lnTo>
                  <a:pt x="49990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1"/>
                </a:lnTo>
                <a:lnTo>
                  <a:pt x="0" y="36005"/>
                </a:lnTo>
                <a:lnTo>
                  <a:pt x="0" y="36145"/>
                </a:lnTo>
                <a:lnTo>
                  <a:pt x="2868" y="50111"/>
                </a:lnTo>
                <a:lnTo>
                  <a:pt x="10591" y="61511"/>
                </a:lnTo>
                <a:lnTo>
                  <a:pt x="22020" y="69194"/>
                </a:lnTo>
                <a:lnTo>
                  <a:pt x="36005" y="72011"/>
                </a:lnTo>
                <a:lnTo>
                  <a:pt x="36145" y="72010"/>
                </a:lnTo>
                <a:lnTo>
                  <a:pt x="50111" y="69143"/>
                </a:lnTo>
                <a:lnTo>
                  <a:pt x="61510" y="61419"/>
                </a:lnTo>
                <a:lnTo>
                  <a:pt x="69194" y="49990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976662" y="3303343"/>
            <a:ext cx="59771" cy="58014"/>
          </a:xfrm>
          <a:custGeom>
            <a:avLst/>
            <a:gdLst/>
            <a:ahLst/>
            <a:cxnLst/>
            <a:rect l="l" t="t" r="r" b="b"/>
            <a:pathLst>
              <a:path w="65748" h="65749">
                <a:moveTo>
                  <a:pt x="65748" y="32874"/>
                </a:moveTo>
                <a:lnTo>
                  <a:pt x="62684" y="46754"/>
                </a:lnTo>
                <a:lnTo>
                  <a:pt x="54408" y="57714"/>
                </a:lnTo>
                <a:lnTo>
                  <a:pt x="42303" y="64377"/>
                </a:lnTo>
                <a:lnTo>
                  <a:pt x="32874" y="65749"/>
                </a:lnTo>
                <a:lnTo>
                  <a:pt x="18994" y="62684"/>
                </a:lnTo>
                <a:lnTo>
                  <a:pt x="8034" y="54409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5"/>
                </a:lnTo>
                <a:lnTo>
                  <a:pt x="11339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3" y="3064"/>
                </a:lnTo>
                <a:lnTo>
                  <a:pt x="57714" y="11340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140323" y="3482908"/>
            <a:ext cx="65465" cy="64920"/>
          </a:xfrm>
          <a:custGeom>
            <a:avLst/>
            <a:gdLst/>
            <a:ahLst/>
            <a:cxnLst/>
            <a:rect l="l" t="t" r="r" b="b"/>
            <a:pathLst>
              <a:path w="72011" h="73576">
                <a:moveTo>
                  <a:pt x="72011" y="36788"/>
                </a:moveTo>
                <a:lnTo>
                  <a:pt x="68962" y="21950"/>
                </a:lnTo>
                <a:lnTo>
                  <a:pt x="61207" y="10514"/>
                </a:lnTo>
                <a:lnTo>
                  <a:pt x="49850" y="2818"/>
                </a:lnTo>
                <a:lnTo>
                  <a:pt x="36005" y="0"/>
                </a:lnTo>
                <a:lnTo>
                  <a:pt x="35224" y="8"/>
                </a:lnTo>
                <a:lnTo>
                  <a:pt x="21483" y="3114"/>
                </a:lnTo>
                <a:lnTo>
                  <a:pt x="10290" y="11038"/>
                </a:lnTo>
                <a:lnTo>
                  <a:pt x="2758" y="22642"/>
                </a:lnTo>
                <a:lnTo>
                  <a:pt x="0" y="36788"/>
                </a:lnTo>
                <a:lnTo>
                  <a:pt x="8" y="37586"/>
                </a:lnTo>
                <a:lnTo>
                  <a:pt x="3048" y="51625"/>
                </a:lnTo>
                <a:lnTo>
                  <a:pt x="10803" y="63062"/>
                </a:lnTo>
                <a:lnTo>
                  <a:pt x="22160" y="70758"/>
                </a:lnTo>
                <a:lnTo>
                  <a:pt x="36005" y="73576"/>
                </a:lnTo>
                <a:lnTo>
                  <a:pt x="36786" y="73567"/>
                </a:lnTo>
                <a:lnTo>
                  <a:pt x="50527" y="70461"/>
                </a:lnTo>
                <a:lnTo>
                  <a:pt x="61720" y="62537"/>
                </a:lnTo>
                <a:lnTo>
                  <a:pt x="69252" y="50934"/>
                </a:lnTo>
                <a:lnTo>
                  <a:pt x="72011" y="36788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140324" y="3488433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4"/>
                </a:moveTo>
                <a:lnTo>
                  <a:pt x="62683" y="46753"/>
                </a:lnTo>
                <a:lnTo>
                  <a:pt x="54408" y="57714"/>
                </a:lnTo>
                <a:lnTo>
                  <a:pt x="42303" y="64376"/>
                </a:lnTo>
                <a:lnTo>
                  <a:pt x="32874" y="65748"/>
                </a:lnTo>
                <a:lnTo>
                  <a:pt x="18994" y="62683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4"/>
                </a:lnTo>
                <a:lnTo>
                  <a:pt x="11340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3" y="3064"/>
                </a:lnTo>
                <a:lnTo>
                  <a:pt x="57714" y="11339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298292" y="3663856"/>
            <a:ext cx="65464" cy="63538"/>
          </a:xfrm>
          <a:custGeom>
            <a:avLst/>
            <a:gdLst/>
            <a:ahLst/>
            <a:cxnLst/>
            <a:rect l="l" t="t" r="r" b="b"/>
            <a:pathLst>
              <a:path w="72010" h="72010">
                <a:moveTo>
                  <a:pt x="72010" y="36005"/>
                </a:moveTo>
                <a:lnTo>
                  <a:pt x="69142" y="21899"/>
                </a:lnTo>
                <a:lnTo>
                  <a:pt x="61419" y="10499"/>
                </a:lnTo>
                <a:lnTo>
                  <a:pt x="49989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5"/>
                </a:lnTo>
                <a:lnTo>
                  <a:pt x="2867" y="50111"/>
                </a:lnTo>
                <a:lnTo>
                  <a:pt x="10591" y="61510"/>
                </a:lnTo>
                <a:lnTo>
                  <a:pt x="22020" y="69194"/>
                </a:lnTo>
                <a:lnTo>
                  <a:pt x="36005" y="72010"/>
                </a:lnTo>
                <a:lnTo>
                  <a:pt x="36144" y="72010"/>
                </a:lnTo>
                <a:lnTo>
                  <a:pt x="50110" y="69142"/>
                </a:lnTo>
                <a:lnTo>
                  <a:pt x="61510" y="61419"/>
                </a:lnTo>
                <a:lnTo>
                  <a:pt x="69194" y="49990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303984" y="3663856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4"/>
                </a:moveTo>
                <a:lnTo>
                  <a:pt x="62684" y="46753"/>
                </a:lnTo>
                <a:lnTo>
                  <a:pt x="54408" y="57714"/>
                </a:lnTo>
                <a:lnTo>
                  <a:pt x="42303" y="64376"/>
                </a:lnTo>
                <a:lnTo>
                  <a:pt x="32874" y="65748"/>
                </a:lnTo>
                <a:lnTo>
                  <a:pt x="18995" y="62683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4"/>
                </a:lnTo>
                <a:lnTo>
                  <a:pt x="11340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4" y="3064"/>
                </a:lnTo>
                <a:lnTo>
                  <a:pt x="57714" y="11340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461953" y="3871049"/>
            <a:ext cx="66887" cy="63539"/>
          </a:xfrm>
          <a:custGeom>
            <a:avLst/>
            <a:gdLst/>
            <a:ahLst/>
            <a:cxnLst/>
            <a:rect l="l" t="t" r="r" b="b"/>
            <a:pathLst>
              <a:path w="73576" h="72011">
                <a:moveTo>
                  <a:pt x="73576" y="36005"/>
                </a:moveTo>
                <a:lnTo>
                  <a:pt x="70461" y="21483"/>
                </a:lnTo>
                <a:lnTo>
                  <a:pt x="62537" y="10290"/>
                </a:lnTo>
                <a:lnTo>
                  <a:pt x="50934" y="2758"/>
                </a:lnTo>
                <a:lnTo>
                  <a:pt x="36788" y="0"/>
                </a:lnTo>
                <a:lnTo>
                  <a:pt x="35989" y="8"/>
                </a:lnTo>
                <a:lnTo>
                  <a:pt x="21950" y="3048"/>
                </a:lnTo>
                <a:lnTo>
                  <a:pt x="10514" y="10803"/>
                </a:lnTo>
                <a:lnTo>
                  <a:pt x="2818" y="22160"/>
                </a:lnTo>
                <a:lnTo>
                  <a:pt x="0" y="36005"/>
                </a:lnTo>
                <a:lnTo>
                  <a:pt x="8" y="36786"/>
                </a:lnTo>
                <a:lnTo>
                  <a:pt x="3114" y="50527"/>
                </a:lnTo>
                <a:lnTo>
                  <a:pt x="11038" y="61720"/>
                </a:lnTo>
                <a:lnTo>
                  <a:pt x="22642" y="69252"/>
                </a:lnTo>
                <a:lnTo>
                  <a:pt x="36788" y="72011"/>
                </a:lnTo>
                <a:lnTo>
                  <a:pt x="37586" y="72002"/>
                </a:lnTo>
                <a:lnTo>
                  <a:pt x="51625" y="68962"/>
                </a:lnTo>
                <a:lnTo>
                  <a:pt x="63061" y="61207"/>
                </a:lnTo>
                <a:lnTo>
                  <a:pt x="70757" y="49850"/>
                </a:lnTo>
                <a:lnTo>
                  <a:pt x="73576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467645" y="3871048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4"/>
                </a:moveTo>
                <a:lnTo>
                  <a:pt x="62684" y="46753"/>
                </a:lnTo>
                <a:lnTo>
                  <a:pt x="54408" y="57714"/>
                </a:lnTo>
                <a:lnTo>
                  <a:pt x="42303" y="64376"/>
                </a:lnTo>
                <a:lnTo>
                  <a:pt x="32874" y="65748"/>
                </a:lnTo>
                <a:lnTo>
                  <a:pt x="18994" y="62683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5"/>
                </a:lnTo>
                <a:lnTo>
                  <a:pt x="11339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4" y="3064"/>
                </a:lnTo>
                <a:lnTo>
                  <a:pt x="57714" y="11340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627036" y="2989791"/>
            <a:ext cx="65464" cy="63538"/>
          </a:xfrm>
          <a:custGeom>
            <a:avLst/>
            <a:gdLst/>
            <a:ahLst/>
            <a:cxnLst/>
            <a:rect l="l" t="t" r="r" b="b"/>
            <a:pathLst>
              <a:path w="72010" h="72010">
                <a:moveTo>
                  <a:pt x="72010" y="36005"/>
                </a:moveTo>
                <a:lnTo>
                  <a:pt x="69142" y="21899"/>
                </a:lnTo>
                <a:lnTo>
                  <a:pt x="61419" y="10499"/>
                </a:lnTo>
                <a:lnTo>
                  <a:pt x="49990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5"/>
                </a:lnTo>
                <a:lnTo>
                  <a:pt x="2868" y="50111"/>
                </a:lnTo>
                <a:lnTo>
                  <a:pt x="10591" y="61510"/>
                </a:lnTo>
                <a:lnTo>
                  <a:pt x="22020" y="69194"/>
                </a:lnTo>
                <a:lnTo>
                  <a:pt x="36005" y="72010"/>
                </a:lnTo>
                <a:lnTo>
                  <a:pt x="36145" y="72010"/>
                </a:lnTo>
                <a:lnTo>
                  <a:pt x="50111" y="69142"/>
                </a:lnTo>
                <a:lnTo>
                  <a:pt x="61510" y="61419"/>
                </a:lnTo>
                <a:lnTo>
                  <a:pt x="69194" y="49990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632729" y="2995317"/>
            <a:ext cx="59772" cy="58014"/>
          </a:xfrm>
          <a:custGeom>
            <a:avLst/>
            <a:gdLst/>
            <a:ahLst/>
            <a:cxnLst/>
            <a:rect l="l" t="t" r="r" b="b"/>
            <a:pathLst>
              <a:path w="65749" h="65749">
                <a:moveTo>
                  <a:pt x="65749" y="32874"/>
                </a:moveTo>
                <a:lnTo>
                  <a:pt x="62684" y="46754"/>
                </a:lnTo>
                <a:lnTo>
                  <a:pt x="54409" y="57715"/>
                </a:lnTo>
                <a:lnTo>
                  <a:pt x="42303" y="64377"/>
                </a:lnTo>
                <a:lnTo>
                  <a:pt x="32874" y="65749"/>
                </a:lnTo>
                <a:lnTo>
                  <a:pt x="18995" y="62684"/>
                </a:lnTo>
                <a:lnTo>
                  <a:pt x="8034" y="54409"/>
                </a:lnTo>
                <a:lnTo>
                  <a:pt x="1372" y="42304"/>
                </a:lnTo>
                <a:lnTo>
                  <a:pt x="0" y="32874"/>
                </a:lnTo>
                <a:lnTo>
                  <a:pt x="3064" y="18995"/>
                </a:lnTo>
                <a:lnTo>
                  <a:pt x="11340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4" y="3064"/>
                </a:lnTo>
                <a:lnTo>
                  <a:pt x="57714" y="11340"/>
                </a:lnTo>
                <a:lnTo>
                  <a:pt x="64377" y="23445"/>
                </a:lnTo>
                <a:lnTo>
                  <a:pt x="65749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790697" y="2274288"/>
            <a:ext cx="65464" cy="63539"/>
          </a:xfrm>
          <a:custGeom>
            <a:avLst/>
            <a:gdLst/>
            <a:ahLst/>
            <a:cxnLst/>
            <a:rect l="l" t="t" r="r" b="b"/>
            <a:pathLst>
              <a:path w="72010" h="72011">
                <a:moveTo>
                  <a:pt x="72010" y="36005"/>
                </a:moveTo>
                <a:lnTo>
                  <a:pt x="69142" y="21899"/>
                </a:lnTo>
                <a:lnTo>
                  <a:pt x="61419" y="10500"/>
                </a:lnTo>
                <a:lnTo>
                  <a:pt x="49989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1"/>
                </a:lnTo>
                <a:lnTo>
                  <a:pt x="0" y="36005"/>
                </a:lnTo>
                <a:lnTo>
                  <a:pt x="0" y="36145"/>
                </a:lnTo>
                <a:lnTo>
                  <a:pt x="2867" y="50111"/>
                </a:lnTo>
                <a:lnTo>
                  <a:pt x="10591" y="61511"/>
                </a:lnTo>
                <a:lnTo>
                  <a:pt x="22020" y="69194"/>
                </a:lnTo>
                <a:lnTo>
                  <a:pt x="36005" y="72011"/>
                </a:lnTo>
                <a:lnTo>
                  <a:pt x="36145" y="72010"/>
                </a:lnTo>
                <a:lnTo>
                  <a:pt x="50111" y="69143"/>
                </a:lnTo>
                <a:lnTo>
                  <a:pt x="61510" y="61419"/>
                </a:lnTo>
                <a:lnTo>
                  <a:pt x="69194" y="49990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796390" y="2274288"/>
            <a:ext cx="59771" cy="58014"/>
          </a:xfrm>
          <a:custGeom>
            <a:avLst/>
            <a:gdLst/>
            <a:ahLst/>
            <a:cxnLst/>
            <a:rect l="l" t="t" r="r" b="b"/>
            <a:pathLst>
              <a:path w="65748" h="65749">
                <a:moveTo>
                  <a:pt x="65748" y="32874"/>
                </a:moveTo>
                <a:lnTo>
                  <a:pt x="62683" y="46754"/>
                </a:lnTo>
                <a:lnTo>
                  <a:pt x="54408" y="57715"/>
                </a:lnTo>
                <a:lnTo>
                  <a:pt x="42303" y="64377"/>
                </a:lnTo>
                <a:lnTo>
                  <a:pt x="32874" y="65749"/>
                </a:lnTo>
                <a:lnTo>
                  <a:pt x="18995" y="62684"/>
                </a:lnTo>
                <a:lnTo>
                  <a:pt x="8034" y="54409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5"/>
                </a:lnTo>
                <a:lnTo>
                  <a:pt x="11339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3" y="3064"/>
                </a:lnTo>
                <a:lnTo>
                  <a:pt x="57714" y="11340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954358" y="3086481"/>
            <a:ext cx="65464" cy="63538"/>
          </a:xfrm>
          <a:custGeom>
            <a:avLst/>
            <a:gdLst/>
            <a:ahLst/>
            <a:cxnLst/>
            <a:rect l="l" t="t" r="r" b="b"/>
            <a:pathLst>
              <a:path w="72010" h="72010">
                <a:moveTo>
                  <a:pt x="72010" y="36005"/>
                </a:moveTo>
                <a:lnTo>
                  <a:pt x="69142" y="21899"/>
                </a:lnTo>
                <a:lnTo>
                  <a:pt x="61418" y="10499"/>
                </a:lnTo>
                <a:lnTo>
                  <a:pt x="49989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7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4"/>
                </a:lnTo>
                <a:lnTo>
                  <a:pt x="2867" y="50110"/>
                </a:lnTo>
                <a:lnTo>
                  <a:pt x="10591" y="61510"/>
                </a:lnTo>
                <a:lnTo>
                  <a:pt x="22020" y="69194"/>
                </a:lnTo>
                <a:lnTo>
                  <a:pt x="36005" y="72010"/>
                </a:lnTo>
                <a:lnTo>
                  <a:pt x="36144" y="72010"/>
                </a:lnTo>
                <a:lnTo>
                  <a:pt x="50110" y="69142"/>
                </a:lnTo>
                <a:lnTo>
                  <a:pt x="61510" y="61419"/>
                </a:lnTo>
                <a:lnTo>
                  <a:pt x="69194" y="49989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960050" y="3086481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4"/>
                </a:moveTo>
                <a:lnTo>
                  <a:pt x="62683" y="46753"/>
                </a:lnTo>
                <a:lnTo>
                  <a:pt x="54408" y="57714"/>
                </a:lnTo>
                <a:lnTo>
                  <a:pt x="42303" y="64376"/>
                </a:lnTo>
                <a:lnTo>
                  <a:pt x="32874" y="65748"/>
                </a:lnTo>
                <a:lnTo>
                  <a:pt x="18995" y="62683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5"/>
                </a:lnTo>
                <a:lnTo>
                  <a:pt x="11340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3" y="3064"/>
                </a:lnTo>
                <a:lnTo>
                  <a:pt x="57714" y="11340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118019" y="2853044"/>
            <a:ext cx="65464" cy="63538"/>
          </a:xfrm>
          <a:custGeom>
            <a:avLst/>
            <a:gdLst/>
            <a:ahLst/>
            <a:cxnLst/>
            <a:rect l="l" t="t" r="r" b="b"/>
            <a:pathLst>
              <a:path w="72010" h="72010">
                <a:moveTo>
                  <a:pt x="72010" y="36005"/>
                </a:moveTo>
                <a:lnTo>
                  <a:pt x="69142" y="21899"/>
                </a:lnTo>
                <a:lnTo>
                  <a:pt x="61419" y="10499"/>
                </a:lnTo>
                <a:lnTo>
                  <a:pt x="49990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5"/>
                </a:lnTo>
                <a:lnTo>
                  <a:pt x="2868" y="50110"/>
                </a:lnTo>
                <a:lnTo>
                  <a:pt x="10591" y="61510"/>
                </a:lnTo>
                <a:lnTo>
                  <a:pt x="22020" y="69193"/>
                </a:lnTo>
                <a:lnTo>
                  <a:pt x="36005" y="72010"/>
                </a:lnTo>
                <a:lnTo>
                  <a:pt x="36144" y="72010"/>
                </a:lnTo>
                <a:lnTo>
                  <a:pt x="50110" y="69142"/>
                </a:lnTo>
                <a:lnTo>
                  <a:pt x="61510" y="61419"/>
                </a:lnTo>
                <a:lnTo>
                  <a:pt x="69194" y="49990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123711" y="2853045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4"/>
                </a:moveTo>
                <a:lnTo>
                  <a:pt x="62683" y="46753"/>
                </a:lnTo>
                <a:lnTo>
                  <a:pt x="54408" y="57714"/>
                </a:lnTo>
                <a:lnTo>
                  <a:pt x="42303" y="64376"/>
                </a:lnTo>
                <a:lnTo>
                  <a:pt x="32874" y="65748"/>
                </a:lnTo>
                <a:lnTo>
                  <a:pt x="18995" y="62683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5"/>
                </a:lnTo>
                <a:lnTo>
                  <a:pt x="11340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3" y="3064"/>
                </a:lnTo>
                <a:lnTo>
                  <a:pt x="57714" y="11340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281680" y="2089197"/>
            <a:ext cx="65464" cy="63538"/>
          </a:xfrm>
          <a:custGeom>
            <a:avLst/>
            <a:gdLst/>
            <a:ahLst/>
            <a:cxnLst/>
            <a:rect l="l" t="t" r="r" b="b"/>
            <a:pathLst>
              <a:path w="72010" h="72010">
                <a:moveTo>
                  <a:pt x="72010" y="36005"/>
                </a:moveTo>
                <a:lnTo>
                  <a:pt x="69142" y="21899"/>
                </a:lnTo>
                <a:lnTo>
                  <a:pt x="61419" y="10500"/>
                </a:lnTo>
                <a:lnTo>
                  <a:pt x="49990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7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5"/>
                </a:lnTo>
                <a:lnTo>
                  <a:pt x="2868" y="50111"/>
                </a:lnTo>
                <a:lnTo>
                  <a:pt x="10591" y="61510"/>
                </a:lnTo>
                <a:lnTo>
                  <a:pt x="22020" y="69194"/>
                </a:lnTo>
                <a:lnTo>
                  <a:pt x="36005" y="72010"/>
                </a:lnTo>
                <a:lnTo>
                  <a:pt x="36145" y="72010"/>
                </a:lnTo>
                <a:lnTo>
                  <a:pt x="50111" y="69142"/>
                </a:lnTo>
                <a:lnTo>
                  <a:pt x="61510" y="61419"/>
                </a:lnTo>
                <a:lnTo>
                  <a:pt x="69194" y="49989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287372" y="2094721"/>
            <a:ext cx="59772" cy="58014"/>
          </a:xfrm>
          <a:custGeom>
            <a:avLst/>
            <a:gdLst/>
            <a:ahLst/>
            <a:cxnLst/>
            <a:rect l="l" t="t" r="r" b="b"/>
            <a:pathLst>
              <a:path w="65749" h="65749">
                <a:moveTo>
                  <a:pt x="65749" y="32874"/>
                </a:moveTo>
                <a:lnTo>
                  <a:pt x="62684" y="46754"/>
                </a:lnTo>
                <a:lnTo>
                  <a:pt x="54409" y="57714"/>
                </a:lnTo>
                <a:lnTo>
                  <a:pt x="42303" y="64377"/>
                </a:lnTo>
                <a:lnTo>
                  <a:pt x="32874" y="65749"/>
                </a:lnTo>
                <a:lnTo>
                  <a:pt x="18995" y="62684"/>
                </a:lnTo>
                <a:lnTo>
                  <a:pt x="8034" y="54409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5"/>
                </a:lnTo>
                <a:lnTo>
                  <a:pt x="11340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4" y="3064"/>
                </a:lnTo>
                <a:lnTo>
                  <a:pt x="57714" y="11340"/>
                </a:lnTo>
                <a:lnTo>
                  <a:pt x="64376" y="23445"/>
                </a:lnTo>
                <a:lnTo>
                  <a:pt x="65749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446763" y="2199698"/>
            <a:ext cx="65464" cy="63539"/>
          </a:xfrm>
          <a:custGeom>
            <a:avLst/>
            <a:gdLst/>
            <a:ahLst/>
            <a:cxnLst/>
            <a:rect l="l" t="t" r="r" b="b"/>
            <a:pathLst>
              <a:path w="72010" h="72011">
                <a:moveTo>
                  <a:pt x="72010" y="36005"/>
                </a:moveTo>
                <a:lnTo>
                  <a:pt x="69142" y="21899"/>
                </a:lnTo>
                <a:lnTo>
                  <a:pt x="61419" y="10499"/>
                </a:lnTo>
                <a:lnTo>
                  <a:pt x="49989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5"/>
                </a:lnTo>
                <a:lnTo>
                  <a:pt x="2867" y="50111"/>
                </a:lnTo>
                <a:lnTo>
                  <a:pt x="10591" y="61511"/>
                </a:lnTo>
                <a:lnTo>
                  <a:pt x="22020" y="69194"/>
                </a:lnTo>
                <a:lnTo>
                  <a:pt x="36005" y="72011"/>
                </a:lnTo>
                <a:lnTo>
                  <a:pt x="36145" y="72010"/>
                </a:lnTo>
                <a:lnTo>
                  <a:pt x="50111" y="69143"/>
                </a:lnTo>
                <a:lnTo>
                  <a:pt x="61510" y="61419"/>
                </a:lnTo>
                <a:lnTo>
                  <a:pt x="69194" y="49990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446764" y="2205224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4"/>
                </a:moveTo>
                <a:lnTo>
                  <a:pt x="62684" y="46753"/>
                </a:lnTo>
                <a:lnTo>
                  <a:pt x="54408" y="57714"/>
                </a:lnTo>
                <a:lnTo>
                  <a:pt x="42303" y="64376"/>
                </a:lnTo>
                <a:lnTo>
                  <a:pt x="32874" y="65748"/>
                </a:lnTo>
                <a:lnTo>
                  <a:pt x="18995" y="62683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5" y="18994"/>
                </a:lnTo>
                <a:lnTo>
                  <a:pt x="11340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3" y="3064"/>
                </a:lnTo>
                <a:lnTo>
                  <a:pt x="57714" y="11339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610425" y="1796365"/>
            <a:ext cx="65465" cy="64920"/>
          </a:xfrm>
          <a:custGeom>
            <a:avLst/>
            <a:gdLst/>
            <a:ahLst/>
            <a:cxnLst/>
            <a:rect l="l" t="t" r="r" b="b"/>
            <a:pathLst>
              <a:path w="72011" h="73576">
                <a:moveTo>
                  <a:pt x="72011" y="36788"/>
                </a:moveTo>
                <a:lnTo>
                  <a:pt x="68962" y="21950"/>
                </a:lnTo>
                <a:lnTo>
                  <a:pt x="61207" y="10514"/>
                </a:lnTo>
                <a:lnTo>
                  <a:pt x="49850" y="2818"/>
                </a:lnTo>
                <a:lnTo>
                  <a:pt x="36005" y="0"/>
                </a:lnTo>
                <a:lnTo>
                  <a:pt x="35224" y="8"/>
                </a:lnTo>
                <a:lnTo>
                  <a:pt x="21483" y="3114"/>
                </a:lnTo>
                <a:lnTo>
                  <a:pt x="10290" y="11038"/>
                </a:lnTo>
                <a:lnTo>
                  <a:pt x="2758" y="22642"/>
                </a:lnTo>
                <a:lnTo>
                  <a:pt x="0" y="36788"/>
                </a:lnTo>
                <a:lnTo>
                  <a:pt x="8" y="37586"/>
                </a:lnTo>
                <a:lnTo>
                  <a:pt x="3048" y="51625"/>
                </a:lnTo>
                <a:lnTo>
                  <a:pt x="10803" y="63062"/>
                </a:lnTo>
                <a:lnTo>
                  <a:pt x="22160" y="70758"/>
                </a:lnTo>
                <a:lnTo>
                  <a:pt x="36005" y="73576"/>
                </a:lnTo>
                <a:lnTo>
                  <a:pt x="36786" y="73567"/>
                </a:lnTo>
                <a:lnTo>
                  <a:pt x="50527" y="70461"/>
                </a:lnTo>
                <a:lnTo>
                  <a:pt x="61720" y="62537"/>
                </a:lnTo>
                <a:lnTo>
                  <a:pt x="69252" y="50934"/>
                </a:lnTo>
                <a:lnTo>
                  <a:pt x="72011" y="36788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610425" y="1797746"/>
            <a:ext cx="59772" cy="58014"/>
          </a:xfrm>
          <a:custGeom>
            <a:avLst/>
            <a:gdLst/>
            <a:ahLst/>
            <a:cxnLst/>
            <a:rect l="l" t="t" r="r" b="b"/>
            <a:pathLst>
              <a:path w="65749" h="65749">
                <a:moveTo>
                  <a:pt x="65749" y="32874"/>
                </a:moveTo>
                <a:lnTo>
                  <a:pt x="62684" y="46754"/>
                </a:lnTo>
                <a:lnTo>
                  <a:pt x="54409" y="57714"/>
                </a:lnTo>
                <a:lnTo>
                  <a:pt x="42303" y="64377"/>
                </a:lnTo>
                <a:lnTo>
                  <a:pt x="32874" y="65749"/>
                </a:lnTo>
                <a:lnTo>
                  <a:pt x="18995" y="62684"/>
                </a:lnTo>
                <a:lnTo>
                  <a:pt x="8034" y="54409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5"/>
                </a:lnTo>
                <a:lnTo>
                  <a:pt x="11340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4" y="3064"/>
                </a:lnTo>
                <a:lnTo>
                  <a:pt x="57714" y="11340"/>
                </a:lnTo>
                <a:lnTo>
                  <a:pt x="64377" y="23445"/>
                </a:lnTo>
                <a:lnTo>
                  <a:pt x="65749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774085" y="2587838"/>
            <a:ext cx="65464" cy="63539"/>
          </a:xfrm>
          <a:custGeom>
            <a:avLst/>
            <a:gdLst/>
            <a:ahLst/>
            <a:cxnLst/>
            <a:rect l="l" t="t" r="r" b="b"/>
            <a:pathLst>
              <a:path w="72010" h="72011">
                <a:moveTo>
                  <a:pt x="72010" y="36005"/>
                </a:moveTo>
                <a:lnTo>
                  <a:pt x="69142" y="21899"/>
                </a:lnTo>
                <a:lnTo>
                  <a:pt x="61419" y="10500"/>
                </a:lnTo>
                <a:lnTo>
                  <a:pt x="49990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5"/>
                </a:lnTo>
                <a:lnTo>
                  <a:pt x="2868" y="50111"/>
                </a:lnTo>
                <a:lnTo>
                  <a:pt x="10591" y="61511"/>
                </a:lnTo>
                <a:lnTo>
                  <a:pt x="22020" y="69194"/>
                </a:lnTo>
                <a:lnTo>
                  <a:pt x="36005" y="72011"/>
                </a:lnTo>
                <a:lnTo>
                  <a:pt x="36145" y="72010"/>
                </a:lnTo>
                <a:lnTo>
                  <a:pt x="50111" y="69143"/>
                </a:lnTo>
                <a:lnTo>
                  <a:pt x="61510" y="61419"/>
                </a:lnTo>
                <a:lnTo>
                  <a:pt x="69194" y="49990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774085" y="2587838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4"/>
                </a:moveTo>
                <a:lnTo>
                  <a:pt x="62683" y="46754"/>
                </a:lnTo>
                <a:lnTo>
                  <a:pt x="54408" y="57714"/>
                </a:lnTo>
                <a:lnTo>
                  <a:pt x="42303" y="64376"/>
                </a:lnTo>
                <a:lnTo>
                  <a:pt x="32874" y="65748"/>
                </a:lnTo>
                <a:lnTo>
                  <a:pt x="18994" y="62683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5"/>
                </a:lnTo>
                <a:lnTo>
                  <a:pt x="11339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3" y="3064"/>
                </a:lnTo>
                <a:lnTo>
                  <a:pt x="57714" y="11339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37747" y="2194174"/>
            <a:ext cx="65465" cy="64920"/>
          </a:xfrm>
          <a:custGeom>
            <a:avLst/>
            <a:gdLst/>
            <a:ahLst/>
            <a:cxnLst/>
            <a:rect l="l" t="t" r="r" b="b"/>
            <a:pathLst>
              <a:path w="72011" h="73576">
                <a:moveTo>
                  <a:pt x="72011" y="36788"/>
                </a:moveTo>
                <a:lnTo>
                  <a:pt x="68962" y="21950"/>
                </a:lnTo>
                <a:lnTo>
                  <a:pt x="61207" y="10514"/>
                </a:lnTo>
                <a:lnTo>
                  <a:pt x="49850" y="2818"/>
                </a:lnTo>
                <a:lnTo>
                  <a:pt x="36005" y="0"/>
                </a:lnTo>
                <a:lnTo>
                  <a:pt x="35224" y="8"/>
                </a:lnTo>
                <a:lnTo>
                  <a:pt x="21483" y="3114"/>
                </a:lnTo>
                <a:lnTo>
                  <a:pt x="10290" y="11038"/>
                </a:lnTo>
                <a:lnTo>
                  <a:pt x="2758" y="22642"/>
                </a:lnTo>
                <a:lnTo>
                  <a:pt x="0" y="36788"/>
                </a:lnTo>
                <a:lnTo>
                  <a:pt x="8" y="37586"/>
                </a:lnTo>
                <a:lnTo>
                  <a:pt x="3048" y="51625"/>
                </a:lnTo>
                <a:lnTo>
                  <a:pt x="10803" y="63062"/>
                </a:lnTo>
                <a:lnTo>
                  <a:pt x="22160" y="70758"/>
                </a:lnTo>
                <a:lnTo>
                  <a:pt x="36005" y="73576"/>
                </a:lnTo>
                <a:lnTo>
                  <a:pt x="36786" y="73567"/>
                </a:lnTo>
                <a:lnTo>
                  <a:pt x="50527" y="70461"/>
                </a:lnTo>
                <a:lnTo>
                  <a:pt x="61720" y="62537"/>
                </a:lnTo>
                <a:lnTo>
                  <a:pt x="69252" y="50934"/>
                </a:lnTo>
                <a:lnTo>
                  <a:pt x="72011" y="36788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37746" y="2199699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4"/>
                </a:moveTo>
                <a:lnTo>
                  <a:pt x="62683" y="46754"/>
                </a:lnTo>
                <a:lnTo>
                  <a:pt x="54408" y="57714"/>
                </a:lnTo>
                <a:lnTo>
                  <a:pt x="42302" y="64376"/>
                </a:lnTo>
                <a:lnTo>
                  <a:pt x="32874" y="65748"/>
                </a:lnTo>
                <a:lnTo>
                  <a:pt x="18994" y="62683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5"/>
                </a:lnTo>
                <a:lnTo>
                  <a:pt x="11340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3" y="3064"/>
                </a:lnTo>
                <a:lnTo>
                  <a:pt x="57714" y="11340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101408" y="2655521"/>
            <a:ext cx="65465" cy="64920"/>
          </a:xfrm>
          <a:custGeom>
            <a:avLst/>
            <a:gdLst/>
            <a:ahLst/>
            <a:cxnLst/>
            <a:rect l="l" t="t" r="r" b="b"/>
            <a:pathLst>
              <a:path w="72011" h="73576">
                <a:moveTo>
                  <a:pt x="72011" y="36788"/>
                </a:moveTo>
                <a:lnTo>
                  <a:pt x="68962" y="21950"/>
                </a:lnTo>
                <a:lnTo>
                  <a:pt x="61207" y="10514"/>
                </a:lnTo>
                <a:lnTo>
                  <a:pt x="49850" y="2818"/>
                </a:lnTo>
                <a:lnTo>
                  <a:pt x="36005" y="0"/>
                </a:lnTo>
                <a:lnTo>
                  <a:pt x="35224" y="8"/>
                </a:lnTo>
                <a:lnTo>
                  <a:pt x="21483" y="3114"/>
                </a:lnTo>
                <a:lnTo>
                  <a:pt x="10290" y="11038"/>
                </a:lnTo>
                <a:lnTo>
                  <a:pt x="2758" y="22642"/>
                </a:lnTo>
                <a:lnTo>
                  <a:pt x="0" y="36788"/>
                </a:lnTo>
                <a:lnTo>
                  <a:pt x="8" y="37586"/>
                </a:lnTo>
                <a:lnTo>
                  <a:pt x="3048" y="51625"/>
                </a:lnTo>
                <a:lnTo>
                  <a:pt x="10803" y="63061"/>
                </a:lnTo>
                <a:lnTo>
                  <a:pt x="22160" y="70757"/>
                </a:lnTo>
                <a:lnTo>
                  <a:pt x="36005" y="73576"/>
                </a:lnTo>
                <a:lnTo>
                  <a:pt x="36786" y="73567"/>
                </a:lnTo>
                <a:lnTo>
                  <a:pt x="50527" y="70461"/>
                </a:lnTo>
                <a:lnTo>
                  <a:pt x="61720" y="62537"/>
                </a:lnTo>
                <a:lnTo>
                  <a:pt x="69252" y="50934"/>
                </a:lnTo>
                <a:lnTo>
                  <a:pt x="72011" y="36788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102831" y="2661047"/>
            <a:ext cx="58348" cy="58013"/>
          </a:xfrm>
          <a:custGeom>
            <a:avLst/>
            <a:gdLst/>
            <a:ahLst/>
            <a:cxnLst/>
            <a:rect l="l" t="t" r="r" b="b"/>
            <a:pathLst>
              <a:path w="64183" h="65748">
                <a:moveTo>
                  <a:pt x="64183" y="32874"/>
                </a:moveTo>
                <a:lnTo>
                  <a:pt x="61122" y="46905"/>
                </a:lnTo>
                <a:lnTo>
                  <a:pt x="52868" y="57929"/>
                </a:lnTo>
                <a:lnTo>
                  <a:pt x="40818" y="64518"/>
                </a:lnTo>
                <a:lnTo>
                  <a:pt x="32091" y="65748"/>
                </a:lnTo>
                <a:lnTo>
                  <a:pt x="18395" y="62612"/>
                </a:lnTo>
                <a:lnTo>
                  <a:pt x="7632" y="54158"/>
                </a:lnTo>
                <a:lnTo>
                  <a:pt x="1200" y="41814"/>
                </a:lnTo>
                <a:lnTo>
                  <a:pt x="0" y="32874"/>
                </a:lnTo>
                <a:lnTo>
                  <a:pt x="3061" y="18843"/>
                </a:lnTo>
                <a:lnTo>
                  <a:pt x="11314" y="7818"/>
                </a:lnTo>
                <a:lnTo>
                  <a:pt x="23364" y="1230"/>
                </a:lnTo>
                <a:lnTo>
                  <a:pt x="32091" y="0"/>
                </a:lnTo>
                <a:lnTo>
                  <a:pt x="45788" y="3135"/>
                </a:lnTo>
                <a:lnTo>
                  <a:pt x="56550" y="11590"/>
                </a:lnTo>
                <a:lnTo>
                  <a:pt x="62982" y="23934"/>
                </a:lnTo>
                <a:lnTo>
                  <a:pt x="64183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266491" y="2985647"/>
            <a:ext cx="65464" cy="63539"/>
          </a:xfrm>
          <a:custGeom>
            <a:avLst/>
            <a:gdLst/>
            <a:ahLst/>
            <a:cxnLst/>
            <a:rect l="l" t="t" r="r" b="b"/>
            <a:pathLst>
              <a:path w="72010" h="72011">
                <a:moveTo>
                  <a:pt x="72010" y="36005"/>
                </a:moveTo>
                <a:lnTo>
                  <a:pt x="69142" y="21899"/>
                </a:lnTo>
                <a:lnTo>
                  <a:pt x="61419" y="10500"/>
                </a:lnTo>
                <a:lnTo>
                  <a:pt x="49990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5"/>
                </a:lnTo>
                <a:lnTo>
                  <a:pt x="2868" y="50111"/>
                </a:lnTo>
                <a:lnTo>
                  <a:pt x="10591" y="61511"/>
                </a:lnTo>
                <a:lnTo>
                  <a:pt x="22020" y="69194"/>
                </a:lnTo>
                <a:lnTo>
                  <a:pt x="36005" y="72011"/>
                </a:lnTo>
                <a:lnTo>
                  <a:pt x="36145" y="72010"/>
                </a:lnTo>
                <a:lnTo>
                  <a:pt x="50111" y="69143"/>
                </a:lnTo>
                <a:lnTo>
                  <a:pt x="61510" y="61419"/>
                </a:lnTo>
                <a:lnTo>
                  <a:pt x="69194" y="49990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266491" y="2991173"/>
            <a:ext cx="59771" cy="56632"/>
          </a:xfrm>
          <a:custGeom>
            <a:avLst/>
            <a:gdLst/>
            <a:ahLst/>
            <a:cxnLst/>
            <a:rect l="l" t="t" r="r" b="b"/>
            <a:pathLst>
              <a:path w="65748" h="64183">
                <a:moveTo>
                  <a:pt x="65748" y="32091"/>
                </a:moveTo>
                <a:lnTo>
                  <a:pt x="62613" y="45788"/>
                </a:lnTo>
                <a:lnTo>
                  <a:pt x="54158" y="56550"/>
                </a:lnTo>
                <a:lnTo>
                  <a:pt x="41815" y="62982"/>
                </a:lnTo>
                <a:lnTo>
                  <a:pt x="32874" y="64183"/>
                </a:lnTo>
                <a:lnTo>
                  <a:pt x="18843" y="61122"/>
                </a:lnTo>
                <a:lnTo>
                  <a:pt x="7819" y="52869"/>
                </a:lnTo>
                <a:lnTo>
                  <a:pt x="1230" y="40819"/>
                </a:lnTo>
                <a:lnTo>
                  <a:pt x="0" y="32091"/>
                </a:lnTo>
                <a:lnTo>
                  <a:pt x="3135" y="18395"/>
                </a:lnTo>
                <a:lnTo>
                  <a:pt x="11590" y="7632"/>
                </a:lnTo>
                <a:lnTo>
                  <a:pt x="23934" y="1200"/>
                </a:lnTo>
                <a:lnTo>
                  <a:pt x="32874" y="0"/>
                </a:lnTo>
                <a:lnTo>
                  <a:pt x="46905" y="3061"/>
                </a:lnTo>
                <a:lnTo>
                  <a:pt x="57929" y="11314"/>
                </a:lnTo>
                <a:lnTo>
                  <a:pt x="64518" y="23364"/>
                </a:lnTo>
                <a:lnTo>
                  <a:pt x="65748" y="32091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430152" y="2539494"/>
            <a:ext cx="65464" cy="63538"/>
          </a:xfrm>
          <a:custGeom>
            <a:avLst/>
            <a:gdLst/>
            <a:ahLst/>
            <a:cxnLst/>
            <a:rect l="l" t="t" r="r" b="b"/>
            <a:pathLst>
              <a:path w="72010" h="72010">
                <a:moveTo>
                  <a:pt x="72010" y="36005"/>
                </a:moveTo>
                <a:lnTo>
                  <a:pt x="69142" y="21899"/>
                </a:lnTo>
                <a:lnTo>
                  <a:pt x="61419" y="10500"/>
                </a:lnTo>
                <a:lnTo>
                  <a:pt x="49990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7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4"/>
                </a:lnTo>
                <a:lnTo>
                  <a:pt x="2868" y="50110"/>
                </a:lnTo>
                <a:lnTo>
                  <a:pt x="10591" y="61510"/>
                </a:lnTo>
                <a:lnTo>
                  <a:pt x="22020" y="69193"/>
                </a:lnTo>
                <a:lnTo>
                  <a:pt x="36005" y="72010"/>
                </a:lnTo>
                <a:lnTo>
                  <a:pt x="36145" y="72010"/>
                </a:lnTo>
                <a:lnTo>
                  <a:pt x="50111" y="69142"/>
                </a:lnTo>
                <a:lnTo>
                  <a:pt x="61510" y="61419"/>
                </a:lnTo>
                <a:lnTo>
                  <a:pt x="69194" y="49989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430152" y="2545019"/>
            <a:ext cx="59772" cy="58013"/>
          </a:xfrm>
          <a:custGeom>
            <a:avLst/>
            <a:gdLst/>
            <a:ahLst/>
            <a:cxnLst/>
            <a:rect l="l" t="t" r="r" b="b"/>
            <a:pathLst>
              <a:path w="65749" h="65748">
                <a:moveTo>
                  <a:pt x="65749" y="32874"/>
                </a:moveTo>
                <a:lnTo>
                  <a:pt x="62684" y="46753"/>
                </a:lnTo>
                <a:lnTo>
                  <a:pt x="54409" y="57714"/>
                </a:lnTo>
                <a:lnTo>
                  <a:pt x="42303" y="64376"/>
                </a:lnTo>
                <a:lnTo>
                  <a:pt x="32874" y="65748"/>
                </a:lnTo>
                <a:lnTo>
                  <a:pt x="18995" y="62683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5"/>
                </a:lnTo>
                <a:lnTo>
                  <a:pt x="11340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4" y="3064"/>
                </a:lnTo>
                <a:lnTo>
                  <a:pt x="57714" y="11339"/>
                </a:lnTo>
                <a:lnTo>
                  <a:pt x="64377" y="23445"/>
                </a:lnTo>
                <a:lnTo>
                  <a:pt x="65749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588120" y="3245328"/>
            <a:ext cx="65464" cy="63539"/>
          </a:xfrm>
          <a:custGeom>
            <a:avLst/>
            <a:gdLst/>
            <a:ahLst/>
            <a:cxnLst/>
            <a:rect l="l" t="t" r="r" b="b"/>
            <a:pathLst>
              <a:path w="72010" h="72011">
                <a:moveTo>
                  <a:pt x="72010" y="36005"/>
                </a:moveTo>
                <a:lnTo>
                  <a:pt x="69142" y="21900"/>
                </a:lnTo>
                <a:lnTo>
                  <a:pt x="61419" y="10500"/>
                </a:lnTo>
                <a:lnTo>
                  <a:pt x="49990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1"/>
                </a:lnTo>
                <a:lnTo>
                  <a:pt x="0" y="36005"/>
                </a:lnTo>
                <a:lnTo>
                  <a:pt x="0" y="36145"/>
                </a:lnTo>
                <a:lnTo>
                  <a:pt x="2868" y="50111"/>
                </a:lnTo>
                <a:lnTo>
                  <a:pt x="10591" y="61511"/>
                </a:lnTo>
                <a:lnTo>
                  <a:pt x="22020" y="69194"/>
                </a:lnTo>
                <a:lnTo>
                  <a:pt x="36005" y="72011"/>
                </a:lnTo>
                <a:lnTo>
                  <a:pt x="36145" y="72010"/>
                </a:lnTo>
                <a:lnTo>
                  <a:pt x="50111" y="69143"/>
                </a:lnTo>
                <a:lnTo>
                  <a:pt x="61510" y="61419"/>
                </a:lnTo>
                <a:lnTo>
                  <a:pt x="69193" y="49990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93813" y="3250853"/>
            <a:ext cx="59771" cy="58014"/>
          </a:xfrm>
          <a:custGeom>
            <a:avLst/>
            <a:gdLst/>
            <a:ahLst/>
            <a:cxnLst/>
            <a:rect l="l" t="t" r="r" b="b"/>
            <a:pathLst>
              <a:path w="65748" h="65749">
                <a:moveTo>
                  <a:pt x="65748" y="32874"/>
                </a:moveTo>
                <a:lnTo>
                  <a:pt x="62683" y="46754"/>
                </a:lnTo>
                <a:lnTo>
                  <a:pt x="54408" y="57714"/>
                </a:lnTo>
                <a:lnTo>
                  <a:pt x="42303" y="64377"/>
                </a:lnTo>
                <a:lnTo>
                  <a:pt x="32874" y="65749"/>
                </a:lnTo>
                <a:lnTo>
                  <a:pt x="18994" y="62684"/>
                </a:lnTo>
                <a:lnTo>
                  <a:pt x="8034" y="54409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4"/>
                </a:lnTo>
                <a:lnTo>
                  <a:pt x="11340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3" y="3064"/>
                </a:lnTo>
                <a:lnTo>
                  <a:pt x="57714" y="11339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751781" y="3393125"/>
            <a:ext cx="65464" cy="63538"/>
          </a:xfrm>
          <a:custGeom>
            <a:avLst/>
            <a:gdLst/>
            <a:ahLst/>
            <a:cxnLst/>
            <a:rect l="l" t="t" r="r" b="b"/>
            <a:pathLst>
              <a:path w="72010" h="72010">
                <a:moveTo>
                  <a:pt x="72010" y="36005"/>
                </a:moveTo>
                <a:lnTo>
                  <a:pt x="69142" y="21899"/>
                </a:lnTo>
                <a:lnTo>
                  <a:pt x="61419" y="10499"/>
                </a:lnTo>
                <a:lnTo>
                  <a:pt x="49990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7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4"/>
                </a:lnTo>
                <a:lnTo>
                  <a:pt x="2867" y="50110"/>
                </a:lnTo>
                <a:lnTo>
                  <a:pt x="10591" y="61510"/>
                </a:lnTo>
                <a:lnTo>
                  <a:pt x="22020" y="69193"/>
                </a:lnTo>
                <a:lnTo>
                  <a:pt x="36005" y="72010"/>
                </a:lnTo>
                <a:lnTo>
                  <a:pt x="36144" y="72010"/>
                </a:lnTo>
                <a:lnTo>
                  <a:pt x="50111" y="69142"/>
                </a:lnTo>
                <a:lnTo>
                  <a:pt x="61510" y="61419"/>
                </a:lnTo>
                <a:lnTo>
                  <a:pt x="69194" y="49989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757474" y="3393125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4"/>
                </a:moveTo>
                <a:lnTo>
                  <a:pt x="62683" y="46753"/>
                </a:lnTo>
                <a:lnTo>
                  <a:pt x="54408" y="57714"/>
                </a:lnTo>
                <a:lnTo>
                  <a:pt x="42302" y="64376"/>
                </a:lnTo>
                <a:lnTo>
                  <a:pt x="32874" y="65748"/>
                </a:lnTo>
                <a:lnTo>
                  <a:pt x="18995" y="62683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4"/>
                </a:lnTo>
                <a:lnTo>
                  <a:pt x="11340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3" y="3064"/>
                </a:lnTo>
                <a:lnTo>
                  <a:pt x="57714" y="11340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916865" y="3165214"/>
            <a:ext cx="65465" cy="63539"/>
          </a:xfrm>
          <a:custGeom>
            <a:avLst/>
            <a:gdLst/>
            <a:ahLst/>
            <a:cxnLst/>
            <a:rect l="l" t="t" r="r" b="b"/>
            <a:pathLst>
              <a:path w="72011" h="72011">
                <a:moveTo>
                  <a:pt x="72011" y="36005"/>
                </a:moveTo>
                <a:lnTo>
                  <a:pt x="69142" y="21899"/>
                </a:lnTo>
                <a:lnTo>
                  <a:pt x="61419" y="10499"/>
                </a:lnTo>
                <a:lnTo>
                  <a:pt x="49990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5"/>
                </a:lnTo>
                <a:lnTo>
                  <a:pt x="2868" y="50111"/>
                </a:lnTo>
                <a:lnTo>
                  <a:pt x="10591" y="61511"/>
                </a:lnTo>
                <a:lnTo>
                  <a:pt x="22020" y="69194"/>
                </a:lnTo>
                <a:lnTo>
                  <a:pt x="36005" y="72011"/>
                </a:lnTo>
                <a:lnTo>
                  <a:pt x="36145" y="72010"/>
                </a:lnTo>
                <a:lnTo>
                  <a:pt x="50111" y="69142"/>
                </a:lnTo>
                <a:lnTo>
                  <a:pt x="61511" y="61419"/>
                </a:lnTo>
                <a:lnTo>
                  <a:pt x="69194" y="49989"/>
                </a:lnTo>
                <a:lnTo>
                  <a:pt x="72011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922558" y="3165214"/>
            <a:ext cx="58348" cy="58013"/>
          </a:xfrm>
          <a:custGeom>
            <a:avLst/>
            <a:gdLst/>
            <a:ahLst/>
            <a:cxnLst/>
            <a:rect l="l" t="t" r="r" b="b"/>
            <a:pathLst>
              <a:path w="64183" h="65748">
                <a:moveTo>
                  <a:pt x="64183" y="32874"/>
                </a:moveTo>
                <a:lnTo>
                  <a:pt x="61122" y="46904"/>
                </a:lnTo>
                <a:lnTo>
                  <a:pt x="52868" y="57929"/>
                </a:lnTo>
                <a:lnTo>
                  <a:pt x="40819" y="64518"/>
                </a:lnTo>
                <a:lnTo>
                  <a:pt x="32091" y="65748"/>
                </a:lnTo>
                <a:lnTo>
                  <a:pt x="18395" y="62612"/>
                </a:lnTo>
                <a:lnTo>
                  <a:pt x="7632" y="54158"/>
                </a:lnTo>
                <a:lnTo>
                  <a:pt x="1200" y="41814"/>
                </a:lnTo>
                <a:lnTo>
                  <a:pt x="0" y="32874"/>
                </a:lnTo>
                <a:lnTo>
                  <a:pt x="3061" y="18843"/>
                </a:lnTo>
                <a:lnTo>
                  <a:pt x="11314" y="7818"/>
                </a:lnTo>
                <a:lnTo>
                  <a:pt x="23364" y="1230"/>
                </a:lnTo>
                <a:lnTo>
                  <a:pt x="32091" y="0"/>
                </a:lnTo>
                <a:lnTo>
                  <a:pt x="45788" y="3135"/>
                </a:lnTo>
                <a:lnTo>
                  <a:pt x="56550" y="11590"/>
                </a:lnTo>
                <a:lnTo>
                  <a:pt x="62982" y="23934"/>
                </a:lnTo>
                <a:lnTo>
                  <a:pt x="64183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080525" y="3286767"/>
            <a:ext cx="65464" cy="63539"/>
          </a:xfrm>
          <a:custGeom>
            <a:avLst/>
            <a:gdLst/>
            <a:ahLst/>
            <a:cxnLst/>
            <a:rect l="l" t="t" r="r" b="b"/>
            <a:pathLst>
              <a:path w="72010" h="72011">
                <a:moveTo>
                  <a:pt x="72010" y="36005"/>
                </a:moveTo>
                <a:lnTo>
                  <a:pt x="69142" y="21899"/>
                </a:lnTo>
                <a:lnTo>
                  <a:pt x="61418" y="10499"/>
                </a:lnTo>
                <a:lnTo>
                  <a:pt x="49989" y="2816"/>
                </a:lnTo>
                <a:lnTo>
                  <a:pt x="36004" y="0"/>
                </a:lnTo>
                <a:lnTo>
                  <a:pt x="35865" y="0"/>
                </a:lnTo>
                <a:lnTo>
                  <a:pt x="21899" y="2867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4"/>
                </a:lnTo>
                <a:lnTo>
                  <a:pt x="2867" y="50111"/>
                </a:lnTo>
                <a:lnTo>
                  <a:pt x="10591" y="61510"/>
                </a:lnTo>
                <a:lnTo>
                  <a:pt x="22020" y="69194"/>
                </a:lnTo>
                <a:lnTo>
                  <a:pt x="36004" y="72011"/>
                </a:lnTo>
                <a:lnTo>
                  <a:pt x="36144" y="72010"/>
                </a:lnTo>
                <a:lnTo>
                  <a:pt x="50110" y="69143"/>
                </a:lnTo>
                <a:lnTo>
                  <a:pt x="61510" y="61419"/>
                </a:lnTo>
                <a:lnTo>
                  <a:pt x="69193" y="49990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086218" y="3288148"/>
            <a:ext cx="59771" cy="56632"/>
          </a:xfrm>
          <a:custGeom>
            <a:avLst/>
            <a:gdLst/>
            <a:ahLst/>
            <a:cxnLst/>
            <a:rect l="l" t="t" r="r" b="b"/>
            <a:pathLst>
              <a:path w="65748" h="64183">
                <a:moveTo>
                  <a:pt x="65748" y="32092"/>
                </a:moveTo>
                <a:lnTo>
                  <a:pt x="62613" y="45788"/>
                </a:lnTo>
                <a:lnTo>
                  <a:pt x="54158" y="56550"/>
                </a:lnTo>
                <a:lnTo>
                  <a:pt x="41814" y="62982"/>
                </a:lnTo>
                <a:lnTo>
                  <a:pt x="32874" y="64183"/>
                </a:lnTo>
                <a:lnTo>
                  <a:pt x="18843" y="61122"/>
                </a:lnTo>
                <a:lnTo>
                  <a:pt x="7818" y="52869"/>
                </a:lnTo>
                <a:lnTo>
                  <a:pt x="1230" y="40819"/>
                </a:lnTo>
                <a:lnTo>
                  <a:pt x="0" y="32092"/>
                </a:lnTo>
                <a:lnTo>
                  <a:pt x="3135" y="18395"/>
                </a:lnTo>
                <a:lnTo>
                  <a:pt x="11590" y="7633"/>
                </a:lnTo>
                <a:lnTo>
                  <a:pt x="23933" y="1201"/>
                </a:lnTo>
                <a:lnTo>
                  <a:pt x="32874" y="0"/>
                </a:lnTo>
                <a:lnTo>
                  <a:pt x="46905" y="3061"/>
                </a:lnTo>
                <a:lnTo>
                  <a:pt x="57929" y="11314"/>
                </a:lnTo>
                <a:lnTo>
                  <a:pt x="64518" y="23364"/>
                </a:lnTo>
                <a:lnTo>
                  <a:pt x="65748" y="32092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244187" y="3430420"/>
            <a:ext cx="65465" cy="63538"/>
          </a:xfrm>
          <a:custGeom>
            <a:avLst/>
            <a:gdLst/>
            <a:ahLst/>
            <a:cxnLst/>
            <a:rect l="l" t="t" r="r" b="b"/>
            <a:pathLst>
              <a:path w="72011" h="72010">
                <a:moveTo>
                  <a:pt x="72011" y="36005"/>
                </a:moveTo>
                <a:lnTo>
                  <a:pt x="69143" y="21899"/>
                </a:lnTo>
                <a:lnTo>
                  <a:pt x="61419" y="10499"/>
                </a:lnTo>
                <a:lnTo>
                  <a:pt x="49990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7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4"/>
                </a:lnTo>
                <a:lnTo>
                  <a:pt x="2868" y="50110"/>
                </a:lnTo>
                <a:lnTo>
                  <a:pt x="10591" y="61510"/>
                </a:lnTo>
                <a:lnTo>
                  <a:pt x="22020" y="69193"/>
                </a:lnTo>
                <a:lnTo>
                  <a:pt x="36005" y="72010"/>
                </a:lnTo>
                <a:lnTo>
                  <a:pt x="36145" y="72010"/>
                </a:lnTo>
                <a:lnTo>
                  <a:pt x="50111" y="69142"/>
                </a:lnTo>
                <a:lnTo>
                  <a:pt x="61510" y="61418"/>
                </a:lnTo>
                <a:lnTo>
                  <a:pt x="69194" y="49989"/>
                </a:lnTo>
                <a:lnTo>
                  <a:pt x="72011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249879" y="3430420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4"/>
                </a:moveTo>
                <a:lnTo>
                  <a:pt x="62683" y="46753"/>
                </a:lnTo>
                <a:lnTo>
                  <a:pt x="54408" y="57714"/>
                </a:lnTo>
                <a:lnTo>
                  <a:pt x="42303" y="64376"/>
                </a:lnTo>
                <a:lnTo>
                  <a:pt x="32874" y="65748"/>
                </a:lnTo>
                <a:lnTo>
                  <a:pt x="18994" y="62683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4"/>
                </a:lnTo>
                <a:lnTo>
                  <a:pt x="11339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3" y="3064"/>
                </a:lnTo>
                <a:lnTo>
                  <a:pt x="57714" y="11339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407848" y="3217702"/>
            <a:ext cx="65465" cy="64920"/>
          </a:xfrm>
          <a:custGeom>
            <a:avLst/>
            <a:gdLst/>
            <a:ahLst/>
            <a:cxnLst/>
            <a:rect l="l" t="t" r="r" b="b"/>
            <a:pathLst>
              <a:path w="72011" h="73576">
                <a:moveTo>
                  <a:pt x="72011" y="36788"/>
                </a:moveTo>
                <a:lnTo>
                  <a:pt x="68962" y="21950"/>
                </a:lnTo>
                <a:lnTo>
                  <a:pt x="61207" y="10514"/>
                </a:lnTo>
                <a:lnTo>
                  <a:pt x="49850" y="2818"/>
                </a:lnTo>
                <a:lnTo>
                  <a:pt x="36005" y="0"/>
                </a:lnTo>
                <a:lnTo>
                  <a:pt x="35224" y="8"/>
                </a:lnTo>
                <a:lnTo>
                  <a:pt x="21483" y="3114"/>
                </a:lnTo>
                <a:lnTo>
                  <a:pt x="10290" y="11038"/>
                </a:lnTo>
                <a:lnTo>
                  <a:pt x="2758" y="22642"/>
                </a:lnTo>
                <a:lnTo>
                  <a:pt x="0" y="36788"/>
                </a:lnTo>
                <a:lnTo>
                  <a:pt x="8" y="37586"/>
                </a:lnTo>
                <a:lnTo>
                  <a:pt x="3048" y="51625"/>
                </a:lnTo>
                <a:lnTo>
                  <a:pt x="10803" y="63062"/>
                </a:lnTo>
                <a:lnTo>
                  <a:pt x="22160" y="70758"/>
                </a:lnTo>
                <a:lnTo>
                  <a:pt x="36005" y="73576"/>
                </a:lnTo>
                <a:lnTo>
                  <a:pt x="36786" y="73567"/>
                </a:lnTo>
                <a:lnTo>
                  <a:pt x="50527" y="70461"/>
                </a:lnTo>
                <a:lnTo>
                  <a:pt x="61720" y="62537"/>
                </a:lnTo>
                <a:lnTo>
                  <a:pt x="69252" y="50934"/>
                </a:lnTo>
                <a:lnTo>
                  <a:pt x="72011" y="36788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413540" y="3223227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4"/>
                </a:moveTo>
                <a:lnTo>
                  <a:pt x="62684" y="46753"/>
                </a:lnTo>
                <a:lnTo>
                  <a:pt x="54408" y="57714"/>
                </a:lnTo>
                <a:lnTo>
                  <a:pt x="42303" y="64376"/>
                </a:lnTo>
                <a:lnTo>
                  <a:pt x="32873" y="65748"/>
                </a:lnTo>
                <a:lnTo>
                  <a:pt x="18994" y="62683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4"/>
                </a:lnTo>
                <a:lnTo>
                  <a:pt x="11340" y="8034"/>
                </a:lnTo>
                <a:lnTo>
                  <a:pt x="23445" y="1371"/>
                </a:lnTo>
                <a:lnTo>
                  <a:pt x="32873" y="0"/>
                </a:lnTo>
                <a:lnTo>
                  <a:pt x="46753" y="3064"/>
                </a:lnTo>
                <a:lnTo>
                  <a:pt x="57714" y="11339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571508" y="3446995"/>
            <a:ext cx="65465" cy="63538"/>
          </a:xfrm>
          <a:custGeom>
            <a:avLst/>
            <a:gdLst/>
            <a:ahLst/>
            <a:cxnLst/>
            <a:rect l="l" t="t" r="r" b="b"/>
            <a:pathLst>
              <a:path w="72011" h="72010">
                <a:moveTo>
                  <a:pt x="72011" y="36005"/>
                </a:moveTo>
                <a:lnTo>
                  <a:pt x="69143" y="21899"/>
                </a:lnTo>
                <a:lnTo>
                  <a:pt x="61419" y="10499"/>
                </a:lnTo>
                <a:lnTo>
                  <a:pt x="49990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5"/>
                </a:lnTo>
                <a:lnTo>
                  <a:pt x="2868" y="50110"/>
                </a:lnTo>
                <a:lnTo>
                  <a:pt x="10591" y="61510"/>
                </a:lnTo>
                <a:lnTo>
                  <a:pt x="22020" y="69193"/>
                </a:lnTo>
                <a:lnTo>
                  <a:pt x="36005" y="72010"/>
                </a:lnTo>
                <a:lnTo>
                  <a:pt x="36145" y="72010"/>
                </a:lnTo>
                <a:lnTo>
                  <a:pt x="50111" y="69142"/>
                </a:lnTo>
                <a:lnTo>
                  <a:pt x="61511" y="61418"/>
                </a:lnTo>
                <a:lnTo>
                  <a:pt x="69194" y="49989"/>
                </a:lnTo>
                <a:lnTo>
                  <a:pt x="72011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577201" y="3452520"/>
            <a:ext cx="59772" cy="58014"/>
          </a:xfrm>
          <a:custGeom>
            <a:avLst/>
            <a:gdLst/>
            <a:ahLst/>
            <a:cxnLst/>
            <a:rect l="l" t="t" r="r" b="b"/>
            <a:pathLst>
              <a:path w="65749" h="65749">
                <a:moveTo>
                  <a:pt x="65749" y="32874"/>
                </a:moveTo>
                <a:lnTo>
                  <a:pt x="62684" y="46753"/>
                </a:lnTo>
                <a:lnTo>
                  <a:pt x="54409" y="57714"/>
                </a:lnTo>
                <a:lnTo>
                  <a:pt x="42304" y="64376"/>
                </a:lnTo>
                <a:lnTo>
                  <a:pt x="32874" y="65749"/>
                </a:lnTo>
                <a:lnTo>
                  <a:pt x="18995" y="62684"/>
                </a:lnTo>
                <a:lnTo>
                  <a:pt x="8034" y="54409"/>
                </a:lnTo>
                <a:lnTo>
                  <a:pt x="1372" y="42303"/>
                </a:lnTo>
                <a:lnTo>
                  <a:pt x="0" y="32874"/>
                </a:lnTo>
                <a:lnTo>
                  <a:pt x="3065" y="18995"/>
                </a:lnTo>
                <a:lnTo>
                  <a:pt x="11340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4" y="3064"/>
                </a:lnTo>
                <a:lnTo>
                  <a:pt x="57714" y="11339"/>
                </a:lnTo>
                <a:lnTo>
                  <a:pt x="64377" y="23445"/>
                </a:lnTo>
                <a:lnTo>
                  <a:pt x="65749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735169" y="3409700"/>
            <a:ext cx="66887" cy="63539"/>
          </a:xfrm>
          <a:custGeom>
            <a:avLst/>
            <a:gdLst/>
            <a:ahLst/>
            <a:cxnLst/>
            <a:rect l="l" t="t" r="r" b="b"/>
            <a:pathLst>
              <a:path w="73576" h="72011">
                <a:moveTo>
                  <a:pt x="73576" y="36005"/>
                </a:moveTo>
                <a:lnTo>
                  <a:pt x="70461" y="21483"/>
                </a:lnTo>
                <a:lnTo>
                  <a:pt x="62537" y="10290"/>
                </a:lnTo>
                <a:lnTo>
                  <a:pt x="50934" y="2758"/>
                </a:lnTo>
                <a:lnTo>
                  <a:pt x="36788" y="0"/>
                </a:lnTo>
                <a:lnTo>
                  <a:pt x="35989" y="8"/>
                </a:lnTo>
                <a:lnTo>
                  <a:pt x="21950" y="3048"/>
                </a:lnTo>
                <a:lnTo>
                  <a:pt x="10514" y="10803"/>
                </a:lnTo>
                <a:lnTo>
                  <a:pt x="2818" y="22160"/>
                </a:lnTo>
                <a:lnTo>
                  <a:pt x="0" y="36005"/>
                </a:lnTo>
                <a:lnTo>
                  <a:pt x="8" y="36787"/>
                </a:lnTo>
                <a:lnTo>
                  <a:pt x="3114" y="50527"/>
                </a:lnTo>
                <a:lnTo>
                  <a:pt x="11038" y="61720"/>
                </a:lnTo>
                <a:lnTo>
                  <a:pt x="22642" y="69253"/>
                </a:lnTo>
                <a:lnTo>
                  <a:pt x="36788" y="72011"/>
                </a:lnTo>
                <a:lnTo>
                  <a:pt x="37586" y="72002"/>
                </a:lnTo>
                <a:lnTo>
                  <a:pt x="51626" y="68962"/>
                </a:lnTo>
                <a:lnTo>
                  <a:pt x="63062" y="61207"/>
                </a:lnTo>
                <a:lnTo>
                  <a:pt x="70758" y="49850"/>
                </a:lnTo>
                <a:lnTo>
                  <a:pt x="73576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736593" y="3409700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4"/>
                </a:moveTo>
                <a:lnTo>
                  <a:pt x="62684" y="46753"/>
                </a:lnTo>
                <a:lnTo>
                  <a:pt x="54409" y="57714"/>
                </a:lnTo>
                <a:lnTo>
                  <a:pt x="42303" y="64376"/>
                </a:lnTo>
                <a:lnTo>
                  <a:pt x="32874" y="65748"/>
                </a:lnTo>
                <a:lnTo>
                  <a:pt x="18994" y="62683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4"/>
                </a:lnTo>
                <a:lnTo>
                  <a:pt x="11339" y="8034"/>
                </a:lnTo>
                <a:lnTo>
                  <a:pt x="23445" y="1372"/>
                </a:lnTo>
                <a:lnTo>
                  <a:pt x="32874" y="0"/>
                </a:lnTo>
                <a:lnTo>
                  <a:pt x="46754" y="3064"/>
                </a:lnTo>
                <a:lnTo>
                  <a:pt x="57714" y="11339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900253" y="3621036"/>
            <a:ext cx="65464" cy="63539"/>
          </a:xfrm>
          <a:custGeom>
            <a:avLst/>
            <a:gdLst/>
            <a:ahLst/>
            <a:cxnLst/>
            <a:rect l="l" t="t" r="r" b="b"/>
            <a:pathLst>
              <a:path w="72010" h="72011">
                <a:moveTo>
                  <a:pt x="72010" y="36005"/>
                </a:moveTo>
                <a:lnTo>
                  <a:pt x="69142" y="21900"/>
                </a:lnTo>
                <a:lnTo>
                  <a:pt x="61419" y="10500"/>
                </a:lnTo>
                <a:lnTo>
                  <a:pt x="49989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1"/>
                </a:lnTo>
                <a:lnTo>
                  <a:pt x="0" y="36005"/>
                </a:lnTo>
                <a:lnTo>
                  <a:pt x="0" y="36145"/>
                </a:lnTo>
                <a:lnTo>
                  <a:pt x="2868" y="50111"/>
                </a:lnTo>
                <a:lnTo>
                  <a:pt x="10591" y="61511"/>
                </a:lnTo>
                <a:lnTo>
                  <a:pt x="22020" y="69194"/>
                </a:lnTo>
                <a:lnTo>
                  <a:pt x="36005" y="72011"/>
                </a:lnTo>
                <a:lnTo>
                  <a:pt x="36144" y="72010"/>
                </a:lnTo>
                <a:lnTo>
                  <a:pt x="50110" y="69143"/>
                </a:lnTo>
                <a:lnTo>
                  <a:pt x="61510" y="61419"/>
                </a:lnTo>
                <a:lnTo>
                  <a:pt x="69193" y="49990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900254" y="3621037"/>
            <a:ext cx="59771" cy="58014"/>
          </a:xfrm>
          <a:custGeom>
            <a:avLst/>
            <a:gdLst/>
            <a:ahLst/>
            <a:cxnLst/>
            <a:rect l="l" t="t" r="r" b="b"/>
            <a:pathLst>
              <a:path w="65748" h="65749">
                <a:moveTo>
                  <a:pt x="65748" y="32874"/>
                </a:moveTo>
                <a:lnTo>
                  <a:pt x="62684" y="46754"/>
                </a:lnTo>
                <a:lnTo>
                  <a:pt x="54409" y="57714"/>
                </a:lnTo>
                <a:lnTo>
                  <a:pt x="42303" y="64376"/>
                </a:lnTo>
                <a:lnTo>
                  <a:pt x="32873" y="65749"/>
                </a:lnTo>
                <a:lnTo>
                  <a:pt x="18994" y="62684"/>
                </a:lnTo>
                <a:lnTo>
                  <a:pt x="8033" y="54408"/>
                </a:lnTo>
                <a:lnTo>
                  <a:pt x="1371" y="42303"/>
                </a:lnTo>
                <a:lnTo>
                  <a:pt x="0" y="32874"/>
                </a:lnTo>
                <a:lnTo>
                  <a:pt x="3064" y="18995"/>
                </a:lnTo>
                <a:lnTo>
                  <a:pt x="11339" y="8034"/>
                </a:lnTo>
                <a:lnTo>
                  <a:pt x="23445" y="1372"/>
                </a:lnTo>
                <a:lnTo>
                  <a:pt x="32873" y="0"/>
                </a:lnTo>
                <a:lnTo>
                  <a:pt x="46753" y="3064"/>
                </a:lnTo>
                <a:lnTo>
                  <a:pt x="57714" y="11339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063914" y="3409700"/>
            <a:ext cx="65464" cy="63538"/>
          </a:xfrm>
          <a:custGeom>
            <a:avLst/>
            <a:gdLst/>
            <a:ahLst/>
            <a:cxnLst/>
            <a:rect l="l" t="t" r="r" b="b"/>
            <a:pathLst>
              <a:path w="72010" h="72010">
                <a:moveTo>
                  <a:pt x="72010" y="36005"/>
                </a:moveTo>
                <a:lnTo>
                  <a:pt x="69142" y="21899"/>
                </a:lnTo>
                <a:lnTo>
                  <a:pt x="61418" y="10500"/>
                </a:lnTo>
                <a:lnTo>
                  <a:pt x="49989" y="2816"/>
                </a:lnTo>
                <a:lnTo>
                  <a:pt x="36004" y="0"/>
                </a:lnTo>
                <a:lnTo>
                  <a:pt x="35865" y="0"/>
                </a:lnTo>
                <a:lnTo>
                  <a:pt x="21899" y="2867"/>
                </a:lnTo>
                <a:lnTo>
                  <a:pt x="10500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4"/>
                </a:lnTo>
                <a:lnTo>
                  <a:pt x="2867" y="50110"/>
                </a:lnTo>
                <a:lnTo>
                  <a:pt x="10591" y="61510"/>
                </a:lnTo>
                <a:lnTo>
                  <a:pt x="22020" y="69194"/>
                </a:lnTo>
                <a:lnTo>
                  <a:pt x="36004" y="72010"/>
                </a:lnTo>
                <a:lnTo>
                  <a:pt x="36144" y="72010"/>
                </a:lnTo>
                <a:lnTo>
                  <a:pt x="50110" y="69142"/>
                </a:lnTo>
                <a:lnTo>
                  <a:pt x="61510" y="61418"/>
                </a:lnTo>
                <a:lnTo>
                  <a:pt x="69193" y="49989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063914" y="3409700"/>
            <a:ext cx="59771" cy="58013"/>
          </a:xfrm>
          <a:custGeom>
            <a:avLst/>
            <a:gdLst/>
            <a:ahLst/>
            <a:cxnLst/>
            <a:rect l="l" t="t" r="r" b="b"/>
            <a:pathLst>
              <a:path w="65748" h="65748">
                <a:moveTo>
                  <a:pt x="65748" y="32874"/>
                </a:moveTo>
                <a:lnTo>
                  <a:pt x="62684" y="46753"/>
                </a:lnTo>
                <a:lnTo>
                  <a:pt x="54408" y="57714"/>
                </a:lnTo>
                <a:lnTo>
                  <a:pt x="42303" y="64376"/>
                </a:lnTo>
                <a:lnTo>
                  <a:pt x="32873" y="65748"/>
                </a:lnTo>
                <a:lnTo>
                  <a:pt x="18994" y="62683"/>
                </a:lnTo>
                <a:lnTo>
                  <a:pt x="8034" y="54408"/>
                </a:lnTo>
                <a:lnTo>
                  <a:pt x="1372" y="42302"/>
                </a:lnTo>
                <a:lnTo>
                  <a:pt x="0" y="32874"/>
                </a:lnTo>
                <a:lnTo>
                  <a:pt x="3065" y="18994"/>
                </a:lnTo>
                <a:lnTo>
                  <a:pt x="11340" y="8033"/>
                </a:lnTo>
                <a:lnTo>
                  <a:pt x="23445" y="1371"/>
                </a:lnTo>
                <a:lnTo>
                  <a:pt x="32873" y="0"/>
                </a:lnTo>
                <a:lnTo>
                  <a:pt x="46753" y="3064"/>
                </a:lnTo>
                <a:lnTo>
                  <a:pt x="57714" y="11339"/>
                </a:lnTo>
                <a:lnTo>
                  <a:pt x="64376" y="23444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227575" y="3551972"/>
            <a:ext cx="65465" cy="63538"/>
          </a:xfrm>
          <a:custGeom>
            <a:avLst/>
            <a:gdLst/>
            <a:ahLst/>
            <a:cxnLst/>
            <a:rect l="l" t="t" r="r" b="b"/>
            <a:pathLst>
              <a:path w="72011" h="72010">
                <a:moveTo>
                  <a:pt x="72011" y="36005"/>
                </a:moveTo>
                <a:lnTo>
                  <a:pt x="69143" y="21899"/>
                </a:lnTo>
                <a:lnTo>
                  <a:pt x="61419" y="10500"/>
                </a:lnTo>
                <a:lnTo>
                  <a:pt x="49990" y="2816"/>
                </a:lnTo>
                <a:lnTo>
                  <a:pt x="36005" y="0"/>
                </a:lnTo>
                <a:lnTo>
                  <a:pt x="35865" y="0"/>
                </a:lnTo>
                <a:lnTo>
                  <a:pt x="21900" y="2868"/>
                </a:lnTo>
                <a:lnTo>
                  <a:pt x="10500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5"/>
                </a:lnTo>
                <a:lnTo>
                  <a:pt x="2868" y="50111"/>
                </a:lnTo>
                <a:lnTo>
                  <a:pt x="10591" y="61510"/>
                </a:lnTo>
                <a:lnTo>
                  <a:pt x="22021" y="69194"/>
                </a:lnTo>
                <a:lnTo>
                  <a:pt x="36005" y="72010"/>
                </a:lnTo>
                <a:lnTo>
                  <a:pt x="36145" y="72010"/>
                </a:lnTo>
                <a:lnTo>
                  <a:pt x="50111" y="69142"/>
                </a:lnTo>
                <a:lnTo>
                  <a:pt x="61511" y="61419"/>
                </a:lnTo>
                <a:lnTo>
                  <a:pt x="69194" y="49989"/>
                </a:lnTo>
                <a:lnTo>
                  <a:pt x="72011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227575" y="3557497"/>
            <a:ext cx="59772" cy="58013"/>
          </a:xfrm>
          <a:custGeom>
            <a:avLst/>
            <a:gdLst/>
            <a:ahLst/>
            <a:cxnLst/>
            <a:rect l="l" t="t" r="r" b="b"/>
            <a:pathLst>
              <a:path w="65749" h="65748">
                <a:moveTo>
                  <a:pt x="65749" y="32874"/>
                </a:moveTo>
                <a:lnTo>
                  <a:pt x="62684" y="46753"/>
                </a:lnTo>
                <a:lnTo>
                  <a:pt x="54409" y="57714"/>
                </a:lnTo>
                <a:lnTo>
                  <a:pt x="42303" y="64376"/>
                </a:lnTo>
                <a:lnTo>
                  <a:pt x="32875" y="65748"/>
                </a:lnTo>
                <a:lnTo>
                  <a:pt x="18995" y="62683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5"/>
                </a:lnTo>
                <a:lnTo>
                  <a:pt x="11340" y="8034"/>
                </a:lnTo>
                <a:lnTo>
                  <a:pt x="23445" y="1372"/>
                </a:lnTo>
                <a:lnTo>
                  <a:pt x="32875" y="0"/>
                </a:lnTo>
                <a:lnTo>
                  <a:pt x="46754" y="3064"/>
                </a:lnTo>
                <a:lnTo>
                  <a:pt x="57715" y="11339"/>
                </a:lnTo>
                <a:lnTo>
                  <a:pt x="64377" y="23445"/>
                </a:lnTo>
                <a:lnTo>
                  <a:pt x="65749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391236" y="3600317"/>
            <a:ext cx="65465" cy="63538"/>
          </a:xfrm>
          <a:custGeom>
            <a:avLst/>
            <a:gdLst/>
            <a:ahLst/>
            <a:cxnLst/>
            <a:rect l="l" t="t" r="r" b="b"/>
            <a:pathLst>
              <a:path w="72011" h="72010">
                <a:moveTo>
                  <a:pt x="72011" y="36005"/>
                </a:moveTo>
                <a:lnTo>
                  <a:pt x="69143" y="21899"/>
                </a:lnTo>
                <a:lnTo>
                  <a:pt x="61419" y="10499"/>
                </a:lnTo>
                <a:lnTo>
                  <a:pt x="49990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5"/>
                </a:lnTo>
                <a:lnTo>
                  <a:pt x="2867" y="50110"/>
                </a:lnTo>
                <a:lnTo>
                  <a:pt x="10591" y="61510"/>
                </a:lnTo>
                <a:lnTo>
                  <a:pt x="22020" y="69193"/>
                </a:lnTo>
                <a:lnTo>
                  <a:pt x="36005" y="72010"/>
                </a:lnTo>
                <a:lnTo>
                  <a:pt x="36145" y="72010"/>
                </a:lnTo>
                <a:lnTo>
                  <a:pt x="50111" y="69142"/>
                </a:lnTo>
                <a:lnTo>
                  <a:pt x="61511" y="61419"/>
                </a:lnTo>
                <a:lnTo>
                  <a:pt x="69194" y="49989"/>
                </a:lnTo>
                <a:lnTo>
                  <a:pt x="72011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391235" y="3605842"/>
            <a:ext cx="59772" cy="58013"/>
          </a:xfrm>
          <a:custGeom>
            <a:avLst/>
            <a:gdLst/>
            <a:ahLst/>
            <a:cxnLst/>
            <a:rect l="l" t="t" r="r" b="b"/>
            <a:pathLst>
              <a:path w="65749" h="65748">
                <a:moveTo>
                  <a:pt x="65749" y="32874"/>
                </a:moveTo>
                <a:lnTo>
                  <a:pt x="62684" y="46754"/>
                </a:lnTo>
                <a:lnTo>
                  <a:pt x="54409" y="57714"/>
                </a:lnTo>
                <a:lnTo>
                  <a:pt x="42304" y="64376"/>
                </a:lnTo>
                <a:lnTo>
                  <a:pt x="32875" y="65748"/>
                </a:lnTo>
                <a:lnTo>
                  <a:pt x="18995" y="62684"/>
                </a:lnTo>
                <a:lnTo>
                  <a:pt x="8034" y="54409"/>
                </a:lnTo>
                <a:lnTo>
                  <a:pt x="1372" y="42304"/>
                </a:lnTo>
                <a:lnTo>
                  <a:pt x="0" y="32874"/>
                </a:lnTo>
                <a:lnTo>
                  <a:pt x="3064" y="18995"/>
                </a:lnTo>
                <a:lnTo>
                  <a:pt x="11340" y="8034"/>
                </a:lnTo>
                <a:lnTo>
                  <a:pt x="23445" y="1372"/>
                </a:lnTo>
                <a:lnTo>
                  <a:pt x="32875" y="0"/>
                </a:lnTo>
                <a:lnTo>
                  <a:pt x="46754" y="3064"/>
                </a:lnTo>
                <a:lnTo>
                  <a:pt x="57715" y="11340"/>
                </a:lnTo>
                <a:lnTo>
                  <a:pt x="64377" y="23445"/>
                </a:lnTo>
                <a:lnTo>
                  <a:pt x="65749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554897" y="3865523"/>
            <a:ext cx="66887" cy="63539"/>
          </a:xfrm>
          <a:custGeom>
            <a:avLst/>
            <a:gdLst/>
            <a:ahLst/>
            <a:cxnLst/>
            <a:rect l="l" t="t" r="r" b="b"/>
            <a:pathLst>
              <a:path w="73576" h="72011">
                <a:moveTo>
                  <a:pt x="73576" y="36005"/>
                </a:moveTo>
                <a:lnTo>
                  <a:pt x="70461" y="21483"/>
                </a:lnTo>
                <a:lnTo>
                  <a:pt x="62537" y="10290"/>
                </a:lnTo>
                <a:lnTo>
                  <a:pt x="50934" y="2758"/>
                </a:lnTo>
                <a:lnTo>
                  <a:pt x="36788" y="0"/>
                </a:lnTo>
                <a:lnTo>
                  <a:pt x="35989" y="8"/>
                </a:lnTo>
                <a:lnTo>
                  <a:pt x="21950" y="3048"/>
                </a:lnTo>
                <a:lnTo>
                  <a:pt x="10514" y="10803"/>
                </a:lnTo>
                <a:lnTo>
                  <a:pt x="2818" y="22160"/>
                </a:lnTo>
                <a:lnTo>
                  <a:pt x="0" y="36005"/>
                </a:lnTo>
                <a:lnTo>
                  <a:pt x="8" y="36787"/>
                </a:lnTo>
                <a:lnTo>
                  <a:pt x="3114" y="50527"/>
                </a:lnTo>
                <a:lnTo>
                  <a:pt x="11038" y="61720"/>
                </a:lnTo>
                <a:lnTo>
                  <a:pt x="22642" y="69253"/>
                </a:lnTo>
                <a:lnTo>
                  <a:pt x="36788" y="72011"/>
                </a:lnTo>
                <a:lnTo>
                  <a:pt x="37586" y="72002"/>
                </a:lnTo>
                <a:lnTo>
                  <a:pt x="51626" y="68962"/>
                </a:lnTo>
                <a:lnTo>
                  <a:pt x="63062" y="61207"/>
                </a:lnTo>
                <a:lnTo>
                  <a:pt x="70758" y="49850"/>
                </a:lnTo>
                <a:lnTo>
                  <a:pt x="73576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556319" y="3865523"/>
            <a:ext cx="59771" cy="58014"/>
          </a:xfrm>
          <a:custGeom>
            <a:avLst/>
            <a:gdLst/>
            <a:ahLst/>
            <a:cxnLst/>
            <a:rect l="l" t="t" r="r" b="b"/>
            <a:pathLst>
              <a:path w="65748" h="65749">
                <a:moveTo>
                  <a:pt x="65748" y="32874"/>
                </a:moveTo>
                <a:lnTo>
                  <a:pt x="62684" y="46754"/>
                </a:lnTo>
                <a:lnTo>
                  <a:pt x="54409" y="57714"/>
                </a:lnTo>
                <a:lnTo>
                  <a:pt x="42303" y="64376"/>
                </a:lnTo>
                <a:lnTo>
                  <a:pt x="32873" y="65749"/>
                </a:lnTo>
                <a:lnTo>
                  <a:pt x="18994" y="62684"/>
                </a:lnTo>
                <a:lnTo>
                  <a:pt x="8033" y="54408"/>
                </a:lnTo>
                <a:lnTo>
                  <a:pt x="1371" y="42303"/>
                </a:lnTo>
                <a:lnTo>
                  <a:pt x="0" y="32874"/>
                </a:lnTo>
                <a:lnTo>
                  <a:pt x="3064" y="18995"/>
                </a:lnTo>
                <a:lnTo>
                  <a:pt x="11339" y="8034"/>
                </a:lnTo>
                <a:lnTo>
                  <a:pt x="23445" y="1372"/>
                </a:lnTo>
                <a:lnTo>
                  <a:pt x="32873" y="0"/>
                </a:lnTo>
                <a:lnTo>
                  <a:pt x="46753" y="3064"/>
                </a:lnTo>
                <a:lnTo>
                  <a:pt x="57714" y="11339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719981" y="4125203"/>
            <a:ext cx="65464" cy="63538"/>
          </a:xfrm>
          <a:custGeom>
            <a:avLst/>
            <a:gdLst/>
            <a:ahLst/>
            <a:cxnLst/>
            <a:rect l="l" t="t" r="r" b="b"/>
            <a:pathLst>
              <a:path w="72010" h="72010">
                <a:moveTo>
                  <a:pt x="72010" y="36005"/>
                </a:moveTo>
                <a:lnTo>
                  <a:pt x="69142" y="21899"/>
                </a:lnTo>
                <a:lnTo>
                  <a:pt x="61418" y="10499"/>
                </a:lnTo>
                <a:lnTo>
                  <a:pt x="49989" y="2816"/>
                </a:lnTo>
                <a:lnTo>
                  <a:pt x="36004" y="0"/>
                </a:lnTo>
                <a:lnTo>
                  <a:pt x="35865" y="0"/>
                </a:lnTo>
                <a:lnTo>
                  <a:pt x="21899" y="2867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4"/>
                </a:lnTo>
                <a:lnTo>
                  <a:pt x="2867" y="50110"/>
                </a:lnTo>
                <a:lnTo>
                  <a:pt x="10591" y="61510"/>
                </a:lnTo>
                <a:lnTo>
                  <a:pt x="22020" y="69193"/>
                </a:lnTo>
                <a:lnTo>
                  <a:pt x="36004" y="72010"/>
                </a:lnTo>
                <a:lnTo>
                  <a:pt x="36144" y="72010"/>
                </a:lnTo>
                <a:lnTo>
                  <a:pt x="50110" y="69142"/>
                </a:lnTo>
                <a:lnTo>
                  <a:pt x="61510" y="61419"/>
                </a:lnTo>
                <a:lnTo>
                  <a:pt x="69193" y="49990"/>
                </a:lnTo>
                <a:lnTo>
                  <a:pt x="72010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719980" y="4125204"/>
            <a:ext cx="59771" cy="58014"/>
          </a:xfrm>
          <a:custGeom>
            <a:avLst/>
            <a:gdLst/>
            <a:ahLst/>
            <a:cxnLst/>
            <a:rect l="l" t="t" r="r" b="b"/>
            <a:pathLst>
              <a:path w="65748" h="65749">
                <a:moveTo>
                  <a:pt x="65748" y="32874"/>
                </a:moveTo>
                <a:lnTo>
                  <a:pt x="62684" y="46753"/>
                </a:lnTo>
                <a:lnTo>
                  <a:pt x="54408" y="57714"/>
                </a:lnTo>
                <a:lnTo>
                  <a:pt x="42303" y="64376"/>
                </a:lnTo>
                <a:lnTo>
                  <a:pt x="32873" y="65749"/>
                </a:lnTo>
                <a:lnTo>
                  <a:pt x="18994" y="62684"/>
                </a:lnTo>
                <a:lnTo>
                  <a:pt x="8034" y="54408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5"/>
                </a:lnTo>
                <a:lnTo>
                  <a:pt x="11340" y="8034"/>
                </a:lnTo>
                <a:lnTo>
                  <a:pt x="23445" y="1372"/>
                </a:lnTo>
                <a:lnTo>
                  <a:pt x="32873" y="0"/>
                </a:lnTo>
                <a:lnTo>
                  <a:pt x="46753" y="3064"/>
                </a:lnTo>
                <a:lnTo>
                  <a:pt x="57714" y="11339"/>
                </a:lnTo>
                <a:lnTo>
                  <a:pt x="64376" y="23445"/>
                </a:lnTo>
                <a:lnTo>
                  <a:pt x="65748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877948" y="4242612"/>
            <a:ext cx="65465" cy="63538"/>
          </a:xfrm>
          <a:custGeom>
            <a:avLst/>
            <a:gdLst/>
            <a:ahLst/>
            <a:cxnLst/>
            <a:rect l="l" t="t" r="r" b="b"/>
            <a:pathLst>
              <a:path w="72011" h="72010">
                <a:moveTo>
                  <a:pt x="72011" y="36005"/>
                </a:moveTo>
                <a:lnTo>
                  <a:pt x="69143" y="21899"/>
                </a:lnTo>
                <a:lnTo>
                  <a:pt x="61419" y="10499"/>
                </a:lnTo>
                <a:lnTo>
                  <a:pt x="49990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1"/>
                </a:lnTo>
                <a:lnTo>
                  <a:pt x="0" y="36005"/>
                </a:lnTo>
                <a:lnTo>
                  <a:pt x="0" y="36145"/>
                </a:lnTo>
                <a:lnTo>
                  <a:pt x="2867" y="50111"/>
                </a:lnTo>
                <a:lnTo>
                  <a:pt x="10591" y="61510"/>
                </a:lnTo>
                <a:lnTo>
                  <a:pt x="22020" y="69194"/>
                </a:lnTo>
                <a:lnTo>
                  <a:pt x="36005" y="72010"/>
                </a:lnTo>
                <a:lnTo>
                  <a:pt x="36145" y="72010"/>
                </a:lnTo>
                <a:lnTo>
                  <a:pt x="50111" y="69142"/>
                </a:lnTo>
                <a:lnTo>
                  <a:pt x="61511" y="61419"/>
                </a:lnTo>
                <a:lnTo>
                  <a:pt x="69194" y="49990"/>
                </a:lnTo>
                <a:lnTo>
                  <a:pt x="72011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883640" y="4242612"/>
            <a:ext cx="59772" cy="58013"/>
          </a:xfrm>
          <a:custGeom>
            <a:avLst/>
            <a:gdLst/>
            <a:ahLst/>
            <a:cxnLst/>
            <a:rect l="l" t="t" r="r" b="b"/>
            <a:pathLst>
              <a:path w="65749" h="65748">
                <a:moveTo>
                  <a:pt x="65749" y="32874"/>
                </a:moveTo>
                <a:lnTo>
                  <a:pt x="62684" y="46754"/>
                </a:lnTo>
                <a:lnTo>
                  <a:pt x="54409" y="57714"/>
                </a:lnTo>
                <a:lnTo>
                  <a:pt x="42303" y="64376"/>
                </a:lnTo>
                <a:lnTo>
                  <a:pt x="32875" y="65748"/>
                </a:lnTo>
                <a:lnTo>
                  <a:pt x="18995" y="62684"/>
                </a:lnTo>
                <a:lnTo>
                  <a:pt x="8034" y="54409"/>
                </a:lnTo>
                <a:lnTo>
                  <a:pt x="1372" y="42303"/>
                </a:lnTo>
                <a:lnTo>
                  <a:pt x="0" y="32874"/>
                </a:lnTo>
                <a:lnTo>
                  <a:pt x="3064" y="18995"/>
                </a:lnTo>
                <a:lnTo>
                  <a:pt x="11340" y="8034"/>
                </a:lnTo>
                <a:lnTo>
                  <a:pt x="23445" y="1372"/>
                </a:lnTo>
                <a:lnTo>
                  <a:pt x="32875" y="0"/>
                </a:lnTo>
                <a:lnTo>
                  <a:pt x="46754" y="3064"/>
                </a:lnTo>
                <a:lnTo>
                  <a:pt x="57715" y="11340"/>
                </a:lnTo>
                <a:lnTo>
                  <a:pt x="64377" y="23445"/>
                </a:lnTo>
                <a:lnTo>
                  <a:pt x="65749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041609" y="3785408"/>
            <a:ext cx="65465" cy="63538"/>
          </a:xfrm>
          <a:custGeom>
            <a:avLst/>
            <a:gdLst/>
            <a:ahLst/>
            <a:cxnLst/>
            <a:rect l="l" t="t" r="r" b="b"/>
            <a:pathLst>
              <a:path w="72011" h="72010">
                <a:moveTo>
                  <a:pt x="72011" y="36005"/>
                </a:moveTo>
                <a:lnTo>
                  <a:pt x="69143" y="21899"/>
                </a:lnTo>
                <a:lnTo>
                  <a:pt x="61419" y="10499"/>
                </a:lnTo>
                <a:lnTo>
                  <a:pt x="49990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7"/>
                </a:lnTo>
                <a:lnTo>
                  <a:pt x="10499" y="10591"/>
                </a:lnTo>
                <a:lnTo>
                  <a:pt x="2816" y="22020"/>
                </a:lnTo>
                <a:lnTo>
                  <a:pt x="0" y="36005"/>
                </a:lnTo>
                <a:lnTo>
                  <a:pt x="0" y="36145"/>
                </a:lnTo>
                <a:lnTo>
                  <a:pt x="2868" y="50111"/>
                </a:lnTo>
                <a:lnTo>
                  <a:pt x="10591" y="61510"/>
                </a:lnTo>
                <a:lnTo>
                  <a:pt x="22020" y="69194"/>
                </a:lnTo>
                <a:lnTo>
                  <a:pt x="36005" y="72010"/>
                </a:lnTo>
                <a:lnTo>
                  <a:pt x="36145" y="72010"/>
                </a:lnTo>
                <a:lnTo>
                  <a:pt x="50111" y="69142"/>
                </a:lnTo>
                <a:lnTo>
                  <a:pt x="61511" y="61419"/>
                </a:lnTo>
                <a:lnTo>
                  <a:pt x="69194" y="49989"/>
                </a:lnTo>
                <a:lnTo>
                  <a:pt x="72011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047301" y="3790934"/>
            <a:ext cx="59772" cy="58014"/>
          </a:xfrm>
          <a:custGeom>
            <a:avLst/>
            <a:gdLst/>
            <a:ahLst/>
            <a:cxnLst/>
            <a:rect l="l" t="t" r="r" b="b"/>
            <a:pathLst>
              <a:path w="65749" h="65749">
                <a:moveTo>
                  <a:pt x="65749" y="32874"/>
                </a:moveTo>
                <a:lnTo>
                  <a:pt x="62684" y="46754"/>
                </a:lnTo>
                <a:lnTo>
                  <a:pt x="54409" y="57714"/>
                </a:lnTo>
                <a:lnTo>
                  <a:pt x="42304" y="64377"/>
                </a:lnTo>
                <a:lnTo>
                  <a:pt x="32875" y="65749"/>
                </a:lnTo>
                <a:lnTo>
                  <a:pt x="18995" y="62684"/>
                </a:lnTo>
                <a:lnTo>
                  <a:pt x="8034" y="54409"/>
                </a:lnTo>
                <a:lnTo>
                  <a:pt x="1372" y="42304"/>
                </a:lnTo>
                <a:lnTo>
                  <a:pt x="0" y="32874"/>
                </a:lnTo>
                <a:lnTo>
                  <a:pt x="3064" y="18995"/>
                </a:lnTo>
                <a:lnTo>
                  <a:pt x="11340" y="8034"/>
                </a:lnTo>
                <a:lnTo>
                  <a:pt x="23445" y="1372"/>
                </a:lnTo>
                <a:lnTo>
                  <a:pt x="32875" y="0"/>
                </a:lnTo>
                <a:lnTo>
                  <a:pt x="46754" y="3064"/>
                </a:lnTo>
                <a:lnTo>
                  <a:pt x="57715" y="11340"/>
                </a:lnTo>
                <a:lnTo>
                  <a:pt x="64377" y="23445"/>
                </a:lnTo>
                <a:lnTo>
                  <a:pt x="65749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205270" y="3366881"/>
            <a:ext cx="65465" cy="63539"/>
          </a:xfrm>
          <a:custGeom>
            <a:avLst/>
            <a:gdLst/>
            <a:ahLst/>
            <a:cxnLst/>
            <a:rect l="l" t="t" r="r" b="b"/>
            <a:pathLst>
              <a:path w="72011" h="72011">
                <a:moveTo>
                  <a:pt x="72011" y="36005"/>
                </a:moveTo>
                <a:lnTo>
                  <a:pt x="69142" y="21899"/>
                </a:lnTo>
                <a:lnTo>
                  <a:pt x="61419" y="10499"/>
                </a:lnTo>
                <a:lnTo>
                  <a:pt x="49989" y="2816"/>
                </a:lnTo>
                <a:lnTo>
                  <a:pt x="36005" y="0"/>
                </a:lnTo>
                <a:lnTo>
                  <a:pt x="35865" y="0"/>
                </a:lnTo>
                <a:lnTo>
                  <a:pt x="21899" y="2868"/>
                </a:lnTo>
                <a:lnTo>
                  <a:pt x="10499" y="10591"/>
                </a:lnTo>
                <a:lnTo>
                  <a:pt x="2816" y="22021"/>
                </a:lnTo>
                <a:lnTo>
                  <a:pt x="0" y="36005"/>
                </a:lnTo>
                <a:lnTo>
                  <a:pt x="0" y="36145"/>
                </a:lnTo>
                <a:lnTo>
                  <a:pt x="2868" y="50111"/>
                </a:lnTo>
                <a:lnTo>
                  <a:pt x="10591" y="61511"/>
                </a:lnTo>
                <a:lnTo>
                  <a:pt x="22020" y="69194"/>
                </a:lnTo>
                <a:lnTo>
                  <a:pt x="36005" y="72011"/>
                </a:lnTo>
                <a:lnTo>
                  <a:pt x="36145" y="72010"/>
                </a:lnTo>
                <a:lnTo>
                  <a:pt x="50111" y="69143"/>
                </a:lnTo>
                <a:lnTo>
                  <a:pt x="61511" y="61419"/>
                </a:lnTo>
                <a:lnTo>
                  <a:pt x="69194" y="49990"/>
                </a:lnTo>
                <a:lnTo>
                  <a:pt x="72011" y="360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210962" y="3372406"/>
            <a:ext cx="59772" cy="58013"/>
          </a:xfrm>
          <a:custGeom>
            <a:avLst/>
            <a:gdLst/>
            <a:ahLst/>
            <a:cxnLst/>
            <a:rect l="l" t="t" r="r" b="b"/>
            <a:pathLst>
              <a:path w="65749" h="65748">
                <a:moveTo>
                  <a:pt x="65749" y="32874"/>
                </a:moveTo>
                <a:lnTo>
                  <a:pt x="62684" y="46753"/>
                </a:lnTo>
                <a:lnTo>
                  <a:pt x="54409" y="57714"/>
                </a:lnTo>
                <a:lnTo>
                  <a:pt x="42304" y="64376"/>
                </a:lnTo>
                <a:lnTo>
                  <a:pt x="32875" y="65748"/>
                </a:lnTo>
                <a:lnTo>
                  <a:pt x="18995" y="62684"/>
                </a:lnTo>
                <a:lnTo>
                  <a:pt x="8034" y="54409"/>
                </a:lnTo>
                <a:lnTo>
                  <a:pt x="1372" y="42303"/>
                </a:lnTo>
                <a:lnTo>
                  <a:pt x="0" y="32874"/>
                </a:lnTo>
                <a:lnTo>
                  <a:pt x="3065" y="18994"/>
                </a:lnTo>
                <a:lnTo>
                  <a:pt x="11340" y="8034"/>
                </a:lnTo>
                <a:lnTo>
                  <a:pt x="23445" y="1372"/>
                </a:lnTo>
                <a:lnTo>
                  <a:pt x="32875" y="0"/>
                </a:lnTo>
                <a:lnTo>
                  <a:pt x="46754" y="3064"/>
                </a:lnTo>
                <a:lnTo>
                  <a:pt x="57715" y="11339"/>
                </a:lnTo>
                <a:lnTo>
                  <a:pt x="64377" y="23445"/>
                </a:lnTo>
                <a:lnTo>
                  <a:pt x="65749" y="32874"/>
                </a:lnTo>
                <a:close/>
              </a:path>
            </a:pathLst>
          </a:custGeom>
          <a:ln w="12523">
            <a:solidFill>
              <a:srgbClr val="B4D4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670224" y="3764690"/>
            <a:ext cx="54079" cy="52489"/>
          </a:xfrm>
          <a:custGeom>
            <a:avLst/>
            <a:gdLst/>
            <a:ahLst/>
            <a:cxnLst/>
            <a:rect l="l" t="t" r="r" b="b"/>
            <a:pathLst>
              <a:path w="59487" h="59487">
                <a:moveTo>
                  <a:pt x="29743" y="0"/>
                </a:moveTo>
                <a:lnTo>
                  <a:pt x="0" y="29743"/>
                </a:lnTo>
                <a:lnTo>
                  <a:pt x="29743" y="59487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691570" y="3759165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0" y="0"/>
                </a:moveTo>
                <a:lnTo>
                  <a:pt x="0" y="12523"/>
                </a:lnTo>
                <a:lnTo>
                  <a:pt x="31309" y="42267"/>
                </a:lnTo>
                <a:lnTo>
                  <a:pt x="43832" y="42267"/>
                </a:lnTo>
                <a:lnTo>
                  <a:pt x="43832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691570" y="3785408"/>
            <a:ext cx="39847" cy="38675"/>
          </a:xfrm>
          <a:custGeom>
            <a:avLst/>
            <a:gdLst/>
            <a:ahLst/>
            <a:cxnLst/>
            <a:rect l="l" t="t" r="r" b="b"/>
            <a:pathLst>
              <a:path w="43832" h="43832">
                <a:moveTo>
                  <a:pt x="31309" y="0"/>
                </a:moveTo>
                <a:lnTo>
                  <a:pt x="0" y="31308"/>
                </a:lnTo>
                <a:lnTo>
                  <a:pt x="0" y="43832"/>
                </a:lnTo>
                <a:lnTo>
                  <a:pt x="12523" y="43832"/>
                </a:lnTo>
                <a:lnTo>
                  <a:pt x="43832" y="12523"/>
                </a:lnTo>
                <a:lnTo>
                  <a:pt x="43832" y="0"/>
                </a:lnTo>
                <a:lnTo>
                  <a:pt x="3130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664531" y="3785408"/>
            <a:ext cx="38425" cy="38675"/>
          </a:xfrm>
          <a:custGeom>
            <a:avLst/>
            <a:gdLst/>
            <a:ahLst/>
            <a:cxnLst/>
            <a:rect l="l" t="t" r="r" b="b"/>
            <a:pathLst>
              <a:path w="42267" h="43832">
                <a:moveTo>
                  <a:pt x="0" y="0"/>
                </a:moveTo>
                <a:lnTo>
                  <a:pt x="0" y="12523"/>
                </a:lnTo>
                <a:lnTo>
                  <a:pt x="29743" y="43832"/>
                </a:lnTo>
                <a:lnTo>
                  <a:pt x="42267" y="43832"/>
                </a:lnTo>
                <a:lnTo>
                  <a:pt x="42267" y="31308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664531" y="3759165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833884" y="3409701"/>
            <a:ext cx="55502" cy="52489"/>
          </a:xfrm>
          <a:custGeom>
            <a:avLst/>
            <a:gdLst/>
            <a:ahLst/>
            <a:cxnLst/>
            <a:rect l="l" t="t" r="r" b="b"/>
            <a:pathLst>
              <a:path w="61052" h="59487">
                <a:moveTo>
                  <a:pt x="29743" y="0"/>
                </a:moveTo>
                <a:lnTo>
                  <a:pt x="0" y="29743"/>
                </a:lnTo>
                <a:lnTo>
                  <a:pt x="29743" y="59487"/>
                </a:lnTo>
                <a:lnTo>
                  <a:pt x="61052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856655" y="3404176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856655" y="3430420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828192" y="3430420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0" y="0"/>
                </a:moveTo>
                <a:lnTo>
                  <a:pt x="0" y="12523"/>
                </a:lnTo>
                <a:lnTo>
                  <a:pt x="31308" y="42267"/>
                </a:lnTo>
                <a:lnTo>
                  <a:pt x="43832" y="42267"/>
                </a:lnTo>
                <a:lnTo>
                  <a:pt x="43832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828192" y="3404176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31308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3832" y="12523"/>
                </a:lnTo>
                <a:lnTo>
                  <a:pt x="43832" y="0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997545" y="3510534"/>
            <a:ext cx="55502" cy="52489"/>
          </a:xfrm>
          <a:custGeom>
            <a:avLst/>
            <a:gdLst/>
            <a:ahLst/>
            <a:cxnLst/>
            <a:rect l="l" t="t" r="r" b="b"/>
            <a:pathLst>
              <a:path w="61052" h="59487">
                <a:moveTo>
                  <a:pt x="31308" y="0"/>
                </a:moveTo>
                <a:lnTo>
                  <a:pt x="0" y="29743"/>
                </a:lnTo>
                <a:lnTo>
                  <a:pt x="31308" y="59487"/>
                </a:lnTo>
                <a:lnTo>
                  <a:pt x="61052" y="29743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020316" y="3505009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020316" y="3531253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993276" y="3531253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993276" y="3505009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162630" y="3547828"/>
            <a:ext cx="54079" cy="52489"/>
          </a:xfrm>
          <a:custGeom>
            <a:avLst/>
            <a:gdLst/>
            <a:ahLst/>
            <a:cxnLst/>
            <a:rect l="l" t="t" r="r" b="b"/>
            <a:pathLst>
              <a:path w="59487" h="59487">
                <a:moveTo>
                  <a:pt x="29743" y="0"/>
                </a:moveTo>
                <a:lnTo>
                  <a:pt x="0" y="29743"/>
                </a:lnTo>
                <a:lnTo>
                  <a:pt x="29743" y="59487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183977" y="3542304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183977" y="3568547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4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156937" y="3568547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4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156937" y="3542304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326291" y="3542303"/>
            <a:ext cx="54079" cy="52489"/>
          </a:xfrm>
          <a:custGeom>
            <a:avLst/>
            <a:gdLst/>
            <a:ahLst/>
            <a:cxnLst/>
            <a:rect l="l" t="t" r="r" b="b"/>
            <a:pathLst>
              <a:path w="59487" h="59487">
                <a:moveTo>
                  <a:pt x="29743" y="0"/>
                </a:moveTo>
                <a:lnTo>
                  <a:pt x="0" y="29743"/>
                </a:lnTo>
                <a:lnTo>
                  <a:pt x="29743" y="59487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347637" y="3536778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347637" y="3563023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320598" y="3563023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320598" y="3536778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489951" y="3340636"/>
            <a:ext cx="54079" cy="52489"/>
          </a:xfrm>
          <a:custGeom>
            <a:avLst/>
            <a:gdLst/>
            <a:ahLst/>
            <a:cxnLst/>
            <a:rect l="l" t="t" r="r" b="b"/>
            <a:pathLst>
              <a:path w="59487" h="59487">
                <a:moveTo>
                  <a:pt x="29743" y="0"/>
                </a:moveTo>
                <a:lnTo>
                  <a:pt x="0" y="29743"/>
                </a:lnTo>
                <a:lnTo>
                  <a:pt x="29743" y="59487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511297" y="3335111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0" y="0"/>
                </a:moveTo>
                <a:lnTo>
                  <a:pt x="0" y="12523"/>
                </a:lnTo>
                <a:lnTo>
                  <a:pt x="31308" y="42267"/>
                </a:lnTo>
                <a:lnTo>
                  <a:pt x="43832" y="42267"/>
                </a:lnTo>
                <a:lnTo>
                  <a:pt x="43832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511297" y="3361356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31308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3832" y="12523"/>
                </a:lnTo>
                <a:lnTo>
                  <a:pt x="43832" y="0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484258" y="3361356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484258" y="3335111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53611" y="3605842"/>
            <a:ext cx="55502" cy="52489"/>
          </a:xfrm>
          <a:custGeom>
            <a:avLst/>
            <a:gdLst/>
            <a:ahLst/>
            <a:cxnLst/>
            <a:rect l="l" t="t" r="r" b="b"/>
            <a:pathLst>
              <a:path w="61052" h="59487">
                <a:moveTo>
                  <a:pt x="29743" y="0"/>
                </a:moveTo>
                <a:lnTo>
                  <a:pt x="0" y="29743"/>
                </a:lnTo>
                <a:lnTo>
                  <a:pt x="29743" y="59487"/>
                </a:lnTo>
                <a:lnTo>
                  <a:pt x="61052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676382" y="3600317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76382" y="3626562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47919" y="3626562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0" y="0"/>
                </a:moveTo>
                <a:lnTo>
                  <a:pt x="0" y="12523"/>
                </a:lnTo>
                <a:lnTo>
                  <a:pt x="31309" y="42267"/>
                </a:lnTo>
                <a:lnTo>
                  <a:pt x="43832" y="42267"/>
                </a:lnTo>
                <a:lnTo>
                  <a:pt x="43832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647919" y="3600317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31309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3832" y="12523"/>
                </a:lnTo>
                <a:lnTo>
                  <a:pt x="43832" y="0"/>
                </a:lnTo>
                <a:lnTo>
                  <a:pt x="3130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817272" y="3716345"/>
            <a:ext cx="55502" cy="53869"/>
          </a:xfrm>
          <a:custGeom>
            <a:avLst/>
            <a:gdLst/>
            <a:ahLst/>
            <a:cxnLst/>
            <a:rect l="l" t="t" r="r" b="b"/>
            <a:pathLst>
              <a:path w="61052" h="61052">
                <a:moveTo>
                  <a:pt x="31309" y="0"/>
                </a:moveTo>
                <a:lnTo>
                  <a:pt x="0" y="31309"/>
                </a:lnTo>
                <a:lnTo>
                  <a:pt x="31309" y="61052"/>
                </a:lnTo>
                <a:lnTo>
                  <a:pt x="61052" y="31309"/>
                </a:lnTo>
                <a:lnTo>
                  <a:pt x="3130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840043" y="3712202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840043" y="3738445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813003" y="3738445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813003" y="3712202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982356" y="3308867"/>
            <a:ext cx="54079" cy="52489"/>
          </a:xfrm>
          <a:custGeom>
            <a:avLst/>
            <a:gdLst/>
            <a:ahLst/>
            <a:cxnLst/>
            <a:rect l="l" t="t" r="r" b="b"/>
            <a:pathLst>
              <a:path w="59487" h="59487">
                <a:moveTo>
                  <a:pt x="29743" y="0"/>
                </a:moveTo>
                <a:lnTo>
                  <a:pt x="0" y="29743"/>
                </a:lnTo>
                <a:lnTo>
                  <a:pt x="29743" y="59487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003703" y="3303342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003703" y="3329586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976664" y="3329586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976664" y="3303342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146018" y="3488433"/>
            <a:ext cx="54079" cy="53869"/>
          </a:xfrm>
          <a:custGeom>
            <a:avLst/>
            <a:gdLst/>
            <a:ahLst/>
            <a:cxnLst/>
            <a:rect l="l" t="t" r="r" b="b"/>
            <a:pathLst>
              <a:path w="59487" h="61052">
                <a:moveTo>
                  <a:pt x="29743" y="0"/>
                </a:moveTo>
                <a:lnTo>
                  <a:pt x="0" y="31308"/>
                </a:lnTo>
                <a:lnTo>
                  <a:pt x="29743" y="61052"/>
                </a:lnTo>
                <a:lnTo>
                  <a:pt x="59487" y="31308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167364" y="3482908"/>
            <a:ext cx="38425" cy="38675"/>
          </a:xfrm>
          <a:custGeom>
            <a:avLst/>
            <a:gdLst/>
            <a:ahLst/>
            <a:cxnLst/>
            <a:rect l="l" t="t" r="r" b="b"/>
            <a:pathLst>
              <a:path w="42267" h="43832">
                <a:moveTo>
                  <a:pt x="0" y="0"/>
                </a:moveTo>
                <a:lnTo>
                  <a:pt x="0" y="12523"/>
                </a:lnTo>
                <a:lnTo>
                  <a:pt x="29743" y="43832"/>
                </a:lnTo>
                <a:lnTo>
                  <a:pt x="42267" y="43832"/>
                </a:lnTo>
                <a:lnTo>
                  <a:pt x="42267" y="31308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167364" y="3510534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140325" y="3510534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140325" y="3482908"/>
            <a:ext cx="38425" cy="38675"/>
          </a:xfrm>
          <a:custGeom>
            <a:avLst/>
            <a:gdLst/>
            <a:ahLst/>
            <a:cxnLst/>
            <a:rect l="l" t="t" r="r" b="b"/>
            <a:pathLst>
              <a:path w="42267" h="43832">
                <a:moveTo>
                  <a:pt x="29743" y="0"/>
                </a:moveTo>
                <a:lnTo>
                  <a:pt x="0" y="31308"/>
                </a:lnTo>
                <a:lnTo>
                  <a:pt x="0" y="43832"/>
                </a:lnTo>
                <a:lnTo>
                  <a:pt x="12523" y="43832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303986" y="3669381"/>
            <a:ext cx="54079" cy="52489"/>
          </a:xfrm>
          <a:custGeom>
            <a:avLst/>
            <a:gdLst/>
            <a:ahLst/>
            <a:cxnLst/>
            <a:rect l="l" t="t" r="r" b="b"/>
            <a:pathLst>
              <a:path w="59487" h="59487">
                <a:moveTo>
                  <a:pt x="29743" y="0"/>
                </a:moveTo>
                <a:lnTo>
                  <a:pt x="0" y="29743"/>
                </a:lnTo>
                <a:lnTo>
                  <a:pt x="29743" y="59487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325332" y="3663857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0" y="0"/>
                </a:moveTo>
                <a:lnTo>
                  <a:pt x="0" y="12523"/>
                </a:lnTo>
                <a:lnTo>
                  <a:pt x="31308" y="42267"/>
                </a:lnTo>
                <a:lnTo>
                  <a:pt x="43832" y="42267"/>
                </a:lnTo>
                <a:lnTo>
                  <a:pt x="43832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325332" y="3690100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31308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3832" y="12523"/>
                </a:lnTo>
                <a:lnTo>
                  <a:pt x="43832" y="0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298293" y="3690100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298293" y="3663857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467646" y="3876573"/>
            <a:ext cx="55502" cy="52489"/>
          </a:xfrm>
          <a:custGeom>
            <a:avLst/>
            <a:gdLst/>
            <a:ahLst/>
            <a:cxnLst/>
            <a:rect l="l" t="t" r="r" b="b"/>
            <a:pathLst>
              <a:path w="61052" h="59487">
                <a:moveTo>
                  <a:pt x="29743" y="0"/>
                </a:moveTo>
                <a:lnTo>
                  <a:pt x="0" y="29743"/>
                </a:lnTo>
                <a:lnTo>
                  <a:pt x="29743" y="59487"/>
                </a:lnTo>
                <a:lnTo>
                  <a:pt x="61052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490417" y="3871049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490417" y="3897293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461954" y="3897293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0" y="0"/>
                </a:moveTo>
                <a:lnTo>
                  <a:pt x="0" y="12523"/>
                </a:lnTo>
                <a:lnTo>
                  <a:pt x="31308" y="42267"/>
                </a:lnTo>
                <a:lnTo>
                  <a:pt x="43832" y="42267"/>
                </a:lnTo>
                <a:lnTo>
                  <a:pt x="43832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461954" y="3871049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31308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3832" y="12523"/>
                </a:lnTo>
                <a:lnTo>
                  <a:pt x="43832" y="0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631306" y="2995316"/>
            <a:ext cx="55502" cy="53869"/>
          </a:xfrm>
          <a:custGeom>
            <a:avLst/>
            <a:gdLst/>
            <a:ahLst/>
            <a:cxnLst/>
            <a:rect l="l" t="t" r="r" b="b"/>
            <a:pathLst>
              <a:path w="61052" h="61052">
                <a:moveTo>
                  <a:pt x="31309" y="0"/>
                </a:moveTo>
                <a:lnTo>
                  <a:pt x="0" y="29743"/>
                </a:lnTo>
                <a:lnTo>
                  <a:pt x="31309" y="61052"/>
                </a:lnTo>
                <a:lnTo>
                  <a:pt x="61052" y="29743"/>
                </a:lnTo>
                <a:lnTo>
                  <a:pt x="3130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654077" y="2989791"/>
            <a:ext cx="38425" cy="38675"/>
          </a:xfrm>
          <a:custGeom>
            <a:avLst/>
            <a:gdLst/>
            <a:ahLst/>
            <a:cxnLst/>
            <a:rect l="l" t="t" r="r" b="b"/>
            <a:pathLst>
              <a:path w="42267" h="43832">
                <a:moveTo>
                  <a:pt x="0" y="0"/>
                </a:moveTo>
                <a:lnTo>
                  <a:pt x="0" y="12523"/>
                </a:lnTo>
                <a:lnTo>
                  <a:pt x="29743" y="43832"/>
                </a:lnTo>
                <a:lnTo>
                  <a:pt x="42267" y="43832"/>
                </a:lnTo>
                <a:lnTo>
                  <a:pt x="42267" y="31308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654077" y="3017417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4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627038" y="3017417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627038" y="2989791"/>
            <a:ext cx="38425" cy="38675"/>
          </a:xfrm>
          <a:custGeom>
            <a:avLst/>
            <a:gdLst/>
            <a:ahLst/>
            <a:cxnLst/>
            <a:rect l="l" t="t" r="r" b="b"/>
            <a:pathLst>
              <a:path w="42267" h="43832">
                <a:moveTo>
                  <a:pt x="29743" y="0"/>
                </a:moveTo>
                <a:lnTo>
                  <a:pt x="0" y="31308"/>
                </a:lnTo>
                <a:lnTo>
                  <a:pt x="0" y="43832"/>
                </a:lnTo>
                <a:lnTo>
                  <a:pt x="12523" y="43832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796391" y="2279813"/>
            <a:ext cx="54079" cy="52489"/>
          </a:xfrm>
          <a:custGeom>
            <a:avLst/>
            <a:gdLst/>
            <a:ahLst/>
            <a:cxnLst/>
            <a:rect l="l" t="t" r="r" b="b"/>
            <a:pathLst>
              <a:path w="59487" h="59487">
                <a:moveTo>
                  <a:pt x="29743" y="0"/>
                </a:moveTo>
                <a:lnTo>
                  <a:pt x="0" y="29743"/>
                </a:lnTo>
                <a:lnTo>
                  <a:pt x="29743" y="59487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817738" y="2274288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817738" y="2300532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790698" y="2300532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790698" y="2274288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960052" y="3090624"/>
            <a:ext cx="54079" cy="53869"/>
          </a:xfrm>
          <a:custGeom>
            <a:avLst/>
            <a:gdLst/>
            <a:ahLst/>
            <a:cxnLst/>
            <a:rect l="l" t="t" r="r" b="b"/>
            <a:pathLst>
              <a:path w="59487" h="61052">
                <a:moveTo>
                  <a:pt x="29743" y="0"/>
                </a:moveTo>
                <a:lnTo>
                  <a:pt x="0" y="31308"/>
                </a:lnTo>
                <a:lnTo>
                  <a:pt x="29743" y="61052"/>
                </a:lnTo>
                <a:lnTo>
                  <a:pt x="59487" y="31308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981398" y="3086481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981398" y="3112726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4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954359" y="3112726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954359" y="3086481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123713" y="2857188"/>
            <a:ext cx="54079" cy="53869"/>
          </a:xfrm>
          <a:custGeom>
            <a:avLst/>
            <a:gdLst/>
            <a:ahLst/>
            <a:cxnLst/>
            <a:rect l="l" t="t" r="r" b="b"/>
            <a:pathLst>
              <a:path w="59487" h="61052">
                <a:moveTo>
                  <a:pt x="29743" y="0"/>
                </a:moveTo>
                <a:lnTo>
                  <a:pt x="0" y="31309"/>
                </a:lnTo>
                <a:lnTo>
                  <a:pt x="29743" y="61052"/>
                </a:lnTo>
                <a:lnTo>
                  <a:pt x="59487" y="31309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145059" y="2853045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0" y="0"/>
                </a:moveTo>
                <a:lnTo>
                  <a:pt x="0" y="12523"/>
                </a:lnTo>
                <a:lnTo>
                  <a:pt x="31308" y="42267"/>
                </a:lnTo>
                <a:lnTo>
                  <a:pt x="43832" y="42267"/>
                </a:lnTo>
                <a:lnTo>
                  <a:pt x="43832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145059" y="2879289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31308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3832" y="12523"/>
                </a:lnTo>
                <a:lnTo>
                  <a:pt x="43832" y="0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118019" y="2879289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4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118019" y="2853045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4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4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4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287373" y="2093340"/>
            <a:ext cx="55502" cy="53869"/>
          </a:xfrm>
          <a:custGeom>
            <a:avLst/>
            <a:gdLst/>
            <a:ahLst/>
            <a:cxnLst/>
            <a:rect l="l" t="t" r="r" b="b"/>
            <a:pathLst>
              <a:path w="61052" h="61052">
                <a:moveTo>
                  <a:pt x="29743" y="0"/>
                </a:moveTo>
                <a:lnTo>
                  <a:pt x="0" y="31308"/>
                </a:lnTo>
                <a:lnTo>
                  <a:pt x="29743" y="61052"/>
                </a:lnTo>
                <a:lnTo>
                  <a:pt x="61052" y="31308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310143" y="2089196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310143" y="2115441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281680" y="2115441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0" y="0"/>
                </a:moveTo>
                <a:lnTo>
                  <a:pt x="0" y="12523"/>
                </a:lnTo>
                <a:lnTo>
                  <a:pt x="31308" y="42267"/>
                </a:lnTo>
                <a:lnTo>
                  <a:pt x="43832" y="42267"/>
                </a:lnTo>
                <a:lnTo>
                  <a:pt x="43832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281680" y="2089196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31308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3832" y="12523"/>
                </a:lnTo>
                <a:lnTo>
                  <a:pt x="43832" y="0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451034" y="2205223"/>
            <a:ext cx="55502" cy="53869"/>
          </a:xfrm>
          <a:custGeom>
            <a:avLst/>
            <a:gdLst/>
            <a:ahLst/>
            <a:cxnLst/>
            <a:rect l="l" t="t" r="r" b="b"/>
            <a:pathLst>
              <a:path w="61052" h="61052">
                <a:moveTo>
                  <a:pt x="31309" y="0"/>
                </a:moveTo>
                <a:lnTo>
                  <a:pt x="0" y="29743"/>
                </a:lnTo>
                <a:lnTo>
                  <a:pt x="31309" y="61052"/>
                </a:lnTo>
                <a:lnTo>
                  <a:pt x="61052" y="29743"/>
                </a:lnTo>
                <a:lnTo>
                  <a:pt x="3130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473804" y="2199699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473804" y="2225943"/>
            <a:ext cx="38425" cy="38675"/>
          </a:xfrm>
          <a:custGeom>
            <a:avLst/>
            <a:gdLst/>
            <a:ahLst/>
            <a:cxnLst/>
            <a:rect l="l" t="t" r="r" b="b"/>
            <a:pathLst>
              <a:path w="42267" h="43832">
                <a:moveTo>
                  <a:pt x="29743" y="0"/>
                </a:moveTo>
                <a:lnTo>
                  <a:pt x="0" y="31309"/>
                </a:lnTo>
                <a:lnTo>
                  <a:pt x="0" y="43832"/>
                </a:lnTo>
                <a:lnTo>
                  <a:pt x="12524" y="43832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446765" y="2225943"/>
            <a:ext cx="38425" cy="38675"/>
          </a:xfrm>
          <a:custGeom>
            <a:avLst/>
            <a:gdLst/>
            <a:ahLst/>
            <a:cxnLst/>
            <a:rect l="l" t="t" r="r" b="b"/>
            <a:pathLst>
              <a:path w="42267" h="43832">
                <a:moveTo>
                  <a:pt x="0" y="0"/>
                </a:moveTo>
                <a:lnTo>
                  <a:pt x="0" y="12523"/>
                </a:lnTo>
                <a:lnTo>
                  <a:pt x="29743" y="43832"/>
                </a:lnTo>
                <a:lnTo>
                  <a:pt x="42267" y="43832"/>
                </a:lnTo>
                <a:lnTo>
                  <a:pt x="42267" y="31309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446765" y="2199699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616119" y="1801889"/>
            <a:ext cx="54079" cy="53869"/>
          </a:xfrm>
          <a:custGeom>
            <a:avLst/>
            <a:gdLst/>
            <a:ahLst/>
            <a:cxnLst/>
            <a:rect l="l" t="t" r="r" b="b"/>
            <a:pathLst>
              <a:path w="59487" h="61052">
                <a:moveTo>
                  <a:pt x="29743" y="0"/>
                </a:moveTo>
                <a:lnTo>
                  <a:pt x="0" y="29743"/>
                </a:lnTo>
                <a:lnTo>
                  <a:pt x="29743" y="61052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637465" y="1796365"/>
            <a:ext cx="38425" cy="38675"/>
          </a:xfrm>
          <a:custGeom>
            <a:avLst/>
            <a:gdLst/>
            <a:ahLst/>
            <a:cxnLst/>
            <a:rect l="l" t="t" r="r" b="b"/>
            <a:pathLst>
              <a:path w="42267" h="43832">
                <a:moveTo>
                  <a:pt x="0" y="0"/>
                </a:moveTo>
                <a:lnTo>
                  <a:pt x="0" y="12523"/>
                </a:lnTo>
                <a:lnTo>
                  <a:pt x="29743" y="43832"/>
                </a:lnTo>
                <a:lnTo>
                  <a:pt x="42267" y="43832"/>
                </a:lnTo>
                <a:lnTo>
                  <a:pt x="42267" y="31308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637465" y="1823991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610426" y="1823991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610426" y="1796365"/>
            <a:ext cx="38425" cy="38675"/>
          </a:xfrm>
          <a:custGeom>
            <a:avLst/>
            <a:gdLst/>
            <a:ahLst/>
            <a:cxnLst/>
            <a:rect l="l" t="t" r="r" b="b"/>
            <a:pathLst>
              <a:path w="42267" h="43832">
                <a:moveTo>
                  <a:pt x="29743" y="0"/>
                </a:moveTo>
                <a:lnTo>
                  <a:pt x="0" y="31308"/>
                </a:lnTo>
                <a:lnTo>
                  <a:pt x="0" y="43832"/>
                </a:lnTo>
                <a:lnTo>
                  <a:pt x="12523" y="43832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779780" y="2591983"/>
            <a:ext cx="54079" cy="53869"/>
          </a:xfrm>
          <a:custGeom>
            <a:avLst/>
            <a:gdLst/>
            <a:ahLst/>
            <a:cxnLst/>
            <a:rect l="l" t="t" r="r" b="b"/>
            <a:pathLst>
              <a:path w="59487" h="61052">
                <a:moveTo>
                  <a:pt x="29743" y="0"/>
                </a:moveTo>
                <a:lnTo>
                  <a:pt x="0" y="31308"/>
                </a:lnTo>
                <a:lnTo>
                  <a:pt x="29743" y="61052"/>
                </a:lnTo>
                <a:lnTo>
                  <a:pt x="59487" y="31308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801126" y="2587839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801126" y="2614083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774086" y="2614083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774086" y="2587839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4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943440" y="2199698"/>
            <a:ext cx="54079" cy="53869"/>
          </a:xfrm>
          <a:custGeom>
            <a:avLst/>
            <a:gdLst/>
            <a:ahLst/>
            <a:cxnLst/>
            <a:rect l="l" t="t" r="r" b="b"/>
            <a:pathLst>
              <a:path w="59487" h="61052">
                <a:moveTo>
                  <a:pt x="29743" y="0"/>
                </a:moveTo>
                <a:lnTo>
                  <a:pt x="0" y="29743"/>
                </a:lnTo>
                <a:lnTo>
                  <a:pt x="29743" y="61052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964787" y="2194174"/>
            <a:ext cx="39847" cy="38675"/>
          </a:xfrm>
          <a:custGeom>
            <a:avLst/>
            <a:gdLst/>
            <a:ahLst/>
            <a:cxnLst/>
            <a:rect l="l" t="t" r="r" b="b"/>
            <a:pathLst>
              <a:path w="43832" h="43832">
                <a:moveTo>
                  <a:pt x="0" y="0"/>
                </a:moveTo>
                <a:lnTo>
                  <a:pt x="0" y="12523"/>
                </a:lnTo>
                <a:lnTo>
                  <a:pt x="31308" y="43832"/>
                </a:lnTo>
                <a:lnTo>
                  <a:pt x="43832" y="43832"/>
                </a:lnTo>
                <a:lnTo>
                  <a:pt x="43832" y="31308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964787" y="2221800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31308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3832" y="12523"/>
                </a:lnTo>
                <a:lnTo>
                  <a:pt x="43832" y="0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937747" y="2221800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4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937747" y="2194174"/>
            <a:ext cx="38425" cy="38675"/>
          </a:xfrm>
          <a:custGeom>
            <a:avLst/>
            <a:gdLst/>
            <a:ahLst/>
            <a:cxnLst/>
            <a:rect l="l" t="t" r="r" b="b"/>
            <a:pathLst>
              <a:path w="42267" h="43832">
                <a:moveTo>
                  <a:pt x="29744" y="0"/>
                </a:moveTo>
                <a:lnTo>
                  <a:pt x="0" y="31308"/>
                </a:lnTo>
                <a:lnTo>
                  <a:pt x="0" y="43832"/>
                </a:lnTo>
                <a:lnTo>
                  <a:pt x="12524" y="43832"/>
                </a:lnTo>
                <a:lnTo>
                  <a:pt x="42267" y="12523"/>
                </a:lnTo>
                <a:lnTo>
                  <a:pt x="42267" y="0"/>
                </a:lnTo>
                <a:lnTo>
                  <a:pt x="29744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107100" y="2661046"/>
            <a:ext cx="55502" cy="53869"/>
          </a:xfrm>
          <a:custGeom>
            <a:avLst/>
            <a:gdLst/>
            <a:ahLst/>
            <a:cxnLst/>
            <a:rect l="l" t="t" r="r" b="b"/>
            <a:pathLst>
              <a:path w="61052" h="61052">
                <a:moveTo>
                  <a:pt x="29743" y="0"/>
                </a:moveTo>
                <a:lnTo>
                  <a:pt x="0" y="31308"/>
                </a:lnTo>
                <a:lnTo>
                  <a:pt x="29743" y="61052"/>
                </a:lnTo>
                <a:lnTo>
                  <a:pt x="61052" y="31308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129870" y="2655521"/>
            <a:ext cx="38425" cy="38675"/>
          </a:xfrm>
          <a:custGeom>
            <a:avLst/>
            <a:gdLst/>
            <a:ahLst/>
            <a:cxnLst/>
            <a:rect l="l" t="t" r="r" b="b"/>
            <a:pathLst>
              <a:path w="42267" h="43832">
                <a:moveTo>
                  <a:pt x="0" y="0"/>
                </a:moveTo>
                <a:lnTo>
                  <a:pt x="0" y="12523"/>
                </a:lnTo>
                <a:lnTo>
                  <a:pt x="29743" y="43832"/>
                </a:lnTo>
                <a:lnTo>
                  <a:pt x="42267" y="43832"/>
                </a:lnTo>
                <a:lnTo>
                  <a:pt x="42267" y="31309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129870" y="2683147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6">
                <a:moveTo>
                  <a:pt x="29743" y="0"/>
                </a:moveTo>
                <a:lnTo>
                  <a:pt x="0" y="29743"/>
                </a:lnTo>
                <a:lnTo>
                  <a:pt x="0" y="42266"/>
                </a:lnTo>
                <a:lnTo>
                  <a:pt x="12523" y="42266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101407" y="2683147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6">
                <a:moveTo>
                  <a:pt x="0" y="0"/>
                </a:moveTo>
                <a:lnTo>
                  <a:pt x="0" y="12523"/>
                </a:lnTo>
                <a:lnTo>
                  <a:pt x="31308" y="42266"/>
                </a:lnTo>
                <a:lnTo>
                  <a:pt x="43832" y="42266"/>
                </a:lnTo>
                <a:lnTo>
                  <a:pt x="43832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101407" y="2655521"/>
            <a:ext cx="39847" cy="38675"/>
          </a:xfrm>
          <a:custGeom>
            <a:avLst/>
            <a:gdLst/>
            <a:ahLst/>
            <a:cxnLst/>
            <a:rect l="l" t="t" r="r" b="b"/>
            <a:pathLst>
              <a:path w="43832" h="43832">
                <a:moveTo>
                  <a:pt x="31308" y="0"/>
                </a:moveTo>
                <a:lnTo>
                  <a:pt x="0" y="31309"/>
                </a:lnTo>
                <a:lnTo>
                  <a:pt x="0" y="43832"/>
                </a:lnTo>
                <a:lnTo>
                  <a:pt x="12523" y="43832"/>
                </a:lnTo>
                <a:lnTo>
                  <a:pt x="43832" y="12523"/>
                </a:lnTo>
                <a:lnTo>
                  <a:pt x="43832" y="0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270761" y="2989791"/>
            <a:ext cx="55502" cy="53869"/>
          </a:xfrm>
          <a:custGeom>
            <a:avLst/>
            <a:gdLst/>
            <a:ahLst/>
            <a:cxnLst/>
            <a:rect l="l" t="t" r="r" b="b"/>
            <a:pathLst>
              <a:path w="61052" h="61052">
                <a:moveTo>
                  <a:pt x="31309" y="0"/>
                </a:moveTo>
                <a:lnTo>
                  <a:pt x="0" y="31308"/>
                </a:lnTo>
                <a:lnTo>
                  <a:pt x="31309" y="61052"/>
                </a:lnTo>
                <a:lnTo>
                  <a:pt x="61052" y="31308"/>
                </a:lnTo>
                <a:lnTo>
                  <a:pt x="3130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293531" y="2985647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293531" y="3011892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4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266492" y="3011892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266492" y="2985647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435846" y="2545018"/>
            <a:ext cx="54079" cy="52489"/>
          </a:xfrm>
          <a:custGeom>
            <a:avLst/>
            <a:gdLst/>
            <a:ahLst/>
            <a:cxnLst/>
            <a:rect l="l" t="t" r="r" b="b"/>
            <a:pathLst>
              <a:path w="59487" h="59487">
                <a:moveTo>
                  <a:pt x="29743" y="0"/>
                </a:moveTo>
                <a:lnTo>
                  <a:pt x="0" y="29743"/>
                </a:lnTo>
                <a:lnTo>
                  <a:pt x="29743" y="59487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457192" y="2539494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457192" y="2565738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4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430153" y="2565738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4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430153" y="2539494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593813" y="3250853"/>
            <a:ext cx="54079" cy="52489"/>
          </a:xfrm>
          <a:custGeom>
            <a:avLst/>
            <a:gdLst/>
            <a:ahLst/>
            <a:cxnLst/>
            <a:rect l="l" t="t" r="r" b="b"/>
            <a:pathLst>
              <a:path w="59487" h="59487">
                <a:moveTo>
                  <a:pt x="29743" y="0"/>
                </a:moveTo>
                <a:lnTo>
                  <a:pt x="0" y="29743"/>
                </a:lnTo>
                <a:lnTo>
                  <a:pt x="29743" y="59487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615161" y="3245328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0" y="0"/>
                </a:moveTo>
                <a:lnTo>
                  <a:pt x="0" y="12524"/>
                </a:lnTo>
                <a:lnTo>
                  <a:pt x="31308" y="42267"/>
                </a:lnTo>
                <a:lnTo>
                  <a:pt x="43832" y="42267"/>
                </a:lnTo>
                <a:lnTo>
                  <a:pt x="43832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615161" y="3271573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31308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3832" y="12523"/>
                </a:lnTo>
                <a:lnTo>
                  <a:pt x="43832" y="0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588121" y="3271573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588121" y="3245328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4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757474" y="3398650"/>
            <a:ext cx="55502" cy="52489"/>
          </a:xfrm>
          <a:custGeom>
            <a:avLst/>
            <a:gdLst/>
            <a:ahLst/>
            <a:cxnLst/>
            <a:rect l="l" t="t" r="r" b="b"/>
            <a:pathLst>
              <a:path w="61052" h="59487">
                <a:moveTo>
                  <a:pt x="29744" y="0"/>
                </a:moveTo>
                <a:lnTo>
                  <a:pt x="0" y="29743"/>
                </a:lnTo>
                <a:lnTo>
                  <a:pt x="29744" y="59487"/>
                </a:lnTo>
                <a:lnTo>
                  <a:pt x="61052" y="29743"/>
                </a:lnTo>
                <a:lnTo>
                  <a:pt x="29744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780245" y="3393125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780245" y="3419370"/>
            <a:ext cx="38425" cy="38676"/>
          </a:xfrm>
          <a:custGeom>
            <a:avLst/>
            <a:gdLst/>
            <a:ahLst/>
            <a:cxnLst/>
            <a:rect l="l" t="t" r="r" b="b"/>
            <a:pathLst>
              <a:path w="42267" h="43833">
                <a:moveTo>
                  <a:pt x="29743" y="0"/>
                </a:moveTo>
                <a:lnTo>
                  <a:pt x="0" y="31309"/>
                </a:lnTo>
                <a:lnTo>
                  <a:pt x="0" y="43833"/>
                </a:lnTo>
                <a:lnTo>
                  <a:pt x="12523" y="43833"/>
                </a:lnTo>
                <a:lnTo>
                  <a:pt x="42267" y="12524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751782" y="3419370"/>
            <a:ext cx="39847" cy="38676"/>
          </a:xfrm>
          <a:custGeom>
            <a:avLst/>
            <a:gdLst/>
            <a:ahLst/>
            <a:cxnLst/>
            <a:rect l="l" t="t" r="r" b="b"/>
            <a:pathLst>
              <a:path w="43832" h="43833">
                <a:moveTo>
                  <a:pt x="0" y="0"/>
                </a:moveTo>
                <a:lnTo>
                  <a:pt x="0" y="12524"/>
                </a:lnTo>
                <a:lnTo>
                  <a:pt x="31308" y="43833"/>
                </a:lnTo>
                <a:lnTo>
                  <a:pt x="43832" y="43833"/>
                </a:lnTo>
                <a:lnTo>
                  <a:pt x="43832" y="31309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751782" y="3393125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31308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3832" y="12523"/>
                </a:lnTo>
                <a:lnTo>
                  <a:pt x="43832" y="0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921134" y="3170738"/>
            <a:ext cx="55502" cy="52489"/>
          </a:xfrm>
          <a:custGeom>
            <a:avLst/>
            <a:gdLst/>
            <a:ahLst/>
            <a:cxnLst/>
            <a:rect l="l" t="t" r="r" b="b"/>
            <a:pathLst>
              <a:path w="61052" h="59487">
                <a:moveTo>
                  <a:pt x="31308" y="0"/>
                </a:moveTo>
                <a:lnTo>
                  <a:pt x="0" y="29743"/>
                </a:lnTo>
                <a:lnTo>
                  <a:pt x="31308" y="59487"/>
                </a:lnTo>
                <a:lnTo>
                  <a:pt x="61052" y="29743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943906" y="3165214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943906" y="3191459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916866" y="3191459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916866" y="3165214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086219" y="3292291"/>
            <a:ext cx="54079" cy="53869"/>
          </a:xfrm>
          <a:custGeom>
            <a:avLst/>
            <a:gdLst/>
            <a:ahLst/>
            <a:cxnLst/>
            <a:rect l="l" t="t" r="r" b="b"/>
            <a:pathLst>
              <a:path w="59487" h="61052">
                <a:moveTo>
                  <a:pt x="29743" y="0"/>
                </a:moveTo>
                <a:lnTo>
                  <a:pt x="0" y="29743"/>
                </a:lnTo>
                <a:lnTo>
                  <a:pt x="29743" y="61052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107567" y="3286767"/>
            <a:ext cx="38425" cy="38675"/>
          </a:xfrm>
          <a:custGeom>
            <a:avLst/>
            <a:gdLst/>
            <a:ahLst/>
            <a:cxnLst/>
            <a:rect l="l" t="t" r="r" b="b"/>
            <a:pathLst>
              <a:path w="42267" h="43832">
                <a:moveTo>
                  <a:pt x="0" y="0"/>
                </a:moveTo>
                <a:lnTo>
                  <a:pt x="0" y="12523"/>
                </a:lnTo>
                <a:lnTo>
                  <a:pt x="29743" y="43832"/>
                </a:lnTo>
                <a:lnTo>
                  <a:pt x="42267" y="43832"/>
                </a:lnTo>
                <a:lnTo>
                  <a:pt x="42267" y="31308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107567" y="3314393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080527" y="3314393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080527" y="3286767"/>
            <a:ext cx="38425" cy="38675"/>
          </a:xfrm>
          <a:custGeom>
            <a:avLst/>
            <a:gdLst/>
            <a:ahLst/>
            <a:cxnLst/>
            <a:rect l="l" t="t" r="r" b="b"/>
            <a:pathLst>
              <a:path w="42267" h="43832">
                <a:moveTo>
                  <a:pt x="29743" y="0"/>
                </a:moveTo>
                <a:lnTo>
                  <a:pt x="0" y="31308"/>
                </a:lnTo>
                <a:lnTo>
                  <a:pt x="0" y="43832"/>
                </a:lnTo>
                <a:lnTo>
                  <a:pt x="12524" y="43832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249881" y="3435944"/>
            <a:ext cx="54079" cy="52489"/>
          </a:xfrm>
          <a:custGeom>
            <a:avLst/>
            <a:gdLst/>
            <a:ahLst/>
            <a:cxnLst/>
            <a:rect l="l" t="t" r="r" b="b"/>
            <a:pathLst>
              <a:path w="59487" h="59487">
                <a:moveTo>
                  <a:pt x="29743" y="0"/>
                </a:moveTo>
                <a:lnTo>
                  <a:pt x="0" y="29743"/>
                </a:lnTo>
                <a:lnTo>
                  <a:pt x="29743" y="59487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271228" y="3430420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271228" y="3456664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244188" y="3456664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4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244188" y="3430420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4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4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413541" y="3223228"/>
            <a:ext cx="54079" cy="53869"/>
          </a:xfrm>
          <a:custGeom>
            <a:avLst/>
            <a:gdLst/>
            <a:ahLst/>
            <a:cxnLst/>
            <a:rect l="l" t="t" r="r" b="b"/>
            <a:pathLst>
              <a:path w="59487" h="61052">
                <a:moveTo>
                  <a:pt x="29743" y="0"/>
                </a:moveTo>
                <a:lnTo>
                  <a:pt x="0" y="31308"/>
                </a:lnTo>
                <a:lnTo>
                  <a:pt x="29743" y="61052"/>
                </a:lnTo>
                <a:lnTo>
                  <a:pt x="59487" y="31308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434888" y="3217703"/>
            <a:ext cx="38425" cy="38676"/>
          </a:xfrm>
          <a:custGeom>
            <a:avLst/>
            <a:gdLst/>
            <a:ahLst/>
            <a:cxnLst/>
            <a:rect l="l" t="t" r="r" b="b"/>
            <a:pathLst>
              <a:path w="42267" h="43833">
                <a:moveTo>
                  <a:pt x="0" y="0"/>
                </a:moveTo>
                <a:lnTo>
                  <a:pt x="0" y="12524"/>
                </a:lnTo>
                <a:lnTo>
                  <a:pt x="29743" y="43833"/>
                </a:lnTo>
                <a:lnTo>
                  <a:pt x="42267" y="43833"/>
                </a:lnTo>
                <a:lnTo>
                  <a:pt x="42267" y="31308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434888" y="3245328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4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407848" y="3245328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4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407848" y="3217703"/>
            <a:ext cx="38425" cy="38676"/>
          </a:xfrm>
          <a:custGeom>
            <a:avLst/>
            <a:gdLst/>
            <a:ahLst/>
            <a:cxnLst/>
            <a:rect l="l" t="t" r="r" b="b"/>
            <a:pathLst>
              <a:path w="42267" h="43833">
                <a:moveTo>
                  <a:pt x="29743" y="0"/>
                </a:moveTo>
                <a:lnTo>
                  <a:pt x="0" y="31308"/>
                </a:lnTo>
                <a:lnTo>
                  <a:pt x="0" y="43833"/>
                </a:lnTo>
                <a:lnTo>
                  <a:pt x="12523" y="43833"/>
                </a:lnTo>
                <a:lnTo>
                  <a:pt x="42267" y="12524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577201" y="3451138"/>
            <a:ext cx="55502" cy="53869"/>
          </a:xfrm>
          <a:custGeom>
            <a:avLst/>
            <a:gdLst/>
            <a:ahLst/>
            <a:cxnLst/>
            <a:rect l="l" t="t" r="r" b="b"/>
            <a:pathLst>
              <a:path w="61052" h="61052">
                <a:moveTo>
                  <a:pt x="29743" y="0"/>
                </a:moveTo>
                <a:lnTo>
                  <a:pt x="0" y="31308"/>
                </a:lnTo>
                <a:lnTo>
                  <a:pt x="29743" y="61052"/>
                </a:lnTo>
                <a:lnTo>
                  <a:pt x="61052" y="31308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598549" y="3446995"/>
            <a:ext cx="39848" cy="37294"/>
          </a:xfrm>
          <a:custGeom>
            <a:avLst/>
            <a:gdLst/>
            <a:ahLst/>
            <a:cxnLst/>
            <a:rect l="l" t="t" r="r" b="b"/>
            <a:pathLst>
              <a:path w="43833" h="42267">
                <a:moveTo>
                  <a:pt x="0" y="0"/>
                </a:moveTo>
                <a:lnTo>
                  <a:pt x="0" y="12523"/>
                </a:lnTo>
                <a:lnTo>
                  <a:pt x="31308" y="42267"/>
                </a:lnTo>
                <a:lnTo>
                  <a:pt x="43833" y="42267"/>
                </a:lnTo>
                <a:lnTo>
                  <a:pt x="43833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598549" y="3473240"/>
            <a:ext cx="39848" cy="37294"/>
          </a:xfrm>
          <a:custGeom>
            <a:avLst/>
            <a:gdLst/>
            <a:ahLst/>
            <a:cxnLst/>
            <a:rect l="l" t="t" r="r" b="b"/>
            <a:pathLst>
              <a:path w="43833" h="42267">
                <a:moveTo>
                  <a:pt x="31308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3833" y="12523"/>
                </a:lnTo>
                <a:lnTo>
                  <a:pt x="43833" y="0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571509" y="3473240"/>
            <a:ext cx="38424" cy="37294"/>
          </a:xfrm>
          <a:custGeom>
            <a:avLst/>
            <a:gdLst/>
            <a:ahLst/>
            <a:cxnLst/>
            <a:rect l="l" t="t" r="r" b="b"/>
            <a:pathLst>
              <a:path w="42266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6" y="42267"/>
                </a:lnTo>
                <a:lnTo>
                  <a:pt x="42266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571509" y="3446995"/>
            <a:ext cx="38424" cy="37294"/>
          </a:xfrm>
          <a:custGeom>
            <a:avLst/>
            <a:gdLst/>
            <a:ahLst/>
            <a:cxnLst/>
            <a:rect l="l" t="t" r="r" b="b"/>
            <a:pathLst>
              <a:path w="42266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6" y="12523"/>
                </a:lnTo>
                <a:lnTo>
                  <a:pt x="42266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740862" y="3415226"/>
            <a:ext cx="55502" cy="52489"/>
          </a:xfrm>
          <a:custGeom>
            <a:avLst/>
            <a:gdLst/>
            <a:ahLst/>
            <a:cxnLst/>
            <a:rect l="l" t="t" r="r" b="b"/>
            <a:pathLst>
              <a:path w="61052" h="59487">
                <a:moveTo>
                  <a:pt x="31308" y="0"/>
                </a:moveTo>
                <a:lnTo>
                  <a:pt x="0" y="29743"/>
                </a:lnTo>
                <a:lnTo>
                  <a:pt x="31308" y="59487"/>
                </a:lnTo>
                <a:lnTo>
                  <a:pt x="61052" y="29743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763632" y="3409701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763632" y="3435945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735169" y="3435945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0" y="0"/>
                </a:moveTo>
                <a:lnTo>
                  <a:pt x="0" y="12523"/>
                </a:lnTo>
                <a:lnTo>
                  <a:pt x="31308" y="42267"/>
                </a:lnTo>
                <a:lnTo>
                  <a:pt x="43832" y="42267"/>
                </a:lnTo>
                <a:lnTo>
                  <a:pt x="43832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735169" y="3409701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31308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3832" y="12523"/>
                </a:lnTo>
                <a:lnTo>
                  <a:pt x="43832" y="0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905946" y="3626562"/>
            <a:ext cx="54079" cy="53869"/>
          </a:xfrm>
          <a:custGeom>
            <a:avLst/>
            <a:gdLst/>
            <a:ahLst/>
            <a:cxnLst/>
            <a:rect l="l" t="t" r="r" b="b"/>
            <a:pathLst>
              <a:path w="59487" h="61052">
                <a:moveTo>
                  <a:pt x="29743" y="0"/>
                </a:moveTo>
                <a:lnTo>
                  <a:pt x="0" y="29743"/>
                </a:lnTo>
                <a:lnTo>
                  <a:pt x="29743" y="61052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927293" y="3621036"/>
            <a:ext cx="38425" cy="38676"/>
          </a:xfrm>
          <a:custGeom>
            <a:avLst/>
            <a:gdLst/>
            <a:ahLst/>
            <a:cxnLst/>
            <a:rect l="l" t="t" r="r" b="b"/>
            <a:pathLst>
              <a:path w="42267" h="43833">
                <a:moveTo>
                  <a:pt x="0" y="0"/>
                </a:moveTo>
                <a:lnTo>
                  <a:pt x="0" y="12524"/>
                </a:lnTo>
                <a:lnTo>
                  <a:pt x="29743" y="43833"/>
                </a:lnTo>
                <a:lnTo>
                  <a:pt x="42267" y="43833"/>
                </a:lnTo>
                <a:lnTo>
                  <a:pt x="42267" y="31309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927293" y="3648662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4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900254" y="3648662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900254" y="3621036"/>
            <a:ext cx="38425" cy="38676"/>
          </a:xfrm>
          <a:custGeom>
            <a:avLst/>
            <a:gdLst/>
            <a:ahLst/>
            <a:cxnLst/>
            <a:rect l="l" t="t" r="r" b="b"/>
            <a:pathLst>
              <a:path w="42267" h="43833">
                <a:moveTo>
                  <a:pt x="29743" y="0"/>
                </a:moveTo>
                <a:lnTo>
                  <a:pt x="0" y="31309"/>
                </a:lnTo>
                <a:lnTo>
                  <a:pt x="0" y="43833"/>
                </a:lnTo>
                <a:lnTo>
                  <a:pt x="12523" y="43833"/>
                </a:lnTo>
                <a:lnTo>
                  <a:pt x="42267" y="12524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069608" y="3415226"/>
            <a:ext cx="54079" cy="52489"/>
          </a:xfrm>
          <a:custGeom>
            <a:avLst/>
            <a:gdLst/>
            <a:ahLst/>
            <a:cxnLst/>
            <a:rect l="l" t="t" r="r" b="b"/>
            <a:pathLst>
              <a:path w="59487" h="59487">
                <a:moveTo>
                  <a:pt x="29743" y="0"/>
                </a:moveTo>
                <a:lnTo>
                  <a:pt x="0" y="29743"/>
                </a:lnTo>
                <a:lnTo>
                  <a:pt x="29743" y="59487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090954" y="3409701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4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090954" y="3435945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4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4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4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063915" y="3435945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063915" y="3409701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233268" y="3557497"/>
            <a:ext cx="54079" cy="53869"/>
          </a:xfrm>
          <a:custGeom>
            <a:avLst/>
            <a:gdLst/>
            <a:ahLst/>
            <a:cxnLst/>
            <a:rect l="l" t="t" r="r" b="b"/>
            <a:pathLst>
              <a:path w="59487" h="61052">
                <a:moveTo>
                  <a:pt x="29743" y="0"/>
                </a:moveTo>
                <a:lnTo>
                  <a:pt x="0" y="29743"/>
                </a:lnTo>
                <a:lnTo>
                  <a:pt x="29743" y="61052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254615" y="3551972"/>
            <a:ext cx="38425" cy="38675"/>
          </a:xfrm>
          <a:custGeom>
            <a:avLst/>
            <a:gdLst/>
            <a:ahLst/>
            <a:cxnLst/>
            <a:rect l="l" t="t" r="r" b="b"/>
            <a:pathLst>
              <a:path w="42267" h="43832">
                <a:moveTo>
                  <a:pt x="0" y="0"/>
                </a:moveTo>
                <a:lnTo>
                  <a:pt x="0" y="12523"/>
                </a:lnTo>
                <a:lnTo>
                  <a:pt x="29743" y="43832"/>
                </a:lnTo>
                <a:lnTo>
                  <a:pt x="42267" y="43832"/>
                </a:lnTo>
                <a:lnTo>
                  <a:pt x="42267" y="31309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254615" y="3579598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227575" y="3579598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227575" y="3551972"/>
            <a:ext cx="38425" cy="38675"/>
          </a:xfrm>
          <a:custGeom>
            <a:avLst/>
            <a:gdLst/>
            <a:ahLst/>
            <a:cxnLst/>
            <a:rect l="l" t="t" r="r" b="b"/>
            <a:pathLst>
              <a:path w="42267" h="43832">
                <a:moveTo>
                  <a:pt x="29743" y="0"/>
                </a:moveTo>
                <a:lnTo>
                  <a:pt x="0" y="31309"/>
                </a:lnTo>
                <a:lnTo>
                  <a:pt x="0" y="43832"/>
                </a:lnTo>
                <a:lnTo>
                  <a:pt x="12523" y="43832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396929" y="3605842"/>
            <a:ext cx="54079" cy="52489"/>
          </a:xfrm>
          <a:custGeom>
            <a:avLst/>
            <a:gdLst/>
            <a:ahLst/>
            <a:cxnLst/>
            <a:rect l="l" t="t" r="r" b="b"/>
            <a:pathLst>
              <a:path w="59487" h="59487">
                <a:moveTo>
                  <a:pt x="29743" y="0"/>
                </a:moveTo>
                <a:lnTo>
                  <a:pt x="0" y="29743"/>
                </a:lnTo>
                <a:lnTo>
                  <a:pt x="29743" y="59487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418276" y="3600317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0" y="0"/>
                </a:moveTo>
                <a:lnTo>
                  <a:pt x="0" y="12523"/>
                </a:lnTo>
                <a:lnTo>
                  <a:pt x="31308" y="42267"/>
                </a:lnTo>
                <a:lnTo>
                  <a:pt x="43832" y="42267"/>
                </a:lnTo>
                <a:lnTo>
                  <a:pt x="43832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418276" y="3626562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31308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3832" y="12523"/>
                </a:lnTo>
                <a:lnTo>
                  <a:pt x="43832" y="0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391236" y="3626562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391236" y="3600317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4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560589" y="3871048"/>
            <a:ext cx="55502" cy="52489"/>
          </a:xfrm>
          <a:custGeom>
            <a:avLst/>
            <a:gdLst/>
            <a:ahLst/>
            <a:cxnLst/>
            <a:rect l="l" t="t" r="r" b="b"/>
            <a:pathLst>
              <a:path w="61052" h="59487">
                <a:moveTo>
                  <a:pt x="29743" y="0"/>
                </a:moveTo>
                <a:lnTo>
                  <a:pt x="0" y="29743"/>
                </a:lnTo>
                <a:lnTo>
                  <a:pt x="29743" y="59487"/>
                </a:lnTo>
                <a:lnTo>
                  <a:pt x="61052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583359" y="3865523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583359" y="3891767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554897" y="3891767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0" y="0"/>
                </a:moveTo>
                <a:lnTo>
                  <a:pt x="0" y="12523"/>
                </a:lnTo>
                <a:lnTo>
                  <a:pt x="31308" y="42267"/>
                </a:lnTo>
                <a:lnTo>
                  <a:pt x="43832" y="42267"/>
                </a:lnTo>
                <a:lnTo>
                  <a:pt x="43832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554897" y="3865523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31308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3832" y="12523"/>
                </a:lnTo>
                <a:lnTo>
                  <a:pt x="43832" y="0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724250" y="4130728"/>
            <a:ext cx="55502" cy="52489"/>
          </a:xfrm>
          <a:custGeom>
            <a:avLst/>
            <a:gdLst/>
            <a:ahLst/>
            <a:cxnLst/>
            <a:rect l="l" t="t" r="r" b="b"/>
            <a:pathLst>
              <a:path w="61052" h="59487">
                <a:moveTo>
                  <a:pt x="31308" y="0"/>
                </a:moveTo>
                <a:lnTo>
                  <a:pt x="0" y="29743"/>
                </a:lnTo>
                <a:lnTo>
                  <a:pt x="31308" y="59487"/>
                </a:lnTo>
                <a:lnTo>
                  <a:pt x="61052" y="29743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747020" y="4125204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747020" y="4151448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4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719981" y="4151448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719981" y="4125204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883641" y="4246756"/>
            <a:ext cx="54079" cy="53869"/>
          </a:xfrm>
          <a:custGeom>
            <a:avLst/>
            <a:gdLst/>
            <a:ahLst/>
            <a:cxnLst/>
            <a:rect l="l" t="t" r="r" b="b"/>
            <a:pathLst>
              <a:path w="59487" h="61052">
                <a:moveTo>
                  <a:pt x="29743" y="0"/>
                </a:moveTo>
                <a:lnTo>
                  <a:pt x="0" y="31308"/>
                </a:lnTo>
                <a:lnTo>
                  <a:pt x="29743" y="61052"/>
                </a:lnTo>
                <a:lnTo>
                  <a:pt x="59487" y="31308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904988" y="4242613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904988" y="4268857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877948" y="4268857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877948" y="4242613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4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8047302" y="3790933"/>
            <a:ext cx="54079" cy="53869"/>
          </a:xfrm>
          <a:custGeom>
            <a:avLst/>
            <a:gdLst/>
            <a:ahLst/>
            <a:cxnLst/>
            <a:rect l="l" t="t" r="r" b="b"/>
            <a:pathLst>
              <a:path w="59487" h="61052">
                <a:moveTo>
                  <a:pt x="29743" y="0"/>
                </a:moveTo>
                <a:lnTo>
                  <a:pt x="0" y="29743"/>
                </a:lnTo>
                <a:lnTo>
                  <a:pt x="29743" y="61052"/>
                </a:lnTo>
                <a:lnTo>
                  <a:pt x="59487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8068649" y="3785408"/>
            <a:ext cx="39847" cy="38675"/>
          </a:xfrm>
          <a:custGeom>
            <a:avLst/>
            <a:gdLst/>
            <a:ahLst/>
            <a:cxnLst/>
            <a:rect l="l" t="t" r="r" b="b"/>
            <a:pathLst>
              <a:path w="43832" h="43832">
                <a:moveTo>
                  <a:pt x="0" y="0"/>
                </a:moveTo>
                <a:lnTo>
                  <a:pt x="0" y="12523"/>
                </a:lnTo>
                <a:lnTo>
                  <a:pt x="31308" y="43832"/>
                </a:lnTo>
                <a:lnTo>
                  <a:pt x="43832" y="43832"/>
                </a:lnTo>
                <a:lnTo>
                  <a:pt x="43832" y="31308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068649" y="3813034"/>
            <a:ext cx="39847" cy="37294"/>
          </a:xfrm>
          <a:custGeom>
            <a:avLst/>
            <a:gdLst/>
            <a:ahLst/>
            <a:cxnLst/>
            <a:rect l="l" t="t" r="r" b="b"/>
            <a:pathLst>
              <a:path w="43832" h="42267">
                <a:moveTo>
                  <a:pt x="31308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3832" y="12523"/>
                </a:lnTo>
                <a:lnTo>
                  <a:pt x="43832" y="0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8041609" y="3813034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3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8041609" y="3785408"/>
            <a:ext cx="38425" cy="38675"/>
          </a:xfrm>
          <a:custGeom>
            <a:avLst/>
            <a:gdLst/>
            <a:ahLst/>
            <a:cxnLst/>
            <a:rect l="l" t="t" r="r" b="b"/>
            <a:pathLst>
              <a:path w="42267" h="43832">
                <a:moveTo>
                  <a:pt x="29743" y="0"/>
                </a:moveTo>
                <a:lnTo>
                  <a:pt x="0" y="31308"/>
                </a:lnTo>
                <a:lnTo>
                  <a:pt x="0" y="43832"/>
                </a:lnTo>
                <a:lnTo>
                  <a:pt x="12523" y="43832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8210963" y="3372406"/>
            <a:ext cx="55502" cy="52489"/>
          </a:xfrm>
          <a:custGeom>
            <a:avLst/>
            <a:gdLst/>
            <a:ahLst/>
            <a:cxnLst/>
            <a:rect l="l" t="t" r="r" b="b"/>
            <a:pathLst>
              <a:path w="61052" h="59487">
                <a:moveTo>
                  <a:pt x="29743" y="0"/>
                </a:moveTo>
                <a:lnTo>
                  <a:pt x="0" y="29743"/>
                </a:lnTo>
                <a:lnTo>
                  <a:pt x="29743" y="59487"/>
                </a:lnTo>
                <a:lnTo>
                  <a:pt x="61052" y="29743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8233733" y="3366881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0" y="0"/>
                </a:moveTo>
                <a:lnTo>
                  <a:pt x="0" y="12524"/>
                </a:lnTo>
                <a:lnTo>
                  <a:pt x="29743" y="42267"/>
                </a:lnTo>
                <a:lnTo>
                  <a:pt x="42267" y="42267"/>
                </a:lnTo>
                <a:lnTo>
                  <a:pt x="42267" y="29743"/>
                </a:lnTo>
                <a:lnTo>
                  <a:pt x="12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8233733" y="3393125"/>
            <a:ext cx="38425" cy="37294"/>
          </a:xfrm>
          <a:custGeom>
            <a:avLst/>
            <a:gdLst/>
            <a:ahLst/>
            <a:cxnLst/>
            <a:rect l="l" t="t" r="r" b="b"/>
            <a:pathLst>
              <a:path w="42267" h="42267">
                <a:moveTo>
                  <a:pt x="29743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4" y="42267"/>
                </a:lnTo>
                <a:lnTo>
                  <a:pt x="42267" y="12523"/>
                </a:lnTo>
                <a:lnTo>
                  <a:pt x="42267" y="0"/>
                </a:lnTo>
                <a:lnTo>
                  <a:pt x="29743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8205271" y="3393125"/>
            <a:ext cx="39848" cy="37294"/>
          </a:xfrm>
          <a:custGeom>
            <a:avLst/>
            <a:gdLst/>
            <a:ahLst/>
            <a:cxnLst/>
            <a:rect l="l" t="t" r="r" b="b"/>
            <a:pathLst>
              <a:path w="43833" h="42267">
                <a:moveTo>
                  <a:pt x="0" y="0"/>
                </a:moveTo>
                <a:lnTo>
                  <a:pt x="0" y="12523"/>
                </a:lnTo>
                <a:lnTo>
                  <a:pt x="31308" y="42267"/>
                </a:lnTo>
                <a:lnTo>
                  <a:pt x="43833" y="42267"/>
                </a:lnTo>
                <a:lnTo>
                  <a:pt x="43833" y="29743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8205271" y="3366881"/>
            <a:ext cx="39848" cy="37294"/>
          </a:xfrm>
          <a:custGeom>
            <a:avLst/>
            <a:gdLst/>
            <a:ahLst/>
            <a:cxnLst/>
            <a:rect l="l" t="t" r="r" b="b"/>
            <a:pathLst>
              <a:path w="43833" h="42267">
                <a:moveTo>
                  <a:pt x="31308" y="0"/>
                </a:moveTo>
                <a:lnTo>
                  <a:pt x="0" y="29743"/>
                </a:lnTo>
                <a:lnTo>
                  <a:pt x="0" y="42267"/>
                </a:lnTo>
                <a:lnTo>
                  <a:pt x="12523" y="42267"/>
                </a:lnTo>
                <a:lnTo>
                  <a:pt x="43833" y="12524"/>
                </a:lnTo>
                <a:lnTo>
                  <a:pt x="43833" y="0"/>
                </a:lnTo>
                <a:lnTo>
                  <a:pt x="3130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359315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5400000">
            <a:off x="7936580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2000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 rot="5400000">
            <a:off x="7610683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1998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 rot="5400000">
            <a:off x="7283364" y="5529155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1996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 rot="5400000">
            <a:off x="6956045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1994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 rot="5400000">
            <a:off x="6627302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1992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 rot="5400000">
            <a:off x="6302829" y="5529155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1990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 rot="5400000">
            <a:off x="5974086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1988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 rot="5400000">
            <a:off x="5646766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1986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 rot="5400000">
            <a:off x="5322293" y="5529155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1984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 rot="5400000">
            <a:off x="4993551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1982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 rot="5400000">
            <a:off x="4666231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1980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 rot="5400000">
            <a:off x="4337489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1978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 rot="5400000">
            <a:off x="4013015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1976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 rot="5400000">
            <a:off x="3685696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1974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 rot="5400000">
            <a:off x="3356953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1972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 rot="5400000">
            <a:off x="3032481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1970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 rot="5400000">
            <a:off x="2703738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1968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 rot="5400000">
            <a:off x="2376419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1966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 rot="5400000">
            <a:off x="2049100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1964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 rot="5400000">
            <a:off x="1723203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1962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 rot="5400000">
            <a:off x="1395883" y="5529154"/>
            <a:ext cx="263219" cy="111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870"/>
              </a:lnSpc>
              <a:spcBef>
                <a:spcPts val="43"/>
              </a:spcBef>
            </a:pPr>
            <a:r>
              <a:rPr sz="800" dirty="0">
                <a:latin typeface="Times New Roman"/>
                <a:cs typeface="Times New Roman"/>
              </a:rPr>
              <a:t>1960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 rot="16200000">
            <a:off x="494312" y="3406332"/>
            <a:ext cx="870569" cy="1171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11"/>
              </a:lnSpc>
              <a:spcBef>
                <a:spcPts val="45"/>
              </a:spcBef>
            </a:pPr>
            <a:r>
              <a:rPr sz="800" spc="13" dirty="0">
                <a:latin typeface="Times New Roman"/>
                <a:cs typeface="Times New Roman"/>
              </a:rPr>
              <a:t>Implie</a:t>
            </a:r>
            <a:r>
              <a:rPr sz="800" dirty="0">
                <a:latin typeface="Times New Roman"/>
                <a:cs typeface="Times New Roman"/>
              </a:rPr>
              <a:t>d  </a:t>
            </a:r>
            <a:r>
              <a:rPr sz="800" spc="34" dirty="0">
                <a:latin typeface="Times New Roman"/>
                <a:cs typeface="Times New Roman"/>
              </a:rPr>
              <a:t> </a:t>
            </a:r>
            <a:r>
              <a:rPr sz="800" spc="13" dirty="0">
                <a:latin typeface="Times New Roman"/>
                <a:cs typeface="Times New Roman"/>
              </a:rPr>
              <a:t>Premium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14058" y="1521490"/>
            <a:ext cx="38425" cy="556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1452482" y="1521490"/>
            <a:ext cx="6868061" cy="556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1414058" y="2078146"/>
            <a:ext cx="38425" cy="556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1452482" y="2078146"/>
            <a:ext cx="6868061" cy="556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1414058" y="2634802"/>
            <a:ext cx="38425" cy="556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1452482" y="2634802"/>
            <a:ext cx="6868061" cy="556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1414058" y="3191458"/>
            <a:ext cx="38425" cy="552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1452482" y="3191458"/>
            <a:ext cx="6868061" cy="552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1414058" y="3743971"/>
            <a:ext cx="38425" cy="556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1452482" y="3743971"/>
            <a:ext cx="6868061" cy="556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1414058" y="4300626"/>
            <a:ext cx="38425" cy="556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1452482" y="4300626"/>
            <a:ext cx="6868061" cy="556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1414058" y="4857283"/>
            <a:ext cx="38425" cy="556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452482" y="4857283"/>
            <a:ext cx="6868061" cy="556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45997" marR="2749993" algn="ctr">
              <a:lnSpc>
                <a:spcPct val="95825"/>
              </a:lnSpc>
              <a:spcBef>
                <a:spcPts val="3991"/>
              </a:spcBef>
            </a:pPr>
            <a:r>
              <a:rPr sz="1000" spc="10" dirty="0">
                <a:latin typeface="Times New Roman"/>
                <a:cs typeface="Times New Roman"/>
              </a:rPr>
              <a:t>Implie</a:t>
            </a:r>
            <a:r>
              <a:rPr sz="1000" dirty="0">
                <a:latin typeface="Times New Roman"/>
                <a:cs typeface="Times New Roman"/>
              </a:rPr>
              <a:t>d</a:t>
            </a:r>
            <a:r>
              <a:rPr sz="1000" spc="136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Premiu</a:t>
            </a:r>
            <a:r>
              <a:rPr sz="1000" dirty="0">
                <a:latin typeface="Times New Roman"/>
                <a:cs typeface="Times New Roman"/>
              </a:rPr>
              <a:t>m</a:t>
            </a:r>
            <a:r>
              <a:rPr sz="1000" spc="281" dirty="0">
                <a:latin typeface="Times New Roman"/>
                <a:cs typeface="Times New Roman"/>
              </a:rPr>
              <a:t> </a:t>
            </a:r>
            <a:r>
              <a:rPr sz="1000" spc="8" dirty="0">
                <a:latin typeface="Times New Roman"/>
                <a:cs typeface="Times New Roman"/>
              </a:rPr>
              <a:t>fo</a:t>
            </a:r>
            <a:r>
              <a:rPr sz="1000" dirty="0">
                <a:latin typeface="Times New Roman"/>
                <a:cs typeface="Times New Roman"/>
              </a:rPr>
              <a:t>r </a:t>
            </a:r>
            <a:r>
              <a:rPr sz="1000" spc="203" dirty="0">
                <a:latin typeface="Times New Roman"/>
                <a:cs typeface="Times New Roman"/>
              </a:rPr>
              <a:t> </a:t>
            </a:r>
            <a:r>
              <a:rPr sz="1000" spc="8" dirty="0">
                <a:latin typeface="Times New Roman"/>
                <a:cs typeface="Times New Roman"/>
              </a:rPr>
              <a:t>U</a:t>
            </a:r>
            <a:r>
              <a:rPr sz="1000" dirty="0">
                <a:latin typeface="Times New Roman"/>
                <a:cs typeface="Times New Roman"/>
              </a:rPr>
              <a:t>S</a:t>
            </a:r>
            <a:r>
              <a:rPr sz="1000" spc="234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Equit</a:t>
            </a:r>
            <a:r>
              <a:rPr sz="1000" dirty="0">
                <a:latin typeface="Times New Roman"/>
                <a:cs typeface="Times New Roman"/>
              </a:rPr>
              <a:t>y</a:t>
            </a:r>
            <a:r>
              <a:rPr sz="1000" spc="190" dirty="0">
                <a:latin typeface="Times New Roman"/>
                <a:cs typeface="Times New Roman"/>
              </a:rPr>
              <a:t> </a:t>
            </a:r>
            <a:r>
              <a:rPr sz="1000" spc="8" dirty="0">
                <a:latin typeface="Times New Roman"/>
                <a:cs typeface="Times New Roman"/>
              </a:rPr>
              <a:t>Market</a:t>
            </a:r>
            <a:endParaRPr sz="1000">
              <a:latin typeface="Times New Roman"/>
              <a:cs typeface="Times New Roman"/>
            </a:endParaRPr>
          </a:p>
          <a:p>
            <a:pPr marL="545074">
              <a:lnSpc>
                <a:spcPct val="95825"/>
              </a:lnSpc>
              <a:spcBef>
                <a:spcPts val="2076"/>
              </a:spcBef>
            </a:pPr>
            <a:r>
              <a:rPr sz="800" spc="-4" dirty="0">
                <a:latin typeface="Times New Roman"/>
                <a:cs typeface="Times New Roman"/>
              </a:rPr>
              <a:t>7.00%</a:t>
            </a:r>
            <a:endParaRPr sz="800">
              <a:latin typeface="Times New Roman"/>
              <a:cs typeface="Times New Roman"/>
            </a:endParaRPr>
          </a:p>
          <a:p>
            <a:pPr marL="545074">
              <a:lnSpc>
                <a:spcPct val="95825"/>
              </a:lnSpc>
              <a:spcBef>
                <a:spcPts val="3529"/>
              </a:spcBef>
            </a:pPr>
            <a:r>
              <a:rPr sz="800" spc="-4" dirty="0">
                <a:latin typeface="Times New Roman"/>
                <a:cs typeface="Times New Roman"/>
              </a:rPr>
              <a:t>6.00%</a:t>
            </a:r>
            <a:endParaRPr sz="800">
              <a:latin typeface="Times New Roman"/>
              <a:cs typeface="Times New Roman"/>
            </a:endParaRPr>
          </a:p>
          <a:p>
            <a:pPr marL="545074">
              <a:lnSpc>
                <a:spcPct val="95825"/>
              </a:lnSpc>
              <a:spcBef>
                <a:spcPts val="3529"/>
              </a:spcBef>
            </a:pPr>
            <a:r>
              <a:rPr sz="800" spc="-4" dirty="0">
                <a:latin typeface="Times New Roman"/>
                <a:cs typeface="Times New Roman"/>
              </a:rPr>
              <a:t>5.00%</a:t>
            </a:r>
            <a:endParaRPr sz="800">
              <a:latin typeface="Times New Roman"/>
              <a:cs typeface="Times New Roman"/>
            </a:endParaRPr>
          </a:p>
          <a:p>
            <a:pPr marL="545074">
              <a:lnSpc>
                <a:spcPct val="95825"/>
              </a:lnSpc>
              <a:spcBef>
                <a:spcPts val="3539"/>
              </a:spcBef>
            </a:pPr>
            <a:r>
              <a:rPr sz="800" spc="-4" dirty="0">
                <a:latin typeface="Times New Roman"/>
                <a:cs typeface="Times New Roman"/>
              </a:rPr>
              <a:t>4.00%</a:t>
            </a:r>
            <a:endParaRPr sz="800">
              <a:latin typeface="Times New Roman"/>
              <a:cs typeface="Times New Roman"/>
            </a:endParaRPr>
          </a:p>
          <a:p>
            <a:pPr marL="545074">
              <a:lnSpc>
                <a:spcPct val="95825"/>
              </a:lnSpc>
              <a:spcBef>
                <a:spcPts val="3485"/>
              </a:spcBef>
            </a:pPr>
            <a:r>
              <a:rPr sz="800" spc="-4" dirty="0">
                <a:latin typeface="Times New Roman"/>
                <a:cs typeface="Times New Roman"/>
              </a:rPr>
              <a:t>3.00%</a:t>
            </a:r>
            <a:endParaRPr sz="800">
              <a:latin typeface="Times New Roman"/>
              <a:cs typeface="Times New Roman"/>
            </a:endParaRPr>
          </a:p>
          <a:p>
            <a:pPr marL="545074">
              <a:lnSpc>
                <a:spcPct val="95825"/>
              </a:lnSpc>
              <a:spcBef>
                <a:spcPts val="3529"/>
              </a:spcBef>
            </a:pPr>
            <a:r>
              <a:rPr sz="800" spc="-4" dirty="0">
                <a:latin typeface="Times New Roman"/>
                <a:cs typeface="Times New Roman"/>
              </a:rPr>
              <a:t>2.00%</a:t>
            </a:r>
            <a:endParaRPr sz="800">
              <a:latin typeface="Times New Roman"/>
              <a:cs typeface="Times New Roman"/>
            </a:endParaRPr>
          </a:p>
          <a:p>
            <a:pPr marL="545074">
              <a:lnSpc>
                <a:spcPct val="95825"/>
              </a:lnSpc>
              <a:spcBef>
                <a:spcPts val="3529"/>
              </a:spcBef>
            </a:pPr>
            <a:r>
              <a:rPr sz="800" spc="-4" dirty="0">
                <a:latin typeface="Times New Roman"/>
                <a:cs typeface="Times New Roman"/>
              </a:rPr>
              <a:t>1.00%</a:t>
            </a:r>
            <a:endParaRPr sz="800">
              <a:latin typeface="Times New Roman"/>
              <a:cs typeface="Times New Roman"/>
            </a:endParaRPr>
          </a:p>
          <a:p>
            <a:pPr marL="545074">
              <a:lnSpc>
                <a:spcPct val="95825"/>
              </a:lnSpc>
              <a:spcBef>
                <a:spcPts val="3529"/>
              </a:spcBef>
            </a:pPr>
            <a:r>
              <a:rPr sz="800" spc="-4" dirty="0">
                <a:latin typeface="Times New Roman"/>
                <a:cs typeface="Times New Roman"/>
              </a:rPr>
              <a:t>0.00%</a:t>
            </a:r>
            <a:endParaRPr sz="800">
              <a:latin typeface="Times New Roman"/>
              <a:cs typeface="Times New Roman"/>
            </a:endParaRPr>
          </a:p>
          <a:p>
            <a:pPr marL="4219315" marR="3590117" algn="ctr">
              <a:lnSpc>
                <a:spcPct val="95825"/>
              </a:lnSpc>
              <a:spcBef>
                <a:spcPts val="2091"/>
              </a:spcBef>
            </a:pPr>
            <a:r>
              <a:rPr sz="800" spc="31" dirty="0">
                <a:latin typeface="Times New Roman"/>
                <a:cs typeface="Times New Roman"/>
              </a:rPr>
              <a:t>Year</a:t>
            </a:r>
            <a:endParaRPr sz="8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7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28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49439" y="2039471"/>
            <a:ext cx="5446347" cy="3646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9315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70917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Beta Estimation: Global Crossing</a:t>
            </a:r>
            <a:endParaRPr sz="2500">
              <a:latin typeface="Arial"/>
              <a:cs typeface="Arial"/>
            </a:endParaRPr>
          </a:p>
          <a:p>
            <a:pPr marL="161555">
              <a:lnSpc>
                <a:spcPct val="95825"/>
              </a:lnSpc>
              <a:spcBef>
                <a:spcPts val="3565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261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3700</Words>
  <Application>Microsoft Office PowerPoint</Application>
  <PresentationFormat>On-screen Show (4:3)</PresentationFormat>
  <Paragraphs>1224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Penilaian Asset &amp;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17</cp:revision>
  <dcterms:created xsi:type="dcterms:W3CDTF">2017-09-09T11:34:57Z</dcterms:created>
  <dcterms:modified xsi:type="dcterms:W3CDTF">2017-09-26T06:05:20Z</dcterms:modified>
</cp:coreProperties>
</file>