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06286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Problems with the treasury stock approach</a:t>
            </a:r>
            <a:endParaRPr sz="2500">
              <a:latin typeface="Arial"/>
              <a:cs typeface="Arial"/>
            </a:endParaRPr>
          </a:p>
          <a:p>
            <a:pPr marL="1395001" marR="359757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treasury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tire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preriur</a:t>
            </a:r>
            <a:r>
              <a:rPr sz="1700" spc="-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35975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options.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used,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assuring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roney </a:t>
            </a:r>
            <a:endParaRPr sz="1700">
              <a:latin typeface="Times New Roman"/>
              <a:cs typeface="Times New Roman"/>
            </a:endParaRPr>
          </a:p>
          <a:p>
            <a:pPr marL="1395001" marR="35975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essentially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worth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nothing.</a:t>
            </a:r>
            <a:endParaRPr sz="1700">
              <a:latin typeface="Times New Roman"/>
              <a:cs typeface="Times New Roman"/>
            </a:endParaRPr>
          </a:p>
          <a:p>
            <a:pPr marL="1395001" marR="310456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treasury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problers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out-of-the-roney </a:t>
            </a:r>
            <a:endParaRPr sz="1700">
              <a:latin typeface="Times New Roman"/>
              <a:cs typeface="Times New Roman"/>
            </a:endParaRPr>
          </a:p>
          <a:p>
            <a:pPr marL="1395001" marR="31045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options.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 considered,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reduce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 </a:t>
            </a:r>
            <a:endParaRPr sz="1700">
              <a:latin typeface="Times New Roman"/>
              <a:cs typeface="Times New Roman"/>
            </a:endParaRPr>
          </a:p>
          <a:p>
            <a:pPr marL="1395001" marR="31045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ignored,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treated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non-existent.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63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84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43390" marR="1476477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Dealing with options the right way…</a:t>
            </a:r>
            <a:endParaRPr sz="2500">
              <a:latin typeface="Arial"/>
              <a:cs typeface="Arial"/>
            </a:endParaRPr>
          </a:p>
          <a:p>
            <a:pPr marL="1395001" marR="506775" indent="-303444">
              <a:lnSpc>
                <a:spcPts val="1947"/>
              </a:lnSpc>
              <a:spcBef>
                <a:spcPts val="412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1:</a:t>
            </a:r>
            <a:r>
              <a:rPr sz="1700" spc="-13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frr,</a:t>
            </a:r>
            <a:r>
              <a:rPr sz="1700" spc="-2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 rodels.</a:t>
            </a:r>
            <a:endParaRPr sz="1700">
              <a:latin typeface="Times New Roman"/>
              <a:cs typeface="Times New Roman"/>
            </a:endParaRPr>
          </a:p>
          <a:p>
            <a:pPr marL="1395001" marR="577787" indent="-303444" algn="just">
              <a:lnSpc>
                <a:spcPts val="2012"/>
              </a:lnSpc>
              <a:spcBef>
                <a:spcPts val="266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2:Subtract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arrive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77787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-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Alternativel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skip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estirate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577787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directl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603113" indent="-303444">
              <a:lnSpc>
                <a:spcPts val="1858"/>
              </a:lnSpc>
              <a:spcBef>
                <a:spcPts val="52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3:Subtract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estirated</a:t>
            </a:r>
            <a:r>
              <a:rPr sz="1700" spc="-2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value)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clairs:</a:t>
            </a:r>
            <a:endParaRPr sz="1700">
              <a:latin typeface="Times New Roman"/>
              <a:cs typeface="Times New Roman"/>
            </a:endParaRPr>
          </a:p>
          <a:p>
            <a:pPr marL="1469580" marR="1511901" algn="ctr">
              <a:lnSpc>
                <a:spcPct val="95825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arrants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-2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arrant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9"/>
              </a:spcBef>
            </a:pP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arrants  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Alternatively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estirate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rodel</a:t>
            </a:r>
            <a:endParaRPr sz="1600">
              <a:latin typeface="Times New Roman"/>
              <a:cs typeface="Times New Roman"/>
            </a:endParaRPr>
          </a:p>
          <a:p>
            <a:pPr marL="1749020" marR="307895" indent="-252870">
              <a:lnSpc>
                <a:spcPct val="98604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Conversion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Convertible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17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Straight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Portion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Convertible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endParaRPr sz="1600">
              <a:latin typeface="Times New Roman"/>
              <a:cs typeface="Times New Roman"/>
            </a:endParaRPr>
          </a:p>
          <a:p>
            <a:pPr marL="1395001" marR="496792" indent="-303444">
              <a:lnSpc>
                <a:spcPts val="1858"/>
              </a:lnSpc>
              <a:spcBef>
                <a:spcPts val="51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4:Divide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reraining</a:t>
            </a:r>
            <a:r>
              <a:rPr sz="1700" spc="-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nurber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 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1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10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2291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37025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Employee Options</a:t>
            </a:r>
            <a:endParaRPr sz="2500">
              <a:latin typeface="Arial"/>
              <a:cs typeface="Arial"/>
            </a:endParaRPr>
          </a:p>
          <a:p>
            <a:pPr marL="1395001" marR="652603" indent="-303444">
              <a:lnSpc>
                <a:spcPts val="1947"/>
              </a:lnSpc>
              <a:spcBef>
                <a:spcPts val="412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rodels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 three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caveats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–</a:t>
            </a:r>
            <a:endParaRPr sz="1700">
              <a:latin typeface="Times New Roman"/>
              <a:cs typeface="Times New Roman"/>
            </a:endParaRPr>
          </a:p>
          <a:p>
            <a:pPr marL="1749020" marR="431011" indent="-252870">
              <a:lnSpc>
                <a:spcPct val="98604"/>
              </a:lnSpc>
              <a:spcBef>
                <a:spcPts val="25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terr,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raking</a:t>
            </a:r>
            <a:r>
              <a:rPr sz="1600" spc="-2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assurptions</a:t>
            </a:r>
            <a:r>
              <a:rPr sz="1600" spc="-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constant variance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constant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ruch</a:t>
            </a:r>
            <a:r>
              <a:rPr sz="1600" spc="-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shakie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4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dilution,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749020" marR="954322" indent="-252870">
              <a:lnSpc>
                <a:spcPts val="1768"/>
              </a:lnSpc>
              <a:spcBef>
                <a:spcPts val="63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expiration,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raking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dangerous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European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rodels.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2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until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vested.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Erployee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illiquid.</a:t>
            </a:r>
            <a:endParaRPr sz="1600">
              <a:latin typeface="Times New Roman"/>
              <a:cs typeface="Times New Roman"/>
            </a:endParaRPr>
          </a:p>
          <a:p>
            <a:pPr marL="1395001" marR="304081" indent="-303444">
              <a:lnSpc>
                <a:spcPts val="2012"/>
              </a:lnSpc>
              <a:spcBef>
                <a:spcPts val="4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problers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partially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alleviated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 </a:t>
            </a:r>
            <a:endParaRPr sz="1700">
              <a:latin typeface="Times New Roman"/>
              <a:cs typeface="Times New Roman"/>
            </a:endParaRPr>
          </a:p>
          <a:p>
            <a:pPr marL="1395001" marR="304081">
              <a:lnSpc>
                <a:spcPct val="91321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rodel,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shifts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variance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early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factoring 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dilution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fect.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resulting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vested.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84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72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9971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Modifications to Option pricing Model</a:t>
            </a:r>
            <a:endParaRPr sz="2500">
              <a:latin typeface="Arial"/>
              <a:cs typeface="Arial"/>
            </a:endParaRPr>
          </a:p>
          <a:p>
            <a:pPr marL="1395001" marR="37777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earl</a:t>
            </a:r>
            <a:r>
              <a:rPr sz="1700" spc="-12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rade </a:t>
            </a:r>
            <a:endParaRPr sz="1700">
              <a:latin typeface="Times New Roman"/>
              <a:cs typeface="Times New Roman"/>
            </a:endParaRPr>
          </a:p>
          <a:p>
            <a:pPr marL="1395001" marR="3777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right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</a:t>
            </a:r>
            <a:r>
              <a:rPr sz="1700" spc="-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Binorial</a:t>
            </a:r>
            <a:r>
              <a:rPr sz="1700" spc="-1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rodel,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rake </a:t>
            </a:r>
            <a:endParaRPr sz="1700">
              <a:latin typeface="Times New Roman"/>
              <a:cs typeface="Times New Roman"/>
            </a:endParaRPr>
          </a:p>
          <a:p>
            <a:pPr marL="1395001" marR="3777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contingent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price.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(Exercise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 </a:t>
            </a:r>
            <a:endParaRPr sz="1700">
              <a:latin typeface="Times New Roman"/>
              <a:cs typeface="Times New Roman"/>
            </a:endParaRPr>
          </a:p>
          <a:p>
            <a:pPr marL="1395001" marR="3777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exceeds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150%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exarple).</a:t>
            </a:r>
            <a:endParaRPr sz="1700">
              <a:latin typeface="Times New Roman"/>
              <a:cs typeface="Times New Roman"/>
            </a:endParaRPr>
          </a:p>
          <a:p>
            <a:pPr marL="1395001" marR="29667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Black-Scholes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</a:t>
            </a:r>
            <a:r>
              <a:rPr sz="1700" spc="-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shorter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raturity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(half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stated </a:t>
            </a:r>
            <a:endParaRPr sz="1700">
              <a:latin typeface="Times New Roman"/>
              <a:cs typeface="Times New Roman"/>
            </a:endParaRPr>
          </a:p>
          <a:p>
            <a:pPr marL="1395001" marR="29667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one)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dilution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adjustrent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yields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roughly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sirilar </a:t>
            </a:r>
            <a:endParaRPr sz="1700">
              <a:latin typeface="Times New Roman"/>
              <a:cs typeface="Times New Roman"/>
            </a:endParaRPr>
          </a:p>
          <a:p>
            <a:pPr marL="1395001" marR="29667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values.</a:t>
            </a:r>
            <a:endParaRPr sz="1700">
              <a:latin typeface="Times New Roman"/>
              <a:cs typeface="Times New Roman"/>
            </a:endParaRPr>
          </a:p>
          <a:p>
            <a:pPr marL="1395001" marR="30170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Bottor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line: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gurent</a:t>
            </a:r>
            <a:r>
              <a:rPr sz="1700" spc="-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rodels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terrible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job </a:t>
            </a:r>
            <a:endParaRPr sz="1700">
              <a:latin typeface="Times New Roman"/>
              <a:cs typeface="Times New Roman"/>
            </a:endParaRPr>
          </a:p>
          <a:p>
            <a:pPr marL="1395001" marR="30170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does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hold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wate</a:t>
            </a:r>
            <a:r>
              <a:rPr sz="1700" spc="-102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lousiest </a:t>
            </a:r>
            <a:endParaRPr sz="1700">
              <a:latin typeface="Times New Roman"/>
              <a:cs typeface="Times New Roman"/>
            </a:endParaRPr>
          </a:p>
          <a:p>
            <a:pPr marL="1395001" marR="30170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</a:t>
            </a:r>
            <a:r>
              <a:rPr sz="1700" spc="-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does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“exercise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 </a:t>
            </a:r>
            <a:endParaRPr sz="1700">
              <a:latin typeface="Times New Roman"/>
              <a:cs typeface="Times New Roman"/>
            </a:endParaRPr>
          </a:p>
          <a:p>
            <a:pPr marL="1395001" marR="30170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value”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57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97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449816" marR="1150816" indent="-2177506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Back to the numbers… Inputs for Option </a:t>
            </a:r>
            <a:endParaRPr sz="2500">
              <a:latin typeface="Arial"/>
              <a:cs typeface="Arial"/>
            </a:endParaRPr>
          </a:p>
          <a:p>
            <a:pPr marL="3449816" marR="1150816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valuation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Strike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Maturity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Standard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deviation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40%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Riskless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5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62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7340" y="3469814"/>
            <a:ext cx="175558" cy="227193"/>
          </a:xfrm>
          <a:custGeom>
            <a:avLst/>
            <a:gdLst/>
            <a:ahLst/>
            <a:cxnLst/>
            <a:rect l="l" t="t" r="r" b="b"/>
            <a:pathLst>
              <a:path w="193114" h="257485">
                <a:moveTo>
                  <a:pt x="0" y="257485"/>
                </a:moveTo>
                <a:lnTo>
                  <a:pt x="19311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3317" y="3431802"/>
            <a:ext cx="48955" cy="52267"/>
          </a:xfrm>
          <a:custGeom>
            <a:avLst/>
            <a:gdLst/>
            <a:ahLst/>
            <a:cxnLst/>
            <a:rect l="l" t="t" r="r" b="b"/>
            <a:pathLst>
              <a:path w="53851" h="59236">
                <a:moveTo>
                  <a:pt x="53851" y="0"/>
                </a:moveTo>
                <a:lnTo>
                  <a:pt x="0" y="26925"/>
                </a:lnTo>
                <a:lnTo>
                  <a:pt x="43081" y="59236"/>
                </a:lnTo>
                <a:lnTo>
                  <a:pt x="53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17963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the Options</a:t>
            </a:r>
            <a:endParaRPr sz="2500">
              <a:latin typeface="Arial"/>
              <a:cs typeface="Arial"/>
            </a:endParaRPr>
          </a:p>
          <a:p>
            <a:pPr marL="1395001" marR="927536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dilution-adjusted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Black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Scholes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rodel,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arrive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92753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(d1)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0.7274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(d2)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0.3861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806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9.43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(0.7274)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</a:t>
            </a:r>
            <a:r>
              <a:rPr sz="1500" baseline="20165" dirty="0">
                <a:latin typeface="Times New Roman"/>
                <a:cs typeface="Times New Roman"/>
              </a:rPr>
              <a:t>-(0.04)</a:t>
            </a:r>
            <a:r>
              <a:rPr sz="1500" spc="88" baseline="20165" dirty="0">
                <a:latin typeface="Times New Roman"/>
                <a:cs typeface="Times New Roman"/>
              </a:rPr>
              <a:t> </a:t>
            </a:r>
            <a:r>
              <a:rPr sz="1500" baseline="20165" dirty="0">
                <a:latin typeface="Times New Roman"/>
                <a:cs typeface="Times New Roman"/>
              </a:rPr>
              <a:t>(5)</a:t>
            </a:r>
            <a:r>
              <a:rPr sz="1600" dirty="0">
                <a:latin typeface="Times New Roman"/>
                <a:cs typeface="Times New Roman"/>
              </a:rPr>
              <a:t>(0.3861)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3.70</a:t>
            </a:r>
            <a:endParaRPr sz="1600">
              <a:latin typeface="Times New Roman"/>
              <a:cs typeface="Times New Roman"/>
            </a:endParaRPr>
          </a:p>
          <a:p>
            <a:pPr marL="2696723">
              <a:lnSpc>
                <a:spcPct val="95825"/>
              </a:lnSpc>
              <a:spcBef>
                <a:spcPts val="2126"/>
              </a:spcBef>
            </a:pPr>
            <a:r>
              <a:rPr sz="1000" dirty="0">
                <a:latin typeface="Times New Roman"/>
                <a:cs typeface="Times New Roman"/>
              </a:rPr>
              <a:t>Dilution</a:t>
            </a:r>
            <a:r>
              <a:rPr sz="1000" spc="11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adjusted</a:t>
            </a:r>
            <a:r>
              <a:rPr sz="1000" spc="11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Stock</a:t>
            </a:r>
            <a:r>
              <a:rPr sz="1000" spc="5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price</a:t>
            </a:r>
            <a:endParaRPr sz="10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94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2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59038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Equity to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Equity per share</a:t>
            </a:r>
            <a:endParaRPr sz="2500">
              <a:latin typeface="Arial"/>
              <a:cs typeface="Arial"/>
            </a:endParaRPr>
          </a:p>
          <a:p>
            <a:pPr marL="1395001" marR="60963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$5.42,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estirate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60963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</a:t>
            </a:r>
            <a:r>
              <a:rPr sz="1600" spc="-2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(.08-.03)      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                                        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                                       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granted          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37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            </a:t>
            </a:r>
            <a:r>
              <a:rPr sz="1600" spc="2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$963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    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                         </a:t>
            </a:r>
            <a:r>
              <a:rPr sz="1600" spc="3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9.63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4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70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00773">
              <a:lnSpc>
                <a:spcPct val="95825"/>
              </a:lnSpc>
              <a:spcBef>
                <a:spcPts val="5460"/>
              </a:spcBef>
            </a:pP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o tax adjust or not to tax adjust…</a:t>
            </a:r>
            <a:endParaRPr sz="2500">
              <a:latin typeface="Arial"/>
              <a:cs typeface="Arial"/>
            </a:endParaRPr>
          </a:p>
          <a:p>
            <a:pPr marL="1395001" marR="565611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above,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assured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 </a:t>
            </a:r>
            <a:endParaRPr sz="1700">
              <a:latin typeface="Times New Roman"/>
              <a:cs typeface="Times New Roman"/>
            </a:endParaRPr>
          </a:p>
          <a:p>
            <a:pPr marL="1395001" marR="56561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provide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advantages.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extent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6561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creates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advantages,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actual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 </a:t>
            </a:r>
            <a:endParaRPr sz="1700">
              <a:latin typeface="Times New Roman"/>
              <a:cs typeface="Times New Roman"/>
            </a:endParaRPr>
          </a:p>
          <a:p>
            <a:pPr marL="1395001" marR="56561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savings.</a:t>
            </a:r>
            <a:endParaRPr sz="1700">
              <a:latin typeface="Times New Roman"/>
              <a:cs typeface="Times New Roman"/>
            </a:endParaRPr>
          </a:p>
          <a:p>
            <a:pPr marL="1395001" marR="564675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sirple</a:t>
            </a:r>
            <a:r>
              <a:rPr sz="1700" spc="2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adjustrent</a:t>
            </a:r>
            <a:r>
              <a:rPr sz="1700" spc="-1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rultiply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(1- </a:t>
            </a:r>
            <a:endParaRPr sz="1700">
              <a:latin typeface="Times New Roman"/>
              <a:cs typeface="Times New Roman"/>
            </a:endParaRPr>
          </a:p>
          <a:p>
            <a:pPr marL="1395001" marR="56467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rate)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-tax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63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93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03039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Option grants in the future…</a:t>
            </a:r>
            <a:endParaRPr sz="2500">
              <a:latin typeface="Arial"/>
              <a:cs typeface="Arial"/>
            </a:endParaRPr>
          </a:p>
          <a:p>
            <a:pPr marL="1395001" marR="527001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Assure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</a:t>
            </a:r>
            <a:r>
              <a:rPr sz="1700" spc="-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intends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continue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 </a:t>
            </a:r>
            <a:endParaRPr sz="1700">
              <a:latin typeface="Times New Roman"/>
              <a:cs typeface="Times New Roman"/>
            </a:endParaRPr>
          </a:p>
          <a:p>
            <a:pPr marL="1395001" marR="527001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top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ranagerent</a:t>
            </a:r>
            <a:r>
              <a:rPr sz="1700" spc="-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corpensation.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 </a:t>
            </a:r>
            <a:endParaRPr sz="1700">
              <a:latin typeface="Times New Roman"/>
              <a:cs typeface="Times New Roman"/>
            </a:endParaRPr>
          </a:p>
          <a:p>
            <a:pPr marL="1395001" marR="527001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395001" marR="490126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sirplest</a:t>
            </a:r>
            <a:r>
              <a:rPr sz="1700" spc="-2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rechanisr</a:t>
            </a:r>
            <a:r>
              <a:rPr sz="1700" spc="3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bringing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9012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analysis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following:</a:t>
            </a:r>
            <a:endParaRPr sz="1700">
              <a:latin typeface="Times New Roman"/>
              <a:cs typeface="Times New Roman"/>
            </a:endParaRPr>
          </a:p>
          <a:p>
            <a:pPr marL="1749020" marR="381552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Estirate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granted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few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749020" marR="381552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revenues.</a:t>
            </a:r>
            <a:endParaRPr sz="1600">
              <a:latin typeface="Times New Roman"/>
              <a:cs typeface="Times New Roman"/>
            </a:endParaRPr>
          </a:p>
          <a:p>
            <a:pPr marL="1749020" marR="302719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Forecast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grants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 </a:t>
            </a:r>
            <a:endParaRPr sz="1600">
              <a:latin typeface="Times New Roman"/>
              <a:cs typeface="Times New Roman"/>
            </a:endParaRPr>
          </a:p>
          <a:p>
            <a:pPr marL="1749020" marR="30271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grants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749020" marR="30271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becore</a:t>
            </a:r>
            <a:r>
              <a:rPr sz="1600" spc="-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sralle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441211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Consider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iter</a:t>
            </a:r>
            <a:r>
              <a:rPr sz="1600" spc="-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</a:t>
            </a:r>
            <a:r>
              <a:rPr sz="1600" spc="-93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749020" marR="44121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-3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</a:t>
            </a:r>
            <a:r>
              <a:rPr sz="1600" spc="-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</a:t>
            </a:r>
            <a:r>
              <a:rPr sz="1600" spc="-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43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581344" marR="716239" indent="-2743875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When options a</a:t>
            </a:r>
            <a:r>
              <a:rPr sz="2500" spc="-39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 equity value per share the </a:t>
            </a:r>
            <a:endParaRPr sz="2500">
              <a:latin typeface="Arial"/>
              <a:cs typeface="Arial"/>
            </a:endParaRPr>
          </a:p>
          <a:p>
            <a:pPr marL="3581344" marR="716239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most…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rore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strike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terr</a:t>
            </a:r>
            <a:r>
              <a:rPr sz="1600" spc="-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raturity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rore</a:t>
            </a:r>
            <a:r>
              <a:rPr sz="1600" spc="-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volatile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1395001" marR="751062" indent="-303444" algn="just">
              <a:lnSpc>
                <a:spcPts val="2012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ragnifed</a:t>
            </a:r>
            <a:r>
              <a:rPr sz="1700" spc="-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75106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revisit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reset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 the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 </a:t>
            </a:r>
            <a:endParaRPr sz="1700">
              <a:latin typeface="Times New Roman"/>
              <a:cs typeface="Times New Roman"/>
            </a:endParaRPr>
          </a:p>
          <a:p>
            <a:pPr marL="1395001" marR="75106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roves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down.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5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51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3"/>
              </a:spcBef>
            </a:pPr>
            <a:endParaRPr sz="500"/>
          </a:p>
          <a:p>
            <a:pPr marL="3321032" marR="569783" indent="-2344649">
              <a:lnSpc>
                <a:spcPct val="99562"/>
              </a:lnSpc>
              <a:spcBef>
                <a:spcPts val="13461"/>
              </a:spcBef>
            </a:pPr>
            <a:r>
              <a:rPr sz="3200" dirty="0">
                <a:latin typeface="Arial"/>
                <a:cs typeface="Arial"/>
              </a:rPr>
              <a:t>Employee Options, Restricted Stock and </a:t>
            </a:r>
            <a:r>
              <a:rPr sz="3200" spc="-232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alue</a:t>
            </a:r>
            <a:endParaRPr sz="3200">
              <a:latin typeface="Arial"/>
              <a:cs typeface="Arial"/>
            </a:endParaRPr>
          </a:p>
          <a:p>
            <a:pPr marL="3121979" marR="3122020" algn="ctr">
              <a:lnSpc>
                <a:spcPct val="95825"/>
              </a:lnSpc>
              <a:spcBef>
                <a:spcPts val="5870"/>
              </a:spcBef>
            </a:pPr>
            <a:r>
              <a:rPr sz="1700" dirty="0">
                <a:latin typeface="Times New Roman"/>
                <a:cs typeface="Times New Roman"/>
              </a:rPr>
              <a:t>Aswath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Damodaran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35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67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485003" marR="1185835" indent="-2178045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The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Agency problems created by option </a:t>
            </a:r>
            <a:endParaRPr sz="2500">
              <a:latin typeface="Arial"/>
              <a:cs typeface="Arial"/>
            </a:endParaRPr>
          </a:p>
          <a:p>
            <a:pPr marL="3485003" marR="1185835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grants…</a:t>
            </a:r>
            <a:endParaRPr sz="2500">
              <a:latin typeface="Arial"/>
              <a:cs typeface="Arial"/>
            </a:endParaRPr>
          </a:p>
          <a:p>
            <a:pPr marL="1395001" marR="278229" indent="-303444">
              <a:lnSpc>
                <a:spcPts val="2017"/>
              </a:lnSpc>
              <a:spcBef>
                <a:spcPts val="39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" dirty="0">
                <a:latin typeface="Times New Roman"/>
                <a:cs typeface="Times New Roman"/>
              </a:rPr>
              <a:t> </a:t>
            </a: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olatility</a:t>
            </a:r>
            <a:r>
              <a:rPr sz="1700" b="1" spc="7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Effect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volatility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increases, </a:t>
            </a:r>
            <a:endParaRPr sz="1700">
              <a:latin typeface="Times New Roman"/>
              <a:cs typeface="Times New Roman"/>
            </a:endParaRPr>
          </a:p>
          <a:p>
            <a:pPr marL="1395001" marR="27822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while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</a:t>
            </a:r>
            <a:r>
              <a:rPr sz="1700" spc="-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ray</a:t>
            </a:r>
            <a:r>
              <a:rPr sz="1700" spc="-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decrease.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Managers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27822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corpensated</a:t>
            </a:r>
            <a:r>
              <a:rPr sz="1700" spc="-2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prirarily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ray</a:t>
            </a:r>
            <a:r>
              <a:rPr sz="1700" spc="-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incentive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endParaRPr sz="1700">
              <a:latin typeface="Times New Roman"/>
              <a:cs typeface="Times New Roman"/>
            </a:endParaRPr>
          </a:p>
          <a:p>
            <a:pPr marL="1395001" marR="27822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far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rore</a:t>
            </a:r>
            <a:r>
              <a:rPr sz="1700" spc="-1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warranted.</a:t>
            </a:r>
            <a:endParaRPr sz="1700">
              <a:latin typeface="Times New Roman"/>
              <a:cs typeface="Times New Roman"/>
            </a:endParaRPr>
          </a:p>
          <a:p>
            <a:pPr marL="1395001" marR="503391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3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Price</a:t>
            </a:r>
            <a:r>
              <a:rPr sz="1700" b="1" spc="4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Effect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Managers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avoid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action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(even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50339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rake</a:t>
            </a:r>
            <a:r>
              <a:rPr sz="1700" spc="-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sense)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reduce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price.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exarple,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dividends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endParaRPr sz="1700">
              <a:latin typeface="Times New Roman"/>
              <a:cs typeface="Times New Roman"/>
            </a:endParaRPr>
          </a:p>
          <a:p>
            <a:pPr marL="1395001" marR="309927">
              <a:lnSpc>
                <a:spcPts val="2012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disfavor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ex-dividend </a:t>
            </a:r>
            <a:endParaRPr sz="1700">
              <a:latin typeface="Times New Roman"/>
              <a:cs typeface="Times New Roman"/>
            </a:endParaRPr>
          </a:p>
          <a:p>
            <a:pPr marL="1395001" marR="309927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da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415907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3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Short-term</a:t>
            </a:r>
            <a:r>
              <a:rPr sz="1700" b="1" spc="8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Effect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extent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exercised </a:t>
            </a:r>
            <a:endParaRPr sz="1700">
              <a:latin typeface="Times New Roman"/>
              <a:cs typeface="Times New Roman"/>
            </a:endParaRPr>
          </a:p>
          <a:p>
            <a:pPr marL="1395001" marR="41590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quickly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profts</a:t>
            </a:r>
            <a:r>
              <a:rPr sz="1700" spc="4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cashed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in,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terptation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ranipulate </a:t>
            </a:r>
            <a:endParaRPr sz="1700">
              <a:latin typeface="Times New Roman"/>
              <a:cs typeface="Times New Roman"/>
            </a:endParaRPr>
          </a:p>
          <a:p>
            <a:pPr marL="1395001" marR="41590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inforration</a:t>
            </a:r>
            <a:r>
              <a:rPr sz="1700" spc="-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short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terr</a:t>
            </a:r>
            <a:r>
              <a:rPr sz="1700" spc="-1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(Earnings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announcerents…)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57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93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9436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Accounting E</a:t>
            </a:r>
            <a:r>
              <a:rPr sz="2500" spc="-39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fect…</a:t>
            </a:r>
            <a:endParaRPr sz="2500">
              <a:latin typeface="Arial"/>
              <a:cs typeface="Arial"/>
            </a:endParaRPr>
          </a:p>
          <a:p>
            <a:pPr marL="1395001" marR="45952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treatrent</a:t>
            </a:r>
            <a:r>
              <a:rPr sz="1700" spc="-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abysral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led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45952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risuse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corporate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boards.</a:t>
            </a:r>
            <a:endParaRPr sz="1700">
              <a:latin typeface="Times New Roman"/>
              <a:cs typeface="Times New Roman"/>
            </a:endParaRPr>
          </a:p>
          <a:p>
            <a:pPr marL="1395001" marR="33476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Accountants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treated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non-issue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kept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focus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exercise.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Thus,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recorded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tire</a:t>
            </a:r>
            <a:r>
              <a:rPr sz="1700" spc="-1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(though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footnotes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reveal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details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grant).</a:t>
            </a:r>
            <a:endParaRPr sz="1700">
              <a:latin typeface="Times New Roman"/>
              <a:cs typeface="Times New Roman"/>
            </a:endParaRPr>
          </a:p>
          <a:p>
            <a:pPr marL="1395001" marR="448273" indent="-303444">
              <a:lnSpc>
                <a:spcPts val="2012"/>
              </a:lnSpc>
              <a:spcBef>
                <a:spcPts val="555"/>
              </a:spcBef>
              <a:tabLst>
                <a:tab pos="1447416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	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exercised,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uniforrity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48273">
              <a:lnSpc>
                <a:spcPts val="2012"/>
              </a:lnSpc>
              <a:spcBef>
                <a:spcPts val="110"/>
              </a:spcBef>
              <a:tabLst>
                <a:tab pos="1447416" algn="l"/>
              </a:tabLst>
            </a:pP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Sore</a:t>
            </a:r>
            <a:r>
              <a:rPr sz="1700" spc="-2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frrs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show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ference </a:t>
            </a:r>
            <a:endParaRPr sz="1700">
              <a:latin typeface="Times New Roman"/>
              <a:cs typeface="Times New Roman"/>
            </a:endParaRPr>
          </a:p>
          <a:p>
            <a:pPr marL="1395001" marR="448273">
              <a:lnSpc>
                <a:spcPts val="2012"/>
              </a:lnSpc>
              <a:spcBef>
                <a:spcPts val="110"/>
              </a:spcBef>
              <a:tabLst>
                <a:tab pos="1447416" algn="l"/>
              </a:tabLst>
            </a:pPr>
            <a:r>
              <a:rPr sz="1700" dirty="0">
                <a:latin typeface="Times New Roman"/>
                <a:cs typeface="Times New Roman"/>
              </a:rPr>
              <a:t>between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whereas </a:t>
            </a:r>
            <a:endParaRPr sz="1700">
              <a:latin typeface="Times New Roman"/>
              <a:cs typeface="Times New Roman"/>
            </a:endParaRPr>
          </a:p>
          <a:p>
            <a:pPr marL="1395001" marR="448273">
              <a:lnSpc>
                <a:spcPts val="2012"/>
              </a:lnSpc>
              <a:spcBef>
                <a:spcPts val="110"/>
              </a:spcBef>
              <a:tabLst>
                <a:tab pos="1447416" algn="l"/>
              </a:tabLst>
            </a:pPr>
            <a:r>
              <a:rPr sz="1700" dirty="0">
                <a:latin typeface="Times New Roman"/>
                <a:cs typeface="Times New Roman"/>
              </a:rPr>
              <a:t>others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reduce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44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4951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times, they are changing….</a:t>
            </a:r>
            <a:endParaRPr sz="2500">
              <a:latin typeface="Arial"/>
              <a:cs typeface="Arial"/>
            </a:endParaRPr>
          </a:p>
          <a:p>
            <a:pPr marL="1395001" marR="286979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2005,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rules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governing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 </a:t>
            </a:r>
            <a:endParaRPr sz="1700">
              <a:latin typeface="Times New Roman"/>
              <a:cs typeface="Times New Roman"/>
            </a:endParaRPr>
          </a:p>
          <a:p>
            <a:pPr marL="1395001" marR="2869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draraticall</a:t>
            </a:r>
            <a:r>
              <a:rPr sz="1700" spc="-13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-1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Firrs</a:t>
            </a:r>
            <a:r>
              <a:rPr sz="1700" spc="3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granted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2869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show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</a:t>
            </a:r>
            <a:r>
              <a:rPr sz="1700" spc="-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granted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(though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869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arortize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option)</a:t>
            </a:r>
            <a:endParaRPr sz="1700">
              <a:latin typeface="Times New Roman"/>
              <a:cs typeface="Times New Roman"/>
            </a:endParaRPr>
          </a:p>
          <a:p>
            <a:pPr marL="1395001" marR="49498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revisit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</a:t>
            </a:r>
            <a:r>
              <a:rPr sz="1700" spc="3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 </a:t>
            </a:r>
            <a:endParaRPr sz="1700">
              <a:latin typeface="Times New Roman"/>
              <a:cs typeface="Times New Roman"/>
            </a:endParaRPr>
          </a:p>
          <a:p>
            <a:pPr marL="1395001" marR="49498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subsequent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non-exercise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options.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restaterent </a:t>
            </a:r>
            <a:endParaRPr sz="1700">
              <a:latin typeface="Times New Roman"/>
              <a:cs typeface="Times New Roman"/>
            </a:endParaRPr>
          </a:p>
          <a:p>
            <a:pPr marL="1395001" marR="49498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earnings.</a:t>
            </a:r>
            <a:endParaRPr sz="1700">
              <a:latin typeface="Times New Roman"/>
              <a:cs typeface="Times New Roman"/>
            </a:endParaRPr>
          </a:p>
          <a:p>
            <a:pPr marL="1395001" marR="503382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reassessrent </a:t>
            </a:r>
            <a:endParaRPr sz="1700">
              <a:latin typeface="Times New Roman"/>
              <a:cs typeface="Times New Roman"/>
            </a:endParaRPr>
          </a:p>
          <a:p>
            <a:pPr marL="1395001" marR="50338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adjustrent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8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19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3424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Leading to predictable moaning and groaning..</a:t>
            </a:r>
            <a:endParaRPr sz="2500">
              <a:latin typeface="Arial"/>
              <a:cs typeface="Arial"/>
            </a:endParaRPr>
          </a:p>
          <a:p>
            <a:pPr marL="1395001" marR="297720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ranagers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technology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frrs,</a:t>
            </a:r>
            <a:r>
              <a:rPr sz="1700" spc="-1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happen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prire </a:t>
            </a:r>
            <a:endParaRPr sz="1700">
              <a:latin typeface="Times New Roman"/>
              <a:cs typeface="Times New Roman"/>
            </a:endParaRPr>
          </a:p>
          <a:p>
            <a:pPr marL="1395001" marR="2977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benefciaries</a:t>
            </a:r>
            <a:r>
              <a:rPr sz="1700" spc="4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options,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greeted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977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predictable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corplaints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include:</a:t>
            </a:r>
            <a:endParaRPr sz="1700">
              <a:latin typeface="Times New Roman"/>
              <a:cs typeface="Times New Roman"/>
            </a:endParaRPr>
          </a:p>
          <a:p>
            <a:pPr marL="1749020" marR="313816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precisely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until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exercised.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Forcing </a:t>
            </a:r>
            <a:endParaRPr sz="1600">
              <a:latin typeface="Times New Roman"/>
              <a:cs typeface="Times New Roman"/>
            </a:endParaRPr>
          </a:p>
          <a:p>
            <a:pPr marL="1749020" marR="31381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frrs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</a:t>
            </a:r>
            <a:r>
              <a:rPr sz="1600" spc="-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just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irprecise </a:t>
            </a:r>
            <a:endParaRPr sz="1600">
              <a:latin typeface="Times New Roman"/>
              <a:cs typeface="Times New Roman"/>
            </a:endParaRPr>
          </a:p>
          <a:p>
            <a:pPr marL="1749020" marR="31381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earnings.</a:t>
            </a:r>
            <a:endParaRPr sz="1600">
              <a:latin typeface="Times New Roman"/>
              <a:cs typeface="Times New Roman"/>
            </a:endParaRPr>
          </a:p>
          <a:p>
            <a:pPr marL="1749020" marR="1055261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Firrs</a:t>
            </a:r>
            <a:r>
              <a:rPr sz="1600" spc="-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restate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749020" marR="105526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exercised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expire.</a:t>
            </a:r>
            <a:endParaRPr sz="1600">
              <a:latin typeface="Times New Roman"/>
              <a:cs typeface="Times New Roman"/>
            </a:endParaRPr>
          </a:p>
          <a:p>
            <a:pPr marL="1749020" marR="318469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Firrs</a:t>
            </a:r>
            <a:r>
              <a:rPr sz="1600" spc="-2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ray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unwilling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liberally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past </a:t>
            </a:r>
            <a:endParaRPr sz="1600">
              <a:latin typeface="Times New Roman"/>
              <a:cs typeface="Times New Roman"/>
            </a:endParaRPr>
          </a:p>
          <a:p>
            <a:pPr marL="1749020" marR="31846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00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52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16101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Some predictions about firm behavior…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through,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anticipate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following:</a:t>
            </a:r>
            <a:endParaRPr sz="1700">
              <a:latin typeface="Times New Roman"/>
              <a:cs typeface="Times New Roman"/>
            </a:endParaRPr>
          </a:p>
          <a:p>
            <a:pPr marL="1749020" marR="431255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decline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corpensating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erployees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749020" marR="43125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technology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frrs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concurrent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conventional </a:t>
            </a:r>
            <a:endParaRPr sz="1600">
              <a:latin typeface="Times New Roman"/>
              <a:cs typeface="Times New Roman"/>
            </a:endParaRPr>
          </a:p>
          <a:p>
            <a:pPr marL="1749020" marR="43125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stock.</a:t>
            </a:r>
            <a:endParaRPr sz="1600">
              <a:latin typeface="Times New Roman"/>
              <a:cs typeface="Times New Roman"/>
            </a:endParaRPr>
          </a:p>
          <a:p>
            <a:pPr marL="1749020" marR="667771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awareness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contract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details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(raturity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strike </a:t>
            </a:r>
            <a:endParaRPr sz="1600">
              <a:latin typeface="Times New Roman"/>
              <a:cs typeface="Times New Roman"/>
            </a:endParaRPr>
          </a:p>
          <a:p>
            <a:pPr marL="1749020" marR="66777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price)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boards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directors,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held </a:t>
            </a:r>
            <a:endParaRPr sz="1600">
              <a:latin typeface="Times New Roman"/>
              <a:cs typeface="Times New Roman"/>
            </a:endParaRPr>
          </a:p>
          <a:p>
            <a:pPr marL="1749020" marR="66777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accountable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options.</a:t>
            </a:r>
            <a:endParaRPr sz="1600">
              <a:latin typeface="Times New Roman"/>
              <a:cs typeface="Times New Roman"/>
            </a:endParaRPr>
          </a:p>
          <a:p>
            <a:pPr marL="1749020" marR="383358" indent="-252870" algn="just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initiall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frrs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 </a:t>
            </a:r>
            <a:endParaRPr sz="1600">
              <a:latin typeface="Times New Roman"/>
              <a:cs typeface="Times New Roman"/>
            </a:endParaRPr>
          </a:p>
          <a:p>
            <a:pPr marL="1749020" marR="38335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expensing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expensing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corpare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 </a:t>
            </a:r>
            <a:endParaRPr sz="1600">
              <a:latin typeface="Times New Roman"/>
              <a:cs typeface="Times New Roman"/>
            </a:endParaRPr>
          </a:p>
          <a:p>
            <a:pPr marL="1749020" marR="38335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prior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18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40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1429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And market reaction…</a:t>
            </a:r>
            <a:endParaRPr sz="2500">
              <a:latin typeface="Arial"/>
              <a:cs typeface="Arial"/>
            </a:endParaRPr>
          </a:p>
          <a:p>
            <a:pPr marL="1395001" marR="36534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key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test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whether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already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incorporating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653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occur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frrs</a:t>
            </a:r>
            <a:r>
              <a:rPr sz="1700" spc="-2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options. </a:t>
            </a:r>
            <a:endParaRPr sz="1700">
              <a:latin typeface="Times New Roman"/>
              <a:cs typeface="Times New Roman"/>
            </a:endParaRPr>
          </a:p>
          <a:p>
            <a:pPr marL="1395001" marR="3653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blind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overhang,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 </a:t>
            </a:r>
            <a:endParaRPr sz="1700">
              <a:latin typeface="Times New Roman"/>
              <a:cs typeface="Times New Roman"/>
            </a:endParaRPr>
          </a:p>
          <a:p>
            <a:pPr marL="1395001" marR="3653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prices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3653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expensed.</a:t>
            </a:r>
            <a:endParaRPr sz="1700">
              <a:latin typeface="Times New Roman"/>
              <a:cs typeface="Times New Roman"/>
            </a:endParaRPr>
          </a:p>
          <a:p>
            <a:pPr marL="1395001" marR="27156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rore</a:t>
            </a:r>
            <a:r>
              <a:rPr sz="1700" spc="-1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likely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scenario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already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incorporating </a:t>
            </a:r>
            <a:endParaRPr sz="1700">
              <a:latin typeface="Times New Roman"/>
              <a:cs typeface="Times New Roman"/>
            </a:endParaRPr>
          </a:p>
          <a:p>
            <a:pPr marL="1395001" marR="2715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discririnating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very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well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across </a:t>
            </a:r>
            <a:endParaRPr sz="1700">
              <a:latin typeface="Times New Roman"/>
              <a:cs typeface="Times New Roman"/>
            </a:endParaRPr>
          </a:p>
          <a:p>
            <a:pPr marL="1395001" marR="2715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corpanies.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Consequentl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 </a:t>
            </a:r>
            <a:endParaRPr sz="1700">
              <a:latin typeface="Times New Roman"/>
              <a:cs typeface="Times New Roman"/>
            </a:endParaRPr>
          </a:p>
          <a:p>
            <a:pPr marL="1395001" marR="2715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disproportionatel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peer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groups,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see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prices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decline.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13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04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1350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Options in Relative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aluation…</a:t>
            </a:r>
            <a:endParaRPr sz="2500">
              <a:latin typeface="Arial"/>
              <a:cs typeface="Arial"/>
            </a:endParaRPr>
          </a:p>
          <a:p>
            <a:pPr marL="1395001" marR="30363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Street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valuations,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 </a:t>
            </a:r>
            <a:endParaRPr sz="1700">
              <a:latin typeface="Times New Roman"/>
              <a:cs typeface="Times New Roman"/>
            </a:endParaRPr>
          </a:p>
          <a:p>
            <a:pPr marL="1395001" marR="30363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corpared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basis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rultiple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earnings,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 </a:t>
            </a:r>
            <a:endParaRPr sz="1700">
              <a:latin typeface="Times New Roman"/>
              <a:cs typeface="Times New Roman"/>
            </a:endParaRPr>
          </a:p>
          <a:p>
            <a:pPr marL="1395001" marR="30363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revenues.</a:t>
            </a:r>
            <a:endParaRPr sz="1700">
              <a:latin typeface="Times New Roman"/>
              <a:cs typeface="Times New Roman"/>
            </a:endParaRPr>
          </a:p>
          <a:p>
            <a:pPr marL="1395001" marR="33495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While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ray</a:t>
            </a:r>
            <a:r>
              <a:rPr sz="1700" spc="-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seer</a:t>
            </a:r>
            <a:r>
              <a:rPr sz="1700" spc="-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avoiding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probler</a:t>
            </a:r>
            <a:r>
              <a:rPr sz="1700" spc="3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endParaRPr sz="1700">
              <a:latin typeface="Times New Roman"/>
              <a:cs typeface="Times New Roman"/>
            </a:endParaRPr>
          </a:p>
          <a:p>
            <a:pPr marL="1395001" marR="33495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not.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corpare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 </a:t>
            </a:r>
            <a:endParaRPr sz="1700">
              <a:latin typeface="Times New Roman"/>
              <a:cs typeface="Times New Roman"/>
            </a:endParaRPr>
          </a:p>
          <a:p>
            <a:pPr marL="1395001" marR="33495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EVIEVITDA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rultiples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across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corpanies,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raking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irplicit </a:t>
            </a:r>
            <a:endParaRPr sz="1700">
              <a:latin typeface="Times New Roman"/>
              <a:cs typeface="Times New Roman"/>
            </a:endParaRPr>
          </a:p>
          <a:p>
            <a:pPr marL="1395001" marR="33495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assurptions</a:t>
            </a:r>
            <a:r>
              <a:rPr sz="1700" spc="-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corpanies.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rany</a:t>
            </a:r>
            <a:r>
              <a:rPr sz="1700" spc="-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cases,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33495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assuring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overhang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sare</a:t>
            </a:r>
            <a:r>
              <a:rPr sz="1700" spc="-1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corpanies </a:t>
            </a:r>
            <a:endParaRPr sz="1700">
              <a:latin typeface="Times New Roman"/>
              <a:cs typeface="Times New Roman"/>
            </a:endParaRPr>
          </a:p>
          <a:p>
            <a:pPr marL="1395001" marR="33495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corparable</a:t>
            </a:r>
            <a:r>
              <a:rPr sz="1700" spc="3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list.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2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3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7547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Bringing options into the picture</a:t>
            </a:r>
            <a:endParaRPr sz="2500">
              <a:latin typeface="Arial"/>
              <a:cs typeface="Arial"/>
            </a:endParaRPr>
          </a:p>
          <a:p>
            <a:pPr marL="1395001" marR="457145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diluted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corputing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hope </a:t>
            </a:r>
            <a:endParaRPr sz="1700">
              <a:latin typeface="Times New Roman"/>
              <a:cs typeface="Times New Roman"/>
            </a:endParaRPr>
          </a:p>
          <a:p>
            <a:pPr marL="1395001" marR="45714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captures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outstanding.</a:t>
            </a:r>
            <a:endParaRPr sz="1700">
              <a:latin typeface="Times New Roman"/>
              <a:cs typeface="Times New Roman"/>
            </a:endParaRPr>
          </a:p>
          <a:p>
            <a:pPr marL="1395001" marR="43152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percent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 </a:t>
            </a:r>
            <a:endParaRPr sz="1700">
              <a:latin typeface="Times New Roman"/>
              <a:cs typeface="Times New Roman"/>
            </a:endParaRPr>
          </a:p>
          <a:p>
            <a:pPr marL="1395001" marR="4315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qualitative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variable.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Firrs</a:t>
            </a:r>
            <a:r>
              <a:rPr sz="1700" spc="-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rore</a:t>
            </a:r>
            <a:r>
              <a:rPr sz="1700" spc="3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 </a:t>
            </a:r>
            <a:endParaRPr sz="1700">
              <a:latin typeface="Times New Roman"/>
              <a:cs typeface="Times New Roman"/>
            </a:endParaRPr>
          </a:p>
          <a:p>
            <a:pPr marL="1395001" marR="4315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rultiples.</a:t>
            </a:r>
            <a:endParaRPr sz="1700">
              <a:latin typeface="Times New Roman"/>
              <a:cs typeface="Times New Roman"/>
            </a:endParaRPr>
          </a:p>
          <a:p>
            <a:pPr marL="1395001" marR="425265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corpute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corputing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2526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rultiple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aggregate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equity(rarket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 </a:t>
            </a:r>
            <a:endParaRPr sz="1700">
              <a:latin typeface="Times New Roman"/>
              <a:cs typeface="Times New Roman"/>
            </a:endParaRPr>
          </a:p>
          <a:p>
            <a:pPr marL="1395001" marR="42526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outstanding)….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94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96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99155" marR="2831817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Restricted Stock</a:t>
            </a:r>
            <a:endParaRPr sz="2500">
              <a:latin typeface="Arial"/>
              <a:cs typeface="Arial"/>
            </a:endParaRPr>
          </a:p>
          <a:p>
            <a:pPr marL="1395001" marR="553026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afterrath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treatrent</a:t>
            </a:r>
            <a:r>
              <a:rPr sz="1700" spc="-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options, </a:t>
            </a:r>
            <a:endParaRPr sz="1700">
              <a:latin typeface="Times New Roman"/>
              <a:cs typeface="Times New Roman"/>
            </a:endParaRPr>
          </a:p>
          <a:p>
            <a:pPr marL="1395001" marR="5530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rany</a:t>
            </a:r>
            <a:r>
              <a:rPr sz="1700" spc="-2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frrs</a:t>
            </a:r>
            <a:r>
              <a:rPr sz="1700" spc="3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switched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practice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giving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erployees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 </a:t>
            </a:r>
            <a:endParaRPr sz="1700">
              <a:latin typeface="Times New Roman"/>
              <a:cs typeface="Times New Roman"/>
            </a:endParaRPr>
          </a:p>
          <a:p>
            <a:pPr marL="1395001" marR="5530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restrictions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trading.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restricted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</a:t>
            </a:r>
            <a:r>
              <a:rPr sz="1700" spc="3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options.</a:t>
            </a:r>
            <a:endParaRPr sz="1700">
              <a:latin typeface="Times New Roman"/>
              <a:cs typeface="Times New Roman"/>
            </a:endParaRPr>
          </a:p>
          <a:p>
            <a:pPr marL="1395001" marR="340651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only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applied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340651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trading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restrictions.</a:t>
            </a:r>
            <a:endParaRPr sz="1700">
              <a:latin typeface="Times New Roman"/>
              <a:cs typeface="Times New Roman"/>
            </a:endParaRPr>
          </a:p>
          <a:p>
            <a:pPr marL="1749020" marR="669259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applied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frrs</a:t>
            </a:r>
            <a:r>
              <a:rPr sz="1600" spc="-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</a:t>
            </a:r>
            <a:endParaRPr sz="1600">
              <a:latin typeface="Times New Roman"/>
              <a:cs typeface="Times New Roman"/>
            </a:endParaRPr>
          </a:p>
          <a:p>
            <a:pPr marL="1749020" marR="66925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indicato</a:t>
            </a:r>
            <a:r>
              <a:rPr sz="1600" spc="-8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ranged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fror</a:t>
            </a:r>
            <a:r>
              <a:rPr sz="1600" spc="-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10-20%I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1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048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0441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Impact</a:t>
            </a:r>
            <a:endParaRPr sz="2500">
              <a:latin typeface="Arial"/>
              <a:cs typeface="Arial"/>
            </a:endParaRPr>
          </a:p>
          <a:p>
            <a:pPr marL="1395001" marR="776038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Restricted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already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issued: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aggregate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77603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corpan</a:t>
            </a:r>
            <a:r>
              <a:rPr sz="1700" spc="-131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share:</a:t>
            </a:r>
            <a:endParaRPr sz="1700">
              <a:latin typeface="Times New Roman"/>
              <a:cs typeface="Times New Roman"/>
            </a:endParaRPr>
          </a:p>
          <a:p>
            <a:pPr marL="1749020" marR="638533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Conservatively: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Assure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total </a:t>
            </a:r>
            <a:endParaRPr sz="1600">
              <a:latin typeface="Times New Roman"/>
              <a:cs typeface="Times New Roman"/>
            </a:endParaRPr>
          </a:p>
          <a:p>
            <a:pPr marL="1749020" marR="638533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(including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stock)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outstanding.</a:t>
            </a:r>
            <a:endParaRPr sz="1600">
              <a:latin typeface="Times New Roman"/>
              <a:cs typeface="Times New Roman"/>
            </a:endParaRPr>
          </a:p>
          <a:p>
            <a:pPr marL="1749020" marR="285026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More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realistically:</a:t>
            </a:r>
            <a:r>
              <a:rPr sz="1600" spc="-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Assure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%)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 </a:t>
            </a:r>
            <a:endParaRPr sz="1600">
              <a:latin typeface="Times New Roman"/>
              <a:cs typeface="Times New Roman"/>
            </a:endParaRPr>
          </a:p>
          <a:p>
            <a:pPr marL="1749020" marR="28502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stock.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749020" marR="28502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rillion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rillion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regular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rillion </a:t>
            </a:r>
            <a:endParaRPr sz="1600">
              <a:latin typeface="Times New Roman"/>
              <a:cs typeface="Times New Roman"/>
            </a:endParaRPr>
          </a:p>
          <a:p>
            <a:pPr marL="1749020" marR="28502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10%.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92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100I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(8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0.1)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2)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$10.20</a:t>
            </a:r>
            <a:endParaRPr sz="1600">
              <a:latin typeface="Times New Roman"/>
              <a:cs typeface="Times New Roman"/>
            </a:endParaRPr>
          </a:p>
          <a:p>
            <a:pPr marL="1395001" marR="341027" indent="-303444">
              <a:lnSpc>
                <a:spcPts val="2012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issues: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Estirate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restricted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grants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 </a:t>
            </a:r>
            <a:endParaRPr sz="1700">
              <a:latin typeface="Times New Roman"/>
              <a:cs typeface="Times New Roman"/>
            </a:endParaRPr>
          </a:p>
          <a:p>
            <a:pPr marL="1395001" marR="3410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percent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build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expenses.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3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39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59325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Basic Proposition on Options</a:t>
            </a:r>
            <a:endParaRPr sz="2500">
              <a:latin typeface="Arial"/>
              <a:cs typeface="Arial"/>
            </a:endParaRPr>
          </a:p>
          <a:p>
            <a:pPr marL="1395001" marR="290678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2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whether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management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906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employees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(convertibles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warrants)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create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claims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906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591432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creating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claims</a:t>
            </a:r>
            <a:r>
              <a:rPr sz="1700" spc="-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</a:t>
            </a:r>
            <a:r>
              <a:rPr sz="1700" spc="-12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59143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endParaRPr sz="1700">
              <a:latin typeface="Times New Roman"/>
              <a:cs typeface="Times New Roman"/>
            </a:endParaRPr>
          </a:p>
          <a:p>
            <a:pPr marL="1395001" marR="42752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Failing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fully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</a:t>
            </a:r>
            <a:r>
              <a:rPr sz="1700" spc="-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275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result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overstatement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275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share.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0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0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641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89835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Employee Equity: Closing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Thoughts</a:t>
            </a:r>
            <a:endParaRPr sz="2500">
              <a:latin typeface="Arial"/>
              <a:cs typeface="Arial"/>
            </a:endParaRPr>
          </a:p>
          <a:p>
            <a:pPr marL="1395001" marR="328170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good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idea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erployees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stake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frrs</a:t>
            </a:r>
            <a:r>
              <a:rPr sz="1700" spc="-2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32817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in.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Howeve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clear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stake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being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funded </a:t>
            </a:r>
            <a:endParaRPr sz="1700">
              <a:latin typeface="Times New Roman"/>
              <a:cs typeface="Times New Roman"/>
            </a:endParaRPr>
          </a:p>
          <a:p>
            <a:pPr marL="1395001" marR="32817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existing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</a:t>
            </a:r>
            <a:r>
              <a:rPr sz="1700" spc="-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 </a:t>
            </a:r>
            <a:endParaRPr sz="1700">
              <a:latin typeface="Times New Roman"/>
              <a:cs typeface="Times New Roman"/>
            </a:endParaRPr>
          </a:p>
          <a:p>
            <a:pPr marL="1395001" marR="32817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expense.</a:t>
            </a:r>
            <a:endParaRPr sz="1700">
              <a:latin typeface="Times New Roman"/>
              <a:cs typeface="Times New Roman"/>
            </a:endParaRPr>
          </a:p>
          <a:p>
            <a:pPr marL="1395001" marR="338567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raking</a:t>
            </a:r>
            <a:r>
              <a:rPr sz="1700" spc="1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erployees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giving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 </a:t>
            </a:r>
            <a:endParaRPr sz="1700">
              <a:latin typeface="Times New Roman"/>
              <a:cs typeface="Times New Roman"/>
            </a:endParaRPr>
          </a:p>
          <a:p>
            <a:pPr marL="1395001" marR="33856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stock.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ray</a:t>
            </a:r>
            <a:r>
              <a:rPr sz="1700" spc="-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too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ruch</a:t>
            </a:r>
            <a:r>
              <a:rPr sz="1700" spc="-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</a:t>
            </a:r>
            <a:r>
              <a:rPr sz="1700" spc="-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becore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rore </a:t>
            </a:r>
            <a:endParaRPr sz="1700">
              <a:latin typeface="Times New Roman"/>
              <a:cs typeface="Times New Roman"/>
            </a:endParaRPr>
          </a:p>
          <a:p>
            <a:pPr marL="1395001" marR="33856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averse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consequence.</a:t>
            </a:r>
            <a:endParaRPr sz="1700">
              <a:latin typeface="Times New Roman"/>
              <a:cs typeface="Times New Roman"/>
            </a:endParaRPr>
          </a:p>
          <a:p>
            <a:pPr marL="1395001" marR="418675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side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ledge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equivalent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corron </a:t>
            </a:r>
            <a:endParaRPr sz="1700">
              <a:latin typeface="Times New Roman"/>
              <a:cs typeface="Times New Roman"/>
            </a:endParaRPr>
          </a:p>
          <a:p>
            <a:pPr marL="1395001" marR="41867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stock. They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volatility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encourage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-12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 </a:t>
            </a:r>
            <a:endParaRPr sz="1700">
              <a:latin typeface="Times New Roman"/>
              <a:cs typeface="Times New Roman"/>
            </a:endParaRPr>
          </a:p>
          <a:p>
            <a:pPr marL="1395001" marR="41867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short-terr</a:t>
            </a:r>
            <a:r>
              <a:rPr sz="1700" spc="-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behavior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ranagers.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548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9001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Why do options a</a:t>
            </a:r>
            <a:r>
              <a:rPr sz="2500" spc="-39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 equity value per share?</a:t>
            </a:r>
            <a:endParaRPr sz="2500">
              <a:latin typeface="Arial"/>
              <a:cs typeface="Arial"/>
            </a:endParaRPr>
          </a:p>
          <a:p>
            <a:pPr marL="1395001" marR="59693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true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number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59693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outstanding 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dilution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problem.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endParaRPr sz="1700">
              <a:latin typeface="Times New Roman"/>
              <a:cs typeface="Times New Roman"/>
            </a:endParaRPr>
          </a:p>
          <a:p>
            <a:pPr marL="1749020" marR="898081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Shares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below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prevailing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-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749020" marR="89808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get exercised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mone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611396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Alternativel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 </a:t>
            </a:r>
            <a:endParaRPr sz="1600">
              <a:latin typeface="Times New Roman"/>
              <a:cs typeface="Times New Roman"/>
            </a:endParaRPr>
          </a:p>
          <a:p>
            <a:pPr marL="1749020" marR="61139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available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749020" marR="61139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meet</a:t>
            </a:r>
            <a:r>
              <a:rPr sz="1600" spc="-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exercise.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0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0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67474" marR="2699974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In the beginning…</a:t>
            </a:r>
            <a:endParaRPr sz="2500">
              <a:latin typeface="Arial"/>
              <a:cs typeface="Arial"/>
            </a:endParaRPr>
          </a:p>
          <a:p>
            <a:pPr marL="1063301" marR="1074655" algn="ctr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XYZ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corpany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rillion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free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frr,</a:t>
            </a:r>
            <a:endParaRPr sz="1700">
              <a:latin typeface="Times New Roman"/>
              <a:cs typeface="Times New Roman"/>
            </a:endParaRPr>
          </a:p>
          <a:p>
            <a:pPr marL="1395001" marR="303716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growing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3%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perpetuity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8%.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 </a:t>
            </a:r>
            <a:endParaRPr sz="1700">
              <a:latin typeface="Times New Roman"/>
              <a:cs typeface="Times New Roman"/>
            </a:endParaRPr>
          </a:p>
          <a:p>
            <a:pPr marL="1395001" marR="303716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rillion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billion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debt.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 </a:t>
            </a:r>
            <a:endParaRPr sz="1700">
              <a:latin typeface="Times New Roman"/>
              <a:cs typeface="Times New Roman"/>
            </a:endParaRPr>
          </a:p>
          <a:p>
            <a:pPr marL="1395001" marR="303716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written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follows: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</a:t>
            </a:r>
            <a:r>
              <a:rPr sz="1600" spc="-2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(.08-.03)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                                         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31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                                       </a:t>
            </a:r>
            <a:r>
              <a:rPr sz="1600" spc="3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             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1000I100</a:t>
            </a:r>
            <a:r>
              <a:rPr sz="1600" spc="-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2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6555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Now come the options…</a:t>
            </a:r>
            <a:endParaRPr sz="2500">
              <a:latin typeface="Arial"/>
              <a:cs typeface="Arial"/>
            </a:endParaRPr>
          </a:p>
          <a:p>
            <a:pPr marL="1395001" marR="627462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XYZ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decides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rillion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roney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(with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strike </a:t>
            </a:r>
            <a:endParaRPr sz="1700">
              <a:latin typeface="Times New Roman"/>
              <a:cs typeface="Times New Roman"/>
            </a:endParaRPr>
          </a:p>
          <a:p>
            <a:pPr marL="1395001" marR="62746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$10)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CEO. What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62746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share?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None.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in-the-rone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10%,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13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4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790360" marR="722920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Dealing with Employee Options: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The Bludgeon</a:t>
            </a:r>
            <a:endParaRPr sz="2500">
              <a:latin typeface="Arial"/>
              <a:cs typeface="Arial"/>
            </a:endParaRPr>
          </a:p>
          <a:p>
            <a:pPr marL="3371103" marR="3303671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Approach</a:t>
            </a:r>
            <a:endParaRPr sz="2500">
              <a:latin typeface="Arial"/>
              <a:cs typeface="Arial"/>
            </a:endParaRPr>
          </a:p>
          <a:p>
            <a:pPr marL="1395001" marR="35301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sirplest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dealing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try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35301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denorinator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becore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 </a:t>
            </a:r>
            <a:endParaRPr sz="1700">
              <a:latin typeface="Times New Roman"/>
              <a:cs typeface="Times New Roman"/>
            </a:endParaRPr>
          </a:p>
          <a:p>
            <a:pPr marL="1395001" marR="35301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exercised.</a:t>
            </a:r>
            <a:endParaRPr sz="1700">
              <a:latin typeface="Times New Roman"/>
              <a:cs typeface="Times New Roman"/>
            </a:endParaRPr>
          </a:p>
          <a:p>
            <a:pPr marL="1062959" marR="1879562" algn="ctr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cited,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irply</a:t>
            </a:r>
            <a:r>
              <a:rPr sz="1700" spc="-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</a:t>
            </a:r>
            <a:r>
              <a:rPr sz="1600" spc="-2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(.08-.03)      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                                        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                                       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diluted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             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                             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1000I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$9.09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7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56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0062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Problem with the diluted approach</a:t>
            </a:r>
            <a:endParaRPr sz="2500">
              <a:latin typeface="Arial"/>
              <a:cs typeface="Arial"/>
            </a:endParaRPr>
          </a:p>
          <a:p>
            <a:pPr marL="1395001" marR="554988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diluted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exercising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endParaRPr sz="1700">
              <a:latin typeface="Times New Roman"/>
              <a:cs typeface="Times New Roman"/>
            </a:endParaRPr>
          </a:p>
          <a:p>
            <a:pPr marL="1395001" marR="55498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bring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frr.</a:t>
            </a:r>
            <a:r>
              <a:rPr sz="1700" spc="-2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Consequentl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overestirate</a:t>
            </a:r>
            <a:r>
              <a:rPr sz="1700" spc="3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5498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irpact</a:t>
            </a:r>
            <a:r>
              <a:rPr sz="1700" spc="-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understate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endParaRPr sz="1700">
              <a:latin typeface="Times New Roman"/>
              <a:cs typeface="Times New Roman"/>
            </a:endParaRPr>
          </a:p>
          <a:p>
            <a:pPr marL="1395001" marR="56609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degree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understate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depend </a:t>
            </a:r>
            <a:endParaRPr sz="1700">
              <a:latin typeface="Times New Roman"/>
              <a:cs typeface="Times New Roman"/>
            </a:endParaRPr>
          </a:p>
          <a:p>
            <a:pPr marL="1395001" marR="5660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</a:t>
            </a:r>
            <a:r>
              <a:rPr sz="1700" spc="3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price.</a:t>
            </a:r>
            <a:endParaRPr sz="1700">
              <a:latin typeface="Times New Roman"/>
              <a:cs typeface="Times New Roman"/>
            </a:endParaRPr>
          </a:p>
          <a:p>
            <a:pPr marL="1395001" marR="367020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fraction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prevailing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rarket </a:t>
            </a:r>
            <a:endParaRPr sz="1700">
              <a:latin typeface="Times New Roman"/>
              <a:cs typeface="Times New Roman"/>
            </a:endParaRPr>
          </a:p>
          <a:p>
            <a:pPr marL="1395001" marR="3670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price,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diluted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reasonable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estirate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670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94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6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6073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06699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reasury Stock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Approach</a:t>
            </a:r>
            <a:endParaRPr sz="2500">
              <a:latin typeface="Arial"/>
              <a:cs typeface="Arial"/>
            </a:endParaRPr>
          </a:p>
          <a:p>
            <a:pPr marL="1395001" marR="60401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treasury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proceeds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fror</a:t>
            </a:r>
            <a:r>
              <a:rPr sz="1700" spc="-1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60401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before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dividing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diluted </a:t>
            </a:r>
            <a:endParaRPr sz="1700">
              <a:latin typeface="Times New Roman"/>
              <a:cs typeface="Times New Roman"/>
            </a:endParaRPr>
          </a:p>
          <a:p>
            <a:pPr marL="1395001" marR="60401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nurber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exarple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cited,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irply</a:t>
            </a:r>
            <a:r>
              <a:rPr sz="1700" spc="-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frr</a:t>
            </a:r>
            <a:r>
              <a:rPr sz="1600" spc="-2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(.08-.03)      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                                        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                                       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Nurber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diluted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             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  <a:p>
            <a:pPr marL="1496150" marR="719712">
              <a:lnSpc>
                <a:spcPts val="1806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Proceeds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fror</a:t>
            </a:r>
            <a:r>
              <a:rPr sz="1600" spc="-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     </a:t>
            </a:r>
            <a:r>
              <a:rPr sz="1600" spc="3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(Exercise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10) </a:t>
            </a:r>
            <a:endParaRPr sz="1600">
              <a:latin typeface="Times New Roman"/>
              <a:cs typeface="Times New Roman"/>
            </a:endParaRPr>
          </a:p>
          <a:p>
            <a:pPr marL="1496150" marR="719712">
              <a:lnSpc>
                <a:spcPts val="1806"/>
              </a:lnSpc>
              <a:spcBef>
                <a:spcPts val="671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                             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(1000+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100)I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25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1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449</Words>
  <Application>Microsoft Office PowerPoint</Application>
  <PresentationFormat>On-screen Show (4:3)</PresentationFormat>
  <Paragraphs>406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2017-09-26T05:57:13Z</dcterms:modified>
</cp:coreProperties>
</file>