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8" r:id="rId5"/>
    <p:sldId id="282" r:id="rId6"/>
    <p:sldId id="259" r:id="rId7"/>
    <p:sldId id="274" r:id="rId8"/>
    <p:sldId id="269" r:id="rId9"/>
    <p:sldId id="270" r:id="rId10"/>
    <p:sldId id="275" r:id="rId11"/>
    <p:sldId id="273" r:id="rId12"/>
    <p:sldId id="277" r:id="rId13"/>
    <p:sldId id="278" r:id="rId14"/>
    <p:sldId id="279" r:id="rId15"/>
    <p:sldId id="28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07C2B-2585-4588-9EA2-32C18859ADBF}" type="datetimeFigureOut">
              <a:rPr lang="id-ID" smtClean="0"/>
              <a:pPr/>
              <a:t>23/09/2018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9F52D4-17CF-4DA7-BFAB-182507BFFC3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07C2B-2585-4588-9EA2-32C18859ADBF}" type="datetimeFigureOut">
              <a:rPr lang="id-ID" smtClean="0"/>
              <a:pPr/>
              <a:t>23/09/2018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F52D4-17CF-4DA7-BFAB-182507BFFC3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d.wikipedia.org/wiki/Berkas:Emblem-money.sv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7"/>
            <a:ext cx="7992888" cy="1656183"/>
          </a:xfrm>
        </p:spPr>
        <p:txBody>
          <a:bodyPr>
            <a:noAutofit/>
          </a:bodyPr>
          <a:lstStyle/>
          <a:p>
            <a:r>
              <a:rPr lang="id-ID" sz="3300" b="1" dirty="0" smtClean="0">
                <a:latin typeface="MS UI Gothic" pitchFamily="34" charset="-128"/>
                <a:ea typeface="MS UI Gothic" pitchFamily="34" charset="-128"/>
              </a:rPr>
              <a:t>Quality Costing,Total Quality Management </a:t>
            </a:r>
            <a:r>
              <a:rPr lang="id-ID" sz="3300" b="1" dirty="0">
                <a:latin typeface="MS UI Gothic" pitchFamily="34" charset="-128"/>
                <a:ea typeface="MS UI Gothic" pitchFamily="34" charset="-128"/>
              </a:rPr>
              <a:t>and </a:t>
            </a:r>
            <a:r>
              <a:rPr lang="id-ID" sz="3300" b="1" dirty="0" smtClean="0">
                <a:latin typeface="MS UI Gothic" pitchFamily="34" charset="-128"/>
                <a:ea typeface="MS UI Gothic" pitchFamily="34" charset="-128"/>
              </a:rPr>
              <a:t>Management Accounting </a:t>
            </a:r>
            <a:r>
              <a:rPr lang="id-ID" sz="3300" b="1" dirty="0">
                <a:latin typeface="MS UI Gothic" pitchFamily="34" charset="-128"/>
                <a:ea typeface="MS UI Gothic" pitchFamily="34" charset="-128"/>
              </a:rPr>
              <a:t>S</a:t>
            </a:r>
            <a:r>
              <a:rPr lang="id-ID" sz="3300" b="1" dirty="0" smtClean="0">
                <a:latin typeface="MS UI Gothic" pitchFamily="34" charset="-128"/>
                <a:ea typeface="MS UI Gothic" pitchFamily="34" charset="-128"/>
              </a:rPr>
              <a:t>ystems </a:t>
            </a:r>
            <a:br>
              <a:rPr lang="id-ID" sz="3300" b="1" dirty="0" smtClean="0">
                <a:latin typeface="MS UI Gothic" pitchFamily="34" charset="-128"/>
                <a:ea typeface="MS UI Gothic" pitchFamily="34" charset="-128"/>
              </a:rPr>
            </a:br>
            <a:endParaRPr lang="id-ID" sz="3300" b="1" dirty="0">
              <a:latin typeface="MS UI Gothic" pitchFamily="34" charset="-128"/>
              <a:ea typeface="MS UI Gothic" pitchFamily="34" charset="-128"/>
            </a:endParaRPr>
          </a:p>
        </p:txBody>
      </p:sp>
      <p:pic>
        <p:nvPicPr>
          <p:cNvPr id="4" name="Picture 3" descr="Emblem-money.svg">
            <a:hlinkClick r:id="rId2"/>
          </p:cNvPr>
          <p:cNvPicPr/>
          <p:nvPr/>
        </p:nvPicPr>
        <p:blipFill>
          <a:blip r:embed="rId3" cstate="print"/>
          <a:srcRect/>
          <a:stretch>
            <a:fillRect/>
          </a:stretch>
        </p:blipFill>
        <p:spPr bwMode="auto">
          <a:xfrm>
            <a:off x="2339752" y="1988840"/>
            <a:ext cx="4536503" cy="244827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611560" y="836712"/>
            <a:ext cx="8075240" cy="5289451"/>
          </a:xfrm>
        </p:spPr>
        <p:txBody>
          <a:bodyPr>
            <a:normAutofit/>
          </a:bodyPr>
          <a:lstStyle/>
          <a:p>
            <a:pPr algn="just">
              <a:buNone/>
            </a:pPr>
            <a:r>
              <a:rPr lang="id-ID" sz="3900" dirty="0" smtClean="0">
                <a:latin typeface="MS UI Gothic" pitchFamily="34" charset="-128"/>
                <a:ea typeface="MS UI Gothic" pitchFamily="34" charset="-128"/>
              </a:rPr>
              <a:t>5.Pendekatan strategi dan sistematik (Strategy and Systematic Approach)</a:t>
            </a:r>
          </a:p>
          <a:p>
            <a:pPr>
              <a:buNone/>
            </a:pPr>
            <a:r>
              <a:rPr lang="id-ID" sz="3900" dirty="0" smtClean="0">
                <a:latin typeface="MS UI Gothic" pitchFamily="34" charset="-128"/>
                <a:ea typeface="MS UI Gothic" pitchFamily="34" charset="-128"/>
              </a:rPr>
              <a:t>6.Peningkatan yang berkesinambungan (Continual Improvement)</a:t>
            </a:r>
          </a:p>
          <a:p>
            <a:pPr>
              <a:buNone/>
            </a:pPr>
            <a:r>
              <a:rPr lang="id-ID" sz="3900" dirty="0" smtClean="0">
                <a:latin typeface="MS UI Gothic" pitchFamily="34" charset="-128"/>
                <a:ea typeface="MS UI Gothic" pitchFamily="34" charset="-128"/>
              </a:rPr>
              <a:t>7.Keputusan berdasarkan fakta        (Fact-based decision making)</a:t>
            </a:r>
          </a:p>
          <a:p>
            <a:pPr algn="just">
              <a:buNone/>
            </a:pPr>
            <a:r>
              <a:rPr lang="id-ID" sz="3900" dirty="0" smtClean="0">
                <a:latin typeface="MS UI Gothic" pitchFamily="34" charset="-128"/>
                <a:ea typeface="MS UI Gothic" pitchFamily="34" charset="-128"/>
              </a:rPr>
              <a:t>8.Komunikasi (Communications)</a:t>
            </a:r>
            <a:endParaRPr lang="id-ID" sz="3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id-ID" sz="3800" b="1" dirty="0" smtClean="0">
                <a:latin typeface="MS UI Gothic" pitchFamily="34" charset="-128"/>
                <a:ea typeface="MS UI Gothic" pitchFamily="34" charset="-128"/>
              </a:rPr>
              <a:t>Management Accounting Systems </a:t>
            </a:r>
            <a:endParaRPr lang="id-ID" sz="3800" dirty="0">
              <a:latin typeface="MS UI Gothic" pitchFamily="34" charset="-128"/>
              <a:ea typeface="MS UI Gothic" pitchFamily="34" charset="-128"/>
            </a:endParaRPr>
          </a:p>
        </p:txBody>
      </p:sp>
      <p:sp>
        <p:nvSpPr>
          <p:cNvPr id="3" name="Content Placeholder 2"/>
          <p:cNvSpPr>
            <a:spLocks noGrp="1"/>
          </p:cNvSpPr>
          <p:nvPr>
            <p:ph idx="1"/>
          </p:nvPr>
        </p:nvSpPr>
        <p:spPr>
          <a:xfrm>
            <a:off x="457200" y="1052736"/>
            <a:ext cx="8229600" cy="5472608"/>
          </a:xfrm>
        </p:spPr>
        <p:txBody>
          <a:bodyPr>
            <a:normAutofit/>
          </a:bodyPr>
          <a:lstStyle/>
          <a:p>
            <a:pPr algn="just">
              <a:buNone/>
            </a:pPr>
            <a:r>
              <a:rPr lang="id-ID" sz="3500" b="1" dirty="0" smtClean="0">
                <a:latin typeface="MS UI Gothic" pitchFamily="34" charset="-128"/>
                <a:ea typeface="MS UI Gothic" pitchFamily="34" charset="-128"/>
              </a:rPr>
              <a:t>  </a:t>
            </a:r>
            <a:r>
              <a:rPr lang="id-ID" sz="3800" dirty="0" smtClean="0">
                <a:latin typeface="MS UI Gothic" pitchFamily="34" charset="-128"/>
                <a:ea typeface="MS UI Gothic" pitchFamily="34" charset="-128"/>
              </a:rPr>
              <a:t>Adalah sistem akuntansi yang berkaitan dengan ketentuan dan penggunaan informasi akuntansi untuk manajemen dalam suatu organisasi dan untuk memberikan dasar untuk membuat keputusan bisnis yang akan memungkinkan manajemen akan lebih siap dalam pengelolaan dan melakukan fungsi kontrol.</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424936" cy="2736304"/>
          </a:xfrm>
        </p:spPr>
        <p:txBody>
          <a:bodyPr>
            <a:noAutofit/>
          </a:bodyPr>
          <a:lstStyle/>
          <a:p>
            <a:pPr algn="just"/>
            <a:r>
              <a:rPr lang="id-ID" sz="3800" dirty="0" smtClean="0">
                <a:latin typeface="MS UI Gothic" pitchFamily="34" charset="-128"/>
                <a:ea typeface="MS UI Gothic" pitchFamily="34" charset="-128"/>
              </a:rPr>
              <a:t>The American Institute of Certified Public Accountants (AICPA) menyata kan bahwa akuntansi manajemen sebagai praktik meluas ke tiga bidang berikut:</a:t>
            </a:r>
            <a:r>
              <a:rPr lang="id-ID" sz="3800" b="1" dirty="0" smtClean="0">
                <a:latin typeface="MS UI Gothic" pitchFamily="34" charset="-128"/>
                <a:ea typeface="MS UI Gothic" pitchFamily="34" charset="-128"/>
              </a:rPr>
              <a:t>   </a:t>
            </a:r>
            <a:r>
              <a:rPr lang="id-ID" sz="3800" dirty="0" smtClean="0">
                <a:latin typeface="MS UI Gothic" pitchFamily="34" charset="-128"/>
                <a:ea typeface="MS UI Gothic" pitchFamily="34" charset="-128"/>
              </a:rPr>
              <a:t/>
            </a:r>
            <a:br>
              <a:rPr lang="id-ID" sz="3800" dirty="0" smtClean="0">
                <a:latin typeface="MS UI Gothic" pitchFamily="34" charset="-128"/>
                <a:ea typeface="MS UI Gothic" pitchFamily="34" charset="-128"/>
              </a:rPr>
            </a:br>
            <a:endParaRPr lang="id-ID" sz="3800" dirty="0">
              <a:latin typeface="MS UI Gothic" pitchFamily="34" charset="-128"/>
              <a:ea typeface="MS UI Gothic" pitchFamily="34" charset="-128"/>
            </a:endParaRPr>
          </a:p>
        </p:txBody>
      </p:sp>
      <p:sp>
        <p:nvSpPr>
          <p:cNvPr id="3" name="Content Placeholder 2"/>
          <p:cNvSpPr>
            <a:spLocks noGrp="1"/>
          </p:cNvSpPr>
          <p:nvPr>
            <p:ph idx="1"/>
          </p:nvPr>
        </p:nvSpPr>
        <p:spPr>
          <a:xfrm>
            <a:off x="323528" y="2924944"/>
            <a:ext cx="8363272" cy="3600400"/>
          </a:xfrm>
        </p:spPr>
        <p:txBody>
          <a:bodyPr>
            <a:normAutofit fontScale="92500" lnSpcReduction="20000"/>
          </a:bodyPr>
          <a:lstStyle/>
          <a:p>
            <a:pPr marL="742950" lvl="0" indent="-742950" algn="just">
              <a:buAutoNum type="arabicPeriod"/>
            </a:pPr>
            <a:r>
              <a:rPr lang="id-ID" sz="4100" dirty="0" smtClean="0">
                <a:latin typeface="MS UI Gothic" pitchFamily="34" charset="-128"/>
                <a:ea typeface="MS UI Gothic" pitchFamily="34" charset="-128"/>
              </a:rPr>
              <a:t>Manajemen Strategi - Memajukan peran akuntan manajemen sebagai mitra strategis dalam organisasi.</a:t>
            </a:r>
          </a:p>
          <a:p>
            <a:pPr marL="742950" indent="-742950" algn="just">
              <a:buFont typeface="Arial" pitchFamily="34" charset="0"/>
              <a:buAutoNum type="arabicPeriod"/>
            </a:pPr>
            <a:r>
              <a:rPr lang="id-ID" sz="4100" dirty="0" smtClean="0">
                <a:latin typeface="MS UI Gothic" pitchFamily="34" charset="-128"/>
                <a:ea typeface="MS UI Gothic" pitchFamily="34" charset="-128"/>
              </a:rPr>
              <a:t>Manajemen Kinerja – Mengembang kan praktik pengambilan keputusan bisnis dan mengelola kinerja organisasi.</a:t>
            </a:r>
          </a:p>
          <a:p>
            <a:pPr marL="742950" lvl="0" indent="-742950">
              <a:buNone/>
            </a:pPr>
            <a:endParaRPr lang="id-ID" sz="3800" dirty="0" smtClean="0">
              <a:latin typeface="MS UI Gothic" pitchFamily="34" charset="-128"/>
              <a:ea typeface="MS UI Gothic" pitchFamily="34" charset="-128"/>
            </a:endParaRP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457200" y="1052736"/>
            <a:ext cx="8003232" cy="5073427"/>
          </a:xfrm>
        </p:spPr>
        <p:txBody>
          <a:bodyPr/>
          <a:lstStyle/>
          <a:p>
            <a:pPr lvl="0" algn="just">
              <a:buNone/>
            </a:pPr>
            <a:r>
              <a:rPr lang="id-ID" sz="3800" dirty="0" smtClean="0">
                <a:latin typeface="MS UI Gothic" pitchFamily="34" charset="-128"/>
                <a:ea typeface="MS UI Gothic" pitchFamily="34" charset="-128"/>
              </a:rPr>
              <a:t>3.Manajemen Risiko - Berkontribusi untuk membuat kerangka kerja dan praktik untuk mengidentifikasi, mengukur, mengelola dan melaporkan risiko untuk mencapai tujuan organi sasi.</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800" b="1" dirty="0" smtClean="0">
                <a:latin typeface="MS UI Gothic" pitchFamily="34" charset="-128"/>
                <a:ea typeface="MS UI Gothic" pitchFamily="34" charset="-128"/>
              </a:rPr>
              <a:t>PERTANYAAN</a:t>
            </a:r>
            <a:endParaRPr lang="id-ID" sz="3800" b="1" dirty="0">
              <a:latin typeface="MS UI Gothic" pitchFamily="34" charset="-128"/>
              <a:ea typeface="MS UI Gothic" pitchFamily="34" charset="-128"/>
            </a:endParaRPr>
          </a:p>
        </p:txBody>
      </p:sp>
      <p:sp>
        <p:nvSpPr>
          <p:cNvPr id="3" name="Content Placeholder 2"/>
          <p:cNvSpPr>
            <a:spLocks noGrp="1"/>
          </p:cNvSpPr>
          <p:nvPr>
            <p:ph idx="1"/>
          </p:nvPr>
        </p:nvSpPr>
        <p:spPr>
          <a:xfrm>
            <a:off x="457200" y="1340768"/>
            <a:ext cx="8229600" cy="4785395"/>
          </a:xfrm>
        </p:spPr>
        <p:txBody>
          <a:bodyPr>
            <a:normAutofit/>
          </a:bodyPr>
          <a:lstStyle/>
          <a:p>
            <a:pPr marL="742950" indent="-742950" algn="just" fontAlgn="base">
              <a:buAutoNum type="arabicPeriod"/>
            </a:pPr>
            <a:r>
              <a:rPr lang="id-ID" sz="3800" smtClean="0">
                <a:latin typeface="MS UI Gothic" pitchFamily="34" charset="-128"/>
                <a:ea typeface="MS UI Gothic" pitchFamily="34" charset="-128"/>
              </a:rPr>
              <a:t>Sebutkan kategori </a:t>
            </a:r>
            <a:r>
              <a:rPr lang="id-ID" sz="3800" dirty="0" smtClean="0">
                <a:latin typeface="MS UI Gothic" pitchFamily="34" charset="-128"/>
                <a:ea typeface="MS UI Gothic" pitchFamily="34" charset="-128"/>
              </a:rPr>
              <a:t>utama biaya kualitas (Quality Cost) beserta contoh biaya-biaya yang akan timbul dari Quality Cost tersebut?</a:t>
            </a:r>
          </a:p>
          <a:p>
            <a:pPr marL="742950" indent="-742950" algn="just" fontAlgn="base">
              <a:buNone/>
            </a:pPr>
            <a:r>
              <a:rPr lang="id-ID" sz="3800" dirty="0" smtClean="0">
                <a:latin typeface="MS UI Gothic" pitchFamily="34" charset="-128"/>
                <a:ea typeface="MS UI Gothic" pitchFamily="34" charset="-128"/>
              </a:rPr>
              <a:t>2. Sebutkan 8 Elemen Pokok dalam Sistem Manajemen TQM (Total Quality Management)?</a:t>
            </a:r>
            <a:endParaRPr lang="id-ID" sz="3800" dirty="0">
              <a:latin typeface="MS UI Gothic" pitchFamily="34" charset="-128"/>
              <a:ea typeface="MS UI Gothic"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TUTY\Pictures\thanks1.jpg"/>
          <p:cNvPicPr>
            <a:picLocks noChangeAspect="1" noChangeArrowheads="1"/>
          </p:cNvPicPr>
          <p:nvPr/>
        </p:nvPicPr>
        <p:blipFill>
          <a:blip r:embed="rId2" cstate="print"/>
          <a:srcRect/>
          <a:stretch>
            <a:fillRect/>
          </a:stretch>
        </p:blipFill>
        <p:spPr bwMode="auto">
          <a:xfrm>
            <a:off x="451448" y="548680"/>
            <a:ext cx="8225008" cy="56166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id-ID" b="1" dirty="0" smtClean="0">
                <a:latin typeface="MS UI Gothic" pitchFamily="34" charset="-128"/>
                <a:ea typeface="MS UI Gothic" pitchFamily="34" charset="-128"/>
              </a:rPr>
              <a:t>Quality Costing</a:t>
            </a:r>
            <a:endParaRPr lang="id-ID" dirty="0"/>
          </a:p>
        </p:txBody>
      </p:sp>
      <p:sp>
        <p:nvSpPr>
          <p:cNvPr id="3" name="Content Placeholder 2"/>
          <p:cNvSpPr>
            <a:spLocks noGrp="1"/>
          </p:cNvSpPr>
          <p:nvPr>
            <p:ph idx="1"/>
          </p:nvPr>
        </p:nvSpPr>
        <p:spPr>
          <a:xfrm>
            <a:off x="457200" y="1268760"/>
            <a:ext cx="8229600" cy="5328592"/>
          </a:xfrm>
        </p:spPr>
        <p:txBody>
          <a:bodyPr>
            <a:normAutofit/>
          </a:bodyPr>
          <a:lstStyle/>
          <a:p>
            <a:pPr algn="just" fontAlgn="base">
              <a:buNone/>
            </a:pPr>
            <a:r>
              <a:rPr lang="id-ID" sz="3400" b="1" dirty="0" smtClean="0">
                <a:latin typeface="MS UI Gothic" pitchFamily="34" charset="-128"/>
                <a:ea typeface="MS UI Gothic" pitchFamily="34" charset="-128"/>
              </a:rPr>
              <a:t>  </a:t>
            </a:r>
            <a:r>
              <a:rPr lang="id-ID" sz="4000" dirty="0" smtClean="0">
                <a:latin typeface="MS UI Gothic" pitchFamily="34" charset="-128"/>
                <a:ea typeface="MS UI Gothic" pitchFamily="34" charset="-128"/>
              </a:rPr>
              <a:t>Biaya </a:t>
            </a:r>
            <a:r>
              <a:rPr lang="id-ID" sz="4000" dirty="0">
                <a:latin typeface="MS UI Gothic" pitchFamily="34" charset="-128"/>
                <a:ea typeface="MS UI Gothic" pitchFamily="34" charset="-128"/>
              </a:rPr>
              <a:t>Kualitas </a:t>
            </a:r>
            <a:r>
              <a:rPr lang="id-ID" sz="4000" dirty="0" smtClean="0">
                <a:latin typeface="MS UI Gothic" pitchFamily="34" charset="-128"/>
                <a:ea typeface="MS UI Gothic" pitchFamily="34" charset="-128"/>
              </a:rPr>
              <a:t>(Quality Cost) adalah </a:t>
            </a:r>
            <a:r>
              <a:rPr lang="id-ID" sz="4000" dirty="0">
                <a:latin typeface="MS UI Gothic" pitchFamily="34" charset="-128"/>
                <a:ea typeface="MS UI Gothic" pitchFamily="34" charset="-128"/>
              </a:rPr>
              <a:t>b</a:t>
            </a:r>
            <a:r>
              <a:rPr lang="id-ID" sz="4000" dirty="0" smtClean="0">
                <a:latin typeface="MS UI Gothic" pitchFamily="34" charset="-128"/>
                <a:ea typeface="MS UI Gothic" pitchFamily="34" charset="-128"/>
              </a:rPr>
              <a:t>iaya-biaya </a:t>
            </a:r>
            <a:r>
              <a:rPr lang="id-ID" sz="4000" dirty="0">
                <a:latin typeface="MS UI Gothic" pitchFamily="34" charset="-128"/>
                <a:ea typeface="MS UI Gothic" pitchFamily="34" charset="-128"/>
              </a:rPr>
              <a:t>yang timbul dalam penanganan masalah </a:t>
            </a:r>
            <a:r>
              <a:rPr lang="id-ID" sz="4000" dirty="0" smtClean="0">
                <a:latin typeface="MS UI Gothic" pitchFamily="34" charset="-128"/>
                <a:ea typeface="MS UI Gothic" pitchFamily="34" charset="-128"/>
              </a:rPr>
              <a:t>kualitas (mutu</a:t>
            </a:r>
            <a:r>
              <a:rPr lang="id-ID" sz="4000" dirty="0">
                <a:latin typeface="MS UI Gothic" pitchFamily="34" charset="-128"/>
                <a:ea typeface="MS UI Gothic" pitchFamily="34" charset="-128"/>
              </a:rPr>
              <a:t>), baik dalam rangka meningkatkan </a:t>
            </a:r>
            <a:r>
              <a:rPr lang="id-ID" sz="4000" dirty="0" smtClean="0">
                <a:latin typeface="MS UI Gothic" pitchFamily="34" charset="-128"/>
                <a:ea typeface="MS UI Gothic" pitchFamily="34" charset="-128"/>
              </a:rPr>
              <a:t>kualitas </a:t>
            </a:r>
            <a:r>
              <a:rPr lang="id-ID" sz="4000" dirty="0">
                <a:latin typeface="MS UI Gothic" pitchFamily="34" charset="-128"/>
                <a:ea typeface="MS UI Gothic" pitchFamily="34" charset="-128"/>
              </a:rPr>
              <a:t>maupun biaya yang timbul akibat </a:t>
            </a:r>
            <a:r>
              <a:rPr lang="id-ID" sz="4000" dirty="0" smtClean="0">
                <a:latin typeface="MS UI Gothic" pitchFamily="34" charset="-128"/>
                <a:ea typeface="MS UI Gothic" pitchFamily="34" charset="-128"/>
              </a:rPr>
              <a:t>kualitas </a:t>
            </a:r>
            <a:r>
              <a:rPr lang="id-ID" sz="4000" dirty="0">
                <a:latin typeface="MS UI Gothic" pitchFamily="34" charset="-128"/>
                <a:ea typeface="MS UI Gothic" pitchFamily="34" charset="-128"/>
              </a:rPr>
              <a:t>yang buruk (Cost of Poor Quality). </a:t>
            </a:r>
            <a:endParaRPr lang="id-ID" sz="4000" dirty="0" smtClean="0">
              <a:latin typeface="MS UI Gothic" pitchFamily="34" charset="-128"/>
              <a:ea typeface="MS UI Gothic" pitchFamily="34" charset="-128"/>
            </a:endParaRPr>
          </a:p>
          <a:p>
            <a:pPr algn="just" fontAlgn="base">
              <a:buNone/>
            </a:pPr>
            <a:r>
              <a:rPr lang="id-ID" sz="3500" b="1" dirty="0" smtClean="0">
                <a:latin typeface="MS UI Gothic" pitchFamily="34" charset="-128"/>
                <a:ea typeface="MS UI Gothic" pitchFamily="34" charset="-128"/>
              </a:rPr>
              <a:t>   </a:t>
            </a:r>
            <a:endParaRPr lang="id-ID" sz="3500" b="1" dirty="0">
              <a:latin typeface="MS UI Gothic" pitchFamily="34" charset="-128"/>
              <a:ea typeface="MS UI Gothic"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457200" y="404664"/>
            <a:ext cx="8229600" cy="6048672"/>
          </a:xfrm>
        </p:spPr>
        <p:txBody>
          <a:bodyPr>
            <a:noAutofit/>
          </a:bodyPr>
          <a:lstStyle/>
          <a:p>
            <a:pPr algn="just">
              <a:buNone/>
            </a:pPr>
            <a:r>
              <a:rPr lang="id-ID" sz="4000" dirty="0" smtClean="0">
                <a:latin typeface="MS UI Gothic" pitchFamily="34" charset="-128"/>
                <a:ea typeface="MS UI Gothic" pitchFamily="34" charset="-128"/>
              </a:rPr>
              <a:t>  Feigenbaum (1961) dalam bukunya yang berjudul “Total Quality Control” menyebutkan bahwa Biaya Kualitas terdiri dari 3 kategori utama, yaitu: </a:t>
            </a:r>
          </a:p>
          <a:p>
            <a:pPr>
              <a:buNone/>
            </a:pPr>
            <a:r>
              <a:rPr lang="id-ID" sz="4000" dirty="0" smtClean="0">
                <a:latin typeface="MS UI Gothic" pitchFamily="34" charset="-128"/>
                <a:ea typeface="MS UI Gothic" pitchFamily="34" charset="-128"/>
              </a:rPr>
              <a:t>   1. Biaya Pencegahan (Preventive Cost)</a:t>
            </a:r>
          </a:p>
          <a:p>
            <a:pPr>
              <a:buNone/>
            </a:pPr>
            <a:r>
              <a:rPr lang="id-ID" sz="4000" dirty="0" smtClean="0">
                <a:latin typeface="MS UI Gothic" pitchFamily="34" charset="-128"/>
                <a:ea typeface="MS UI Gothic" pitchFamily="34" charset="-128"/>
              </a:rPr>
              <a:t>   2. Biaya Penilaian (Appraisal Cost) </a:t>
            </a:r>
          </a:p>
          <a:p>
            <a:pPr>
              <a:buNone/>
            </a:pPr>
            <a:r>
              <a:rPr lang="id-ID" sz="4000" dirty="0" smtClean="0">
                <a:latin typeface="MS UI Gothic" pitchFamily="34" charset="-128"/>
                <a:ea typeface="MS UI Gothic" pitchFamily="34" charset="-128"/>
              </a:rPr>
              <a:t>   3. Biaya Kegagalan (Failure Cost)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611560" y="908720"/>
            <a:ext cx="7776864" cy="5184576"/>
          </a:xfrm>
        </p:spPr>
        <p:txBody>
          <a:bodyPr>
            <a:noAutofit/>
          </a:bodyPr>
          <a:lstStyle/>
          <a:p>
            <a:pPr algn="just">
              <a:buNone/>
            </a:pPr>
            <a:r>
              <a:rPr lang="id-ID" sz="4000" dirty="0" smtClean="0">
                <a:latin typeface="MS UI Gothic" pitchFamily="34" charset="-128"/>
                <a:ea typeface="MS UI Gothic" pitchFamily="34" charset="-128"/>
              </a:rPr>
              <a:t>  Biaya Kegagalan kemudian dibagi lagi menjadi 2 jenis yaitu : </a:t>
            </a:r>
          </a:p>
          <a:p>
            <a:pPr>
              <a:buNone/>
            </a:pPr>
            <a:r>
              <a:rPr lang="id-ID" sz="4000" dirty="0" smtClean="0">
                <a:latin typeface="MS UI Gothic" pitchFamily="34" charset="-128"/>
                <a:ea typeface="MS UI Gothic" pitchFamily="34" charset="-128"/>
              </a:rPr>
              <a:t>   1. Biaya </a:t>
            </a:r>
            <a:r>
              <a:rPr lang="id-ID" sz="4000" dirty="0">
                <a:latin typeface="MS UI Gothic" pitchFamily="34" charset="-128"/>
                <a:ea typeface="MS UI Gothic" pitchFamily="34" charset="-128"/>
              </a:rPr>
              <a:t>Kegagalan Internal (Internal Failure Cost</a:t>
            </a:r>
            <a:r>
              <a:rPr lang="id-ID" sz="4000" dirty="0" smtClean="0">
                <a:latin typeface="MS UI Gothic" pitchFamily="34" charset="-128"/>
                <a:ea typeface="MS UI Gothic" pitchFamily="34" charset="-128"/>
              </a:rPr>
              <a:t>)</a:t>
            </a:r>
          </a:p>
          <a:p>
            <a:pPr>
              <a:buNone/>
            </a:pPr>
            <a:r>
              <a:rPr lang="id-ID" sz="4000" dirty="0" smtClean="0">
                <a:latin typeface="MS UI Gothic" pitchFamily="34" charset="-128"/>
                <a:ea typeface="MS UI Gothic" pitchFamily="34" charset="-128"/>
              </a:rPr>
              <a:t>   2. Biaya </a:t>
            </a:r>
            <a:r>
              <a:rPr lang="id-ID" sz="4000" dirty="0">
                <a:latin typeface="MS UI Gothic" pitchFamily="34" charset="-128"/>
                <a:ea typeface="MS UI Gothic" pitchFamily="34" charset="-128"/>
              </a:rPr>
              <a:t>Kegagalan Eksternal (External Failure Cost).</a:t>
            </a:r>
          </a:p>
          <a:p>
            <a:pPr>
              <a:buNone/>
            </a:pPr>
            <a:endParaRPr lang="id-ID" sz="3100" dirty="0">
              <a:latin typeface="MS UI Gothic" pitchFamily="34" charset="-128"/>
              <a:ea typeface="MS UI Gothic"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683568" y="836712"/>
            <a:ext cx="7776864" cy="5112569"/>
          </a:xfrm>
        </p:spPr>
        <p:txBody>
          <a:bodyPr/>
          <a:lstStyle/>
          <a:p>
            <a:pPr algn="just">
              <a:buFont typeface="Wingdings" pitchFamily="2" charset="2"/>
              <a:buChar char="Ø"/>
            </a:pPr>
            <a:r>
              <a:rPr lang="id-ID" sz="4000" dirty="0" smtClean="0">
                <a:latin typeface="MS UI Gothic" pitchFamily="34" charset="-128"/>
                <a:ea typeface="MS UI Gothic" pitchFamily="34" charset="-128"/>
              </a:rPr>
              <a:t>Biaya Pencegahan (Preventive Cost) adalah biaya yang dikeluarkan dalam mencegah terjadi kegagalan pada proses pertamanya seperti Biaya Pelatihan (Training Cost) dan Biaya Perencanaan Kualitas (Quality Planning).</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pPr algn="l"/>
            <a:r>
              <a:rPr lang="id-ID" dirty="0" smtClean="0"/>
              <a:t>.</a:t>
            </a:r>
            <a:endParaRPr lang="id-ID" dirty="0"/>
          </a:p>
        </p:txBody>
      </p:sp>
      <p:sp>
        <p:nvSpPr>
          <p:cNvPr id="3" name="Content Placeholder 2"/>
          <p:cNvSpPr>
            <a:spLocks noGrp="1"/>
          </p:cNvSpPr>
          <p:nvPr>
            <p:ph idx="1"/>
          </p:nvPr>
        </p:nvSpPr>
        <p:spPr>
          <a:xfrm>
            <a:off x="683568" y="908720"/>
            <a:ext cx="7488832" cy="4968552"/>
          </a:xfrm>
        </p:spPr>
        <p:txBody>
          <a:bodyPr>
            <a:normAutofit/>
          </a:bodyPr>
          <a:lstStyle/>
          <a:p>
            <a:pPr algn="just">
              <a:lnSpc>
                <a:spcPct val="120000"/>
              </a:lnSpc>
              <a:buFont typeface="Wingdings" pitchFamily="2" charset="2"/>
              <a:buChar char="Ø"/>
            </a:pPr>
            <a:r>
              <a:rPr lang="id-ID" sz="4000" dirty="0" smtClean="0">
                <a:latin typeface="MS UI Gothic" pitchFamily="34" charset="-128"/>
                <a:ea typeface="MS UI Gothic" pitchFamily="34" charset="-128"/>
              </a:rPr>
              <a:t>Biaya </a:t>
            </a:r>
            <a:r>
              <a:rPr lang="id-ID" sz="4000" dirty="0">
                <a:latin typeface="MS UI Gothic" pitchFamily="34" charset="-128"/>
                <a:ea typeface="MS UI Gothic" pitchFamily="34" charset="-128"/>
              </a:rPr>
              <a:t>Peniliaian (Appraisal Cost) adalah biaya yang timbul saat melakukan penyaringan atau pendeteksian kegagalan produk seperti Biaya Pengujian, Inspeksi dan Proses Audit.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r>
              <a:rPr lang="id-ID" dirty="0" smtClean="0"/>
              <a:t>.</a:t>
            </a:r>
            <a:endParaRPr lang="id-ID" dirty="0"/>
          </a:p>
        </p:txBody>
      </p:sp>
      <p:sp>
        <p:nvSpPr>
          <p:cNvPr id="3" name="Content Placeholder 2"/>
          <p:cNvSpPr>
            <a:spLocks noGrp="1"/>
          </p:cNvSpPr>
          <p:nvPr>
            <p:ph idx="1"/>
          </p:nvPr>
        </p:nvSpPr>
        <p:spPr>
          <a:xfrm>
            <a:off x="457200" y="332656"/>
            <a:ext cx="8229600" cy="6192688"/>
          </a:xfrm>
        </p:spPr>
        <p:txBody>
          <a:bodyPr>
            <a:normAutofit fontScale="92500"/>
          </a:bodyPr>
          <a:lstStyle/>
          <a:p>
            <a:pPr algn="just">
              <a:lnSpc>
                <a:spcPct val="120000"/>
              </a:lnSpc>
              <a:buFont typeface="Wingdings" pitchFamily="2" charset="2"/>
              <a:buChar char="Ø"/>
            </a:pPr>
            <a:r>
              <a:rPr lang="id-ID" sz="3900" b="1" dirty="0" smtClean="0">
                <a:latin typeface="MS UI Gothic" pitchFamily="34" charset="-128"/>
                <a:ea typeface="MS UI Gothic" pitchFamily="34" charset="-128"/>
              </a:rPr>
              <a:t>Biaya Kegagalan adalah biaya yang timbul akibat buruknya kualitas ataupun kegagalan produk yang tidak memenuhi standar pelanggan (Customer). </a:t>
            </a:r>
          </a:p>
          <a:p>
            <a:pPr algn="just">
              <a:lnSpc>
                <a:spcPct val="120000"/>
              </a:lnSpc>
              <a:buNone/>
            </a:pPr>
            <a:r>
              <a:rPr lang="id-ID" sz="3900" b="1" dirty="0" smtClean="0">
                <a:latin typeface="MS UI Gothic" pitchFamily="34" charset="-128"/>
                <a:ea typeface="MS UI Gothic" pitchFamily="34" charset="-128"/>
              </a:rPr>
              <a:t>  Biaya kegagalan internal yang terjadi akibat buruknya kualitas selama proses produksi dan biaya kegagalan eksternal yang terjadi akibat kegagalan produk yang telah dijual.</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Autofit/>
          </a:bodyPr>
          <a:lstStyle/>
          <a:p>
            <a:r>
              <a:rPr lang="id-ID" sz="3600" dirty="0" smtClean="0">
                <a:latin typeface="MS UI Gothic" pitchFamily="34" charset="-128"/>
                <a:ea typeface="MS UI Gothic" pitchFamily="34" charset="-128"/>
              </a:rPr>
              <a:t/>
            </a:r>
            <a:br>
              <a:rPr lang="id-ID" sz="3600" dirty="0" smtClean="0">
                <a:latin typeface="MS UI Gothic" pitchFamily="34" charset="-128"/>
                <a:ea typeface="MS UI Gothic" pitchFamily="34" charset="-128"/>
              </a:rPr>
            </a:br>
            <a:r>
              <a:rPr lang="en-US" sz="3800" b="1" dirty="0" smtClean="0">
                <a:latin typeface="MS UI Gothic" pitchFamily="34" charset="-128"/>
                <a:ea typeface="MS UI Gothic" pitchFamily="34" charset="-128"/>
              </a:rPr>
              <a:t>Total Quality </a:t>
            </a:r>
            <a:r>
              <a:rPr lang="en-US" sz="3800" b="1" dirty="0" err="1" smtClean="0">
                <a:latin typeface="MS UI Gothic" pitchFamily="34" charset="-128"/>
                <a:ea typeface="MS UI Gothic" pitchFamily="34" charset="-128"/>
              </a:rPr>
              <a:t>Manajemen</a:t>
            </a:r>
            <a:r>
              <a:rPr lang="en-US" sz="3800" b="1" dirty="0" smtClean="0">
                <a:latin typeface="MS UI Gothic" pitchFamily="34" charset="-128"/>
                <a:ea typeface="MS UI Gothic" pitchFamily="34" charset="-128"/>
              </a:rPr>
              <a:t> (TQM)</a:t>
            </a:r>
            <a:r>
              <a:rPr lang="id-ID" sz="3800" b="1" dirty="0" smtClean="0">
                <a:latin typeface="MS UI Gothic" pitchFamily="34" charset="-128"/>
                <a:ea typeface="MS UI Gothic" pitchFamily="34" charset="-128"/>
              </a:rPr>
              <a:t/>
            </a:r>
            <a:br>
              <a:rPr lang="id-ID" sz="3800" b="1" dirty="0" smtClean="0">
                <a:latin typeface="MS UI Gothic" pitchFamily="34" charset="-128"/>
                <a:ea typeface="MS UI Gothic" pitchFamily="34" charset="-128"/>
              </a:rPr>
            </a:br>
            <a:endParaRPr lang="id-ID" sz="3800" b="1" dirty="0">
              <a:latin typeface="MS UI Gothic" pitchFamily="34" charset="-128"/>
              <a:ea typeface="MS UI Gothic" pitchFamily="34" charset="-128"/>
            </a:endParaRPr>
          </a:p>
        </p:txBody>
      </p:sp>
      <p:sp>
        <p:nvSpPr>
          <p:cNvPr id="3" name="Content Placeholder 2"/>
          <p:cNvSpPr>
            <a:spLocks noGrp="1"/>
          </p:cNvSpPr>
          <p:nvPr>
            <p:ph idx="1"/>
          </p:nvPr>
        </p:nvSpPr>
        <p:spPr>
          <a:xfrm>
            <a:off x="251520" y="908720"/>
            <a:ext cx="8640960" cy="5688632"/>
          </a:xfrm>
        </p:spPr>
        <p:txBody>
          <a:bodyPr>
            <a:noAutofit/>
          </a:bodyPr>
          <a:lstStyle/>
          <a:p>
            <a:pPr algn="just">
              <a:buNone/>
            </a:pPr>
            <a:r>
              <a:rPr lang="id-ID" sz="2700" dirty="0" smtClean="0">
                <a:latin typeface="MS UI Gothic" pitchFamily="34" charset="-128"/>
                <a:ea typeface="MS UI Gothic" pitchFamily="34" charset="-128"/>
              </a:rPr>
              <a:t>   </a:t>
            </a:r>
            <a:r>
              <a:rPr lang="id-ID" sz="3900" dirty="0" smtClean="0">
                <a:latin typeface="MS UI Gothic" pitchFamily="34" charset="-128"/>
                <a:ea typeface="MS UI Gothic" pitchFamily="34" charset="-128"/>
              </a:rPr>
              <a:t>TQM menggunakan strategi, data dan komunikasi yang efektif untuk mengintegrasikan kedisplinan kualitas ke dalam budaya dan kegiatan perusahaan. </a:t>
            </a:r>
          </a:p>
          <a:p>
            <a:pPr algn="just">
              <a:buNone/>
            </a:pPr>
            <a:r>
              <a:rPr lang="id-ID" sz="3900" dirty="0" smtClean="0">
                <a:latin typeface="MS UI Gothic" pitchFamily="34" charset="-128"/>
                <a:ea typeface="MS UI Gothic" pitchFamily="34" charset="-128"/>
              </a:rPr>
              <a:t>  TQM adalah pendekatan manajemen untuk mencapai keberhasilan jangka panjang melalui kepuasan pelanggan (Customer Satisfaction).</a:t>
            </a:r>
            <a:endParaRPr lang="id-ID" sz="3900" dirty="0">
              <a:latin typeface="MS UI Gothic" pitchFamily="34" charset="-128"/>
              <a:ea typeface="MS UI Gothic"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id-ID" sz="3200" b="1" dirty="0" smtClean="0">
                <a:latin typeface="MS UI Gothic" pitchFamily="34" charset="-128"/>
                <a:ea typeface="MS UI Gothic" pitchFamily="34" charset="-128"/>
              </a:rPr>
              <a:t/>
            </a:r>
            <a:br>
              <a:rPr lang="id-ID" sz="3200" b="1" dirty="0" smtClean="0">
                <a:latin typeface="MS UI Gothic" pitchFamily="34" charset="-128"/>
                <a:ea typeface="MS UI Gothic" pitchFamily="34" charset="-128"/>
              </a:rPr>
            </a:br>
            <a:r>
              <a:rPr lang="id-ID" sz="4300" b="1" dirty="0" smtClean="0">
                <a:latin typeface="MS UI Gothic" pitchFamily="34" charset="-128"/>
                <a:ea typeface="MS UI Gothic" pitchFamily="34" charset="-128"/>
              </a:rPr>
              <a:t>8 Elemen Pokok TQM</a:t>
            </a:r>
            <a:br>
              <a:rPr lang="id-ID" sz="4300" b="1" dirty="0" smtClean="0">
                <a:latin typeface="MS UI Gothic" pitchFamily="34" charset="-128"/>
                <a:ea typeface="MS UI Gothic" pitchFamily="34" charset="-128"/>
              </a:rPr>
            </a:br>
            <a:endParaRPr lang="id-ID" sz="4300" dirty="0">
              <a:latin typeface="MS UI Gothic" pitchFamily="34" charset="-128"/>
              <a:ea typeface="MS UI Gothic" pitchFamily="34" charset="-128"/>
            </a:endParaRPr>
          </a:p>
        </p:txBody>
      </p:sp>
      <p:sp>
        <p:nvSpPr>
          <p:cNvPr id="3" name="Content Placeholder 2"/>
          <p:cNvSpPr>
            <a:spLocks noGrp="1"/>
          </p:cNvSpPr>
          <p:nvPr>
            <p:ph idx="1"/>
          </p:nvPr>
        </p:nvSpPr>
        <p:spPr>
          <a:xfrm>
            <a:off x="251520" y="1268760"/>
            <a:ext cx="8568952" cy="5256584"/>
          </a:xfrm>
        </p:spPr>
        <p:txBody>
          <a:bodyPr>
            <a:normAutofit fontScale="92500"/>
          </a:bodyPr>
          <a:lstStyle/>
          <a:p>
            <a:pPr algn="just">
              <a:buNone/>
            </a:pPr>
            <a:r>
              <a:rPr lang="id-ID" sz="4100" dirty="0" smtClean="0">
                <a:latin typeface="MS UI Gothic" pitchFamily="34" charset="-128"/>
                <a:ea typeface="MS UI Gothic" pitchFamily="34" charset="-128"/>
              </a:rPr>
              <a:t>1.Fokus pada pelanggan (Customer Focussed)</a:t>
            </a:r>
          </a:p>
          <a:p>
            <a:pPr>
              <a:buNone/>
            </a:pPr>
            <a:r>
              <a:rPr lang="id-ID" sz="4100" dirty="0" smtClean="0">
                <a:latin typeface="MS UI Gothic" pitchFamily="34" charset="-128"/>
                <a:ea typeface="MS UI Gothic" pitchFamily="34" charset="-128"/>
              </a:rPr>
              <a:t>2.Keterlibatan karyawan secara keseluruh an (Total Employee Involvement)</a:t>
            </a:r>
          </a:p>
          <a:p>
            <a:pPr algn="just">
              <a:buNone/>
            </a:pPr>
            <a:r>
              <a:rPr lang="id-ID" sz="4100" dirty="0" smtClean="0">
                <a:latin typeface="MS UI Gothic" pitchFamily="34" charset="-128"/>
                <a:ea typeface="MS UI Gothic" pitchFamily="34" charset="-128"/>
              </a:rPr>
              <a:t>3.Pemusatan perhatian pada proses (Process-centered)</a:t>
            </a:r>
          </a:p>
          <a:p>
            <a:pPr algn="just">
              <a:buNone/>
            </a:pPr>
            <a:r>
              <a:rPr lang="id-ID" sz="4100" dirty="0" smtClean="0">
                <a:latin typeface="MS UI Gothic" pitchFamily="34" charset="-128"/>
                <a:ea typeface="MS UI Gothic" pitchFamily="34" charset="-128"/>
              </a:rPr>
              <a:t>4.Sistem yang terintegrasi (Integrated System)</a:t>
            </a:r>
          </a:p>
          <a:p>
            <a:pPr algn="just">
              <a:buNone/>
            </a:pPr>
            <a:endParaRPr lang="id-ID" sz="3300" dirty="0" smtClean="0">
              <a:latin typeface="MS UI Gothic" pitchFamily="34" charset="-128"/>
              <a:ea typeface="MS UI Gothic" pitchFamily="34" charset="-128"/>
            </a:endParaRPr>
          </a:p>
          <a:p>
            <a:pPr>
              <a:buNone/>
            </a:pPr>
            <a:endParaRPr lang="id-ID" sz="2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637</TotalTime>
  <Words>495</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Quality Costing,Total Quality Management and Management Accounting Systems  </vt:lpstr>
      <vt:lpstr>Quality Costing</vt:lpstr>
      <vt:lpstr>.</vt:lpstr>
      <vt:lpstr>.</vt:lpstr>
      <vt:lpstr>.</vt:lpstr>
      <vt:lpstr>.</vt:lpstr>
      <vt:lpstr>.</vt:lpstr>
      <vt:lpstr> Total Quality Manajemen (TQM) </vt:lpstr>
      <vt:lpstr> 8 Elemen Pokok TQM </vt:lpstr>
      <vt:lpstr>.</vt:lpstr>
      <vt:lpstr>Management Accounting Systems </vt:lpstr>
      <vt:lpstr>The American Institute of Certified Public Accountants (AICPA) menyata kan bahwa akuntansi manajemen sebagai praktik meluas ke tiga bidang berikut:    </vt:lpstr>
      <vt:lpstr>.</vt:lpstr>
      <vt:lpstr>PERTANYAAN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costing,Total quality management and Management accounting systems   (Biaya Kualitas, Manajemen Kualitas Total dan Sistem  Akuntansi Manajemen)</dc:title>
  <dc:creator>TUTY</dc:creator>
  <cp:lastModifiedBy>Yanuar</cp:lastModifiedBy>
  <cp:revision>176</cp:revision>
  <dcterms:created xsi:type="dcterms:W3CDTF">2017-11-27T05:19:57Z</dcterms:created>
  <dcterms:modified xsi:type="dcterms:W3CDTF">2018-09-23T10:00:15Z</dcterms:modified>
</cp:coreProperties>
</file>