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92E42-C9E2-4150-ABF4-3AE2A66FD978}" type="datetimeFigureOut">
              <a:rPr lang="en-US" smtClean="0"/>
              <a:t>9/23/2018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0D8A5-0F10-4E77-90E6-62D2BF8F66B1}" type="slidenum">
              <a:rPr lang="en-US" smtClean="0"/>
              <a:t>‹#›</a:t>
            </a:fld>
            <a:endParaRPr lang="en-US"/>
          </a:p>
        </p:txBody>
      </p:sp>
    </p:spTree>
    <p:extLst>
      <p:ext uri="{BB962C8B-B14F-4D97-AF65-F5344CB8AC3E}">
        <p14:creationId xmlns:p14="http://schemas.microsoft.com/office/powerpoint/2010/main" val="233802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6740D8A5-0F10-4E77-90E6-62D2BF8F66B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D6D13-7798-4897-90AF-52A16479237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D6D13-7798-4897-90AF-52A16479237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D6D13-7798-4897-90AF-52A16479237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D6D13-7798-4897-90AF-52A16479237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D6D13-7798-4897-90AF-52A16479237F}"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D6D13-7798-4897-90AF-52A16479237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D6D13-7798-4897-90AF-52A16479237F}"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D6D13-7798-4897-90AF-52A16479237F}"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D6D13-7798-4897-90AF-52A16479237F}"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D6D13-7798-4897-90AF-52A16479237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D6D13-7798-4897-90AF-52A16479237F}"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538F7-FA0A-485A-ABDA-C1C97E6E69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D6D13-7798-4897-90AF-52A16479237F}" type="datetimeFigureOut">
              <a:rPr lang="en-US" smtClean="0"/>
              <a:t>9/23/2018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538F7-FA0A-485A-ABDA-C1C97E6E69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rmAutofit/>
          </a:bodyPr>
          <a:lstStyle/>
          <a:p>
            <a:r>
              <a:rPr lang="en-US" b="1" dirty="0" err="1"/>
              <a:t>Akuntansi</a:t>
            </a:r>
            <a:r>
              <a:rPr lang="en-US" b="1" dirty="0"/>
              <a:t> </a:t>
            </a:r>
            <a:r>
              <a:rPr lang="en-US" b="1" dirty="0" err="1"/>
              <a:t>Manajemen</a:t>
            </a:r>
            <a:r>
              <a:rPr lang="en-US" b="1" dirty="0"/>
              <a:t> </a:t>
            </a:r>
            <a:r>
              <a:rPr lang="en-US" b="1" dirty="0" err="1"/>
              <a:t>dan</a:t>
            </a:r>
            <a:r>
              <a:rPr lang="en-US" b="1" dirty="0"/>
              <a:t> </a:t>
            </a:r>
            <a:r>
              <a:rPr lang="en-US" b="1" dirty="0" err="1"/>
              <a:t>Sistem</a:t>
            </a:r>
            <a:r>
              <a:rPr lang="en-US" b="1" dirty="0"/>
              <a:t> </a:t>
            </a:r>
            <a:r>
              <a:rPr lang="en-US" b="1" dirty="0" err="1"/>
              <a:t>Pengendalian</a:t>
            </a:r>
            <a:r>
              <a:rPr lang="en-US" b="1" dirty="0"/>
              <a:t> </a:t>
            </a:r>
            <a:r>
              <a:rPr lang="en-US" b="1" dirty="0" err="1"/>
              <a:t>Manajemen</a:t>
            </a:r>
            <a:r>
              <a:rPr lang="en-US" b="1" dirty="0"/>
              <a:t> </a:t>
            </a:r>
            <a:r>
              <a:rPr lang="en-US" b="1" dirty="0" err="1"/>
              <a:t>Sektor</a:t>
            </a:r>
            <a:r>
              <a:rPr lang="en-US" b="1" dirty="0"/>
              <a:t> </a:t>
            </a:r>
            <a:r>
              <a:rPr lang="en-US" b="1" dirty="0" err="1"/>
              <a:t>Publik</a:t>
            </a:r>
            <a:r>
              <a:rPr lang="en-US" b="1" dirty="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a:t>Sistem</a:t>
            </a:r>
            <a:r>
              <a:rPr lang="en-US" sz="2400" b="1" dirty="0"/>
              <a:t> </a:t>
            </a:r>
            <a:r>
              <a:rPr lang="en-US" sz="2400" b="1" dirty="0" err="1"/>
              <a:t>Pengendalian</a:t>
            </a:r>
            <a:r>
              <a:rPr lang="en-US" sz="2400" b="1" dirty="0"/>
              <a:t> </a:t>
            </a:r>
            <a:r>
              <a:rPr lang="en-US" sz="2400" b="1" dirty="0" err="1"/>
              <a:t>Manajemen</a:t>
            </a:r>
            <a:r>
              <a:rPr lang="en-US" sz="2400" b="1" dirty="0"/>
              <a:t> </a:t>
            </a:r>
            <a:r>
              <a:rPr lang="en-US" sz="2400" b="1" dirty="0" err="1"/>
              <a:t>Sektor</a:t>
            </a:r>
            <a:r>
              <a:rPr lang="en-US" sz="2400" b="1" dirty="0"/>
              <a:t> </a:t>
            </a:r>
            <a:r>
              <a:rPr lang="en-US" sz="2400" b="1" dirty="0" err="1"/>
              <a:t>Publik</a:t>
            </a:r>
            <a:endParaRPr lang="en-US" sz="2400" dirty="0"/>
          </a:p>
        </p:txBody>
      </p:sp>
      <p:sp>
        <p:nvSpPr>
          <p:cNvPr id="3" name="Content Placeholder 2"/>
          <p:cNvSpPr>
            <a:spLocks noGrp="1"/>
          </p:cNvSpPr>
          <p:nvPr>
            <p:ph idx="1"/>
          </p:nvPr>
        </p:nvSpPr>
        <p:spPr/>
        <p:txBody>
          <a:bodyPr>
            <a:normAutofit fontScale="77500" lnSpcReduction="20000"/>
          </a:bodyPr>
          <a:lstStyle/>
          <a:p>
            <a:pPr algn="just">
              <a:buNone/>
            </a:pPr>
            <a:r>
              <a:rPr lang="en-US" sz="3100" dirty="0" err="1"/>
              <a:t>Pengendalian</a:t>
            </a:r>
            <a:r>
              <a:rPr lang="en-US" sz="3100" dirty="0"/>
              <a:t> </a:t>
            </a:r>
            <a:r>
              <a:rPr lang="en-US" sz="3100" dirty="0" err="1"/>
              <a:t>manajemen</a:t>
            </a:r>
            <a:r>
              <a:rPr lang="en-US" sz="3100" dirty="0"/>
              <a:t> </a:t>
            </a:r>
            <a:r>
              <a:rPr lang="en-US" sz="3100" dirty="0" err="1"/>
              <a:t>meliputi</a:t>
            </a:r>
            <a:r>
              <a:rPr lang="en-US" sz="3100" dirty="0"/>
              <a:t> </a:t>
            </a:r>
            <a:r>
              <a:rPr lang="en-US" sz="3100" dirty="0" err="1"/>
              <a:t>beberapa</a:t>
            </a:r>
            <a:r>
              <a:rPr lang="en-US" sz="3100" dirty="0"/>
              <a:t> </a:t>
            </a:r>
            <a:r>
              <a:rPr lang="en-US" sz="3100" dirty="0" err="1"/>
              <a:t>aktivitas</a:t>
            </a:r>
            <a:r>
              <a:rPr lang="en-US" sz="3100" dirty="0"/>
              <a:t> </a:t>
            </a:r>
            <a:r>
              <a:rPr lang="en-US" sz="3100" dirty="0" err="1"/>
              <a:t>yaitu</a:t>
            </a:r>
            <a:r>
              <a:rPr lang="en-US" sz="3100" dirty="0"/>
              <a:t>: (1) </a:t>
            </a:r>
            <a:r>
              <a:rPr lang="en-US" sz="3100" dirty="0" err="1"/>
              <a:t>perencanaan</a:t>
            </a:r>
            <a:r>
              <a:rPr lang="en-US" sz="3100" dirty="0"/>
              <a:t>; (2) </a:t>
            </a:r>
            <a:r>
              <a:rPr lang="en-US" sz="3100" dirty="0" err="1"/>
              <a:t>koordinasi</a:t>
            </a:r>
            <a:r>
              <a:rPr lang="en-US" sz="3100" dirty="0"/>
              <a:t> </a:t>
            </a:r>
            <a:r>
              <a:rPr lang="en-US" sz="3100" dirty="0" err="1"/>
              <a:t>antar</a:t>
            </a:r>
            <a:r>
              <a:rPr lang="en-US" sz="3100" dirty="0"/>
              <a:t> </a:t>
            </a:r>
            <a:r>
              <a:rPr lang="en-US" sz="3100" dirty="0" err="1"/>
              <a:t>berbagai</a:t>
            </a:r>
            <a:r>
              <a:rPr lang="en-US" sz="3100" dirty="0"/>
              <a:t> </a:t>
            </a:r>
            <a:r>
              <a:rPr lang="en-US" sz="3100" dirty="0" err="1"/>
              <a:t>bagian</a:t>
            </a:r>
            <a:r>
              <a:rPr lang="en-US" sz="3100" dirty="0"/>
              <a:t> </a:t>
            </a:r>
            <a:r>
              <a:rPr lang="en-US" sz="3100" dirty="0" err="1"/>
              <a:t>dalam</a:t>
            </a:r>
            <a:r>
              <a:rPr lang="en-US" sz="3100" dirty="0"/>
              <a:t> </a:t>
            </a:r>
            <a:r>
              <a:rPr lang="en-US" sz="3100" dirty="0" err="1"/>
              <a:t>organisasi</a:t>
            </a:r>
            <a:r>
              <a:rPr lang="en-US" sz="3100" dirty="0"/>
              <a:t>; (3) </a:t>
            </a:r>
            <a:r>
              <a:rPr lang="en-US" sz="3100" dirty="0" err="1"/>
              <a:t>komunikasi</a:t>
            </a:r>
            <a:r>
              <a:rPr lang="en-US" sz="3100" dirty="0"/>
              <a:t> </a:t>
            </a:r>
            <a:r>
              <a:rPr lang="en-US" sz="3100" dirty="0" err="1"/>
              <a:t>informasi</a:t>
            </a:r>
            <a:r>
              <a:rPr lang="en-US" sz="3100" dirty="0"/>
              <a:t>; (4) </a:t>
            </a:r>
            <a:r>
              <a:rPr lang="en-US" sz="3100" dirty="0" err="1"/>
              <a:t>pengambilan</a:t>
            </a:r>
            <a:r>
              <a:rPr lang="en-US" sz="3100" dirty="0"/>
              <a:t> </a:t>
            </a:r>
            <a:r>
              <a:rPr lang="en-US" sz="3100" dirty="0" err="1"/>
              <a:t>keputusan</a:t>
            </a:r>
            <a:r>
              <a:rPr lang="en-US" sz="3100" dirty="0"/>
              <a:t>; (5) </a:t>
            </a:r>
            <a:r>
              <a:rPr lang="en-US" sz="3100" dirty="0" err="1"/>
              <a:t>memotivasi</a:t>
            </a:r>
            <a:r>
              <a:rPr lang="en-US" sz="3100" dirty="0"/>
              <a:t> </a:t>
            </a:r>
            <a:r>
              <a:rPr lang="en-US" sz="3100" dirty="0" err="1"/>
              <a:t>orang-orang</a:t>
            </a:r>
            <a:r>
              <a:rPr lang="en-US" sz="3100" dirty="0"/>
              <a:t> </a:t>
            </a:r>
            <a:r>
              <a:rPr lang="en-US" sz="3100" dirty="0" err="1"/>
              <a:t>dalam</a:t>
            </a:r>
            <a:r>
              <a:rPr lang="en-US" sz="3100" dirty="0"/>
              <a:t> </a:t>
            </a:r>
            <a:r>
              <a:rPr lang="en-US" sz="3100" dirty="0" err="1"/>
              <a:t>organisasi</a:t>
            </a:r>
            <a:r>
              <a:rPr lang="en-US" sz="3100" dirty="0"/>
              <a:t> agar </a:t>
            </a:r>
            <a:r>
              <a:rPr lang="en-US" sz="3100" dirty="0" err="1"/>
              <a:t>berperilaku</a:t>
            </a:r>
            <a:r>
              <a:rPr lang="en-US" sz="3100" dirty="0"/>
              <a:t> </a:t>
            </a:r>
            <a:r>
              <a:rPr lang="en-US" sz="3100" dirty="0" err="1"/>
              <a:t>sesuai</a:t>
            </a:r>
            <a:r>
              <a:rPr lang="en-US" sz="3100" dirty="0"/>
              <a:t> </a:t>
            </a:r>
            <a:r>
              <a:rPr lang="en-US" sz="3100" dirty="0" err="1"/>
              <a:t>tujuan</a:t>
            </a:r>
            <a:r>
              <a:rPr lang="en-US" sz="3100" dirty="0"/>
              <a:t> </a:t>
            </a:r>
            <a:r>
              <a:rPr lang="en-US" sz="3100" dirty="0" err="1"/>
              <a:t>organisasi</a:t>
            </a:r>
            <a:r>
              <a:rPr lang="en-US" sz="3100" dirty="0"/>
              <a:t>; (6) </a:t>
            </a:r>
            <a:r>
              <a:rPr lang="en-US" sz="3100" dirty="0" err="1"/>
              <a:t>pengendalian</a:t>
            </a:r>
            <a:r>
              <a:rPr lang="en-US" sz="3100" dirty="0"/>
              <a:t>, </a:t>
            </a:r>
            <a:r>
              <a:rPr lang="en-US" sz="3100" dirty="0" err="1"/>
              <a:t>dan</a:t>
            </a:r>
            <a:r>
              <a:rPr lang="en-US" sz="3100" dirty="0"/>
              <a:t> (7) </a:t>
            </a:r>
            <a:r>
              <a:rPr lang="en-US" sz="3100" dirty="0" err="1"/>
              <a:t>penilaian</a:t>
            </a:r>
            <a:r>
              <a:rPr lang="en-US" sz="3100" dirty="0"/>
              <a:t> </a:t>
            </a:r>
            <a:r>
              <a:rPr lang="en-US" sz="3100" dirty="0" err="1"/>
              <a:t>kinerja</a:t>
            </a:r>
            <a:r>
              <a:rPr lang="en-US" sz="3100" dirty="0"/>
              <a:t>. System </a:t>
            </a:r>
            <a:r>
              <a:rPr lang="en-US" sz="3100" dirty="0" err="1"/>
              <a:t>pengendalian</a:t>
            </a:r>
            <a:r>
              <a:rPr lang="en-US" sz="3100" dirty="0"/>
              <a:t> </a:t>
            </a:r>
            <a:r>
              <a:rPr lang="en-US" sz="3100" dirty="0" err="1"/>
              <a:t>manajemen</a:t>
            </a:r>
            <a:r>
              <a:rPr lang="en-US" sz="3100" dirty="0"/>
              <a:t> sector public </a:t>
            </a:r>
            <a:r>
              <a:rPr lang="en-US" sz="3100" dirty="0" err="1"/>
              <a:t>berfokus</a:t>
            </a:r>
            <a:r>
              <a:rPr lang="en-US" sz="3100" dirty="0"/>
              <a:t> </a:t>
            </a:r>
            <a:r>
              <a:rPr lang="en-US" sz="3100" dirty="0" err="1"/>
              <a:t>pada</a:t>
            </a:r>
            <a:r>
              <a:rPr lang="en-US" sz="3100" dirty="0"/>
              <a:t> </a:t>
            </a:r>
            <a:r>
              <a:rPr lang="en-US" sz="3100" dirty="0" err="1"/>
              <a:t>bagaimana</a:t>
            </a:r>
            <a:r>
              <a:rPr lang="en-US" sz="3100" dirty="0"/>
              <a:t> </a:t>
            </a:r>
            <a:r>
              <a:rPr lang="en-US" sz="3100" dirty="0" err="1"/>
              <a:t>melaksanakan</a:t>
            </a:r>
            <a:r>
              <a:rPr lang="en-US" sz="3100" dirty="0"/>
              <a:t> </a:t>
            </a:r>
            <a:r>
              <a:rPr lang="en-US" sz="3100" dirty="0" err="1"/>
              <a:t>strategi</a:t>
            </a:r>
            <a:r>
              <a:rPr lang="en-US" sz="3100" dirty="0"/>
              <a:t> </a:t>
            </a:r>
            <a:r>
              <a:rPr lang="en-US" sz="3100" dirty="0" err="1"/>
              <a:t>organisasi</a:t>
            </a:r>
            <a:r>
              <a:rPr lang="en-US" sz="3100" dirty="0"/>
              <a:t> </a:t>
            </a:r>
            <a:r>
              <a:rPr lang="en-US" sz="3100" dirty="0" err="1"/>
              <a:t>secara</a:t>
            </a:r>
            <a:r>
              <a:rPr lang="en-US" sz="3100" dirty="0"/>
              <a:t> </a:t>
            </a:r>
            <a:r>
              <a:rPr lang="en-US" sz="3100" dirty="0" err="1"/>
              <a:t>efektif</a:t>
            </a:r>
            <a:r>
              <a:rPr lang="en-US" sz="3100" dirty="0"/>
              <a:t> </a:t>
            </a:r>
            <a:r>
              <a:rPr lang="en-US" sz="3100" dirty="0" err="1"/>
              <a:t>dan</a:t>
            </a:r>
            <a:r>
              <a:rPr lang="en-US" sz="3100" dirty="0"/>
              <a:t> </a:t>
            </a:r>
            <a:r>
              <a:rPr lang="en-US" sz="3100" dirty="0" err="1"/>
              <a:t>efisien</a:t>
            </a:r>
            <a:r>
              <a:rPr lang="en-US" sz="3100" dirty="0"/>
              <a:t> </a:t>
            </a:r>
            <a:r>
              <a:rPr lang="en-US" sz="3100" dirty="0" err="1"/>
              <a:t>sehingga</a:t>
            </a:r>
            <a:r>
              <a:rPr lang="en-US" sz="3100" dirty="0"/>
              <a:t> </a:t>
            </a:r>
            <a:r>
              <a:rPr lang="en-US" sz="3100" dirty="0" err="1"/>
              <a:t>tujuan</a:t>
            </a:r>
            <a:r>
              <a:rPr lang="en-US" sz="3100" dirty="0"/>
              <a:t> </a:t>
            </a:r>
            <a:r>
              <a:rPr lang="en-US" sz="3100" dirty="0" err="1"/>
              <a:t>organisasi</a:t>
            </a:r>
            <a:r>
              <a:rPr lang="en-US" sz="3100" dirty="0"/>
              <a:t> </a:t>
            </a:r>
            <a:r>
              <a:rPr lang="en-US" sz="3100" dirty="0" err="1"/>
              <a:t>dapat</a:t>
            </a:r>
            <a:r>
              <a:rPr lang="en-US" sz="3100" dirty="0"/>
              <a:t> </a:t>
            </a:r>
            <a:r>
              <a:rPr lang="en-US" sz="3100" dirty="0" err="1"/>
              <a:t>dicapai</a:t>
            </a:r>
            <a:r>
              <a:rPr lang="en-US" sz="3100" dirty="0"/>
              <a:t>. System </a:t>
            </a:r>
            <a:r>
              <a:rPr lang="en-US" sz="3100" dirty="0" err="1"/>
              <a:t>pengendalian</a:t>
            </a:r>
            <a:r>
              <a:rPr lang="en-US" sz="3100" dirty="0"/>
              <a:t> </a:t>
            </a:r>
            <a:r>
              <a:rPr lang="en-US" sz="3100" dirty="0" err="1"/>
              <a:t>manajemen</a:t>
            </a:r>
            <a:r>
              <a:rPr lang="en-US" sz="3100" dirty="0"/>
              <a:t> </a:t>
            </a:r>
            <a:r>
              <a:rPr lang="en-US" sz="3100" dirty="0" err="1"/>
              <a:t>tersebut</a:t>
            </a:r>
            <a:r>
              <a:rPr lang="en-US" sz="3100" dirty="0"/>
              <a:t> </a:t>
            </a:r>
            <a:r>
              <a:rPr lang="en-US" sz="3100" dirty="0" err="1"/>
              <a:t>harus</a:t>
            </a:r>
            <a:r>
              <a:rPr lang="en-US" sz="3100" dirty="0"/>
              <a:t> </a:t>
            </a:r>
            <a:r>
              <a:rPr lang="en-US" sz="3100" dirty="0" err="1"/>
              <a:t>didukung</a:t>
            </a:r>
            <a:r>
              <a:rPr lang="en-US" sz="3100" dirty="0"/>
              <a:t> </a:t>
            </a:r>
            <a:r>
              <a:rPr lang="en-US" sz="3100" dirty="0" err="1"/>
              <a:t>dengan</a:t>
            </a:r>
            <a:r>
              <a:rPr lang="en-US" sz="3100" dirty="0"/>
              <a:t> </a:t>
            </a:r>
            <a:r>
              <a:rPr lang="en-US" sz="3100" dirty="0" err="1"/>
              <a:t>perangkat</a:t>
            </a:r>
            <a:r>
              <a:rPr lang="en-US" sz="3100" dirty="0"/>
              <a:t> lain </a:t>
            </a:r>
            <a:r>
              <a:rPr lang="en-US" sz="3100" dirty="0" err="1"/>
              <a:t>berupa</a:t>
            </a:r>
            <a:r>
              <a:rPr lang="en-US" sz="3100" dirty="0"/>
              <a:t> </a:t>
            </a:r>
            <a:r>
              <a:rPr lang="en-US" sz="3100" dirty="0" err="1"/>
              <a:t>struktur</a:t>
            </a:r>
            <a:r>
              <a:rPr lang="en-US" sz="3100" dirty="0"/>
              <a:t> </a:t>
            </a:r>
            <a:r>
              <a:rPr lang="en-US" sz="3100" dirty="0" err="1"/>
              <a:t>organisasi</a:t>
            </a:r>
            <a:r>
              <a:rPr lang="en-US" sz="3100" dirty="0"/>
              <a:t> yang </a:t>
            </a:r>
            <a:r>
              <a:rPr lang="en-US" sz="3100" dirty="0" err="1"/>
              <a:t>sesuai</a:t>
            </a:r>
            <a:r>
              <a:rPr lang="en-US" sz="3100" dirty="0"/>
              <a:t> </a:t>
            </a:r>
            <a:r>
              <a:rPr lang="en-US" sz="3100" dirty="0" err="1"/>
              <a:t>dengan</a:t>
            </a:r>
            <a:r>
              <a:rPr lang="en-US" sz="3100" dirty="0"/>
              <a:t> </a:t>
            </a:r>
            <a:r>
              <a:rPr lang="en-US" sz="3100" dirty="0" err="1"/>
              <a:t>tipe</a:t>
            </a:r>
            <a:r>
              <a:rPr lang="en-US" sz="3100" dirty="0"/>
              <a:t> </a:t>
            </a:r>
            <a:r>
              <a:rPr lang="en-US" sz="3100" dirty="0" err="1"/>
              <a:t>pengendalian</a:t>
            </a:r>
            <a:r>
              <a:rPr lang="en-US" sz="3100" dirty="0"/>
              <a:t> </a:t>
            </a:r>
            <a:r>
              <a:rPr lang="en-US" sz="3100" dirty="0" err="1"/>
              <a:t>manajemen</a:t>
            </a:r>
            <a:r>
              <a:rPr lang="en-US" sz="3100" dirty="0"/>
              <a:t> yang </a:t>
            </a:r>
            <a:r>
              <a:rPr lang="en-US" sz="3100" dirty="0" err="1"/>
              <a:t>digunakan</a:t>
            </a:r>
            <a:r>
              <a:rPr lang="en-US" sz="3100" dirty="0"/>
              <a:t>, </a:t>
            </a:r>
            <a:r>
              <a:rPr lang="en-US" sz="3100" dirty="0" err="1"/>
              <a:t>manajemen</a:t>
            </a:r>
            <a:r>
              <a:rPr lang="en-US" sz="3100" dirty="0"/>
              <a:t> </a:t>
            </a:r>
            <a:r>
              <a:rPr lang="en-US" sz="3100" dirty="0" err="1"/>
              <a:t>sumber</a:t>
            </a:r>
            <a:r>
              <a:rPr lang="en-US" sz="3100" dirty="0"/>
              <a:t> </a:t>
            </a:r>
            <a:r>
              <a:rPr lang="en-US" sz="3100" dirty="0" err="1"/>
              <a:t>daya</a:t>
            </a:r>
            <a:r>
              <a:rPr lang="en-US" sz="3100" dirty="0"/>
              <a:t> </a:t>
            </a:r>
            <a:r>
              <a:rPr lang="en-US" sz="3100" dirty="0" err="1"/>
              <a:t>manusia</a:t>
            </a:r>
            <a:r>
              <a:rPr lang="en-US" sz="3100" dirty="0"/>
              <a:t>, </a:t>
            </a:r>
            <a:r>
              <a:rPr lang="en-US" sz="3100" dirty="0" err="1"/>
              <a:t>dan</a:t>
            </a:r>
            <a:r>
              <a:rPr lang="en-US" sz="3100" dirty="0"/>
              <a:t> </a:t>
            </a:r>
            <a:r>
              <a:rPr lang="en-US" sz="3100" dirty="0" err="1"/>
              <a:t>lingkungan</a:t>
            </a:r>
            <a:r>
              <a:rPr lang="en-US" sz="3100" dirty="0"/>
              <a:t> yang </a:t>
            </a:r>
            <a:r>
              <a:rPr lang="en-US" sz="3100" dirty="0" err="1"/>
              <a:t>mendukung</a:t>
            </a:r>
            <a:r>
              <a:rPr lang="en-US" sz="3100" dirty="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t>Tipe</a:t>
            </a:r>
            <a:r>
              <a:rPr lang="en-US" sz="2800" b="1" dirty="0"/>
              <a:t> </a:t>
            </a:r>
            <a:r>
              <a:rPr lang="en-US" sz="2800" b="1" dirty="0" err="1"/>
              <a:t>Pengendalian</a:t>
            </a:r>
            <a:r>
              <a:rPr lang="en-US" sz="2800" b="1" dirty="0"/>
              <a:t> </a:t>
            </a:r>
            <a:r>
              <a:rPr lang="en-US" sz="2800" b="1" dirty="0" err="1"/>
              <a:t>Manajemen</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err="1"/>
              <a:t>Tipe</a:t>
            </a:r>
            <a:r>
              <a:rPr lang="en-US" dirty="0"/>
              <a:t> </a:t>
            </a:r>
            <a:r>
              <a:rPr lang="en-US" dirty="0" err="1"/>
              <a:t>pengendalian</a:t>
            </a:r>
            <a:r>
              <a:rPr lang="en-US" dirty="0"/>
              <a:t> </a:t>
            </a:r>
            <a:r>
              <a:rPr lang="en-US" dirty="0" err="1"/>
              <a:t>manajemen</a:t>
            </a:r>
            <a:r>
              <a:rPr lang="en-US" dirty="0"/>
              <a:t> </a:t>
            </a:r>
            <a:r>
              <a:rPr lang="en-US" dirty="0" err="1"/>
              <a:t>dapat</a:t>
            </a:r>
            <a:r>
              <a:rPr lang="en-US" dirty="0"/>
              <a:t> </a:t>
            </a:r>
            <a:r>
              <a:rPr lang="en-US" dirty="0" err="1"/>
              <a:t>dikategorikan</a:t>
            </a:r>
            <a:r>
              <a:rPr lang="en-US" dirty="0"/>
              <a:t> </a:t>
            </a:r>
            <a:r>
              <a:rPr lang="en-US" dirty="0" err="1"/>
              <a:t>menjadi</a:t>
            </a:r>
            <a:r>
              <a:rPr lang="en-US" dirty="0"/>
              <a:t> </a:t>
            </a:r>
            <a:r>
              <a:rPr lang="en-US" dirty="0" err="1"/>
              <a:t>tiga</a:t>
            </a:r>
            <a:r>
              <a:rPr lang="en-US" dirty="0"/>
              <a:t> </a:t>
            </a:r>
            <a:r>
              <a:rPr lang="en-US" dirty="0" err="1"/>
              <a:t>kelompok</a:t>
            </a:r>
            <a:r>
              <a:rPr lang="en-US" dirty="0"/>
              <a:t>, </a:t>
            </a:r>
            <a:r>
              <a:rPr lang="en-US" dirty="0" err="1"/>
              <a:t>yaitu</a:t>
            </a:r>
            <a:r>
              <a:rPr lang="en-US" dirty="0"/>
              <a:t>:</a:t>
            </a:r>
          </a:p>
          <a:p>
            <a:pPr>
              <a:buNone/>
            </a:pPr>
            <a:r>
              <a:rPr lang="en-US" dirty="0"/>
              <a:t>1.      </a:t>
            </a:r>
            <a:r>
              <a:rPr lang="en-US" dirty="0" err="1"/>
              <a:t>Pengendalian</a:t>
            </a:r>
            <a:r>
              <a:rPr lang="en-US" dirty="0"/>
              <a:t> </a:t>
            </a:r>
            <a:r>
              <a:rPr lang="en-US" dirty="0" err="1"/>
              <a:t>preventif</a:t>
            </a:r>
            <a:r>
              <a:rPr lang="en-US" dirty="0"/>
              <a:t> </a:t>
            </a:r>
            <a:r>
              <a:rPr lang="en-US" i="1" dirty="0"/>
              <a:t>(preventive control)</a:t>
            </a:r>
            <a:r>
              <a:rPr lang="en-US" dirty="0"/>
              <a:t>. </a:t>
            </a:r>
            <a:r>
              <a:rPr lang="en-US" dirty="0" err="1"/>
              <a:t>Dalam</a:t>
            </a:r>
            <a:r>
              <a:rPr lang="en-US" dirty="0"/>
              <a:t> </a:t>
            </a:r>
            <a:r>
              <a:rPr lang="en-US" dirty="0" err="1"/>
              <a:t>tahap</a:t>
            </a:r>
            <a:r>
              <a:rPr lang="en-US" dirty="0"/>
              <a:t> </a:t>
            </a:r>
            <a:r>
              <a:rPr lang="en-US" dirty="0" err="1"/>
              <a:t>ini</a:t>
            </a:r>
            <a:r>
              <a:rPr lang="en-US" dirty="0"/>
              <a:t> </a:t>
            </a:r>
            <a:r>
              <a:rPr lang="en-US" dirty="0" err="1"/>
              <a:t>pengendalian</a:t>
            </a:r>
            <a:r>
              <a:rPr lang="en-US" dirty="0"/>
              <a:t> </a:t>
            </a:r>
            <a:r>
              <a:rPr lang="en-US" dirty="0" err="1"/>
              <a:t>manajemen</a:t>
            </a:r>
            <a:r>
              <a:rPr lang="en-US" dirty="0"/>
              <a:t> </a:t>
            </a:r>
            <a:r>
              <a:rPr lang="en-US" dirty="0" err="1"/>
              <a:t>terkait</a:t>
            </a:r>
            <a:r>
              <a:rPr lang="en-US" dirty="0"/>
              <a:t> </a:t>
            </a:r>
            <a:r>
              <a:rPr lang="en-US" dirty="0" err="1"/>
              <a:t>dengan</a:t>
            </a:r>
            <a:r>
              <a:rPr lang="en-US" dirty="0"/>
              <a:t> </a:t>
            </a:r>
            <a:r>
              <a:rPr lang="en-US" dirty="0" err="1"/>
              <a:t>perumusan</a:t>
            </a:r>
            <a:r>
              <a:rPr lang="en-US" dirty="0"/>
              <a:t> </a:t>
            </a:r>
            <a:r>
              <a:rPr lang="en-US" dirty="0" err="1"/>
              <a:t>strategi</a:t>
            </a:r>
            <a:r>
              <a:rPr lang="en-US" dirty="0"/>
              <a:t> </a:t>
            </a:r>
            <a:r>
              <a:rPr lang="en-US" dirty="0" err="1"/>
              <a:t>dan</a:t>
            </a:r>
            <a:r>
              <a:rPr lang="en-US" dirty="0"/>
              <a:t> </a:t>
            </a:r>
            <a:r>
              <a:rPr lang="en-US" dirty="0" err="1"/>
              <a:t>perencanaan</a:t>
            </a:r>
            <a:r>
              <a:rPr lang="en-US" dirty="0"/>
              <a:t> strategic yang </a:t>
            </a:r>
            <a:r>
              <a:rPr lang="en-US" dirty="0" err="1"/>
              <a:t>dijabarkan</a:t>
            </a:r>
            <a:r>
              <a:rPr lang="en-US" dirty="0"/>
              <a:t> </a:t>
            </a:r>
            <a:r>
              <a:rPr lang="en-US" dirty="0" err="1"/>
              <a:t>dalam</a:t>
            </a:r>
            <a:r>
              <a:rPr lang="en-US" dirty="0"/>
              <a:t> </a:t>
            </a:r>
            <a:r>
              <a:rPr lang="en-US" dirty="0" err="1"/>
              <a:t>bentuk</a:t>
            </a:r>
            <a:r>
              <a:rPr lang="en-US" dirty="0"/>
              <a:t> program-program.</a:t>
            </a:r>
          </a:p>
          <a:p>
            <a:pPr>
              <a:buNone/>
            </a:pPr>
            <a:r>
              <a:rPr lang="en-US" dirty="0"/>
              <a:t>2.      </a:t>
            </a:r>
            <a:r>
              <a:rPr lang="en-US" dirty="0" err="1"/>
              <a:t>Pengendalian</a:t>
            </a:r>
            <a:r>
              <a:rPr lang="en-US" dirty="0"/>
              <a:t> </a:t>
            </a:r>
            <a:r>
              <a:rPr lang="en-US" dirty="0" err="1"/>
              <a:t>operasional</a:t>
            </a:r>
            <a:r>
              <a:rPr lang="en-US" dirty="0"/>
              <a:t> (</a:t>
            </a:r>
            <a:r>
              <a:rPr lang="en-US" dirty="0" err="1"/>
              <a:t>operasional</a:t>
            </a:r>
            <a:r>
              <a:rPr lang="en-US" dirty="0"/>
              <a:t> control). </a:t>
            </a:r>
            <a:r>
              <a:rPr lang="en-US" dirty="0" err="1"/>
              <a:t>Dalam</a:t>
            </a:r>
            <a:r>
              <a:rPr lang="en-US" dirty="0"/>
              <a:t> </a:t>
            </a:r>
            <a:r>
              <a:rPr lang="en-US" dirty="0" err="1"/>
              <a:t>tahap</a:t>
            </a:r>
            <a:r>
              <a:rPr lang="en-US" dirty="0"/>
              <a:t> </a:t>
            </a:r>
            <a:r>
              <a:rPr lang="en-US" dirty="0" err="1"/>
              <a:t>ini</a:t>
            </a:r>
            <a:r>
              <a:rPr lang="en-US" dirty="0"/>
              <a:t> </a:t>
            </a:r>
            <a:r>
              <a:rPr lang="en-US" dirty="0" err="1"/>
              <a:t>pengendalian</a:t>
            </a:r>
            <a:r>
              <a:rPr lang="en-US" dirty="0"/>
              <a:t> </a:t>
            </a:r>
            <a:r>
              <a:rPr lang="en-US" dirty="0" err="1"/>
              <a:t>manajemen</a:t>
            </a:r>
            <a:r>
              <a:rPr lang="en-US" dirty="0"/>
              <a:t> </a:t>
            </a:r>
            <a:r>
              <a:rPr lang="en-US" dirty="0" err="1"/>
              <a:t>terkait</a:t>
            </a:r>
            <a:r>
              <a:rPr lang="en-US" dirty="0"/>
              <a:t> </a:t>
            </a:r>
            <a:r>
              <a:rPr lang="en-US" dirty="0" err="1"/>
              <a:t>dengan</a:t>
            </a:r>
            <a:r>
              <a:rPr lang="en-US" dirty="0"/>
              <a:t> </a:t>
            </a:r>
            <a:r>
              <a:rPr lang="en-US" dirty="0" err="1"/>
              <a:t>pengawasan</a:t>
            </a:r>
            <a:r>
              <a:rPr lang="en-US" dirty="0"/>
              <a:t> </a:t>
            </a:r>
            <a:r>
              <a:rPr lang="en-US" dirty="0" err="1"/>
              <a:t>pelaksanaan</a:t>
            </a:r>
            <a:r>
              <a:rPr lang="en-US" dirty="0"/>
              <a:t> program yang </a:t>
            </a:r>
            <a:r>
              <a:rPr lang="en-US" dirty="0" err="1"/>
              <a:t>telah</a:t>
            </a:r>
            <a:r>
              <a:rPr lang="en-US" dirty="0"/>
              <a:t> </a:t>
            </a:r>
            <a:r>
              <a:rPr lang="en-US" dirty="0" err="1"/>
              <a:t>ditetapkan</a:t>
            </a:r>
            <a:r>
              <a:rPr lang="en-US" dirty="0"/>
              <a:t> </a:t>
            </a:r>
            <a:r>
              <a:rPr lang="en-US" dirty="0" err="1"/>
              <a:t>melalui</a:t>
            </a:r>
            <a:r>
              <a:rPr lang="en-US" dirty="0"/>
              <a:t> </a:t>
            </a:r>
            <a:r>
              <a:rPr lang="en-US" dirty="0" err="1"/>
              <a:t>alat</a:t>
            </a:r>
            <a:r>
              <a:rPr lang="en-US" dirty="0"/>
              <a:t> </a:t>
            </a:r>
            <a:r>
              <a:rPr lang="en-US" dirty="0" err="1"/>
              <a:t>berupa</a:t>
            </a:r>
            <a:r>
              <a:rPr lang="en-US" dirty="0"/>
              <a:t> </a:t>
            </a:r>
            <a:r>
              <a:rPr lang="en-US" dirty="0" err="1"/>
              <a:t>anggaran</a:t>
            </a:r>
            <a:r>
              <a:rPr lang="en-US" dirty="0"/>
              <a:t>. </a:t>
            </a:r>
            <a:r>
              <a:rPr lang="en-US" dirty="0" err="1"/>
              <a:t>Anggaran</a:t>
            </a:r>
            <a:r>
              <a:rPr lang="en-US" dirty="0"/>
              <a:t> </a:t>
            </a:r>
            <a:r>
              <a:rPr lang="en-US" dirty="0" err="1"/>
              <a:t>digunakan</a:t>
            </a:r>
            <a:r>
              <a:rPr lang="en-US" dirty="0"/>
              <a:t> </a:t>
            </a:r>
            <a:r>
              <a:rPr lang="en-US" dirty="0" err="1"/>
              <a:t>untuk</a:t>
            </a:r>
            <a:r>
              <a:rPr lang="en-US" dirty="0"/>
              <a:t> </a:t>
            </a:r>
            <a:r>
              <a:rPr lang="en-US" dirty="0" err="1"/>
              <a:t>menghubungkan</a:t>
            </a:r>
            <a:r>
              <a:rPr lang="en-US" dirty="0"/>
              <a:t> </a:t>
            </a:r>
            <a:r>
              <a:rPr lang="en-US" dirty="0" err="1"/>
              <a:t>perencanaan</a:t>
            </a:r>
            <a:r>
              <a:rPr lang="en-US" dirty="0"/>
              <a:t> </a:t>
            </a:r>
            <a:r>
              <a:rPr lang="en-US" dirty="0" err="1"/>
              <a:t>dengan</a:t>
            </a:r>
            <a:r>
              <a:rPr lang="en-US" dirty="0"/>
              <a:t> </a:t>
            </a:r>
            <a:r>
              <a:rPr lang="en-US" dirty="0" err="1"/>
              <a:t>pengendalian</a:t>
            </a:r>
            <a:r>
              <a:rPr lang="en-US" dirty="0"/>
              <a:t>.</a:t>
            </a:r>
          </a:p>
          <a:p>
            <a:pPr>
              <a:buNone/>
            </a:pPr>
            <a:r>
              <a:rPr lang="en-US" dirty="0"/>
              <a:t>3.      </a:t>
            </a:r>
            <a:r>
              <a:rPr lang="en-US" dirty="0" err="1"/>
              <a:t>Pengendalian</a:t>
            </a:r>
            <a:r>
              <a:rPr lang="en-US" dirty="0"/>
              <a:t> </a:t>
            </a:r>
            <a:r>
              <a:rPr lang="en-US" dirty="0" err="1"/>
              <a:t>kinerja</a:t>
            </a:r>
            <a:r>
              <a:rPr lang="en-US" dirty="0"/>
              <a:t>. </a:t>
            </a:r>
            <a:r>
              <a:rPr lang="en-US" dirty="0" err="1"/>
              <a:t>Pada</a:t>
            </a:r>
            <a:r>
              <a:rPr lang="en-US" dirty="0"/>
              <a:t> </a:t>
            </a:r>
            <a:r>
              <a:rPr lang="en-US" dirty="0" err="1"/>
              <a:t>tahap</a:t>
            </a:r>
            <a:r>
              <a:rPr lang="en-US" dirty="0"/>
              <a:t> </a:t>
            </a:r>
            <a:r>
              <a:rPr lang="en-US" dirty="0" err="1"/>
              <a:t>ini</a:t>
            </a:r>
            <a:r>
              <a:rPr lang="en-US" dirty="0"/>
              <a:t> </a:t>
            </a:r>
            <a:r>
              <a:rPr lang="en-US" dirty="0" err="1"/>
              <a:t>pengendalian</a:t>
            </a:r>
            <a:r>
              <a:rPr lang="en-US" dirty="0"/>
              <a:t> </a:t>
            </a:r>
            <a:r>
              <a:rPr lang="en-US" dirty="0" err="1"/>
              <a:t>manajemen</a:t>
            </a:r>
            <a:r>
              <a:rPr lang="en-US" dirty="0"/>
              <a:t> </a:t>
            </a:r>
            <a:r>
              <a:rPr lang="en-US" dirty="0" err="1"/>
              <a:t>berupa</a:t>
            </a:r>
            <a:r>
              <a:rPr lang="en-US" dirty="0"/>
              <a:t> </a:t>
            </a:r>
            <a:r>
              <a:rPr lang="en-US" dirty="0" err="1"/>
              <a:t>analisis</a:t>
            </a:r>
            <a:r>
              <a:rPr lang="en-US" dirty="0"/>
              <a:t> </a:t>
            </a:r>
            <a:r>
              <a:rPr lang="en-US" dirty="0" err="1"/>
              <a:t>evaluasi</a:t>
            </a:r>
            <a:r>
              <a:rPr lang="en-US" dirty="0"/>
              <a:t> </a:t>
            </a:r>
            <a:r>
              <a:rPr lang="en-US" dirty="0" err="1"/>
              <a:t>kinerja</a:t>
            </a:r>
            <a:r>
              <a:rPr lang="en-US" dirty="0"/>
              <a:t> </a:t>
            </a:r>
            <a:r>
              <a:rPr lang="en-US" dirty="0" err="1"/>
              <a:t>berdasarkan</a:t>
            </a:r>
            <a:r>
              <a:rPr lang="en-US" dirty="0"/>
              <a:t> </a:t>
            </a:r>
            <a:r>
              <a:rPr lang="en-US" dirty="0" err="1"/>
              <a:t>tolak</a:t>
            </a:r>
            <a:r>
              <a:rPr lang="en-US" dirty="0"/>
              <a:t> </a:t>
            </a:r>
            <a:r>
              <a:rPr lang="en-US" dirty="0" err="1"/>
              <a:t>ukur</a:t>
            </a:r>
            <a:r>
              <a:rPr lang="en-US" dirty="0"/>
              <a:t> </a:t>
            </a:r>
            <a:r>
              <a:rPr lang="en-US" dirty="0" err="1"/>
              <a:t>kinerja</a:t>
            </a:r>
            <a:r>
              <a:rPr lang="en-US" dirty="0"/>
              <a:t> yang </a:t>
            </a:r>
            <a:r>
              <a:rPr lang="en-US" dirty="0" err="1"/>
              <a:t>telah</a:t>
            </a:r>
            <a:r>
              <a:rPr lang="en-US" dirty="0"/>
              <a:t> </a:t>
            </a:r>
            <a:r>
              <a:rPr lang="en-US" dirty="0" err="1"/>
              <a:t>ditetapkan</a:t>
            </a:r>
            <a:r>
              <a:rPr lang="en-US"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3100" b="1" dirty="0" err="1"/>
              <a:t>Proses</a:t>
            </a:r>
            <a:r>
              <a:rPr lang="en-US" sz="3100" b="1" dirty="0"/>
              <a:t> </a:t>
            </a:r>
            <a:r>
              <a:rPr lang="en-US" sz="3100" b="1" dirty="0" err="1"/>
              <a:t>Pengendalian</a:t>
            </a:r>
            <a:r>
              <a:rPr lang="en-US" sz="3100" b="1" dirty="0"/>
              <a:t> </a:t>
            </a:r>
            <a:r>
              <a:rPr lang="en-US" sz="3100" b="1" dirty="0" err="1"/>
              <a:t>Manajemen</a:t>
            </a:r>
            <a:r>
              <a:rPr lang="en-US" sz="3100" b="1" dirty="0"/>
              <a:t> </a:t>
            </a:r>
            <a:r>
              <a:rPr lang="en-US" sz="3100" b="1" dirty="0" err="1"/>
              <a:t>Sektor</a:t>
            </a:r>
            <a:r>
              <a:rPr lang="en-US" sz="3100" b="1" dirty="0"/>
              <a:t> </a:t>
            </a:r>
            <a:r>
              <a:rPr lang="en-US" sz="3100" b="1" dirty="0" err="1"/>
              <a:t>Publik</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sz="2400" dirty="0" err="1"/>
              <a:t>Proses</a:t>
            </a:r>
            <a:r>
              <a:rPr lang="en-US" sz="2400" dirty="0"/>
              <a:t> </a:t>
            </a:r>
            <a:r>
              <a:rPr lang="en-US" sz="2400" dirty="0" err="1"/>
              <a:t>pengendalian</a:t>
            </a:r>
            <a:r>
              <a:rPr lang="en-US" sz="2400" dirty="0"/>
              <a:t> </a:t>
            </a:r>
            <a:r>
              <a:rPr lang="en-US" sz="2400" dirty="0" err="1"/>
              <a:t>manajemen</a:t>
            </a:r>
            <a:r>
              <a:rPr lang="en-US" sz="2400" dirty="0"/>
              <a:t> </a:t>
            </a:r>
            <a:r>
              <a:rPr lang="en-US" sz="2400" dirty="0" err="1"/>
              <a:t>pada</a:t>
            </a:r>
            <a:r>
              <a:rPr lang="en-US" sz="2400" dirty="0"/>
              <a:t> </a:t>
            </a:r>
            <a:r>
              <a:rPr lang="en-US" sz="2400" dirty="0" err="1"/>
              <a:t>organisasi</a:t>
            </a:r>
            <a:r>
              <a:rPr lang="en-US" sz="2400" dirty="0"/>
              <a:t> sector public </a:t>
            </a:r>
            <a:r>
              <a:rPr lang="en-US" sz="2400" dirty="0" err="1"/>
              <a:t>dapat</a:t>
            </a:r>
            <a:r>
              <a:rPr lang="en-US" sz="2400" dirty="0"/>
              <a:t> </a:t>
            </a:r>
            <a:r>
              <a:rPr lang="en-US" sz="2400" dirty="0" err="1"/>
              <a:t>dilakukan</a:t>
            </a:r>
            <a:r>
              <a:rPr lang="en-US" sz="2400" dirty="0"/>
              <a:t> </a:t>
            </a:r>
            <a:r>
              <a:rPr lang="en-US" sz="2400" dirty="0" err="1"/>
              <a:t>dengan</a:t>
            </a:r>
            <a:r>
              <a:rPr lang="en-US" sz="2400" dirty="0"/>
              <a:t> </a:t>
            </a:r>
            <a:r>
              <a:rPr lang="en-US" sz="2400" dirty="0" err="1"/>
              <a:t>menggunakan</a:t>
            </a:r>
            <a:r>
              <a:rPr lang="en-US" sz="2400" dirty="0"/>
              <a:t> </a:t>
            </a:r>
            <a:r>
              <a:rPr lang="en-US" sz="2400" dirty="0" err="1"/>
              <a:t>saluran</a:t>
            </a:r>
            <a:r>
              <a:rPr lang="en-US" sz="2400" dirty="0"/>
              <a:t> </a:t>
            </a:r>
            <a:r>
              <a:rPr lang="en-US" sz="2400" dirty="0" err="1"/>
              <a:t>komunikasi</a:t>
            </a:r>
            <a:r>
              <a:rPr lang="en-US" sz="2400" dirty="0"/>
              <a:t> formal </a:t>
            </a:r>
            <a:r>
              <a:rPr lang="en-US" sz="2400" dirty="0" err="1"/>
              <a:t>maupun</a:t>
            </a:r>
            <a:r>
              <a:rPr lang="en-US" sz="2400" dirty="0"/>
              <a:t> informal. </a:t>
            </a:r>
            <a:r>
              <a:rPr lang="en-US" sz="2400" dirty="0" err="1"/>
              <a:t>Saluran</a:t>
            </a:r>
            <a:r>
              <a:rPr lang="en-US" sz="2400" dirty="0"/>
              <a:t> </a:t>
            </a:r>
            <a:r>
              <a:rPr lang="en-US" sz="2400" dirty="0" err="1"/>
              <a:t>komunikasi</a:t>
            </a:r>
            <a:r>
              <a:rPr lang="en-US" sz="2400" dirty="0"/>
              <a:t> formal </a:t>
            </a:r>
            <a:r>
              <a:rPr lang="en-US" sz="2400" dirty="0" err="1"/>
              <a:t>terdiri</a:t>
            </a:r>
            <a:r>
              <a:rPr lang="en-US" sz="2400" dirty="0"/>
              <a:t> </a:t>
            </a:r>
            <a:r>
              <a:rPr lang="en-US" sz="2400" dirty="0" err="1"/>
              <a:t>dari</a:t>
            </a:r>
            <a:r>
              <a:rPr lang="en-US" sz="2400" dirty="0"/>
              <a:t>: (1) </a:t>
            </a:r>
            <a:r>
              <a:rPr lang="en-US" sz="2400" dirty="0" err="1"/>
              <a:t>perumusan</a:t>
            </a:r>
            <a:r>
              <a:rPr lang="en-US" sz="2400" dirty="0"/>
              <a:t> </a:t>
            </a:r>
            <a:r>
              <a:rPr lang="en-US" sz="2400" dirty="0" err="1"/>
              <a:t>strategi</a:t>
            </a:r>
            <a:r>
              <a:rPr lang="en-US" sz="2400" dirty="0"/>
              <a:t> (strategy formulation); </a:t>
            </a:r>
            <a:r>
              <a:rPr lang="en-US" sz="2400" dirty="0" smtClean="0"/>
              <a:t>(</a:t>
            </a:r>
            <a:r>
              <a:rPr lang="en-US" sz="2400" dirty="0"/>
              <a:t>2) </a:t>
            </a:r>
            <a:r>
              <a:rPr lang="en-US" sz="2400" dirty="0" err="1"/>
              <a:t>perencanaan</a:t>
            </a:r>
            <a:r>
              <a:rPr lang="en-US" sz="2400" dirty="0"/>
              <a:t> strategic (strategic planning); (3) </a:t>
            </a:r>
            <a:r>
              <a:rPr lang="en-US" sz="2400" dirty="0" err="1"/>
              <a:t>penganggaran</a:t>
            </a:r>
            <a:r>
              <a:rPr lang="en-US" sz="2400" dirty="0"/>
              <a:t>; (4) </a:t>
            </a:r>
            <a:r>
              <a:rPr lang="en-US" sz="2400" dirty="0" err="1"/>
              <a:t>operasional</a:t>
            </a:r>
            <a:r>
              <a:rPr lang="en-US" sz="2400" dirty="0"/>
              <a:t> (</a:t>
            </a:r>
            <a:r>
              <a:rPr lang="en-US" sz="2400" dirty="0" err="1"/>
              <a:t>pelaksanaan</a:t>
            </a:r>
            <a:r>
              <a:rPr lang="en-US" sz="2400" dirty="0"/>
              <a:t> </a:t>
            </a:r>
            <a:r>
              <a:rPr lang="en-US" sz="2400" dirty="0" err="1"/>
              <a:t>anggaran</a:t>
            </a:r>
            <a:r>
              <a:rPr lang="en-US" sz="2400" dirty="0"/>
              <a:t>); (5) </a:t>
            </a:r>
            <a:r>
              <a:rPr lang="en-US" sz="2400" dirty="0" err="1"/>
              <a:t>evaluasi</a:t>
            </a:r>
            <a:r>
              <a:rPr lang="en-US" sz="2400" dirty="0"/>
              <a:t> </a:t>
            </a:r>
            <a:r>
              <a:rPr lang="en-US" sz="2400" dirty="0" err="1"/>
              <a:t>kinerja</a:t>
            </a:r>
            <a:r>
              <a:rPr lang="en-US" sz="2400" dirty="0"/>
              <a:t>. </a:t>
            </a:r>
            <a:r>
              <a:rPr lang="en-US" sz="2400" dirty="0" err="1"/>
              <a:t>Saluran</a:t>
            </a:r>
            <a:r>
              <a:rPr lang="en-US" sz="2400" dirty="0"/>
              <a:t> </a:t>
            </a:r>
            <a:r>
              <a:rPr lang="en-US" sz="2400" dirty="0" err="1"/>
              <a:t>komunikasi</a:t>
            </a:r>
            <a:r>
              <a:rPr lang="en-US" sz="2400" dirty="0"/>
              <a:t> informal </a:t>
            </a:r>
            <a:r>
              <a:rPr lang="en-US" sz="2400" dirty="0" err="1"/>
              <a:t>dapat</a:t>
            </a:r>
            <a:r>
              <a:rPr lang="en-US" sz="2400" dirty="0"/>
              <a:t> </a:t>
            </a:r>
            <a:r>
              <a:rPr lang="en-US" sz="2400" dirty="0" err="1"/>
              <a:t>dilakukan</a:t>
            </a:r>
            <a:r>
              <a:rPr lang="en-US" sz="2400" dirty="0"/>
              <a:t> </a:t>
            </a:r>
            <a:r>
              <a:rPr lang="en-US" sz="2400" dirty="0" err="1"/>
              <a:t>melalui</a:t>
            </a:r>
            <a:r>
              <a:rPr lang="en-US" sz="2400" dirty="0"/>
              <a:t> </a:t>
            </a:r>
            <a:r>
              <a:rPr lang="en-US" sz="2400" dirty="0" err="1"/>
              <a:t>komunikasi</a:t>
            </a:r>
            <a:r>
              <a:rPr lang="en-US" sz="2400" dirty="0"/>
              <a:t> </a:t>
            </a:r>
            <a:r>
              <a:rPr lang="en-US" sz="2400" dirty="0" err="1"/>
              <a:t>langsung</a:t>
            </a:r>
            <a:r>
              <a:rPr lang="en-US" sz="2400" dirty="0"/>
              <a:t>, </a:t>
            </a:r>
            <a:r>
              <a:rPr lang="en-US" sz="2400" dirty="0" err="1"/>
              <a:t>pertemuan</a:t>
            </a:r>
            <a:r>
              <a:rPr lang="en-US" sz="2400" dirty="0"/>
              <a:t> informal, </a:t>
            </a:r>
            <a:r>
              <a:rPr lang="en-US" sz="2400" dirty="0" err="1"/>
              <a:t>diskusi</a:t>
            </a:r>
            <a:r>
              <a:rPr lang="en-US" sz="2400" dirty="0"/>
              <a:t>, </a:t>
            </a:r>
            <a:r>
              <a:rPr lang="en-US" sz="2400" dirty="0" err="1"/>
              <a:t>atau</a:t>
            </a:r>
            <a:r>
              <a:rPr lang="en-US" sz="2400" dirty="0"/>
              <a:t> </a:t>
            </a:r>
            <a:r>
              <a:rPr lang="en-US" sz="2400" dirty="0" err="1"/>
              <a:t>melalui</a:t>
            </a:r>
            <a:r>
              <a:rPr lang="en-US" sz="2400" dirty="0"/>
              <a:t> </a:t>
            </a:r>
            <a:r>
              <a:rPr lang="en-US" sz="2400" dirty="0" err="1"/>
              <a:t>metode</a:t>
            </a:r>
            <a:r>
              <a:rPr lang="en-US" sz="2400" dirty="0"/>
              <a:t> </a:t>
            </a:r>
            <a:r>
              <a:rPr lang="en-US" sz="2400" i="1" dirty="0"/>
              <a:t>management by walking </a:t>
            </a:r>
            <a:r>
              <a:rPr lang="en-US" sz="2400" i="1" dirty="0" err="1"/>
              <a:t>around.</a:t>
            </a:r>
            <a:r>
              <a:rPr lang="en-US" sz="2400" dirty="0" err="1"/>
              <a:t>Pengendalian</a:t>
            </a:r>
            <a:r>
              <a:rPr lang="en-US" sz="2400" dirty="0"/>
              <a:t> </a:t>
            </a:r>
            <a:r>
              <a:rPr lang="en-US" sz="2400" dirty="0" err="1"/>
              <a:t>organisasi</a:t>
            </a:r>
            <a:r>
              <a:rPr lang="en-US" sz="2400" dirty="0"/>
              <a:t> </a:t>
            </a:r>
            <a:r>
              <a:rPr lang="en-US" sz="2400" dirty="0" err="1"/>
              <a:t>dapat</a:t>
            </a:r>
            <a:r>
              <a:rPr lang="en-US" sz="2400" dirty="0"/>
              <a:t> </a:t>
            </a:r>
            <a:r>
              <a:rPr lang="en-US" sz="2400" dirty="0" err="1"/>
              <a:t>berupa</a:t>
            </a:r>
            <a:r>
              <a:rPr lang="en-US" sz="2400" dirty="0"/>
              <a:t> </a:t>
            </a:r>
            <a:r>
              <a:rPr lang="en-US" sz="2400" dirty="0" err="1"/>
              <a:t>aturan</a:t>
            </a:r>
            <a:r>
              <a:rPr lang="en-US" sz="2400" dirty="0"/>
              <a:t> </a:t>
            </a:r>
            <a:r>
              <a:rPr lang="en-US" sz="2400" dirty="0" err="1"/>
              <a:t>dan</a:t>
            </a:r>
            <a:r>
              <a:rPr lang="en-US" sz="2400" dirty="0"/>
              <a:t> </a:t>
            </a:r>
            <a:r>
              <a:rPr lang="en-US" sz="2400" dirty="0" err="1"/>
              <a:t>prosedur</a:t>
            </a:r>
            <a:r>
              <a:rPr lang="en-US" sz="2400" dirty="0"/>
              <a:t> </a:t>
            </a:r>
            <a:r>
              <a:rPr lang="en-US" sz="2400" dirty="0" err="1"/>
              <a:t>birokrasi</a:t>
            </a:r>
            <a:r>
              <a:rPr lang="en-US" sz="2400" dirty="0"/>
              <a:t> </a:t>
            </a:r>
            <a:r>
              <a:rPr lang="en-US" sz="2400" dirty="0" err="1"/>
              <a:t>atau</a:t>
            </a:r>
            <a:r>
              <a:rPr lang="en-US" sz="2400" dirty="0"/>
              <a:t> </a:t>
            </a:r>
            <a:r>
              <a:rPr lang="en-US" sz="2400" dirty="0" err="1"/>
              <a:t>melalui</a:t>
            </a:r>
            <a:r>
              <a:rPr lang="en-US" sz="2400" dirty="0"/>
              <a:t> system </a:t>
            </a:r>
            <a:r>
              <a:rPr lang="en-US" sz="2400" dirty="0" err="1"/>
              <a:t>pengendalian</a:t>
            </a:r>
            <a:r>
              <a:rPr lang="en-US" sz="2400" dirty="0"/>
              <a:t> </a:t>
            </a:r>
            <a:r>
              <a:rPr lang="en-US" sz="2400" dirty="0" err="1"/>
              <a:t>dan</a:t>
            </a:r>
            <a:r>
              <a:rPr lang="en-US" sz="2400" dirty="0"/>
              <a:t> </a:t>
            </a:r>
            <a:r>
              <a:rPr lang="en-US" sz="2400" dirty="0" err="1"/>
              <a:t>manajemen</a:t>
            </a:r>
            <a:r>
              <a:rPr lang="en-US" sz="2400" dirty="0"/>
              <a:t> </a:t>
            </a:r>
            <a:r>
              <a:rPr lang="en-US" sz="2400" dirty="0" err="1"/>
              <a:t>informasi</a:t>
            </a:r>
            <a:r>
              <a:rPr lang="en-US" sz="2400" dirty="0"/>
              <a:t> yang </a:t>
            </a:r>
            <a:r>
              <a:rPr lang="en-US" sz="2400" dirty="0" err="1"/>
              <a:t>dirancang</a:t>
            </a:r>
            <a:r>
              <a:rPr lang="en-US" sz="2400" dirty="0"/>
              <a:t> </a:t>
            </a:r>
            <a:r>
              <a:rPr lang="en-US" sz="2400" dirty="0" err="1"/>
              <a:t>secara</a:t>
            </a:r>
            <a:r>
              <a:rPr lang="en-US" sz="2400" dirty="0"/>
              <a:t> formal.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err="1"/>
              <a:t>Pengendalian</a:t>
            </a:r>
            <a:r>
              <a:rPr lang="es-ES" sz="2800" dirty="0"/>
              <a:t> </a:t>
            </a:r>
            <a:r>
              <a:rPr lang="es-ES" sz="2800" dirty="0" err="1"/>
              <a:t>manajemen</a:t>
            </a:r>
            <a:r>
              <a:rPr lang="es-ES" sz="2800" dirty="0"/>
              <a:t> </a:t>
            </a:r>
            <a:r>
              <a:rPr lang="es-ES" sz="2800" dirty="0" err="1"/>
              <a:t>meliputi</a:t>
            </a:r>
            <a:r>
              <a:rPr lang="es-ES" sz="2800" dirty="0"/>
              <a:t> </a:t>
            </a:r>
            <a:r>
              <a:rPr lang="es-ES" sz="2800" dirty="0" err="1"/>
              <a:t>beberapa</a:t>
            </a:r>
            <a:r>
              <a:rPr lang="es-ES" sz="2800" dirty="0"/>
              <a:t> </a:t>
            </a:r>
            <a:r>
              <a:rPr lang="es-ES" sz="2800" dirty="0" err="1"/>
              <a:t>aktifitas</a:t>
            </a:r>
            <a:r>
              <a:rPr lang="es-ES" sz="2800" dirty="0"/>
              <a:t>, antara </a:t>
            </a:r>
            <a:r>
              <a:rPr lang="es-ES" sz="2800" dirty="0" err="1"/>
              <a:t>lain</a:t>
            </a:r>
            <a:r>
              <a:rPr lang="es-ES" sz="2800" dirty="0"/>
              <a:t> :</a:t>
            </a:r>
            <a:endParaRPr lang="en-US" sz="2800" dirty="0"/>
          </a:p>
        </p:txBody>
      </p:sp>
      <p:sp>
        <p:nvSpPr>
          <p:cNvPr id="3" name="Content Placeholder 2"/>
          <p:cNvSpPr>
            <a:spLocks noGrp="1"/>
          </p:cNvSpPr>
          <p:nvPr>
            <p:ph idx="1"/>
          </p:nvPr>
        </p:nvSpPr>
        <p:spPr/>
        <p:txBody>
          <a:bodyPr>
            <a:normAutofit fontScale="70000" lnSpcReduction="20000"/>
          </a:bodyPr>
          <a:lstStyle/>
          <a:p>
            <a:r>
              <a:rPr lang="es-ES" dirty="0"/>
              <a:t>a)      </a:t>
            </a:r>
            <a:r>
              <a:rPr lang="es-ES" dirty="0" err="1"/>
              <a:t>perencanaan</a:t>
            </a:r>
            <a:r>
              <a:rPr lang="es-ES" dirty="0"/>
              <a:t> (</a:t>
            </a:r>
            <a:r>
              <a:rPr lang="es-ES" dirty="0" err="1"/>
              <a:t>planning</a:t>
            </a:r>
            <a:r>
              <a:rPr lang="es-ES" dirty="0"/>
              <a:t>),</a:t>
            </a:r>
            <a:endParaRPr lang="en-US" dirty="0"/>
          </a:p>
          <a:p>
            <a:r>
              <a:rPr lang="es-ES" dirty="0"/>
              <a:t>b)      </a:t>
            </a:r>
            <a:r>
              <a:rPr lang="es-ES" dirty="0" err="1"/>
              <a:t>koordinasi</a:t>
            </a:r>
            <a:r>
              <a:rPr lang="es-ES" dirty="0"/>
              <a:t> (</a:t>
            </a:r>
            <a:r>
              <a:rPr lang="es-ES" dirty="0" err="1"/>
              <a:t>coordinating</a:t>
            </a:r>
            <a:r>
              <a:rPr lang="es-ES" dirty="0"/>
              <a:t>),</a:t>
            </a:r>
            <a:endParaRPr lang="en-US" dirty="0"/>
          </a:p>
          <a:p>
            <a:r>
              <a:rPr lang="es-ES" dirty="0"/>
              <a:t>c)      </a:t>
            </a:r>
            <a:r>
              <a:rPr lang="es-ES" dirty="0" err="1"/>
              <a:t>komunikasi</a:t>
            </a:r>
            <a:r>
              <a:rPr lang="es-ES" dirty="0"/>
              <a:t> </a:t>
            </a:r>
            <a:r>
              <a:rPr lang="es-ES" dirty="0" err="1"/>
              <a:t>informasi</a:t>
            </a:r>
            <a:r>
              <a:rPr lang="es-ES" dirty="0"/>
              <a:t> (</a:t>
            </a:r>
            <a:r>
              <a:rPr lang="es-ES" dirty="0" err="1"/>
              <a:t>information</a:t>
            </a:r>
            <a:r>
              <a:rPr lang="es-ES" dirty="0"/>
              <a:t> </a:t>
            </a:r>
            <a:r>
              <a:rPr lang="es-ES" dirty="0" err="1"/>
              <a:t>comunication</a:t>
            </a:r>
            <a:r>
              <a:rPr lang="es-ES" dirty="0"/>
              <a:t>),</a:t>
            </a:r>
            <a:endParaRPr lang="en-US" dirty="0"/>
          </a:p>
          <a:p>
            <a:r>
              <a:rPr lang="es-ES" dirty="0"/>
              <a:t>d)     </a:t>
            </a:r>
            <a:r>
              <a:rPr lang="es-ES" dirty="0" err="1"/>
              <a:t>pengambilan</a:t>
            </a:r>
            <a:r>
              <a:rPr lang="es-ES" dirty="0"/>
              <a:t> </a:t>
            </a:r>
            <a:r>
              <a:rPr lang="es-ES" dirty="0" err="1"/>
              <a:t>keputusan</a:t>
            </a:r>
            <a:r>
              <a:rPr lang="es-ES" dirty="0"/>
              <a:t> (decisión </a:t>
            </a:r>
            <a:r>
              <a:rPr lang="es-ES" dirty="0" err="1"/>
              <a:t>making</a:t>
            </a:r>
            <a:r>
              <a:rPr lang="es-ES" dirty="0"/>
              <a:t>),</a:t>
            </a:r>
            <a:endParaRPr lang="en-US" dirty="0"/>
          </a:p>
          <a:p>
            <a:r>
              <a:rPr lang="es-ES" dirty="0"/>
              <a:t>e)      </a:t>
            </a:r>
            <a:r>
              <a:rPr lang="es-ES" dirty="0" err="1"/>
              <a:t>memotivasi</a:t>
            </a:r>
            <a:r>
              <a:rPr lang="es-ES" dirty="0"/>
              <a:t> (</a:t>
            </a:r>
            <a:r>
              <a:rPr lang="es-ES" dirty="0" err="1"/>
              <a:t>motivation</a:t>
            </a:r>
            <a:r>
              <a:rPr lang="es-ES" dirty="0"/>
              <a:t>), </a:t>
            </a:r>
            <a:endParaRPr lang="en-US" dirty="0"/>
          </a:p>
          <a:p>
            <a:r>
              <a:rPr lang="es-ES" dirty="0"/>
              <a:t>f)       </a:t>
            </a:r>
            <a:r>
              <a:rPr lang="es-ES" dirty="0" err="1"/>
              <a:t>pengendalian</a:t>
            </a:r>
            <a:r>
              <a:rPr lang="es-ES" dirty="0"/>
              <a:t> (</a:t>
            </a:r>
            <a:r>
              <a:rPr lang="es-ES" dirty="0" err="1"/>
              <a:t>controlling</a:t>
            </a:r>
            <a:r>
              <a:rPr lang="es-ES" dirty="0"/>
              <a:t>), dan</a:t>
            </a:r>
            <a:endParaRPr lang="en-US" dirty="0"/>
          </a:p>
          <a:p>
            <a:r>
              <a:rPr lang="es-ES" dirty="0"/>
              <a:t>g)      </a:t>
            </a:r>
            <a:r>
              <a:rPr lang="es-ES" dirty="0" err="1"/>
              <a:t>penilaian</a:t>
            </a:r>
            <a:r>
              <a:rPr lang="es-ES" dirty="0"/>
              <a:t> </a:t>
            </a:r>
            <a:r>
              <a:rPr lang="es-ES" dirty="0" err="1"/>
              <a:t>kinerja</a:t>
            </a:r>
            <a:r>
              <a:rPr lang="es-ES" dirty="0"/>
              <a:t> (performance ).</a:t>
            </a:r>
            <a:endParaRPr lang="en-US" dirty="0"/>
          </a:p>
          <a:p>
            <a:pPr algn="just"/>
            <a:r>
              <a:rPr lang="es-ES" dirty="0"/>
              <a:t>          </a:t>
            </a:r>
            <a:r>
              <a:rPr lang="es-ES" dirty="0" err="1"/>
              <a:t>Sistem</a:t>
            </a:r>
            <a:r>
              <a:rPr lang="es-ES" dirty="0"/>
              <a:t> </a:t>
            </a:r>
            <a:r>
              <a:rPr lang="es-ES" dirty="0" err="1"/>
              <a:t>pengendalian</a:t>
            </a:r>
            <a:r>
              <a:rPr lang="es-ES" dirty="0"/>
              <a:t> </a:t>
            </a:r>
            <a:r>
              <a:rPr lang="es-ES" dirty="0" err="1"/>
              <a:t>manajemen</a:t>
            </a:r>
            <a:r>
              <a:rPr lang="es-ES" dirty="0"/>
              <a:t> sector </a:t>
            </a:r>
            <a:r>
              <a:rPr lang="es-ES" dirty="0" err="1"/>
              <a:t>publik</a:t>
            </a:r>
            <a:r>
              <a:rPr lang="es-ES" dirty="0"/>
              <a:t> </a:t>
            </a:r>
            <a:r>
              <a:rPr lang="es-ES" dirty="0" err="1"/>
              <a:t>dirancang</a:t>
            </a:r>
            <a:r>
              <a:rPr lang="es-ES" dirty="0"/>
              <a:t> </a:t>
            </a:r>
            <a:r>
              <a:rPr lang="es-ES" dirty="0" err="1"/>
              <a:t>untuk</a:t>
            </a:r>
            <a:r>
              <a:rPr lang="es-ES" dirty="0"/>
              <a:t> </a:t>
            </a:r>
            <a:r>
              <a:rPr lang="es-ES" dirty="0" err="1"/>
              <a:t>mempengaruhi</a:t>
            </a:r>
            <a:r>
              <a:rPr lang="es-ES" dirty="0"/>
              <a:t> </a:t>
            </a:r>
            <a:r>
              <a:rPr lang="es-ES" dirty="0" err="1"/>
              <a:t>orang-orang</a:t>
            </a:r>
            <a:r>
              <a:rPr lang="es-ES" dirty="0"/>
              <a:t> </a:t>
            </a:r>
            <a:r>
              <a:rPr lang="es-ES" dirty="0" err="1"/>
              <a:t>dalam</a:t>
            </a:r>
            <a:r>
              <a:rPr lang="es-ES" dirty="0"/>
              <a:t> </a:t>
            </a:r>
            <a:r>
              <a:rPr lang="es-ES" dirty="0" err="1"/>
              <a:t>suatu</a:t>
            </a:r>
            <a:r>
              <a:rPr lang="es-ES" dirty="0"/>
              <a:t> </a:t>
            </a:r>
            <a:r>
              <a:rPr lang="es-ES" dirty="0" err="1"/>
              <a:t>organisasi</a:t>
            </a:r>
            <a:r>
              <a:rPr lang="es-ES" dirty="0"/>
              <a:t>, </a:t>
            </a:r>
            <a:r>
              <a:rPr lang="es-ES" dirty="0" err="1"/>
              <a:t>agar</a:t>
            </a:r>
            <a:r>
              <a:rPr lang="es-ES" dirty="0"/>
              <a:t> </a:t>
            </a:r>
            <a:r>
              <a:rPr lang="es-ES" dirty="0" err="1"/>
              <a:t>berperilaku</a:t>
            </a:r>
            <a:r>
              <a:rPr lang="es-ES" dirty="0"/>
              <a:t> </a:t>
            </a:r>
            <a:r>
              <a:rPr lang="es-ES" dirty="0" err="1"/>
              <a:t>sesuai</a:t>
            </a:r>
            <a:r>
              <a:rPr lang="es-ES" dirty="0"/>
              <a:t> </a:t>
            </a:r>
            <a:r>
              <a:rPr lang="es-ES" dirty="0" err="1"/>
              <a:t>dengan</a:t>
            </a:r>
            <a:r>
              <a:rPr lang="es-ES" dirty="0"/>
              <a:t> </a:t>
            </a:r>
            <a:r>
              <a:rPr lang="es-ES" dirty="0" err="1"/>
              <a:t>tujuan</a:t>
            </a:r>
            <a:r>
              <a:rPr lang="es-ES" dirty="0"/>
              <a:t> </a:t>
            </a:r>
            <a:r>
              <a:rPr lang="es-ES" dirty="0" err="1"/>
              <a:t>organisasi</a:t>
            </a:r>
            <a:r>
              <a:rPr lang="es-ES" dirty="0"/>
              <a:t>.</a:t>
            </a:r>
            <a:endParaRPr lang="en-US" dirty="0"/>
          </a:p>
          <a:p>
            <a:pPr algn="just"/>
            <a:r>
              <a:rPr lang="es-ES" dirty="0"/>
              <a:t>          </a:t>
            </a:r>
            <a:r>
              <a:rPr lang="es-ES" dirty="0" err="1"/>
              <a:t>Sistem</a:t>
            </a:r>
            <a:r>
              <a:rPr lang="es-ES" dirty="0"/>
              <a:t> </a:t>
            </a:r>
            <a:r>
              <a:rPr lang="es-ES" dirty="0" err="1"/>
              <a:t>pengendalian</a:t>
            </a:r>
            <a:r>
              <a:rPr lang="es-ES" dirty="0"/>
              <a:t> </a:t>
            </a:r>
            <a:r>
              <a:rPr lang="es-ES" dirty="0" err="1"/>
              <a:t>manajemen</a:t>
            </a:r>
            <a:r>
              <a:rPr lang="es-ES" dirty="0"/>
              <a:t> </a:t>
            </a:r>
            <a:r>
              <a:rPr lang="es-ES" dirty="0" err="1"/>
              <a:t>harus</a:t>
            </a:r>
            <a:r>
              <a:rPr lang="es-ES" dirty="0"/>
              <a:t> </a:t>
            </a:r>
            <a:r>
              <a:rPr lang="es-ES" dirty="0" err="1"/>
              <a:t>didukung</a:t>
            </a:r>
            <a:r>
              <a:rPr lang="es-ES" dirty="0"/>
              <a:t> </a:t>
            </a:r>
            <a:r>
              <a:rPr lang="es-ES" dirty="0" err="1"/>
              <a:t>struktur</a:t>
            </a:r>
            <a:r>
              <a:rPr lang="es-ES" dirty="0"/>
              <a:t> </a:t>
            </a:r>
            <a:r>
              <a:rPr lang="es-ES" dirty="0" err="1"/>
              <a:t>organisasi</a:t>
            </a:r>
            <a:r>
              <a:rPr lang="es-ES" dirty="0"/>
              <a:t> yang </a:t>
            </a:r>
            <a:r>
              <a:rPr lang="es-ES" dirty="0" err="1"/>
              <a:t>baik</a:t>
            </a:r>
            <a:r>
              <a:rPr lang="es-ES" dirty="0"/>
              <a:t>, dan </a:t>
            </a:r>
            <a:r>
              <a:rPr lang="es-ES" dirty="0" err="1"/>
              <a:t>struktur</a:t>
            </a:r>
            <a:r>
              <a:rPr lang="es-ES" dirty="0"/>
              <a:t> </a:t>
            </a:r>
            <a:r>
              <a:rPr lang="es-ES" dirty="0" err="1"/>
              <a:t>organisasi</a:t>
            </a:r>
            <a:r>
              <a:rPr lang="es-ES" dirty="0"/>
              <a:t> </a:t>
            </a:r>
            <a:r>
              <a:rPr lang="es-ES" dirty="0" err="1"/>
              <a:t>termanifestasi</a:t>
            </a:r>
            <a:r>
              <a:rPr lang="es-ES" dirty="0"/>
              <a:t> </a:t>
            </a:r>
            <a:r>
              <a:rPr lang="es-ES" dirty="0" err="1"/>
              <a:t>dalam</a:t>
            </a:r>
            <a:r>
              <a:rPr lang="es-ES" dirty="0"/>
              <a:t> </a:t>
            </a:r>
            <a:r>
              <a:rPr lang="es-ES" dirty="0" err="1"/>
              <a:t>bentuk</a:t>
            </a:r>
            <a:r>
              <a:rPr lang="es-ES" dirty="0"/>
              <a:t> </a:t>
            </a:r>
            <a:r>
              <a:rPr lang="es-ES" dirty="0" err="1"/>
              <a:t>struktur</a:t>
            </a:r>
            <a:r>
              <a:rPr lang="es-ES" dirty="0"/>
              <a:t> </a:t>
            </a:r>
            <a:r>
              <a:rPr lang="es-ES" dirty="0" err="1"/>
              <a:t>pusat</a:t>
            </a:r>
            <a:r>
              <a:rPr lang="es-ES" dirty="0"/>
              <a:t> </a:t>
            </a:r>
            <a:r>
              <a:rPr lang="es-ES" dirty="0" err="1"/>
              <a:t>pertanggungjawaban</a:t>
            </a:r>
            <a:r>
              <a:rPr lang="es-ES" dirty="0"/>
              <a:t> (</a:t>
            </a:r>
            <a:r>
              <a:rPr lang="es-ES" dirty="0" err="1"/>
              <a:t>responsibity</a:t>
            </a:r>
            <a:r>
              <a:rPr lang="es-ES" dirty="0"/>
              <a:t> centres).</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a:t>Peran utama akuntansi manajemen sektor publik adalah menyediakan informasi akuntansi yang akan digunakan manajer publik dalam melakukan fungsi perencanaan dan pengendalian organisasi.Akuntansi manajemen merupakan bagian dari suatu sistem pengendalian manajemen yang integral.</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20000"/>
          </a:bodyPr>
          <a:lstStyle/>
          <a:p>
            <a:pPr algn="just"/>
            <a:r>
              <a:rPr lang="id-ID" dirty="0"/>
              <a:t>Definisi akuntansi </a:t>
            </a:r>
            <a:r>
              <a:rPr lang="id-ID" dirty="0" smtClean="0"/>
              <a:t>manajemen adalah </a:t>
            </a:r>
            <a:r>
              <a:rPr lang="id-ID" dirty="0"/>
              <a:t>suatu proses pengidentifikasian, </a:t>
            </a:r>
            <a:r>
              <a:rPr lang="id-ID" dirty="0" smtClean="0"/>
              <a:t>pengukuran,pengakumulasian</a:t>
            </a:r>
            <a:r>
              <a:rPr lang="id-ID" dirty="0"/>
              <a:t>, penganalisaan, penyiapan, penginterpretasian, dan pengkomunikasian informasifinancial yang digunakan manajemen untuk perencanaan, evaluasi, dan pengendalian organisasiserta untuk menjamin bahwa sumber daya digunakan secara tepat dan akuntabel. Akuntansi manajemen berbeda dengan akuntansi keuangan.</a:t>
            </a:r>
            <a:endParaRPr lang="en-US" dirty="0"/>
          </a:p>
          <a:p>
            <a:pPr algn="just"/>
            <a:r>
              <a:rPr lang="id-ID" dirty="0"/>
              <a:t>Akuntansi manajemen sektor publik terkait dengan pemberian informasi kepada pihak intern organisasi, sedangkan akuntansi keuanganterkait dengan pelaporan dan pengkomunikasian laporan keuangan terhadap pihak eksternalorganisasi.</a:t>
            </a:r>
            <a:endParaRPr lang="en-US" dirty="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buNone/>
            </a:pPr>
            <a:endParaRPr lang="en-US" sz="3800" dirty="0" smtClean="0"/>
          </a:p>
          <a:p>
            <a:pPr algn="just">
              <a:buNone/>
            </a:pPr>
            <a:r>
              <a:rPr lang="id-ID" sz="3800" dirty="0" smtClean="0"/>
              <a:t>Chartered Institute of Management Accountants mendefinisikan akuntansi manajemen sebagai suatu bagian integral dari manajemen yang terkait dengan pengidentifikasian, penyajian, dan penginterpretasian yang digunakan untuk :</a:t>
            </a:r>
            <a:r>
              <a:rPr lang="en-US" sz="3800" dirty="0" smtClean="0"/>
              <a:t/>
            </a:r>
            <a:br>
              <a:rPr lang="en-US" sz="3800" dirty="0" smtClean="0"/>
            </a:br>
            <a:endParaRPr lang="en-US" sz="3800" dirty="0" smtClean="0"/>
          </a:p>
          <a:p>
            <a:pPr algn="just">
              <a:buNone/>
            </a:pPr>
            <a:endParaRPr lang="en-US" sz="3800" dirty="0" smtClean="0"/>
          </a:p>
          <a:p>
            <a:pPr algn="just">
              <a:buNone/>
            </a:pPr>
            <a:r>
              <a:rPr lang="en-US" sz="3800" dirty="0" smtClean="0"/>
              <a:t>.  </a:t>
            </a:r>
            <a:r>
              <a:rPr lang="id-ID" sz="3800" dirty="0" smtClean="0"/>
              <a:t> </a:t>
            </a:r>
            <a:r>
              <a:rPr lang="id-ID" sz="3800" dirty="0"/>
              <a:t>Perumusan Strategi.</a:t>
            </a:r>
            <a:endParaRPr lang="en-US" sz="3800" dirty="0" smtClean="0"/>
          </a:p>
          <a:p>
            <a:pPr algn="just"/>
            <a:r>
              <a:rPr lang="en-US" sz="3800" dirty="0" err="1" smtClean="0"/>
              <a:t>Perencanaan</a:t>
            </a:r>
            <a:r>
              <a:rPr lang="en-US" sz="3800" dirty="0" smtClean="0"/>
              <a:t> </a:t>
            </a:r>
            <a:r>
              <a:rPr lang="en-US" sz="3800" dirty="0" err="1"/>
              <a:t>dan</a:t>
            </a:r>
            <a:r>
              <a:rPr lang="en-US" sz="3800" dirty="0"/>
              <a:t> </a:t>
            </a:r>
            <a:r>
              <a:rPr lang="en-US" sz="3800" dirty="0" err="1"/>
              <a:t>pengendalian</a:t>
            </a:r>
            <a:r>
              <a:rPr lang="en-US" sz="3800" dirty="0"/>
              <a:t> </a:t>
            </a:r>
            <a:r>
              <a:rPr lang="en-US" sz="3800" dirty="0" err="1"/>
              <a:t>aktivitas</a:t>
            </a:r>
            <a:r>
              <a:rPr lang="id-ID" sz="3800" dirty="0"/>
              <a:t>.</a:t>
            </a:r>
            <a:endParaRPr lang="en-US" sz="3800" dirty="0" smtClean="0"/>
          </a:p>
          <a:p>
            <a:pPr algn="just"/>
            <a:r>
              <a:rPr lang="id-ID" sz="3800" dirty="0" smtClean="0"/>
              <a:t> </a:t>
            </a:r>
            <a:r>
              <a:rPr lang="en-US" sz="3800" dirty="0" err="1"/>
              <a:t>Pengambilan</a:t>
            </a:r>
            <a:r>
              <a:rPr lang="en-US" sz="3800" dirty="0"/>
              <a:t> </a:t>
            </a:r>
            <a:r>
              <a:rPr lang="en-US" sz="3800" dirty="0" err="1"/>
              <a:t>keputusan</a:t>
            </a:r>
            <a:r>
              <a:rPr lang="id-ID" sz="3800" dirty="0"/>
              <a:t>.</a:t>
            </a:r>
            <a:endParaRPr lang="en-US" sz="3800" dirty="0" smtClean="0"/>
          </a:p>
          <a:p>
            <a:pPr algn="just"/>
            <a:r>
              <a:rPr lang="id-ID" sz="3800" dirty="0" smtClean="0"/>
              <a:t> </a:t>
            </a:r>
            <a:r>
              <a:rPr lang="en-US" sz="3800" dirty="0" err="1"/>
              <a:t>Pengoptimalan</a:t>
            </a:r>
            <a:r>
              <a:rPr lang="en-US" sz="3800" dirty="0"/>
              <a:t> </a:t>
            </a:r>
            <a:r>
              <a:rPr lang="en-US" sz="3800" dirty="0" err="1"/>
              <a:t>penggunaan</a:t>
            </a:r>
            <a:r>
              <a:rPr lang="en-US" sz="3800" dirty="0"/>
              <a:t> </a:t>
            </a:r>
            <a:r>
              <a:rPr lang="en-US" sz="3800" dirty="0" err="1"/>
              <a:t>sumber</a:t>
            </a:r>
            <a:r>
              <a:rPr lang="en-US" sz="3800" dirty="0"/>
              <a:t> </a:t>
            </a:r>
            <a:r>
              <a:rPr lang="en-US" sz="3800" dirty="0" err="1"/>
              <a:t>daya</a:t>
            </a:r>
            <a:r>
              <a:rPr lang="id-ID" sz="3800" dirty="0"/>
              <a:t>.</a:t>
            </a:r>
            <a:endParaRPr lang="en-US" sz="3800" dirty="0" smtClean="0"/>
          </a:p>
          <a:p>
            <a:pPr algn="just"/>
            <a:r>
              <a:rPr lang="id-ID" sz="3800" dirty="0" smtClean="0"/>
              <a:t> </a:t>
            </a:r>
            <a:r>
              <a:rPr lang="en-US" sz="3800" dirty="0" err="1"/>
              <a:t>Pengungkapan</a:t>
            </a:r>
            <a:r>
              <a:rPr lang="en-US" sz="3800" dirty="0"/>
              <a:t> (</a:t>
            </a:r>
            <a:r>
              <a:rPr lang="en-US" sz="3800" i="1" dirty="0"/>
              <a:t>disclosure</a:t>
            </a:r>
            <a:r>
              <a:rPr lang="en-US" sz="3800" dirty="0"/>
              <a:t>) </a:t>
            </a:r>
            <a:r>
              <a:rPr lang="en-US" sz="3800" dirty="0" err="1"/>
              <a:t>kepada</a:t>
            </a:r>
            <a:r>
              <a:rPr lang="en-US" sz="3800" dirty="0"/>
              <a:t> </a:t>
            </a:r>
            <a:r>
              <a:rPr lang="en-US" sz="3800" i="1" dirty="0"/>
              <a:t>shareholders </a:t>
            </a:r>
            <a:r>
              <a:rPr lang="en-US" sz="3800" dirty="0" err="1"/>
              <a:t>dan</a:t>
            </a:r>
            <a:r>
              <a:rPr lang="en-US" sz="3800" dirty="0"/>
              <a:t> </a:t>
            </a:r>
            <a:r>
              <a:rPr lang="en-US" sz="3800" dirty="0" err="1"/>
              <a:t>pihak</a:t>
            </a:r>
            <a:r>
              <a:rPr lang="en-US" sz="3800" dirty="0"/>
              <a:t> </a:t>
            </a:r>
            <a:r>
              <a:rPr lang="en-US" sz="3800" dirty="0" err="1"/>
              <a:t>luar</a:t>
            </a:r>
            <a:r>
              <a:rPr lang="en-US" sz="3800" dirty="0"/>
              <a:t> </a:t>
            </a:r>
            <a:r>
              <a:rPr lang="en-US" sz="3800" dirty="0" err="1"/>
              <a:t>organisasi</a:t>
            </a:r>
            <a:r>
              <a:rPr lang="id-ID" sz="3800" dirty="0"/>
              <a:t>.</a:t>
            </a:r>
            <a:endParaRPr lang="en-US" sz="3800" dirty="0" smtClean="0"/>
          </a:p>
          <a:p>
            <a:pPr algn="just"/>
            <a:r>
              <a:rPr lang="id-ID" sz="3800" dirty="0" smtClean="0"/>
              <a:t> </a:t>
            </a:r>
            <a:r>
              <a:rPr lang="en-US" sz="3800" dirty="0" err="1"/>
              <a:t>Pengungkapan</a:t>
            </a:r>
            <a:r>
              <a:rPr lang="en-US" sz="3800" dirty="0"/>
              <a:t> </a:t>
            </a:r>
            <a:r>
              <a:rPr lang="en-US" sz="3800" dirty="0" err="1"/>
              <a:t>kepada</a:t>
            </a:r>
            <a:r>
              <a:rPr lang="en-US" sz="3800" dirty="0"/>
              <a:t> </a:t>
            </a:r>
            <a:r>
              <a:rPr lang="en-US" sz="3800" dirty="0" err="1"/>
              <a:t>karyawan</a:t>
            </a:r>
            <a:r>
              <a:rPr lang="id-ID" sz="3800" dirty="0"/>
              <a:t>.</a:t>
            </a:r>
            <a:endParaRPr lang="en-US" sz="3800" dirty="0" smtClean="0"/>
          </a:p>
          <a:p>
            <a:pPr algn="just"/>
            <a:r>
              <a:rPr lang="id-ID" sz="3800" dirty="0" smtClean="0"/>
              <a:t> </a:t>
            </a:r>
            <a:r>
              <a:rPr lang="en-US" sz="3800" dirty="0" err="1"/>
              <a:t>Perlindungan</a:t>
            </a:r>
            <a:r>
              <a:rPr lang="en-US" sz="3800" dirty="0"/>
              <a:t> </a:t>
            </a:r>
            <a:r>
              <a:rPr lang="en-US" sz="3800" dirty="0" err="1"/>
              <a:t>aset</a:t>
            </a:r>
            <a:r>
              <a:rPr lang="en-US" sz="3800" dirty="0"/>
              <a:t>.</a:t>
            </a:r>
            <a:endParaRPr lang="en-US" sz="3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b="1" dirty="0"/>
              <a:t>AKUNTANSI SEBAGAI ALAT PERENCANAAN ORGANISASI</a:t>
            </a:r>
            <a:endParaRPr lang="en-US" sz="2400"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id-ID" sz="2000" dirty="0"/>
              <a:t>Dalam hal perencanaan akuntansi manajemen berperan dalam </a:t>
            </a:r>
            <a:r>
              <a:rPr lang="id-ID" sz="2000" dirty="0" smtClean="0"/>
              <a:t>pemberianinformasi </a:t>
            </a:r>
            <a:r>
              <a:rPr lang="id-ID" sz="2000" dirty="0"/>
              <a:t>historis danprospektif untuk memfasilitasi perencanaan.</a:t>
            </a:r>
            <a:endParaRPr lang="en-US" sz="2000" dirty="0"/>
          </a:p>
          <a:p>
            <a:r>
              <a:rPr lang="id-ID" sz="2000" dirty="0"/>
              <a:t>Proses perencanaan melibatkan:</a:t>
            </a:r>
            <a:endParaRPr lang="en-US" sz="2000" dirty="0"/>
          </a:p>
          <a:p>
            <a:pPr>
              <a:buNone/>
            </a:pPr>
            <a:r>
              <a:rPr lang="en-US" sz="2000" dirty="0" smtClean="0"/>
              <a:t>1.</a:t>
            </a:r>
            <a:r>
              <a:rPr lang="id-ID" sz="2000" dirty="0"/>
              <a:t>  Aspek perilaku (partisipasi dalam pengembangan sistem </a:t>
            </a:r>
            <a:r>
              <a:rPr lang="id-ID" sz="2000" dirty="0" smtClean="0"/>
              <a:t>perencanaan)</a:t>
            </a:r>
            <a:endParaRPr lang="en-US" sz="2000" dirty="0" smtClean="0"/>
          </a:p>
          <a:p>
            <a:pPr>
              <a:buNone/>
            </a:pPr>
            <a:r>
              <a:rPr lang="en-US" sz="2000" dirty="0" smtClean="0"/>
              <a:t>2.</a:t>
            </a:r>
            <a:r>
              <a:rPr lang="id-ID" sz="2000" dirty="0" smtClean="0"/>
              <a:t>  Penetapan tujuan, dan</a:t>
            </a:r>
            <a:endParaRPr lang="en-US" sz="2000" dirty="0" smtClean="0"/>
          </a:p>
          <a:p>
            <a:pPr>
              <a:buNone/>
            </a:pPr>
            <a:r>
              <a:rPr lang="en-US" sz="2000" dirty="0" smtClean="0"/>
              <a:t>3.</a:t>
            </a:r>
            <a:r>
              <a:rPr lang="id-ID" sz="2000" dirty="0" smtClean="0"/>
              <a:t>  Pemilihan alat yang tepat untuk memonitor perkembangan pencapaian tujuan.</a:t>
            </a:r>
            <a:endParaRPr lang="en-US" sz="2000" dirty="0" smtClean="0"/>
          </a:p>
          <a:p>
            <a:pPr>
              <a:buNone/>
            </a:pPr>
            <a:r>
              <a:rPr lang="fi-FI" sz="2000" dirty="0" smtClean="0"/>
              <a:t>Akuntansi </a:t>
            </a:r>
            <a:r>
              <a:rPr lang="fi-FI" sz="2000" dirty="0"/>
              <a:t>Manajemen berperan dalam pemberian informasi historis </a:t>
            </a:r>
            <a:r>
              <a:rPr lang="fi-FI" sz="2000" dirty="0" smtClean="0"/>
              <a:t>dan prospektif </a:t>
            </a:r>
            <a:r>
              <a:rPr lang="fi-FI" sz="2000" dirty="0"/>
              <a:t>untuk memfasilitasi perencanaan, sedangkan perencanaan merupakan suatu proses untuk mencapai sasaran organisasi.  Oleh karena itu  perencanaan organisasi sangat penting dilakukan untuk mengantisipasi keadaan dimasa yang akan datang.</a:t>
            </a:r>
            <a:endParaRPr lang="en-US" sz="2000" dirty="0"/>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fontScale="90000"/>
          </a:bodyPr>
          <a:lstStyle/>
          <a:p>
            <a:r>
              <a:rPr lang="id-ID" sz="2700" b="1" dirty="0"/>
              <a:t>AKUNTANSI  SEBAGAI ALAT PENGENDALIAN ORGANISASI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id-ID" sz="3400" dirty="0"/>
              <a:t>Pada organisasi sektor publik sifatnya cenderung tidak mengejar laba dan dipengaruhi politik yang besar, sehingga alat pengendaliannya lebih banyak berupa aturan birokrasi.Terkait dengan pengukuran kinerja, terutama pengukuran ekonomi, efisiensi, dan efektivitas,akuntansi manajemen memiliki peran utama dalam pengendalian organisasi yaitumengkuantifikasikan keseluruhan kinerja terutama dalam ukuran moneter </a:t>
            </a:r>
            <a:r>
              <a:rPr lang="id-ID" sz="3400" dirty="0" smtClean="0"/>
              <a:t>.</a:t>
            </a:r>
            <a:endParaRPr lang="en-US" sz="3400" dirty="0" smtClean="0"/>
          </a:p>
          <a:p>
            <a:pPr algn="just"/>
            <a:endParaRPr lang="en-US" sz="3400" dirty="0"/>
          </a:p>
          <a:p>
            <a:pPr algn="just"/>
            <a:r>
              <a:rPr lang="id-ID" sz="3400" dirty="0"/>
              <a:t> Fungsi utama informasi akuntansi pada dasarnya adalah pengendalian karena informasi yangdiberikan bersifat kuantitatif dan umumnya dinyatakan dalam bentuk ukuran finansial, sehinggamemungkinkan untuk dilakukan pengintegrasian informasi dari tiap-tiap unit organisasi yang padaakhirnya membentuk gambaran kerja secara keseluruhan.</a:t>
            </a:r>
            <a:endParaRPr lang="en-US" sz="34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b="1" dirty="0"/>
              <a:t>PROSES PERENCANAAN DAN PENGENDALIAN MANAJERIAL ORGANISASI SEKTOR PUBLIK</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77500" lnSpcReduction="20000"/>
          </a:bodyPr>
          <a:lstStyle/>
          <a:p>
            <a:pPr>
              <a:buNone/>
            </a:pPr>
            <a:r>
              <a:rPr lang="id-ID" dirty="0"/>
              <a:t>Perencanaan dan pengendalian pada dasarnya </a:t>
            </a:r>
            <a:r>
              <a:rPr lang="id-ID" dirty="0" smtClean="0"/>
              <a:t>merupakan suatu </a:t>
            </a:r>
            <a:r>
              <a:rPr lang="id-ID" dirty="0"/>
              <a:t>hal yang tidak bisa dipisahkan dansaling bersinergi. Perencanaan dan pengendalian merupakan suatu proses yang membentuk siklus,sehingga satu tahap akan terkait dengan tahap yang lain dan terintegrasi dalam satu organisasi. Tahap proses perencanaan dan pengendalian manajerial organisasi:</a:t>
            </a:r>
            <a:endParaRPr lang="en-US" dirty="0"/>
          </a:p>
          <a:p>
            <a:r>
              <a:rPr lang="id-ID" dirty="0" smtClean="0"/>
              <a:t> </a:t>
            </a:r>
            <a:r>
              <a:rPr lang="id-ID" dirty="0"/>
              <a:t>Perencanaan tujuan dan sasaran dasar.</a:t>
            </a:r>
            <a:endParaRPr lang="en-US" dirty="0" smtClean="0"/>
          </a:p>
          <a:p>
            <a:r>
              <a:rPr lang="id-ID" dirty="0" smtClean="0"/>
              <a:t> </a:t>
            </a:r>
            <a:r>
              <a:rPr lang="id-ID" dirty="0"/>
              <a:t>Perencanaan operasional.</a:t>
            </a:r>
            <a:endParaRPr lang="en-US" dirty="0" smtClean="0"/>
          </a:p>
          <a:p>
            <a:r>
              <a:rPr lang="id-ID" dirty="0" smtClean="0"/>
              <a:t> </a:t>
            </a:r>
            <a:r>
              <a:rPr lang="id-ID" dirty="0"/>
              <a:t>Penganggaran.</a:t>
            </a:r>
            <a:endParaRPr lang="en-US" dirty="0" smtClean="0"/>
          </a:p>
          <a:p>
            <a:r>
              <a:rPr lang="id-ID" dirty="0" smtClean="0"/>
              <a:t> </a:t>
            </a:r>
            <a:r>
              <a:rPr lang="id-ID" dirty="0"/>
              <a:t>Pengendalian dan pengukuran.</a:t>
            </a:r>
            <a:endParaRPr lang="en-US" dirty="0" smtClean="0"/>
          </a:p>
          <a:p>
            <a:r>
              <a:rPr lang="id-ID" dirty="0" smtClean="0"/>
              <a:t> </a:t>
            </a:r>
            <a:r>
              <a:rPr lang="id-ID" dirty="0"/>
              <a:t>Pelaporan, analisis, dan umpan balik.</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700" b="1" dirty="0"/>
              <a:t>PERAN AKUNTANSI  MANAJEMEN SEKTOR PUBLIK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buNone/>
            </a:pPr>
            <a:r>
              <a:rPr lang="id-ID" sz="2400" dirty="0"/>
              <a:t>Peran utama akuntansi manajemen dalam organisassi adalah memberikan informasi akuntansi yangrelevan dan handal kepada manaer untuk melaksanakan perencanaan dan pengendalian. Perencanaan dimulai sejak dilakukannya perencanaan strategik, sedangkan pengendalian dilakukanterhadap pengendalian tugas.  Peran akuntansi manajemen dalam sektor publik meliputi</a:t>
            </a:r>
            <a:r>
              <a:rPr lang="id-ID" sz="2400" dirty="0" smtClean="0"/>
              <a:t>:</a:t>
            </a:r>
            <a:endParaRPr lang="en-US" sz="2400" dirty="0" smtClean="0"/>
          </a:p>
          <a:p>
            <a:r>
              <a:rPr lang="id-ID" sz="2400" dirty="0"/>
              <a:t>Perencanaan strategik.</a:t>
            </a:r>
            <a:endParaRPr lang="en-US" sz="2400" dirty="0" smtClean="0"/>
          </a:p>
          <a:p>
            <a:r>
              <a:rPr lang="id-ID" sz="2400" dirty="0" smtClean="0"/>
              <a:t>Pemberian </a:t>
            </a:r>
            <a:r>
              <a:rPr lang="id-ID" sz="2400" dirty="0"/>
              <a:t>informasi biaya.</a:t>
            </a:r>
            <a:endParaRPr lang="en-US" sz="2400" dirty="0" smtClean="0"/>
          </a:p>
          <a:p>
            <a:r>
              <a:rPr lang="id-ID" sz="2400" dirty="0" smtClean="0"/>
              <a:t> </a:t>
            </a:r>
            <a:r>
              <a:rPr lang="id-ID" sz="2400" dirty="0"/>
              <a:t>Penilaian investasi.</a:t>
            </a:r>
            <a:endParaRPr lang="en-US" sz="2400" dirty="0" smtClean="0"/>
          </a:p>
          <a:p>
            <a:r>
              <a:rPr lang="id-ID" sz="2400" dirty="0" smtClean="0"/>
              <a:t> </a:t>
            </a:r>
            <a:r>
              <a:rPr lang="id-ID" sz="2400" dirty="0"/>
              <a:t>Penganggaran.</a:t>
            </a:r>
            <a:endParaRPr lang="en-US" sz="2400" dirty="0" smtClean="0"/>
          </a:p>
          <a:p>
            <a:r>
              <a:rPr lang="id-ID" sz="2400" dirty="0" smtClean="0"/>
              <a:t> </a:t>
            </a:r>
            <a:r>
              <a:rPr lang="id-ID" sz="2400" dirty="0"/>
              <a:t>Penentuan biaya pelayanan.</a:t>
            </a:r>
            <a:endParaRPr lang="en-US" sz="2400" dirty="0" smtClean="0"/>
          </a:p>
          <a:p>
            <a:r>
              <a:rPr lang="id-ID" sz="2400" dirty="0" smtClean="0"/>
              <a:t> </a:t>
            </a:r>
            <a:r>
              <a:rPr lang="id-ID" sz="2400" dirty="0"/>
              <a:t>Penilaian kerja.</a:t>
            </a:r>
            <a:endParaRPr lang="en-US" sz="2400" dirty="0" smtClean="0"/>
          </a:p>
          <a:p>
            <a:pPr algn="just"/>
            <a:endParaRPr lang="en-US" sz="2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Penganggaran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id-ID" sz="2400" dirty="0"/>
              <a:t>Akuntansi manajemen berperan untuk memfasilitasi terciptanya anggaran publik yang efektif . Terkaitdengan 3 fungsi anggaran yaitu, alat alokasi sumber daya publik, alat distribusi, dan stabilisasi, makaakuntansi manajemen berperan vital dalam mengalokasikan dan mendistribusikan sumber dana publik secara ekonomis, efisien, efektif, adil, dan merata.</a:t>
            </a:r>
            <a:endParaRPr lang="en-US" sz="2400" dirty="0" smtClean="0"/>
          </a:p>
          <a:p>
            <a:r>
              <a:rPr lang="id-ID" sz="2600" dirty="0"/>
              <a:t>Akuntansi manajemen digunakan untuk menentukan berapa biaya yang dikeluarkan untuk memberikan pelayanan tertentu dan berapa tarif yang akan dibebankan kepada pemakai jasapelayanan publik, termasuk menghitung tarif subsidi yang diberikan</a:t>
            </a:r>
            <a:endParaRPr lang="en-US" sz="2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543</Words>
  <Application>Microsoft Office PowerPoint</Application>
  <PresentationFormat>On-screen Show (4:3)</PresentationFormat>
  <Paragraphs>63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Akuntansi Manajemen dan Sistem Pengendalian Manajemen Sektor Publik </vt:lpstr>
      <vt:lpstr>PowerPoint Presentation</vt:lpstr>
      <vt:lpstr>PowerPoint Presentation</vt:lpstr>
      <vt:lpstr>PowerPoint Presentation</vt:lpstr>
      <vt:lpstr>AKUNTANSI SEBAGAI ALAT PERENCANAAN ORGANISASI</vt:lpstr>
      <vt:lpstr>AKUNTANSI  SEBAGAI ALAT PENGENDALIAN ORGANISASI </vt:lpstr>
      <vt:lpstr>PROSES PERENCANAAN DAN PENGENDALIAN MANAJERIAL ORGANISASI SEKTOR PUBLIK </vt:lpstr>
      <vt:lpstr>PERAN AKUNTANSI  MANAJEMEN SEKTOR PUBLIK  </vt:lpstr>
      <vt:lpstr>Penganggaran </vt:lpstr>
      <vt:lpstr>Sistem Pengendalian Manajemen Sektor Publik</vt:lpstr>
      <vt:lpstr>Tipe Pengendalian Manajemen</vt:lpstr>
      <vt:lpstr>Proses Pengendalian Manajemen Sektor Publik </vt:lpstr>
      <vt:lpstr>Pengendalian manajemen meliputi beberapa aktifitas, antara lain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Manajemen dan Sistem Pengendalian Manajemen Sektor Publik</dc:title>
  <dc:creator>paung</dc:creator>
  <cp:lastModifiedBy>Yanuar</cp:lastModifiedBy>
  <cp:revision>16</cp:revision>
  <dcterms:created xsi:type="dcterms:W3CDTF">2018-01-18T09:34:24Z</dcterms:created>
  <dcterms:modified xsi:type="dcterms:W3CDTF">2018-09-23T10:00:32Z</dcterms:modified>
</cp:coreProperties>
</file>