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8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4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0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5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AFA9-7249-48DD-81A4-B803C375724A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699E-BD66-4F79-BF8E-CBC59312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6708" y="275636"/>
            <a:ext cx="6639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Management Control System (MCS)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2848" y="961997"/>
            <a:ext cx="3357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parajita" pitchFamily="34" charset="0"/>
                <a:cs typeface="Aparajita" pitchFamily="34" charset="0"/>
              </a:rPr>
              <a:t>Basic of Management Control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AutoShape 2" descr="Image result for management control"/>
          <p:cNvSpPr>
            <a:spLocks noChangeAspect="1" noChangeArrowheads="1"/>
          </p:cNvSpPr>
          <p:nvPr/>
        </p:nvSpPr>
        <p:spPr bwMode="auto">
          <a:xfrm>
            <a:off x="155575" y="-11430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8" name="Picture 4" descr="Image result for management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75889"/>
            <a:ext cx="4176464" cy="31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Freestyle Script" pitchFamily="66" charset="0"/>
                <a:cs typeface="Aparajita" pitchFamily="34" charset="0"/>
              </a:rPr>
              <a:t>Step of MCS Process : </a:t>
            </a:r>
            <a:endParaRPr lang="en-US" sz="4800" b="1" dirty="0">
              <a:latin typeface="Freestyle Script" pitchFamily="66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Programming – What project &amp; how resource need?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Budgeting – budget for one year in every division 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Operating &amp; Accounting – Accounting function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Reporting &amp; Analysis – Closing cycle and evaluate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Strategies for Planning 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Aparajita" pitchFamily="34" charset="0"/>
                <a:cs typeface="Aparajita" pitchFamily="34" charset="0"/>
              </a:rPr>
              <a:t>Strategic Planning</a:t>
            </a:r>
          </a:p>
          <a:p>
            <a:pPr marL="0" indent="0" algn="ctr">
              <a:buNone/>
            </a:pPr>
            <a:endParaRPr lang="en-US" b="1" dirty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Longer-term survival &amp; development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(Focus)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Future Profits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(Objective)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Future resources environment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Constains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Development of future potential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(Rewards)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Future opportunity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(Information)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Entrepreneurial/flexible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(organization)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Inspires radical change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(Leadership)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Anticipate, find new approaches,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(Problem Solving)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High risk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(Type of Risk)</a:t>
            </a:r>
          </a:p>
          <a:p>
            <a:pPr marL="0" indent="0">
              <a:buNone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Aparajita" pitchFamily="34" charset="0"/>
                <a:cs typeface="Aparajita" pitchFamily="34" charset="0"/>
              </a:rPr>
              <a:t>Operational Planning</a:t>
            </a:r>
          </a:p>
          <a:p>
            <a:pPr marL="0" indent="0" algn="ctr">
              <a:buNone/>
            </a:pPr>
            <a:endParaRPr lang="en-US" b="1" dirty="0">
              <a:latin typeface="Aparajita" pitchFamily="34" charset="0"/>
              <a:cs typeface="Aparajita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Operational Problems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(Focus)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Present profits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(Objective)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Present resource environment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Constains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)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Efficiency, stability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(Rewards)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Present opportunity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(Information)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Bureaucratic/stable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(organization)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Conservative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(Leadership)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Reacts, relies on past experience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(Problem Solving)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Low Risk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(Type of Risk)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eestyle Script" pitchFamily="66" charset="0"/>
              </a:rPr>
              <a:t>Formal &amp; Informal Control System </a:t>
            </a:r>
            <a:endParaRPr lang="en-US" dirty="0">
              <a:latin typeface="Freestyle Scrip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formal </a:t>
            </a:r>
            <a:r>
              <a:rPr lang="en-US" dirty="0" err="1" smtClean="0"/>
              <a:t>maupun</a:t>
            </a:r>
            <a:r>
              <a:rPr lang="en-US" dirty="0" smtClean="0"/>
              <a:t> informal. Di </a:t>
            </a:r>
            <a:r>
              <a:rPr lang="en-US" dirty="0" err="1" smtClean="0"/>
              <a:t>atas</a:t>
            </a:r>
            <a:r>
              <a:rPr lang="en-US" dirty="0" smtClean="0"/>
              <a:t> proses-proses </a:t>
            </a:r>
            <a:r>
              <a:rPr lang="en-US" dirty="0" err="1" smtClean="0"/>
              <a:t>pengendalian</a:t>
            </a:r>
            <a:r>
              <a:rPr lang="en-US" dirty="0" smtClean="0"/>
              <a:t> formal,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b="1" dirty="0" err="1" smtClean="0"/>
              <a:t>motivasi</a:t>
            </a:r>
            <a:r>
              <a:rPr lang="en-US" b="1" dirty="0" smtClean="0"/>
              <a:t> informal</a:t>
            </a:r>
            <a:r>
              <a:rPr lang="en-US" dirty="0" smtClean="0"/>
              <a:t> yang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karyawa</a:t>
            </a:r>
            <a:r>
              <a:rPr lang="en-US" dirty="0" err="1"/>
              <a:t>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agar </a:t>
            </a: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bergerak</a:t>
            </a:r>
            <a:r>
              <a:rPr lang="en-US" b="1" dirty="0" smtClean="0"/>
              <a:t> </a:t>
            </a:r>
            <a:r>
              <a:rPr lang="en-US" b="1" dirty="0" err="1" smtClean="0"/>
              <a:t>maju</a:t>
            </a:r>
            <a:r>
              <a:rPr lang="en-US" b="1" dirty="0" smtClean="0"/>
              <a:t> </a:t>
            </a:r>
            <a:r>
              <a:rPr lang="en-US" b="1" dirty="0" err="1" smtClean="0"/>
              <a:t>menuju</a:t>
            </a:r>
            <a:r>
              <a:rPr lang="en-US" b="1" dirty="0" smtClean="0"/>
              <a:t> </a:t>
            </a:r>
            <a:r>
              <a:rPr lang="en-US" b="1" dirty="0" err="1" smtClean="0"/>
              <a:t>sasaran</a:t>
            </a:r>
            <a:r>
              <a:rPr lang="en-US" b="1" dirty="0" smtClean="0"/>
              <a:t>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ditetapkan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informal, yang </a:t>
            </a:r>
            <a:r>
              <a:rPr lang="en-US" dirty="0" err="1" smtClean="0"/>
              <a:t>adakalanya</a:t>
            </a:r>
            <a:r>
              <a:rPr lang="en-US" dirty="0" smtClean="0"/>
              <a:t> </a:t>
            </a:r>
            <a:r>
              <a:rPr lang="en-US" dirty="0" err="1" smtClean="0"/>
              <a:t>tercermin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kebijakan-kebijakan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u="sng" dirty="0" smtClean="0"/>
              <a:t>. </a:t>
            </a:r>
            <a:r>
              <a:rPr lang="en-US" u="sng" dirty="0" err="1" smtClean="0"/>
              <a:t>Budaya</a:t>
            </a:r>
            <a:r>
              <a:rPr lang="en-US" u="sng" dirty="0" smtClean="0"/>
              <a:t> </a:t>
            </a:r>
            <a:r>
              <a:rPr lang="en-US" u="sng" dirty="0" err="1" smtClean="0"/>
              <a:t>ini</a:t>
            </a:r>
            <a:r>
              <a:rPr lang="en-US" u="sng" dirty="0" smtClean="0"/>
              <a:t> </a:t>
            </a:r>
            <a:r>
              <a:rPr lang="en-US" u="sng" dirty="0" err="1" smtClean="0"/>
              <a:t>dapat</a:t>
            </a:r>
            <a:r>
              <a:rPr lang="en-US" u="sng" dirty="0" smtClean="0"/>
              <a:t> </a:t>
            </a:r>
            <a:r>
              <a:rPr lang="en-US" u="sng" dirty="0" err="1" smtClean="0"/>
              <a:t>mencakup</a:t>
            </a:r>
            <a:r>
              <a:rPr lang="en-US" u="sng" dirty="0" smtClean="0"/>
              <a:t> proses-proses yang </a:t>
            </a:r>
            <a:r>
              <a:rPr lang="en-US" u="sng" dirty="0" err="1" smtClean="0"/>
              <a:t>tak</a:t>
            </a:r>
            <a:r>
              <a:rPr lang="en-US" u="sng" dirty="0" smtClean="0"/>
              <a:t> </a:t>
            </a:r>
            <a:r>
              <a:rPr lang="en-US" u="sng" dirty="0" err="1" smtClean="0"/>
              <a:t>terucapkan</a:t>
            </a:r>
            <a:r>
              <a:rPr lang="en-US" u="sng" dirty="0" smtClean="0"/>
              <a:t> </a:t>
            </a:r>
            <a:r>
              <a:rPr lang="en-US" u="sng" dirty="0" err="1" smtClean="0"/>
              <a:t>untuk</a:t>
            </a:r>
            <a:r>
              <a:rPr lang="en-US" u="sng" dirty="0" smtClean="0"/>
              <a:t> </a:t>
            </a:r>
            <a:r>
              <a:rPr lang="en-US" u="sng" dirty="0" err="1" smtClean="0"/>
              <a:t>memotivasi</a:t>
            </a:r>
            <a:r>
              <a:rPr lang="en-US" u="sng" dirty="0" smtClean="0"/>
              <a:t> </a:t>
            </a:r>
            <a:r>
              <a:rPr lang="en-US" u="sng" dirty="0" err="1" smtClean="0"/>
              <a:t>para</a:t>
            </a:r>
            <a:r>
              <a:rPr lang="en-US" u="sng" dirty="0" smtClean="0"/>
              <a:t> </a:t>
            </a:r>
            <a:r>
              <a:rPr lang="en-US" u="sng" dirty="0" err="1" smtClean="0"/>
              <a:t>manajer</a:t>
            </a:r>
            <a:r>
              <a:rPr lang="en-US" u="sng" dirty="0" smtClean="0"/>
              <a:t> </a:t>
            </a:r>
            <a:r>
              <a:rPr lang="en-US" u="sng" dirty="0" err="1" smtClean="0"/>
              <a:t>guna</a:t>
            </a:r>
            <a:r>
              <a:rPr lang="en-US" u="sng" dirty="0" smtClean="0"/>
              <a:t> </a:t>
            </a:r>
            <a:r>
              <a:rPr lang="en-US" u="sng" dirty="0" err="1" smtClean="0"/>
              <a:t>mengambil</a:t>
            </a:r>
            <a:r>
              <a:rPr lang="en-US" u="sng" dirty="0" smtClean="0"/>
              <a:t> </a:t>
            </a:r>
            <a:r>
              <a:rPr lang="en-US" u="sng" dirty="0" err="1" smtClean="0"/>
              <a:t>tindakan-tindakan</a:t>
            </a:r>
            <a:r>
              <a:rPr lang="en-US" u="sng" dirty="0" smtClean="0"/>
              <a:t> yang </a:t>
            </a:r>
            <a:r>
              <a:rPr lang="en-US" u="sng" dirty="0" err="1" smtClean="0"/>
              <a:t>dikehendaki</a:t>
            </a:r>
            <a:r>
              <a:rPr lang="en-US" u="sng" dirty="0" smtClean="0"/>
              <a:t>,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mencegah</a:t>
            </a:r>
            <a:r>
              <a:rPr lang="en-US" u="sng" dirty="0" smtClean="0"/>
              <a:t> </a:t>
            </a:r>
            <a:r>
              <a:rPr lang="en-US" u="sng" dirty="0" err="1" smtClean="0"/>
              <a:t>serta</a:t>
            </a:r>
            <a:r>
              <a:rPr lang="en-US" u="sng" dirty="0" smtClean="0"/>
              <a:t> </a:t>
            </a:r>
            <a:r>
              <a:rPr lang="en-US" u="sng" dirty="0" err="1" smtClean="0"/>
              <a:t>memperbaiki</a:t>
            </a:r>
            <a:r>
              <a:rPr lang="en-US" u="sng" dirty="0" smtClean="0"/>
              <a:t> </a:t>
            </a:r>
            <a:r>
              <a:rPr lang="en-US" u="sng" dirty="0" err="1" smtClean="0"/>
              <a:t>karyawan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unit-unit </a:t>
            </a:r>
            <a:r>
              <a:rPr lang="en-US" u="sng" dirty="0" err="1" smtClean="0"/>
              <a:t>organisasi</a:t>
            </a:r>
            <a:r>
              <a:rPr lang="en-US" u="sng" dirty="0" smtClean="0"/>
              <a:t> </a:t>
            </a:r>
            <a:r>
              <a:rPr lang="en-US" u="sng" dirty="0" err="1" smtClean="0"/>
              <a:t>dari</a:t>
            </a:r>
            <a:r>
              <a:rPr lang="en-US" u="sng" dirty="0" smtClean="0"/>
              <a:t> </a:t>
            </a:r>
            <a:r>
              <a:rPr lang="en-US" u="sng" dirty="0" err="1" smtClean="0"/>
              <a:t>tindakan-tindakan</a:t>
            </a:r>
            <a:r>
              <a:rPr lang="en-US" u="sng" dirty="0" smtClean="0"/>
              <a:t> yang </a:t>
            </a:r>
            <a:r>
              <a:rPr lang="en-US" u="sng" dirty="0" err="1" smtClean="0"/>
              <a:t>tidak</a:t>
            </a:r>
            <a:r>
              <a:rPr lang="en-US" u="sng" dirty="0" smtClean="0"/>
              <a:t> </a:t>
            </a:r>
            <a:r>
              <a:rPr lang="en-US" u="sng" dirty="0" err="1" smtClean="0"/>
              <a:t>layak</a:t>
            </a:r>
            <a:r>
              <a:rPr lang="en-US" u="sng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3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Incentive Compensation Systems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Elemen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ketiga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result control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penyediaan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reward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yakni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desain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sistem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insentif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terhubung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pengukuran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kinerja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Reward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umumnya</a:t>
            </a:r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berkonotasi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positif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namun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juga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berarti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negatif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(punishment).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Reward</a:t>
            </a:r>
          </a:p>
          <a:p>
            <a:pPr marL="0" indent="0">
              <a:buNone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(punishment)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dibatasi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bentuknya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semata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juga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berbentuk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nonmoneter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otonomi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power,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penghinnaan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etc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9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Incentive Compensation Scheme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Insentif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Formula: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Bisa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jelas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pengukuran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gamblang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bisa</a:t>
            </a:r>
            <a:r>
              <a:rPr lang="en-US" b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subyektif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dibuat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fleksibel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kontrak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implicit,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pertimbangan</a:t>
            </a:r>
            <a:endParaRPr lang="en-US" b="1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motivasional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pegawai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subyektivitas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evaluator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kinerja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juga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dipertimbangkan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Fungsi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Insentif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..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upper cutoff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kalo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sudah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level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tertentu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bonus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flat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lantas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progresif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..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menjaga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gaya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hidup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manajer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tetap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mempertahankan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hirarki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gaji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level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manajer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 </a:t>
            </a:r>
          </a:p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Ukuran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pembayaran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insentif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: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kombinasi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fixed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flexible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komisi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dsb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..yang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jelas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uncontrollable things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disana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perlu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dipertimbangkan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4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Cost Strategy System 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dasarnya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cost strategy system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ditinjau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competitive advantage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terdapat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2 :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Strategi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Low Cost ( minimum profit ) –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mengurangi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mark up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keuntungan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efisiensi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memangkas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atribut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produk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pemangkasan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biaya2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lainnya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Differensiasi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 Differentiation ) –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mendifersifikasi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menjadi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macam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produk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diperjualbelikan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Coles Myer Supermarkets – Using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differsification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to growth their business, it’s proven with the 165,000 employee still working</a:t>
            </a:r>
            <a:endParaRPr lang="en-US" sz="28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713017" cy="259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09" y="3864312"/>
            <a:ext cx="3217965" cy="25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54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Management Control System? (MCS)</a:t>
            </a:r>
            <a:endParaRPr lang="en-US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latin typeface="Aparajita" pitchFamily="34" charset="0"/>
                <a:cs typeface="Aparajita" pitchFamily="34" charset="0"/>
              </a:rPr>
              <a:t>Management Control System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(MCS)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merupakan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gabungan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kata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management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control system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  <a:r>
              <a:rPr lang="en-US" b="1" i="1" dirty="0" smtClean="0">
                <a:latin typeface="Aparajita" pitchFamily="34" charset="0"/>
                <a:cs typeface="Aparajita" pitchFamily="34" charset="0"/>
              </a:rPr>
              <a:t>Management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proses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pengorganisasian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perencanaan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pengintegrasian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menghubungkan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aktivitas-aktivitas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organisasi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b="1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mencapai</a:t>
            </a:r>
            <a:r>
              <a:rPr lang="en-US" b="1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tujuan</a:t>
            </a:r>
            <a:r>
              <a:rPr lang="en-US" b="1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organisasi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Sedangkan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i="1" dirty="0" smtClean="0">
                <a:latin typeface="Aparajita" pitchFamily="34" charset="0"/>
                <a:cs typeface="Aparajita" pitchFamily="34" charset="0"/>
              </a:rPr>
              <a:t>control system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seperangkat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sistem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formal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maupun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non formal yang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u="sng" dirty="0" smtClean="0">
                <a:latin typeface="Aparajita" pitchFamily="34" charset="0"/>
                <a:cs typeface="Aparajita" pitchFamily="34" charset="0"/>
              </a:rPr>
              <a:t>management</a:t>
            </a:r>
            <a:r>
              <a:rPr lang="en-US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b="1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mengendalikan</a:t>
            </a:r>
            <a:r>
              <a:rPr lang="en-US" b="1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tujuan</a:t>
            </a:r>
            <a:r>
              <a:rPr lang="en-US" b="1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u="sng" dirty="0" err="1" smtClean="0">
                <a:latin typeface="Aparajita" pitchFamily="34" charset="0"/>
                <a:cs typeface="Aparajita" pitchFamily="34" charset="0"/>
              </a:rPr>
              <a:t>organisasi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digabungkan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management control system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diartikan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suatu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alat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media,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sarana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senior manager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memastikan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bahwa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subordinates manager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efektif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efisien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tetap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berusaha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mencapai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tujuan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organisasi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kata lain,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fasilitas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pencapaian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tujuan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i="1" dirty="0" smtClean="0">
                <a:latin typeface="Aparajita" pitchFamily="34" charset="0"/>
                <a:cs typeface="Aparajita" pitchFamily="34" charset="0"/>
              </a:rPr>
              <a:t>management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itulah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disebut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management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control system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(ICFAI University, 2006:3-6)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History of MCS (</a:t>
            </a:r>
            <a:r>
              <a:rPr lang="en-US" b="1" i="1" dirty="0" smtClean="0">
                <a:latin typeface="Aparajita" pitchFamily="34" charset="0"/>
                <a:cs typeface="Aparajita" pitchFamily="34" charset="0"/>
              </a:rPr>
              <a:t>Management control system)</a:t>
            </a:r>
            <a:endParaRPr lang="en-US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MCS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pertama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kali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didefinisikan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Anthony (1965)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sebuah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proses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manajer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memastikan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bahwa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sumber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didapatkan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efektif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efisien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pencapaian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tujuan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organisasi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Cunningham (1992)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memberikan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keterangan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bahwa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MCS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menyediakan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sistem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bahasa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komunikasi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berperan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penting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pengendalian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perilaku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sosial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Mouritsen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(1996)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menyebutkan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bahwa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akuntansi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keuangan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mempunyai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signifikan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suatu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MCS.</a:t>
            </a:r>
          </a:p>
          <a:p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Otley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(1999)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mendefinisikan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MCS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sebuah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sistem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menyediakan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berguna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manajer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menjalankan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tugas-tugasnya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Spekle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(2001)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mendefinisikan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MCS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kombinasi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sarana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proses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mempengaruhi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perilaku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pelaku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suatu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organisasi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pencapaian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tujuan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organisasi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Organizational Scheme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556792"/>
            <a:ext cx="8208912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" y="4437112"/>
            <a:ext cx="8208912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3501008"/>
            <a:ext cx="8208912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552" y="2568516"/>
            <a:ext cx="8208912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43808" y="1556792"/>
            <a:ext cx="3812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– Work (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Pekerjaan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2002" y="2568516"/>
            <a:ext cx="43861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– Employee (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Karyawan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385" y="3532656"/>
            <a:ext cx="4923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 – Relationship (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Hubungan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8661" y="4437112"/>
            <a:ext cx="51528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– Environment (</a:t>
            </a:r>
            <a:r>
              <a:rPr 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Lingkungan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6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Aparajita" pitchFamily="34" charset="0"/>
                <a:cs typeface="Aparajita" pitchFamily="34" charset="0"/>
              </a:rPr>
              <a:t>What’s the most important in MCS ?</a:t>
            </a:r>
            <a:endParaRPr lang="en-US" b="1" i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Decision Judgment </a:t>
            </a:r>
          </a:p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Systematic and Flexibility Decision </a:t>
            </a:r>
          </a:p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The Implementation of Strategy </a:t>
            </a:r>
          </a:p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Behavior consideration </a:t>
            </a:r>
            <a:endParaRPr lang="en-US" i="1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parajita" pitchFamily="34" charset="0"/>
                <a:cs typeface="Aparajita" pitchFamily="34" charset="0"/>
              </a:rPr>
              <a:t>Why do we need MCS in purpose of people’s organization effectiveness ?</a:t>
            </a:r>
            <a:endParaRPr lang="en-US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683567" y="1940001"/>
            <a:ext cx="2376264" cy="3816424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3323427" y="2069232"/>
            <a:ext cx="2376264" cy="3816424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6012160" y="2035470"/>
            <a:ext cx="2376264" cy="3816424"/>
          </a:xfrm>
          <a:prstGeom prst="teardrop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614" y="2777713"/>
            <a:ext cx="18421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Lack</a:t>
            </a:r>
          </a:p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Of</a:t>
            </a:r>
          </a:p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Direction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346" y="3371159"/>
            <a:ext cx="22333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Motiv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a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tional</a:t>
            </a:r>
          </a:p>
          <a:p>
            <a:pPr algn="ctr"/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issues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5005" y="2823282"/>
            <a:ext cx="20681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Personal </a:t>
            </a:r>
          </a:p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Limitation</a:t>
            </a:r>
          </a:p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Of </a:t>
            </a:r>
          </a:p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capability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9752" y="404664"/>
            <a:ext cx="4464496" cy="1800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1968" y="950821"/>
            <a:ext cx="3280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Elements of MCS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204864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3568" y="3212976"/>
            <a:ext cx="79208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3568" y="3212976"/>
            <a:ext cx="0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14156" y="3212976"/>
            <a:ext cx="0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0152" y="3212976"/>
            <a:ext cx="0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604448" y="3212976"/>
            <a:ext cx="0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1576" y="3933056"/>
            <a:ext cx="1944216" cy="20882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42048" y="3969738"/>
            <a:ext cx="1944216" cy="20882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92" y="4026372"/>
            <a:ext cx="1944216" cy="20882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99784" y="3958198"/>
            <a:ext cx="1944216" cy="20882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3594" y="4746339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DETECTOR</a:t>
            </a:r>
            <a:endParaRPr lang="en-US" sz="24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8503" y="4783021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SELECTOR</a:t>
            </a:r>
            <a:endParaRPr lang="en-US" sz="24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7312" y="4771481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EFECTOR</a:t>
            </a:r>
            <a:endParaRPr lang="en-US" sz="24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1802" y="4746339"/>
            <a:ext cx="167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COMMUNICATOR</a:t>
            </a:r>
            <a:endParaRPr lang="en-US" sz="24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Unsur-unsur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lain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saling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berhubungan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membentuk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suatu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proses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kerja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Proses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terjadi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berawal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ketika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detektor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mencari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tentang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aktivitas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Detektor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berupa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sistem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formal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maupun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menyediakan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kepada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pimpinan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mengenai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apa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terjadi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di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suatu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aktivitas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Setelah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diperoleh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aktivitas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terekam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didalamnya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dibandingkan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standar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patokan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berupa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kriteria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mengenai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apa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seharusnya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dilaksanakan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seberapa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jauh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perlunya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pembenaran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parajita" pitchFamily="34" charset="0"/>
                <a:cs typeface="Aparajita" pitchFamily="34" charset="0"/>
              </a:rPr>
              <a:t>Proses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perbaikan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dilaksanakan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latin typeface="Aparajita" pitchFamily="34" charset="0"/>
                <a:cs typeface="Aparajita" pitchFamily="34" charset="0"/>
              </a:rPr>
              <a:t>efektor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sehingga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penyimpanan-penyimpanan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diubah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agar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kegiatan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kembali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mengikuti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kriteria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ditetapkan</a:t>
            </a: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Factors which influence MCS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050" name="Picture 2" descr="3 Tingkatan Level Manaje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016003" cy="43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6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888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Management Control System? (MCS)</vt:lpstr>
      <vt:lpstr>History of MCS (Management control system)</vt:lpstr>
      <vt:lpstr>Organizational Scheme</vt:lpstr>
      <vt:lpstr>What’s the most important in MCS ?</vt:lpstr>
      <vt:lpstr>Why do we need MCS in purpose of people’s organization effectiveness ?</vt:lpstr>
      <vt:lpstr>PowerPoint Presentation</vt:lpstr>
      <vt:lpstr>PowerPoint Presentation</vt:lpstr>
      <vt:lpstr>Factors which influence MCS</vt:lpstr>
      <vt:lpstr>Step of MCS Process : </vt:lpstr>
      <vt:lpstr>Strategies for Planning </vt:lpstr>
      <vt:lpstr>Formal &amp; Informal Control System </vt:lpstr>
      <vt:lpstr>Incentive Compensation Systems</vt:lpstr>
      <vt:lpstr>Incentive Compensation Scheme</vt:lpstr>
      <vt:lpstr>Cost Strategy System </vt:lpstr>
      <vt:lpstr>Coles Myer Supermarkets – Using differsification to growth their business, it’s proven with the 165,000 employee still working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TAX-11</dc:creator>
  <cp:lastModifiedBy>Yanuar</cp:lastModifiedBy>
  <cp:revision>21</cp:revision>
  <dcterms:created xsi:type="dcterms:W3CDTF">2017-12-05T04:12:01Z</dcterms:created>
  <dcterms:modified xsi:type="dcterms:W3CDTF">2018-09-23T09:56:43Z</dcterms:modified>
</cp:coreProperties>
</file>