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4" r:id="rId8"/>
    <p:sldId id="265" r:id="rId9"/>
    <p:sldId id="266" r:id="rId10"/>
    <p:sldId id="267" r:id="rId11"/>
    <p:sldId id="268" r:id="rId12"/>
    <p:sldId id="269"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D024CA-B374-49B5-8B26-B9C14B862DCE}" type="datetimeFigureOut">
              <a:rPr lang="id-ID" smtClean="0"/>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941D2F-89DF-4257-8770-8AFC44C881DA}"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024CA-B374-49B5-8B26-B9C14B862DCE}" type="datetimeFigureOut">
              <a:rPr lang="id-ID" smtClean="0"/>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941D2F-89DF-4257-8770-8AFC44C881D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024CA-B374-49B5-8B26-B9C14B862DCE}" type="datetimeFigureOut">
              <a:rPr lang="id-ID" smtClean="0"/>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941D2F-89DF-4257-8770-8AFC44C881D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024CA-B374-49B5-8B26-B9C14B862DCE}" type="datetimeFigureOut">
              <a:rPr lang="id-ID" smtClean="0"/>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941D2F-89DF-4257-8770-8AFC44C881D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024CA-B374-49B5-8B26-B9C14B862DCE}" type="datetimeFigureOut">
              <a:rPr lang="id-ID" smtClean="0"/>
              <a:t>23/09/2018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3941D2F-89DF-4257-8770-8AFC44C881DA}"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D024CA-B374-49B5-8B26-B9C14B862DCE}" type="datetimeFigureOut">
              <a:rPr lang="id-ID" smtClean="0"/>
              <a:t>23/09/2018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3941D2F-89DF-4257-8770-8AFC44C881D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D024CA-B374-49B5-8B26-B9C14B862DCE}" type="datetimeFigureOut">
              <a:rPr lang="id-ID" smtClean="0"/>
              <a:t>23/09/2018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3941D2F-89DF-4257-8770-8AFC44C881DA}"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D024CA-B374-49B5-8B26-B9C14B862DCE}" type="datetimeFigureOut">
              <a:rPr lang="id-ID" smtClean="0"/>
              <a:t>23/09/2018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3941D2F-89DF-4257-8770-8AFC44C881D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024CA-B374-49B5-8B26-B9C14B862DCE}" type="datetimeFigureOut">
              <a:rPr lang="id-ID" smtClean="0"/>
              <a:t>23/09/2018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3941D2F-89DF-4257-8770-8AFC44C881D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024CA-B374-49B5-8B26-B9C14B862DCE}" type="datetimeFigureOut">
              <a:rPr lang="id-ID" smtClean="0"/>
              <a:t>23/09/2018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3941D2F-89DF-4257-8770-8AFC44C881DA}" type="slidenum">
              <a:rPr lang="id-ID" smtClean="0"/>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CD024CA-B374-49B5-8B26-B9C14B862DCE}" type="datetimeFigureOut">
              <a:rPr lang="id-ID" smtClean="0"/>
              <a:t>23/09/2018</a:t>
            </a:fld>
            <a:endParaRPr lang="id-ID"/>
          </a:p>
        </p:txBody>
      </p:sp>
      <p:sp>
        <p:nvSpPr>
          <p:cNvPr id="9" name="Slide Number Placeholder 8"/>
          <p:cNvSpPr>
            <a:spLocks noGrp="1"/>
          </p:cNvSpPr>
          <p:nvPr>
            <p:ph type="sldNum" sz="quarter" idx="11"/>
          </p:nvPr>
        </p:nvSpPr>
        <p:spPr/>
        <p:txBody>
          <a:bodyPr/>
          <a:lstStyle/>
          <a:p>
            <a:fld id="{E3941D2F-89DF-4257-8770-8AFC44C881DA}"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3941D2F-89DF-4257-8770-8AFC44C881DA}" type="slidenum">
              <a:rPr lang="id-ID" smtClean="0"/>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CD024CA-B374-49B5-8B26-B9C14B862DCE}" type="datetimeFigureOut">
              <a:rPr lang="id-ID" smtClean="0"/>
              <a:t>23/09/2018</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268760"/>
            <a:ext cx="7772400" cy="1512167"/>
          </a:xfrm>
        </p:spPr>
        <p:txBody>
          <a:bodyPr>
            <a:noAutofit/>
          </a:bodyPr>
          <a:lstStyle/>
          <a:p>
            <a:pPr algn="ctr"/>
            <a:r>
              <a:rPr lang="id-ID" sz="3600" dirty="0" smtClean="0"/>
              <a:t>Advanced Manufacturing Technology, JIT, Target Costing and Product Life-Cycle Costing</a:t>
            </a:r>
            <a:endParaRPr lang="id-ID" sz="3600" dirty="0"/>
          </a:p>
        </p:txBody>
      </p:sp>
      <p:pic>
        <p:nvPicPr>
          <p:cNvPr id="1026" name="Picture 2" descr="C:\Users\TOSHIBA\Pictures\a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429000"/>
            <a:ext cx="2097013" cy="1380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8546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a:t>Product Life Cycle costing </a:t>
            </a:r>
            <a:br>
              <a:rPr lang="id-ID" dirty="0"/>
            </a:br>
            <a:endParaRPr lang="id-ID" dirty="0"/>
          </a:p>
        </p:txBody>
      </p:sp>
      <p:sp>
        <p:nvSpPr>
          <p:cNvPr id="3" name="Content Placeholder 2"/>
          <p:cNvSpPr>
            <a:spLocks noGrp="1"/>
          </p:cNvSpPr>
          <p:nvPr>
            <p:ph idx="1"/>
          </p:nvPr>
        </p:nvSpPr>
        <p:spPr/>
        <p:txBody>
          <a:bodyPr>
            <a:normAutofit/>
          </a:bodyPr>
          <a:lstStyle/>
          <a:p>
            <a:pPr algn="just"/>
            <a:r>
              <a:rPr lang="id-ID" sz="3200" dirty="0"/>
              <a:t>Daur hidup produk adalah perjalanan penjualan dari suatu produk dalam masa hidupnya. Siklus hidup produk merupakan suatu konsep penting yang memberikan pemahaman tentang dinamika kompetitif suatu produk.</a:t>
            </a:r>
            <a:endParaRPr lang="id-ID" sz="3200" dirty="0">
              <a:effectLst/>
            </a:endParaRPr>
          </a:p>
        </p:txBody>
      </p:sp>
    </p:spTree>
    <p:extLst>
      <p:ext uri="{BB962C8B-B14F-4D97-AF65-F5344CB8AC3E}">
        <p14:creationId xmlns:p14="http://schemas.microsoft.com/office/powerpoint/2010/main" val="1207584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b="1" dirty="0"/>
              <a:t>Tahapan-Tahapan Siklus Hidup Produk</a:t>
            </a:r>
            <a:endParaRPr lang="id-ID" dirty="0"/>
          </a:p>
        </p:txBody>
      </p:sp>
      <p:pic>
        <p:nvPicPr>
          <p:cNvPr id="6" name="Content Placeholder 5" descr="Pengertian Siklus Hidup Produk (Life Cycle Produc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1916832"/>
            <a:ext cx="6096000" cy="3279849"/>
          </a:xfrm>
          <a:prstGeom prst="rect">
            <a:avLst/>
          </a:prstGeom>
          <a:noFill/>
          <a:ln>
            <a:noFill/>
          </a:ln>
        </p:spPr>
      </p:pic>
    </p:spTree>
    <p:extLst>
      <p:ext uri="{BB962C8B-B14F-4D97-AF65-F5344CB8AC3E}">
        <p14:creationId xmlns:p14="http://schemas.microsoft.com/office/powerpoint/2010/main" val="2670669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620000" cy="6068144"/>
          </a:xfrm>
        </p:spPr>
        <p:txBody>
          <a:bodyPr>
            <a:normAutofit/>
          </a:bodyPr>
          <a:lstStyle/>
          <a:p>
            <a:pPr marL="114300" indent="0">
              <a:buNone/>
            </a:pPr>
            <a:r>
              <a:rPr lang="id-ID" sz="3200" dirty="0" smtClean="0"/>
              <a:t>Pertanyaan:</a:t>
            </a:r>
          </a:p>
          <a:p>
            <a:pPr marL="571500" indent="-457200">
              <a:buAutoNum type="arabicPeriod"/>
            </a:pPr>
            <a:r>
              <a:rPr lang="id-ID" sz="3200" dirty="0" smtClean="0"/>
              <a:t>Bagaimana implementasi pada perusahaan bapak / ibu  dalam menerapkan target costing?</a:t>
            </a:r>
          </a:p>
          <a:p>
            <a:pPr marL="571500" indent="-457200">
              <a:buAutoNum type="arabicPeriod"/>
            </a:pPr>
            <a:r>
              <a:rPr lang="id-ID" sz="3200" dirty="0" smtClean="0"/>
              <a:t>Sebutkan dan jelaskan tahap-tahap Siklus hidup produk? </a:t>
            </a:r>
            <a:endParaRPr lang="id-ID" sz="3200" dirty="0"/>
          </a:p>
        </p:txBody>
      </p:sp>
    </p:spTree>
    <p:extLst>
      <p:ext uri="{BB962C8B-B14F-4D97-AF65-F5344CB8AC3E}">
        <p14:creationId xmlns:p14="http://schemas.microsoft.com/office/powerpoint/2010/main" val="2468848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787208" cy="1440160"/>
          </a:xfrm>
        </p:spPr>
        <p:txBody>
          <a:bodyPr>
            <a:normAutofit/>
          </a:bodyPr>
          <a:lstStyle/>
          <a:p>
            <a:pPr algn="ctr"/>
            <a:r>
              <a:rPr lang="id-ID" sz="3100" dirty="0"/>
              <a:t>Advanced Manufacturing Technology (AMT)</a:t>
            </a:r>
            <a:r>
              <a:rPr lang="id-ID" dirty="0"/>
              <a:t/>
            </a:r>
            <a:br>
              <a:rPr lang="id-ID" dirty="0"/>
            </a:br>
            <a:endParaRPr lang="id-ID" dirty="0"/>
          </a:p>
        </p:txBody>
      </p:sp>
      <p:sp>
        <p:nvSpPr>
          <p:cNvPr id="3" name="Content Placeholder 2"/>
          <p:cNvSpPr>
            <a:spLocks noGrp="1"/>
          </p:cNvSpPr>
          <p:nvPr>
            <p:ph idx="1"/>
          </p:nvPr>
        </p:nvSpPr>
        <p:spPr>
          <a:xfrm>
            <a:off x="683568" y="1844824"/>
            <a:ext cx="6984776" cy="4752528"/>
          </a:xfrm>
        </p:spPr>
        <p:txBody>
          <a:bodyPr>
            <a:normAutofit/>
          </a:bodyPr>
          <a:lstStyle/>
          <a:p>
            <a:pPr marL="0" indent="0" algn="just">
              <a:buNone/>
            </a:pPr>
            <a:r>
              <a:rPr lang="id-ID" sz="2800" dirty="0" smtClean="0"/>
              <a:t>Advanced </a:t>
            </a:r>
            <a:r>
              <a:rPr lang="id-ID" sz="2800" dirty="0"/>
              <a:t>Manufacturing Technology (AMT) akan merevolusi operasi dengan cakupan dunia dan akan sangat berpengaruh jika perusahaan mengintegrasi berbagai kegiatan bisnis dengan menggunakan prinsip rancang dengan bantuan komputer </a:t>
            </a:r>
          </a:p>
        </p:txBody>
      </p:sp>
    </p:spTree>
    <p:extLst>
      <p:ext uri="{BB962C8B-B14F-4D97-AF65-F5344CB8AC3E}">
        <p14:creationId xmlns:p14="http://schemas.microsoft.com/office/powerpoint/2010/main" val="84432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Strategi manajemen Produksi </a:t>
            </a:r>
          </a:p>
        </p:txBody>
      </p:sp>
      <p:sp>
        <p:nvSpPr>
          <p:cNvPr id="3" name="Content Placeholder 2"/>
          <p:cNvSpPr>
            <a:spLocks noGrp="1"/>
          </p:cNvSpPr>
          <p:nvPr>
            <p:ph idx="1"/>
          </p:nvPr>
        </p:nvSpPr>
        <p:spPr/>
        <p:txBody>
          <a:bodyPr>
            <a:normAutofit/>
          </a:bodyPr>
          <a:lstStyle/>
          <a:p>
            <a:pPr marL="0" indent="0" algn="just">
              <a:buNone/>
            </a:pPr>
            <a:r>
              <a:rPr lang="id-ID" dirty="0"/>
              <a:t>Manajemen operasi dan produksi menyarankan ada tiga literatur yang mangatur strategi manajemen produksi , antara lain : </a:t>
            </a:r>
          </a:p>
          <a:p>
            <a:pPr marL="265113" indent="-265113" algn="just">
              <a:buNone/>
            </a:pPr>
            <a:r>
              <a:rPr lang="id-ID" dirty="0" smtClean="0"/>
              <a:t>1.Material </a:t>
            </a:r>
            <a:r>
              <a:rPr lang="id-ID" dirty="0"/>
              <a:t>Requirement and manufacturing resourses planning system (MRP) </a:t>
            </a:r>
          </a:p>
          <a:p>
            <a:pPr marL="0" indent="0" algn="just">
              <a:buNone/>
            </a:pPr>
            <a:r>
              <a:rPr lang="id-ID" dirty="0"/>
              <a:t>2.Optimised Production Technology (OPT) </a:t>
            </a:r>
          </a:p>
          <a:p>
            <a:pPr marL="265113" indent="-265113" algn="just">
              <a:buNone/>
            </a:pPr>
            <a:r>
              <a:rPr lang="id-ID" dirty="0"/>
              <a:t>3.Just In Time (JIT) manufacturing System Dalam system MRP menentukan Jumlah dan waktu penyelesaian permintan barang, memerlukan komponent bahan baku mentah dan perakitan disetiap tahap </a:t>
            </a:r>
            <a:r>
              <a:rPr lang="id-ID" dirty="0" smtClean="0"/>
              <a:t>produksi.</a:t>
            </a:r>
          </a:p>
          <a:p>
            <a:endParaRPr lang="id-ID" dirty="0"/>
          </a:p>
        </p:txBody>
      </p:sp>
    </p:spTree>
    <p:extLst>
      <p:ext uri="{BB962C8B-B14F-4D97-AF65-F5344CB8AC3E}">
        <p14:creationId xmlns:p14="http://schemas.microsoft.com/office/powerpoint/2010/main" val="2034269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Just </a:t>
            </a:r>
            <a:r>
              <a:rPr lang="id-ID" dirty="0"/>
              <a:t>In Time (JIT) </a:t>
            </a:r>
          </a:p>
        </p:txBody>
      </p:sp>
      <p:sp>
        <p:nvSpPr>
          <p:cNvPr id="3" name="Content Placeholder 2"/>
          <p:cNvSpPr>
            <a:spLocks noGrp="1"/>
          </p:cNvSpPr>
          <p:nvPr>
            <p:ph idx="1"/>
          </p:nvPr>
        </p:nvSpPr>
        <p:spPr>
          <a:xfrm>
            <a:off x="457200" y="1600200"/>
            <a:ext cx="7499176" cy="4800600"/>
          </a:xfrm>
        </p:spPr>
        <p:txBody>
          <a:bodyPr>
            <a:normAutofit/>
          </a:bodyPr>
          <a:lstStyle/>
          <a:p>
            <a:pPr marL="0" indent="0" algn="just">
              <a:buNone/>
            </a:pPr>
            <a:r>
              <a:rPr lang="id-ID" sz="2800" dirty="0"/>
              <a:t>suatu sistem produksi yang dirancang untuk mendapatkan kualitas, menekan biaya, dan mencapai waktu penyerahan seefisien mungkin dengan menghapus seluruh jenis pemborosan yang terdapat dalam proses produksi sehingga perusahaan mampu menyerahkan produknya (baik barang maupun jasa) sesuai kehendak konsumen tepat waktu. </a:t>
            </a:r>
          </a:p>
        </p:txBody>
      </p:sp>
    </p:spTree>
    <p:extLst>
      <p:ext uri="{BB962C8B-B14F-4D97-AF65-F5344CB8AC3E}">
        <p14:creationId xmlns:p14="http://schemas.microsoft.com/office/powerpoint/2010/main" val="529292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7620000" cy="1224136"/>
          </a:xfrm>
        </p:spPr>
        <p:txBody>
          <a:bodyPr>
            <a:normAutofit fontScale="90000"/>
          </a:bodyPr>
          <a:lstStyle/>
          <a:p>
            <a:pPr algn="ctr"/>
            <a:r>
              <a:rPr lang="id-ID" dirty="0"/>
              <a:t>JIT berusaha mencapai tujuan </a:t>
            </a:r>
            <a:r>
              <a:rPr lang="id-ID" dirty="0" smtClean="0"/>
              <a:t>utama:</a:t>
            </a:r>
            <a:r>
              <a:rPr lang="id-ID" dirty="0"/>
              <a:t/>
            </a:r>
            <a:br>
              <a:rPr lang="id-ID" dirty="0"/>
            </a:br>
            <a:endParaRPr lang="id-ID" dirty="0"/>
          </a:p>
        </p:txBody>
      </p:sp>
      <p:sp>
        <p:nvSpPr>
          <p:cNvPr id="3" name="Content Placeholder 2"/>
          <p:cNvSpPr>
            <a:spLocks noGrp="1"/>
          </p:cNvSpPr>
          <p:nvPr>
            <p:ph idx="1"/>
          </p:nvPr>
        </p:nvSpPr>
        <p:spPr>
          <a:xfrm>
            <a:off x="457200" y="2348880"/>
            <a:ext cx="7620000" cy="4051920"/>
          </a:xfrm>
        </p:spPr>
        <p:txBody>
          <a:bodyPr/>
          <a:lstStyle/>
          <a:p>
            <a:pPr lvl="0"/>
            <a:r>
              <a:rPr lang="id-ID" sz="3200" dirty="0"/>
              <a:t>Eliminasi aktivitas yang tidak nilai tambah </a:t>
            </a:r>
          </a:p>
          <a:p>
            <a:pPr lvl="0"/>
            <a:r>
              <a:rPr lang="id-ID" sz="3200" dirty="0" smtClean="0"/>
              <a:t>mengurangi Inventory</a:t>
            </a:r>
            <a:endParaRPr lang="id-ID" sz="3200" dirty="0"/>
          </a:p>
          <a:p>
            <a:pPr lvl="0"/>
            <a:r>
              <a:rPr lang="id-ID" sz="3200" dirty="0" smtClean="0"/>
              <a:t>tidak </a:t>
            </a:r>
            <a:r>
              <a:rPr lang="id-ID" sz="3200" dirty="0"/>
              <a:t>ada barang yang </a:t>
            </a:r>
            <a:r>
              <a:rPr lang="id-ID" sz="3200" dirty="0" smtClean="0"/>
              <a:t>rusak</a:t>
            </a:r>
            <a:endParaRPr lang="id-ID" sz="3200" dirty="0"/>
          </a:p>
          <a:p>
            <a:pPr lvl="0"/>
            <a:r>
              <a:rPr lang="id-ID" sz="3200" dirty="0"/>
              <a:t>Batch sizes of one ( satu ukuran </a:t>
            </a:r>
            <a:r>
              <a:rPr lang="id-ID" sz="3200" dirty="0" smtClean="0"/>
              <a:t>batch)</a:t>
            </a:r>
            <a:endParaRPr lang="id-ID" sz="3200" dirty="0"/>
          </a:p>
          <a:p>
            <a:pPr lvl="0"/>
            <a:r>
              <a:rPr lang="id-ID" sz="3200" dirty="0" smtClean="0"/>
              <a:t>tidak </a:t>
            </a:r>
            <a:r>
              <a:rPr lang="id-ID" sz="3200" dirty="0"/>
              <a:t>ada kerusakan </a:t>
            </a:r>
            <a:r>
              <a:rPr lang="id-ID" sz="3200" dirty="0" smtClean="0"/>
              <a:t>mesin</a:t>
            </a:r>
            <a:endParaRPr lang="id-ID" sz="3200" dirty="0"/>
          </a:p>
          <a:p>
            <a:pPr lvl="0"/>
            <a:r>
              <a:rPr lang="id-ID" sz="3200" dirty="0"/>
              <a:t>100% tepat waktu dalam jasa </a:t>
            </a:r>
            <a:r>
              <a:rPr lang="id-ID" sz="3200" dirty="0" smtClean="0"/>
              <a:t>pengiriman</a:t>
            </a:r>
            <a:endParaRPr lang="id-ID" sz="3200" dirty="0"/>
          </a:p>
          <a:p>
            <a:pPr marL="0" indent="0">
              <a:buNone/>
            </a:pPr>
            <a:endParaRPr lang="id-ID" dirty="0"/>
          </a:p>
        </p:txBody>
      </p:sp>
    </p:spTree>
    <p:extLst>
      <p:ext uri="{BB962C8B-B14F-4D97-AF65-F5344CB8AC3E}">
        <p14:creationId xmlns:p14="http://schemas.microsoft.com/office/powerpoint/2010/main" val="1650892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sz="3200" dirty="0"/>
              <a:t>Perbedaan JIT manufactur dengan tradisional manufactur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4027388"/>
              </p:ext>
            </p:extLst>
          </p:nvPr>
        </p:nvGraphicFramePr>
        <p:xfrm>
          <a:off x="971600" y="1484785"/>
          <a:ext cx="6624736" cy="4032447"/>
        </p:xfrm>
        <a:graphic>
          <a:graphicData uri="http://schemas.openxmlformats.org/drawingml/2006/table">
            <a:tbl>
              <a:tblPr firstRow="1" firstCol="1" bandRow="1">
                <a:tableStyleId>{5FD0F851-EC5A-4D38-B0AD-8093EC10F338}</a:tableStyleId>
              </a:tblPr>
              <a:tblGrid>
                <a:gridCol w="3240360"/>
                <a:gridCol w="3384376"/>
              </a:tblGrid>
              <a:tr h="648071">
                <a:tc>
                  <a:txBody>
                    <a:bodyPr/>
                    <a:lstStyle/>
                    <a:p>
                      <a:pPr algn="ctr">
                        <a:lnSpc>
                          <a:spcPct val="100000"/>
                        </a:lnSpc>
                        <a:spcAft>
                          <a:spcPts val="0"/>
                        </a:spcAft>
                      </a:pPr>
                      <a:r>
                        <a:rPr lang="id-ID" sz="2000" dirty="0" smtClean="0">
                          <a:effectLst/>
                        </a:rPr>
                        <a:t>Just</a:t>
                      </a:r>
                      <a:r>
                        <a:rPr lang="id-ID" sz="2000" baseline="0" dirty="0" smtClean="0">
                          <a:effectLst/>
                        </a:rPr>
                        <a:t> In Time (JIT)</a:t>
                      </a:r>
                      <a:endParaRPr lang="id-ID" sz="2000" dirty="0">
                        <a:effectLst/>
                        <a:latin typeface="Calibri"/>
                        <a:ea typeface="Calibri"/>
                        <a:cs typeface="Times New Roman"/>
                      </a:endParaRPr>
                    </a:p>
                  </a:txBody>
                  <a:tcPr marL="0" marR="0" marT="0" marB="0"/>
                </a:tc>
                <a:tc>
                  <a:txBody>
                    <a:bodyPr/>
                    <a:lstStyle/>
                    <a:p>
                      <a:pPr algn="ctr">
                        <a:lnSpc>
                          <a:spcPct val="100000"/>
                        </a:lnSpc>
                        <a:spcAft>
                          <a:spcPts val="0"/>
                        </a:spcAft>
                      </a:pPr>
                      <a:r>
                        <a:rPr lang="id-ID" sz="2000" dirty="0">
                          <a:effectLst/>
                        </a:rPr>
                        <a:t>TRADISIONAL</a:t>
                      </a:r>
                      <a:endParaRPr lang="id-ID" sz="2000" dirty="0">
                        <a:effectLst/>
                        <a:latin typeface="Calibri"/>
                        <a:ea typeface="Calibri"/>
                        <a:cs typeface="Times New Roman"/>
                      </a:endParaRPr>
                    </a:p>
                  </a:txBody>
                  <a:tcPr marL="0" marR="0" marT="0" marB="0"/>
                </a:tc>
              </a:tr>
              <a:tr h="3384376">
                <a:tc>
                  <a:txBody>
                    <a:bodyPr/>
                    <a:lstStyle/>
                    <a:p>
                      <a:pPr marL="342900" lvl="0" indent="-342900">
                        <a:lnSpc>
                          <a:spcPct val="100000"/>
                        </a:lnSpc>
                        <a:spcAft>
                          <a:spcPts val="0"/>
                        </a:spcAft>
                        <a:buFont typeface="+mj-lt"/>
                        <a:buAutoNum type="arabicPeriod"/>
                        <a:tabLst>
                          <a:tab pos="457200" algn="l"/>
                        </a:tabLst>
                      </a:pPr>
                      <a:r>
                        <a:rPr lang="id-ID" sz="1600" dirty="0">
                          <a:effectLst/>
                        </a:rPr>
                        <a:t>Sistem tarikan</a:t>
                      </a:r>
                    </a:p>
                    <a:p>
                      <a:pPr marL="342900" lvl="0" indent="-342900">
                        <a:lnSpc>
                          <a:spcPct val="100000"/>
                        </a:lnSpc>
                        <a:spcAft>
                          <a:spcPts val="0"/>
                        </a:spcAft>
                        <a:buFont typeface="+mj-lt"/>
                        <a:buAutoNum type="arabicPeriod"/>
                        <a:tabLst>
                          <a:tab pos="457200" algn="l"/>
                        </a:tabLst>
                      </a:pPr>
                      <a:r>
                        <a:rPr lang="id-ID" sz="1600" dirty="0">
                          <a:effectLst/>
                        </a:rPr>
                        <a:t>Persediaan tidak signifikan</a:t>
                      </a:r>
                    </a:p>
                    <a:p>
                      <a:pPr marL="342900" lvl="0" indent="-342900">
                        <a:lnSpc>
                          <a:spcPct val="100000"/>
                        </a:lnSpc>
                        <a:spcAft>
                          <a:spcPts val="0"/>
                        </a:spcAft>
                        <a:buFont typeface="+mj-lt"/>
                        <a:buAutoNum type="arabicPeriod"/>
                        <a:tabLst>
                          <a:tab pos="457200" algn="l"/>
                        </a:tabLst>
                      </a:pPr>
                      <a:r>
                        <a:rPr lang="id-ID" sz="1600" dirty="0">
                          <a:effectLst/>
                        </a:rPr>
                        <a:t>Basis pemasok sedikit</a:t>
                      </a:r>
                    </a:p>
                    <a:p>
                      <a:pPr marL="342900" lvl="0" indent="-342900">
                        <a:lnSpc>
                          <a:spcPct val="100000"/>
                        </a:lnSpc>
                        <a:spcAft>
                          <a:spcPts val="0"/>
                        </a:spcAft>
                        <a:buFont typeface="+mj-lt"/>
                        <a:buAutoNum type="arabicPeriod"/>
                        <a:tabLst>
                          <a:tab pos="457200" algn="l"/>
                        </a:tabLst>
                      </a:pPr>
                      <a:r>
                        <a:rPr lang="id-ID" sz="1600" dirty="0">
                          <a:effectLst/>
                        </a:rPr>
                        <a:t>Kontrak jangka panjang dengan pemasok</a:t>
                      </a:r>
                    </a:p>
                    <a:p>
                      <a:pPr marL="342900" lvl="0" indent="-342900">
                        <a:lnSpc>
                          <a:spcPct val="100000"/>
                        </a:lnSpc>
                        <a:spcAft>
                          <a:spcPts val="0"/>
                        </a:spcAft>
                        <a:buFont typeface="+mj-lt"/>
                        <a:buAutoNum type="arabicPeriod"/>
                        <a:tabLst>
                          <a:tab pos="457200" algn="l"/>
                        </a:tabLst>
                      </a:pPr>
                      <a:r>
                        <a:rPr lang="id-ID" sz="1600" dirty="0">
                          <a:effectLst/>
                        </a:rPr>
                        <a:t>Pemanufakturan berstruktur seluler</a:t>
                      </a:r>
                    </a:p>
                    <a:p>
                      <a:pPr marL="342900" lvl="0" indent="-342900">
                        <a:lnSpc>
                          <a:spcPct val="100000"/>
                        </a:lnSpc>
                        <a:spcAft>
                          <a:spcPts val="0"/>
                        </a:spcAft>
                        <a:buFont typeface="+mj-lt"/>
                        <a:buAutoNum type="arabicPeriod"/>
                        <a:tabLst>
                          <a:tab pos="457200" algn="l"/>
                        </a:tabLst>
                      </a:pPr>
                      <a:r>
                        <a:rPr lang="id-ID" sz="1600" dirty="0">
                          <a:effectLst/>
                        </a:rPr>
                        <a:t>Karyawan berkeahlian ganda</a:t>
                      </a:r>
                    </a:p>
                    <a:p>
                      <a:pPr marL="342900" lvl="0" indent="-342900">
                        <a:lnSpc>
                          <a:spcPct val="100000"/>
                        </a:lnSpc>
                        <a:spcAft>
                          <a:spcPts val="0"/>
                        </a:spcAft>
                        <a:buFont typeface="+mj-lt"/>
                        <a:buAutoNum type="arabicPeriod"/>
                        <a:tabLst>
                          <a:tab pos="457200" algn="l"/>
                        </a:tabLst>
                      </a:pPr>
                      <a:r>
                        <a:rPr lang="id-ID" sz="1600" dirty="0">
                          <a:effectLst/>
                        </a:rPr>
                        <a:t>Jasa terdesentralisasi</a:t>
                      </a:r>
                    </a:p>
                    <a:p>
                      <a:pPr marL="342900" lvl="0" indent="-342900">
                        <a:lnSpc>
                          <a:spcPct val="100000"/>
                        </a:lnSpc>
                        <a:spcAft>
                          <a:spcPts val="0"/>
                        </a:spcAft>
                        <a:buFont typeface="+mj-lt"/>
                        <a:buAutoNum type="arabicPeriod"/>
                        <a:tabLst>
                          <a:tab pos="457200" algn="l"/>
                        </a:tabLst>
                      </a:pPr>
                      <a:r>
                        <a:rPr lang="id-ID" sz="1600" dirty="0">
                          <a:effectLst/>
                        </a:rPr>
                        <a:t>Keterlibatan karyawan tinggi</a:t>
                      </a:r>
                    </a:p>
                    <a:p>
                      <a:pPr marL="342900" lvl="0" indent="-342900">
                        <a:lnSpc>
                          <a:spcPct val="100000"/>
                        </a:lnSpc>
                        <a:spcAft>
                          <a:spcPts val="0"/>
                        </a:spcAft>
                        <a:buFont typeface="+mj-lt"/>
                        <a:buAutoNum type="arabicPeriod"/>
                        <a:tabLst>
                          <a:tab pos="457200" algn="l"/>
                        </a:tabLst>
                      </a:pPr>
                      <a:r>
                        <a:rPr lang="id-ID" sz="1600" dirty="0">
                          <a:effectLst/>
                        </a:rPr>
                        <a:t>Gaya manajemen sebagai penyedia fasilitas</a:t>
                      </a:r>
                    </a:p>
                    <a:p>
                      <a:pPr>
                        <a:lnSpc>
                          <a:spcPct val="100000"/>
                        </a:lnSpc>
                        <a:spcAft>
                          <a:spcPts val="0"/>
                        </a:spcAft>
                      </a:pPr>
                      <a:r>
                        <a:rPr lang="id-ID" sz="1600" dirty="0">
                          <a:effectLst/>
                        </a:rPr>
                        <a:t>10.  Total quality control (TQC)</a:t>
                      </a:r>
                      <a:endParaRPr lang="id-ID" sz="1600" dirty="0">
                        <a:effectLst/>
                        <a:latin typeface="Calibri"/>
                        <a:ea typeface="Times New Roman"/>
                        <a:cs typeface="Times New Roman"/>
                      </a:endParaRPr>
                    </a:p>
                  </a:txBody>
                  <a:tcPr marL="0" marR="0" marT="0" marB="0"/>
                </a:tc>
                <a:tc>
                  <a:txBody>
                    <a:bodyPr/>
                    <a:lstStyle/>
                    <a:p>
                      <a:pPr marL="342900" lvl="0" indent="-342900">
                        <a:lnSpc>
                          <a:spcPct val="100000"/>
                        </a:lnSpc>
                        <a:spcAft>
                          <a:spcPts val="0"/>
                        </a:spcAft>
                        <a:buFont typeface="+mj-lt"/>
                        <a:buAutoNum type="arabicPeriod"/>
                        <a:tabLst>
                          <a:tab pos="457200" algn="l"/>
                        </a:tabLst>
                      </a:pPr>
                      <a:r>
                        <a:rPr lang="id-ID" sz="1600" b="1" dirty="0">
                          <a:solidFill>
                            <a:schemeClr val="tx1"/>
                          </a:solidFill>
                          <a:effectLst/>
                        </a:rPr>
                        <a:t>Sistem dorongan</a:t>
                      </a:r>
                    </a:p>
                    <a:p>
                      <a:pPr marL="342900" lvl="0" indent="-342900">
                        <a:lnSpc>
                          <a:spcPct val="100000"/>
                        </a:lnSpc>
                        <a:spcAft>
                          <a:spcPts val="0"/>
                        </a:spcAft>
                        <a:buFont typeface="+mj-lt"/>
                        <a:buAutoNum type="arabicPeriod"/>
                        <a:tabLst>
                          <a:tab pos="457200" algn="l"/>
                        </a:tabLst>
                      </a:pPr>
                      <a:r>
                        <a:rPr lang="id-ID" sz="1600" b="1" dirty="0">
                          <a:solidFill>
                            <a:schemeClr val="tx1"/>
                          </a:solidFill>
                          <a:effectLst/>
                        </a:rPr>
                        <a:t>Persediaan signifikan</a:t>
                      </a:r>
                    </a:p>
                    <a:p>
                      <a:pPr marL="342900" lvl="0" indent="-342900">
                        <a:lnSpc>
                          <a:spcPct val="100000"/>
                        </a:lnSpc>
                        <a:spcAft>
                          <a:spcPts val="0"/>
                        </a:spcAft>
                        <a:buFont typeface="+mj-lt"/>
                        <a:buAutoNum type="arabicPeriod"/>
                        <a:tabLst>
                          <a:tab pos="457200" algn="l"/>
                        </a:tabLst>
                      </a:pPr>
                      <a:r>
                        <a:rPr lang="id-ID" sz="1600" b="1" dirty="0">
                          <a:solidFill>
                            <a:schemeClr val="tx1"/>
                          </a:solidFill>
                          <a:effectLst/>
                        </a:rPr>
                        <a:t>Basis pemasok banyak</a:t>
                      </a:r>
                    </a:p>
                    <a:p>
                      <a:pPr marL="342900" lvl="0" indent="-342900">
                        <a:lnSpc>
                          <a:spcPct val="100000"/>
                        </a:lnSpc>
                        <a:spcAft>
                          <a:spcPts val="0"/>
                        </a:spcAft>
                        <a:buFont typeface="+mj-lt"/>
                        <a:buAutoNum type="arabicPeriod"/>
                        <a:tabLst>
                          <a:tab pos="457200" algn="l"/>
                        </a:tabLst>
                      </a:pPr>
                      <a:r>
                        <a:rPr lang="id-ID" sz="1600" b="1" dirty="0">
                          <a:solidFill>
                            <a:schemeClr val="tx1"/>
                          </a:solidFill>
                          <a:effectLst/>
                        </a:rPr>
                        <a:t>Kontrak jangka pendek dengan pemasok</a:t>
                      </a:r>
                    </a:p>
                    <a:p>
                      <a:pPr marL="342900" lvl="0" indent="-342900">
                        <a:lnSpc>
                          <a:spcPct val="100000"/>
                        </a:lnSpc>
                        <a:spcAft>
                          <a:spcPts val="0"/>
                        </a:spcAft>
                        <a:buFont typeface="+mj-lt"/>
                        <a:buAutoNum type="arabicPeriod"/>
                        <a:tabLst>
                          <a:tab pos="457200" algn="l"/>
                        </a:tabLst>
                      </a:pPr>
                      <a:r>
                        <a:rPr lang="id-ID" sz="1600" b="1" dirty="0">
                          <a:solidFill>
                            <a:schemeClr val="tx1"/>
                          </a:solidFill>
                          <a:effectLst/>
                        </a:rPr>
                        <a:t>Pemanufakturan berstruktur departemen</a:t>
                      </a:r>
                    </a:p>
                    <a:p>
                      <a:pPr marL="342900" lvl="0" indent="-342900">
                        <a:lnSpc>
                          <a:spcPct val="100000"/>
                        </a:lnSpc>
                        <a:spcAft>
                          <a:spcPts val="0"/>
                        </a:spcAft>
                        <a:buFont typeface="+mj-lt"/>
                        <a:buAutoNum type="arabicPeriod"/>
                        <a:tabLst>
                          <a:tab pos="457200" algn="l"/>
                        </a:tabLst>
                      </a:pPr>
                      <a:r>
                        <a:rPr lang="id-ID" sz="1600" b="1" dirty="0">
                          <a:solidFill>
                            <a:schemeClr val="tx1"/>
                          </a:solidFill>
                          <a:effectLst/>
                        </a:rPr>
                        <a:t>Karyawan terspesialisasi</a:t>
                      </a:r>
                    </a:p>
                    <a:p>
                      <a:pPr marL="342900" lvl="0" indent="-342900">
                        <a:lnSpc>
                          <a:spcPct val="100000"/>
                        </a:lnSpc>
                        <a:spcAft>
                          <a:spcPts val="0"/>
                        </a:spcAft>
                        <a:buFont typeface="+mj-lt"/>
                        <a:buAutoNum type="arabicPeriod"/>
                        <a:tabLst>
                          <a:tab pos="457200" algn="l"/>
                        </a:tabLst>
                      </a:pPr>
                      <a:r>
                        <a:rPr lang="id-ID" sz="1600" b="1" dirty="0">
                          <a:solidFill>
                            <a:schemeClr val="tx1"/>
                          </a:solidFill>
                          <a:effectLst/>
                        </a:rPr>
                        <a:t>Jasa tersentralisasi</a:t>
                      </a:r>
                    </a:p>
                    <a:p>
                      <a:pPr marL="342900" lvl="0" indent="-342900">
                        <a:lnSpc>
                          <a:spcPct val="100000"/>
                        </a:lnSpc>
                        <a:spcAft>
                          <a:spcPts val="0"/>
                        </a:spcAft>
                        <a:buFont typeface="+mj-lt"/>
                        <a:buAutoNum type="arabicPeriod"/>
                        <a:tabLst>
                          <a:tab pos="457200" algn="l"/>
                        </a:tabLst>
                      </a:pPr>
                      <a:r>
                        <a:rPr lang="id-ID" sz="1600" b="1" dirty="0">
                          <a:solidFill>
                            <a:schemeClr val="tx1"/>
                          </a:solidFill>
                          <a:effectLst/>
                        </a:rPr>
                        <a:t>Keterlibatan karyawan rendah</a:t>
                      </a:r>
                    </a:p>
                    <a:p>
                      <a:pPr marL="342900" lvl="0" indent="-342900">
                        <a:lnSpc>
                          <a:spcPct val="100000"/>
                        </a:lnSpc>
                        <a:spcAft>
                          <a:spcPts val="0"/>
                        </a:spcAft>
                        <a:buFont typeface="+mj-lt"/>
                        <a:buAutoNum type="arabicPeriod"/>
                        <a:tabLst>
                          <a:tab pos="457200" algn="l"/>
                        </a:tabLst>
                      </a:pPr>
                      <a:r>
                        <a:rPr lang="id-ID" sz="1600" b="1" dirty="0">
                          <a:solidFill>
                            <a:schemeClr val="tx1"/>
                          </a:solidFill>
                          <a:effectLst/>
                        </a:rPr>
                        <a:t>Gaya manajemen sebagai pemberi perintah</a:t>
                      </a:r>
                    </a:p>
                    <a:p>
                      <a:pPr>
                        <a:lnSpc>
                          <a:spcPct val="100000"/>
                        </a:lnSpc>
                        <a:spcAft>
                          <a:spcPts val="0"/>
                        </a:spcAft>
                      </a:pPr>
                      <a:r>
                        <a:rPr lang="id-ID" sz="1600" b="1" dirty="0">
                          <a:solidFill>
                            <a:schemeClr val="tx1"/>
                          </a:solidFill>
                          <a:effectLst/>
                        </a:rPr>
                        <a:t>10.Acceptable quality level (AQL)</a:t>
                      </a:r>
                      <a:endParaRPr lang="id-ID" sz="1600" b="1" dirty="0">
                        <a:solidFill>
                          <a:schemeClr val="tx1"/>
                        </a:solidFill>
                        <a:effectLst/>
                        <a:latin typeface="Calibri"/>
                        <a:ea typeface="Times New Roman"/>
                        <a:cs typeface="Times New Roman"/>
                      </a:endParaRPr>
                    </a:p>
                  </a:txBody>
                  <a:tcPr marL="0" marR="0" marT="0" marB="0"/>
                </a:tc>
              </a:tr>
            </a:tbl>
          </a:graphicData>
        </a:graphic>
      </p:graphicFrame>
    </p:spTree>
    <p:extLst>
      <p:ext uri="{BB962C8B-B14F-4D97-AF65-F5344CB8AC3E}">
        <p14:creationId xmlns:p14="http://schemas.microsoft.com/office/powerpoint/2010/main" val="1003141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656184"/>
          </a:xfrm>
        </p:spPr>
        <p:txBody>
          <a:bodyPr>
            <a:normAutofit fontScale="90000"/>
          </a:bodyPr>
          <a:lstStyle/>
          <a:p>
            <a:pPr algn="ctr"/>
            <a:r>
              <a:rPr lang="id-ID" dirty="0"/>
              <a:t>JIT production dan ABC : </a:t>
            </a:r>
            <a:r>
              <a:rPr lang="id-ID" dirty="0" smtClean="0"/>
              <a:t/>
            </a:r>
            <a:br>
              <a:rPr lang="id-ID" dirty="0" smtClean="0"/>
            </a:br>
            <a:r>
              <a:rPr lang="id-ID" dirty="0" smtClean="0"/>
              <a:t>bagaimana </a:t>
            </a:r>
            <a:r>
              <a:rPr lang="id-ID" dirty="0"/>
              <a:t>Hubungan keduannya? </a:t>
            </a:r>
            <a:br>
              <a:rPr lang="id-ID" dirty="0"/>
            </a:br>
            <a:endParaRPr lang="id-ID" dirty="0"/>
          </a:p>
        </p:txBody>
      </p:sp>
      <p:sp>
        <p:nvSpPr>
          <p:cNvPr id="3" name="Content Placeholder 2"/>
          <p:cNvSpPr>
            <a:spLocks noGrp="1"/>
          </p:cNvSpPr>
          <p:nvPr>
            <p:ph idx="1"/>
          </p:nvPr>
        </p:nvSpPr>
        <p:spPr>
          <a:xfrm>
            <a:off x="179512" y="2132856"/>
            <a:ext cx="8136904" cy="4608512"/>
          </a:xfrm>
        </p:spPr>
        <p:txBody>
          <a:bodyPr>
            <a:normAutofit/>
          </a:bodyPr>
          <a:lstStyle/>
          <a:p>
            <a:pPr marL="0" indent="0" algn="just">
              <a:buNone/>
            </a:pPr>
            <a:r>
              <a:rPr lang="id-ID" dirty="0"/>
              <a:t>Konsep ABC sebagai suatu sistem penetapan biaya pokok dimana banyak kumpulan biaya overhead dialokasikan dengan mempergunakan dasar yang dapat mencakup satu atau lebih faktor yang terkait dengan </a:t>
            </a:r>
            <a:r>
              <a:rPr lang="id-ID" dirty="0" smtClean="0"/>
              <a:t>volume.</a:t>
            </a:r>
          </a:p>
          <a:p>
            <a:pPr marL="0" indent="0" algn="just">
              <a:buNone/>
            </a:pPr>
            <a:r>
              <a:rPr lang="id-ID" dirty="0"/>
              <a:t>Just in time merupakan konsep filosofi yang memusatkan kepada penekanan biaya atau beban melalui pengurangan biaya persediaan dimana bahan yang dibutuhkan beserta komponennya hanya didatangkan ketika bahan dan komponen tersebut dibutuhkan untuk diproduksi atau dipakai untuk memperlancar kegiatan produksi. </a:t>
            </a:r>
          </a:p>
        </p:txBody>
      </p:sp>
    </p:spTree>
    <p:extLst>
      <p:ext uri="{BB962C8B-B14F-4D97-AF65-F5344CB8AC3E}">
        <p14:creationId xmlns:p14="http://schemas.microsoft.com/office/powerpoint/2010/main" val="19500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a:t>Target Costing</a:t>
            </a:r>
            <a:br>
              <a:rPr lang="id-ID" dirty="0"/>
            </a:br>
            <a:endParaRPr lang="id-ID" dirty="0"/>
          </a:p>
        </p:txBody>
      </p:sp>
      <p:sp>
        <p:nvSpPr>
          <p:cNvPr id="3" name="Content Placeholder 2"/>
          <p:cNvSpPr>
            <a:spLocks noGrp="1"/>
          </p:cNvSpPr>
          <p:nvPr>
            <p:ph idx="1"/>
          </p:nvPr>
        </p:nvSpPr>
        <p:spPr/>
        <p:txBody>
          <a:bodyPr/>
          <a:lstStyle/>
          <a:p>
            <a:pPr marL="0" indent="0" algn="just">
              <a:buNone/>
            </a:pPr>
            <a:r>
              <a:rPr lang="id-ID" dirty="0"/>
              <a:t>sistem untuk mendukung proses reduksi </a:t>
            </a:r>
            <a:r>
              <a:rPr lang="id-ID" dirty="0" smtClean="0"/>
              <a:t>cost </a:t>
            </a:r>
            <a:r>
              <a:rPr lang="id-ID" dirty="0"/>
              <a:t>pada tahap pengembangan dan perancangan produk baru, perubahan model, baik secara penuh maupun secara sebagian. </a:t>
            </a:r>
            <a:endParaRPr lang="id-ID" dirty="0" smtClean="0"/>
          </a:p>
          <a:p>
            <a:pPr marL="0" indent="0" algn="just">
              <a:buNone/>
            </a:pPr>
            <a:r>
              <a:rPr lang="id-ID" dirty="0"/>
              <a:t>Target Costing adalah bentuk strategi umum dalam industri saat menghadapi persaingan yang sangat ketat dimana </a:t>
            </a:r>
            <a:r>
              <a:rPr lang="id-ID" dirty="0" smtClean="0"/>
              <a:t>perbedaan </a:t>
            </a:r>
            <a:r>
              <a:rPr lang="id-ID" dirty="0"/>
              <a:t>sangat kecil di dalam harga dapat menarik perhatian besar konsumen</a:t>
            </a:r>
          </a:p>
        </p:txBody>
      </p:sp>
    </p:spTree>
    <p:extLst>
      <p:ext uri="{BB962C8B-B14F-4D97-AF65-F5344CB8AC3E}">
        <p14:creationId xmlns:p14="http://schemas.microsoft.com/office/powerpoint/2010/main" val="126798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6170"/>
          </a:xfrm>
        </p:spPr>
        <p:txBody>
          <a:bodyPr>
            <a:normAutofit fontScale="90000"/>
          </a:bodyPr>
          <a:lstStyle/>
          <a:p>
            <a:pPr algn="ctr"/>
            <a:r>
              <a:rPr lang="id-ID" sz="3600" dirty="0"/>
              <a:t>Implementasi target costing memerlukan tiga tahap, yaitu: </a:t>
            </a:r>
            <a:r>
              <a:rPr lang="id-ID" dirty="0"/>
              <a:t/>
            </a:r>
            <a:br>
              <a:rPr lang="id-ID" dirty="0"/>
            </a:br>
            <a:endParaRPr lang="id-ID" dirty="0"/>
          </a:p>
        </p:txBody>
      </p:sp>
      <p:sp>
        <p:nvSpPr>
          <p:cNvPr id="3" name="Content Placeholder 2"/>
          <p:cNvSpPr>
            <a:spLocks noGrp="1"/>
          </p:cNvSpPr>
          <p:nvPr>
            <p:ph idx="1"/>
          </p:nvPr>
        </p:nvSpPr>
        <p:spPr>
          <a:xfrm>
            <a:off x="179512" y="1844824"/>
            <a:ext cx="8064896" cy="4824536"/>
          </a:xfrm>
        </p:spPr>
        <p:txBody>
          <a:bodyPr/>
          <a:lstStyle/>
          <a:p>
            <a:pPr lvl="0" algn="just"/>
            <a:r>
              <a:rPr lang="id-ID" dirty="0"/>
              <a:t>Merencanakan produk baru yang memuaskan customer, </a:t>
            </a:r>
          </a:p>
          <a:p>
            <a:pPr lvl="0" algn="just"/>
            <a:r>
              <a:rPr lang="id-ID" dirty="0"/>
              <a:t>Menentukan </a:t>
            </a:r>
            <a:r>
              <a:rPr lang="id-ID" dirty="0" smtClean="0"/>
              <a:t>cost </a:t>
            </a:r>
            <a:r>
              <a:rPr lang="id-ID" dirty="0"/>
              <a:t>produk berdasarkan harga jual target, yaitu harga yang dapat dibayar oleh para customer </a:t>
            </a:r>
          </a:p>
          <a:p>
            <a:pPr lvl="0" algn="just"/>
            <a:r>
              <a:rPr lang="id-ID" dirty="0"/>
              <a:t>Merealisasikan kos target dengan perekayasaan nilai (value engineering). Dengan menggunakan target costing, perusahaan dapat menentukan harga yang sesuai dengan kemampuan daya beli customer. </a:t>
            </a:r>
          </a:p>
          <a:p>
            <a:pPr marL="0" indent="0">
              <a:buNone/>
            </a:pPr>
            <a:endParaRPr lang="id-ID" dirty="0"/>
          </a:p>
        </p:txBody>
      </p:sp>
    </p:spTree>
    <p:extLst>
      <p:ext uri="{BB962C8B-B14F-4D97-AF65-F5344CB8AC3E}">
        <p14:creationId xmlns:p14="http://schemas.microsoft.com/office/powerpoint/2010/main" val="11761547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248</TotalTime>
  <Words>524</Words>
  <Application>Microsoft Office PowerPoint</Application>
  <PresentationFormat>On-screen Show (4:3)</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Advanced Manufacturing Technology, JIT, Target Costing and Product Life-Cycle Costing</vt:lpstr>
      <vt:lpstr>Advanced Manufacturing Technology (AMT) </vt:lpstr>
      <vt:lpstr>Strategi manajemen Produksi </vt:lpstr>
      <vt:lpstr>Just In Time (JIT) </vt:lpstr>
      <vt:lpstr>JIT berusaha mencapai tujuan utama: </vt:lpstr>
      <vt:lpstr>Perbedaan JIT manufactur dengan tradisional manufactur </vt:lpstr>
      <vt:lpstr>JIT production dan ABC :  bagaimana Hubungan keduannya?  </vt:lpstr>
      <vt:lpstr>Target Costing </vt:lpstr>
      <vt:lpstr>Implementasi target costing memerlukan tiga tahap, yaitu:  </vt:lpstr>
      <vt:lpstr>Product Life Cycle costing  </vt:lpstr>
      <vt:lpstr>Tahapan-Tahapan Siklus Hidup Produk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Manufacturing Technology, JIT, Target Costing and Product Life-Cycle Costing</dc:title>
  <dc:creator>TOSHIBA</dc:creator>
  <cp:lastModifiedBy>Yanuar</cp:lastModifiedBy>
  <cp:revision>13</cp:revision>
  <dcterms:created xsi:type="dcterms:W3CDTF">2017-12-10T03:25:58Z</dcterms:created>
  <dcterms:modified xsi:type="dcterms:W3CDTF">2018-09-23T09:57:23Z</dcterms:modified>
</cp:coreProperties>
</file>