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9" r:id="rId4"/>
    <p:sldId id="265" r:id="rId5"/>
    <p:sldId id="260" r:id="rId6"/>
    <p:sldId id="258" r:id="rId7"/>
    <p:sldId id="261" r:id="rId8"/>
    <p:sldId id="266" r:id="rId9"/>
    <p:sldId id="262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63" r:id="rId20"/>
    <p:sldId id="26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4335" autoAdjust="0"/>
  </p:normalViewPr>
  <p:slideViewPr>
    <p:cSldViewPr snapToGrid="0">
      <p:cViewPr>
        <p:scale>
          <a:sx n="68" d="100"/>
          <a:sy n="68" d="100"/>
        </p:scale>
        <p:origin x="-82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BE4998-AF41-482D-8EF9-AD9EBD765D4A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60C47-8509-4C19-9B18-A0D01854A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50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Benchmarking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Xerox Corporation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1970an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60C47-8509-4C19-9B18-A0D01854A6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939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Produk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titik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pusat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tujuan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pencapaian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organisasi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Mutu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produk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tidak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mungkin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tanpa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mutu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proses.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Mutu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dalam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proses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tidak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mungkin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tanpa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organisasi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tepat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Organisasi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tepat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tidak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artinya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tanpa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pemimpin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memadai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Komitmen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kuat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dari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bawah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merupakan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pilar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pendukung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bagi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semua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lain.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Setiap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pilar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tergantung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keempat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pilar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lain,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kalau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salah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satu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lemah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sendirinya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lain juga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lemah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60C47-8509-4C19-9B18-A0D01854A66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026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60C47-8509-4C19-9B18-A0D01854A66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6493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60C47-8509-4C19-9B18-A0D01854A66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54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60C47-8509-4C19-9B18-A0D01854A66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6505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60C47-8509-4C19-9B18-A0D01854A66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70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60C47-8509-4C19-9B18-A0D01854A66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851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60C47-8509-4C19-9B18-A0D01854A66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3878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Benchmarking 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teknik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manajemen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mengukur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performa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hasil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kerja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membandingkannya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parameter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ukuran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terbaik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dikenal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pasar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biasanya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ditunjukkan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perusahaan-perusahaan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pemimpin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pasar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dirty="0" err="1"/>
              <a:t>Gunanya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memperbaiki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mendekati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melampaui</a:t>
            </a:r>
            <a:r>
              <a:rPr lang="en-US" dirty="0"/>
              <a:t> </a:t>
            </a:r>
            <a:r>
              <a:rPr lang="en-US" dirty="0" err="1"/>
              <a:t>performa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di mana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memperbandingkan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berharap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menggantikan</a:t>
            </a:r>
            <a:r>
              <a:rPr lang="en-US" dirty="0"/>
              <a:t> </a:t>
            </a:r>
            <a:r>
              <a:rPr lang="en-US" dirty="0" err="1"/>
              <a:t>perannya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pemimpin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. Oleh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perannya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benchmarking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yang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TQM (total quality management).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60C47-8509-4C19-9B18-A0D01854A66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834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a. Benchmarking internal</a:t>
            </a:r>
          </a:p>
          <a:p>
            <a:endParaRPr lang="en-US" dirty="0"/>
          </a:p>
          <a:p>
            <a:r>
              <a:rPr lang="en-US" dirty="0"/>
              <a:t>Benchmarking internal </a:t>
            </a:r>
            <a:r>
              <a:rPr lang="en-US" dirty="0" err="1"/>
              <a:t>adalah</a:t>
            </a:r>
            <a:r>
              <a:rPr lang="en-US" dirty="0"/>
              <a:t> benchmarking yang </a:t>
            </a:r>
            <a:r>
              <a:rPr lang="en-US" dirty="0" err="1"/>
              <a:t>dilakukan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cabang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b. Benchmarking </a:t>
            </a:r>
            <a:r>
              <a:rPr lang="en-US" dirty="0" err="1"/>
              <a:t>eksternal</a:t>
            </a:r>
            <a:endParaRPr lang="en-US" dirty="0"/>
          </a:p>
          <a:p>
            <a:endParaRPr lang="en-US" dirty="0"/>
          </a:p>
          <a:p>
            <a:r>
              <a:rPr lang="en-US" dirty="0"/>
              <a:t>Benchmarking </a:t>
            </a:r>
            <a:r>
              <a:rPr lang="en-US" dirty="0" err="1"/>
              <a:t>eksternal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benchmarking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lain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serupa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Benchmarking </a:t>
            </a:r>
            <a:r>
              <a:rPr lang="en-US" dirty="0" err="1"/>
              <a:t>eksternal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1. Competitive benchmarking,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pesaing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2. Non-competitive benchmarking,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: </a:t>
            </a:r>
          </a:p>
          <a:p>
            <a:r>
              <a:rPr lang="en-US" dirty="0"/>
              <a:t>Functional :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. </a:t>
            </a:r>
          </a:p>
          <a:p>
            <a:r>
              <a:rPr lang="en-US" dirty="0"/>
              <a:t>Generic :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r>
              <a:rPr lang="en-US" dirty="0"/>
              <a:t> proses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yang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60C47-8509-4C19-9B18-A0D01854A6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7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a. Benchmarking internal</a:t>
            </a:r>
          </a:p>
          <a:p>
            <a:endParaRPr lang="en-US" dirty="0"/>
          </a:p>
          <a:p>
            <a:r>
              <a:rPr lang="en-US" dirty="0"/>
              <a:t>Benchmarking internal </a:t>
            </a:r>
            <a:r>
              <a:rPr lang="en-US" dirty="0" err="1"/>
              <a:t>adalah</a:t>
            </a:r>
            <a:r>
              <a:rPr lang="en-US" dirty="0"/>
              <a:t> benchmarking yang </a:t>
            </a:r>
            <a:r>
              <a:rPr lang="en-US" dirty="0" err="1"/>
              <a:t>dilakukan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cabang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b. Benchmarking </a:t>
            </a:r>
            <a:r>
              <a:rPr lang="en-US" dirty="0" err="1"/>
              <a:t>eksternal</a:t>
            </a:r>
            <a:endParaRPr lang="en-US" dirty="0"/>
          </a:p>
          <a:p>
            <a:endParaRPr lang="en-US" dirty="0"/>
          </a:p>
          <a:p>
            <a:r>
              <a:rPr lang="en-US" dirty="0"/>
              <a:t>Benchmarking </a:t>
            </a:r>
            <a:r>
              <a:rPr lang="en-US" dirty="0" err="1"/>
              <a:t>eksternal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benchmarking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lain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serupa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Benchmarking </a:t>
            </a:r>
            <a:r>
              <a:rPr lang="en-US" dirty="0" err="1"/>
              <a:t>eksternal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1. Competitive benchmarking,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pesaing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2. Non-competitive benchmarking,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: </a:t>
            </a:r>
          </a:p>
          <a:p>
            <a:r>
              <a:rPr lang="en-US" dirty="0"/>
              <a:t>Functional :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. </a:t>
            </a:r>
          </a:p>
          <a:p>
            <a:r>
              <a:rPr lang="en-US" dirty="0"/>
              <a:t>Generic :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r>
              <a:rPr lang="en-US" dirty="0"/>
              <a:t> proses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yang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60C47-8509-4C19-9B18-A0D01854A6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60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diamati</a:t>
            </a:r>
            <a:r>
              <a:rPr lang="en-US" dirty="0"/>
              <a:t> </a:t>
            </a:r>
          </a:p>
          <a:p>
            <a:r>
              <a:rPr lang="en-US" dirty="0"/>
              <a:t>Strategic Benchmarking, </a:t>
            </a:r>
            <a:r>
              <a:rPr lang="en-US" dirty="0" err="1"/>
              <a:t>yaitu</a:t>
            </a:r>
            <a:r>
              <a:rPr lang="en-US" dirty="0"/>
              <a:t> Benchmarking yang </a:t>
            </a:r>
            <a:r>
              <a:rPr lang="en-US" dirty="0" err="1"/>
              <a:t>mengamati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orang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lain </a:t>
            </a:r>
            <a:r>
              <a:rPr lang="en-US" dirty="0" err="1"/>
              <a:t>mengungguli</a:t>
            </a:r>
            <a:r>
              <a:rPr lang="en-US" dirty="0"/>
              <a:t> </a:t>
            </a:r>
            <a:r>
              <a:rPr lang="en-US" dirty="0" err="1"/>
              <a:t>persaingannya</a:t>
            </a:r>
            <a:r>
              <a:rPr lang="en-US" dirty="0"/>
              <a:t>. </a:t>
            </a:r>
          </a:p>
          <a:p>
            <a:r>
              <a:rPr lang="en-US" dirty="0"/>
              <a:t>Process Benchmarking, </a:t>
            </a:r>
            <a:r>
              <a:rPr lang="en-US" dirty="0" err="1"/>
              <a:t>yaitu</a:t>
            </a:r>
            <a:r>
              <a:rPr lang="en-US" dirty="0"/>
              <a:t> Benchmarking yang </a:t>
            </a:r>
            <a:r>
              <a:rPr lang="en-US" dirty="0" err="1"/>
              <a:t>membandingkan</a:t>
            </a:r>
            <a:r>
              <a:rPr lang="en-US" dirty="0"/>
              <a:t> proses-proses </a:t>
            </a:r>
            <a:r>
              <a:rPr lang="en-US" dirty="0" err="1"/>
              <a:t>kerja</a:t>
            </a:r>
            <a:r>
              <a:rPr lang="en-US" dirty="0"/>
              <a:t>. </a:t>
            </a:r>
          </a:p>
          <a:p>
            <a:r>
              <a:rPr lang="en-US" dirty="0"/>
              <a:t>Functional Benchmarking, </a:t>
            </a:r>
            <a:r>
              <a:rPr lang="en-US" dirty="0" err="1"/>
              <a:t>yaitu</a:t>
            </a:r>
            <a:r>
              <a:rPr lang="en-US" dirty="0"/>
              <a:t> Benchmarking yang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</a:p>
          <a:p>
            <a:r>
              <a:rPr lang="en-US" dirty="0"/>
              <a:t>Performance Benchmarking, </a:t>
            </a:r>
            <a:r>
              <a:rPr lang="en-US" dirty="0" err="1"/>
              <a:t>yaitu</a:t>
            </a:r>
            <a:r>
              <a:rPr lang="en-US" dirty="0"/>
              <a:t> Benchmarking yang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. </a:t>
            </a:r>
          </a:p>
          <a:p>
            <a:r>
              <a:rPr lang="en-US" dirty="0"/>
              <a:t>Product Benchmarking, </a:t>
            </a:r>
            <a:r>
              <a:rPr lang="en-US" dirty="0" err="1"/>
              <a:t>yaitu</a:t>
            </a:r>
            <a:r>
              <a:rPr lang="en-US" dirty="0"/>
              <a:t> Benchmarking yang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pesaing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letak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(Strength)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kelemahan</a:t>
            </a:r>
            <a:r>
              <a:rPr lang="en-US" dirty="0"/>
              <a:t> (Weakness) </a:t>
            </a:r>
            <a:r>
              <a:rPr lang="en-US" dirty="0" err="1"/>
              <a:t>produknya</a:t>
            </a:r>
            <a:r>
              <a:rPr lang="en-US" dirty="0"/>
              <a:t>. </a:t>
            </a:r>
          </a:p>
          <a:p>
            <a:r>
              <a:rPr lang="en-US" dirty="0"/>
              <a:t>Financial Benchmarking, </a:t>
            </a:r>
            <a:r>
              <a:rPr lang="en-US" dirty="0" err="1"/>
              <a:t>yaitu</a:t>
            </a:r>
            <a:r>
              <a:rPr lang="en-US" dirty="0"/>
              <a:t> Benchmarking yang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finansial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saingnya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60C47-8509-4C19-9B18-A0D01854A6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68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60C47-8509-4C19-9B18-A0D01854A6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636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60C47-8509-4C19-9B18-A0D01854A6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9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Benchmarking 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teknik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manajemen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mengukur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performa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hasil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kerja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membandingkannya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parameter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ukuran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terbaik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dikenal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pasar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biasanya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ditunjukkan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perusahaan-perusahaan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pemimpin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pasar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dirty="0" err="1"/>
              <a:t>Gunanya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memperbaiki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mendekati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melampaui</a:t>
            </a:r>
            <a:r>
              <a:rPr lang="en-US" dirty="0"/>
              <a:t> </a:t>
            </a:r>
            <a:r>
              <a:rPr lang="en-US" dirty="0" err="1"/>
              <a:t>performa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di mana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memperbandingkan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berharap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menggantikan</a:t>
            </a:r>
            <a:r>
              <a:rPr lang="en-US" dirty="0"/>
              <a:t> </a:t>
            </a:r>
            <a:r>
              <a:rPr lang="en-US" dirty="0" err="1"/>
              <a:t>perannya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pemimpin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. Oleh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perannya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benchmarking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yang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TQM (total quality management).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60C47-8509-4C19-9B18-A0D01854A66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166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60C47-8509-4C19-9B18-A0D01854A66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462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Benchmarking 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adalah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teknik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manajemen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untuk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mengukur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performa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hasil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kerja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membandingkannya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dengan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parameter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atau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ukuran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terbaik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yang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dikenal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pasar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biasanya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ditunjukkan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oleh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perusahaan-perusahaan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pemimpin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pasar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dirty="0" err="1"/>
              <a:t>Gunanya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memperbaiki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mendekati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melampaui</a:t>
            </a:r>
            <a:r>
              <a:rPr lang="en-US" dirty="0"/>
              <a:t> </a:t>
            </a:r>
            <a:r>
              <a:rPr lang="en-US" dirty="0" err="1"/>
              <a:t>performa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di mana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memperbandingkan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berharap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menggantikan</a:t>
            </a:r>
            <a:r>
              <a:rPr lang="en-US" dirty="0"/>
              <a:t> </a:t>
            </a:r>
            <a:r>
              <a:rPr lang="en-US" dirty="0" err="1"/>
              <a:t>perannya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pemimpin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. Oleh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perannya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benchmarking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yang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konteks</a:t>
            </a:r>
            <a:r>
              <a:rPr lang="en-US" dirty="0"/>
              <a:t> TQM (total quality management).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60C47-8509-4C19-9B18-A0D01854A66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38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259DE55E-C8C6-479D-B7FD-56F9A2E4FB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0503" y="718099"/>
            <a:ext cx="2852818" cy="29278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EF9501-19B9-4AF1-A634-7805B8D1ED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BENCHMARKING ANALYSIS &amp; MANAGEMENT ACCOUNTING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0E1ABB4E-353A-4969-9B91-8172AE2FFFF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451" y="718100"/>
            <a:ext cx="969161" cy="1014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873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CB1E4B-32D4-457F-A4CF-B7F22271B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Total Quality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4FFBC8-114A-458C-B9BC-0807AEDC9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851471"/>
            <a:ext cx="8915400" cy="377762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500" dirty="0"/>
              <a:t>“Total Quality </a:t>
            </a:r>
            <a:r>
              <a:rPr lang="en-US" sz="2500" dirty="0" err="1"/>
              <a:t>Manajemen</a:t>
            </a:r>
            <a:r>
              <a:rPr lang="en-US" sz="2500" dirty="0"/>
              <a:t> </a:t>
            </a:r>
            <a:r>
              <a:rPr lang="en-US" sz="2500" dirty="0" err="1"/>
              <a:t>merupakan</a:t>
            </a:r>
            <a:r>
              <a:rPr lang="en-US" sz="2500" dirty="0"/>
              <a:t> </a:t>
            </a:r>
            <a:r>
              <a:rPr lang="en-US" sz="2500" dirty="0" err="1"/>
              <a:t>suatu</a:t>
            </a:r>
            <a:r>
              <a:rPr lang="en-US" sz="2500" dirty="0"/>
              <a:t> </a:t>
            </a:r>
            <a:r>
              <a:rPr lang="en-US" sz="2500" dirty="0" err="1"/>
              <a:t>pendekatan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menjalankan</a:t>
            </a:r>
            <a:r>
              <a:rPr lang="en-US" sz="2500" dirty="0"/>
              <a:t> </a:t>
            </a:r>
            <a:r>
              <a:rPr lang="en-US" sz="2500" dirty="0" err="1"/>
              <a:t>usaha</a:t>
            </a:r>
            <a:r>
              <a:rPr lang="en-US" sz="2500" dirty="0"/>
              <a:t> yang </a:t>
            </a:r>
            <a:r>
              <a:rPr lang="en-US" sz="2500" dirty="0" err="1"/>
              <a:t>mencoba</a:t>
            </a:r>
            <a:r>
              <a:rPr lang="en-US" sz="2500" dirty="0"/>
              <a:t> 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/>
              <a:t>memaksimumkan</a:t>
            </a:r>
            <a:r>
              <a:rPr lang="en-US" sz="2500" dirty="0"/>
              <a:t> </a:t>
            </a:r>
            <a:r>
              <a:rPr lang="en-US" sz="2500" dirty="0" err="1"/>
              <a:t>daya</a:t>
            </a:r>
            <a:r>
              <a:rPr lang="en-US" sz="2500" dirty="0"/>
              <a:t> </a:t>
            </a:r>
            <a:r>
              <a:rPr lang="en-US" sz="2500" dirty="0" err="1"/>
              <a:t>saing</a:t>
            </a:r>
            <a:r>
              <a:rPr lang="en-US" sz="2500" dirty="0"/>
              <a:t> </a:t>
            </a:r>
            <a:r>
              <a:rPr lang="en-US" sz="2500" dirty="0" err="1"/>
              <a:t>organisasi</a:t>
            </a:r>
            <a:r>
              <a:rPr lang="en-US" sz="2500" dirty="0"/>
              <a:t> </a:t>
            </a:r>
            <a:r>
              <a:rPr lang="en-US" sz="2500" dirty="0" err="1"/>
              <a:t>melalui</a:t>
            </a:r>
            <a:r>
              <a:rPr lang="en-US" sz="2500" dirty="0"/>
              <a:t> </a:t>
            </a:r>
            <a:r>
              <a:rPr lang="en-US" sz="2500" dirty="0" err="1"/>
              <a:t>perbaikan</a:t>
            </a:r>
            <a:r>
              <a:rPr lang="en-US" sz="2500" dirty="0"/>
              <a:t> </a:t>
            </a:r>
            <a:r>
              <a:rPr lang="en-US" sz="2500" dirty="0" err="1"/>
              <a:t>terus-menerus</a:t>
            </a:r>
            <a:r>
              <a:rPr lang="en-US" sz="2500" dirty="0"/>
              <a:t> </a:t>
            </a:r>
            <a:r>
              <a:rPr lang="en-US" sz="2500" dirty="0" err="1"/>
              <a:t>atas</a:t>
            </a:r>
            <a:r>
              <a:rPr lang="en-US" sz="2500" dirty="0"/>
              <a:t> </a:t>
            </a:r>
            <a:r>
              <a:rPr lang="en-US" sz="2500" dirty="0" err="1"/>
              <a:t>produk</a:t>
            </a:r>
            <a:r>
              <a:rPr lang="en-US" sz="2500" dirty="0"/>
              <a:t>, </a:t>
            </a:r>
            <a:r>
              <a:rPr lang="en-US" sz="2500" dirty="0" err="1"/>
              <a:t>jasa</a:t>
            </a:r>
            <a:r>
              <a:rPr lang="en-US" sz="2500" dirty="0"/>
              <a:t>, </a:t>
            </a:r>
            <a:r>
              <a:rPr lang="en-US" sz="2500" dirty="0" err="1"/>
              <a:t>manusia</a:t>
            </a:r>
            <a:r>
              <a:rPr lang="en-US" sz="2500" dirty="0"/>
              <a:t>, proses,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lingkungannya</a:t>
            </a:r>
            <a:r>
              <a:rPr lang="en-US" sz="2500" dirty="0"/>
              <a:t>.”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5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63E0358-1D7D-43AC-83D0-01B5B5DFD18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451" y="671986"/>
            <a:ext cx="969161" cy="77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032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CB1E4B-32D4-457F-A4CF-B7F22271B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Unsur</a:t>
            </a:r>
            <a:r>
              <a:rPr lang="en-US" dirty="0"/>
              <a:t> – </a:t>
            </a:r>
            <a:r>
              <a:rPr lang="en-US" dirty="0" err="1"/>
              <a:t>Unsur</a:t>
            </a:r>
            <a:r>
              <a:rPr lang="en-US" dirty="0"/>
              <a:t> Total Quality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4FFBC8-114A-458C-B9BC-0807AEDC9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8730" y="1732158"/>
            <a:ext cx="8915400" cy="4854621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sz="2500" dirty="0" err="1"/>
              <a:t>Fokus</a:t>
            </a:r>
            <a:r>
              <a:rPr lang="en-US" sz="2500" dirty="0"/>
              <a:t> </a:t>
            </a:r>
            <a:r>
              <a:rPr lang="en-US" sz="2500" dirty="0" err="1"/>
              <a:t>kepada</a:t>
            </a:r>
            <a:r>
              <a:rPr lang="en-US" sz="2500" dirty="0"/>
              <a:t> </a:t>
            </a:r>
            <a:r>
              <a:rPr lang="en-US" sz="2500" dirty="0" err="1"/>
              <a:t>pelanggan</a:t>
            </a:r>
            <a:endParaRPr lang="en-US" sz="2500" dirty="0"/>
          </a:p>
          <a:p>
            <a:pPr>
              <a:lnSpc>
                <a:spcPct val="150000"/>
              </a:lnSpc>
            </a:pPr>
            <a:r>
              <a:rPr lang="en-US" sz="2500" dirty="0" err="1"/>
              <a:t>Obsesi</a:t>
            </a:r>
            <a:r>
              <a:rPr lang="en-US" sz="2500" dirty="0"/>
              <a:t> </a:t>
            </a:r>
            <a:r>
              <a:rPr lang="en-US" sz="2500" dirty="0" err="1"/>
              <a:t>terhadap</a:t>
            </a:r>
            <a:r>
              <a:rPr lang="en-US" sz="2500" dirty="0"/>
              <a:t> </a:t>
            </a:r>
            <a:r>
              <a:rPr lang="en-US" sz="2500" dirty="0" err="1"/>
              <a:t>kualitas</a:t>
            </a:r>
            <a:endParaRPr lang="en-US" sz="2500" dirty="0"/>
          </a:p>
          <a:p>
            <a:pPr>
              <a:lnSpc>
                <a:spcPct val="150000"/>
              </a:lnSpc>
            </a:pPr>
            <a:r>
              <a:rPr lang="en-US" sz="2500" dirty="0" err="1"/>
              <a:t>Pendekatan</a:t>
            </a:r>
            <a:r>
              <a:rPr lang="en-US" sz="2500" dirty="0"/>
              <a:t> </a:t>
            </a:r>
            <a:r>
              <a:rPr lang="en-US" sz="2500" dirty="0" err="1"/>
              <a:t>ilmiah</a:t>
            </a:r>
            <a:endParaRPr lang="en-US" sz="2500" dirty="0"/>
          </a:p>
          <a:p>
            <a:pPr>
              <a:lnSpc>
                <a:spcPct val="150000"/>
              </a:lnSpc>
            </a:pPr>
            <a:r>
              <a:rPr lang="en-US" sz="2500" dirty="0" err="1"/>
              <a:t>Komitmen</a:t>
            </a:r>
            <a:r>
              <a:rPr lang="en-US" sz="2500" dirty="0"/>
              <a:t> </a:t>
            </a:r>
            <a:r>
              <a:rPr lang="en-US" sz="2500" dirty="0" err="1"/>
              <a:t>jangka</a:t>
            </a:r>
            <a:r>
              <a:rPr lang="en-US" sz="2500" dirty="0"/>
              <a:t> </a:t>
            </a:r>
            <a:r>
              <a:rPr lang="en-US" sz="2500" dirty="0" err="1"/>
              <a:t>panjang</a:t>
            </a:r>
            <a:endParaRPr lang="en-US" sz="2500" dirty="0"/>
          </a:p>
          <a:p>
            <a:pPr>
              <a:lnSpc>
                <a:spcPct val="150000"/>
              </a:lnSpc>
            </a:pPr>
            <a:r>
              <a:rPr lang="en-US" sz="2500" dirty="0" err="1"/>
              <a:t>Kerjasama</a:t>
            </a:r>
            <a:r>
              <a:rPr lang="en-US" sz="2500" dirty="0"/>
              <a:t> team</a:t>
            </a:r>
          </a:p>
          <a:p>
            <a:pPr>
              <a:lnSpc>
                <a:spcPct val="150000"/>
              </a:lnSpc>
            </a:pPr>
            <a:r>
              <a:rPr lang="en-US" sz="2500" dirty="0" err="1"/>
              <a:t>Perbaikan</a:t>
            </a:r>
            <a:r>
              <a:rPr lang="en-US" sz="2500" dirty="0"/>
              <a:t> system </a:t>
            </a:r>
            <a:r>
              <a:rPr lang="en-US" sz="2500" dirty="0" err="1"/>
              <a:t>secara</a:t>
            </a:r>
            <a:r>
              <a:rPr lang="en-US" sz="2500" dirty="0"/>
              <a:t> </a:t>
            </a:r>
            <a:r>
              <a:rPr lang="en-US" sz="2500" dirty="0" err="1"/>
              <a:t>berkesinambungan</a:t>
            </a:r>
            <a:endParaRPr lang="en-US" sz="2500" dirty="0"/>
          </a:p>
          <a:p>
            <a:pPr>
              <a:lnSpc>
                <a:spcPct val="150000"/>
              </a:lnSpc>
            </a:pPr>
            <a:r>
              <a:rPr lang="en-US" sz="2500" dirty="0"/>
              <a:t>Pendidikan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pelatihan</a:t>
            </a:r>
            <a:endParaRPr lang="en-US" sz="2500" dirty="0"/>
          </a:p>
          <a:p>
            <a:pPr>
              <a:lnSpc>
                <a:spcPct val="150000"/>
              </a:lnSpc>
            </a:pPr>
            <a:r>
              <a:rPr lang="en-US" sz="2500" dirty="0" err="1"/>
              <a:t>Kebebasan</a:t>
            </a:r>
            <a:r>
              <a:rPr lang="en-US" sz="2500" dirty="0"/>
              <a:t> yang </a:t>
            </a:r>
            <a:r>
              <a:rPr lang="en-US" sz="2500" dirty="0" err="1"/>
              <a:t>terkendali</a:t>
            </a:r>
            <a:endParaRPr lang="en-US" sz="2500" dirty="0"/>
          </a:p>
          <a:p>
            <a:pPr>
              <a:lnSpc>
                <a:spcPct val="150000"/>
              </a:lnSpc>
            </a:pPr>
            <a:r>
              <a:rPr lang="en-US" sz="2500" dirty="0" err="1"/>
              <a:t>Kesatuan</a:t>
            </a:r>
            <a:r>
              <a:rPr lang="en-US" sz="2500" dirty="0"/>
              <a:t> </a:t>
            </a:r>
            <a:r>
              <a:rPr lang="en-US" sz="2500" dirty="0" err="1"/>
              <a:t>tujuan</a:t>
            </a:r>
            <a:endParaRPr lang="en-US" sz="2500" dirty="0"/>
          </a:p>
          <a:p>
            <a:pPr>
              <a:lnSpc>
                <a:spcPct val="150000"/>
              </a:lnSpc>
            </a:pPr>
            <a:r>
              <a:rPr lang="en-US" sz="2500" dirty="0" err="1"/>
              <a:t>Adanya</a:t>
            </a:r>
            <a:r>
              <a:rPr lang="en-US" sz="2500" dirty="0"/>
              <a:t> </a:t>
            </a:r>
            <a:r>
              <a:rPr lang="en-US" sz="2500" dirty="0" err="1"/>
              <a:t>keterlibatan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pemberdayaan</a:t>
            </a:r>
            <a:r>
              <a:rPr lang="en-US" sz="2500" dirty="0"/>
              <a:t> </a:t>
            </a:r>
            <a:r>
              <a:rPr lang="en-US" sz="2500" dirty="0" err="1"/>
              <a:t>karyawan</a:t>
            </a:r>
            <a:endParaRPr lang="en-US" sz="2500" dirty="0"/>
          </a:p>
          <a:p>
            <a:pPr marL="0" indent="0">
              <a:lnSpc>
                <a:spcPct val="150000"/>
              </a:lnSpc>
              <a:buNone/>
            </a:pPr>
            <a:endParaRPr lang="en-US" sz="25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63E0358-1D7D-43AC-83D0-01B5B5DFD18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451" y="954338"/>
            <a:ext cx="969161" cy="77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389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CB1E4B-32D4-457F-A4CF-B7F22271B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Pilar TQM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4FFBC8-114A-458C-B9BC-0807AEDC9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8730" y="1732158"/>
            <a:ext cx="8915400" cy="485462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500" dirty="0" err="1"/>
              <a:t>Produk</a:t>
            </a:r>
            <a:endParaRPr lang="en-US" sz="2500" dirty="0"/>
          </a:p>
          <a:p>
            <a:pPr>
              <a:lnSpc>
                <a:spcPct val="150000"/>
              </a:lnSpc>
            </a:pPr>
            <a:r>
              <a:rPr lang="en-US" sz="2500" dirty="0"/>
              <a:t>Proses</a:t>
            </a:r>
          </a:p>
          <a:p>
            <a:pPr>
              <a:lnSpc>
                <a:spcPct val="150000"/>
              </a:lnSpc>
            </a:pPr>
            <a:r>
              <a:rPr lang="en-US" sz="2500" dirty="0" err="1"/>
              <a:t>Organisasi</a:t>
            </a:r>
            <a:endParaRPr lang="en-US" sz="2500" dirty="0"/>
          </a:p>
          <a:p>
            <a:pPr>
              <a:lnSpc>
                <a:spcPct val="150000"/>
              </a:lnSpc>
            </a:pPr>
            <a:r>
              <a:rPr lang="en-US" sz="2500" dirty="0" err="1"/>
              <a:t>Pemimpin</a:t>
            </a:r>
            <a:endParaRPr lang="en-US" sz="2500" dirty="0"/>
          </a:p>
          <a:p>
            <a:pPr>
              <a:lnSpc>
                <a:spcPct val="150000"/>
              </a:lnSpc>
            </a:pPr>
            <a:r>
              <a:rPr lang="en-US" sz="2500" dirty="0" err="1"/>
              <a:t>Komitmen</a:t>
            </a:r>
            <a:endParaRPr lang="en-US" sz="2500" dirty="0"/>
          </a:p>
          <a:p>
            <a:pPr marL="0" indent="0">
              <a:lnSpc>
                <a:spcPct val="150000"/>
              </a:lnSpc>
              <a:buNone/>
            </a:pPr>
            <a:endParaRPr lang="en-US" sz="25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63E0358-1D7D-43AC-83D0-01B5B5DFD18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451" y="624110"/>
            <a:ext cx="969161" cy="7778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668DED59-3A4E-4E08-9A24-2AAC301105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4122" y="1905000"/>
            <a:ext cx="4267200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839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CB1E4B-32D4-457F-A4CF-B7F22271B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Manfaat</a:t>
            </a:r>
            <a:r>
              <a:rPr lang="en-US" dirty="0"/>
              <a:t> TQM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4FFBC8-114A-458C-B9BC-0807AEDC9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8730" y="1732158"/>
            <a:ext cx="8915400" cy="485462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500" dirty="0" err="1"/>
              <a:t>Bagi</a:t>
            </a:r>
            <a:r>
              <a:rPr lang="en-US" sz="2500" dirty="0"/>
              <a:t> </a:t>
            </a:r>
            <a:r>
              <a:rPr lang="en-US" sz="2500" dirty="0" err="1"/>
              <a:t>Pelanggan</a:t>
            </a:r>
            <a:r>
              <a:rPr lang="en-US" sz="2500" dirty="0"/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500" dirty="0"/>
              <a:t>	- </a:t>
            </a:r>
            <a:r>
              <a:rPr lang="en-US" sz="2500" dirty="0" err="1"/>
              <a:t>Sedikit</a:t>
            </a:r>
            <a:r>
              <a:rPr lang="en-US" sz="2500" dirty="0"/>
              <a:t> </a:t>
            </a:r>
            <a:r>
              <a:rPr lang="en-US" sz="2500" dirty="0" err="1"/>
              <a:t>atau</a:t>
            </a:r>
            <a:r>
              <a:rPr lang="en-US" sz="2500" dirty="0"/>
              <a:t> </a:t>
            </a:r>
            <a:r>
              <a:rPr lang="en-US" sz="2500" dirty="0" err="1"/>
              <a:t>bahkan</a:t>
            </a:r>
            <a:r>
              <a:rPr lang="en-US" sz="2500" dirty="0"/>
              <a:t> </a:t>
            </a:r>
            <a:r>
              <a:rPr lang="en-US" sz="2500" dirty="0" err="1"/>
              <a:t>tidak</a:t>
            </a:r>
            <a:r>
              <a:rPr lang="en-US" sz="2500" dirty="0"/>
              <a:t> </a:t>
            </a:r>
            <a:r>
              <a:rPr lang="en-US" sz="2500" dirty="0" err="1"/>
              <a:t>mendapatkan</a:t>
            </a:r>
            <a:r>
              <a:rPr lang="en-US" sz="2500" dirty="0"/>
              <a:t> </a:t>
            </a:r>
            <a:r>
              <a:rPr lang="en-US" sz="2500" dirty="0" err="1"/>
              <a:t>masalah</a:t>
            </a:r>
            <a:r>
              <a:rPr lang="en-US" sz="2500" dirty="0"/>
              <a:t> 		 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produk</a:t>
            </a:r>
            <a:endParaRPr lang="en-US" sz="25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500" dirty="0"/>
              <a:t>	- </a:t>
            </a:r>
            <a:r>
              <a:rPr lang="en-US" sz="2500" dirty="0" err="1"/>
              <a:t>Pelanggan</a:t>
            </a:r>
            <a:r>
              <a:rPr lang="en-US" sz="2500" dirty="0"/>
              <a:t> </a:t>
            </a:r>
            <a:r>
              <a:rPr lang="en-US" sz="2500" dirty="0" err="1"/>
              <a:t>lebih</a:t>
            </a:r>
            <a:r>
              <a:rPr lang="en-US" sz="2500" dirty="0"/>
              <a:t> </a:t>
            </a:r>
            <a:r>
              <a:rPr lang="en-US" sz="2500" dirty="0" err="1"/>
              <a:t>diperhatikan</a:t>
            </a:r>
            <a:endParaRPr lang="en-US" sz="25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500" dirty="0"/>
              <a:t>	- </a:t>
            </a:r>
            <a:r>
              <a:rPr lang="en-US" sz="2500" dirty="0" err="1"/>
              <a:t>Kepuasan</a:t>
            </a:r>
            <a:r>
              <a:rPr lang="en-US" sz="2500" dirty="0"/>
              <a:t> </a:t>
            </a:r>
            <a:r>
              <a:rPr lang="en-US" sz="2500" dirty="0" err="1"/>
              <a:t>Pelanggan</a:t>
            </a:r>
            <a:r>
              <a:rPr lang="en-US" sz="2500" dirty="0"/>
              <a:t> </a:t>
            </a:r>
            <a:r>
              <a:rPr lang="en-US" sz="2500" dirty="0" err="1"/>
              <a:t>terjamin</a:t>
            </a:r>
            <a:endParaRPr lang="en-US" sz="25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63E0358-1D7D-43AC-83D0-01B5B5DFD18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451" y="624110"/>
            <a:ext cx="969161" cy="77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510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CB1E4B-32D4-457F-A4CF-B7F22271B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Manfaat</a:t>
            </a:r>
            <a:r>
              <a:rPr lang="en-US" dirty="0"/>
              <a:t> TQM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4FFBC8-114A-458C-B9BC-0807AEDC9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8730" y="1732158"/>
            <a:ext cx="8915400" cy="485462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500" dirty="0" err="1"/>
              <a:t>Bagi</a:t>
            </a:r>
            <a:r>
              <a:rPr lang="en-US" sz="2500" dirty="0"/>
              <a:t> Perusahaan: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500" dirty="0"/>
              <a:t>	- </a:t>
            </a:r>
            <a:r>
              <a:rPr lang="en-US" sz="2500" dirty="0" err="1"/>
              <a:t>terjadi</a:t>
            </a:r>
            <a:r>
              <a:rPr lang="en-US" sz="2500" dirty="0"/>
              <a:t> </a:t>
            </a:r>
            <a:r>
              <a:rPr lang="en-US" sz="2500" dirty="0" err="1"/>
              <a:t>perubahan</a:t>
            </a:r>
            <a:r>
              <a:rPr lang="en-US" sz="2500" dirty="0"/>
              <a:t> </a:t>
            </a:r>
            <a:r>
              <a:rPr lang="en-US" sz="2500" dirty="0" err="1"/>
              <a:t>kualitas</a:t>
            </a:r>
            <a:r>
              <a:rPr lang="en-US" sz="2500" dirty="0"/>
              <a:t> </a:t>
            </a:r>
            <a:r>
              <a:rPr lang="en-US" sz="2500" dirty="0" err="1"/>
              <a:t>produk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layanan</a:t>
            </a:r>
            <a:endParaRPr lang="en-US" sz="25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500" dirty="0"/>
              <a:t>	- Staff </a:t>
            </a:r>
            <a:r>
              <a:rPr lang="en-US" sz="2500" dirty="0" err="1"/>
              <a:t>lebih</a:t>
            </a:r>
            <a:r>
              <a:rPr lang="en-US" sz="2500" dirty="0"/>
              <a:t> </a:t>
            </a:r>
            <a:r>
              <a:rPr lang="en-US" sz="2500" dirty="0" err="1"/>
              <a:t>termotivasi</a:t>
            </a:r>
            <a:endParaRPr lang="en-US" sz="25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500" dirty="0"/>
              <a:t>	- </a:t>
            </a:r>
            <a:r>
              <a:rPr lang="en-US" sz="2500" dirty="0" err="1"/>
              <a:t>Produktivitas</a:t>
            </a:r>
            <a:r>
              <a:rPr lang="en-US" sz="2500" dirty="0"/>
              <a:t> </a:t>
            </a:r>
            <a:r>
              <a:rPr lang="en-US" sz="2500" dirty="0" err="1"/>
              <a:t>meningkat</a:t>
            </a:r>
            <a:endParaRPr lang="en-US" sz="25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500" dirty="0"/>
              <a:t>	- </a:t>
            </a:r>
            <a:r>
              <a:rPr lang="en-US" sz="2500" dirty="0" err="1"/>
              <a:t>Biaya</a:t>
            </a:r>
            <a:r>
              <a:rPr lang="en-US" sz="2500" dirty="0"/>
              <a:t> </a:t>
            </a:r>
            <a:r>
              <a:rPr lang="en-US" sz="2500" dirty="0" err="1"/>
              <a:t>turun</a:t>
            </a:r>
            <a:endParaRPr lang="en-US" sz="25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500" dirty="0"/>
              <a:t>	- </a:t>
            </a:r>
            <a:r>
              <a:rPr lang="en-US" sz="2500" dirty="0" err="1"/>
              <a:t>Produk</a:t>
            </a:r>
            <a:r>
              <a:rPr lang="en-US" sz="2500" dirty="0"/>
              <a:t> </a:t>
            </a:r>
            <a:r>
              <a:rPr lang="en-US" sz="2500" dirty="0" err="1"/>
              <a:t>cacat</a:t>
            </a:r>
            <a:r>
              <a:rPr lang="en-US" sz="2500" dirty="0"/>
              <a:t> </a:t>
            </a:r>
            <a:r>
              <a:rPr lang="en-US" sz="2500" dirty="0" err="1"/>
              <a:t>berkurang</a:t>
            </a:r>
            <a:endParaRPr lang="en-US" sz="25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500" dirty="0"/>
              <a:t>	- </a:t>
            </a:r>
            <a:r>
              <a:rPr lang="en-US" sz="2500" dirty="0" err="1"/>
              <a:t>Permasalahan</a:t>
            </a:r>
            <a:r>
              <a:rPr lang="en-US" sz="2500" dirty="0"/>
              <a:t> </a:t>
            </a:r>
            <a:r>
              <a:rPr lang="en-US" sz="2500" dirty="0" err="1"/>
              <a:t>dapat</a:t>
            </a:r>
            <a:r>
              <a:rPr lang="en-US" sz="2500" dirty="0"/>
              <a:t> </a:t>
            </a:r>
            <a:r>
              <a:rPr lang="en-US" sz="2500" dirty="0" err="1"/>
              <a:t>diselesaikan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cepat</a:t>
            </a:r>
            <a:endParaRPr lang="en-US" sz="25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63E0358-1D7D-43AC-83D0-01B5B5DFD18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451" y="624110"/>
            <a:ext cx="969161" cy="77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838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CB1E4B-32D4-457F-A4CF-B7F22271B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Manfaat</a:t>
            </a:r>
            <a:r>
              <a:rPr lang="en-US" dirty="0"/>
              <a:t> TQM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4FFBC8-114A-458C-B9BC-0807AEDC9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8730" y="1732158"/>
            <a:ext cx="8915400" cy="485462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500" dirty="0" err="1"/>
              <a:t>Bagi</a:t>
            </a:r>
            <a:r>
              <a:rPr lang="en-US" sz="2500" dirty="0"/>
              <a:t> </a:t>
            </a:r>
            <a:r>
              <a:rPr lang="en-US" sz="2500" dirty="0" err="1"/>
              <a:t>Karyawan</a:t>
            </a:r>
            <a:r>
              <a:rPr lang="en-US" sz="2500" dirty="0"/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500" dirty="0"/>
              <a:t>	- </a:t>
            </a:r>
            <a:r>
              <a:rPr lang="en-US" sz="2500" dirty="0" err="1"/>
              <a:t>Pemberdayaan</a:t>
            </a:r>
            <a:endParaRPr lang="en-US" sz="25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500" dirty="0"/>
              <a:t>	- </a:t>
            </a:r>
            <a:r>
              <a:rPr lang="en-US" sz="2500" dirty="0" err="1"/>
              <a:t>Lebih</a:t>
            </a:r>
            <a:r>
              <a:rPr lang="en-US" sz="2500" dirty="0"/>
              <a:t> </a:t>
            </a:r>
            <a:r>
              <a:rPr lang="en-US" sz="2500" dirty="0" err="1"/>
              <a:t>terlatih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berkemampuan</a:t>
            </a:r>
            <a:endParaRPr lang="en-US" sz="25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500" dirty="0"/>
              <a:t>	-  </a:t>
            </a:r>
            <a:r>
              <a:rPr lang="en-US" sz="2500" dirty="0" err="1"/>
              <a:t>Lebih</a:t>
            </a:r>
            <a:r>
              <a:rPr lang="en-US" sz="2500" dirty="0"/>
              <a:t> </a:t>
            </a:r>
            <a:r>
              <a:rPr lang="en-US" sz="2500" dirty="0" err="1"/>
              <a:t>dihargai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diakui</a:t>
            </a:r>
            <a:endParaRPr lang="en-US" sz="25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63E0358-1D7D-43AC-83D0-01B5B5DFD18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451" y="624110"/>
            <a:ext cx="969161" cy="77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603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CB1E4B-32D4-457F-A4CF-B7F22271B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Manfaat</a:t>
            </a:r>
            <a:r>
              <a:rPr lang="en-US" dirty="0"/>
              <a:t> TQM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4FFBC8-114A-458C-B9BC-0807AEDC9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8730" y="1732158"/>
            <a:ext cx="8915400" cy="485462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500" dirty="0" err="1"/>
              <a:t>Bagi</a:t>
            </a:r>
            <a:r>
              <a:rPr lang="en-US" sz="2500" dirty="0"/>
              <a:t> Perusahaan </a:t>
            </a:r>
            <a:r>
              <a:rPr lang="en-US" sz="2500" dirty="0" err="1"/>
              <a:t>dimasa</a:t>
            </a:r>
            <a:r>
              <a:rPr lang="en-US" sz="2500" dirty="0"/>
              <a:t> yang </a:t>
            </a:r>
            <a:r>
              <a:rPr lang="en-US" sz="2500" dirty="0" err="1"/>
              <a:t>akan</a:t>
            </a:r>
            <a:r>
              <a:rPr lang="en-US" sz="2500" dirty="0"/>
              <a:t> </a:t>
            </a:r>
            <a:r>
              <a:rPr lang="en-US" sz="2500" dirty="0" err="1"/>
              <a:t>datang</a:t>
            </a:r>
            <a:r>
              <a:rPr lang="en-US" sz="2500" dirty="0"/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500" dirty="0"/>
              <a:t>	- </a:t>
            </a:r>
            <a:r>
              <a:rPr lang="en-US" sz="2500" dirty="0" err="1"/>
              <a:t>Membuat</a:t>
            </a:r>
            <a:r>
              <a:rPr lang="en-US" sz="2500" dirty="0"/>
              <a:t> </a:t>
            </a:r>
            <a:r>
              <a:rPr lang="en-US" sz="2500" dirty="0" err="1"/>
              <a:t>perusahaan</a:t>
            </a:r>
            <a:r>
              <a:rPr lang="en-US" sz="2500" dirty="0"/>
              <a:t> </a:t>
            </a:r>
            <a:r>
              <a:rPr lang="en-US" sz="2500" dirty="0" err="1"/>
              <a:t>menjadi</a:t>
            </a:r>
            <a:r>
              <a:rPr lang="en-US" sz="2500" dirty="0"/>
              <a:t> Leader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500" dirty="0"/>
              <a:t>	- </a:t>
            </a:r>
            <a:r>
              <a:rPr lang="en-US" sz="2500" dirty="0" err="1"/>
              <a:t>Membantu</a:t>
            </a:r>
            <a:r>
              <a:rPr lang="en-US" sz="2500" dirty="0"/>
              <a:t> </a:t>
            </a:r>
            <a:r>
              <a:rPr lang="en-US" sz="2500" dirty="0" err="1"/>
              <a:t>terciptanya</a:t>
            </a:r>
            <a:r>
              <a:rPr lang="en-US" sz="2500" dirty="0"/>
              <a:t> team work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500" dirty="0"/>
              <a:t>	- </a:t>
            </a:r>
            <a:r>
              <a:rPr lang="en-US" sz="2500" dirty="0" err="1"/>
              <a:t>Membantu</a:t>
            </a:r>
            <a:r>
              <a:rPr lang="en-US" sz="2500" dirty="0"/>
              <a:t> </a:t>
            </a:r>
            <a:r>
              <a:rPr lang="en-US" sz="2500" dirty="0" err="1"/>
              <a:t>perusahaan</a:t>
            </a:r>
            <a:r>
              <a:rPr lang="en-US" sz="2500" dirty="0"/>
              <a:t> </a:t>
            </a:r>
            <a:r>
              <a:rPr lang="en-US" sz="2500" dirty="0" err="1"/>
              <a:t>lebih</a:t>
            </a:r>
            <a:r>
              <a:rPr lang="en-US" sz="2500" dirty="0"/>
              <a:t> sensitive </a:t>
            </a:r>
            <a:r>
              <a:rPr lang="en-US" sz="2500" dirty="0" err="1"/>
              <a:t>terhadap</a:t>
            </a:r>
            <a:r>
              <a:rPr lang="en-US" sz="2500" dirty="0"/>
              <a:t> 	 	 	  	  </a:t>
            </a:r>
            <a:r>
              <a:rPr lang="en-US" sz="2500" dirty="0" err="1"/>
              <a:t>kebutuhan</a:t>
            </a:r>
            <a:r>
              <a:rPr lang="en-US" sz="2500" dirty="0"/>
              <a:t> </a:t>
            </a:r>
            <a:r>
              <a:rPr lang="en-US" sz="2500" dirty="0" err="1"/>
              <a:t>pelanggan</a:t>
            </a:r>
            <a:endParaRPr lang="en-US" sz="25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500" dirty="0"/>
              <a:t>	- </a:t>
            </a:r>
            <a:r>
              <a:rPr lang="en-US" sz="2500" dirty="0" err="1"/>
              <a:t>Membuat</a:t>
            </a:r>
            <a:r>
              <a:rPr lang="en-US" sz="2500" dirty="0"/>
              <a:t> </a:t>
            </a:r>
            <a:r>
              <a:rPr lang="en-US" sz="2500" dirty="0" err="1"/>
              <a:t>perusahaan</a:t>
            </a:r>
            <a:r>
              <a:rPr lang="en-US" sz="2500" dirty="0"/>
              <a:t> </a:t>
            </a:r>
            <a:r>
              <a:rPr lang="en-US" sz="2500" dirty="0" err="1"/>
              <a:t>lebih</a:t>
            </a:r>
            <a:r>
              <a:rPr lang="en-US" sz="2500" dirty="0"/>
              <a:t> </a:t>
            </a:r>
            <a:r>
              <a:rPr lang="en-US" sz="2500" dirty="0" err="1"/>
              <a:t>siap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lebih</a:t>
            </a:r>
            <a:r>
              <a:rPr lang="en-US" sz="2500" dirty="0"/>
              <a:t> </a:t>
            </a:r>
            <a:r>
              <a:rPr lang="en-US" sz="2500" dirty="0" err="1"/>
              <a:t>mudah</a:t>
            </a:r>
            <a:r>
              <a:rPr lang="en-US" sz="2500" dirty="0"/>
              <a:t> 	  	  	  </a:t>
            </a:r>
            <a:r>
              <a:rPr lang="en-US" sz="2500" dirty="0" err="1"/>
              <a:t>beradaptasi</a:t>
            </a:r>
            <a:r>
              <a:rPr lang="en-US" sz="2500" dirty="0"/>
              <a:t> </a:t>
            </a:r>
            <a:r>
              <a:rPr lang="en-US" sz="2500" dirty="0" err="1"/>
              <a:t>dengan</a:t>
            </a:r>
            <a:r>
              <a:rPr lang="en-US" sz="2500" dirty="0"/>
              <a:t> </a:t>
            </a:r>
            <a:r>
              <a:rPr lang="en-US" sz="2500" dirty="0" err="1"/>
              <a:t>perubahan</a:t>
            </a:r>
            <a:endParaRPr lang="en-US" sz="25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500" dirty="0"/>
              <a:t>	- </a:t>
            </a:r>
            <a:r>
              <a:rPr lang="en-US" sz="2500" dirty="0" err="1"/>
              <a:t>Hubungan</a:t>
            </a:r>
            <a:r>
              <a:rPr lang="en-US" sz="2500" dirty="0"/>
              <a:t> </a:t>
            </a:r>
            <a:r>
              <a:rPr lang="en-US" sz="2500" dirty="0" err="1"/>
              <a:t>antar</a:t>
            </a:r>
            <a:r>
              <a:rPr lang="en-US" sz="2500" dirty="0"/>
              <a:t> </a:t>
            </a:r>
            <a:r>
              <a:rPr lang="en-US" sz="2500" dirty="0" err="1"/>
              <a:t>departemen</a:t>
            </a:r>
            <a:r>
              <a:rPr lang="en-US" sz="2500" dirty="0"/>
              <a:t> yang </a:t>
            </a:r>
            <a:r>
              <a:rPr lang="en-US" sz="2500" dirty="0" err="1"/>
              <a:t>berbeda</a:t>
            </a:r>
            <a:r>
              <a:rPr lang="en-US" sz="2500" dirty="0"/>
              <a:t> </a:t>
            </a:r>
            <a:r>
              <a:rPr lang="en-US" sz="2500" dirty="0" err="1"/>
              <a:t>lebih</a:t>
            </a:r>
            <a:r>
              <a:rPr lang="en-US" sz="2500" dirty="0"/>
              <a:t> 	  		  </a:t>
            </a:r>
            <a:r>
              <a:rPr lang="en-US" sz="2500" dirty="0" err="1"/>
              <a:t>mudah</a:t>
            </a:r>
            <a:r>
              <a:rPr lang="en-US" sz="2500" dirty="0"/>
              <a:t> </a:t>
            </a:r>
            <a:r>
              <a:rPr lang="en-US" sz="2500" dirty="0" err="1"/>
              <a:t>terjalin</a:t>
            </a:r>
            <a:r>
              <a:rPr lang="en-US" sz="2500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63E0358-1D7D-43AC-83D0-01B5B5DFD18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451" y="624110"/>
            <a:ext cx="969161" cy="77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1425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CB1E4B-32D4-457F-A4CF-B7F22271B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56717"/>
          </a:xfrm>
        </p:spPr>
        <p:txBody>
          <a:bodyPr/>
          <a:lstStyle/>
          <a:p>
            <a:r>
              <a:rPr lang="en-US" dirty="0" err="1"/>
              <a:t>Implementasi</a:t>
            </a:r>
            <a:r>
              <a:rPr lang="en-US" dirty="0"/>
              <a:t> TQM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4FFBC8-114A-458C-B9BC-0807AEDC9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8730" y="1401932"/>
            <a:ext cx="8915400" cy="518484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500" dirty="0" err="1"/>
              <a:t>Komitmen</a:t>
            </a:r>
            <a:r>
              <a:rPr lang="en-US" sz="2500" dirty="0"/>
              <a:t> yang </a:t>
            </a:r>
            <a:r>
              <a:rPr lang="en-US" sz="2500" dirty="0" err="1"/>
              <a:t>tinggi</a:t>
            </a:r>
            <a:r>
              <a:rPr lang="en-US" sz="2500" dirty="0"/>
              <a:t> </a:t>
            </a:r>
            <a:r>
              <a:rPr lang="en-US" sz="2500" dirty="0" err="1"/>
              <a:t>dari</a:t>
            </a:r>
            <a:r>
              <a:rPr lang="en-US" sz="2500" dirty="0"/>
              <a:t> </a:t>
            </a:r>
            <a:r>
              <a:rPr lang="en-US" sz="2500" dirty="0" err="1"/>
              <a:t>manajemen</a:t>
            </a:r>
            <a:r>
              <a:rPr lang="en-US" sz="2500" dirty="0"/>
              <a:t> </a:t>
            </a:r>
            <a:r>
              <a:rPr lang="en-US" sz="2500" dirty="0" err="1"/>
              <a:t>puncak</a:t>
            </a:r>
            <a:endParaRPr lang="en-US" sz="2500" dirty="0"/>
          </a:p>
          <a:p>
            <a:pPr>
              <a:lnSpc>
                <a:spcPct val="150000"/>
              </a:lnSpc>
            </a:pPr>
            <a:r>
              <a:rPr lang="en-US" sz="2500" dirty="0" err="1"/>
              <a:t>Mengalokasikan</a:t>
            </a:r>
            <a:r>
              <a:rPr lang="en-US" sz="2500" dirty="0"/>
              <a:t> </a:t>
            </a:r>
            <a:r>
              <a:rPr lang="en-US" sz="2500" dirty="0" err="1"/>
              <a:t>waktu</a:t>
            </a:r>
            <a:r>
              <a:rPr lang="en-US" sz="2500" dirty="0"/>
              <a:t> </a:t>
            </a:r>
            <a:r>
              <a:rPr lang="en-US" sz="2500" dirty="0" err="1"/>
              <a:t>secara</a:t>
            </a:r>
            <a:r>
              <a:rPr lang="en-US" sz="2500" dirty="0"/>
              <a:t> </a:t>
            </a:r>
            <a:r>
              <a:rPr lang="en-US" sz="2500" dirty="0" err="1"/>
              <a:t>penuh</a:t>
            </a:r>
            <a:r>
              <a:rPr lang="en-US" sz="2500" dirty="0"/>
              <a:t> </a:t>
            </a:r>
            <a:r>
              <a:rPr lang="en-US" sz="2500" dirty="0" err="1"/>
              <a:t>untuk</a:t>
            </a:r>
            <a:r>
              <a:rPr lang="en-US" sz="2500" dirty="0"/>
              <a:t> program TQM</a:t>
            </a:r>
          </a:p>
          <a:p>
            <a:pPr>
              <a:lnSpc>
                <a:spcPct val="150000"/>
              </a:lnSpc>
            </a:pPr>
            <a:r>
              <a:rPr lang="en-US" sz="2500" dirty="0" err="1"/>
              <a:t>Menyiapkan</a:t>
            </a:r>
            <a:r>
              <a:rPr lang="en-US" sz="2500" dirty="0"/>
              <a:t> dana </a:t>
            </a:r>
            <a:r>
              <a:rPr lang="en-US" sz="2500" dirty="0" err="1"/>
              <a:t>dan</a:t>
            </a:r>
            <a:r>
              <a:rPr lang="en-US" sz="2500" dirty="0"/>
              <a:t> SDM yang </a:t>
            </a:r>
            <a:r>
              <a:rPr lang="en-US" sz="2500" dirty="0" err="1"/>
              <a:t>cukup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berkualitas</a:t>
            </a:r>
            <a:endParaRPr lang="en-US" sz="2500" dirty="0"/>
          </a:p>
          <a:p>
            <a:pPr>
              <a:lnSpc>
                <a:spcPct val="150000"/>
              </a:lnSpc>
            </a:pPr>
            <a:r>
              <a:rPr lang="en-US" sz="2500" dirty="0" err="1"/>
              <a:t>Memilih</a:t>
            </a:r>
            <a:r>
              <a:rPr lang="en-US" sz="2500" dirty="0"/>
              <a:t> </a:t>
            </a:r>
            <a:r>
              <a:rPr lang="en-US" sz="2500" dirty="0" err="1"/>
              <a:t>koordinator</a:t>
            </a:r>
            <a:r>
              <a:rPr lang="en-US" sz="2500" dirty="0"/>
              <a:t> program TQM</a:t>
            </a:r>
          </a:p>
          <a:p>
            <a:pPr>
              <a:lnSpc>
                <a:spcPct val="150000"/>
              </a:lnSpc>
            </a:pPr>
            <a:r>
              <a:rPr lang="en-US" sz="2500" dirty="0" err="1"/>
              <a:t>Melakukan</a:t>
            </a:r>
            <a:r>
              <a:rPr lang="en-US" sz="2500" dirty="0"/>
              <a:t> benchmarking </a:t>
            </a:r>
            <a:r>
              <a:rPr lang="en-US" sz="2500" dirty="0" err="1"/>
              <a:t>pada</a:t>
            </a:r>
            <a:r>
              <a:rPr lang="en-US" sz="2500" dirty="0"/>
              <a:t> </a:t>
            </a:r>
            <a:r>
              <a:rPr lang="en-US" sz="2500" dirty="0" err="1"/>
              <a:t>perusahaan</a:t>
            </a:r>
            <a:r>
              <a:rPr lang="en-US" sz="2500" dirty="0"/>
              <a:t> lain yang </a:t>
            </a:r>
            <a:r>
              <a:rPr lang="en-US" sz="2500" dirty="0" err="1"/>
              <a:t>menggunakan</a:t>
            </a:r>
            <a:r>
              <a:rPr lang="en-US" sz="2500" dirty="0"/>
              <a:t> TQM</a:t>
            </a:r>
          </a:p>
          <a:p>
            <a:pPr>
              <a:lnSpc>
                <a:spcPct val="150000"/>
              </a:lnSpc>
            </a:pPr>
            <a:r>
              <a:rPr lang="en-US" sz="2500" dirty="0" err="1"/>
              <a:t>Merumuskan</a:t>
            </a:r>
            <a:r>
              <a:rPr lang="en-US" sz="2500" dirty="0"/>
              <a:t> value, </a:t>
            </a:r>
            <a:r>
              <a:rPr lang="en-US" sz="2500" dirty="0" err="1"/>
              <a:t>visi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misi</a:t>
            </a:r>
            <a:endParaRPr lang="en-US" sz="2500" dirty="0"/>
          </a:p>
          <a:p>
            <a:pPr>
              <a:lnSpc>
                <a:spcPct val="150000"/>
              </a:lnSpc>
            </a:pPr>
            <a:r>
              <a:rPr lang="en-US" sz="2500" dirty="0" err="1"/>
              <a:t>Mempersiapkan</a:t>
            </a:r>
            <a:r>
              <a:rPr lang="en-US" sz="2500" dirty="0"/>
              <a:t> mental 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/>
              <a:t>menghadapi</a:t>
            </a:r>
            <a:r>
              <a:rPr lang="en-US" sz="2500" dirty="0"/>
              <a:t> </a:t>
            </a:r>
            <a:r>
              <a:rPr lang="en-US" sz="2500" dirty="0" err="1"/>
              <a:t>hambatan</a:t>
            </a:r>
            <a:endParaRPr lang="en-US" sz="2500" dirty="0"/>
          </a:p>
          <a:p>
            <a:pPr>
              <a:lnSpc>
                <a:spcPct val="150000"/>
              </a:lnSpc>
            </a:pPr>
            <a:r>
              <a:rPr lang="en-US" sz="2500" dirty="0" err="1"/>
              <a:t>Merencanakan</a:t>
            </a:r>
            <a:r>
              <a:rPr lang="en-US" sz="2500" dirty="0"/>
              <a:t> </a:t>
            </a:r>
            <a:r>
              <a:rPr lang="en-US" sz="2500" dirty="0" err="1"/>
              <a:t>mutasi</a:t>
            </a:r>
            <a:r>
              <a:rPr lang="en-US" sz="2500" dirty="0"/>
              <a:t> program TQM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63E0358-1D7D-43AC-83D0-01B5B5DFD18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451" y="624110"/>
            <a:ext cx="969161" cy="77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8023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63E0358-1D7D-43AC-83D0-01B5B5DFD18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451" y="671986"/>
            <a:ext cx="969161" cy="777821"/>
          </a:xfrm>
          <a:prstGeom prst="rect">
            <a:avLst/>
          </a:prstGeom>
        </p:spPr>
      </p:pic>
      <p:pic>
        <p:nvPicPr>
          <p:cNvPr id="3074" name="Picture 2" descr="Gambar terkait">
            <a:extLst>
              <a:ext uri="{FF2B5EF4-FFF2-40B4-BE49-F238E27FC236}">
                <a16:creationId xmlns="" xmlns:a16="http://schemas.microsoft.com/office/drawing/2014/main" id="{730506D4-BEF1-4934-BF11-19308762A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376" y="204702"/>
            <a:ext cx="6417248" cy="6448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31295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E0A154-472B-4C3C-824F-2F75D88BE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en-US" sz="8800" b="1" dirty="0">
              <a:solidFill>
                <a:schemeClr val="accent2">
                  <a:lumMod val="75000"/>
                </a:scheme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2224CB-0E20-4EC3-B82C-4538081EF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0538FC2-2B95-41BA-A090-ABEA5D0C3A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0001" y="624110"/>
            <a:ext cx="10117536" cy="583868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330D53B5-8ACB-43A8-B497-C615826DE1D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451" y="954338"/>
            <a:ext cx="969161" cy="77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884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E9945D-5932-4DA0-89EC-16F6A23DD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Benchmarking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C2B677D-50C6-4A6D-B9FA-FA767C0D7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/>
              <a:t>Menurut</a:t>
            </a:r>
            <a:r>
              <a:rPr lang="en-US" sz="2000" dirty="0"/>
              <a:t> David Kearns (CEO Xerox) Benchmarking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proses </a:t>
            </a:r>
            <a:r>
              <a:rPr lang="en-US" sz="2000" dirty="0" err="1"/>
              <a:t>mengukur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membandingkan</a:t>
            </a:r>
            <a:r>
              <a:rPr lang="en-US" sz="2000" dirty="0"/>
              <a:t> </a:t>
            </a:r>
            <a:r>
              <a:rPr lang="en-US" sz="2000" dirty="0" err="1"/>
              <a:t>operasi</a:t>
            </a:r>
            <a:r>
              <a:rPr lang="en-US" sz="2000" dirty="0"/>
              <a:t>, </a:t>
            </a:r>
            <a:r>
              <a:rPr lang="en-US" sz="2000" dirty="0" err="1"/>
              <a:t>produk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layanan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 </a:t>
            </a:r>
            <a:r>
              <a:rPr lang="en-US" sz="2000" dirty="0" err="1"/>
              <a:t>terkemuka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di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maupun</a:t>
            </a:r>
            <a:r>
              <a:rPr lang="en-US" sz="2000" dirty="0"/>
              <a:t> di </a:t>
            </a:r>
            <a:r>
              <a:rPr lang="en-US" sz="2000" dirty="0" err="1"/>
              <a:t>luar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. </a:t>
            </a:r>
            <a:r>
              <a:rPr lang="en-US" sz="2000" dirty="0" err="1"/>
              <a:t>Tujuan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proses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mengidentifikasi</a:t>
            </a:r>
            <a:r>
              <a:rPr lang="en-US" sz="2000" dirty="0"/>
              <a:t> </a:t>
            </a:r>
            <a:r>
              <a:rPr lang="en-US" sz="2000" dirty="0" err="1"/>
              <a:t>rahasia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 </a:t>
            </a:r>
            <a:r>
              <a:rPr lang="en-US" sz="2000" dirty="0" err="1"/>
              <a:t>terkemuka</a:t>
            </a:r>
            <a:r>
              <a:rPr lang="en-US" sz="2000" dirty="0"/>
              <a:t> </a:t>
            </a:r>
            <a:r>
              <a:rPr lang="en-US" sz="2000" dirty="0" err="1"/>
              <a:t>bisa</a:t>
            </a:r>
            <a:r>
              <a:rPr lang="en-US" sz="2000" dirty="0"/>
              <a:t> </a:t>
            </a:r>
            <a:r>
              <a:rPr lang="en-US" sz="2000" dirty="0" err="1"/>
              <a:t>sukses</a:t>
            </a: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7B84B53-7AD8-4E69-898F-F691364560B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451" y="954338"/>
            <a:ext cx="969161" cy="7778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09F7BC1-BB5D-4885-B0E6-5C073C15EF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2162" y="4512913"/>
            <a:ext cx="436245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3116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CB1E4B-32D4-457F-A4CF-B7F22271B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 Question: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4FFBC8-114A-458C-B9BC-0807AEDC9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500" dirty="0" err="1"/>
              <a:t>Mengapa</a:t>
            </a:r>
            <a:r>
              <a:rPr lang="en-US" sz="2500" dirty="0"/>
              <a:t> benchmarking </a:t>
            </a:r>
            <a:r>
              <a:rPr lang="en-US" sz="2500" dirty="0" err="1"/>
              <a:t>dapat</a:t>
            </a:r>
            <a:r>
              <a:rPr lang="en-US" sz="2500" dirty="0"/>
              <a:t> </a:t>
            </a:r>
            <a:r>
              <a:rPr lang="en-US" sz="2500" dirty="0" err="1"/>
              <a:t>disebut</a:t>
            </a:r>
            <a:r>
              <a:rPr lang="en-US" sz="2500" dirty="0"/>
              <a:t> </a:t>
            </a:r>
            <a:r>
              <a:rPr lang="en-US" sz="2500" dirty="0" err="1"/>
              <a:t>sebagai</a:t>
            </a:r>
            <a:r>
              <a:rPr lang="en-US" sz="2500" dirty="0"/>
              <a:t> </a:t>
            </a:r>
            <a:r>
              <a:rPr lang="en-US" sz="2500" dirty="0" err="1"/>
              <a:t>dasar</a:t>
            </a:r>
            <a:r>
              <a:rPr lang="en-US" sz="2500" dirty="0"/>
              <a:t> proses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keterampilan</a:t>
            </a:r>
            <a:r>
              <a:rPr lang="en-US" sz="2500" dirty="0"/>
              <a:t> </a:t>
            </a:r>
            <a:r>
              <a:rPr lang="en-US" sz="2500" dirty="0" err="1"/>
              <a:t>bisnis</a:t>
            </a:r>
            <a:r>
              <a:rPr lang="en-US" sz="2500" dirty="0"/>
              <a:t>?</a:t>
            </a:r>
          </a:p>
          <a:p>
            <a:pPr>
              <a:lnSpc>
                <a:spcPct val="150000"/>
              </a:lnSpc>
            </a:pPr>
            <a:r>
              <a:rPr lang="en-US" sz="2500" dirty="0" err="1"/>
              <a:t>Jelaskan</a:t>
            </a:r>
            <a:r>
              <a:rPr lang="en-US" sz="2500" dirty="0"/>
              <a:t> </a:t>
            </a:r>
            <a:r>
              <a:rPr lang="en-US" sz="2500" dirty="0" err="1"/>
              <a:t>hubungan</a:t>
            </a:r>
            <a:r>
              <a:rPr lang="en-US" sz="2500" dirty="0"/>
              <a:t> </a:t>
            </a:r>
            <a:r>
              <a:rPr lang="en-US" sz="2500" dirty="0" err="1"/>
              <a:t>antara</a:t>
            </a:r>
            <a:r>
              <a:rPr lang="en-US" sz="2500" dirty="0"/>
              <a:t> </a:t>
            </a:r>
            <a:r>
              <a:rPr lang="en-US" sz="2500" dirty="0" err="1"/>
              <a:t>akuntansi</a:t>
            </a:r>
            <a:r>
              <a:rPr lang="en-US" sz="2500" dirty="0"/>
              <a:t> </a:t>
            </a:r>
            <a:r>
              <a:rPr lang="en-US" sz="2500" dirty="0" err="1"/>
              <a:t>manajemen</a:t>
            </a:r>
            <a:r>
              <a:rPr lang="en-US" sz="2500" dirty="0"/>
              <a:t> strategic, TQM </a:t>
            </a:r>
            <a:r>
              <a:rPr lang="en-US" sz="2500" dirty="0" err="1"/>
              <a:t>dan</a:t>
            </a:r>
            <a:r>
              <a:rPr lang="en-US" sz="2500" dirty="0"/>
              <a:t> benchmarking.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63E0358-1D7D-43AC-83D0-01B5B5DFD18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451" y="699364"/>
            <a:ext cx="969161" cy="103279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848D8B88-E863-45B7-A191-1684798BC0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9212" y="699364"/>
            <a:ext cx="1434236" cy="1434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680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FB4F2A-47AA-4E8C-A727-F5E88A953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Mengapa</a:t>
            </a:r>
            <a:r>
              <a:rPr lang="en-US" dirty="0"/>
              <a:t> Benchmarking?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F142BED-3226-4BC7-9ACC-1050AD83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Memberi</a:t>
            </a:r>
            <a:r>
              <a:rPr lang="en-US" sz="2000" dirty="0"/>
              <a:t>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kesempatan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mendapatkan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/>
              <a:t>	- </a:t>
            </a:r>
            <a:r>
              <a:rPr lang="en-US" sz="2000" dirty="0" err="1"/>
              <a:t>Membangun</a:t>
            </a:r>
            <a:r>
              <a:rPr lang="en-US" sz="2000" dirty="0"/>
              <a:t> </a:t>
            </a:r>
            <a:r>
              <a:rPr lang="en-US" sz="2000" dirty="0" err="1"/>
              <a:t>kesadaran</a:t>
            </a:r>
            <a:r>
              <a:rPr lang="en-US" sz="2000" dirty="0"/>
              <a:t> yang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diri</a:t>
            </a:r>
            <a:r>
              <a:rPr lang="en-US" sz="2000" dirty="0"/>
              <a:t> </a:t>
            </a:r>
            <a:r>
              <a:rPr lang="en-US" sz="2000" dirty="0" err="1"/>
              <a:t>kita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- </a:t>
            </a:r>
            <a:r>
              <a:rPr lang="en-US" sz="2000" dirty="0" err="1"/>
              <a:t>Kesadaran</a:t>
            </a:r>
            <a:r>
              <a:rPr lang="en-US" sz="2000" dirty="0"/>
              <a:t> yang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(</a:t>
            </a:r>
            <a:r>
              <a:rPr lang="en-US" sz="2000" dirty="0" err="1"/>
              <a:t>pesaing</a:t>
            </a:r>
            <a:r>
              <a:rPr lang="en-US" sz="2000" dirty="0"/>
              <a:t>) yang </a:t>
            </a:r>
            <a:r>
              <a:rPr lang="en-US" sz="2000" dirty="0" err="1"/>
              <a:t>terbaik</a:t>
            </a:r>
            <a:endParaRPr lang="en-US" sz="2000" dirty="0"/>
          </a:p>
          <a:p>
            <a:r>
              <a:rPr lang="en-US" sz="2000" dirty="0"/>
              <a:t>Benchmarking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langkah</a:t>
            </a:r>
            <a:r>
              <a:rPr lang="en-US" sz="2000" dirty="0"/>
              <a:t> yang </a:t>
            </a:r>
            <a:r>
              <a:rPr lang="en-US" sz="2000" dirty="0" err="1"/>
              <a:t>efisien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paling </a:t>
            </a:r>
            <a:r>
              <a:rPr lang="en-US" sz="2000" dirty="0" err="1"/>
              <a:t>cepat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perbaikan</a:t>
            </a:r>
            <a:endParaRPr lang="en-US" sz="2000" dirty="0"/>
          </a:p>
          <a:p>
            <a:r>
              <a:rPr lang="en-US" sz="2000" dirty="0"/>
              <a:t>Benchmarking </a:t>
            </a:r>
            <a:r>
              <a:rPr lang="en-US" sz="2000" dirty="0" err="1"/>
              <a:t>mempunyai</a:t>
            </a:r>
            <a:r>
              <a:rPr lang="en-US" sz="2000" dirty="0"/>
              <a:t> </a:t>
            </a:r>
            <a:r>
              <a:rPr lang="en-US" sz="2000" dirty="0" err="1"/>
              <a:t>kemampuan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mempertinggi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kinerja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menyeluruh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signifikan</a:t>
            </a:r>
            <a:endParaRPr lang="en-US" sz="2000" dirty="0"/>
          </a:p>
          <a:p>
            <a:r>
              <a:rPr lang="en-US" sz="2000" dirty="0" err="1"/>
              <a:t>Belajar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pengalaman</a:t>
            </a:r>
            <a:r>
              <a:rPr lang="en-US" sz="2000" dirty="0"/>
              <a:t> orang lain</a:t>
            </a:r>
          </a:p>
          <a:p>
            <a:r>
              <a:rPr lang="en-US" sz="2000" dirty="0"/>
              <a:t>Cara </a:t>
            </a:r>
            <a:r>
              <a:rPr lang="en-US" sz="2000" dirty="0" err="1"/>
              <a:t>menetapkan</a:t>
            </a:r>
            <a:r>
              <a:rPr lang="en-US" sz="2000" dirty="0"/>
              <a:t> target yang </a:t>
            </a:r>
            <a:r>
              <a:rPr lang="en-US" sz="2000" dirty="0" err="1"/>
              <a:t>realistis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penuh</a:t>
            </a:r>
            <a:r>
              <a:rPr lang="en-US" sz="2000" dirty="0"/>
              <a:t> </a:t>
            </a:r>
            <a:r>
              <a:rPr lang="en-US" sz="2000" dirty="0" err="1"/>
              <a:t>ambisi</a:t>
            </a: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DB873ED6-DE21-4519-9A9B-6B058CB857B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451" y="954338"/>
            <a:ext cx="969161" cy="77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319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FB4F2A-47AA-4E8C-A727-F5E88A953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Benchmarking </a:t>
            </a:r>
            <a:r>
              <a:rPr lang="en-US" dirty="0" err="1"/>
              <a:t>Clasification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F142BED-3226-4BC7-9ACC-1050AD83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Menurut</a:t>
            </a:r>
            <a:r>
              <a:rPr lang="en-US" sz="2000" dirty="0"/>
              <a:t> </a:t>
            </a:r>
            <a:r>
              <a:rPr lang="en-US" sz="2000" dirty="0" err="1"/>
              <a:t>Subyeknya</a:t>
            </a:r>
            <a:r>
              <a:rPr lang="en-US" sz="2000" dirty="0"/>
              <a:t>: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Benchmarking Internal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Benchmarking </a:t>
            </a:r>
            <a:r>
              <a:rPr lang="en-US" sz="2000" dirty="0" err="1"/>
              <a:t>Eksternal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- Competitive Benchmarking</a:t>
            </a:r>
          </a:p>
          <a:p>
            <a:pPr marL="0" indent="0">
              <a:buNone/>
            </a:pPr>
            <a:r>
              <a:rPr lang="en-US" sz="2000" dirty="0"/>
              <a:t>	- Non-competitive Benchmarking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DB873ED6-DE21-4519-9A9B-6B058CB857B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451" y="954338"/>
            <a:ext cx="969161" cy="77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944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FB4F2A-47AA-4E8C-A727-F5E88A953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Benchmarking </a:t>
            </a:r>
            <a:r>
              <a:rPr lang="en-US" dirty="0" err="1"/>
              <a:t>Clasification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F142BED-3226-4BC7-9ACC-1050AD83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Menurut</a:t>
            </a:r>
            <a:r>
              <a:rPr lang="en-US" sz="2000" dirty="0"/>
              <a:t> </a:t>
            </a:r>
            <a:r>
              <a:rPr lang="en-US" sz="2000" dirty="0" err="1"/>
              <a:t>Obyeknya</a:t>
            </a:r>
            <a:r>
              <a:rPr lang="en-US" sz="2000" dirty="0"/>
              <a:t>: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Strategic Benchmarking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Process Benchmarking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Functional Benchmarking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Performance Benchmarking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Product Benchmarking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Financial Benchmarking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8DC0E2A1-06C6-4382-AF34-E18835EF6B8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451" y="954338"/>
            <a:ext cx="969161" cy="77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266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F54E1F8-5B09-4489-A726-5AF2AE896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Benchmarking Purpose And Offer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EB89B31-E0C4-473E-8B69-15A1E5F87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err="1"/>
              <a:t>Tujuan</a:t>
            </a:r>
            <a:r>
              <a:rPr lang="en-US" dirty="0"/>
              <a:t> Benchmarking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keunggulan</a:t>
            </a:r>
            <a:r>
              <a:rPr lang="en-US" dirty="0"/>
              <a:t> </a:t>
            </a:r>
            <a:r>
              <a:rPr lang="en-US" dirty="0" err="1"/>
              <a:t>kompetitif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memperbaiki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,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produktivitas</a:t>
            </a:r>
            <a:r>
              <a:rPr lang="en-US" dirty="0"/>
              <a:t>, </a:t>
            </a:r>
            <a:r>
              <a:rPr lang="en-US" dirty="0" err="1"/>
              <a:t>memperbaiki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pesaing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terkenal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pembanding</a:t>
            </a:r>
            <a:endParaRPr lang="en-US" dirty="0"/>
          </a:p>
          <a:p>
            <a:r>
              <a:rPr lang="en-US" dirty="0"/>
              <a:t>Hal –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Benchmarking:</a:t>
            </a:r>
          </a:p>
          <a:p>
            <a:pPr>
              <a:buFont typeface="+mj-lt"/>
              <a:buAutoNum type="arabicPeriod"/>
            </a:pP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petunjuk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dorongan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improfisasi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menerus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err="1"/>
              <a:t>Indikator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kelemahan</a:t>
            </a:r>
            <a:r>
              <a:rPr lang="en-US" dirty="0"/>
              <a:t> </a:t>
            </a:r>
            <a:r>
              <a:rPr lang="en-US" dirty="0" err="1"/>
              <a:t>pesaing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persaingan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err="1"/>
              <a:t>Mendafinisikan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yang </a:t>
            </a:r>
            <a:r>
              <a:rPr lang="en-US" dirty="0" err="1"/>
              <a:t>terbaik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taktik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visi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perusahaan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 err="1"/>
              <a:t>dll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89E6CC8-38D7-46D7-A0F7-56A578CA296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451" y="954338"/>
            <a:ext cx="969161" cy="77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34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CB1E4B-32D4-457F-A4CF-B7F22271B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   Pola Benchmarking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2922C649-99B4-45BD-8AD6-F92CA27B5C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79112" y="1530297"/>
            <a:ext cx="7633776" cy="512210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9D430EBC-34A9-4B17-8FE1-16A8FD8AA5F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451" y="628877"/>
            <a:ext cx="969161" cy="77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626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CB1E4B-32D4-457F-A4CF-B7F22271B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  Benchmarking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4FFBC8-114A-458C-B9BC-0807AEDC9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6 </a:t>
            </a:r>
            <a:r>
              <a:rPr lang="en-US" sz="2800" dirty="0" err="1"/>
              <a:t>langkah</a:t>
            </a:r>
            <a:r>
              <a:rPr lang="en-US" sz="2800" dirty="0"/>
              <a:t> Benchmarking:</a:t>
            </a:r>
          </a:p>
          <a:p>
            <a:pPr>
              <a:buFont typeface="+mj-lt"/>
              <a:buAutoNum type="arabicPeriod"/>
            </a:pPr>
            <a:r>
              <a:rPr lang="en-US" sz="2000" dirty="0" err="1"/>
              <a:t>Menentukan</a:t>
            </a:r>
            <a:r>
              <a:rPr lang="en-US" sz="2000" dirty="0"/>
              <a:t> </a:t>
            </a:r>
            <a:r>
              <a:rPr lang="en-US" sz="2000" dirty="0" err="1"/>
              <a:t>apa</a:t>
            </a:r>
            <a:r>
              <a:rPr lang="en-US" sz="2000" dirty="0"/>
              <a:t> yang </a:t>
            </a:r>
            <a:r>
              <a:rPr lang="en-US" sz="2000" dirty="0" err="1"/>
              <a:t>akan</a:t>
            </a:r>
            <a:r>
              <a:rPr lang="en-US" sz="2000" dirty="0"/>
              <a:t> di Benchmark</a:t>
            </a:r>
          </a:p>
          <a:p>
            <a:pPr>
              <a:buFont typeface="+mj-lt"/>
              <a:buAutoNum type="arabicPeriod"/>
            </a:pPr>
            <a:r>
              <a:rPr lang="en-US" sz="2000" dirty="0" err="1"/>
              <a:t>Menentukan</a:t>
            </a:r>
            <a:r>
              <a:rPr lang="en-US" sz="2000" dirty="0"/>
              <a:t> </a:t>
            </a:r>
            <a:r>
              <a:rPr lang="en-US" sz="2000" dirty="0" err="1"/>
              <a:t>ukuran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standard</a:t>
            </a:r>
          </a:p>
          <a:p>
            <a:pPr>
              <a:buFont typeface="+mj-lt"/>
              <a:buAutoNum type="arabicPeriod"/>
            </a:pPr>
            <a:r>
              <a:rPr lang="en-US" sz="2000" dirty="0" err="1"/>
              <a:t>Menentukan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siapa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benchmark</a:t>
            </a:r>
          </a:p>
          <a:p>
            <a:pPr>
              <a:buFont typeface="+mj-lt"/>
              <a:buAutoNum type="arabicPeriod"/>
            </a:pPr>
            <a:r>
              <a:rPr lang="en-US" sz="2000" dirty="0" err="1"/>
              <a:t>Pengumpulan</a:t>
            </a:r>
            <a:r>
              <a:rPr lang="en-US" sz="2000" dirty="0"/>
              <a:t> data / </a:t>
            </a:r>
            <a:r>
              <a:rPr lang="en-US" sz="2000" dirty="0" err="1"/>
              <a:t>kunjungan</a:t>
            </a:r>
            <a:endParaRPr lang="en-US" sz="2000" dirty="0"/>
          </a:p>
          <a:p>
            <a:pPr>
              <a:buFont typeface="+mj-lt"/>
              <a:buAutoNum type="arabicPeriod"/>
            </a:pPr>
            <a:r>
              <a:rPr lang="en-US" sz="2000" dirty="0" err="1"/>
              <a:t>Analisis</a:t>
            </a:r>
            <a:r>
              <a:rPr lang="en-US" sz="2000" dirty="0"/>
              <a:t> data</a:t>
            </a:r>
          </a:p>
          <a:p>
            <a:pPr>
              <a:buFont typeface="+mj-lt"/>
              <a:buAutoNum type="arabicPeriod"/>
            </a:pPr>
            <a:r>
              <a:rPr lang="en-US" sz="2000" dirty="0" err="1"/>
              <a:t>Merumuskan</a:t>
            </a:r>
            <a:r>
              <a:rPr lang="en-US" sz="2000" dirty="0"/>
              <a:t> </a:t>
            </a:r>
            <a:r>
              <a:rPr lang="en-US" sz="2000" dirty="0" err="1"/>
              <a:t>tujuan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rencana</a:t>
            </a:r>
            <a:r>
              <a:rPr lang="en-US" sz="2000" dirty="0"/>
              <a:t> </a:t>
            </a:r>
            <a:r>
              <a:rPr lang="en-US" sz="2000" dirty="0" err="1"/>
              <a:t>tindakan</a:t>
            </a: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9D430EBC-34A9-4B17-8FE1-16A8FD8AA5F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5451" y="954338"/>
            <a:ext cx="969161" cy="7778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9349F43A-D606-449F-8698-97E96D02AC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9212" y="525802"/>
            <a:ext cx="1477505" cy="1477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806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63E0358-1D7D-43AC-83D0-01B5B5DFD18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946" y="473891"/>
            <a:ext cx="969161" cy="777821"/>
          </a:xfrm>
          <a:prstGeom prst="rect">
            <a:avLst/>
          </a:prstGeom>
        </p:spPr>
      </p:pic>
      <p:pic>
        <p:nvPicPr>
          <p:cNvPr id="2050" name="Picture 2" descr="Hasil gambar untuk grafik benchmarking">
            <a:extLst>
              <a:ext uri="{FF2B5EF4-FFF2-40B4-BE49-F238E27FC236}">
                <a16:creationId xmlns="" xmlns:a16="http://schemas.microsoft.com/office/drawing/2014/main" id="{9986A9EF-85D3-48D3-AA94-8B2459C213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868" y="212956"/>
            <a:ext cx="5184263" cy="643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53151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313</TotalTime>
  <Words>797</Words>
  <Application>Microsoft Office PowerPoint</Application>
  <PresentationFormat>Custom</PresentationFormat>
  <Paragraphs>161</Paragraphs>
  <Slides>20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Wisp</vt:lpstr>
      <vt:lpstr>BENCHMARKING ANALYSIS &amp; MANAGEMENT ACCOUNTING</vt:lpstr>
      <vt:lpstr>Benchmarking Adalah:</vt:lpstr>
      <vt:lpstr>Mengapa Benchmarking?</vt:lpstr>
      <vt:lpstr>Benchmarking Clasification</vt:lpstr>
      <vt:lpstr>Benchmarking Clasification</vt:lpstr>
      <vt:lpstr>Benchmarking Purpose And Offer</vt:lpstr>
      <vt:lpstr>     Pola Benchmarking</vt:lpstr>
      <vt:lpstr>     Benchmarking Process</vt:lpstr>
      <vt:lpstr>PowerPoint Presentation</vt:lpstr>
      <vt:lpstr>Total Quality Management</vt:lpstr>
      <vt:lpstr>Unsur – Unsur Total Quality Management</vt:lpstr>
      <vt:lpstr>5 Pilar TQM</vt:lpstr>
      <vt:lpstr>Manfaat TQM</vt:lpstr>
      <vt:lpstr>Manfaat TQM</vt:lpstr>
      <vt:lpstr>Manfaat TQM</vt:lpstr>
      <vt:lpstr>Manfaat TQM</vt:lpstr>
      <vt:lpstr>Implementasi TQM</vt:lpstr>
      <vt:lpstr>PowerPoint Presentation</vt:lpstr>
      <vt:lpstr>PowerPoint Presentation</vt:lpstr>
      <vt:lpstr>    Question: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BENCHMARKING ANALYSIS &amp; MANAGEMENT ACCOUNTING</dc:title>
  <dc:creator>Fernando</dc:creator>
  <cp:lastModifiedBy>Yanuar</cp:lastModifiedBy>
  <cp:revision>40</cp:revision>
  <dcterms:created xsi:type="dcterms:W3CDTF">2017-12-09T14:10:36Z</dcterms:created>
  <dcterms:modified xsi:type="dcterms:W3CDTF">2018-09-22T04:15:12Z</dcterms:modified>
</cp:coreProperties>
</file>