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9D67-C0E0-4F69-B390-ADB7FD4A07BA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A80B-E7BC-455A-86BA-37C83C71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VALUE CHAIN ANALYSIS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value Chain Porter </a:t>
            </a:r>
            <a:r>
              <a:rPr lang="en-US" dirty="0" err="1" smtClean="0"/>
              <a:t>adalah</a:t>
            </a:r>
            <a:r>
              <a:rPr lang="en-US" dirty="0" smtClean="0"/>
              <a:t>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aktivitas-aktivitas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Aktivitas-aktivitas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i="1" dirty="0" smtClean="0"/>
              <a:t>1. Primary activities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2. Supported activities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i="1" dirty="0" smtClean="0"/>
              <a:t>Primary activities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/>
            <a:r>
              <a:rPr lang="en-US" dirty="0" smtClean="0"/>
              <a:t>Inbound logistics :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material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Operations : </a:t>
            </a:r>
            <a:r>
              <a:rPr lang="en-US" dirty="0" err="1" smtClean="0"/>
              <a:t>akivitas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input </a:t>
            </a:r>
            <a:r>
              <a:rPr lang="en-US" dirty="0" err="1" smtClean="0"/>
              <a:t>menjadi</a:t>
            </a:r>
            <a:r>
              <a:rPr lang="en-US" dirty="0" smtClean="0"/>
              <a:t> output.</a:t>
            </a:r>
          </a:p>
          <a:p>
            <a:pPr marL="514350" indent="-514350"/>
            <a:r>
              <a:rPr lang="en-US" dirty="0" smtClean="0"/>
              <a:t>Outbound logistics :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Marketing and sales :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agar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Service :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2. Supported activities :</a:t>
            </a:r>
            <a:endParaRPr lang="en-US" dirty="0" smtClean="0"/>
          </a:p>
          <a:p>
            <a:r>
              <a:rPr lang="en-US" dirty="0" smtClean="0"/>
              <a:t>Procurement :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input/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Human Resources Management : </a:t>
            </a:r>
            <a:r>
              <a:rPr lang="en-US" dirty="0" err="1" smtClean="0"/>
              <a:t>Pengaturan</a:t>
            </a:r>
            <a:r>
              <a:rPr lang="en-US" dirty="0" smtClean="0"/>
              <a:t> SDM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perekrutan</a:t>
            </a:r>
            <a:r>
              <a:rPr lang="en-US" dirty="0" smtClean="0"/>
              <a:t>, </a:t>
            </a:r>
            <a:r>
              <a:rPr lang="en-US" dirty="0" err="1" smtClean="0"/>
              <a:t>kompensasi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Technological Development :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, software, hardware,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input </a:t>
            </a:r>
            <a:r>
              <a:rPr lang="en-US" dirty="0" err="1" smtClean="0"/>
              <a:t>menjadi</a:t>
            </a:r>
            <a:r>
              <a:rPr lang="en-US" dirty="0" smtClean="0"/>
              <a:t> output.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nfrastructure</a:t>
            </a:r>
            <a:r>
              <a:rPr lang="en-US" dirty="0" smtClean="0"/>
              <a:t> :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departemen-departemen</a:t>
            </a:r>
            <a:r>
              <a:rPr lang="en-US" dirty="0" smtClean="0"/>
              <a:t>/</a:t>
            </a:r>
            <a:r>
              <a:rPr lang="en-US" dirty="0" err="1" smtClean="0"/>
              <a:t>fungsi-fungsi</a:t>
            </a:r>
            <a:r>
              <a:rPr lang="en-US" dirty="0" smtClean="0"/>
              <a:t> (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, GM, </a:t>
            </a:r>
            <a:r>
              <a:rPr lang="en-US" dirty="0" err="1" smtClean="0"/>
              <a:t>dsb</a:t>
            </a:r>
            <a:r>
              <a:rPr lang="en-US" dirty="0" smtClean="0"/>
              <a:t>) yang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bagian-bagiannya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APLIKASI PADA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model Porter value chain </a:t>
            </a:r>
            <a:r>
              <a:rPr lang="en-US" dirty="0" err="1" smtClean="0"/>
              <a:t>pada</a:t>
            </a:r>
            <a:r>
              <a:rPr lang="en-US" dirty="0" smtClean="0"/>
              <a:t> bank LIPPO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Bank yang </a:t>
            </a:r>
            <a:r>
              <a:rPr lang="en-US" dirty="0" err="1" smtClean="0"/>
              <a:t>dianalisis</a:t>
            </a:r>
            <a:r>
              <a:rPr lang="en-US" dirty="0" smtClean="0"/>
              <a:t> : </a:t>
            </a:r>
            <a:r>
              <a:rPr lang="en-US" dirty="0" err="1" smtClean="0"/>
              <a:t>Lippo</a:t>
            </a:r>
            <a:r>
              <a:rPr lang="en-US" dirty="0" smtClean="0"/>
              <a:t> Bank (PT Bank </a:t>
            </a:r>
            <a:r>
              <a:rPr lang="en-US" dirty="0" err="1" smtClean="0"/>
              <a:t>Lippo</a:t>
            </a:r>
            <a:r>
              <a:rPr lang="en-US" dirty="0" smtClean="0"/>
              <a:t>, </a:t>
            </a:r>
            <a:r>
              <a:rPr lang="en-US" dirty="0" err="1" smtClean="0"/>
              <a:t>Tbk</a:t>
            </a:r>
            <a:r>
              <a:rPr lang="en-US" dirty="0" smtClean="0"/>
              <a:t>.)</a:t>
            </a:r>
          </a:p>
          <a:p>
            <a:r>
              <a:rPr lang="en-US" i="1" dirty="0" smtClean="0"/>
              <a:t>1. Primary Activities </a:t>
            </a:r>
            <a:r>
              <a:rPr lang="en-US" i="1" dirty="0" err="1" smtClean="0"/>
              <a:t>Lippo</a:t>
            </a:r>
            <a:r>
              <a:rPr lang="en-US" i="1" dirty="0" smtClean="0"/>
              <a:t> Bank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a. Inbound logistics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Rp.3570 </a:t>
            </a:r>
            <a:r>
              <a:rPr lang="en-US" dirty="0" err="1" smtClean="0"/>
              <a:t>milyar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2005,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giro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 lain </a:t>
            </a:r>
            <a:r>
              <a:rPr lang="en-US" dirty="0" err="1" smtClean="0"/>
              <a:t>dan</a:t>
            </a:r>
            <a:r>
              <a:rPr lang="en-US" dirty="0" smtClean="0"/>
              <a:t> BI, </a:t>
            </a:r>
            <a:r>
              <a:rPr lang="en-US" dirty="0" err="1" smtClean="0"/>
              <a:t>efek-efek</a:t>
            </a:r>
            <a:r>
              <a:rPr lang="en-US" dirty="0" smtClean="0"/>
              <a:t>, portfolio </a:t>
            </a:r>
            <a:r>
              <a:rPr lang="en-US" dirty="0" err="1" smtClean="0"/>
              <a:t>Sertifikat</a:t>
            </a:r>
            <a:r>
              <a:rPr lang="en-US" dirty="0" smtClean="0"/>
              <a:t> Bank Indonesia,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Program Anti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(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b. Operations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kliring</a:t>
            </a:r>
            <a:r>
              <a:rPr lang="en-US" dirty="0" smtClean="0"/>
              <a:t>, </a:t>
            </a:r>
            <a:r>
              <a:rPr lang="en-US" dirty="0" err="1" smtClean="0"/>
              <a:t>setoran</a:t>
            </a:r>
            <a:r>
              <a:rPr lang="en-US" dirty="0" smtClean="0"/>
              <a:t>, </a:t>
            </a:r>
            <a:r>
              <a:rPr lang="en-US" dirty="0" err="1" smtClean="0"/>
              <a:t>tarikan</a:t>
            </a:r>
            <a:r>
              <a:rPr lang="en-US" dirty="0" smtClean="0"/>
              <a:t> transfer, </a:t>
            </a:r>
            <a:r>
              <a:rPr lang="en-US" dirty="0" err="1" smtClean="0"/>
              <a:t>dls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Compliance Group, yang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agar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Bank Indonesia.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Program Anti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Outbound logistics :</a:t>
            </a:r>
            <a:br>
              <a:rPr lang="en-US" dirty="0" smtClean="0"/>
            </a:br>
            <a:r>
              <a:rPr lang="en-US" dirty="0" smtClean="0"/>
              <a:t>- 400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pembantu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87 </a:t>
            </a:r>
            <a:r>
              <a:rPr lang="en-US" dirty="0" err="1" smtClean="0"/>
              <a:t>kota</a:t>
            </a:r>
            <a:r>
              <a:rPr lang="en-US" dirty="0" smtClean="0"/>
              <a:t>, 700 unit ATM </a:t>
            </a:r>
            <a:r>
              <a:rPr lang="en-US" dirty="0" err="1" smtClean="0"/>
              <a:t>di</a:t>
            </a:r>
            <a:r>
              <a:rPr lang="en-US" dirty="0" smtClean="0"/>
              <a:t> 120 </a:t>
            </a:r>
            <a:r>
              <a:rPr lang="en-US" dirty="0" err="1" smtClean="0"/>
              <a:t>kota</a:t>
            </a:r>
            <a:r>
              <a:rPr lang="en-US" dirty="0" smtClean="0"/>
              <a:t>, 6 Branch Service Center.</a:t>
            </a:r>
            <a:br>
              <a:rPr lang="en-US" dirty="0" smtClean="0"/>
            </a:br>
            <a:r>
              <a:rPr lang="en-US" dirty="0" smtClean="0"/>
              <a:t>- E-Banking : Internet Banking, Mobile Banking, Phone Banking,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online 24 jam.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d. Marketing and sales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Tersedianya</a:t>
            </a:r>
            <a:r>
              <a:rPr lang="en-US" dirty="0" smtClean="0"/>
              <a:t> teller </a:t>
            </a:r>
            <a:r>
              <a:rPr lang="en-US" dirty="0" err="1" smtClean="0"/>
              <a:t>dan</a:t>
            </a:r>
            <a:r>
              <a:rPr lang="en-US" dirty="0" smtClean="0"/>
              <a:t> information center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yang </a:t>
            </a:r>
            <a:r>
              <a:rPr lang="en-US" dirty="0" err="1" smtClean="0"/>
              <a:t>gencar</a:t>
            </a:r>
            <a:r>
              <a:rPr lang="en-US" dirty="0" smtClean="0"/>
              <a:t> </a:t>
            </a:r>
            <a:r>
              <a:rPr lang="en-US" dirty="0" err="1" smtClean="0"/>
              <a:t>ditelevisi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undian-undian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berhadiah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Corporate Social Responsibility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LippoBank</a:t>
            </a:r>
            <a:r>
              <a:rPr lang="en-US" dirty="0" smtClean="0"/>
              <a:t> </a:t>
            </a:r>
            <a:r>
              <a:rPr lang="en-US" dirty="0" err="1" smtClean="0"/>
              <a:t>dimata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Lengkapnya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bank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paket-paket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dimbangi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plus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LippoBank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ATM yang </a:t>
            </a:r>
            <a:r>
              <a:rPr lang="en-US" dirty="0" err="1" smtClean="0"/>
              <a:t>strategis</a:t>
            </a:r>
            <a:r>
              <a:rPr lang="en-US" dirty="0" smtClean="0"/>
              <a:t>,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customer yang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2. Supported Activities </a:t>
            </a:r>
            <a:r>
              <a:rPr lang="en-US" i="1" dirty="0" err="1" smtClean="0"/>
              <a:t>Lippo</a:t>
            </a:r>
            <a:r>
              <a:rPr lang="en-US" i="1" dirty="0" smtClean="0"/>
              <a:t> bank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Procurement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, 75%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giro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Dari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bunga-bunga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Indonesia, </a:t>
            </a:r>
            <a:r>
              <a:rPr lang="en-US" dirty="0" err="1" smtClean="0"/>
              <a:t>provisi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Saham-saham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media </a:t>
            </a:r>
            <a:r>
              <a:rPr lang="en-US" dirty="0" err="1" smtClean="0"/>
              <a:t>perolehan</a:t>
            </a:r>
            <a:r>
              <a:rPr lang="en-US" dirty="0" smtClean="0"/>
              <a:t> modal/</a:t>
            </a:r>
            <a:r>
              <a:rPr lang="en-US" dirty="0" err="1" smtClean="0"/>
              <a:t>kas</a:t>
            </a:r>
            <a:r>
              <a:rPr lang="en-US" dirty="0" smtClean="0"/>
              <a:t>. </a:t>
            </a:r>
            <a:r>
              <a:rPr lang="en-US" dirty="0" err="1" smtClean="0"/>
              <a:t>Saham-saham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BEJ </a:t>
            </a:r>
            <a:r>
              <a:rPr lang="en-US" dirty="0" err="1" smtClean="0"/>
              <a:t>dan</a:t>
            </a:r>
            <a:r>
              <a:rPr lang="en-US" dirty="0" smtClean="0"/>
              <a:t> BES.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Perputaran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 yang rata-rata </a:t>
            </a:r>
            <a:r>
              <a:rPr lang="en-US" dirty="0" err="1" smtClean="0"/>
              <a:t>Rp</a:t>
            </a:r>
            <a:r>
              <a:rPr lang="en-US" dirty="0" smtClean="0"/>
              <a:t>. 530 </a:t>
            </a:r>
            <a:r>
              <a:rPr lang="en-US" dirty="0" err="1" smtClean="0"/>
              <a:t>trilyun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b. Human Resources Management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Adanya</a:t>
            </a:r>
            <a:r>
              <a:rPr lang="en-US" dirty="0" smtClean="0"/>
              <a:t> Unit Training Human Resources,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program-program </a:t>
            </a:r>
            <a:r>
              <a:rPr lang="en-US" dirty="0" err="1" smtClean="0"/>
              <a:t>pengembangan</a:t>
            </a:r>
            <a:r>
              <a:rPr lang="en-US" dirty="0" smtClean="0"/>
              <a:t> SDM, </a:t>
            </a:r>
            <a:r>
              <a:rPr lang="en-US" dirty="0" err="1" smtClean="0"/>
              <a:t>diantaranya</a:t>
            </a:r>
            <a:r>
              <a:rPr lang="en-US" dirty="0" smtClean="0"/>
              <a:t> : Management Development, Information Technology Development</a:t>
            </a:r>
            <a:br>
              <a:rPr lang="en-US" dirty="0" smtClean="0"/>
            </a:br>
            <a:r>
              <a:rPr lang="en-US" dirty="0" smtClean="0"/>
              <a:t>, Dealer Development, Human Resources Development. (SDM </a:t>
            </a:r>
            <a:r>
              <a:rPr lang="en-US" dirty="0" err="1" smtClean="0"/>
              <a:t>sejumlah</a:t>
            </a:r>
            <a:r>
              <a:rPr lang="en-US" dirty="0" smtClean="0"/>
              <a:t> 6000an </a:t>
            </a:r>
            <a:r>
              <a:rPr lang="en-US" dirty="0" err="1" smtClean="0"/>
              <a:t>pada</a:t>
            </a:r>
            <a:r>
              <a:rPr lang="en-US" dirty="0" smtClean="0"/>
              <a:t> 2005).</a:t>
            </a:r>
          </a:p>
          <a:p>
            <a:r>
              <a:rPr lang="en-US" dirty="0" smtClean="0"/>
              <a:t>c. Technological Development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yang </a:t>
            </a:r>
            <a:r>
              <a:rPr lang="en-US" dirty="0" err="1" smtClean="0"/>
              <a:t>canggih</a:t>
            </a:r>
            <a:r>
              <a:rPr lang="en-US" dirty="0" smtClean="0"/>
              <a:t>,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volume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30 </a:t>
            </a:r>
            <a:r>
              <a:rPr lang="en-US" dirty="0" err="1" smtClean="0"/>
              <a:t>trilyun</a:t>
            </a:r>
            <a:r>
              <a:rPr lang="en-US" dirty="0" smtClean="0"/>
              <a:t>/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Internet Banking, Mobile Banking, Phone Banking, Call Center.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agar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Euro Master Visa (EMV),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ATM.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Infrastructure :</a:t>
            </a:r>
            <a:br>
              <a:rPr lang="en-US" dirty="0" smtClean="0"/>
            </a:br>
            <a:r>
              <a:rPr lang="en-US" dirty="0" smtClean="0"/>
              <a:t>- Management Information System, Accounting, Operations, Financial, Human Resources Department.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: </a:t>
            </a:r>
            <a:r>
              <a:rPr lang="en-US" dirty="0" err="1" smtClean="0"/>
              <a:t>jaringan</a:t>
            </a:r>
            <a:r>
              <a:rPr lang="en-US" dirty="0" smtClean="0"/>
              <a:t> ATM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(400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, 700 unit ATM), </a:t>
            </a:r>
            <a:r>
              <a:rPr lang="en-US" dirty="0" err="1" smtClean="0"/>
              <a:t>LippoNetBank</a:t>
            </a:r>
            <a:r>
              <a:rPr lang="en-US" dirty="0" smtClean="0"/>
              <a:t>, e-</a:t>
            </a:r>
            <a:r>
              <a:rPr lang="en-US" dirty="0" err="1" smtClean="0"/>
              <a:t>LippoLink</a:t>
            </a:r>
            <a:r>
              <a:rPr lang="en-US" dirty="0" smtClean="0"/>
              <a:t>, </a:t>
            </a:r>
            <a:r>
              <a:rPr lang="en-US" dirty="0" err="1" smtClean="0"/>
              <a:t>fasilitas</a:t>
            </a:r>
            <a:r>
              <a:rPr lang="en-US" dirty="0" smtClean="0"/>
              <a:t> Call Center.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Pengalihan</a:t>
            </a:r>
            <a:r>
              <a:rPr lang="en-US" dirty="0" smtClean="0"/>
              <a:t> ‘Delegated Authority’ </a:t>
            </a:r>
            <a:r>
              <a:rPr lang="en-US" dirty="0" err="1" smtClean="0"/>
              <a:t>dan</a:t>
            </a:r>
            <a:r>
              <a:rPr lang="en-US" dirty="0" smtClean="0"/>
              <a:t> ‘Service Strategy’ </a:t>
            </a:r>
            <a:r>
              <a:rPr lang="en-US" dirty="0" err="1" smtClean="0"/>
              <a:t>dari</a:t>
            </a:r>
            <a:r>
              <a:rPr lang="en-US" dirty="0" smtClean="0"/>
              <a:t> Kantor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‘Credit Service Center’ </a:t>
            </a:r>
            <a:r>
              <a:rPr lang="en-US" dirty="0" err="1" smtClean="0"/>
              <a:t>dan</a:t>
            </a:r>
            <a:r>
              <a:rPr lang="en-US" dirty="0" smtClean="0"/>
              <a:t> ‘Branch Service Center’, agar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i="1" dirty="0" smtClean="0"/>
              <a:t>Value </a:t>
            </a:r>
            <a:r>
              <a:rPr lang="en-US" i="1" dirty="0"/>
              <a:t>Chain </a:t>
            </a:r>
            <a:r>
              <a:rPr lang="en-US" i="1" dirty="0" err="1" smtClean="0"/>
              <a:t>Analyisis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/>
              <a:t>alat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memahami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nilai</a:t>
            </a:r>
            <a:r>
              <a:rPr lang="en-US" i="1" dirty="0"/>
              <a:t> yang </a:t>
            </a:r>
            <a:r>
              <a:rPr lang="en-US" i="1" dirty="0" err="1"/>
              <a:t>membentuk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produk</a:t>
            </a:r>
            <a:r>
              <a:rPr lang="en-US" i="1" dirty="0" smtClean="0"/>
              <a:t> (</a:t>
            </a:r>
            <a:r>
              <a:rPr lang="en-US" dirty="0" smtClean="0"/>
              <a:t>Shank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Govindarajan</a:t>
            </a:r>
            <a:r>
              <a:rPr lang="en-US" dirty="0" smtClean="0"/>
              <a:t>, 1992)</a:t>
            </a:r>
            <a:endParaRPr lang="en-US" i="1" dirty="0"/>
          </a:p>
          <a:p>
            <a:r>
              <a:rPr lang="id-ID" dirty="0" smtClean="0"/>
              <a:t>Analisis </a:t>
            </a:r>
            <a:r>
              <a:rPr lang="id-ID" i="1" dirty="0" smtClean="0"/>
              <a:t>value chain </a:t>
            </a:r>
            <a:r>
              <a:rPr lang="id-ID" dirty="0" smtClean="0"/>
              <a:t>memandang perusahaan sebagai salah satu bagian dari rantai nilai produk. Rantai nilai produk merupakan aktivitas yang berawal dari bahan mentah sampai dengan pcnanganan purna jual.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i="1" dirty="0" smtClean="0"/>
              <a:t>(supplier linkages),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i="1" dirty="0" smtClean="0"/>
              <a:t>{consumer linkages).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(Porter, 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‘Credit Service Center’ </a:t>
            </a:r>
            <a:r>
              <a:rPr lang="en-US" dirty="0" err="1" smtClean="0"/>
              <a:t>dan</a:t>
            </a:r>
            <a:r>
              <a:rPr lang="en-US" dirty="0" smtClean="0"/>
              <a:t> ‘Branch Service Center’, agar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Infrastruktur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4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datar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Strategic Business Unit.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Pengawasan</a:t>
            </a:r>
            <a:r>
              <a:rPr lang="en-US" dirty="0" smtClean="0"/>
              <a:t> Internal : Internal audit Group, Compliance Group, Unit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Jaringan</a:t>
            </a:r>
            <a:r>
              <a:rPr lang="en-US" dirty="0" smtClean="0"/>
              <a:t> intranet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- Risk Management Charter </a:t>
            </a:r>
            <a:r>
              <a:rPr lang="en-US" dirty="0" err="1" smtClean="0"/>
              <a:t>dan</a:t>
            </a:r>
            <a:r>
              <a:rPr lang="en-US" dirty="0" smtClean="0"/>
              <a:t> Risk Management Philosophy,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infrasruktur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: Risk Mitigation, Corporate Governance, Risk Management, Audit, </a:t>
            </a:r>
            <a:r>
              <a:rPr lang="en-US" dirty="0" err="1" smtClean="0"/>
              <a:t>Kredit</a:t>
            </a:r>
            <a:r>
              <a:rPr lang="en-US" dirty="0" smtClean="0"/>
              <a:t>, Products, Assets and Liabilities, </a:t>
            </a:r>
            <a:r>
              <a:rPr lang="en-US" dirty="0" err="1" smtClean="0"/>
              <a:t>dan</a:t>
            </a:r>
            <a:r>
              <a:rPr lang="en-US" dirty="0" smtClean="0"/>
              <a:t> Work Group.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Restucturing</a:t>
            </a:r>
            <a:r>
              <a:rPr lang="en-US" dirty="0" smtClean="0"/>
              <a:t> and Settlement Group,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unit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Instutional</a:t>
            </a:r>
            <a:r>
              <a:rPr lang="en-US" dirty="0" smtClean="0"/>
              <a:t> Banking Group </a:t>
            </a:r>
            <a:r>
              <a:rPr lang="en-US" dirty="0" err="1" smtClean="0"/>
              <a:t>dan</a:t>
            </a:r>
            <a:r>
              <a:rPr lang="en-US" dirty="0" smtClean="0"/>
              <a:t> Asset-Liability Management,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LippoBank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treasury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i="1" dirty="0"/>
              <a:t>value-chain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mengidentifikasi</a:t>
            </a:r>
            <a:r>
              <a:rPr lang="en-US" i="1" dirty="0"/>
              <a:t> </a:t>
            </a:r>
            <a:r>
              <a:rPr lang="en-US" i="1" dirty="0" err="1"/>
              <a:t>tahap-tahap</a:t>
            </a:r>
            <a:r>
              <a:rPr lang="en-US" i="1" dirty="0"/>
              <a:t> value chain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mana</a:t>
            </a:r>
            <a:r>
              <a:rPr lang="en-US" i="1" dirty="0"/>
              <a:t> </a:t>
            </a:r>
            <a:r>
              <a:rPr lang="en-US" i="1" dirty="0" err="1"/>
              <a:t>perusahaan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meningkatkan</a:t>
            </a:r>
            <a:r>
              <a:rPr lang="en-US" i="1" dirty="0"/>
              <a:t> value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pelanggan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menurunkan</a:t>
            </a:r>
            <a:r>
              <a:rPr lang="en-US" i="1" dirty="0"/>
              <a:t> </a:t>
            </a:r>
            <a:r>
              <a:rPr lang="en-US" i="1" dirty="0" err="1" smtClean="0"/>
              <a:t>biaya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Perbedaan</a:t>
            </a:r>
            <a:r>
              <a:rPr lang="en-US" sz="3200" dirty="0" smtClean="0">
                <a:solidFill>
                  <a:srgbClr val="FF0000"/>
                </a:solidFill>
              </a:rPr>
              <a:t> Value-Added Analysis and Value-Chain Analysis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added analysis :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mengklasifikasikan</a:t>
            </a:r>
            <a:r>
              <a:rPr lang="en-US" dirty="0" smtClean="0"/>
              <a:t> </a:t>
            </a:r>
            <a:r>
              <a:rPr lang="en-US" dirty="0" err="1" smtClean="0"/>
              <a:t>aktivitas-aktivitas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Value chain analysis :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total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 err="1"/>
              <a:t>Strategi</a:t>
            </a:r>
            <a:r>
              <a:rPr lang="en-US" i="1" dirty="0"/>
              <a:t> Low Cost </a:t>
            </a:r>
          </a:p>
          <a:p>
            <a:endParaRPr lang="en-US" dirty="0"/>
          </a:p>
          <a:p>
            <a:r>
              <a:rPr lang="en-US" i="1" dirty="0" err="1"/>
              <a:t>Strategi</a:t>
            </a:r>
            <a:r>
              <a:rPr lang="en-US" i="1" dirty="0"/>
              <a:t> </a:t>
            </a:r>
            <a:r>
              <a:rPr lang="en-US" i="1" dirty="0" err="1"/>
              <a:t>kompetitif</a:t>
            </a:r>
            <a:r>
              <a:rPr lang="en-US" i="1" dirty="0"/>
              <a:t> </a:t>
            </a:r>
            <a:r>
              <a:rPr lang="en-US" i="1" dirty="0" err="1"/>
              <a:t>diferensiasi</a:t>
            </a:r>
            <a:r>
              <a:rPr lang="en-US" i="1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i="1" dirty="0" err="1" smtClean="0"/>
              <a:t>Strategi</a:t>
            </a:r>
            <a:r>
              <a:rPr lang="en-US" i="1" dirty="0" smtClean="0"/>
              <a:t> Low Cost 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Strategi</a:t>
            </a:r>
            <a:r>
              <a:rPr lang="en-US" i="1" dirty="0" smtClean="0"/>
              <a:t> </a:t>
            </a:r>
            <a:r>
              <a:rPr lang="en-US" i="1" dirty="0" err="1" smtClean="0"/>
              <a:t>kompetitif</a:t>
            </a:r>
            <a:r>
              <a:rPr lang="en-US" i="1" dirty="0" smtClean="0"/>
              <a:t> </a:t>
            </a:r>
            <a:r>
              <a:rPr lang="en-US" i="1" dirty="0" err="1" smtClean="0"/>
              <a:t>diferensiasi</a:t>
            </a:r>
            <a:r>
              <a:rPr lang="en-US" i="1" dirty="0" smtClean="0"/>
              <a:t> 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 err="1"/>
              <a:t>Strategi</a:t>
            </a:r>
            <a:r>
              <a:rPr lang="en-US" i="1" dirty="0"/>
              <a:t> Low Cost </a:t>
            </a:r>
            <a:r>
              <a:rPr lang="en-US" i="1" dirty="0" err="1"/>
              <a:t>menekankan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</a:t>
            </a:r>
            <a:r>
              <a:rPr lang="en-US" i="1" dirty="0" err="1"/>
              <a:t>jual</a:t>
            </a:r>
            <a:r>
              <a:rPr lang="en-US" i="1" dirty="0"/>
              <a:t> yang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rendah</a:t>
            </a:r>
            <a:r>
              <a:rPr lang="en-US" i="1" dirty="0"/>
              <a:t> </a:t>
            </a:r>
            <a:r>
              <a:rPr lang="en-US" i="1" dirty="0" err="1"/>
              <a:t>dibandingkan</a:t>
            </a:r>
            <a:r>
              <a:rPr lang="en-US" i="1" dirty="0"/>
              <a:t> </a:t>
            </a:r>
            <a:r>
              <a:rPr lang="en-US" i="1" dirty="0" err="1"/>
              <a:t>kompetitor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menarik</a:t>
            </a:r>
            <a:r>
              <a:rPr lang="en-US" i="1" dirty="0"/>
              <a:t> </a:t>
            </a:r>
            <a:r>
              <a:rPr lang="en-US" i="1" dirty="0" err="1"/>
              <a:t>konsumen</a:t>
            </a:r>
            <a:r>
              <a:rPr lang="en-US" i="1" dirty="0"/>
              <a:t> </a:t>
            </a:r>
          </a:p>
          <a:p>
            <a:endParaRPr lang="en-US" dirty="0"/>
          </a:p>
          <a:p>
            <a:r>
              <a:rPr lang="en-US" i="1" dirty="0" err="1"/>
              <a:t>Strategi</a:t>
            </a:r>
            <a:r>
              <a:rPr lang="en-US" i="1" dirty="0"/>
              <a:t> </a:t>
            </a:r>
            <a:r>
              <a:rPr lang="en-US" i="1" dirty="0" err="1"/>
              <a:t>kompetitif</a:t>
            </a:r>
            <a:r>
              <a:rPr lang="en-US" i="1" dirty="0"/>
              <a:t> </a:t>
            </a:r>
            <a:r>
              <a:rPr lang="en-US" i="1" dirty="0" err="1"/>
              <a:t>diferensiasi</a:t>
            </a:r>
            <a:r>
              <a:rPr lang="en-US" i="1" dirty="0"/>
              <a:t> </a:t>
            </a:r>
            <a:r>
              <a:rPr lang="en-US" i="1" dirty="0" err="1"/>
              <a:t>menekankan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keunikan</a:t>
            </a:r>
            <a:r>
              <a:rPr lang="en-US" i="1" dirty="0"/>
              <a:t> </a:t>
            </a:r>
            <a:r>
              <a:rPr lang="en-US" i="1" dirty="0" err="1"/>
              <a:t>produk</a:t>
            </a:r>
            <a:r>
              <a:rPr lang="en-US" i="1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outcome yang </a:t>
            </a:r>
            <a:r>
              <a:rPr lang="en-US" i="1" dirty="0" err="1"/>
              <a:t>terpenting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Value Chain Analysis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kesimpel</a:t>
            </a:r>
            <a:r>
              <a:rPr lang="en-US" i="1" dirty="0"/>
              <a:t>-an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fungsi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workflow yang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kegiatan</a:t>
            </a:r>
            <a:r>
              <a:rPr lang="en-US" i="1" dirty="0"/>
              <a:t> </a:t>
            </a:r>
            <a:r>
              <a:rPr lang="en-US" i="1" dirty="0" err="1"/>
              <a:t>bisnis</a:t>
            </a:r>
            <a:r>
              <a:rPr lang="en-US" i="1" dirty="0"/>
              <a:t> yang </a:t>
            </a:r>
            <a:r>
              <a:rPr lang="en-US" i="1" dirty="0" err="1"/>
              <a:t>terfokus</a:t>
            </a:r>
            <a:r>
              <a:rPr lang="en-US" i="1" dirty="0"/>
              <a:t>, </a:t>
            </a:r>
            <a:r>
              <a:rPr lang="en-US" i="1" dirty="0" err="1"/>
              <a:t>sehingga</a:t>
            </a:r>
            <a:r>
              <a:rPr lang="en-US" i="1" dirty="0"/>
              <a:t> </a:t>
            </a:r>
            <a:r>
              <a:rPr lang="en-US" i="1" dirty="0" err="1"/>
              <a:t>perusahaan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kompetitif</a:t>
            </a:r>
            <a:r>
              <a:rPr lang="en-US" i="1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Analisis </a:t>
            </a:r>
            <a:r>
              <a:rPr lang="fi-FI" i="1" dirty="0"/>
              <a:t>value-chain mempunyai tiga tahapan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i="1" dirty="0"/>
              <a:t>Value Chain </a:t>
            </a:r>
            <a:endParaRPr lang="en-US" dirty="0"/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i="1" dirty="0"/>
              <a:t>Cost driver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setiap</a:t>
            </a:r>
            <a:r>
              <a:rPr lang="en-US" i="1" dirty="0"/>
              <a:t> </a:t>
            </a:r>
            <a:r>
              <a:rPr lang="en-US" i="1" dirty="0" err="1"/>
              <a:t>aktivitas</a:t>
            </a:r>
            <a:r>
              <a:rPr lang="en-US" i="1" dirty="0"/>
              <a:t> </a:t>
            </a:r>
            <a:r>
              <a:rPr lang="en-US" i="1" dirty="0" err="1"/>
              <a:t>nilai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Porter value chain framework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934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447</Words>
  <Application>Microsoft Office PowerPoint</Application>
  <PresentationFormat>On-screen Show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VALUE CHAIN ANALYSIS</vt:lpstr>
      <vt:lpstr>VALUE CHAIN ???</vt:lpstr>
      <vt:lpstr>Tujuan:</vt:lpstr>
      <vt:lpstr>Perbedaan Value-Added Analysis and Value-Chain Analysis</vt:lpstr>
      <vt:lpstr>Beberapa strategi :</vt:lpstr>
      <vt:lpstr>Strategi Low Cost  dan Strategi kompetitif diferensiasi  </vt:lpstr>
      <vt:lpstr>PowerPoint Presentation</vt:lpstr>
      <vt:lpstr>Analisis value-chain mempunyai tiga tahapan </vt:lpstr>
      <vt:lpstr>Porter value chain framework</vt:lpstr>
      <vt:lpstr>PowerPoint Presentation</vt:lpstr>
      <vt:lpstr>PowerPoint Presentation</vt:lpstr>
      <vt:lpstr>PowerPoint Presentation</vt:lpstr>
      <vt:lpstr>APLIKASI PADA BISNIS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CHAIN ANALYSIS</dc:title>
  <dc:creator>xoxo</dc:creator>
  <cp:lastModifiedBy>Yanuar</cp:lastModifiedBy>
  <cp:revision>15</cp:revision>
  <dcterms:created xsi:type="dcterms:W3CDTF">2012-04-22T10:28:41Z</dcterms:created>
  <dcterms:modified xsi:type="dcterms:W3CDTF">2018-09-23T09:57:53Z</dcterms:modified>
</cp:coreProperties>
</file>