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68" r:id="rId6"/>
    <p:sldId id="266" r:id="rId7"/>
    <p:sldId id="259" r:id="rId8"/>
    <p:sldId id="260" r:id="rId9"/>
    <p:sldId id="264" r:id="rId10"/>
    <p:sldId id="278" r:id="rId11"/>
    <p:sldId id="280" r:id="rId12"/>
    <p:sldId id="281" r:id="rId13"/>
    <p:sldId id="262" r:id="rId14"/>
    <p:sldId id="265" r:id="rId15"/>
    <p:sldId id="275" r:id="rId16"/>
    <p:sldId id="269" r:id="rId17"/>
    <p:sldId id="270" r:id="rId18"/>
    <p:sldId id="273" r:id="rId19"/>
    <p:sldId id="279" r:id="rId20"/>
    <p:sldId id="276" r:id="rId21"/>
    <p:sldId id="277"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4" autoAdjust="0"/>
    <p:restoredTop sz="94660"/>
  </p:normalViewPr>
  <p:slideViewPr>
    <p:cSldViewPr snapToGrid="0">
      <p:cViewPr>
        <p:scale>
          <a:sx n="81" d="100"/>
          <a:sy n="81" d="100"/>
        </p:scale>
        <p:origin x="-300"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00B625-8EE6-4F72-890A-DE42DA99729F}"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FBFF9-5DFD-4FD4-B696-37D2D34D4555}" type="slidenum">
              <a:rPr lang="en-US" smtClean="0"/>
              <a:t>‹#›</a:t>
            </a:fld>
            <a:endParaRPr lang="en-US"/>
          </a:p>
        </p:txBody>
      </p:sp>
    </p:spTree>
    <p:extLst>
      <p:ext uri="{BB962C8B-B14F-4D97-AF65-F5344CB8AC3E}">
        <p14:creationId xmlns:p14="http://schemas.microsoft.com/office/powerpoint/2010/main" val="74333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0B625-8EE6-4F72-890A-DE42DA99729F}"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FBFF9-5DFD-4FD4-B696-37D2D34D4555}" type="slidenum">
              <a:rPr lang="en-US" smtClean="0"/>
              <a:t>‹#›</a:t>
            </a:fld>
            <a:endParaRPr lang="en-US"/>
          </a:p>
        </p:txBody>
      </p:sp>
    </p:spTree>
    <p:extLst>
      <p:ext uri="{BB962C8B-B14F-4D97-AF65-F5344CB8AC3E}">
        <p14:creationId xmlns:p14="http://schemas.microsoft.com/office/powerpoint/2010/main" val="2449408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0B625-8EE6-4F72-890A-DE42DA99729F}"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FBFF9-5DFD-4FD4-B696-37D2D34D455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39798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0B625-8EE6-4F72-890A-DE42DA99729F}"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FBFF9-5DFD-4FD4-B696-37D2D34D4555}" type="slidenum">
              <a:rPr lang="en-US" smtClean="0"/>
              <a:t>‹#›</a:t>
            </a:fld>
            <a:endParaRPr lang="en-US"/>
          </a:p>
        </p:txBody>
      </p:sp>
    </p:spTree>
    <p:extLst>
      <p:ext uri="{BB962C8B-B14F-4D97-AF65-F5344CB8AC3E}">
        <p14:creationId xmlns:p14="http://schemas.microsoft.com/office/powerpoint/2010/main" val="2351742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0B625-8EE6-4F72-890A-DE42DA99729F}"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FBFF9-5DFD-4FD4-B696-37D2D34D455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755915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0B625-8EE6-4F72-890A-DE42DA99729F}"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FBFF9-5DFD-4FD4-B696-37D2D34D4555}" type="slidenum">
              <a:rPr lang="en-US" smtClean="0"/>
              <a:t>‹#›</a:t>
            </a:fld>
            <a:endParaRPr lang="en-US"/>
          </a:p>
        </p:txBody>
      </p:sp>
    </p:spTree>
    <p:extLst>
      <p:ext uri="{BB962C8B-B14F-4D97-AF65-F5344CB8AC3E}">
        <p14:creationId xmlns:p14="http://schemas.microsoft.com/office/powerpoint/2010/main" val="3809759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00B625-8EE6-4F72-890A-DE42DA99729F}"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FBFF9-5DFD-4FD4-B696-37D2D34D4555}" type="slidenum">
              <a:rPr lang="en-US" smtClean="0"/>
              <a:t>‹#›</a:t>
            </a:fld>
            <a:endParaRPr lang="en-US"/>
          </a:p>
        </p:txBody>
      </p:sp>
    </p:spTree>
    <p:extLst>
      <p:ext uri="{BB962C8B-B14F-4D97-AF65-F5344CB8AC3E}">
        <p14:creationId xmlns:p14="http://schemas.microsoft.com/office/powerpoint/2010/main" val="1397851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00B625-8EE6-4F72-890A-DE42DA99729F}"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FBFF9-5DFD-4FD4-B696-37D2D34D4555}" type="slidenum">
              <a:rPr lang="en-US" smtClean="0"/>
              <a:t>‹#›</a:t>
            </a:fld>
            <a:endParaRPr lang="en-US"/>
          </a:p>
        </p:txBody>
      </p:sp>
    </p:spTree>
    <p:extLst>
      <p:ext uri="{BB962C8B-B14F-4D97-AF65-F5344CB8AC3E}">
        <p14:creationId xmlns:p14="http://schemas.microsoft.com/office/powerpoint/2010/main" val="307790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00B625-8EE6-4F72-890A-DE42DA99729F}"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FBFF9-5DFD-4FD4-B696-37D2D34D4555}" type="slidenum">
              <a:rPr lang="en-US" smtClean="0"/>
              <a:t>‹#›</a:t>
            </a:fld>
            <a:endParaRPr lang="en-US"/>
          </a:p>
        </p:txBody>
      </p:sp>
    </p:spTree>
    <p:extLst>
      <p:ext uri="{BB962C8B-B14F-4D97-AF65-F5344CB8AC3E}">
        <p14:creationId xmlns:p14="http://schemas.microsoft.com/office/powerpoint/2010/main" val="1366286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0B625-8EE6-4F72-890A-DE42DA99729F}"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FBFF9-5DFD-4FD4-B696-37D2D34D4555}" type="slidenum">
              <a:rPr lang="en-US" smtClean="0"/>
              <a:t>‹#›</a:t>
            </a:fld>
            <a:endParaRPr lang="en-US"/>
          </a:p>
        </p:txBody>
      </p:sp>
    </p:spTree>
    <p:extLst>
      <p:ext uri="{BB962C8B-B14F-4D97-AF65-F5344CB8AC3E}">
        <p14:creationId xmlns:p14="http://schemas.microsoft.com/office/powerpoint/2010/main" val="2402497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00B625-8EE6-4F72-890A-DE42DA99729F}"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FBFF9-5DFD-4FD4-B696-37D2D34D4555}" type="slidenum">
              <a:rPr lang="en-US" smtClean="0"/>
              <a:t>‹#›</a:t>
            </a:fld>
            <a:endParaRPr lang="en-US"/>
          </a:p>
        </p:txBody>
      </p:sp>
    </p:spTree>
    <p:extLst>
      <p:ext uri="{BB962C8B-B14F-4D97-AF65-F5344CB8AC3E}">
        <p14:creationId xmlns:p14="http://schemas.microsoft.com/office/powerpoint/2010/main" val="1159173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00B625-8EE6-4F72-890A-DE42DA99729F}" type="datetimeFigureOut">
              <a:rPr lang="en-US" smtClean="0"/>
              <a:t>9/23/2018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FBFF9-5DFD-4FD4-B696-37D2D34D4555}" type="slidenum">
              <a:rPr lang="en-US" smtClean="0"/>
              <a:t>‹#›</a:t>
            </a:fld>
            <a:endParaRPr lang="en-US"/>
          </a:p>
        </p:txBody>
      </p:sp>
    </p:spTree>
    <p:extLst>
      <p:ext uri="{BB962C8B-B14F-4D97-AF65-F5344CB8AC3E}">
        <p14:creationId xmlns:p14="http://schemas.microsoft.com/office/powerpoint/2010/main" val="179299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00B625-8EE6-4F72-890A-DE42DA99729F}" type="datetimeFigureOut">
              <a:rPr lang="en-US" smtClean="0"/>
              <a:t>9/23/2018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FBFF9-5DFD-4FD4-B696-37D2D34D4555}" type="slidenum">
              <a:rPr lang="en-US" smtClean="0"/>
              <a:t>‹#›</a:t>
            </a:fld>
            <a:endParaRPr lang="en-US"/>
          </a:p>
        </p:txBody>
      </p:sp>
    </p:spTree>
    <p:extLst>
      <p:ext uri="{BB962C8B-B14F-4D97-AF65-F5344CB8AC3E}">
        <p14:creationId xmlns:p14="http://schemas.microsoft.com/office/powerpoint/2010/main" val="237395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0B625-8EE6-4F72-890A-DE42DA99729F}" type="datetimeFigureOut">
              <a:rPr lang="en-US" smtClean="0"/>
              <a:t>9/23/2018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FBFF9-5DFD-4FD4-B696-37D2D34D4555}" type="slidenum">
              <a:rPr lang="en-US" smtClean="0"/>
              <a:t>‹#›</a:t>
            </a:fld>
            <a:endParaRPr lang="en-US"/>
          </a:p>
        </p:txBody>
      </p:sp>
    </p:spTree>
    <p:extLst>
      <p:ext uri="{BB962C8B-B14F-4D97-AF65-F5344CB8AC3E}">
        <p14:creationId xmlns:p14="http://schemas.microsoft.com/office/powerpoint/2010/main" val="140739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0B625-8EE6-4F72-890A-DE42DA99729F}"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FBFF9-5DFD-4FD4-B696-37D2D34D4555}" type="slidenum">
              <a:rPr lang="en-US" smtClean="0"/>
              <a:t>‹#›</a:t>
            </a:fld>
            <a:endParaRPr lang="en-US"/>
          </a:p>
        </p:txBody>
      </p:sp>
    </p:spTree>
    <p:extLst>
      <p:ext uri="{BB962C8B-B14F-4D97-AF65-F5344CB8AC3E}">
        <p14:creationId xmlns:p14="http://schemas.microsoft.com/office/powerpoint/2010/main" val="2589716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0B625-8EE6-4F72-890A-DE42DA99729F}"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FBFF9-5DFD-4FD4-B696-37D2D34D4555}" type="slidenum">
              <a:rPr lang="en-US" smtClean="0"/>
              <a:t>‹#›</a:t>
            </a:fld>
            <a:endParaRPr lang="en-US"/>
          </a:p>
        </p:txBody>
      </p:sp>
    </p:spTree>
    <p:extLst>
      <p:ext uri="{BB962C8B-B14F-4D97-AF65-F5344CB8AC3E}">
        <p14:creationId xmlns:p14="http://schemas.microsoft.com/office/powerpoint/2010/main" val="2817776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00B625-8EE6-4F72-890A-DE42DA99729F}" type="datetimeFigureOut">
              <a:rPr lang="en-US" smtClean="0"/>
              <a:t>9/23/2018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76FBFF9-5DFD-4FD4-B696-37D2D34D4555}" type="slidenum">
              <a:rPr lang="en-US" smtClean="0"/>
              <a:t>‹#›</a:t>
            </a:fld>
            <a:endParaRPr lang="en-US"/>
          </a:p>
        </p:txBody>
      </p:sp>
    </p:spTree>
    <p:extLst>
      <p:ext uri="{BB962C8B-B14F-4D97-AF65-F5344CB8AC3E}">
        <p14:creationId xmlns:p14="http://schemas.microsoft.com/office/powerpoint/2010/main" val="1211559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3984" y="2536635"/>
            <a:ext cx="9144000" cy="2387600"/>
          </a:xfrm>
        </p:spPr>
        <p:txBody>
          <a:bodyPr/>
          <a:lstStyle/>
          <a:p>
            <a:pPr algn="ctr"/>
            <a:r>
              <a:rPr lang="en-US" dirty="0" smtClean="0"/>
              <a:t>CUSTOMER PROFITABILITY ANALYSIS</a:t>
            </a:r>
            <a:endParaRPr lang="en-US" dirty="0"/>
          </a:p>
        </p:txBody>
      </p:sp>
      <p:pic>
        <p:nvPicPr>
          <p:cNvPr id="4" name="Picture 3" descr="ueu_logo1.jpg"/>
          <p:cNvPicPr/>
          <p:nvPr/>
        </p:nvPicPr>
        <p:blipFill>
          <a:blip r:embed="rId2" cstate="print"/>
          <a:stretch>
            <a:fillRect/>
          </a:stretch>
        </p:blipFill>
        <p:spPr>
          <a:xfrm>
            <a:off x="3789235" y="606664"/>
            <a:ext cx="2297049" cy="2216087"/>
          </a:xfrm>
          <a:prstGeom prst="rect">
            <a:avLst/>
          </a:prstGeom>
        </p:spPr>
      </p:pic>
    </p:spTree>
    <p:extLst>
      <p:ext uri="{BB962C8B-B14F-4D97-AF65-F5344CB8AC3E}">
        <p14:creationId xmlns:p14="http://schemas.microsoft.com/office/powerpoint/2010/main" val="4145438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8224"/>
            <a:ext cx="8596668" cy="1320800"/>
          </a:xfrm>
        </p:spPr>
        <p:txBody>
          <a:bodyPr>
            <a:noAutofit/>
          </a:bodyPr>
          <a:lstStyle/>
          <a:p>
            <a:r>
              <a:rPr lang="en-US" sz="3200" b="1" i="1" dirty="0" smtClean="0"/>
              <a:t>Customer Profitability analysis</a:t>
            </a:r>
            <a:r>
              <a:rPr lang="en-US" sz="3200" b="1" dirty="0" smtClean="0"/>
              <a:t> (CPA) </a:t>
            </a:r>
            <a:r>
              <a:rPr lang="en-US" sz="3200" b="1" dirty="0" err="1" smtClean="0"/>
              <a:t>memberikan</a:t>
            </a:r>
            <a:r>
              <a:rPr lang="en-US" sz="3200" b="1" dirty="0" smtClean="0"/>
              <a:t> </a:t>
            </a:r>
            <a:r>
              <a:rPr lang="en-US" sz="3200" b="1" dirty="0" err="1" smtClean="0"/>
              <a:t>arahan</a:t>
            </a:r>
            <a:r>
              <a:rPr lang="en-US" sz="3200" b="1" dirty="0" smtClean="0"/>
              <a:t> </a:t>
            </a:r>
            <a:r>
              <a:rPr lang="en-US" sz="3200" b="1" dirty="0" err="1" smtClean="0"/>
              <a:t>baru</a:t>
            </a:r>
            <a:r>
              <a:rPr lang="en-US" sz="3200" b="1" dirty="0" smtClean="0"/>
              <a:t> di </a:t>
            </a:r>
            <a:r>
              <a:rPr lang="en-US" sz="3200" b="1" dirty="0" err="1" smtClean="0"/>
              <a:t>masa</a:t>
            </a:r>
            <a:r>
              <a:rPr lang="en-US" sz="3200" b="1" dirty="0" smtClean="0"/>
              <a:t> yang </a:t>
            </a:r>
            <a:r>
              <a:rPr lang="en-US" sz="3200" b="1" dirty="0" err="1" smtClean="0"/>
              <a:t>akan</a:t>
            </a:r>
            <a:r>
              <a:rPr lang="en-US" sz="3200" b="1" dirty="0" smtClean="0"/>
              <a:t> </a:t>
            </a:r>
            <a:r>
              <a:rPr lang="en-US" sz="3200" b="1" dirty="0" err="1" smtClean="0"/>
              <a:t>datang</a:t>
            </a:r>
            <a:r>
              <a:rPr lang="en-US" sz="3200" b="1" dirty="0" smtClean="0"/>
              <a:t> </a:t>
            </a:r>
            <a:r>
              <a:rPr lang="en-US" sz="3200" b="1" dirty="0" err="1" smtClean="0"/>
              <a:t>untuk</a:t>
            </a:r>
            <a:r>
              <a:rPr lang="en-US" sz="3200" b="1" dirty="0" smtClean="0"/>
              <a:t> </a:t>
            </a:r>
            <a:r>
              <a:rPr lang="en-US" sz="3200" b="1" dirty="0" err="1" smtClean="0"/>
              <a:t>akuntansi</a:t>
            </a:r>
            <a:r>
              <a:rPr lang="en-US" sz="3200" b="1" dirty="0" smtClean="0"/>
              <a:t> </a:t>
            </a:r>
            <a:r>
              <a:rPr lang="en-US" sz="3200" b="1" dirty="0" err="1" smtClean="0"/>
              <a:t>manajemen</a:t>
            </a:r>
            <a:r>
              <a:rPr lang="en-US" sz="3200" b="1" dirty="0" smtClean="0"/>
              <a:t>:</a:t>
            </a:r>
            <a:endParaRPr lang="en-US" sz="3200" b="1" dirty="0"/>
          </a:p>
        </p:txBody>
      </p:sp>
      <p:sp>
        <p:nvSpPr>
          <p:cNvPr id="3" name="Content Placeholder 2"/>
          <p:cNvSpPr>
            <a:spLocks noGrp="1"/>
          </p:cNvSpPr>
          <p:nvPr>
            <p:ph idx="1"/>
          </p:nvPr>
        </p:nvSpPr>
        <p:spPr/>
        <p:txBody>
          <a:bodyPr>
            <a:normAutofit lnSpcReduction="10000"/>
          </a:bodyPr>
          <a:lstStyle/>
          <a:p>
            <a:pPr algn="just"/>
            <a:r>
              <a:rPr lang="id-ID" dirty="0" smtClean="0"/>
              <a:t>Kebanyakan </a:t>
            </a:r>
            <a:r>
              <a:rPr lang="id-ID" dirty="0"/>
              <a:t>sistem akuntansi manjemen tidak berfokus pada pelanggan melainkan pada produk, department atau wilayah geografis. Jarang sistem akuntansi manajemen yang memberikan informasi mengenai angka profitabilitas pelanggan.</a:t>
            </a:r>
          </a:p>
          <a:p>
            <a:pPr algn="just"/>
            <a:r>
              <a:rPr lang="id-ID" i="1" dirty="0" smtClean="0"/>
              <a:t>Kenapa</a:t>
            </a:r>
            <a:r>
              <a:rPr lang="id-ID" i="1" dirty="0"/>
              <a:t>..?</a:t>
            </a:r>
            <a:r>
              <a:rPr lang="id-ID" dirty="0"/>
              <a:t> Dalam bahasa sederhana </a:t>
            </a:r>
            <a:r>
              <a:rPr lang="id-ID" dirty="0" smtClean="0"/>
              <a:t>al</a:t>
            </a:r>
            <a:r>
              <a:rPr lang="en-US" dirty="0" smtClean="0"/>
              <a:t>a</a:t>
            </a:r>
            <a:r>
              <a:rPr lang="id-ID" dirty="0" smtClean="0"/>
              <a:t>san </a:t>
            </a:r>
            <a:r>
              <a:rPr lang="id-ID" dirty="0"/>
              <a:t>pentingnya analisis profitabilitas pelanggan ini adalah karena setiap </a:t>
            </a:r>
            <a:r>
              <a:rPr lang="id-ID" dirty="0" smtClean="0"/>
              <a:t>pendapatan </a:t>
            </a:r>
            <a:r>
              <a:rPr lang="id-ID" dirty="0"/>
              <a:t>tidak memberikan kontribusi yang sama terhadap laba.</a:t>
            </a:r>
          </a:p>
          <a:p>
            <a:pPr algn="just"/>
            <a:r>
              <a:rPr lang="id-ID" dirty="0" smtClean="0"/>
              <a:t>Profitabilitas </a:t>
            </a:r>
            <a:r>
              <a:rPr lang="id-ID" dirty="0"/>
              <a:t>tidak hanya terganttung pada biaya unit produk/jasa, tetapi juga tergantung pada </a:t>
            </a:r>
            <a:r>
              <a:rPr lang="id-ID" i="1" dirty="0"/>
              <a:t>‘Back End’</a:t>
            </a:r>
            <a:r>
              <a:rPr lang="id-ID" dirty="0"/>
              <a:t> alias sektor hilir perusahaan (pemasaran, distribusi dan customer </a:t>
            </a:r>
            <a:r>
              <a:rPr lang="id-ID" dirty="0" smtClean="0"/>
              <a:t>service</a:t>
            </a:r>
            <a:endParaRPr lang="id-ID" dirty="0"/>
          </a:p>
          <a:p>
            <a:pPr algn="just"/>
            <a:r>
              <a:rPr lang="id-ID" dirty="0" smtClean="0"/>
              <a:t>Salah </a:t>
            </a:r>
            <a:r>
              <a:rPr lang="id-ID" dirty="0"/>
              <a:t>satu tantangan dalam analisis profitabilitas pelanggan ini adalah bagaimana  menganggarkan  dan menelusuri profitabilitas pelanggan dalam waktu yang lama.</a:t>
            </a:r>
          </a:p>
          <a:p>
            <a:pPr algn="just"/>
            <a:endParaRPr lang="en-US" dirty="0"/>
          </a:p>
        </p:txBody>
      </p:sp>
    </p:spTree>
    <p:extLst>
      <p:ext uri="{BB962C8B-B14F-4D97-AF65-F5344CB8AC3E}">
        <p14:creationId xmlns:p14="http://schemas.microsoft.com/office/powerpoint/2010/main" val="3435536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Kenapa</a:t>
            </a:r>
            <a:r>
              <a:rPr lang="en-US" dirty="0"/>
              <a:t> </a:t>
            </a:r>
            <a:r>
              <a:rPr lang="en-US" dirty="0" err="1"/>
              <a:t>Menggunakan</a:t>
            </a:r>
            <a:r>
              <a:rPr lang="en-US" dirty="0"/>
              <a:t> Customer Profitability Analysis</a:t>
            </a:r>
            <a:endParaRPr lang="id-ID" dirty="0"/>
          </a:p>
        </p:txBody>
      </p:sp>
      <p:sp>
        <p:nvSpPr>
          <p:cNvPr id="3" name="Content Placeholder 2"/>
          <p:cNvSpPr>
            <a:spLocks noGrp="1"/>
          </p:cNvSpPr>
          <p:nvPr>
            <p:ph idx="1"/>
          </p:nvPr>
        </p:nvSpPr>
        <p:spPr/>
        <p:txBody>
          <a:bodyPr/>
          <a:lstStyle/>
          <a:p>
            <a:r>
              <a:rPr lang="id-ID" dirty="0"/>
              <a:t>Pelanggan yang menguntungkan adalah pelanggan yang mampu memberikan kontribusi yang besar terhadap laba bersih perusahaan, yang tidah hanya diukur dengan melihat volume hasil usaha atau laba kotor yang dihasilkan. Karena setiap pelanggan memiliki karakteristik yang berbeda, sehingga pelayanan dan biaya yang dikeluarkan menjadi bervariasi.</a:t>
            </a:r>
          </a:p>
        </p:txBody>
      </p:sp>
    </p:spTree>
    <p:extLst>
      <p:ext uri="{BB962C8B-B14F-4D97-AF65-F5344CB8AC3E}">
        <p14:creationId xmlns:p14="http://schemas.microsoft.com/office/powerpoint/2010/main" val="3209929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 y="609600"/>
            <a:ext cx="9164274" cy="1320800"/>
          </a:xfrm>
        </p:spPr>
        <p:txBody>
          <a:bodyPr>
            <a:normAutofit/>
          </a:bodyPr>
          <a:lstStyle/>
          <a:p>
            <a:r>
              <a:rPr lang="id-ID" dirty="0"/>
              <a:t>Perbedaan </a:t>
            </a:r>
            <a:r>
              <a:rPr lang="id-ID" dirty="0" smtClean="0"/>
              <a:t>profitabilitas pelanggan</a:t>
            </a:r>
            <a:endParaRPr lang="id-ID" dirty="0"/>
          </a:p>
        </p:txBody>
      </p:sp>
      <p:sp>
        <p:nvSpPr>
          <p:cNvPr id="3" name="Content Placeholder 2"/>
          <p:cNvSpPr>
            <a:spLocks noGrp="1"/>
          </p:cNvSpPr>
          <p:nvPr>
            <p:ph idx="1"/>
          </p:nvPr>
        </p:nvSpPr>
        <p:spPr>
          <a:xfrm>
            <a:off x="677334" y="1624141"/>
            <a:ext cx="8596668" cy="5093651"/>
          </a:xfrm>
        </p:spPr>
        <p:txBody>
          <a:bodyPr>
            <a:normAutofit lnSpcReduction="10000"/>
          </a:bodyPr>
          <a:lstStyle/>
          <a:p>
            <a:pPr marL="0" indent="0" algn="just">
              <a:buNone/>
            </a:pPr>
            <a:r>
              <a:rPr lang="id-ID" b="1" dirty="0" smtClean="0"/>
              <a:t>	1. Perbedaan pendapatan</a:t>
            </a:r>
          </a:p>
          <a:p>
            <a:pPr marL="400050" lvl="1" indent="0" algn="just">
              <a:buNone/>
            </a:pPr>
            <a:r>
              <a:rPr lang="id-ID" dirty="0" smtClean="0"/>
              <a:t>Pendapatan </a:t>
            </a:r>
            <a:r>
              <a:rPr lang="id-ID" dirty="0"/>
              <a:t>pelanggan yang dimaksud adalah pendapatan yang diperoleh perusahaan dalam melakukan usahanya. Perbedaan pendapatan pelanggan ini dapat berasal dari:</a:t>
            </a:r>
          </a:p>
          <a:p>
            <a:pPr lvl="2" algn="just">
              <a:buFont typeface="Courier New" panose="02070309020205020404" pitchFamily="49" charset="0"/>
              <a:buChar char="o"/>
            </a:pPr>
            <a:r>
              <a:rPr lang="id-ID" dirty="0" smtClean="0"/>
              <a:t>Perbedaan </a:t>
            </a:r>
            <a:r>
              <a:rPr lang="id-ID" dirty="0"/>
              <a:t>dalam pembebanan harga per unit pada pelanggan</a:t>
            </a:r>
          </a:p>
          <a:p>
            <a:pPr lvl="2" algn="just">
              <a:buFont typeface="Courier New" panose="02070309020205020404" pitchFamily="49" charset="0"/>
              <a:buChar char="o"/>
            </a:pPr>
            <a:r>
              <a:rPr lang="id-ID" dirty="0" smtClean="0"/>
              <a:t>Perbedaan </a:t>
            </a:r>
            <a:r>
              <a:rPr lang="id-ID" dirty="0"/>
              <a:t>tingkat volume penjualan diantara pelanggan</a:t>
            </a:r>
          </a:p>
          <a:p>
            <a:pPr lvl="2" algn="just">
              <a:buFont typeface="Courier New" panose="02070309020205020404" pitchFamily="49" charset="0"/>
              <a:buChar char="o"/>
            </a:pPr>
            <a:r>
              <a:rPr lang="id-ID" dirty="0" smtClean="0"/>
              <a:t>Perbedaan </a:t>
            </a:r>
            <a:r>
              <a:rPr lang="id-ID" dirty="0"/>
              <a:t>dalam penawaran produk/jasa kepada pelanggan yang berbeda.</a:t>
            </a:r>
          </a:p>
          <a:p>
            <a:pPr lvl="2" algn="just">
              <a:buFont typeface="Courier New" panose="02070309020205020404" pitchFamily="49" charset="0"/>
              <a:buChar char="o"/>
            </a:pPr>
            <a:r>
              <a:rPr lang="id-ID" dirty="0" smtClean="0"/>
              <a:t>Perbedaan</a:t>
            </a:r>
            <a:r>
              <a:rPr lang="id-ID" dirty="0"/>
              <a:t>  dalam pemberian produk secara gratis kepada </a:t>
            </a:r>
            <a:r>
              <a:rPr lang="id-ID" dirty="0" smtClean="0"/>
              <a:t>pelanggan.</a:t>
            </a:r>
          </a:p>
          <a:p>
            <a:pPr marL="457200" lvl="1" indent="0" algn="just">
              <a:buFont typeface="Wingdings 3" charset="2"/>
              <a:buNone/>
            </a:pPr>
            <a:endParaRPr lang="id-ID" dirty="0" smtClean="0"/>
          </a:p>
          <a:p>
            <a:pPr marL="457200" lvl="1" indent="0" algn="just">
              <a:buFont typeface="Wingdings 3" charset="2"/>
              <a:buNone/>
            </a:pPr>
            <a:r>
              <a:rPr lang="id-ID" sz="1800" b="1" dirty="0" smtClean="0"/>
              <a:t>2. Perbedaan </a:t>
            </a:r>
            <a:r>
              <a:rPr lang="id-ID" sz="1800" b="1" dirty="0"/>
              <a:t>biaya</a:t>
            </a:r>
          </a:p>
          <a:p>
            <a:pPr marL="457200" lvl="1" indent="0" algn="just">
              <a:buFont typeface="Wingdings 3" charset="2"/>
              <a:buNone/>
            </a:pPr>
            <a:r>
              <a:rPr lang="id-ID" sz="1800" dirty="0"/>
              <a:t>Biaya pelanggan yang dimaksud </a:t>
            </a:r>
            <a:r>
              <a:rPr lang="id-ID" sz="1800" dirty="0" smtClean="0"/>
              <a:t>adalah </a:t>
            </a:r>
            <a:r>
              <a:rPr lang="id-ID" sz="1800" dirty="0"/>
              <a:t>biaya yang </a:t>
            </a:r>
            <a:r>
              <a:rPr lang="id-ID" sz="1800" dirty="0" smtClean="0"/>
              <a:t>di bebankan </a:t>
            </a:r>
            <a:r>
              <a:rPr lang="id-ID" sz="1800" dirty="0"/>
              <a:t>kepada konsumen pada saat konsumen mengkonsumsi produk atau aktivitas. Perbedaan biaya pelanggan berasal dari perbedaan cara tiap pelanggan menggunakan sumber daya </a:t>
            </a:r>
            <a:r>
              <a:rPr lang="id-ID" sz="1800" dirty="0" smtClean="0"/>
              <a:t>perusahaan seperti :</a:t>
            </a:r>
          </a:p>
          <a:p>
            <a:pPr lvl="2" algn="just">
              <a:buFont typeface="Courier New" panose="02070309020205020404" pitchFamily="49" charset="0"/>
              <a:buChar char="o"/>
            </a:pPr>
            <a:r>
              <a:rPr lang="id-ID" sz="1200" dirty="0" smtClean="0"/>
              <a:t>Perbedaan </a:t>
            </a:r>
            <a:r>
              <a:rPr lang="id-ID" sz="1200" dirty="0"/>
              <a:t>dalam saluran </a:t>
            </a:r>
            <a:r>
              <a:rPr lang="id-ID" sz="1200" dirty="0" smtClean="0"/>
              <a:t>distribusi</a:t>
            </a:r>
          </a:p>
          <a:p>
            <a:pPr lvl="2" algn="just">
              <a:buFont typeface="Courier New" panose="02070309020205020404" pitchFamily="49" charset="0"/>
              <a:buChar char="o"/>
            </a:pPr>
            <a:r>
              <a:rPr lang="id-ID" sz="1200" dirty="0" smtClean="0"/>
              <a:t>Perbedaan </a:t>
            </a:r>
            <a:r>
              <a:rPr lang="id-ID" sz="1200" dirty="0"/>
              <a:t>tingkat pelayanan </a:t>
            </a:r>
            <a:r>
              <a:rPr lang="id-ID" sz="1200" dirty="0" smtClean="0"/>
              <a:t>pelanggan</a:t>
            </a:r>
          </a:p>
          <a:p>
            <a:pPr lvl="2" algn="just">
              <a:buFont typeface="Courier New" panose="02070309020205020404" pitchFamily="49" charset="0"/>
              <a:buChar char="o"/>
            </a:pPr>
            <a:r>
              <a:rPr lang="id-ID" sz="1200" dirty="0"/>
              <a:t>Services companies</a:t>
            </a:r>
            <a:endParaRPr lang="id-ID" sz="1200" dirty="0" smtClean="0"/>
          </a:p>
          <a:p>
            <a:pPr marL="0" indent="0" algn="just">
              <a:buNone/>
            </a:pPr>
            <a:endParaRPr lang="id-ID" dirty="0"/>
          </a:p>
        </p:txBody>
      </p:sp>
    </p:spTree>
    <p:extLst>
      <p:ext uri="{BB962C8B-B14F-4D97-AF65-F5344CB8AC3E}">
        <p14:creationId xmlns:p14="http://schemas.microsoft.com/office/powerpoint/2010/main" val="1780072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484" y="365760"/>
            <a:ext cx="8596668" cy="1320800"/>
          </a:xfrm>
        </p:spPr>
        <p:txBody>
          <a:bodyPr>
            <a:normAutofit/>
          </a:bodyPr>
          <a:lstStyle/>
          <a:p>
            <a:r>
              <a:rPr lang="id-ID" sz="3200" b="1" dirty="0"/>
              <a:t>Implementasi CPA dapat dilakukan dengan beberapa step ( Wilson dan Gilligan, 1998)</a:t>
            </a:r>
            <a:endParaRPr lang="en-US" sz="3200" b="1" dirty="0"/>
          </a:p>
        </p:txBody>
      </p:sp>
      <p:sp>
        <p:nvSpPr>
          <p:cNvPr id="36" name="Rectangle 35"/>
          <p:cNvSpPr/>
          <p:nvPr/>
        </p:nvSpPr>
        <p:spPr>
          <a:xfrm>
            <a:off x="3048000" y="-810622"/>
            <a:ext cx="6096000" cy="8479244"/>
          </a:xfrm>
          <a:prstGeom prst="rect">
            <a:avLst/>
          </a:prstGeom>
        </p:spPr>
        <p:txBody>
          <a:bodyPr>
            <a:spAutoFit/>
          </a:bodyPr>
          <a:lstStyle/>
          <a:p>
            <a:pPr algn="just">
              <a:lnSpc>
                <a:spcPct val="150000"/>
              </a:lnSpc>
              <a:spcAft>
                <a:spcPts val="1200"/>
              </a:spcAft>
            </a:pPr>
            <a:r>
              <a:rPr lang="id-ID"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id-ID"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id-ID"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id-ID"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id-ID"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id-ID"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200"/>
              </a:spcAft>
            </a:pPr>
            <a:r>
              <a:rPr lang="id-ID"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200"/>
              </a:spcAft>
            </a:pPr>
            <a:r>
              <a:rPr lang="id-ID"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200"/>
              </a:spcAft>
            </a:pPr>
            <a:r>
              <a:rPr lang="id-ID"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200"/>
              </a:spcAft>
            </a:pPr>
            <a:r>
              <a:rPr lang="id-ID"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200"/>
              </a:spcAft>
            </a:pPr>
            <a:r>
              <a:rPr lang="id-ID"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200"/>
              </a:spcAft>
            </a:pPr>
            <a:r>
              <a:rPr lang="id-ID"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200"/>
              </a:spcAft>
            </a:pPr>
            <a:r>
              <a:rPr lang="id-ID"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200"/>
              </a:spcAft>
            </a:pPr>
            <a:r>
              <a:rPr lang="id-ID"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200"/>
              </a:spcAft>
            </a:pPr>
            <a:r>
              <a:rPr lang="id-ID"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7" name="Picture 36"/>
          <p:cNvPicPr>
            <a:picLocks noChangeAspect="1"/>
          </p:cNvPicPr>
          <p:nvPr/>
        </p:nvPicPr>
        <p:blipFill>
          <a:blip r:embed="rId2"/>
          <a:stretch>
            <a:fillRect/>
          </a:stretch>
        </p:blipFill>
        <p:spPr>
          <a:xfrm>
            <a:off x="1635619" y="1484627"/>
            <a:ext cx="7598533" cy="4975672"/>
          </a:xfrm>
          <a:prstGeom prst="rect">
            <a:avLst/>
          </a:prstGeom>
        </p:spPr>
      </p:pic>
    </p:spTree>
    <p:extLst>
      <p:ext uri="{BB962C8B-B14F-4D97-AF65-F5344CB8AC3E}">
        <p14:creationId xmlns:p14="http://schemas.microsoft.com/office/powerpoint/2010/main" val="1508139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b="1" dirty="0"/>
              <a:t>Profil Pelanggan Berdasarkan Pendapatan Penjualan</a:t>
            </a:r>
            <a:r>
              <a:rPr lang="id-ID" b="1" dirty="0"/>
              <a:t/>
            </a:r>
            <a:br>
              <a:rPr lang="id-ID" b="1" dirty="0"/>
            </a:br>
            <a:endParaRPr lang="en-US" dirty="0"/>
          </a:p>
        </p:txBody>
      </p:sp>
      <p:sp>
        <p:nvSpPr>
          <p:cNvPr id="3" name="Content Placeholder 2"/>
          <p:cNvSpPr>
            <a:spLocks noGrp="1"/>
          </p:cNvSpPr>
          <p:nvPr>
            <p:ph idx="1"/>
          </p:nvPr>
        </p:nvSpPr>
        <p:spPr/>
        <p:txBody>
          <a:bodyPr/>
          <a:lstStyle/>
          <a:p>
            <a:endParaRPr lang="id-ID" dirty="0" smtClean="0"/>
          </a:p>
          <a:p>
            <a:endParaRPr lang="id-ID" dirty="0"/>
          </a:p>
          <a:p>
            <a:endParaRPr lang="id-ID" dirty="0" smtClean="0"/>
          </a:p>
          <a:p>
            <a:pPr marL="0" indent="0" algn="just">
              <a:buNone/>
            </a:pPr>
            <a:r>
              <a:rPr lang="id-ID" dirty="0" smtClean="0"/>
              <a:t>Setiap </a:t>
            </a:r>
            <a:r>
              <a:rPr lang="id-ID" dirty="0"/>
              <a:t>organisasi dapat menganalisis pelanggannya berdasarkan pendapatan atas penjualan Tabel di bawah ini menyajikan data pelanggan beradasarkan pendapatan atas penjualan atas empat jenis produk yang berbeda</a:t>
            </a:r>
            <a:endParaRPr lang="id-ID" b="1" dirty="0" smtClean="0"/>
          </a:p>
          <a:p>
            <a:pPr algn="just"/>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82226931"/>
              </p:ext>
            </p:extLst>
          </p:nvPr>
        </p:nvGraphicFramePr>
        <p:xfrm>
          <a:off x="677334" y="1930400"/>
          <a:ext cx="5869305" cy="1261872"/>
        </p:xfrm>
        <a:graphic>
          <a:graphicData uri="http://schemas.openxmlformats.org/drawingml/2006/table">
            <a:tbl>
              <a:tblPr firstRow="1" firstCol="1" bandRow="1">
                <a:tableStyleId>{5C22544A-7EE6-4342-B048-85BDC9FD1C3A}</a:tableStyleId>
              </a:tblPr>
              <a:tblGrid>
                <a:gridCol w="1173480"/>
                <a:gridCol w="1173480"/>
                <a:gridCol w="1174115"/>
                <a:gridCol w="1174115"/>
                <a:gridCol w="1174115"/>
              </a:tblGrid>
              <a:tr h="0">
                <a:tc rowSpan="2">
                  <a:txBody>
                    <a:bodyPr/>
                    <a:lstStyle/>
                    <a:p>
                      <a:pPr algn="ctr">
                        <a:lnSpc>
                          <a:spcPct val="115000"/>
                        </a:lnSpc>
                        <a:spcAft>
                          <a:spcPts val="0"/>
                        </a:spcAft>
                      </a:pPr>
                      <a:r>
                        <a:rPr lang="id-ID" sz="1200" dirty="0">
                          <a:effectLst/>
                        </a:rPr>
                        <a:t>Products</a:t>
                      </a:r>
                      <a:endParaRPr lang="id-ID" sz="1200" dirty="0">
                        <a:effectLst/>
                        <a:latin typeface="Times New Roman" panose="02020603050405020304" pitchFamily="18" charset="0"/>
                        <a:cs typeface="Times New Roman" panose="02020603050405020304" pitchFamily="18" charset="0"/>
                      </a:endParaRPr>
                    </a:p>
                  </a:txBody>
                  <a:tcPr marL="68580" marR="68580" marT="0" marB="0"/>
                </a:tc>
                <a:tc gridSpan="4">
                  <a:txBody>
                    <a:bodyPr/>
                    <a:lstStyle/>
                    <a:p>
                      <a:pPr algn="ctr">
                        <a:lnSpc>
                          <a:spcPct val="115000"/>
                        </a:lnSpc>
                        <a:spcAft>
                          <a:spcPts val="0"/>
                        </a:spcAft>
                      </a:pPr>
                      <a:r>
                        <a:rPr lang="id-ID" sz="1200">
                          <a:effectLst/>
                        </a:rPr>
                        <a:t>Sales by customers ($000)</a:t>
                      </a:r>
                      <a:endParaRPr lang="id-ID" sz="1200">
                        <a:effectLst/>
                        <a:latin typeface="Times New Roman" panose="02020603050405020304" pitchFamily="18" charset="0"/>
                        <a:cs typeface="Times New Roman" panose="02020603050405020304" pitchFamily="18" charset="0"/>
                      </a:endParaRPr>
                    </a:p>
                  </a:txBody>
                  <a:tcPr marL="68580" marR="68580" marT="0" marB="0"/>
                </a:tc>
                <a:tc hMerge="1">
                  <a:txBody>
                    <a:bodyPr/>
                    <a:lstStyle/>
                    <a:p>
                      <a:endParaRPr lang="id-ID"/>
                    </a:p>
                  </a:txBody>
                  <a:tcPr/>
                </a:tc>
                <a:tc hMerge="1">
                  <a:txBody>
                    <a:bodyPr/>
                    <a:lstStyle/>
                    <a:p>
                      <a:endParaRPr lang="id-ID"/>
                    </a:p>
                  </a:txBody>
                  <a:tcPr/>
                </a:tc>
                <a:tc hMerge="1">
                  <a:txBody>
                    <a:bodyPr/>
                    <a:lstStyle/>
                    <a:p>
                      <a:endParaRPr lang="id-ID"/>
                    </a:p>
                  </a:txBody>
                  <a:tcPr/>
                </a:tc>
              </a:tr>
              <a:tr h="0">
                <a:tc vMerge="1">
                  <a:txBody>
                    <a:bodyPr/>
                    <a:lstStyle/>
                    <a:p>
                      <a:endParaRPr lang="id-ID"/>
                    </a:p>
                  </a:txBody>
                  <a:tcPr/>
                </a:tc>
                <a:tc>
                  <a:txBody>
                    <a:bodyPr/>
                    <a:lstStyle/>
                    <a:p>
                      <a:pPr algn="ctr">
                        <a:lnSpc>
                          <a:spcPct val="115000"/>
                        </a:lnSpc>
                        <a:spcAft>
                          <a:spcPts val="0"/>
                        </a:spcAft>
                      </a:pPr>
                      <a:r>
                        <a:rPr lang="id-ID" sz="1200">
                          <a:effectLst/>
                        </a:rPr>
                        <a:t>Total</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Saikat</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Simul</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Bappi</a:t>
                      </a:r>
                      <a:endParaRPr lang="id-ID" sz="1200">
                        <a:effectLst/>
                        <a:latin typeface="Times New Roman" panose="02020603050405020304" pitchFamily="18" charset="0"/>
                        <a:cs typeface="Times New Roman" panose="02020603050405020304" pitchFamily="18" charset="0"/>
                      </a:endParaRPr>
                    </a:p>
                  </a:txBody>
                  <a:tcPr marL="68580" marR="68580" marT="0" marB="0"/>
                </a:tc>
              </a:tr>
              <a:tr h="0">
                <a:tc>
                  <a:txBody>
                    <a:bodyPr/>
                    <a:lstStyle/>
                    <a:p>
                      <a:pPr algn="ctr">
                        <a:lnSpc>
                          <a:spcPct val="115000"/>
                        </a:lnSpc>
                        <a:spcAft>
                          <a:spcPts val="0"/>
                        </a:spcAft>
                      </a:pPr>
                      <a:r>
                        <a:rPr lang="id-ID" sz="1200">
                          <a:effectLst/>
                        </a:rPr>
                        <a:t>A</a:t>
                      </a:r>
                    </a:p>
                    <a:p>
                      <a:pPr algn="ctr">
                        <a:lnSpc>
                          <a:spcPct val="115000"/>
                        </a:lnSpc>
                        <a:spcAft>
                          <a:spcPts val="0"/>
                        </a:spcAft>
                      </a:pPr>
                      <a:r>
                        <a:rPr lang="id-ID" sz="1200">
                          <a:effectLst/>
                        </a:rPr>
                        <a:t>B</a:t>
                      </a:r>
                    </a:p>
                    <a:p>
                      <a:pPr algn="ctr">
                        <a:lnSpc>
                          <a:spcPct val="115000"/>
                        </a:lnSpc>
                        <a:spcAft>
                          <a:spcPts val="0"/>
                        </a:spcAft>
                      </a:pPr>
                      <a:r>
                        <a:rPr lang="id-ID" sz="1200">
                          <a:effectLst/>
                        </a:rPr>
                        <a:t>C</a:t>
                      </a:r>
                    </a:p>
                    <a:p>
                      <a:pPr algn="ctr">
                        <a:lnSpc>
                          <a:spcPct val="115000"/>
                        </a:lnSpc>
                        <a:spcAft>
                          <a:spcPts val="0"/>
                        </a:spcAft>
                      </a:pPr>
                      <a:r>
                        <a:rPr lang="id-ID" sz="1200">
                          <a:effectLst/>
                        </a:rPr>
                        <a:t>D</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dirty="0">
                          <a:effectLst/>
                        </a:rPr>
                        <a:t>15,000</a:t>
                      </a:r>
                    </a:p>
                    <a:p>
                      <a:pPr algn="ctr">
                        <a:lnSpc>
                          <a:spcPct val="115000"/>
                        </a:lnSpc>
                        <a:spcAft>
                          <a:spcPts val="0"/>
                        </a:spcAft>
                      </a:pPr>
                      <a:r>
                        <a:rPr lang="id-ID" sz="1200" dirty="0">
                          <a:effectLst/>
                        </a:rPr>
                        <a:t>57,000</a:t>
                      </a:r>
                    </a:p>
                    <a:p>
                      <a:pPr algn="ctr">
                        <a:lnSpc>
                          <a:spcPct val="115000"/>
                        </a:lnSpc>
                        <a:spcAft>
                          <a:spcPts val="0"/>
                        </a:spcAft>
                      </a:pPr>
                      <a:r>
                        <a:rPr lang="id-ID" sz="1200" dirty="0">
                          <a:effectLst/>
                        </a:rPr>
                        <a:t>63,630</a:t>
                      </a:r>
                    </a:p>
                    <a:p>
                      <a:pPr algn="ctr">
                        <a:lnSpc>
                          <a:spcPct val="115000"/>
                        </a:lnSpc>
                        <a:spcAft>
                          <a:spcPts val="0"/>
                        </a:spcAft>
                      </a:pPr>
                      <a:r>
                        <a:rPr lang="id-ID" sz="1200" dirty="0">
                          <a:effectLst/>
                        </a:rPr>
                        <a:t>23,090</a:t>
                      </a:r>
                      <a:endParaRPr lang="id-ID" sz="12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dirty="0">
                          <a:effectLst/>
                        </a:rPr>
                        <a:t>5,000</a:t>
                      </a:r>
                    </a:p>
                    <a:p>
                      <a:pPr algn="ctr">
                        <a:lnSpc>
                          <a:spcPct val="115000"/>
                        </a:lnSpc>
                        <a:spcAft>
                          <a:spcPts val="0"/>
                        </a:spcAft>
                      </a:pPr>
                      <a:r>
                        <a:rPr lang="id-ID" sz="1200" dirty="0">
                          <a:effectLst/>
                        </a:rPr>
                        <a:t>10,000</a:t>
                      </a:r>
                    </a:p>
                    <a:p>
                      <a:pPr algn="ctr">
                        <a:lnSpc>
                          <a:spcPct val="115000"/>
                        </a:lnSpc>
                        <a:spcAft>
                          <a:spcPts val="0"/>
                        </a:spcAft>
                      </a:pPr>
                      <a:r>
                        <a:rPr lang="id-ID" sz="1200" dirty="0">
                          <a:effectLst/>
                        </a:rPr>
                        <a:t>23,450</a:t>
                      </a:r>
                    </a:p>
                    <a:p>
                      <a:pPr algn="ctr">
                        <a:lnSpc>
                          <a:spcPct val="115000"/>
                        </a:lnSpc>
                        <a:spcAft>
                          <a:spcPts val="0"/>
                        </a:spcAft>
                      </a:pPr>
                      <a:r>
                        <a:rPr lang="id-ID" sz="1200" dirty="0">
                          <a:effectLst/>
                        </a:rPr>
                        <a:t>6,700</a:t>
                      </a:r>
                      <a:endParaRPr lang="id-ID" sz="12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4,500</a:t>
                      </a:r>
                    </a:p>
                    <a:p>
                      <a:pPr algn="ctr">
                        <a:lnSpc>
                          <a:spcPct val="115000"/>
                        </a:lnSpc>
                        <a:spcAft>
                          <a:spcPts val="0"/>
                        </a:spcAft>
                      </a:pPr>
                      <a:r>
                        <a:rPr lang="id-ID" sz="1200">
                          <a:effectLst/>
                        </a:rPr>
                        <a:t>12,500</a:t>
                      </a:r>
                    </a:p>
                    <a:p>
                      <a:pPr algn="ctr">
                        <a:lnSpc>
                          <a:spcPct val="115000"/>
                        </a:lnSpc>
                        <a:spcAft>
                          <a:spcPts val="0"/>
                        </a:spcAft>
                      </a:pPr>
                      <a:r>
                        <a:rPr lang="id-ID" sz="1200">
                          <a:effectLst/>
                        </a:rPr>
                        <a:t>20,500</a:t>
                      </a:r>
                    </a:p>
                    <a:p>
                      <a:pPr algn="ctr">
                        <a:lnSpc>
                          <a:spcPct val="115000"/>
                        </a:lnSpc>
                        <a:spcAft>
                          <a:spcPts val="0"/>
                        </a:spcAft>
                      </a:pPr>
                      <a:r>
                        <a:rPr lang="id-ID" sz="1200">
                          <a:effectLst/>
                        </a:rPr>
                        <a:t>7,600</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dirty="0">
                          <a:effectLst/>
                        </a:rPr>
                        <a:t>5,500</a:t>
                      </a:r>
                    </a:p>
                    <a:p>
                      <a:pPr algn="ctr">
                        <a:lnSpc>
                          <a:spcPct val="115000"/>
                        </a:lnSpc>
                        <a:spcAft>
                          <a:spcPts val="0"/>
                        </a:spcAft>
                      </a:pPr>
                      <a:r>
                        <a:rPr lang="id-ID" sz="1200" dirty="0">
                          <a:effectLst/>
                        </a:rPr>
                        <a:t>34,500</a:t>
                      </a:r>
                    </a:p>
                    <a:p>
                      <a:pPr algn="ctr">
                        <a:lnSpc>
                          <a:spcPct val="115000"/>
                        </a:lnSpc>
                        <a:spcAft>
                          <a:spcPts val="0"/>
                        </a:spcAft>
                      </a:pPr>
                      <a:r>
                        <a:rPr lang="id-ID" sz="1200" dirty="0">
                          <a:effectLst/>
                        </a:rPr>
                        <a:t>19,680</a:t>
                      </a:r>
                    </a:p>
                    <a:p>
                      <a:pPr algn="ctr">
                        <a:lnSpc>
                          <a:spcPct val="115000"/>
                        </a:lnSpc>
                        <a:spcAft>
                          <a:spcPts val="0"/>
                        </a:spcAft>
                      </a:pPr>
                      <a:r>
                        <a:rPr lang="id-ID" sz="1200" dirty="0">
                          <a:effectLst/>
                        </a:rPr>
                        <a:t>8,790</a:t>
                      </a:r>
                      <a:endParaRPr lang="id-ID" sz="1200" dirty="0">
                        <a:effectLst/>
                        <a:latin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05553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438912"/>
            <a:ext cx="8871666" cy="1320800"/>
          </a:xfrm>
        </p:spPr>
        <p:txBody>
          <a:bodyPr>
            <a:normAutofit fontScale="90000"/>
          </a:bodyPr>
          <a:lstStyle/>
          <a:p>
            <a:r>
              <a:rPr lang="id-ID" b="1" dirty="0"/>
              <a:t>Profil Pelanggan Berdasarkan Ukuran Pesanan</a:t>
            </a:r>
            <a:r>
              <a:rPr lang="id-ID" dirty="0"/>
              <a:t/>
            </a:r>
            <a:br>
              <a:rPr lang="id-ID" dirty="0"/>
            </a:br>
            <a:endParaRPr lang="id-ID" dirty="0"/>
          </a:p>
        </p:txBody>
      </p:sp>
      <p:sp>
        <p:nvSpPr>
          <p:cNvPr id="3" name="Content Placeholder 2"/>
          <p:cNvSpPr>
            <a:spLocks noGrp="1"/>
          </p:cNvSpPr>
          <p:nvPr>
            <p:ph idx="1"/>
          </p:nvPr>
        </p:nvSpPr>
        <p:spPr/>
        <p:txBody>
          <a:bodyPr>
            <a:normAutofit fontScale="92500" lnSpcReduction="20000"/>
          </a:bodyPr>
          <a:lstStyle/>
          <a:p>
            <a:pPr algn="just"/>
            <a:endParaRPr lang="id-ID" dirty="0" smtClean="0"/>
          </a:p>
          <a:p>
            <a:pPr algn="just"/>
            <a:endParaRPr lang="id-ID" dirty="0"/>
          </a:p>
          <a:p>
            <a:pPr algn="just"/>
            <a:endParaRPr lang="id-ID" dirty="0" smtClean="0"/>
          </a:p>
          <a:p>
            <a:pPr algn="just"/>
            <a:endParaRPr lang="id-ID" dirty="0" smtClean="0"/>
          </a:p>
          <a:p>
            <a:pPr algn="just"/>
            <a:endParaRPr lang="id-ID" dirty="0"/>
          </a:p>
          <a:p>
            <a:pPr algn="just"/>
            <a:endParaRPr lang="id-ID" dirty="0" smtClean="0"/>
          </a:p>
          <a:p>
            <a:pPr marL="0" indent="0" algn="just">
              <a:buNone/>
            </a:pPr>
            <a:r>
              <a:rPr lang="id-ID" dirty="0" smtClean="0"/>
              <a:t>Tipe </a:t>
            </a:r>
            <a:r>
              <a:rPr lang="id-ID" dirty="0"/>
              <a:t>lain dari CPA ditunjukkan pada tabel di </a:t>
            </a:r>
            <a:r>
              <a:rPr lang="id-ID" dirty="0" smtClean="0"/>
              <a:t>atas ini</a:t>
            </a:r>
            <a:r>
              <a:rPr lang="id-ID" dirty="0"/>
              <a:t>. Pelanggan dari perusahaan dikategorikan berdasarkan ukuran pesanannya. Dengan menggunakan informasi ini, perusahaan dapat mencapai pengendalian keuntungan. Juga dapat dilihat data yang disajikan dalam tabel, banyak pelanggan dengan jumlah pesanan yang sedikit, yang nyatanya meghasilkan kerugian. Organisasi dapat mengambil langkah korektif yang dapat mengembangkan ukuran pesanannya dan memungkinkan mereka untuk terus berhubungan dengan pelanggannya (Stevens et.al, 1997)</a:t>
            </a:r>
          </a:p>
        </p:txBody>
      </p:sp>
      <p:graphicFrame>
        <p:nvGraphicFramePr>
          <p:cNvPr id="4" name="Table 3"/>
          <p:cNvGraphicFramePr>
            <a:graphicFrameLocks noGrp="1"/>
          </p:cNvGraphicFramePr>
          <p:nvPr>
            <p:extLst>
              <p:ext uri="{D42A27DB-BD31-4B8C-83A1-F6EECF244321}">
                <p14:modId xmlns:p14="http://schemas.microsoft.com/office/powerpoint/2010/main" val="3176877794"/>
              </p:ext>
            </p:extLst>
          </p:nvPr>
        </p:nvGraphicFramePr>
        <p:xfrm>
          <a:off x="1008888" y="1499614"/>
          <a:ext cx="4233671" cy="2414016"/>
        </p:xfrm>
        <a:graphic>
          <a:graphicData uri="http://schemas.openxmlformats.org/drawingml/2006/table">
            <a:tbl>
              <a:tblPr firstRow="1" firstCol="1" bandRow="1">
                <a:tableStyleId>{5C22544A-7EE6-4342-B048-85BDC9FD1C3A}</a:tableStyleId>
              </a:tblPr>
              <a:tblGrid>
                <a:gridCol w="2156403"/>
                <a:gridCol w="2077268"/>
              </a:tblGrid>
              <a:tr h="301752">
                <a:tc>
                  <a:txBody>
                    <a:bodyPr/>
                    <a:lstStyle/>
                    <a:p>
                      <a:pPr algn="ctr">
                        <a:lnSpc>
                          <a:spcPct val="115000"/>
                        </a:lnSpc>
                        <a:spcAft>
                          <a:spcPts val="0"/>
                        </a:spcAft>
                      </a:pPr>
                      <a:r>
                        <a:rPr lang="id-ID" sz="1200" dirty="0">
                          <a:effectLst/>
                        </a:rPr>
                        <a:t>No. Of Customer</a:t>
                      </a:r>
                      <a:endParaRPr lang="id-ID" sz="12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Order Size ($)</a:t>
                      </a:r>
                      <a:endParaRPr lang="id-ID" sz="1200">
                        <a:effectLst/>
                        <a:latin typeface="Times New Roman" panose="02020603050405020304" pitchFamily="18" charset="0"/>
                        <a:cs typeface="Times New Roman" panose="02020603050405020304" pitchFamily="18" charset="0"/>
                      </a:endParaRPr>
                    </a:p>
                  </a:txBody>
                  <a:tcPr marL="68580" marR="68580" marT="0" marB="0"/>
                </a:tc>
              </a:tr>
              <a:tr h="301752">
                <a:tc>
                  <a:txBody>
                    <a:bodyPr/>
                    <a:lstStyle/>
                    <a:p>
                      <a:pPr algn="ctr">
                        <a:lnSpc>
                          <a:spcPct val="115000"/>
                        </a:lnSpc>
                        <a:spcAft>
                          <a:spcPts val="0"/>
                        </a:spcAft>
                      </a:pPr>
                      <a:r>
                        <a:rPr lang="id-ID" sz="1200">
                          <a:effectLst/>
                        </a:rPr>
                        <a:t>60</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Over 2,000</a:t>
                      </a:r>
                      <a:endParaRPr lang="id-ID" sz="1200">
                        <a:effectLst/>
                        <a:latin typeface="Times New Roman" panose="02020603050405020304" pitchFamily="18" charset="0"/>
                        <a:cs typeface="Times New Roman" panose="02020603050405020304" pitchFamily="18" charset="0"/>
                      </a:endParaRPr>
                    </a:p>
                  </a:txBody>
                  <a:tcPr marL="68580" marR="68580" marT="0" marB="0"/>
                </a:tc>
              </a:tr>
              <a:tr h="301752">
                <a:tc>
                  <a:txBody>
                    <a:bodyPr/>
                    <a:lstStyle/>
                    <a:p>
                      <a:pPr algn="ctr">
                        <a:lnSpc>
                          <a:spcPct val="115000"/>
                        </a:lnSpc>
                        <a:spcAft>
                          <a:spcPts val="0"/>
                        </a:spcAft>
                      </a:pPr>
                      <a:r>
                        <a:rPr lang="id-ID" sz="1200">
                          <a:effectLst/>
                        </a:rPr>
                        <a:t>75</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1,600 – 1,999</a:t>
                      </a:r>
                      <a:endParaRPr lang="id-ID" sz="1200">
                        <a:effectLst/>
                        <a:latin typeface="Times New Roman" panose="02020603050405020304" pitchFamily="18" charset="0"/>
                        <a:cs typeface="Times New Roman" panose="02020603050405020304" pitchFamily="18" charset="0"/>
                      </a:endParaRPr>
                    </a:p>
                  </a:txBody>
                  <a:tcPr marL="68580" marR="68580" marT="0" marB="0"/>
                </a:tc>
              </a:tr>
              <a:tr h="301752">
                <a:tc>
                  <a:txBody>
                    <a:bodyPr/>
                    <a:lstStyle/>
                    <a:p>
                      <a:pPr algn="ctr">
                        <a:lnSpc>
                          <a:spcPct val="115000"/>
                        </a:lnSpc>
                        <a:spcAft>
                          <a:spcPts val="0"/>
                        </a:spcAft>
                      </a:pPr>
                      <a:r>
                        <a:rPr lang="id-ID" sz="1200">
                          <a:effectLst/>
                        </a:rPr>
                        <a:t>50</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dirty="0">
                          <a:effectLst/>
                        </a:rPr>
                        <a:t>1,200 – 1,599</a:t>
                      </a:r>
                      <a:endParaRPr lang="id-ID" sz="1200" dirty="0">
                        <a:effectLst/>
                        <a:latin typeface="Times New Roman" panose="02020603050405020304" pitchFamily="18" charset="0"/>
                        <a:cs typeface="Times New Roman" panose="02020603050405020304" pitchFamily="18" charset="0"/>
                      </a:endParaRPr>
                    </a:p>
                  </a:txBody>
                  <a:tcPr marL="68580" marR="68580" marT="0" marB="0"/>
                </a:tc>
              </a:tr>
              <a:tr h="301752">
                <a:tc>
                  <a:txBody>
                    <a:bodyPr/>
                    <a:lstStyle/>
                    <a:p>
                      <a:pPr algn="ctr">
                        <a:lnSpc>
                          <a:spcPct val="115000"/>
                        </a:lnSpc>
                        <a:spcAft>
                          <a:spcPts val="0"/>
                        </a:spcAft>
                      </a:pPr>
                      <a:r>
                        <a:rPr lang="id-ID" sz="1200">
                          <a:effectLst/>
                        </a:rPr>
                        <a:t>75</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800 – 1,199</a:t>
                      </a:r>
                      <a:endParaRPr lang="id-ID" sz="1200">
                        <a:effectLst/>
                        <a:latin typeface="Times New Roman" panose="02020603050405020304" pitchFamily="18" charset="0"/>
                        <a:cs typeface="Times New Roman" panose="02020603050405020304" pitchFamily="18" charset="0"/>
                      </a:endParaRPr>
                    </a:p>
                  </a:txBody>
                  <a:tcPr marL="68580" marR="68580" marT="0" marB="0"/>
                </a:tc>
              </a:tr>
              <a:tr h="301752">
                <a:tc>
                  <a:txBody>
                    <a:bodyPr/>
                    <a:lstStyle/>
                    <a:p>
                      <a:pPr algn="ctr">
                        <a:lnSpc>
                          <a:spcPct val="115000"/>
                        </a:lnSpc>
                        <a:spcAft>
                          <a:spcPts val="0"/>
                        </a:spcAft>
                      </a:pPr>
                      <a:r>
                        <a:rPr lang="id-ID" sz="1200">
                          <a:effectLst/>
                        </a:rPr>
                        <a:t>90</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400 – 799</a:t>
                      </a:r>
                      <a:endParaRPr lang="id-ID" sz="1200">
                        <a:effectLst/>
                        <a:latin typeface="Times New Roman" panose="02020603050405020304" pitchFamily="18" charset="0"/>
                        <a:cs typeface="Times New Roman" panose="02020603050405020304" pitchFamily="18" charset="0"/>
                      </a:endParaRPr>
                    </a:p>
                  </a:txBody>
                  <a:tcPr marL="68580" marR="68580" marT="0" marB="0"/>
                </a:tc>
              </a:tr>
              <a:tr h="301752">
                <a:tc>
                  <a:txBody>
                    <a:bodyPr/>
                    <a:lstStyle/>
                    <a:p>
                      <a:pPr algn="ctr">
                        <a:lnSpc>
                          <a:spcPct val="115000"/>
                        </a:lnSpc>
                        <a:spcAft>
                          <a:spcPts val="0"/>
                        </a:spcAft>
                      </a:pPr>
                      <a:r>
                        <a:rPr lang="id-ID" sz="1200">
                          <a:effectLst/>
                        </a:rPr>
                        <a:t>85</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200 – 399</a:t>
                      </a:r>
                      <a:endParaRPr lang="id-ID" sz="1200">
                        <a:effectLst/>
                        <a:latin typeface="Times New Roman" panose="02020603050405020304" pitchFamily="18" charset="0"/>
                        <a:cs typeface="Times New Roman" panose="02020603050405020304" pitchFamily="18" charset="0"/>
                      </a:endParaRPr>
                    </a:p>
                  </a:txBody>
                  <a:tcPr marL="68580" marR="68580" marT="0" marB="0"/>
                </a:tc>
              </a:tr>
              <a:tr h="301752">
                <a:tc>
                  <a:txBody>
                    <a:bodyPr/>
                    <a:lstStyle/>
                    <a:p>
                      <a:pPr algn="ctr">
                        <a:lnSpc>
                          <a:spcPct val="115000"/>
                        </a:lnSpc>
                        <a:spcAft>
                          <a:spcPts val="0"/>
                        </a:spcAft>
                      </a:pPr>
                      <a:r>
                        <a:rPr lang="id-ID" sz="1200">
                          <a:effectLst/>
                        </a:rPr>
                        <a:t>55</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dirty="0">
                          <a:effectLst/>
                        </a:rPr>
                        <a:t>Less than 200</a:t>
                      </a:r>
                      <a:endParaRPr lang="id-ID" sz="1200" dirty="0">
                        <a:effectLst/>
                        <a:latin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67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0" y="414528"/>
            <a:ext cx="9960864" cy="1320800"/>
          </a:xfrm>
        </p:spPr>
        <p:txBody>
          <a:bodyPr/>
          <a:lstStyle/>
          <a:p>
            <a:r>
              <a:rPr lang="id-ID" b="1" dirty="0"/>
              <a:t>Profil Pelanggan Berdasarkan Kelompok Umur</a:t>
            </a:r>
            <a:endParaRPr lang="id-ID" dirty="0"/>
          </a:p>
        </p:txBody>
      </p:sp>
      <p:sp>
        <p:nvSpPr>
          <p:cNvPr id="5" name="Content Placeholder 4"/>
          <p:cNvSpPr>
            <a:spLocks noGrp="1"/>
          </p:cNvSpPr>
          <p:nvPr>
            <p:ph idx="1"/>
          </p:nvPr>
        </p:nvSpPr>
        <p:spPr>
          <a:xfrm>
            <a:off x="850392" y="1450848"/>
            <a:ext cx="10515600" cy="4998720"/>
          </a:xfrm>
        </p:spPr>
        <p:txBody>
          <a:bodyPr>
            <a:normAutofit/>
          </a:bodyPr>
          <a:lstStyle/>
          <a:p>
            <a:pPr algn="just"/>
            <a:endParaRPr lang="id-ID" b="1" dirty="0"/>
          </a:p>
          <a:p>
            <a:pPr algn="just"/>
            <a:endParaRPr lang="id-ID" b="1" u="sng" dirty="0"/>
          </a:p>
          <a:p>
            <a:pPr algn="just"/>
            <a:endParaRPr lang="id-ID" b="1" u="sng" dirty="0" smtClean="0"/>
          </a:p>
          <a:p>
            <a:pPr algn="just"/>
            <a:endParaRPr lang="id-ID" b="1" u="sng" dirty="0"/>
          </a:p>
          <a:p>
            <a:pPr algn="just"/>
            <a:endParaRPr lang="id-ID" b="1" u="sng" dirty="0" smtClean="0"/>
          </a:p>
          <a:p>
            <a:pPr algn="just"/>
            <a:endParaRPr lang="id-ID" b="1" u="sng" dirty="0"/>
          </a:p>
          <a:p>
            <a:pPr algn="just"/>
            <a:endParaRPr lang="id-ID" b="1" u="sng" dirty="0" smtClean="0"/>
          </a:p>
          <a:p>
            <a:pPr marL="0" indent="0" algn="just">
              <a:buNone/>
            </a:pPr>
            <a:r>
              <a:rPr lang="id-ID" dirty="0" smtClean="0"/>
              <a:t>Tabel </a:t>
            </a:r>
            <a:r>
              <a:rPr lang="id-ID" dirty="0"/>
              <a:t>berikut ini menyajikan contoh dari analisis profil pelanggan berdasarkan kelompok umur. Tabel ini menunjukkan bahwa sebagian besar pelanggan perusahaan adalah pada kelompok umur muda. Sekarang perusahaan dapat menemukannya melalui survei surat keluar terhadap kelompok ini untuk membuat mereka supaya membeli produk atau layanan perusahaan. Teknik analisis ini membantu organisasi untuk membuat keputusan bisnis jangka panjang melalui pelanggannya atau portofolio pasar</a:t>
            </a:r>
          </a:p>
        </p:txBody>
      </p:sp>
      <p:graphicFrame>
        <p:nvGraphicFramePr>
          <p:cNvPr id="6" name="Table 5"/>
          <p:cNvGraphicFramePr>
            <a:graphicFrameLocks noGrp="1"/>
          </p:cNvGraphicFramePr>
          <p:nvPr>
            <p:extLst>
              <p:ext uri="{D42A27DB-BD31-4B8C-83A1-F6EECF244321}">
                <p14:modId xmlns:p14="http://schemas.microsoft.com/office/powerpoint/2010/main" val="2353123817"/>
              </p:ext>
            </p:extLst>
          </p:nvPr>
        </p:nvGraphicFramePr>
        <p:xfrm>
          <a:off x="1255395" y="1690688"/>
          <a:ext cx="3987165" cy="2114514"/>
        </p:xfrm>
        <a:graphic>
          <a:graphicData uri="http://schemas.openxmlformats.org/drawingml/2006/table">
            <a:tbl>
              <a:tblPr firstRow="1" firstCol="1" bandRow="1">
                <a:tableStyleId>{5C22544A-7EE6-4342-B048-85BDC9FD1C3A}</a:tableStyleId>
              </a:tblPr>
              <a:tblGrid>
                <a:gridCol w="2019370"/>
                <a:gridCol w="1967795"/>
              </a:tblGrid>
              <a:tr h="234946">
                <a:tc>
                  <a:txBody>
                    <a:bodyPr/>
                    <a:lstStyle/>
                    <a:p>
                      <a:pPr algn="ctr">
                        <a:lnSpc>
                          <a:spcPct val="115000"/>
                        </a:lnSpc>
                        <a:spcAft>
                          <a:spcPts val="0"/>
                        </a:spcAft>
                      </a:pPr>
                      <a:r>
                        <a:rPr lang="id-ID" sz="1200" dirty="0">
                          <a:effectLst/>
                        </a:rPr>
                        <a:t>No. Of Customer</a:t>
                      </a:r>
                      <a:endParaRPr lang="id-ID" sz="12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dirty="0">
                          <a:effectLst/>
                        </a:rPr>
                        <a:t>Age Group</a:t>
                      </a:r>
                      <a:endParaRPr lang="id-ID" sz="1200" dirty="0">
                        <a:effectLst/>
                        <a:latin typeface="Times New Roman" panose="02020603050405020304" pitchFamily="18" charset="0"/>
                        <a:cs typeface="Times New Roman" panose="02020603050405020304" pitchFamily="18" charset="0"/>
                      </a:endParaRPr>
                    </a:p>
                  </a:txBody>
                  <a:tcPr marL="68580" marR="68580" marT="0" marB="0"/>
                </a:tc>
              </a:tr>
              <a:tr h="234946">
                <a:tc>
                  <a:txBody>
                    <a:bodyPr/>
                    <a:lstStyle/>
                    <a:p>
                      <a:pPr algn="ctr">
                        <a:lnSpc>
                          <a:spcPct val="115000"/>
                        </a:lnSpc>
                        <a:spcAft>
                          <a:spcPts val="0"/>
                        </a:spcAft>
                      </a:pPr>
                      <a:r>
                        <a:rPr lang="id-ID" sz="1200">
                          <a:effectLst/>
                        </a:rPr>
                        <a:t>60</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Under 18</a:t>
                      </a:r>
                      <a:endParaRPr lang="id-ID" sz="1200">
                        <a:effectLst/>
                        <a:latin typeface="Times New Roman" panose="02020603050405020304" pitchFamily="18" charset="0"/>
                        <a:cs typeface="Times New Roman" panose="02020603050405020304" pitchFamily="18" charset="0"/>
                      </a:endParaRPr>
                    </a:p>
                  </a:txBody>
                  <a:tcPr marL="68580" marR="68580" marT="0" marB="0"/>
                </a:tc>
              </a:tr>
              <a:tr h="234946">
                <a:tc>
                  <a:txBody>
                    <a:bodyPr/>
                    <a:lstStyle/>
                    <a:p>
                      <a:pPr algn="ctr">
                        <a:lnSpc>
                          <a:spcPct val="115000"/>
                        </a:lnSpc>
                        <a:spcAft>
                          <a:spcPts val="0"/>
                        </a:spcAft>
                      </a:pPr>
                      <a:r>
                        <a:rPr lang="id-ID" sz="1200">
                          <a:effectLst/>
                        </a:rPr>
                        <a:t>105</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18 – 21</a:t>
                      </a:r>
                      <a:endParaRPr lang="id-ID" sz="1200">
                        <a:effectLst/>
                        <a:latin typeface="Times New Roman" panose="02020603050405020304" pitchFamily="18" charset="0"/>
                        <a:cs typeface="Times New Roman" panose="02020603050405020304" pitchFamily="18" charset="0"/>
                      </a:endParaRPr>
                    </a:p>
                  </a:txBody>
                  <a:tcPr marL="68580" marR="68580" marT="0" marB="0"/>
                </a:tc>
              </a:tr>
              <a:tr h="234946">
                <a:tc>
                  <a:txBody>
                    <a:bodyPr/>
                    <a:lstStyle/>
                    <a:p>
                      <a:pPr algn="ctr">
                        <a:lnSpc>
                          <a:spcPct val="115000"/>
                        </a:lnSpc>
                        <a:spcAft>
                          <a:spcPts val="0"/>
                        </a:spcAft>
                      </a:pPr>
                      <a:r>
                        <a:rPr lang="id-ID" sz="1200">
                          <a:effectLst/>
                        </a:rPr>
                        <a:t>160</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22 – 25</a:t>
                      </a:r>
                      <a:endParaRPr lang="id-ID" sz="1200">
                        <a:effectLst/>
                        <a:latin typeface="Times New Roman" panose="02020603050405020304" pitchFamily="18" charset="0"/>
                        <a:cs typeface="Times New Roman" panose="02020603050405020304" pitchFamily="18" charset="0"/>
                      </a:endParaRPr>
                    </a:p>
                  </a:txBody>
                  <a:tcPr marL="68580" marR="68580" marT="0" marB="0"/>
                </a:tc>
              </a:tr>
              <a:tr h="234946">
                <a:tc>
                  <a:txBody>
                    <a:bodyPr/>
                    <a:lstStyle/>
                    <a:p>
                      <a:pPr algn="ctr">
                        <a:lnSpc>
                          <a:spcPct val="115000"/>
                        </a:lnSpc>
                        <a:spcAft>
                          <a:spcPts val="0"/>
                        </a:spcAft>
                      </a:pPr>
                      <a:r>
                        <a:rPr lang="id-ID" sz="1200">
                          <a:effectLst/>
                        </a:rPr>
                        <a:t>120</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26 – 30</a:t>
                      </a:r>
                      <a:endParaRPr lang="id-ID" sz="1200">
                        <a:effectLst/>
                        <a:latin typeface="Times New Roman" panose="02020603050405020304" pitchFamily="18" charset="0"/>
                        <a:cs typeface="Times New Roman" panose="02020603050405020304" pitchFamily="18" charset="0"/>
                      </a:endParaRPr>
                    </a:p>
                  </a:txBody>
                  <a:tcPr marL="68580" marR="68580" marT="0" marB="0"/>
                </a:tc>
              </a:tr>
              <a:tr h="234946">
                <a:tc>
                  <a:txBody>
                    <a:bodyPr/>
                    <a:lstStyle/>
                    <a:p>
                      <a:pPr algn="ctr">
                        <a:lnSpc>
                          <a:spcPct val="115000"/>
                        </a:lnSpc>
                        <a:spcAft>
                          <a:spcPts val="0"/>
                        </a:spcAft>
                      </a:pPr>
                      <a:r>
                        <a:rPr lang="id-ID" sz="1200">
                          <a:effectLst/>
                        </a:rPr>
                        <a:t>90</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31 – 35</a:t>
                      </a:r>
                      <a:endParaRPr lang="id-ID" sz="1200">
                        <a:effectLst/>
                        <a:latin typeface="Times New Roman" panose="02020603050405020304" pitchFamily="18" charset="0"/>
                        <a:cs typeface="Times New Roman" panose="02020603050405020304" pitchFamily="18" charset="0"/>
                      </a:endParaRPr>
                    </a:p>
                  </a:txBody>
                  <a:tcPr marL="68580" marR="68580" marT="0" marB="0"/>
                </a:tc>
              </a:tr>
              <a:tr h="234946">
                <a:tc>
                  <a:txBody>
                    <a:bodyPr/>
                    <a:lstStyle/>
                    <a:p>
                      <a:pPr algn="ctr">
                        <a:lnSpc>
                          <a:spcPct val="115000"/>
                        </a:lnSpc>
                        <a:spcAft>
                          <a:spcPts val="0"/>
                        </a:spcAft>
                      </a:pPr>
                      <a:r>
                        <a:rPr lang="id-ID" sz="1200">
                          <a:effectLst/>
                        </a:rPr>
                        <a:t>85</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36 – 40</a:t>
                      </a:r>
                      <a:endParaRPr lang="id-ID" sz="1200">
                        <a:effectLst/>
                        <a:latin typeface="Times New Roman" panose="02020603050405020304" pitchFamily="18" charset="0"/>
                        <a:cs typeface="Times New Roman" panose="02020603050405020304" pitchFamily="18" charset="0"/>
                      </a:endParaRPr>
                    </a:p>
                  </a:txBody>
                  <a:tcPr marL="68580" marR="68580" marT="0" marB="0"/>
                </a:tc>
              </a:tr>
              <a:tr h="234946">
                <a:tc>
                  <a:txBody>
                    <a:bodyPr/>
                    <a:lstStyle/>
                    <a:p>
                      <a:pPr algn="ctr">
                        <a:lnSpc>
                          <a:spcPct val="115000"/>
                        </a:lnSpc>
                        <a:spcAft>
                          <a:spcPts val="0"/>
                        </a:spcAft>
                      </a:pPr>
                      <a:r>
                        <a:rPr lang="id-ID" sz="1200">
                          <a:effectLst/>
                        </a:rPr>
                        <a:t>60</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a:effectLst/>
                        </a:rPr>
                        <a:t>41 – 50</a:t>
                      </a:r>
                      <a:endParaRPr lang="id-ID" sz="1200">
                        <a:effectLst/>
                        <a:latin typeface="Times New Roman" panose="02020603050405020304" pitchFamily="18" charset="0"/>
                        <a:cs typeface="Times New Roman" panose="02020603050405020304" pitchFamily="18" charset="0"/>
                      </a:endParaRPr>
                    </a:p>
                  </a:txBody>
                  <a:tcPr marL="68580" marR="68580" marT="0" marB="0"/>
                </a:tc>
              </a:tr>
              <a:tr h="234946">
                <a:tc>
                  <a:txBody>
                    <a:bodyPr/>
                    <a:lstStyle/>
                    <a:p>
                      <a:pPr algn="ctr">
                        <a:lnSpc>
                          <a:spcPct val="115000"/>
                        </a:lnSpc>
                        <a:spcAft>
                          <a:spcPts val="0"/>
                        </a:spcAft>
                      </a:pPr>
                      <a:r>
                        <a:rPr lang="id-ID" sz="1200">
                          <a:effectLst/>
                        </a:rPr>
                        <a:t>30</a:t>
                      </a:r>
                      <a:endParaRPr lang="id-ID" sz="120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1200" dirty="0">
                          <a:effectLst/>
                        </a:rPr>
                        <a:t>Over 50</a:t>
                      </a:r>
                      <a:endParaRPr lang="id-ID" sz="1200" dirty="0">
                        <a:effectLst/>
                        <a:latin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295682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Laporan Laba/Rugi Berdasarkan Pelanggan</a:t>
            </a:r>
            <a:r>
              <a:rPr lang="id-ID" dirty="0"/>
              <a:t/>
            </a:r>
            <a:br>
              <a:rPr lang="id-ID" dirty="0"/>
            </a:b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8978326"/>
              </p:ext>
            </p:extLst>
          </p:nvPr>
        </p:nvGraphicFramePr>
        <p:xfrm>
          <a:off x="545229" y="1435480"/>
          <a:ext cx="5566373" cy="4914688"/>
        </p:xfrm>
        <a:graphic>
          <a:graphicData uri="http://schemas.openxmlformats.org/drawingml/2006/table">
            <a:tbl>
              <a:tblPr firstRow="1" firstCol="1" bandRow="1">
                <a:tableStyleId>{5C22544A-7EE6-4342-B048-85BDC9FD1C3A}</a:tableStyleId>
              </a:tblPr>
              <a:tblGrid>
                <a:gridCol w="2096124"/>
                <a:gridCol w="846213"/>
                <a:gridCol w="931013"/>
                <a:gridCol w="846810"/>
                <a:gridCol w="846213"/>
              </a:tblGrid>
              <a:tr h="197788">
                <a:tc>
                  <a:txBody>
                    <a:bodyPr/>
                    <a:lstStyle/>
                    <a:p>
                      <a:pPr algn="ctr">
                        <a:lnSpc>
                          <a:spcPct val="115000"/>
                        </a:lnSpc>
                        <a:spcAft>
                          <a:spcPts val="0"/>
                        </a:spcAft>
                      </a:pPr>
                      <a:r>
                        <a:rPr lang="id-ID" sz="1100" dirty="0">
                          <a:effectLst/>
                        </a:rPr>
                        <a:t> </a:t>
                      </a:r>
                      <a:endParaRPr lang="id-ID" sz="1100" dirty="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Total</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Shehab</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Adnan</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Sharmi</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342900" lvl="0" indent="-342900">
                        <a:lnSpc>
                          <a:spcPct val="115000"/>
                        </a:lnSpc>
                        <a:spcAft>
                          <a:spcPts val="0"/>
                        </a:spcAft>
                        <a:buFont typeface="+mj-lt"/>
                        <a:buAutoNum type="alphaLcParenBoth"/>
                      </a:pPr>
                      <a:r>
                        <a:rPr lang="en-US" sz="1100">
                          <a:effectLst/>
                        </a:rPr>
                        <a:t>Net sales</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2,000</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1,000</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500</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500</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342900" lvl="0" indent="-342900">
                        <a:lnSpc>
                          <a:spcPct val="115000"/>
                        </a:lnSpc>
                        <a:spcAft>
                          <a:spcPts val="0"/>
                        </a:spcAft>
                        <a:buFont typeface="+mj-lt"/>
                        <a:buAutoNum type="alphaLcParenBoth"/>
                      </a:pPr>
                      <a:r>
                        <a:rPr lang="en-US" sz="1100">
                          <a:effectLst/>
                        </a:rPr>
                        <a:t>Cost of goods sales</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dirty="0">
                          <a:effectLst/>
                        </a:rPr>
                        <a:t>1,200</a:t>
                      </a:r>
                      <a:endParaRPr lang="id-ID" sz="1100" dirty="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600</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300</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300</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342900" lvl="0" indent="-342900">
                        <a:lnSpc>
                          <a:spcPct val="115000"/>
                        </a:lnSpc>
                        <a:spcAft>
                          <a:spcPts val="0"/>
                        </a:spcAft>
                        <a:buFont typeface="+mj-lt"/>
                        <a:buAutoNum type="alphaLcParenBoth"/>
                      </a:pPr>
                      <a:r>
                        <a:rPr lang="en-US" sz="1100">
                          <a:effectLst/>
                        </a:rPr>
                        <a:t>Gross margin</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800</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400</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200</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200</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270510" algn="l">
                        <a:lnSpc>
                          <a:spcPct val="115000"/>
                        </a:lnSpc>
                        <a:spcAft>
                          <a:spcPts val="0"/>
                        </a:spcAft>
                      </a:pPr>
                      <a:r>
                        <a:rPr lang="id-ID" sz="1100">
                          <a:effectLst/>
                        </a:rPr>
                        <a:t>Direct operating expenses:</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 </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 </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 </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 </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270510" algn="l">
                        <a:lnSpc>
                          <a:spcPct val="115000"/>
                        </a:lnSpc>
                        <a:spcAft>
                          <a:spcPts val="0"/>
                        </a:spcAft>
                      </a:pPr>
                      <a:r>
                        <a:rPr lang="id-ID" sz="1100">
                          <a:effectLst/>
                        </a:rPr>
                        <a:t>Direct selling</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40</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20</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15</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5</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270510" algn="l">
                        <a:lnSpc>
                          <a:spcPct val="115000"/>
                        </a:lnSpc>
                        <a:spcAft>
                          <a:spcPts val="0"/>
                        </a:spcAft>
                      </a:pPr>
                      <a:r>
                        <a:rPr lang="id-ID" sz="1100">
                          <a:effectLst/>
                        </a:rPr>
                        <a:t>Advertising</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8</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5</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2</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270510" algn="l">
                        <a:lnSpc>
                          <a:spcPct val="115000"/>
                        </a:lnSpc>
                        <a:spcAft>
                          <a:spcPts val="0"/>
                        </a:spcAft>
                      </a:pPr>
                      <a:r>
                        <a:rPr lang="id-ID" sz="1100">
                          <a:effectLst/>
                        </a:rPr>
                        <a:t>Transportation</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6</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4</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270510" algn="l">
                        <a:lnSpc>
                          <a:spcPct val="115000"/>
                        </a:lnSpc>
                        <a:spcAft>
                          <a:spcPts val="0"/>
                        </a:spcAft>
                      </a:pPr>
                      <a:r>
                        <a:rPr lang="id-ID" sz="1100">
                          <a:effectLst/>
                        </a:rPr>
                        <a:t>Storage</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2</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0.5</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0.5</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270510" algn="l">
                        <a:lnSpc>
                          <a:spcPct val="115000"/>
                        </a:lnSpc>
                        <a:spcAft>
                          <a:spcPts val="0"/>
                        </a:spcAft>
                      </a:pPr>
                      <a:r>
                        <a:rPr lang="id-ID" sz="1100">
                          <a:effectLst/>
                        </a:rPr>
                        <a:t>Credits &amp; collections</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0.5</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0.2</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0.3</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270510" algn="l">
                        <a:lnSpc>
                          <a:spcPct val="115000"/>
                        </a:lnSpc>
                        <a:spcAft>
                          <a:spcPts val="0"/>
                        </a:spcAft>
                      </a:pPr>
                      <a:r>
                        <a:rPr lang="id-ID" sz="1100">
                          <a:effectLst/>
                        </a:rPr>
                        <a:t>Financial &amp; clerical</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1.9</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0.5</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0.4</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342900" lvl="0" indent="-342900">
                        <a:lnSpc>
                          <a:spcPct val="115000"/>
                        </a:lnSpc>
                        <a:spcAft>
                          <a:spcPts val="0"/>
                        </a:spcAft>
                        <a:buFont typeface="+mj-lt"/>
                        <a:buAutoNum type="alphaLcParenBoth"/>
                      </a:pPr>
                      <a:r>
                        <a:rPr lang="en-US" sz="1100">
                          <a:effectLst/>
                        </a:rPr>
                        <a:t>Total direct expenses</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58.9</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31.5</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19.2</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8.2</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342900" lvl="0" indent="-342900">
                        <a:lnSpc>
                          <a:spcPct val="115000"/>
                        </a:lnSpc>
                        <a:spcAft>
                          <a:spcPts val="0"/>
                        </a:spcAft>
                        <a:buFont typeface="+mj-lt"/>
                        <a:buAutoNum type="alphaLcParenBoth"/>
                      </a:pPr>
                      <a:r>
                        <a:rPr lang="en-US" sz="1100">
                          <a:effectLst/>
                        </a:rPr>
                        <a:t>Contribution margin (c-d)</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741.1</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368.5</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180.8</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191.8</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270510" algn="l">
                        <a:lnSpc>
                          <a:spcPct val="115000"/>
                        </a:lnSpc>
                        <a:spcAft>
                          <a:spcPts val="0"/>
                        </a:spcAft>
                      </a:pPr>
                      <a:r>
                        <a:rPr lang="id-ID" sz="1100">
                          <a:effectLst/>
                        </a:rPr>
                        <a:t>Indirect expenses:</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 </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 </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 </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 </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270510" algn="l">
                        <a:lnSpc>
                          <a:spcPct val="115000"/>
                        </a:lnSpc>
                        <a:spcAft>
                          <a:spcPts val="0"/>
                        </a:spcAft>
                      </a:pPr>
                      <a:r>
                        <a:rPr lang="id-ID" sz="1100">
                          <a:effectLst/>
                        </a:rPr>
                        <a:t>Direct selling</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10</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5</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2</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3</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270510" algn="l">
                        <a:lnSpc>
                          <a:spcPct val="115000"/>
                        </a:lnSpc>
                        <a:spcAft>
                          <a:spcPts val="0"/>
                        </a:spcAft>
                      </a:pPr>
                      <a:r>
                        <a:rPr lang="id-ID" sz="1100">
                          <a:effectLst/>
                        </a:rPr>
                        <a:t>Advertising</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13</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6</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4</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3</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270510" algn="l">
                        <a:lnSpc>
                          <a:spcPct val="115000"/>
                        </a:lnSpc>
                        <a:spcAft>
                          <a:spcPts val="0"/>
                        </a:spcAft>
                      </a:pPr>
                      <a:r>
                        <a:rPr lang="id-ID" sz="1100">
                          <a:effectLst/>
                        </a:rPr>
                        <a:t>Transportation</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8</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4</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2</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2</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270510" algn="l">
                        <a:lnSpc>
                          <a:spcPct val="115000"/>
                        </a:lnSpc>
                        <a:spcAft>
                          <a:spcPts val="0"/>
                        </a:spcAft>
                      </a:pPr>
                      <a:r>
                        <a:rPr lang="id-ID" sz="1100">
                          <a:effectLst/>
                        </a:rPr>
                        <a:t>Storage</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5</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3</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270510" algn="l">
                        <a:lnSpc>
                          <a:spcPct val="115000"/>
                        </a:lnSpc>
                        <a:spcAft>
                          <a:spcPts val="0"/>
                        </a:spcAft>
                      </a:pPr>
                      <a:r>
                        <a:rPr lang="id-ID" sz="1100">
                          <a:effectLst/>
                        </a:rPr>
                        <a:t>Credit &amp; collections</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4</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2</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270510" algn="l">
                        <a:lnSpc>
                          <a:spcPct val="115000"/>
                        </a:lnSpc>
                        <a:spcAft>
                          <a:spcPts val="0"/>
                        </a:spcAft>
                      </a:pPr>
                      <a:r>
                        <a:rPr lang="id-ID" sz="1100">
                          <a:effectLst/>
                        </a:rPr>
                        <a:t>Financial &amp;  clerical</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6</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3</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2</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342900" lvl="0" indent="-342900">
                        <a:lnSpc>
                          <a:spcPct val="115000"/>
                        </a:lnSpc>
                        <a:spcAft>
                          <a:spcPts val="0"/>
                        </a:spcAft>
                        <a:buFont typeface="+mj-lt"/>
                        <a:buAutoNum type="alphaLcParenBoth"/>
                      </a:pPr>
                      <a:r>
                        <a:rPr lang="en-US" sz="1100">
                          <a:effectLst/>
                        </a:rPr>
                        <a:t>Total indirect expenses</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46</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23</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12</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11</a:t>
                      </a:r>
                      <a:endParaRPr lang="id-ID" sz="1100">
                        <a:effectLst/>
                        <a:latin typeface="Times New Roman" panose="02020603050405020304" pitchFamily="18" charset="0"/>
                        <a:cs typeface="Times New Roman" panose="02020603050405020304" pitchFamily="18" charset="0"/>
                      </a:endParaRPr>
                    </a:p>
                  </a:txBody>
                  <a:tcPr marL="64496" marR="64496" marT="0" marB="0"/>
                </a:tc>
              </a:tr>
              <a:tr h="197788">
                <a:tc>
                  <a:txBody>
                    <a:bodyPr/>
                    <a:lstStyle/>
                    <a:p>
                      <a:pPr marL="342900" lvl="0" indent="-342900">
                        <a:lnSpc>
                          <a:spcPct val="115000"/>
                        </a:lnSpc>
                        <a:spcAft>
                          <a:spcPts val="0"/>
                        </a:spcAft>
                        <a:buFont typeface="+mj-lt"/>
                        <a:buAutoNum type="alphaLcParenBoth"/>
                      </a:pPr>
                      <a:r>
                        <a:rPr lang="en-US" sz="1100">
                          <a:effectLst/>
                        </a:rPr>
                        <a:t>Net profit before tax (e-f)</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695.1</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345.1</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a:effectLst/>
                        </a:rPr>
                        <a:t>168.8</a:t>
                      </a:r>
                      <a:endParaRPr lang="id-ID" sz="1100">
                        <a:effectLst/>
                        <a:latin typeface="Times New Roman" panose="02020603050405020304" pitchFamily="18" charset="0"/>
                        <a:cs typeface="Times New Roman" panose="02020603050405020304" pitchFamily="18" charset="0"/>
                      </a:endParaRPr>
                    </a:p>
                  </a:txBody>
                  <a:tcPr marL="64496" marR="64496" marT="0" marB="0"/>
                </a:tc>
                <a:tc>
                  <a:txBody>
                    <a:bodyPr/>
                    <a:lstStyle/>
                    <a:p>
                      <a:pPr algn="ctr">
                        <a:lnSpc>
                          <a:spcPct val="115000"/>
                        </a:lnSpc>
                        <a:spcAft>
                          <a:spcPts val="0"/>
                        </a:spcAft>
                      </a:pPr>
                      <a:r>
                        <a:rPr lang="id-ID" sz="1100" dirty="0">
                          <a:effectLst/>
                        </a:rPr>
                        <a:t>180.8</a:t>
                      </a:r>
                      <a:endParaRPr lang="id-ID" sz="1100" dirty="0">
                        <a:effectLst/>
                        <a:latin typeface="Times New Roman" panose="02020603050405020304" pitchFamily="18" charset="0"/>
                        <a:cs typeface="Times New Roman" panose="02020603050405020304" pitchFamily="18" charset="0"/>
                      </a:endParaRPr>
                    </a:p>
                  </a:txBody>
                  <a:tcPr marL="64496" marR="64496" marT="0" marB="0"/>
                </a:tc>
              </a:tr>
            </a:tbl>
          </a:graphicData>
        </a:graphic>
      </p:graphicFrame>
      <p:sp>
        <p:nvSpPr>
          <p:cNvPr id="5" name="Content Placeholder 2"/>
          <p:cNvSpPr txBox="1">
            <a:spLocks/>
          </p:cNvSpPr>
          <p:nvPr/>
        </p:nvSpPr>
        <p:spPr>
          <a:xfrm>
            <a:off x="6547104" y="1435480"/>
            <a:ext cx="4806696" cy="487997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d-ID" dirty="0" smtClean="0"/>
              <a:t>Tabel di sampin ini menunjukkan laporan keu</a:t>
            </a:r>
            <a:r>
              <a:rPr lang="en-US" dirty="0" smtClean="0"/>
              <a:t>a</a:t>
            </a:r>
            <a:r>
              <a:rPr lang="id-ID" dirty="0" smtClean="0"/>
              <a:t>ngan berdasarkan pelanggan. Hal ini menggunakan pendekatan margin. Dengan menggunakan laporan laba rugi ini, suatu organisasi dapat mengukur profitabilitas pelanggan secara individual dan mengambil langkah korektif. Laporan ini dapat menganalisis pelanggan secara lebih lanjut melalui kelompok umur. Dalam hal ini mungkin ditemukan bahwa meskipun perusahaan memiliki banyak pelanggan pada kelompok umur 22-25, kelompok umur 26-30 memiliki profitabilitas yang lebih profitabel. Analisis lebih lanjut dalam penggunaan jenis layanan atau produk melalui kelompok umur akan dinilai sesuai.</a:t>
            </a:r>
          </a:p>
          <a:p>
            <a:pPr algn="just"/>
            <a:endParaRPr lang="id-ID" dirty="0"/>
          </a:p>
        </p:txBody>
      </p:sp>
    </p:spTree>
    <p:extLst>
      <p:ext uri="{BB962C8B-B14F-4D97-AF65-F5344CB8AC3E}">
        <p14:creationId xmlns:p14="http://schemas.microsoft.com/office/powerpoint/2010/main" val="29843008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a:t>
            </a:r>
            <a:r>
              <a:rPr lang="en-US" dirty="0" smtClean="0"/>
              <a:t>1 </a:t>
            </a:r>
            <a:r>
              <a:rPr lang="id-ID" dirty="0" smtClean="0"/>
              <a:t>:</a:t>
            </a:r>
            <a:endParaRPr lang="id-ID" dirty="0"/>
          </a:p>
        </p:txBody>
      </p:sp>
      <p:sp>
        <p:nvSpPr>
          <p:cNvPr id="3" name="Content Placeholder 2"/>
          <p:cNvSpPr>
            <a:spLocks noGrp="1"/>
          </p:cNvSpPr>
          <p:nvPr>
            <p:ph idx="1"/>
          </p:nvPr>
        </p:nvSpPr>
        <p:spPr>
          <a:xfrm>
            <a:off x="838200" y="1475232"/>
            <a:ext cx="8756904" cy="4925568"/>
          </a:xfrm>
        </p:spPr>
        <p:txBody>
          <a:bodyPr>
            <a:normAutofit/>
          </a:bodyPr>
          <a:lstStyle/>
          <a:p>
            <a:pPr algn="just"/>
            <a:r>
              <a:rPr lang="id-ID" dirty="0"/>
              <a:t>Secara sederhananya dapat kita gambarkan dengan prinsip pareto. 20% pelanggan kita menghasilkan 80% omzet perusahaan. Sedangkan 80% pelanggan hanya menghasilkan 20% omzet penjualan. Alangkah baiknya apabila perusahaan berfokus pada pelanggan-pelanggan dengan pemesanan yang besar. Menambah pelayanan dan ketepatan waktu antar, mempermudah pemesanan dan jika perlu di buat sistem order yang mudah. Sedangkan untuk pelanggan dengan order kecil, tetap diberikan pelayanan yang baik sesuai SOP. Karena kehilangan pelanggan kecil pun juga disayangkan karena dengan adanya pelanggan kecil dapat menambah perputaran </a:t>
            </a:r>
            <a:r>
              <a:rPr lang="en-US" dirty="0" smtClean="0"/>
              <a:t>k</a:t>
            </a:r>
            <a:r>
              <a:rPr lang="id-ID" dirty="0" smtClean="0"/>
              <a:t>as perusahaan</a:t>
            </a:r>
          </a:p>
          <a:p>
            <a:pPr algn="just"/>
            <a:r>
              <a:rPr lang="id-ID" dirty="0"/>
              <a:t>fokus kita akan pelanggan besar harus ditingkatkan, sehingga jangan sampai ada penjualan yang lepas karena kurang dalam hal pelayanan. Jangan sampai perusahaan dibuat pusing karena melayani pelanggan kecil yang banyak, ribet dan terlalu banyak komplain, sehingga lupa dengan pelanggan besar yang seharusnya di service dengan </a:t>
            </a:r>
            <a:r>
              <a:rPr lang="id-ID" dirty="0" smtClean="0"/>
              <a:t>spesial.</a:t>
            </a:r>
            <a:endParaRPr lang="en-US" dirty="0" smtClean="0"/>
          </a:p>
          <a:p>
            <a:pPr algn="just"/>
            <a:r>
              <a:rPr lang="id-ID" dirty="0"/>
              <a:t>Jelas sekali bahwa perusahaan harus membuat skala prioritas dengan menilai seberapa besar kontribusi konsumen terhadap profitabilitas perusahaan</a:t>
            </a:r>
          </a:p>
          <a:p>
            <a:pPr algn="just"/>
            <a:endParaRPr lang="id-ID" dirty="0"/>
          </a:p>
        </p:txBody>
      </p:sp>
    </p:spTree>
    <p:extLst>
      <p:ext uri="{BB962C8B-B14F-4D97-AF65-F5344CB8AC3E}">
        <p14:creationId xmlns:p14="http://schemas.microsoft.com/office/powerpoint/2010/main" val="1507559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Contoh </a:t>
            </a:r>
            <a:r>
              <a:rPr lang="en-US" dirty="0" smtClean="0"/>
              <a:t>2</a:t>
            </a:r>
            <a:r>
              <a:rPr lang="id-ID" dirty="0" smtClean="0"/>
              <a:t>:</a:t>
            </a:r>
            <a:endParaRPr lang="en-US" dirty="0"/>
          </a:p>
        </p:txBody>
      </p:sp>
      <p:sp>
        <p:nvSpPr>
          <p:cNvPr id="3" name="Content Placeholder 2"/>
          <p:cNvSpPr>
            <a:spLocks noGrp="1"/>
          </p:cNvSpPr>
          <p:nvPr>
            <p:ph idx="1"/>
          </p:nvPr>
        </p:nvSpPr>
        <p:spPr/>
        <p:txBody>
          <a:bodyPr>
            <a:normAutofit/>
          </a:bodyPr>
          <a:lstStyle/>
          <a:p>
            <a:pPr algn="just"/>
            <a:r>
              <a:rPr lang="en-US" dirty="0" smtClean="0"/>
              <a:t>P</a:t>
            </a:r>
            <a:r>
              <a:rPr lang="id-ID" dirty="0" smtClean="0"/>
              <a:t>ada </a:t>
            </a:r>
            <a:r>
              <a:rPr lang="id-ID" dirty="0"/>
              <a:t>saat hari raya, perusahaan konveksi akan kebanjiran pesanan baju baru. Karena stok yang terbatas, tentunya akan mengakibatkan kekecewaan pada konsumen (toko/reseller) jika tidak mendapat barang. Perusahaan yang telah berpengalaman tentunya tidak akan langsung menjual produknya semua pada suatu pelanggan tertentu. Di sinilah pentingnya politik dagang. Prioritas utama yang mendapatkan barang adalah pelanggan besar, maka perusahaan mengalokasikan persediaannya kepada pelanggan besar terdahulu. Namun perlu dicatat bahwa tidak harus 100% permintaan konsumen harus di penuhi, cukup 50-80% saja yang dipenuhi. Sisanya akan digunakan untuk berbagi dengan konsumen yang lain, sehingga tidak satupun pelanggan yang tidak kebagian stok. Hal ini tentunya bertujuan agar tidak ada satu pun konsumen yang kecewa dan akhirnya pergi mencari perusahaan lain untuk memenuhi kebutuhannya.</a:t>
            </a:r>
            <a:endParaRPr lang="en-US" dirty="0"/>
          </a:p>
          <a:p>
            <a:pPr algn="just"/>
            <a:endParaRPr lang="en-US" dirty="0"/>
          </a:p>
        </p:txBody>
      </p:sp>
    </p:spTree>
    <p:extLst>
      <p:ext uri="{BB962C8B-B14F-4D97-AF65-F5344CB8AC3E}">
        <p14:creationId xmlns:p14="http://schemas.microsoft.com/office/powerpoint/2010/main" val="4270345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Definisi</a:t>
            </a:r>
            <a:r>
              <a:rPr lang="en-US" b="1" dirty="0" smtClean="0"/>
              <a:t> Customer Profitability Analysis</a:t>
            </a:r>
            <a:endParaRPr lang="en-US" b="1" dirty="0"/>
          </a:p>
        </p:txBody>
      </p:sp>
      <p:sp>
        <p:nvSpPr>
          <p:cNvPr id="3" name="Content Placeholder 2"/>
          <p:cNvSpPr>
            <a:spLocks noGrp="1"/>
          </p:cNvSpPr>
          <p:nvPr>
            <p:ph idx="1"/>
          </p:nvPr>
        </p:nvSpPr>
        <p:spPr/>
        <p:txBody>
          <a:bodyPr>
            <a:normAutofit/>
          </a:bodyPr>
          <a:lstStyle/>
          <a:p>
            <a:pPr algn="just"/>
            <a:r>
              <a:rPr lang="en-US" dirty="0" err="1" smtClean="0"/>
              <a:t>Horngen</a:t>
            </a:r>
            <a:r>
              <a:rPr lang="en-US" dirty="0" smtClean="0"/>
              <a:t> et al. (2003: 475) </a:t>
            </a:r>
            <a:r>
              <a:rPr lang="en-US" dirty="0" err="1" smtClean="0"/>
              <a:t>mendefinisikan</a:t>
            </a:r>
            <a:r>
              <a:rPr lang="en-US" dirty="0" smtClean="0"/>
              <a:t> Customer Profitability Analysis </a:t>
            </a:r>
            <a:r>
              <a:rPr lang="en-US" dirty="0" err="1" smtClean="0"/>
              <a:t>adalah</a:t>
            </a:r>
            <a:r>
              <a:rPr lang="en-US" dirty="0" smtClean="0"/>
              <a:t> </a:t>
            </a:r>
            <a:r>
              <a:rPr lang="en-US" dirty="0" err="1" smtClean="0"/>
              <a:t>analisis</a:t>
            </a:r>
            <a:r>
              <a:rPr lang="en-US" dirty="0" smtClean="0"/>
              <a:t> </a:t>
            </a:r>
            <a:r>
              <a:rPr lang="en-US" dirty="0" err="1" smtClean="0"/>
              <a:t>dan</a:t>
            </a:r>
            <a:r>
              <a:rPr lang="en-US" dirty="0" smtClean="0"/>
              <a:t> </a:t>
            </a:r>
            <a:r>
              <a:rPr lang="en-US" dirty="0" err="1" smtClean="0"/>
              <a:t>pelaporan</a:t>
            </a:r>
            <a:r>
              <a:rPr lang="en-US" dirty="0" smtClean="0"/>
              <a:t> </a:t>
            </a:r>
            <a:r>
              <a:rPr lang="en-US" dirty="0" err="1" smtClean="0"/>
              <a:t>pendapatan</a:t>
            </a:r>
            <a:r>
              <a:rPr lang="en-US" dirty="0" smtClean="0"/>
              <a:t> yang </a:t>
            </a:r>
            <a:r>
              <a:rPr lang="en-US" dirty="0" err="1" smtClean="0"/>
              <a:t>diperoleh</a:t>
            </a:r>
            <a:r>
              <a:rPr lang="en-US" dirty="0" smtClean="0"/>
              <a:t> </a:t>
            </a:r>
            <a:r>
              <a:rPr lang="en-US" dirty="0" err="1" smtClean="0"/>
              <a:t>dari</a:t>
            </a:r>
            <a:r>
              <a:rPr lang="en-US" dirty="0" smtClean="0"/>
              <a:t> </a:t>
            </a:r>
            <a:r>
              <a:rPr lang="en-US" dirty="0" err="1" smtClean="0"/>
              <a:t>pelanggan</a:t>
            </a:r>
            <a:r>
              <a:rPr lang="en-US" dirty="0" smtClean="0"/>
              <a:t> </a:t>
            </a:r>
            <a:r>
              <a:rPr lang="en-US" dirty="0" err="1" smtClean="0"/>
              <a:t>dan</a:t>
            </a:r>
            <a:r>
              <a:rPr lang="en-US" dirty="0" smtClean="0"/>
              <a:t> </a:t>
            </a:r>
            <a:r>
              <a:rPr lang="en-US" dirty="0" err="1" smtClean="0"/>
              <a:t>biaya</a:t>
            </a:r>
            <a:r>
              <a:rPr lang="en-US" dirty="0" smtClean="0"/>
              <a:t>–</a:t>
            </a:r>
            <a:r>
              <a:rPr lang="en-US" dirty="0" err="1" smtClean="0"/>
              <a:t>biaya</a:t>
            </a:r>
            <a:r>
              <a:rPr lang="en-US" dirty="0" smtClean="0"/>
              <a:t> yang </a:t>
            </a:r>
            <a:r>
              <a:rPr lang="en-US" dirty="0" err="1" smtClean="0"/>
              <a:t>terjadi</a:t>
            </a:r>
            <a:r>
              <a:rPr lang="en-US" dirty="0" smtClean="0"/>
              <a:t> </a:t>
            </a:r>
            <a:r>
              <a:rPr lang="en-US" dirty="0" err="1" smtClean="0"/>
              <a:t>untuk</a:t>
            </a:r>
            <a:r>
              <a:rPr lang="en-US" dirty="0" smtClean="0"/>
              <a:t> </a:t>
            </a:r>
            <a:r>
              <a:rPr lang="en-US" dirty="0" err="1" smtClean="0"/>
              <a:t>memperoleh</a:t>
            </a:r>
            <a:r>
              <a:rPr lang="en-US" dirty="0" smtClean="0"/>
              <a:t> </a:t>
            </a:r>
            <a:r>
              <a:rPr lang="en-US" dirty="0" err="1" smtClean="0"/>
              <a:t>pendapatan</a:t>
            </a:r>
            <a:r>
              <a:rPr lang="en-US" dirty="0" smtClean="0"/>
              <a:t> </a:t>
            </a:r>
            <a:r>
              <a:rPr lang="en-US" dirty="0" err="1" smtClean="0"/>
              <a:t>tersebut</a:t>
            </a:r>
            <a:r>
              <a:rPr lang="en-US" dirty="0" smtClean="0"/>
              <a:t>. </a:t>
            </a:r>
          </a:p>
          <a:p>
            <a:pPr algn="just"/>
            <a:r>
              <a:rPr lang="en-US" dirty="0" smtClean="0"/>
              <a:t>Hilton et al. (2003: 159) </a:t>
            </a:r>
            <a:r>
              <a:rPr lang="en-US" dirty="0" err="1" smtClean="0"/>
              <a:t>mendefinisikan</a:t>
            </a:r>
            <a:r>
              <a:rPr lang="en-US" dirty="0" smtClean="0"/>
              <a:t> Customer Profitability Analysis </a:t>
            </a:r>
            <a:r>
              <a:rPr lang="en-US" dirty="0" err="1" smtClean="0"/>
              <a:t>adalah</a:t>
            </a:r>
            <a:r>
              <a:rPr lang="en-US" dirty="0" smtClean="0"/>
              <a:t> </a:t>
            </a:r>
            <a:r>
              <a:rPr lang="en-US" dirty="0" err="1" smtClean="0"/>
              <a:t>pendekatan</a:t>
            </a:r>
            <a:r>
              <a:rPr lang="en-US" dirty="0" smtClean="0"/>
              <a:t> </a:t>
            </a:r>
            <a:r>
              <a:rPr lang="en-US" dirty="0" err="1" smtClean="0"/>
              <a:t>manajemen</a:t>
            </a:r>
            <a:r>
              <a:rPr lang="en-US" dirty="0" smtClean="0"/>
              <a:t> </a:t>
            </a:r>
            <a:r>
              <a:rPr lang="en-US" dirty="0" err="1" smtClean="0"/>
              <a:t>biaya</a:t>
            </a:r>
            <a:r>
              <a:rPr lang="en-US" dirty="0" smtClean="0"/>
              <a:t> yang </a:t>
            </a:r>
            <a:r>
              <a:rPr lang="en-US" dirty="0" err="1" smtClean="0"/>
              <a:t>mengindentifikasikan</a:t>
            </a:r>
            <a:r>
              <a:rPr lang="en-US" dirty="0" smtClean="0"/>
              <a:t> </a:t>
            </a:r>
            <a:r>
              <a:rPr lang="en-US" dirty="0" err="1" smtClean="0"/>
              <a:t>biaya</a:t>
            </a:r>
            <a:r>
              <a:rPr lang="en-US" dirty="0" smtClean="0"/>
              <a:t> </a:t>
            </a:r>
            <a:r>
              <a:rPr lang="en-US" dirty="0" err="1" smtClean="0"/>
              <a:t>dan</a:t>
            </a:r>
            <a:r>
              <a:rPr lang="en-US" dirty="0" smtClean="0"/>
              <a:t> </a:t>
            </a:r>
            <a:r>
              <a:rPr lang="en-US" dirty="0" err="1" smtClean="0"/>
              <a:t>manfaat</a:t>
            </a:r>
            <a:r>
              <a:rPr lang="en-US" dirty="0" smtClean="0"/>
              <a:t> </a:t>
            </a:r>
            <a:r>
              <a:rPr lang="en-US" dirty="0" err="1" smtClean="0"/>
              <a:t>dari</a:t>
            </a:r>
            <a:r>
              <a:rPr lang="en-US" dirty="0" smtClean="0"/>
              <a:t> </a:t>
            </a:r>
            <a:r>
              <a:rPr lang="en-US" dirty="0" err="1" smtClean="0"/>
              <a:t>pelayanan</a:t>
            </a:r>
            <a:r>
              <a:rPr lang="en-US" dirty="0" smtClean="0"/>
              <a:t> </a:t>
            </a:r>
            <a:r>
              <a:rPr lang="en-US" dirty="0" err="1" smtClean="0"/>
              <a:t>kepada</a:t>
            </a:r>
            <a:r>
              <a:rPr lang="en-US" dirty="0" smtClean="0"/>
              <a:t> </a:t>
            </a:r>
            <a:r>
              <a:rPr lang="en-US" dirty="0" err="1" smtClean="0"/>
              <a:t>pelanggan</a:t>
            </a:r>
            <a:r>
              <a:rPr lang="en-US" dirty="0" smtClean="0"/>
              <a:t> </a:t>
            </a:r>
            <a:r>
              <a:rPr lang="en-US" dirty="0" err="1" smtClean="0"/>
              <a:t>atau</a:t>
            </a:r>
            <a:r>
              <a:rPr lang="en-US" dirty="0" smtClean="0"/>
              <a:t> </a:t>
            </a:r>
            <a:r>
              <a:rPr lang="en-US" dirty="0" err="1" smtClean="0"/>
              <a:t>kelompok</a:t>
            </a:r>
            <a:r>
              <a:rPr lang="en-US" dirty="0" smtClean="0"/>
              <a:t> </a:t>
            </a:r>
            <a:r>
              <a:rPr lang="en-US" dirty="0" err="1" smtClean="0"/>
              <a:t>pelanggan</a:t>
            </a:r>
            <a:r>
              <a:rPr lang="en-US" dirty="0" smtClean="0"/>
              <a:t> </a:t>
            </a:r>
            <a:r>
              <a:rPr lang="en-US" dirty="0" err="1" smtClean="0"/>
              <a:t>tertentu</a:t>
            </a:r>
            <a:r>
              <a:rPr lang="en-US" dirty="0" smtClean="0"/>
              <a:t> </a:t>
            </a:r>
            <a:r>
              <a:rPr lang="en-US" dirty="0" err="1" smtClean="0"/>
              <a:t>untuk</a:t>
            </a:r>
            <a:r>
              <a:rPr lang="en-US" dirty="0" smtClean="0"/>
              <a:t> </a:t>
            </a:r>
            <a:r>
              <a:rPr lang="en-US" dirty="0" err="1" smtClean="0"/>
              <a:t>meningkatkan</a:t>
            </a:r>
            <a:r>
              <a:rPr lang="en-US" dirty="0" smtClean="0"/>
              <a:t> </a:t>
            </a:r>
            <a:r>
              <a:rPr lang="en-US" dirty="0" err="1" smtClean="0"/>
              <a:t>profitabilitas</a:t>
            </a:r>
            <a:r>
              <a:rPr lang="en-US" dirty="0" smtClean="0"/>
              <a:t> </a:t>
            </a:r>
            <a:r>
              <a:rPr lang="en-US" dirty="0" err="1" smtClean="0"/>
              <a:t>organisasi</a:t>
            </a:r>
            <a:r>
              <a:rPr lang="en-US" dirty="0" smtClean="0"/>
              <a:t> (</a:t>
            </a:r>
            <a:r>
              <a:rPr lang="en-US" dirty="0" err="1" smtClean="0"/>
              <a:t>perusahaan</a:t>
            </a:r>
            <a:r>
              <a:rPr lang="en-US" dirty="0" smtClean="0"/>
              <a:t>) </a:t>
            </a:r>
            <a:r>
              <a:rPr lang="en-US" dirty="0" err="1" smtClean="0"/>
              <a:t>secara</a:t>
            </a:r>
            <a:r>
              <a:rPr lang="en-US" dirty="0" smtClean="0"/>
              <a:t> </a:t>
            </a:r>
            <a:r>
              <a:rPr lang="en-US" dirty="0" err="1" smtClean="0"/>
              <a:t>keseluruhan</a:t>
            </a:r>
            <a:r>
              <a:rPr lang="en-US" dirty="0" smtClean="0"/>
              <a:t>. </a:t>
            </a:r>
          </a:p>
        </p:txBody>
      </p:sp>
    </p:spTree>
    <p:extLst>
      <p:ext uri="{BB962C8B-B14F-4D97-AF65-F5344CB8AC3E}">
        <p14:creationId xmlns:p14="http://schemas.microsoft.com/office/powerpoint/2010/main" val="7868865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98304"/>
            <a:ext cx="10928797" cy="1325563"/>
          </a:xfrm>
        </p:spPr>
        <p:txBody>
          <a:bodyPr>
            <a:normAutofit fontScale="90000"/>
          </a:bodyPr>
          <a:lstStyle/>
          <a:p>
            <a:r>
              <a:rPr lang="en-US" b="1" dirty="0" smtClean="0"/>
              <a:t>F</a:t>
            </a:r>
            <a:r>
              <a:rPr lang="id-ID" b="1" dirty="0" smtClean="0"/>
              <a:t>itur </a:t>
            </a:r>
            <a:r>
              <a:rPr lang="id-ID" b="1" dirty="0"/>
              <a:t>utama dari analisis profitabilitas pelanggan yang dapat</a:t>
            </a:r>
            <a:r>
              <a:rPr lang="en-US" b="1" dirty="0"/>
              <a:t> </a:t>
            </a:r>
            <a:r>
              <a:rPr lang="id-ID" b="1" dirty="0"/>
              <a:t>membedakannya dari analisis lain</a:t>
            </a:r>
            <a:r>
              <a:rPr lang="en-US" b="1" dirty="0"/>
              <a:t>, </a:t>
            </a:r>
            <a:r>
              <a:rPr lang="en-US" b="1" dirty="0" err="1"/>
              <a:t>yaitu</a:t>
            </a:r>
            <a:r>
              <a:rPr lang="en-US" b="1" dirty="0"/>
              <a:t> </a:t>
            </a:r>
            <a:r>
              <a:rPr lang="en-US" b="1" dirty="0" smtClean="0"/>
              <a:t>:</a:t>
            </a:r>
            <a:endParaRPr lang="en-US" b="1" dirty="0"/>
          </a:p>
        </p:txBody>
      </p:sp>
      <p:sp>
        <p:nvSpPr>
          <p:cNvPr id="3" name="Content Placeholder 2"/>
          <p:cNvSpPr>
            <a:spLocks noGrp="1"/>
          </p:cNvSpPr>
          <p:nvPr>
            <p:ph idx="1"/>
          </p:nvPr>
        </p:nvSpPr>
        <p:spPr/>
        <p:txBody>
          <a:bodyPr>
            <a:normAutofit/>
          </a:bodyPr>
          <a:lstStyle/>
          <a:p>
            <a:pPr marL="0" indent="0">
              <a:buNone/>
            </a:pPr>
            <a:endParaRPr lang="en-US" dirty="0" smtClean="0"/>
          </a:p>
          <a:p>
            <a:pPr marL="514350" lvl="0" indent="-514350" algn="just" eaLnBrk="0" fontAlgn="base" hangingPunct="0">
              <a:lnSpc>
                <a:spcPct val="100000"/>
              </a:lnSpc>
              <a:spcBef>
                <a:spcPct val="0"/>
              </a:spcBef>
              <a:spcAft>
                <a:spcPct val="0"/>
              </a:spcAft>
              <a:buFont typeface="+mj-lt"/>
              <a:buAutoNum type="arabicPeriod"/>
            </a:pPr>
            <a:r>
              <a:rPr lang="id-ID" i="1" dirty="0" smtClean="0">
                <a:latin typeface="Times New Roman" panose="02020603050405020304" pitchFamily="18" charset="0"/>
                <a:cs typeface="Times New Roman" panose="02020603050405020304" pitchFamily="18" charset="0"/>
              </a:rPr>
              <a:t>Entire </a:t>
            </a:r>
            <a:r>
              <a:rPr lang="id-ID" i="1" dirty="0">
                <a:latin typeface="Times New Roman" panose="02020603050405020304" pitchFamily="18" charset="0"/>
                <a:cs typeface="Times New Roman" panose="02020603050405020304" pitchFamily="18" charset="0"/>
              </a:rPr>
              <a:t>value chain. </a:t>
            </a:r>
            <a:r>
              <a:rPr lang="id-ID" dirty="0">
                <a:latin typeface="Times New Roman" panose="02020603050405020304" pitchFamily="18" charset="0"/>
                <a:cs typeface="Times New Roman" panose="02020603050405020304" pitchFamily="18" charset="0"/>
              </a:rPr>
              <a:t>CAP memangkas semua biaya dari semua bagian yang potensial dalam rantai nilai.</a:t>
            </a:r>
            <a:endParaRPr lang="id-ID" sz="2400" dirty="0"/>
          </a:p>
          <a:p>
            <a:pPr marL="514350" lvl="0" indent="-514350" algn="just" eaLnBrk="0" fontAlgn="base" hangingPunct="0">
              <a:lnSpc>
                <a:spcPct val="100000"/>
              </a:lnSpc>
              <a:spcBef>
                <a:spcPct val="0"/>
              </a:spcBef>
              <a:spcAft>
                <a:spcPct val="0"/>
              </a:spcAft>
              <a:buFont typeface="+mj-lt"/>
              <a:buAutoNum type="arabicPeriod"/>
            </a:pPr>
            <a:r>
              <a:rPr lang="id-ID" i="1" dirty="0" smtClean="0">
                <a:latin typeface="Times New Roman" panose="02020603050405020304" pitchFamily="18" charset="0"/>
                <a:cs typeface="Times New Roman" panose="02020603050405020304" pitchFamily="18" charset="0"/>
              </a:rPr>
              <a:t>Multiple </a:t>
            </a:r>
            <a:r>
              <a:rPr lang="id-ID" i="1" dirty="0">
                <a:latin typeface="Times New Roman" panose="02020603050405020304" pitchFamily="18" charset="0"/>
                <a:cs typeface="Times New Roman" panose="02020603050405020304" pitchFamily="18" charset="0"/>
              </a:rPr>
              <a:t>transaction. </a:t>
            </a:r>
            <a:r>
              <a:rPr lang="id-ID" dirty="0">
                <a:latin typeface="Times New Roman" panose="02020603050405020304" pitchFamily="18" charset="0"/>
                <a:cs typeface="Times New Roman" panose="02020603050405020304" pitchFamily="18" charset="0"/>
              </a:rPr>
              <a:t>Analisis ini lebih berfokus pada banyak transaksi pelanggan daripada single transaksi.</a:t>
            </a:r>
            <a:endParaRPr lang="id-ID" sz="2400" dirty="0"/>
          </a:p>
          <a:p>
            <a:pPr marL="514350" lvl="0" indent="-514350" algn="just" eaLnBrk="0" fontAlgn="base" hangingPunct="0">
              <a:lnSpc>
                <a:spcPct val="100000"/>
              </a:lnSpc>
              <a:spcBef>
                <a:spcPct val="0"/>
              </a:spcBef>
              <a:spcAft>
                <a:spcPct val="0"/>
              </a:spcAft>
              <a:buFont typeface="+mj-lt"/>
              <a:buAutoNum type="arabicPeriod"/>
            </a:pPr>
            <a:r>
              <a:rPr lang="id-ID" i="1" dirty="0" smtClean="0">
                <a:latin typeface="Times New Roman" panose="02020603050405020304" pitchFamily="18" charset="0"/>
                <a:cs typeface="Times New Roman" panose="02020603050405020304" pitchFamily="18" charset="0"/>
              </a:rPr>
              <a:t>Multiple </a:t>
            </a:r>
            <a:r>
              <a:rPr lang="id-ID" i="1" dirty="0">
                <a:latin typeface="Times New Roman" panose="02020603050405020304" pitchFamily="18" charset="0"/>
                <a:cs typeface="Times New Roman" panose="02020603050405020304" pitchFamily="18" charset="0"/>
              </a:rPr>
              <a:t>product. </a:t>
            </a:r>
            <a:r>
              <a:rPr lang="id-ID" dirty="0">
                <a:latin typeface="Times New Roman" panose="02020603050405020304" pitchFamily="18" charset="0"/>
                <a:cs typeface="Times New Roman" panose="02020603050405020304" pitchFamily="18" charset="0"/>
              </a:rPr>
              <a:t>Analisis ini lebih fokus pada pembelian produk yang beragam oleh satu pelanggan daripada satu produk dibeli oleh banyak pelanggan.</a:t>
            </a:r>
            <a:endParaRPr lang="id-ID" sz="2400" dirty="0"/>
          </a:p>
          <a:p>
            <a:pPr marL="514350" lvl="0" indent="-514350" algn="just" eaLnBrk="0" fontAlgn="base" hangingPunct="0">
              <a:lnSpc>
                <a:spcPct val="100000"/>
              </a:lnSpc>
              <a:spcBef>
                <a:spcPct val="0"/>
              </a:spcBef>
              <a:spcAft>
                <a:spcPct val="0"/>
              </a:spcAft>
              <a:buFont typeface="+mj-lt"/>
              <a:buAutoNum type="arabicPeriod"/>
            </a:pPr>
            <a:r>
              <a:rPr lang="id-ID" i="1" dirty="0" smtClean="0">
                <a:latin typeface="Times New Roman" panose="02020603050405020304" pitchFamily="18" charset="0"/>
                <a:cs typeface="Times New Roman" panose="02020603050405020304" pitchFamily="18" charset="0"/>
              </a:rPr>
              <a:t>Customer </a:t>
            </a:r>
            <a:r>
              <a:rPr lang="id-ID" i="1" dirty="0">
                <a:latin typeface="Times New Roman" panose="02020603050405020304" pitchFamily="18" charset="0"/>
                <a:cs typeface="Times New Roman" panose="02020603050405020304" pitchFamily="18" charset="0"/>
              </a:rPr>
              <a:t>spesific costs. </a:t>
            </a:r>
            <a:r>
              <a:rPr lang="id-ID" dirty="0">
                <a:latin typeface="Times New Roman" panose="02020603050405020304" pitchFamily="18" charset="0"/>
                <a:cs typeface="Times New Roman" panose="02020603050405020304" pitchFamily="18" charset="0"/>
              </a:rPr>
              <a:t>Analsis ini menghubungkan biaya dengan pelanggan tetapi tidak dihubungkan secara spesifik untuk produk, pelayanan, departmen, atau area geografis.</a:t>
            </a:r>
            <a:endParaRPr lang="id-ID" sz="2400" dirty="0"/>
          </a:p>
          <a:p>
            <a:pPr marL="514350" lvl="0" indent="-514350" algn="just" eaLnBrk="0" fontAlgn="base" hangingPunct="0">
              <a:lnSpc>
                <a:spcPct val="100000"/>
              </a:lnSpc>
              <a:spcBef>
                <a:spcPct val="0"/>
              </a:spcBef>
              <a:spcAft>
                <a:spcPct val="0"/>
              </a:spcAft>
              <a:buFont typeface="+mj-lt"/>
              <a:buAutoNum type="arabicPeriod"/>
            </a:pPr>
            <a:r>
              <a:rPr lang="id-ID" i="1" dirty="0" smtClean="0">
                <a:latin typeface="Times New Roman" panose="02020603050405020304" pitchFamily="18" charset="0"/>
                <a:cs typeface="Times New Roman" panose="02020603050405020304" pitchFamily="18" charset="0"/>
              </a:rPr>
              <a:t>Aggregate </a:t>
            </a:r>
            <a:r>
              <a:rPr lang="id-ID" i="1" dirty="0">
                <a:latin typeface="Times New Roman" panose="02020603050405020304" pitchFamily="18" charset="0"/>
                <a:cs typeface="Times New Roman" panose="02020603050405020304" pitchFamily="18" charset="0"/>
              </a:rPr>
              <a:t>or narrow focus. </a:t>
            </a:r>
            <a:r>
              <a:rPr lang="id-ID" dirty="0">
                <a:latin typeface="Times New Roman" panose="02020603050405020304" pitchFamily="18" charset="0"/>
                <a:cs typeface="Times New Roman" panose="02020603050405020304" pitchFamily="18" charset="0"/>
              </a:rPr>
              <a:t>Analisis ini dapat dilaksanakan pada tingkat yang lebih tinggi. Fitur ini membutuhkan banyak perubahan dalam sistem akuntasi manajemen.</a:t>
            </a:r>
            <a:endParaRPr lang="id-ID" sz="4000" dirty="0">
              <a:latin typeface="Arial" panose="020B0604020202020204" pitchFamily="34" charset="0"/>
            </a:endParaRPr>
          </a:p>
          <a:p>
            <a:endParaRPr lang="en-US" dirty="0" smtClean="0"/>
          </a:p>
          <a:p>
            <a:endParaRPr lang="en-US" dirty="0"/>
          </a:p>
        </p:txBody>
      </p:sp>
      <p:sp>
        <p:nvSpPr>
          <p:cNvPr id="6" name="Rectangle 3"/>
          <p:cNvSpPr>
            <a:spLocks noChangeArrowheads="1"/>
          </p:cNvSpPr>
          <p:nvPr/>
        </p:nvSpPr>
        <p:spPr bwMode="auto">
          <a:xfrm>
            <a:off x="6003634" y="-161582"/>
            <a:ext cx="184731" cy="323165"/>
          </a:xfrm>
          <a:prstGeom prst="rect">
            <a:avLst/>
          </a:prstGeom>
          <a:solidFill>
            <a:srgbClr val="A1E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832023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Beberapa</a:t>
            </a:r>
            <a:r>
              <a:rPr lang="en-US" b="1" dirty="0" smtClean="0"/>
              <a:t> </a:t>
            </a:r>
            <a:r>
              <a:rPr lang="en-US" b="1" dirty="0" err="1"/>
              <a:t>tantangan</a:t>
            </a:r>
            <a:r>
              <a:rPr lang="en-US" b="1" dirty="0"/>
              <a:t> yang </a:t>
            </a:r>
            <a:r>
              <a:rPr lang="en-US" b="1" dirty="0" err="1"/>
              <a:t>harus</a:t>
            </a:r>
            <a:r>
              <a:rPr lang="en-US" b="1" dirty="0"/>
              <a:t> </a:t>
            </a:r>
            <a:r>
              <a:rPr lang="en-US" b="1" dirty="0" err="1"/>
              <a:t>dihadapi</a:t>
            </a:r>
            <a:r>
              <a:rPr lang="en-US" b="1" dirty="0"/>
              <a:t> </a:t>
            </a:r>
            <a:r>
              <a:rPr lang="en-US" b="1" dirty="0" err="1"/>
              <a:t>oleh</a:t>
            </a:r>
            <a:r>
              <a:rPr lang="en-US" b="1" dirty="0"/>
              <a:t> </a:t>
            </a:r>
            <a:r>
              <a:rPr lang="en-US" b="1" dirty="0" err="1"/>
              <a:t>manajeman</a:t>
            </a:r>
            <a:r>
              <a:rPr lang="en-US" b="1" dirty="0"/>
              <a:t>, </a:t>
            </a:r>
            <a:r>
              <a:rPr lang="en-US" b="1" dirty="0" err="1"/>
              <a:t>yaitu</a:t>
            </a:r>
            <a:r>
              <a:rPr lang="en-US" b="1" dirty="0"/>
              <a:t>:</a:t>
            </a:r>
            <a:br>
              <a:rPr lang="en-US" b="1" dirty="0"/>
            </a:br>
            <a:endParaRPr lang="en-US" b="1" dirty="0"/>
          </a:p>
        </p:txBody>
      </p:sp>
      <p:sp>
        <p:nvSpPr>
          <p:cNvPr id="3" name="Content Placeholder 2"/>
          <p:cNvSpPr>
            <a:spLocks noGrp="1"/>
          </p:cNvSpPr>
          <p:nvPr>
            <p:ph idx="1"/>
          </p:nvPr>
        </p:nvSpPr>
        <p:spPr/>
        <p:txBody>
          <a:bodyPr/>
          <a:lstStyle/>
          <a:p>
            <a:r>
              <a:rPr lang="en-US" dirty="0" err="1"/>
              <a:t>Bagaimana</a:t>
            </a:r>
            <a:r>
              <a:rPr lang="en-US" dirty="0"/>
              <a:t> </a:t>
            </a:r>
            <a:r>
              <a:rPr lang="en-US" dirty="0" err="1"/>
              <a:t>cara</a:t>
            </a:r>
            <a:r>
              <a:rPr lang="en-US" dirty="0"/>
              <a:t> </a:t>
            </a:r>
            <a:r>
              <a:rPr lang="en-US" dirty="0" err="1"/>
              <a:t>mengembangkan</a:t>
            </a:r>
            <a:r>
              <a:rPr lang="en-US" dirty="0"/>
              <a:t> </a:t>
            </a:r>
            <a:r>
              <a:rPr lang="en-US" dirty="0" err="1"/>
              <a:t>pendapatan</a:t>
            </a:r>
            <a:r>
              <a:rPr lang="en-US" dirty="0"/>
              <a:t> </a:t>
            </a:r>
            <a:r>
              <a:rPr lang="en-US" dirty="0" err="1"/>
              <a:t>pelanggan</a:t>
            </a:r>
            <a:r>
              <a:rPr lang="en-US" dirty="0"/>
              <a:t> </a:t>
            </a:r>
            <a:r>
              <a:rPr lang="en-US" dirty="0" err="1"/>
              <a:t>dan</a:t>
            </a:r>
            <a:r>
              <a:rPr lang="en-US" dirty="0"/>
              <a:t> </a:t>
            </a:r>
            <a:r>
              <a:rPr lang="en-US" dirty="0" err="1"/>
              <a:t>jumlah</a:t>
            </a:r>
            <a:r>
              <a:rPr lang="en-US" dirty="0"/>
              <a:t> </a:t>
            </a:r>
            <a:r>
              <a:rPr lang="en-US" dirty="0" err="1"/>
              <a:t>biaya</a:t>
            </a:r>
            <a:r>
              <a:rPr lang="en-US" dirty="0"/>
              <a:t> </a:t>
            </a:r>
            <a:r>
              <a:rPr lang="en-US" dirty="0" err="1"/>
              <a:t>pelanggan</a:t>
            </a:r>
            <a:r>
              <a:rPr lang="en-US" dirty="0"/>
              <a:t> yang </a:t>
            </a:r>
            <a:r>
              <a:rPr lang="en-US" dirty="0" err="1"/>
              <a:t>dapat</a:t>
            </a:r>
            <a:r>
              <a:rPr lang="en-US" dirty="0"/>
              <a:t> </a:t>
            </a:r>
            <a:r>
              <a:rPr lang="en-US" dirty="0" err="1" smtClean="0"/>
              <a:t>diandalkan</a:t>
            </a:r>
            <a:r>
              <a:rPr lang="id-ID" dirty="0" smtClean="0"/>
              <a:t> ; </a:t>
            </a:r>
            <a:r>
              <a:rPr lang="id-ID" b="1" i="1" dirty="0"/>
              <a:t>Analisa pendapatan </a:t>
            </a:r>
            <a:r>
              <a:rPr lang="id-ID" b="1" i="1" dirty="0" smtClean="0"/>
              <a:t>pelanggan,</a:t>
            </a:r>
            <a:r>
              <a:rPr lang="id-ID" dirty="0"/>
              <a:t> </a:t>
            </a:r>
            <a:r>
              <a:rPr lang="id-ID" dirty="0" smtClean="0"/>
              <a:t>  </a:t>
            </a:r>
            <a:r>
              <a:rPr lang="id-ID" b="1" i="1" dirty="0" smtClean="0"/>
              <a:t>Analisa </a:t>
            </a:r>
            <a:r>
              <a:rPr lang="id-ID" b="1" i="1" dirty="0"/>
              <a:t>biaya pelanggan</a:t>
            </a:r>
            <a:endParaRPr lang="en-US" dirty="0" smtClean="0"/>
          </a:p>
          <a:p>
            <a:r>
              <a:rPr lang="en-US" dirty="0" err="1"/>
              <a:t>Bagaimana</a:t>
            </a:r>
            <a:r>
              <a:rPr lang="en-US" dirty="0"/>
              <a:t> </a:t>
            </a:r>
            <a:r>
              <a:rPr lang="en-US" dirty="0" err="1"/>
              <a:t>cara</a:t>
            </a:r>
            <a:r>
              <a:rPr lang="en-US" dirty="0"/>
              <a:t> </a:t>
            </a:r>
            <a:r>
              <a:rPr lang="en-US" dirty="0" err="1"/>
              <a:t>mengetahui</a:t>
            </a:r>
            <a:r>
              <a:rPr lang="en-US" dirty="0"/>
              <a:t> </a:t>
            </a:r>
            <a:r>
              <a:rPr lang="en-US" dirty="0" err="1"/>
              <a:t>biaya</a:t>
            </a:r>
            <a:r>
              <a:rPr lang="en-US" dirty="0"/>
              <a:t> sector </a:t>
            </a:r>
            <a:r>
              <a:rPr lang="en-US" dirty="0" err="1"/>
              <a:t>hilir</a:t>
            </a:r>
            <a:r>
              <a:rPr lang="en-US" dirty="0"/>
              <a:t> </a:t>
            </a:r>
            <a:r>
              <a:rPr lang="en-US" dirty="0" err="1"/>
              <a:t>pelanggan</a:t>
            </a:r>
            <a:r>
              <a:rPr lang="en-US" dirty="0"/>
              <a:t> di </a:t>
            </a:r>
            <a:r>
              <a:rPr lang="en-US" dirty="0" err="1"/>
              <a:t>masa</a:t>
            </a:r>
            <a:r>
              <a:rPr lang="en-US" dirty="0"/>
              <a:t> yang </a:t>
            </a:r>
            <a:r>
              <a:rPr lang="en-US" dirty="0" err="1"/>
              <a:t>akan</a:t>
            </a:r>
            <a:r>
              <a:rPr lang="en-US" dirty="0"/>
              <a:t> </a:t>
            </a:r>
            <a:r>
              <a:rPr lang="en-US" dirty="0" err="1" smtClean="0"/>
              <a:t>dat</a:t>
            </a:r>
            <a:r>
              <a:rPr lang="id-ID" dirty="0" smtClean="0"/>
              <a:t>a</a:t>
            </a:r>
            <a:r>
              <a:rPr lang="en-US" dirty="0" err="1" smtClean="0"/>
              <a:t>ng</a:t>
            </a:r>
            <a:r>
              <a:rPr lang="id-ID" dirty="0" smtClean="0"/>
              <a:t> ; memperhitungkan biaya yang akan timbul di masa depan seperti biaya lingkungan &amp; litigasi</a:t>
            </a:r>
            <a:endParaRPr lang="en-US" dirty="0" smtClean="0"/>
          </a:p>
          <a:p>
            <a:r>
              <a:rPr lang="pt-BR" dirty="0"/>
              <a:t>Bagaimana cara menggabungkan beberapa periode dalam </a:t>
            </a:r>
            <a:r>
              <a:rPr lang="pt-BR" dirty="0" smtClean="0"/>
              <a:t>analisis</a:t>
            </a:r>
            <a:r>
              <a:rPr lang="id-ID" dirty="0" smtClean="0"/>
              <a:t> ; </a:t>
            </a:r>
            <a:r>
              <a:rPr lang="id-ID" dirty="0"/>
              <a:t>Perspektif jangka panjang</a:t>
            </a:r>
            <a:endParaRPr lang="pt-BR" dirty="0" smtClean="0"/>
          </a:p>
          <a:p>
            <a:r>
              <a:rPr lang="en-US" dirty="0" err="1"/>
              <a:t>Bagaimana</a:t>
            </a:r>
            <a:r>
              <a:rPr lang="en-US" dirty="0"/>
              <a:t> </a:t>
            </a:r>
            <a:r>
              <a:rPr lang="en-US" dirty="0" err="1"/>
              <a:t>cara</a:t>
            </a:r>
            <a:r>
              <a:rPr lang="en-US" dirty="0"/>
              <a:t> </a:t>
            </a:r>
            <a:r>
              <a:rPr lang="en-US" dirty="0" err="1"/>
              <a:t>mengenali</a:t>
            </a:r>
            <a:r>
              <a:rPr lang="en-US" dirty="0"/>
              <a:t> </a:t>
            </a:r>
            <a:r>
              <a:rPr lang="en-US" dirty="0" err="1"/>
              <a:t>perbedaan</a:t>
            </a:r>
            <a:r>
              <a:rPr lang="en-US" dirty="0"/>
              <a:t> customer cost </a:t>
            </a:r>
            <a:r>
              <a:rPr lang="en-US" dirty="0" smtClean="0"/>
              <a:t>driver</a:t>
            </a:r>
            <a:r>
              <a:rPr lang="id-ID" dirty="0" smtClean="0"/>
              <a:t> ; </a:t>
            </a:r>
            <a:r>
              <a:rPr lang="id-ID" dirty="0"/>
              <a:t>analisis yang berbeda untuk setiap biaya penggerak dan tarifnya pada jangka panjang dan jangka pendek</a:t>
            </a:r>
            <a:endParaRPr lang="en-US" dirty="0"/>
          </a:p>
        </p:txBody>
      </p:sp>
    </p:spTree>
    <p:extLst>
      <p:ext uri="{BB962C8B-B14F-4D97-AF65-F5344CB8AC3E}">
        <p14:creationId xmlns:p14="http://schemas.microsoft.com/office/powerpoint/2010/main" val="625628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Pertanyaan </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Bagaimana implementasi C</a:t>
            </a:r>
            <a:r>
              <a:rPr lang="en-US" dirty="0" err="1" smtClean="0"/>
              <a:t>ustomer</a:t>
            </a:r>
            <a:r>
              <a:rPr lang="en-US" dirty="0" smtClean="0"/>
              <a:t> </a:t>
            </a:r>
            <a:r>
              <a:rPr lang="id-ID" dirty="0" smtClean="0"/>
              <a:t>P</a:t>
            </a:r>
            <a:r>
              <a:rPr lang="en-US" dirty="0" err="1" smtClean="0"/>
              <a:t>rofitability</a:t>
            </a:r>
            <a:r>
              <a:rPr lang="en-US" dirty="0" smtClean="0"/>
              <a:t> </a:t>
            </a:r>
            <a:r>
              <a:rPr lang="id-ID" dirty="0" smtClean="0"/>
              <a:t>A</a:t>
            </a:r>
            <a:r>
              <a:rPr lang="en-US" dirty="0" err="1" smtClean="0"/>
              <a:t>nalysis</a:t>
            </a:r>
            <a:r>
              <a:rPr lang="id-ID" dirty="0" smtClean="0"/>
              <a:t> dalam perusahaan bapak/ibu bekerja?</a:t>
            </a:r>
          </a:p>
          <a:p>
            <a:pPr marL="514350" indent="-514350">
              <a:buAutoNum type="arabicPeriod"/>
            </a:pPr>
            <a:r>
              <a:rPr lang="id-ID" dirty="0" smtClean="0"/>
              <a:t>Menurut bapak/ibu apakah efektif dalam implementasi </a:t>
            </a:r>
            <a:r>
              <a:rPr lang="id-ID" dirty="0"/>
              <a:t>C</a:t>
            </a:r>
            <a:r>
              <a:rPr lang="en-US" dirty="0" err="1"/>
              <a:t>ustomer</a:t>
            </a:r>
            <a:r>
              <a:rPr lang="en-US" dirty="0"/>
              <a:t> </a:t>
            </a:r>
            <a:r>
              <a:rPr lang="id-ID" dirty="0"/>
              <a:t>P</a:t>
            </a:r>
            <a:r>
              <a:rPr lang="en-US" dirty="0" err="1"/>
              <a:t>rofitability</a:t>
            </a:r>
            <a:r>
              <a:rPr lang="en-US" dirty="0"/>
              <a:t> </a:t>
            </a:r>
            <a:r>
              <a:rPr lang="id-ID" dirty="0"/>
              <a:t>A</a:t>
            </a:r>
            <a:r>
              <a:rPr lang="en-US" dirty="0" err="1"/>
              <a:t>nalysis</a:t>
            </a:r>
            <a:r>
              <a:rPr lang="id-ID" dirty="0" smtClean="0"/>
              <a:t> di perusahaan bapak/ibu bekerja ? Mengapa ?</a:t>
            </a:r>
            <a:endParaRPr lang="id-ID" dirty="0"/>
          </a:p>
        </p:txBody>
      </p:sp>
    </p:spTree>
    <p:extLst>
      <p:ext uri="{BB962C8B-B14F-4D97-AF65-F5344CB8AC3E}">
        <p14:creationId xmlns:p14="http://schemas.microsoft.com/office/powerpoint/2010/main" val="2383535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b="1" dirty="0" err="1" smtClean="0"/>
              <a:t>Definisi</a:t>
            </a:r>
            <a:r>
              <a:rPr lang="en-US" b="1" dirty="0" smtClean="0"/>
              <a:t> Customer Profitability Analysis</a:t>
            </a:r>
            <a:endParaRPr lang="en-US" b="1" dirty="0"/>
          </a:p>
        </p:txBody>
      </p:sp>
      <p:sp>
        <p:nvSpPr>
          <p:cNvPr id="3" name="Content Placeholder 2"/>
          <p:cNvSpPr>
            <a:spLocks noGrp="1"/>
          </p:cNvSpPr>
          <p:nvPr>
            <p:ph idx="1"/>
          </p:nvPr>
        </p:nvSpPr>
        <p:spPr/>
        <p:txBody>
          <a:bodyPr/>
          <a:lstStyle/>
          <a:p>
            <a:pPr marL="0" indent="0" algn="just">
              <a:buNone/>
            </a:pPr>
            <a:r>
              <a:rPr lang="en-US" dirty="0" err="1" smtClean="0"/>
              <a:t>Menurut</a:t>
            </a:r>
            <a:r>
              <a:rPr lang="en-US" dirty="0" smtClean="0"/>
              <a:t> </a:t>
            </a:r>
            <a:r>
              <a:rPr lang="en-US" dirty="0" err="1" smtClean="0"/>
              <a:t>Breffini</a:t>
            </a:r>
            <a:r>
              <a:rPr lang="en-US" dirty="0" smtClean="0"/>
              <a:t> </a:t>
            </a:r>
            <a:r>
              <a:rPr lang="en-US" dirty="0" err="1" smtClean="0"/>
              <a:t>dan</a:t>
            </a:r>
            <a:r>
              <a:rPr lang="en-US" dirty="0" smtClean="0"/>
              <a:t> Peter, 1997, </a:t>
            </a:r>
            <a:r>
              <a:rPr lang="en-US" dirty="0" err="1" smtClean="0"/>
              <a:t>dalam</a:t>
            </a:r>
            <a:r>
              <a:rPr lang="en-US" dirty="0" smtClean="0"/>
              <a:t> </a:t>
            </a:r>
            <a:r>
              <a:rPr lang="en-US" dirty="0" err="1" smtClean="0"/>
              <a:t>Sunarni</a:t>
            </a:r>
            <a:r>
              <a:rPr lang="en-US" dirty="0" smtClean="0"/>
              <a:t>, 2006:74</a:t>
            </a:r>
          </a:p>
          <a:p>
            <a:pPr marL="0" indent="0" algn="just">
              <a:buNone/>
            </a:pPr>
            <a:r>
              <a:rPr lang="en-US" dirty="0" smtClean="0"/>
              <a:t>Customer Profitability Analysis </a:t>
            </a:r>
            <a:r>
              <a:rPr lang="en-US" dirty="0" err="1" smtClean="0"/>
              <a:t>didefinisikan</a:t>
            </a:r>
            <a:r>
              <a:rPr lang="en-US" dirty="0" smtClean="0"/>
              <a:t> </a:t>
            </a:r>
            <a:r>
              <a:rPr lang="en-US" dirty="0" err="1" smtClean="0"/>
              <a:t>sebagai</a:t>
            </a:r>
            <a:r>
              <a:rPr lang="en-US" dirty="0" smtClean="0"/>
              <a:t> </a:t>
            </a:r>
            <a:r>
              <a:rPr lang="en-US" dirty="0" err="1" smtClean="0"/>
              <a:t>suatu</a:t>
            </a:r>
            <a:r>
              <a:rPr lang="en-US" dirty="0" smtClean="0"/>
              <a:t> proses </a:t>
            </a:r>
            <a:r>
              <a:rPr lang="en-US" dirty="0" err="1" smtClean="0"/>
              <a:t>analisa</a:t>
            </a:r>
            <a:r>
              <a:rPr lang="en-US" dirty="0" smtClean="0"/>
              <a:t> yang </a:t>
            </a:r>
            <a:r>
              <a:rPr lang="en-US" dirty="0" err="1" smtClean="0"/>
              <a:t>meliputi</a:t>
            </a:r>
            <a:r>
              <a:rPr lang="en-US" dirty="0" smtClean="0"/>
              <a:t> </a:t>
            </a:r>
            <a:r>
              <a:rPr lang="en-US" dirty="0" err="1" smtClean="0"/>
              <a:t>pengidentifikasian</a:t>
            </a:r>
            <a:r>
              <a:rPr lang="en-US" dirty="0" smtClean="0"/>
              <a:t> </a:t>
            </a:r>
            <a:r>
              <a:rPr lang="en-US" dirty="0" err="1" smtClean="0"/>
              <a:t>pendapatan</a:t>
            </a:r>
            <a:r>
              <a:rPr lang="en-US" dirty="0" smtClean="0"/>
              <a:t> </a:t>
            </a:r>
            <a:r>
              <a:rPr lang="en-US" dirty="0" err="1" smtClean="0"/>
              <a:t>biaya</a:t>
            </a:r>
            <a:r>
              <a:rPr lang="en-US" dirty="0" smtClean="0"/>
              <a:t> </a:t>
            </a:r>
            <a:r>
              <a:rPr lang="en-US" dirty="0" err="1" smtClean="0"/>
              <a:t>dan</a:t>
            </a:r>
            <a:r>
              <a:rPr lang="en-US" dirty="0" smtClean="0"/>
              <a:t> </a:t>
            </a:r>
            <a:r>
              <a:rPr lang="en-US" dirty="0" err="1" smtClean="0"/>
              <a:t>laba</a:t>
            </a:r>
            <a:r>
              <a:rPr lang="en-US" dirty="0" smtClean="0"/>
              <a:t> </a:t>
            </a:r>
            <a:r>
              <a:rPr lang="en-US" dirty="0" err="1" smtClean="0"/>
              <a:t>ke</a:t>
            </a:r>
            <a:r>
              <a:rPr lang="en-US" dirty="0" smtClean="0"/>
              <a:t> </a:t>
            </a:r>
            <a:r>
              <a:rPr lang="en-US" dirty="0" err="1" smtClean="0"/>
              <a:t>setiap</a:t>
            </a:r>
            <a:r>
              <a:rPr lang="en-US" dirty="0" smtClean="0"/>
              <a:t> </a:t>
            </a:r>
            <a:r>
              <a:rPr lang="en-US" dirty="0" err="1" smtClean="0"/>
              <a:t>individu</a:t>
            </a:r>
            <a:r>
              <a:rPr lang="en-US" dirty="0" smtClean="0"/>
              <a:t> customer </a:t>
            </a:r>
            <a:r>
              <a:rPr lang="en-US" dirty="0" err="1" smtClean="0"/>
              <a:t>atau</a:t>
            </a:r>
            <a:r>
              <a:rPr lang="en-US" dirty="0" smtClean="0"/>
              <a:t> </a:t>
            </a:r>
            <a:r>
              <a:rPr lang="en-US" dirty="0" err="1" smtClean="0"/>
              <a:t>kelompok</a:t>
            </a:r>
            <a:r>
              <a:rPr lang="en-US" dirty="0" smtClean="0"/>
              <a:t> customer. </a:t>
            </a:r>
            <a:r>
              <a:rPr lang="en-US" dirty="0" err="1" smtClean="0"/>
              <a:t>Dengan</a:t>
            </a:r>
            <a:r>
              <a:rPr lang="en-US" dirty="0" smtClean="0"/>
              <a:t> </a:t>
            </a:r>
            <a:r>
              <a:rPr lang="en-US" dirty="0" err="1" smtClean="0"/>
              <a:t>jumlah</a:t>
            </a:r>
            <a:r>
              <a:rPr lang="en-US" dirty="0" smtClean="0"/>
              <a:t> </a:t>
            </a:r>
            <a:r>
              <a:rPr lang="en-US" dirty="0" err="1" smtClean="0"/>
              <a:t>sumber</a:t>
            </a:r>
            <a:r>
              <a:rPr lang="en-US" dirty="0" smtClean="0"/>
              <a:t> </a:t>
            </a:r>
            <a:r>
              <a:rPr lang="en-US" dirty="0" err="1" smtClean="0"/>
              <a:t>ekonomi</a:t>
            </a:r>
            <a:r>
              <a:rPr lang="en-US" dirty="0" smtClean="0"/>
              <a:t> yang </a:t>
            </a:r>
            <a:r>
              <a:rPr lang="en-US" dirty="0" err="1" smtClean="0"/>
              <a:t>terbatas</a:t>
            </a:r>
            <a:r>
              <a:rPr lang="en-US" dirty="0" smtClean="0"/>
              <a:t>, </a:t>
            </a:r>
            <a:r>
              <a:rPr lang="en-US" dirty="0" err="1" smtClean="0"/>
              <a:t>organisasi</a:t>
            </a:r>
            <a:r>
              <a:rPr lang="en-US" dirty="0" smtClean="0"/>
              <a:t> </a:t>
            </a:r>
            <a:r>
              <a:rPr lang="en-US" dirty="0" err="1" smtClean="0"/>
              <a:t>dituntut</a:t>
            </a:r>
            <a:r>
              <a:rPr lang="en-US" dirty="0" smtClean="0"/>
              <a:t> </a:t>
            </a:r>
            <a:r>
              <a:rPr lang="en-US" dirty="0" err="1" smtClean="0"/>
              <a:t>untuk</a:t>
            </a:r>
            <a:r>
              <a:rPr lang="en-US" dirty="0" smtClean="0"/>
              <a:t> </a:t>
            </a:r>
            <a:r>
              <a:rPr lang="en-US" dirty="0" err="1" smtClean="0"/>
              <a:t>mampu</a:t>
            </a:r>
            <a:r>
              <a:rPr lang="en-US" dirty="0" smtClean="0"/>
              <a:t> </a:t>
            </a:r>
            <a:r>
              <a:rPr lang="en-US" dirty="0" err="1" smtClean="0"/>
              <a:t>memanfaatkannya</a:t>
            </a:r>
            <a:r>
              <a:rPr lang="en-US" dirty="0" smtClean="0"/>
              <a:t> </a:t>
            </a:r>
            <a:r>
              <a:rPr lang="en-US" dirty="0" err="1" smtClean="0"/>
              <a:t>dengan</a:t>
            </a:r>
            <a:r>
              <a:rPr lang="en-US" dirty="0" smtClean="0"/>
              <a:t> </a:t>
            </a:r>
            <a:r>
              <a:rPr lang="en-US" dirty="0" err="1" smtClean="0"/>
              <a:t>tepat</a:t>
            </a:r>
            <a:r>
              <a:rPr lang="en-US" dirty="0" smtClean="0"/>
              <a:t>. </a:t>
            </a:r>
            <a:r>
              <a:rPr lang="en-US" dirty="0" err="1" smtClean="0"/>
              <a:t>Demikian</a:t>
            </a:r>
            <a:r>
              <a:rPr lang="en-US" dirty="0" smtClean="0"/>
              <a:t> </a:t>
            </a:r>
            <a:r>
              <a:rPr lang="en-US" dirty="0" err="1" smtClean="0"/>
              <a:t>juga</a:t>
            </a:r>
            <a:r>
              <a:rPr lang="en-US" dirty="0" smtClean="0"/>
              <a:t> </a:t>
            </a:r>
            <a:r>
              <a:rPr lang="en-US" dirty="0" err="1" smtClean="0"/>
              <a:t>dalam</a:t>
            </a:r>
            <a:r>
              <a:rPr lang="en-US" dirty="0" smtClean="0"/>
              <a:t> </a:t>
            </a:r>
            <a:r>
              <a:rPr lang="en-US" dirty="0" err="1" smtClean="0"/>
              <a:t>pengelolaan</a:t>
            </a:r>
            <a:r>
              <a:rPr lang="en-US" dirty="0" smtClean="0"/>
              <a:t> customer. </a:t>
            </a:r>
            <a:r>
              <a:rPr lang="en-US" dirty="0" err="1" smtClean="0"/>
              <a:t>Tidak</a:t>
            </a:r>
            <a:r>
              <a:rPr lang="en-US" dirty="0" smtClean="0"/>
              <a:t> </a:t>
            </a:r>
            <a:r>
              <a:rPr lang="en-US" dirty="0" err="1" smtClean="0"/>
              <a:t>semua</a:t>
            </a:r>
            <a:r>
              <a:rPr lang="en-US" dirty="0" smtClean="0"/>
              <a:t> customer</a:t>
            </a:r>
          </a:p>
          <a:p>
            <a:pPr marL="0" indent="0" algn="just">
              <a:buNone/>
            </a:pPr>
            <a:endParaRPr lang="en-US" dirty="0"/>
          </a:p>
          <a:p>
            <a:pPr marL="0" indent="0" algn="just">
              <a:buNone/>
            </a:pPr>
            <a:r>
              <a:rPr lang="id-ID" dirty="0"/>
              <a:t>CPA adalah satu-satunya cara untuk mengidentifikasi kekuatan (keuntungan) dan kelemahan (kerugian) customer</a:t>
            </a:r>
            <a:endParaRPr lang="en-US" dirty="0"/>
          </a:p>
          <a:p>
            <a:pPr marL="0" indent="0" algn="just">
              <a:buNone/>
            </a:pPr>
            <a:endParaRPr lang="en-US" dirty="0" smtClean="0"/>
          </a:p>
          <a:p>
            <a:endParaRPr lang="en-US" dirty="0"/>
          </a:p>
        </p:txBody>
      </p:sp>
    </p:spTree>
    <p:extLst>
      <p:ext uri="{BB962C8B-B14F-4D97-AF65-F5344CB8AC3E}">
        <p14:creationId xmlns:p14="http://schemas.microsoft.com/office/powerpoint/2010/main" val="1612711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44" y="609600"/>
            <a:ext cx="10753344" cy="1320800"/>
          </a:xfrm>
        </p:spPr>
        <p:txBody>
          <a:bodyPr>
            <a:normAutofit/>
          </a:bodyPr>
          <a:lstStyle/>
          <a:p>
            <a:r>
              <a:rPr lang="id-ID" sz="3600" b="1" dirty="0" smtClean="0"/>
              <a:t>Kunci Sukses : </a:t>
            </a:r>
            <a:r>
              <a:rPr lang="id-ID" sz="3600" b="1" dirty="0"/>
              <a:t>Menjaga Kepuasan Konsumen</a:t>
            </a:r>
            <a:endParaRPr lang="id-ID" sz="3600" dirty="0"/>
          </a:p>
        </p:txBody>
      </p:sp>
      <p:sp>
        <p:nvSpPr>
          <p:cNvPr id="3" name="Content Placeholder 2"/>
          <p:cNvSpPr>
            <a:spLocks noGrp="1"/>
          </p:cNvSpPr>
          <p:nvPr>
            <p:ph idx="1"/>
          </p:nvPr>
        </p:nvSpPr>
        <p:spPr/>
        <p:txBody>
          <a:bodyPr/>
          <a:lstStyle/>
          <a:p>
            <a:pPr marL="0" indent="0" algn="ctr">
              <a:buNone/>
            </a:pPr>
            <a:endParaRPr lang="id-ID" dirty="0" smtClean="0"/>
          </a:p>
          <a:p>
            <a:pPr marL="0" indent="0" algn="ctr">
              <a:buNone/>
            </a:pPr>
            <a:r>
              <a:rPr lang="id-ID" dirty="0" smtClean="0"/>
              <a:t>Menjaga </a:t>
            </a:r>
            <a:r>
              <a:rPr lang="id-ID" dirty="0"/>
              <a:t>Kepuasan konsumen merupakan cara terbaik dalam bertahan menghadapi kompetitor. </a:t>
            </a:r>
            <a:endParaRPr lang="id-ID" dirty="0" smtClean="0"/>
          </a:p>
          <a:p>
            <a:pPr marL="0" indent="0" algn="ctr">
              <a:buNone/>
            </a:pPr>
            <a:r>
              <a:rPr lang="id-ID" dirty="0" smtClean="0"/>
              <a:t>Perusahaan </a:t>
            </a:r>
            <a:r>
              <a:rPr lang="id-ID" dirty="0"/>
              <a:t>yang dapat menjaga kepuasan konsumen tidak akan </a:t>
            </a:r>
            <a:r>
              <a:rPr lang="id-ID" dirty="0" smtClean="0"/>
              <a:t>terkalahakan</a:t>
            </a:r>
          </a:p>
          <a:p>
            <a:pPr marL="0" indent="0" algn="ctr">
              <a:buNone/>
            </a:pPr>
            <a:r>
              <a:rPr lang="id-ID" dirty="0" smtClean="0"/>
              <a:t> </a:t>
            </a:r>
            <a:r>
              <a:rPr lang="id-ID" dirty="0"/>
              <a:t>(Lele dan Sheth, 1987)</a:t>
            </a:r>
          </a:p>
        </p:txBody>
      </p:sp>
    </p:spTree>
    <p:extLst>
      <p:ext uri="{BB962C8B-B14F-4D97-AF65-F5344CB8AC3E}">
        <p14:creationId xmlns:p14="http://schemas.microsoft.com/office/powerpoint/2010/main" val="2452238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96" y="609600"/>
            <a:ext cx="9115506" cy="1320800"/>
          </a:xfrm>
        </p:spPr>
        <p:txBody>
          <a:bodyPr/>
          <a:lstStyle/>
          <a:p>
            <a:r>
              <a:rPr lang="en-US" b="1" dirty="0"/>
              <a:t>C</a:t>
            </a:r>
            <a:r>
              <a:rPr lang="id-ID" b="1" dirty="0" smtClean="0"/>
              <a:t>ara dalam </a:t>
            </a:r>
            <a:r>
              <a:rPr lang="id-ID" b="1" dirty="0"/>
              <a:t>menjaga kepuasan pelanggan (Lele dan Sheth, 1987):</a:t>
            </a:r>
            <a:endParaRPr lang="id-ID" dirty="0"/>
          </a:p>
        </p:txBody>
      </p:sp>
      <p:sp>
        <p:nvSpPr>
          <p:cNvPr id="3" name="Content Placeholder 2"/>
          <p:cNvSpPr>
            <a:spLocks noGrp="1"/>
          </p:cNvSpPr>
          <p:nvPr>
            <p:ph idx="1"/>
          </p:nvPr>
        </p:nvSpPr>
        <p:spPr>
          <a:xfrm>
            <a:off x="728472" y="2410841"/>
            <a:ext cx="10515600" cy="4351338"/>
          </a:xfrm>
        </p:spPr>
        <p:txBody>
          <a:bodyPr/>
          <a:lstStyle/>
          <a:p>
            <a:pPr lvl="0" algn="just"/>
            <a:r>
              <a:rPr lang="id-ID" dirty="0"/>
              <a:t>Bekerja keras  untuk memastikan kualitas produknya melampaui ekspektasi konsumen.</a:t>
            </a:r>
          </a:p>
          <a:p>
            <a:pPr lvl="0" algn="just"/>
            <a:r>
              <a:rPr lang="id-ID" dirty="0"/>
              <a:t>Pada dasarnya saat konsumen sudah percaya pada kita, pada saat kualitas produk kita di bawah ekspektasi konsumen, maka konsumen tetap akan merasa puas.</a:t>
            </a:r>
          </a:p>
          <a:p>
            <a:pPr algn="just"/>
            <a:endParaRPr lang="id-ID" dirty="0"/>
          </a:p>
        </p:txBody>
      </p:sp>
    </p:spTree>
    <p:extLst>
      <p:ext uri="{BB962C8B-B14F-4D97-AF65-F5344CB8AC3E}">
        <p14:creationId xmlns:p14="http://schemas.microsoft.com/office/powerpoint/2010/main" val="2590988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Kriteria </a:t>
            </a:r>
            <a:r>
              <a:rPr lang="en-US" b="1" dirty="0"/>
              <a:t>Customer Profitability </a:t>
            </a:r>
            <a:r>
              <a:rPr lang="en-US" b="1" dirty="0" smtClean="0"/>
              <a:t>Analysis</a:t>
            </a:r>
            <a:r>
              <a:rPr lang="id-ID" b="1" dirty="0" smtClean="0"/>
              <a:t> yang menguntungkan</a:t>
            </a:r>
            <a:endParaRPr lang="en-US" dirty="0"/>
          </a:p>
        </p:txBody>
      </p:sp>
      <p:sp>
        <p:nvSpPr>
          <p:cNvPr id="3" name="Content Placeholder 2"/>
          <p:cNvSpPr>
            <a:spLocks noGrp="1"/>
          </p:cNvSpPr>
          <p:nvPr>
            <p:ph idx="1"/>
          </p:nvPr>
        </p:nvSpPr>
        <p:spPr/>
        <p:txBody>
          <a:bodyPr/>
          <a:lstStyle/>
          <a:p>
            <a:pPr marL="0" indent="0" algn="just">
              <a:buNone/>
            </a:pPr>
            <a:r>
              <a:rPr lang="en-US" dirty="0" err="1" smtClean="0"/>
              <a:t>Menurut</a:t>
            </a:r>
            <a:r>
              <a:rPr lang="en-US" dirty="0" smtClean="0"/>
              <a:t> </a:t>
            </a:r>
            <a:r>
              <a:rPr lang="id-ID" dirty="0"/>
              <a:t>Kottler, Leong dan Tan </a:t>
            </a:r>
            <a:r>
              <a:rPr lang="en-US" dirty="0" smtClean="0"/>
              <a:t>:</a:t>
            </a:r>
          </a:p>
          <a:p>
            <a:pPr algn="just"/>
            <a:r>
              <a:rPr lang="id-ID" dirty="0"/>
              <a:t>Pelanggan yang menguntungkan adalah orang, rumah tangga, atau perusahaan yang dari waktu ke waktu menghasilkan arus pendapatan yang melebihi jumlah yang dapat diterima dari arus biaya yang keluar untuk menjual dan melayani pelanggan tersebut</a:t>
            </a:r>
            <a:endParaRPr lang="en-US" dirty="0"/>
          </a:p>
        </p:txBody>
      </p:sp>
    </p:spTree>
    <p:extLst>
      <p:ext uri="{BB962C8B-B14F-4D97-AF65-F5344CB8AC3E}">
        <p14:creationId xmlns:p14="http://schemas.microsoft.com/office/powerpoint/2010/main" val="2327133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Tujuan</a:t>
            </a:r>
            <a:r>
              <a:rPr lang="en-US" b="1" dirty="0" smtClean="0"/>
              <a:t> Customer Profitability Analysis</a:t>
            </a:r>
            <a:endParaRPr lang="en-US" b="1" dirty="0"/>
          </a:p>
        </p:txBody>
      </p:sp>
      <p:sp>
        <p:nvSpPr>
          <p:cNvPr id="3" name="Content Placeholder 2"/>
          <p:cNvSpPr>
            <a:spLocks noGrp="1"/>
          </p:cNvSpPr>
          <p:nvPr>
            <p:ph idx="1"/>
          </p:nvPr>
        </p:nvSpPr>
        <p:spPr/>
        <p:txBody>
          <a:bodyPr/>
          <a:lstStyle/>
          <a:p>
            <a:pPr marL="0" indent="0" algn="just">
              <a:buNone/>
            </a:pPr>
            <a:r>
              <a:rPr lang="en-US" dirty="0" err="1" smtClean="0"/>
              <a:t>Menurut</a:t>
            </a:r>
            <a:r>
              <a:rPr lang="en-US" dirty="0" smtClean="0"/>
              <a:t> (Hansen </a:t>
            </a:r>
            <a:r>
              <a:rPr lang="en-US" dirty="0" err="1" smtClean="0"/>
              <a:t>dan</a:t>
            </a:r>
            <a:r>
              <a:rPr lang="en-US" dirty="0" smtClean="0"/>
              <a:t> </a:t>
            </a:r>
            <a:r>
              <a:rPr lang="en-US" dirty="0" err="1" smtClean="0"/>
              <a:t>Mowen</a:t>
            </a:r>
            <a:r>
              <a:rPr lang="en-US" dirty="0" smtClean="0"/>
              <a:t>, 1999: 176)</a:t>
            </a:r>
          </a:p>
          <a:p>
            <a:pPr marL="0" indent="0" algn="just">
              <a:buNone/>
            </a:pPr>
            <a:r>
              <a:rPr lang="en-US" dirty="0" smtClean="0"/>
              <a:t>Customer Profitability Analysis </a:t>
            </a:r>
            <a:r>
              <a:rPr lang="en-US" dirty="0" err="1" smtClean="0"/>
              <a:t>menyediakan</a:t>
            </a:r>
            <a:r>
              <a:rPr lang="en-US" dirty="0" smtClean="0"/>
              <a:t> </a:t>
            </a:r>
            <a:r>
              <a:rPr lang="en-US" dirty="0" err="1" smtClean="0"/>
              <a:t>manajemen</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menganalisis</a:t>
            </a:r>
            <a:r>
              <a:rPr lang="en-US" dirty="0" smtClean="0"/>
              <a:t> </a:t>
            </a:r>
            <a:r>
              <a:rPr lang="en-US" dirty="0" err="1" smtClean="0"/>
              <a:t>penjualan</a:t>
            </a:r>
            <a:r>
              <a:rPr lang="en-US" dirty="0" smtClean="0"/>
              <a:t> </a:t>
            </a:r>
            <a:r>
              <a:rPr lang="en-US" dirty="0" err="1" smtClean="0"/>
              <a:t>ke</a:t>
            </a:r>
            <a:r>
              <a:rPr lang="en-US" dirty="0" smtClean="0"/>
              <a:t> </a:t>
            </a:r>
            <a:r>
              <a:rPr lang="en-US" dirty="0" err="1" smtClean="0"/>
              <a:t>pelanggan</a:t>
            </a:r>
            <a:r>
              <a:rPr lang="en-US" dirty="0" smtClean="0"/>
              <a:t> </a:t>
            </a:r>
            <a:r>
              <a:rPr lang="en-US" dirty="0" err="1" smtClean="0"/>
              <a:t>untuk</a:t>
            </a:r>
            <a:r>
              <a:rPr lang="en-US" dirty="0" smtClean="0"/>
              <a:t> </a:t>
            </a:r>
            <a:r>
              <a:rPr lang="en-US" dirty="0" err="1" smtClean="0"/>
              <a:t>menentukan</a:t>
            </a:r>
            <a:r>
              <a:rPr lang="en-US" dirty="0" smtClean="0"/>
              <a:t> </a:t>
            </a:r>
            <a:r>
              <a:rPr lang="en-US" dirty="0" err="1" smtClean="0"/>
              <a:t>apakah</a:t>
            </a:r>
            <a:r>
              <a:rPr lang="en-US" dirty="0" smtClean="0"/>
              <a:t> </a:t>
            </a:r>
            <a:r>
              <a:rPr lang="en-US" dirty="0" err="1" smtClean="0"/>
              <a:t>perusahaan</a:t>
            </a:r>
            <a:r>
              <a:rPr lang="en-US" dirty="0" smtClean="0"/>
              <a:t> </a:t>
            </a:r>
            <a:r>
              <a:rPr lang="en-US" dirty="0" err="1" smtClean="0"/>
              <a:t>secara</a:t>
            </a:r>
            <a:r>
              <a:rPr lang="en-US" dirty="0" smtClean="0"/>
              <a:t> </a:t>
            </a:r>
            <a:r>
              <a:rPr lang="en-US" dirty="0" err="1" smtClean="0"/>
              <a:t>keseluruhan</a:t>
            </a:r>
            <a:r>
              <a:rPr lang="en-US" dirty="0" smtClean="0"/>
              <a:t> </a:t>
            </a:r>
            <a:r>
              <a:rPr lang="en-US" dirty="0" err="1" smtClean="0"/>
              <a:t>menguntungkan</a:t>
            </a:r>
            <a:r>
              <a:rPr lang="en-US" dirty="0" smtClean="0"/>
              <a:t> </a:t>
            </a:r>
            <a:r>
              <a:rPr lang="en-US" dirty="0" err="1" smtClean="0"/>
              <a:t>dalam</a:t>
            </a:r>
            <a:r>
              <a:rPr lang="en-US" dirty="0" smtClean="0"/>
              <a:t> </a:t>
            </a:r>
            <a:r>
              <a:rPr lang="en-US" dirty="0" err="1" smtClean="0"/>
              <a:t>penjualan</a:t>
            </a:r>
            <a:r>
              <a:rPr lang="en-US" dirty="0" smtClean="0"/>
              <a:t> </a:t>
            </a:r>
            <a:r>
              <a:rPr lang="en-US" dirty="0" err="1" smtClean="0"/>
              <a:t>dengan</a:t>
            </a:r>
            <a:r>
              <a:rPr lang="en-US" dirty="0" smtClean="0"/>
              <a:t> </a:t>
            </a:r>
            <a:r>
              <a:rPr lang="en-US" dirty="0" err="1" smtClean="0"/>
              <a:t>pelanggan</a:t>
            </a:r>
            <a:r>
              <a:rPr lang="en-US" dirty="0" smtClean="0"/>
              <a:t> </a:t>
            </a:r>
            <a:r>
              <a:rPr lang="en-US" dirty="0" err="1" smtClean="0"/>
              <a:t>tertentu</a:t>
            </a:r>
            <a:r>
              <a:rPr lang="en-US" dirty="0" smtClean="0"/>
              <a:t>. Perusahaan </a:t>
            </a:r>
            <a:r>
              <a:rPr lang="en-US" dirty="0" err="1" smtClean="0"/>
              <a:t>menggunakan</a:t>
            </a:r>
            <a:r>
              <a:rPr lang="en-US" dirty="0" smtClean="0"/>
              <a:t> data </a:t>
            </a:r>
            <a:r>
              <a:rPr lang="en-US" dirty="0" err="1" smtClean="0"/>
              <a:t>profitabilitas</a:t>
            </a:r>
            <a:r>
              <a:rPr lang="en-US" dirty="0" smtClean="0"/>
              <a:t> </a:t>
            </a:r>
            <a:r>
              <a:rPr lang="en-US" dirty="0" err="1" smtClean="0"/>
              <a:t>pelanggan</a:t>
            </a:r>
            <a:r>
              <a:rPr lang="en-US" dirty="0" smtClean="0"/>
              <a:t> </a:t>
            </a:r>
            <a:r>
              <a:rPr lang="en-US" dirty="0" err="1" smtClean="0"/>
              <a:t>untuk</a:t>
            </a:r>
            <a:r>
              <a:rPr lang="en-US" dirty="0" smtClean="0"/>
              <a:t> </a:t>
            </a:r>
            <a:r>
              <a:rPr lang="en-US" dirty="0" err="1" smtClean="0"/>
              <a:t>memahami</a:t>
            </a:r>
            <a:r>
              <a:rPr lang="en-US" dirty="0" smtClean="0"/>
              <a:t> </a:t>
            </a:r>
            <a:r>
              <a:rPr lang="en-US" dirty="0" err="1" smtClean="0"/>
              <a:t>kontribusi</a:t>
            </a:r>
            <a:r>
              <a:rPr lang="en-US" dirty="0" smtClean="0"/>
              <a:t> </a:t>
            </a:r>
            <a:r>
              <a:rPr lang="en-US" dirty="0" err="1" smtClean="0"/>
              <a:t>laba</a:t>
            </a:r>
            <a:r>
              <a:rPr lang="en-US" dirty="0" smtClean="0"/>
              <a:t> </a:t>
            </a:r>
            <a:r>
              <a:rPr lang="en-US" dirty="0" err="1" smtClean="0"/>
              <a:t>dari</a:t>
            </a:r>
            <a:r>
              <a:rPr lang="en-US" dirty="0" smtClean="0"/>
              <a:t> </a:t>
            </a:r>
            <a:r>
              <a:rPr lang="en-US" dirty="0" err="1" smtClean="0"/>
              <a:t>hubungan</a:t>
            </a:r>
            <a:r>
              <a:rPr lang="en-US" dirty="0" smtClean="0"/>
              <a:t> </a:t>
            </a:r>
            <a:r>
              <a:rPr lang="en-US" dirty="0" err="1" smtClean="0"/>
              <a:t>pelanggan</a:t>
            </a:r>
            <a:r>
              <a:rPr lang="en-US" dirty="0" smtClean="0"/>
              <a:t>, </a:t>
            </a:r>
            <a:r>
              <a:rPr lang="en-US" dirty="0" err="1" smtClean="0"/>
              <a:t>dalam</a:t>
            </a:r>
            <a:r>
              <a:rPr lang="en-US" dirty="0" smtClean="0"/>
              <a:t> </a:t>
            </a:r>
            <a:r>
              <a:rPr lang="en-US" dirty="0" err="1" smtClean="0"/>
              <a:t>menandingkan</a:t>
            </a:r>
            <a:r>
              <a:rPr lang="en-US" dirty="0" smtClean="0"/>
              <a:t> </a:t>
            </a:r>
            <a:r>
              <a:rPr lang="en-US" dirty="0" err="1" smtClean="0"/>
              <a:t>biaya</a:t>
            </a:r>
            <a:r>
              <a:rPr lang="en-US" dirty="0" smtClean="0"/>
              <a:t> </a:t>
            </a:r>
            <a:r>
              <a:rPr lang="en-US" dirty="0" err="1" smtClean="0"/>
              <a:t>jasa</a:t>
            </a:r>
            <a:r>
              <a:rPr lang="en-US" dirty="0" smtClean="0"/>
              <a:t> yang </a:t>
            </a:r>
            <a:r>
              <a:rPr lang="en-US" dirty="0" err="1" smtClean="0"/>
              <a:t>meningkat</a:t>
            </a:r>
            <a:r>
              <a:rPr lang="en-US" dirty="0" smtClean="0"/>
              <a:t> </a:t>
            </a:r>
            <a:r>
              <a:rPr lang="en-US" dirty="0" err="1" smtClean="0"/>
              <a:t>dengan</a:t>
            </a:r>
            <a:r>
              <a:rPr lang="en-US" dirty="0" smtClean="0"/>
              <a:t> </a:t>
            </a:r>
            <a:r>
              <a:rPr lang="en-US" dirty="0" err="1" smtClean="0"/>
              <a:t>manfaat</a:t>
            </a:r>
            <a:endParaRPr lang="en-US" dirty="0"/>
          </a:p>
        </p:txBody>
      </p:sp>
    </p:spTree>
    <p:extLst>
      <p:ext uri="{BB962C8B-B14F-4D97-AF65-F5344CB8AC3E}">
        <p14:creationId xmlns:p14="http://schemas.microsoft.com/office/powerpoint/2010/main" val="2752198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Manfaat</a:t>
            </a:r>
            <a:r>
              <a:rPr lang="en-US" b="1" dirty="0" smtClean="0"/>
              <a:t> Customer Profitability Analysis</a:t>
            </a:r>
            <a:endParaRPr lang="en-US" b="1" dirty="0"/>
          </a:p>
        </p:txBody>
      </p:sp>
      <p:sp>
        <p:nvSpPr>
          <p:cNvPr id="3" name="Content Placeholder 2"/>
          <p:cNvSpPr>
            <a:spLocks noGrp="1"/>
          </p:cNvSpPr>
          <p:nvPr>
            <p:ph idx="1"/>
          </p:nvPr>
        </p:nvSpPr>
        <p:spPr/>
        <p:txBody>
          <a:bodyPr>
            <a:normAutofit fontScale="92500" lnSpcReduction="20000"/>
          </a:bodyPr>
          <a:lstStyle/>
          <a:p>
            <a:pPr marL="0" indent="0" algn="just">
              <a:buNone/>
            </a:pPr>
            <a:r>
              <a:rPr lang="id-ID" dirty="0" smtClean="0"/>
              <a:t>M</a:t>
            </a:r>
            <a:r>
              <a:rPr lang="en-US" dirty="0" err="1" smtClean="0"/>
              <a:t>anfaat</a:t>
            </a:r>
            <a:r>
              <a:rPr lang="en-US" dirty="0" smtClean="0"/>
              <a:t> yang </a:t>
            </a:r>
            <a:r>
              <a:rPr lang="en-US" dirty="0" err="1" smtClean="0"/>
              <a:t>dapat</a:t>
            </a:r>
            <a:r>
              <a:rPr lang="en-US" dirty="0" smtClean="0"/>
              <a:t> </a:t>
            </a:r>
            <a:r>
              <a:rPr lang="en-US" dirty="0" err="1" smtClean="0"/>
              <a:t>diperoleh</a:t>
            </a:r>
            <a:r>
              <a:rPr lang="en-US" dirty="0" smtClean="0"/>
              <a:t> </a:t>
            </a:r>
            <a:r>
              <a:rPr lang="en-US" dirty="0" err="1" smtClean="0"/>
              <a:t>dengan</a:t>
            </a:r>
            <a:r>
              <a:rPr lang="en-US" dirty="0" smtClean="0"/>
              <a:t> </a:t>
            </a:r>
            <a:r>
              <a:rPr lang="en-US" dirty="0" err="1" smtClean="0"/>
              <a:t>menggunakan</a:t>
            </a:r>
            <a:r>
              <a:rPr lang="en-US" dirty="0" smtClean="0"/>
              <a:t> Customer Profitability Analysis </a:t>
            </a:r>
            <a:r>
              <a:rPr lang="en-US" dirty="0" err="1" smtClean="0"/>
              <a:t>adalah</a:t>
            </a:r>
            <a:r>
              <a:rPr lang="en-US" dirty="0" smtClean="0"/>
              <a:t> </a:t>
            </a:r>
            <a:r>
              <a:rPr lang="en-US" dirty="0" err="1" smtClean="0"/>
              <a:t>sebagai</a:t>
            </a:r>
            <a:r>
              <a:rPr lang="en-US" dirty="0" smtClean="0"/>
              <a:t> </a:t>
            </a:r>
            <a:r>
              <a:rPr lang="en-US" dirty="0" err="1" smtClean="0"/>
              <a:t>berikut</a:t>
            </a:r>
            <a:r>
              <a:rPr lang="en-US" dirty="0" smtClean="0"/>
              <a:t> (</a:t>
            </a:r>
            <a:r>
              <a:rPr lang="en-US" dirty="0" err="1" smtClean="0"/>
              <a:t>Cannolly</a:t>
            </a:r>
            <a:r>
              <a:rPr lang="en-US" dirty="0" smtClean="0"/>
              <a:t> </a:t>
            </a:r>
            <a:r>
              <a:rPr lang="en-US" dirty="0" err="1" smtClean="0"/>
              <a:t>dan</a:t>
            </a:r>
            <a:r>
              <a:rPr lang="en-US" dirty="0" smtClean="0"/>
              <a:t> Ashworth, 1994)</a:t>
            </a:r>
          </a:p>
          <a:p>
            <a:pPr marL="514350" indent="-514350" algn="just">
              <a:buFont typeface="+mj-lt"/>
              <a:buAutoNum type="arabicPeriod"/>
            </a:pPr>
            <a:r>
              <a:rPr lang="en-US" dirty="0" err="1" smtClean="0"/>
              <a:t>Seperangkat</a:t>
            </a:r>
            <a:r>
              <a:rPr lang="en-US" dirty="0" smtClean="0"/>
              <a:t> </a:t>
            </a:r>
            <a:r>
              <a:rPr lang="en-US" dirty="0" err="1" smtClean="0"/>
              <a:t>strategi</a:t>
            </a:r>
            <a:r>
              <a:rPr lang="en-US" dirty="0" smtClean="0"/>
              <a:t> </a:t>
            </a:r>
            <a:r>
              <a:rPr lang="en-US" dirty="0" err="1" smtClean="0"/>
              <a:t>petunjuk</a:t>
            </a:r>
            <a:r>
              <a:rPr lang="en-US" dirty="0" smtClean="0"/>
              <a:t> </a:t>
            </a:r>
            <a:r>
              <a:rPr lang="en-US" dirty="0" err="1" smtClean="0"/>
              <a:t>bagi</a:t>
            </a:r>
            <a:r>
              <a:rPr lang="en-US" dirty="0" smtClean="0"/>
              <a:t> </a:t>
            </a:r>
            <a:r>
              <a:rPr lang="en-US" dirty="0" err="1" smtClean="0"/>
              <a:t>perusahaan</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memusatkan</a:t>
            </a:r>
            <a:r>
              <a:rPr lang="en-US" dirty="0" smtClean="0"/>
              <a:t> </a:t>
            </a:r>
            <a:r>
              <a:rPr lang="en-US" dirty="0" err="1" smtClean="0"/>
              <a:t>pada</a:t>
            </a:r>
            <a:r>
              <a:rPr lang="en-US" dirty="0" smtClean="0"/>
              <a:t> </a:t>
            </a:r>
            <a:r>
              <a:rPr lang="en-US" dirty="0" err="1" smtClean="0"/>
              <a:t>pelanggan</a:t>
            </a:r>
            <a:r>
              <a:rPr lang="en-US" dirty="0" smtClean="0"/>
              <a:t>. </a:t>
            </a:r>
          </a:p>
          <a:p>
            <a:pPr marL="514350" indent="-514350" algn="just">
              <a:buFont typeface="+mj-lt"/>
              <a:buAutoNum type="arabicPeriod"/>
            </a:pPr>
            <a:r>
              <a:rPr lang="en-US" dirty="0" err="1" smtClean="0"/>
              <a:t>Mengidentifikasi</a:t>
            </a:r>
            <a:r>
              <a:rPr lang="en-US" dirty="0" smtClean="0"/>
              <a:t> </a:t>
            </a:r>
            <a:r>
              <a:rPr lang="en-US" dirty="0" err="1" smtClean="0"/>
              <a:t>konflik</a:t>
            </a:r>
            <a:r>
              <a:rPr lang="en-US" dirty="0" smtClean="0"/>
              <a:t> yang </a:t>
            </a:r>
            <a:r>
              <a:rPr lang="en-US" dirty="0" err="1" smtClean="0"/>
              <a:t>potensial</a:t>
            </a:r>
            <a:r>
              <a:rPr lang="en-US" dirty="0" smtClean="0"/>
              <a:t> </a:t>
            </a:r>
            <a:r>
              <a:rPr lang="en-US" dirty="0" err="1" smtClean="0"/>
              <a:t>pada</a:t>
            </a:r>
            <a:r>
              <a:rPr lang="en-US" dirty="0" smtClean="0"/>
              <a:t> </a:t>
            </a:r>
            <a:r>
              <a:rPr lang="en-US" dirty="0" err="1" smtClean="0"/>
              <a:t>tahap</a:t>
            </a:r>
            <a:r>
              <a:rPr lang="en-US" dirty="0" smtClean="0"/>
              <a:t> </a:t>
            </a:r>
            <a:r>
              <a:rPr lang="en-US" dirty="0" err="1" smtClean="0"/>
              <a:t>awal</a:t>
            </a:r>
            <a:r>
              <a:rPr lang="en-US" dirty="0" smtClean="0"/>
              <a:t> </a:t>
            </a:r>
            <a:r>
              <a:rPr lang="en-US" dirty="0" err="1" smtClean="0"/>
              <a:t>dan</a:t>
            </a:r>
            <a:r>
              <a:rPr lang="en-US" dirty="0" smtClean="0"/>
              <a:t> </a:t>
            </a:r>
            <a:r>
              <a:rPr lang="en-US" dirty="0" err="1" smtClean="0"/>
              <a:t>kemudian</a:t>
            </a:r>
            <a:r>
              <a:rPr lang="en-US" dirty="0" smtClean="0"/>
              <a:t> </a:t>
            </a:r>
            <a:r>
              <a:rPr lang="en-US" dirty="0" err="1" smtClean="0"/>
              <a:t>membantu</a:t>
            </a:r>
            <a:r>
              <a:rPr lang="en-US" dirty="0" smtClean="0"/>
              <a:t> </a:t>
            </a:r>
            <a:r>
              <a:rPr lang="en-US" dirty="0" err="1" smtClean="0"/>
              <a:t>memecahkan</a:t>
            </a:r>
            <a:r>
              <a:rPr lang="en-US" dirty="0" smtClean="0"/>
              <a:t> </a:t>
            </a:r>
            <a:r>
              <a:rPr lang="en-US" dirty="0" err="1" smtClean="0"/>
              <a:t>mereka</a:t>
            </a:r>
            <a:r>
              <a:rPr lang="en-US" dirty="0" smtClean="0"/>
              <a:t> </a:t>
            </a:r>
            <a:r>
              <a:rPr lang="en-US" dirty="0" err="1" smtClean="0"/>
              <a:t>sebelum</a:t>
            </a:r>
            <a:r>
              <a:rPr lang="en-US" dirty="0" smtClean="0"/>
              <a:t> </a:t>
            </a:r>
            <a:r>
              <a:rPr lang="en-US" dirty="0" err="1" smtClean="0"/>
              <a:t>sampai</a:t>
            </a:r>
            <a:r>
              <a:rPr lang="en-US" dirty="0" smtClean="0"/>
              <a:t> </a:t>
            </a:r>
            <a:r>
              <a:rPr lang="en-US" dirty="0" err="1" smtClean="0"/>
              <a:t>ke</a:t>
            </a:r>
            <a:r>
              <a:rPr lang="en-US" dirty="0" smtClean="0"/>
              <a:t> </a:t>
            </a:r>
            <a:r>
              <a:rPr lang="en-US" dirty="0" err="1" smtClean="0"/>
              <a:t>masa</a:t>
            </a:r>
            <a:r>
              <a:rPr lang="en-US" dirty="0" smtClean="0"/>
              <a:t>–</a:t>
            </a:r>
            <a:r>
              <a:rPr lang="en-US" dirty="0" err="1" smtClean="0"/>
              <a:t>masa</a:t>
            </a:r>
            <a:r>
              <a:rPr lang="en-US" dirty="0" smtClean="0"/>
              <a:t> </a:t>
            </a:r>
            <a:r>
              <a:rPr lang="en-US" dirty="0" err="1" smtClean="0"/>
              <a:t>gawat</a:t>
            </a:r>
            <a:r>
              <a:rPr lang="en-US" dirty="0" smtClean="0"/>
              <a:t>. </a:t>
            </a:r>
          </a:p>
          <a:p>
            <a:pPr marL="514350" indent="-514350" algn="just">
              <a:buFont typeface="+mj-lt"/>
              <a:buAutoNum type="arabicPeriod"/>
            </a:pPr>
            <a:r>
              <a:rPr lang="en-US" dirty="0" err="1" smtClean="0"/>
              <a:t>Meyakinkan</a:t>
            </a:r>
            <a:r>
              <a:rPr lang="en-US" dirty="0" smtClean="0"/>
              <a:t> </a:t>
            </a:r>
            <a:r>
              <a:rPr lang="en-US" dirty="0" err="1" smtClean="0"/>
              <a:t>bahwa</a:t>
            </a:r>
            <a:r>
              <a:rPr lang="en-US" dirty="0" smtClean="0"/>
              <a:t> </a:t>
            </a:r>
            <a:r>
              <a:rPr lang="en-US" dirty="0" err="1" smtClean="0"/>
              <a:t>sumber</a:t>
            </a:r>
            <a:r>
              <a:rPr lang="en-US" dirty="0" smtClean="0"/>
              <a:t> </a:t>
            </a:r>
            <a:r>
              <a:rPr lang="en-US" dirty="0" err="1" smtClean="0"/>
              <a:t>alokasi</a:t>
            </a:r>
            <a:r>
              <a:rPr lang="en-US" dirty="0" smtClean="0"/>
              <a:t> yang </a:t>
            </a:r>
            <a:r>
              <a:rPr lang="en-US" dirty="0" err="1" smtClean="0"/>
              <a:t>langka</a:t>
            </a:r>
            <a:r>
              <a:rPr lang="en-US" dirty="0" smtClean="0"/>
              <a:t> </a:t>
            </a:r>
            <a:r>
              <a:rPr lang="en-US" dirty="0" err="1" smtClean="0"/>
              <a:t>antara</a:t>
            </a:r>
            <a:r>
              <a:rPr lang="en-US" dirty="0" smtClean="0"/>
              <a:t> </a:t>
            </a:r>
            <a:r>
              <a:rPr lang="en-US" dirty="0" err="1" smtClean="0"/>
              <a:t>pelanggan</a:t>
            </a:r>
            <a:r>
              <a:rPr lang="en-US" dirty="0" smtClean="0"/>
              <a:t> </a:t>
            </a:r>
            <a:r>
              <a:rPr lang="en-US" dirty="0" err="1" smtClean="0"/>
              <a:t>menghasilkan</a:t>
            </a:r>
            <a:r>
              <a:rPr lang="en-US" dirty="0" smtClean="0"/>
              <a:t> </a:t>
            </a:r>
            <a:r>
              <a:rPr lang="en-US" dirty="0" err="1" smtClean="0"/>
              <a:t>pendapatan</a:t>
            </a:r>
            <a:r>
              <a:rPr lang="en-US" dirty="0" smtClean="0"/>
              <a:t> yang </a:t>
            </a:r>
            <a:r>
              <a:rPr lang="en-US" dirty="0" err="1" smtClean="0"/>
              <a:t>maksimum</a:t>
            </a:r>
            <a:r>
              <a:rPr lang="en-US" dirty="0" smtClean="0"/>
              <a:t>. </a:t>
            </a:r>
          </a:p>
          <a:p>
            <a:pPr marL="514350" indent="-514350" algn="just">
              <a:buFont typeface="+mj-lt"/>
              <a:buAutoNum type="arabicPeriod"/>
            </a:pPr>
            <a:r>
              <a:rPr lang="en-US" dirty="0" err="1" smtClean="0"/>
              <a:t>Memusatkan</a:t>
            </a:r>
            <a:r>
              <a:rPr lang="en-US" dirty="0" smtClean="0"/>
              <a:t> </a:t>
            </a:r>
            <a:r>
              <a:rPr lang="en-US" dirty="0" err="1" smtClean="0"/>
              <a:t>dan</a:t>
            </a:r>
            <a:r>
              <a:rPr lang="en-US" dirty="0" smtClean="0"/>
              <a:t> </a:t>
            </a:r>
            <a:r>
              <a:rPr lang="en-US" dirty="0" err="1" smtClean="0"/>
              <a:t>mengidentifikasi</a:t>
            </a:r>
            <a:r>
              <a:rPr lang="en-US" dirty="0" smtClean="0"/>
              <a:t> </a:t>
            </a:r>
            <a:r>
              <a:rPr lang="en-US" dirty="0" err="1" smtClean="0"/>
              <a:t>penurunan</a:t>
            </a:r>
            <a:r>
              <a:rPr lang="en-US" dirty="0" smtClean="0"/>
              <a:t> </a:t>
            </a:r>
            <a:r>
              <a:rPr lang="en-US" dirty="0" err="1" smtClean="0"/>
              <a:t>biaya</a:t>
            </a:r>
            <a:r>
              <a:rPr lang="en-US" dirty="0" smtClean="0"/>
              <a:t> </a:t>
            </a:r>
            <a:r>
              <a:rPr lang="en-US" dirty="0" err="1" smtClean="0"/>
              <a:t>melalui</a:t>
            </a:r>
            <a:r>
              <a:rPr lang="en-US" dirty="0" smtClean="0"/>
              <a:t> benchmarking internal </a:t>
            </a:r>
            <a:r>
              <a:rPr lang="en-US" dirty="0" err="1" smtClean="0"/>
              <a:t>dan</a:t>
            </a:r>
            <a:r>
              <a:rPr lang="en-US" dirty="0" smtClean="0"/>
              <a:t> </a:t>
            </a:r>
            <a:r>
              <a:rPr lang="en-US" dirty="0" err="1" smtClean="0"/>
              <a:t>eksternal</a:t>
            </a:r>
            <a:r>
              <a:rPr lang="en-US" dirty="0" smtClean="0"/>
              <a:t>. </a:t>
            </a:r>
          </a:p>
          <a:p>
            <a:pPr marL="514350" indent="-514350" algn="just">
              <a:buFont typeface="+mj-lt"/>
              <a:buAutoNum type="arabicPeriod"/>
            </a:pPr>
            <a:r>
              <a:rPr lang="en-US" dirty="0" err="1" smtClean="0"/>
              <a:t>Membuat</a:t>
            </a:r>
            <a:r>
              <a:rPr lang="en-US" dirty="0" smtClean="0"/>
              <a:t> </a:t>
            </a:r>
            <a:r>
              <a:rPr lang="en-US" dirty="0" err="1" smtClean="0"/>
              <a:t>perhitungan</a:t>
            </a:r>
            <a:r>
              <a:rPr lang="en-US" dirty="0" smtClean="0"/>
              <a:t> total </a:t>
            </a:r>
            <a:r>
              <a:rPr lang="en-US" dirty="0" err="1" smtClean="0"/>
              <a:t>investasi</a:t>
            </a:r>
            <a:r>
              <a:rPr lang="en-US" dirty="0" smtClean="0"/>
              <a:t> </a:t>
            </a:r>
            <a:r>
              <a:rPr lang="en-US" dirty="0" err="1" smtClean="0"/>
              <a:t>dan</a:t>
            </a:r>
            <a:r>
              <a:rPr lang="en-US" dirty="0" smtClean="0"/>
              <a:t> </a:t>
            </a:r>
            <a:r>
              <a:rPr lang="en-US" dirty="0" err="1" smtClean="0"/>
              <a:t>keputusan</a:t>
            </a:r>
            <a:r>
              <a:rPr lang="en-US" dirty="0" smtClean="0"/>
              <a:t> </a:t>
            </a:r>
            <a:r>
              <a:rPr lang="en-US" dirty="0" err="1" smtClean="0"/>
              <a:t>harga</a:t>
            </a:r>
            <a:r>
              <a:rPr lang="en-US" dirty="0" smtClean="0"/>
              <a:t> </a:t>
            </a:r>
            <a:r>
              <a:rPr lang="en-US" dirty="0" err="1" smtClean="0"/>
              <a:t>dan</a:t>
            </a:r>
            <a:r>
              <a:rPr lang="en-US" dirty="0" smtClean="0"/>
              <a:t> </a:t>
            </a:r>
            <a:r>
              <a:rPr lang="en-US" dirty="0" err="1" smtClean="0"/>
              <a:t>membantu</a:t>
            </a:r>
            <a:r>
              <a:rPr lang="en-US" dirty="0" smtClean="0"/>
              <a:t> </a:t>
            </a:r>
            <a:r>
              <a:rPr lang="en-US" dirty="0" err="1" smtClean="0"/>
              <a:t>dalam</a:t>
            </a:r>
            <a:r>
              <a:rPr lang="en-US" dirty="0" smtClean="0"/>
              <a:t> </a:t>
            </a:r>
            <a:r>
              <a:rPr lang="en-US" dirty="0" err="1" smtClean="0"/>
              <a:t>negosiasi</a:t>
            </a:r>
            <a:r>
              <a:rPr lang="en-US" dirty="0" smtClean="0"/>
              <a:t> </a:t>
            </a:r>
            <a:r>
              <a:rPr lang="en-US" dirty="0" err="1" smtClean="0"/>
              <a:t>dengan</a:t>
            </a:r>
            <a:r>
              <a:rPr lang="en-US" dirty="0" smtClean="0"/>
              <a:t> </a:t>
            </a:r>
            <a:r>
              <a:rPr lang="en-US" dirty="0" err="1" smtClean="0"/>
              <a:t>pelanggan</a:t>
            </a:r>
            <a:r>
              <a:rPr lang="en-US" dirty="0" smtClean="0"/>
              <a:t>. </a:t>
            </a:r>
          </a:p>
          <a:p>
            <a:pPr marL="514350" indent="-514350" algn="just">
              <a:buFont typeface="+mj-lt"/>
              <a:buAutoNum type="arabicPeriod"/>
            </a:pPr>
            <a:r>
              <a:rPr lang="en-US" dirty="0" err="1" smtClean="0"/>
              <a:t>Memonitor</a:t>
            </a:r>
            <a:r>
              <a:rPr lang="en-US" dirty="0" smtClean="0"/>
              <a:t> </a:t>
            </a:r>
            <a:r>
              <a:rPr lang="en-US" dirty="0" err="1" smtClean="0"/>
              <a:t>dan</a:t>
            </a:r>
            <a:r>
              <a:rPr lang="en-US" dirty="0" smtClean="0"/>
              <a:t> </a:t>
            </a:r>
            <a:r>
              <a:rPr lang="en-US" dirty="0" err="1" smtClean="0"/>
              <a:t>mengendalikan</a:t>
            </a:r>
            <a:r>
              <a:rPr lang="en-US" dirty="0" smtClean="0"/>
              <a:t> </a:t>
            </a:r>
            <a:r>
              <a:rPr lang="en-US" dirty="0" err="1" smtClean="0"/>
              <a:t>laba</a:t>
            </a:r>
            <a:r>
              <a:rPr lang="en-US" dirty="0" smtClean="0"/>
              <a:t> </a:t>
            </a:r>
            <a:r>
              <a:rPr lang="en-US" dirty="0" err="1" smtClean="0"/>
              <a:t>terus</a:t>
            </a:r>
            <a:r>
              <a:rPr lang="en-US" dirty="0" smtClean="0"/>
              <a:t> </a:t>
            </a:r>
            <a:r>
              <a:rPr lang="en-US" dirty="0" err="1" smtClean="0"/>
              <a:t>menerus</a:t>
            </a:r>
            <a:r>
              <a:rPr lang="en-US" dirty="0" smtClean="0"/>
              <a:t> </a:t>
            </a:r>
            <a:r>
              <a:rPr lang="en-US" dirty="0" err="1" smtClean="0"/>
              <a:t>dan</a:t>
            </a:r>
            <a:r>
              <a:rPr lang="en-US" dirty="0" smtClean="0"/>
              <a:t> </a:t>
            </a:r>
            <a:r>
              <a:rPr lang="en-US" dirty="0" err="1" smtClean="0"/>
              <a:t>kesejahteraan</a:t>
            </a:r>
            <a:r>
              <a:rPr lang="en-US" dirty="0" smtClean="0"/>
              <a:t> </a:t>
            </a:r>
            <a:r>
              <a:rPr lang="en-US" dirty="0" err="1" smtClean="0"/>
              <a:t>perusahaan</a:t>
            </a:r>
            <a:r>
              <a:rPr lang="en-US" dirty="0" smtClean="0"/>
              <a:t>. </a:t>
            </a:r>
            <a:endParaRPr lang="en-US" dirty="0"/>
          </a:p>
        </p:txBody>
      </p:sp>
    </p:spTree>
    <p:extLst>
      <p:ext uri="{BB962C8B-B14F-4D97-AF65-F5344CB8AC3E}">
        <p14:creationId xmlns:p14="http://schemas.microsoft.com/office/powerpoint/2010/main" val="4013947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758" y="341376"/>
            <a:ext cx="8596668" cy="1320800"/>
          </a:xfrm>
        </p:spPr>
        <p:txBody>
          <a:bodyPr/>
          <a:lstStyle/>
          <a:p>
            <a:r>
              <a:rPr lang="id-ID" b="1" dirty="0"/>
              <a:t>Hubungan antara CPA dan ABM</a:t>
            </a:r>
            <a:r>
              <a:rPr lang="en-US" dirty="0"/>
              <a:t/>
            </a:r>
            <a:br>
              <a:rPr lang="en-US" dirty="0"/>
            </a:br>
            <a:endParaRPr lang="en-US" dirty="0"/>
          </a:p>
        </p:txBody>
      </p:sp>
      <p:sp>
        <p:nvSpPr>
          <p:cNvPr id="3" name="Content Placeholder 2"/>
          <p:cNvSpPr>
            <a:spLocks noGrp="1"/>
          </p:cNvSpPr>
          <p:nvPr>
            <p:ph idx="1"/>
          </p:nvPr>
        </p:nvSpPr>
        <p:spPr>
          <a:xfrm>
            <a:off x="409764" y="1520824"/>
            <a:ext cx="9058656" cy="5465191"/>
          </a:xfrm>
        </p:spPr>
        <p:txBody>
          <a:bodyPr>
            <a:normAutofit/>
          </a:bodyPr>
          <a:lstStyle/>
          <a:p>
            <a:pPr algn="just"/>
            <a:r>
              <a:rPr lang="id-ID" dirty="0"/>
              <a:t>Dari perspektif akuntansi manajemen strategis, dua tujuan mendasar dari CPA adalah untuk mengidentifikasi biaya penanganan konsumen (pola perilaku pemesanan dan pembelian segmen yang berbeda) dan aktivitas non value added yang dapat digunakan untuk mengurangi biaya (cost leadership Strategi) atau untuk membedakan produk perusahaan (strategi diferensiasi). Ini menunjukkan bahwa CPA terkait dengan ABM. Menurut Guilding dkk. (2001) dapat disarankan bahwa ABM menggambarkan bagaimana aktivitas dapat berfungsi sebagai unit analisis yang sesuai dalam praktek manajemen biaya dan menyoroti manfaat yang mungkin timbul dari mempertimbangkan berbagai objek biaya. Dalam konteks ini, Guilding dkk. (2001) </a:t>
            </a:r>
            <a:r>
              <a:rPr lang="id-ID" dirty="0" smtClean="0"/>
              <a:t>mempertahankan bahwa </a:t>
            </a:r>
            <a:r>
              <a:rPr lang="id-ID" dirty="0"/>
              <a:t>alokasi biaya diferensial potensial kepada pelanggan (memperlakukan pelanggan sebagai objek biaya) telah memerintahkan kepentingan </a:t>
            </a:r>
            <a:r>
              <a:rPr lang="id-ID" dirty="0" smtClean="0"/>
              <a:t>baru.</a:t>
            </a:r>
            <a:endParaRPr lang="en-US" dirty="0"/>
          </a:p>
        </p:txBody>
      </p:sp>
    </p:spTree>
    <p:extLst>
      <p:ext uri="{BB962C8B-B14F-4D97-AF65-F5344CB8AC3E}">
        <p14:creationId xmlns:p14="http://schemas.microsoft.com/office/powerpoint/2010/main" val="296976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1876</TotalTime>
  <Words>1571</Words>
  <Application>Microsoft Office PowerPoint</Application>
  <PresentationFormat>Custom</PresentationFormat>
  <Paragraphs>284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Facet</vt:lpstr>
      <vt:lpstr>CUSTOMER PROFITABILITY ANALYSIS</vt:lpstr>
      <vt:lpstr>Definisi Customer Profitability Analysis</vt:lpstr>
      <vt:lpstr>Definisi Customer Profitability Analysis</vt:lpstr>
      <vt:lpstr>Kunci Sukses : Menjaga Kepuasan Konsumen</vt:lpstr>
      <vt:lpstr>Cara dalam menjaga kepuasan pelanggan (Lele dan Sheth, 1987):</vt:lpstr>
      <vt:lpstr>Kriteria Customer Profitability Analysis yang menguntungkan</vt:lpstr>
      <vt:lpstr>Tujuan Customer Profitability Analysis</vt:lpstr>
      <vt:lpstr>Manfaat Customer Profitability Analysis</vt:lpstr>
      <vt:lpstr>Hubungan antara CPA dan ABM </vt:lpstr>
      <vt:lpstr>Customer Profitability analysis (CPA) memberikan arahan baru di masa yang akan datang untuk akuntansi manajemen:</vt:lpstr>
      <vt:lpstr>Kenapa Menggunakan Customer Profitability Analysis</vt:lpstr>
      <vt:lpstr>Perbedaan profitabilitas pelanggan</vt:lpstr>
      <vt:lpstr>Implementasi CPA dapat dilakukan dengan beberapa step ( Wilson dan Gilligan, 1998)</vt:lpstr>
      <vt:lpstr>Profil Pelanggan Berdasarkan Pendapatan Penjualan </vt:lpstr>
      <vt:lpstr>Profil Pelanggan Berdasarkan Ukuran Pesanan </vt:lpstr>
      <vt:lpstr>Profil Pelanggan Berdasarkan Kelompok Umur</vt:lpstr>
      <vt:lpstr>Laporan Laba/Rugi Berdasarkan Pelanggan </vt:lpstr>
      <vt:lpstr>Contoh 1 :</vt:lpstr>
      <vt:lpstr>Contoh 2:</vt:lpstr>
      <vt:lpstr>Fitur utama dari analisis profitabilitas pelanggan yang dapat membedakannya dari analisis lain, yaitu :</vt:lpstr>
      <vt:lpstr>Beberapa tantangan yang harus dihadapi oleh manajeman, yaitu: </vt:lpstr>
      <vt:lpstr>Pertanyaan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PROFITABILITY ANALYSIS</dc:title>
  <dc:creator>ong</dc:creator>
  <cp:lastModifiedBy>Yanuar</cp:lastModifiedBy>
  <cp:revision>52</cp:revision>
  <dcterms:created xsi:type="dcterms:W3CDTF">2017-12-09T13:47:58Z</dcterms:created>
  <dcterms:modified xsi:type="dcterms:W3CDTF">2018-09-23T09:58:28Z</dcterms:modified>
</cp:coreProperties>
</file>