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F8DF59-2F46-4FFD-8DEC-CBB8E08D0CB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111848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8DF59-2F46-4FFD-8DEC-CBB8E08D0CB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259352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8DF59-2F46-4FFD-8DEC-CBB8E08D0CB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1232214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56113"/>
          </a:xfrm>
        </p:spPr>
        <p:txBody>
          <a:bodyPr/>
          <a:lstStyle/>
          <a:p>
            <a:pPr lvl="0"/>
            <a:endParaRPr lang="en-US" noProof="0" smtClean="0"/>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0EEC1A4F-ADE8-48F8-BF5C-729EBF0B777B}" type="slidenum">
              <a:rPr lang="en-US"/>
              <a:pPr>
                <a:defRPr/>
              </a:pPr>
              <a:t>‹#›</a:t>
            </a:fld>
            <a:endParaRPr lang="en-US"/>
          </a:p>
        </p:txBody>
      </p:sp>
    </p:spTree>
    <p:extLst>
      <p:ext uri="{BB962C8B-B14F-4D97-AF65-F5344CB8AC3E}">
        <p14:creationId xmlns:p14="http://schemas.microsoft.com/office/powerpoint/2010/main" val="19152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8DF59-2F46-4FFD-8DEC-CBB8E08D0CB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120346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F8DF59-2F46-4FFD-8DEC-CBB8E08D0CB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230501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F8DF59-2F46-4FFD-8DEC-CBB8E08D0CBB}"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271062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F8DF59-2F46-4FFD-8DEC-CBB8E08D0CBB}"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53294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F8DF59-2F46-4FFD-8DEC-CBB8E08D0CBB}"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207520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8DF59-2F46-4FFD-8DEC-CBB8E08D0CBB}"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297070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8DF59-2F46-4FFD-8DEC-CBB8E08D0CBB}"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298621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8DF59-2F46-4FFD-8DEC-CBB8E08D0CBB}"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7ADDA-E1A2-45D8-86B9-00A6323CE95B}" type="slidenum">
              <a:rPr lang="en-US" smtClean="0"/>
              <a:t>‹#›</a:t>
            </a:fld>
            <a:endParaRPr lang="en-US"/>
          </a:p>
        </p:txBody>
      </p:sp>
    </p:spTree>
    <p:extLst>
      <p:ext uri="{BB962C8B-B14F-4D97-AF65-F5344CB8AC3E}">
        <p14:creationId xmlns:p14="http://schemas.microsoft.com/office/powerpoint/2010/main" val="73426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8DF59-2F46-4FFD-8DEC-CBB8E08D0CBB}" type="datetimeFigureOut">
              <a:rPr lang="en-US" smtClean="0"/>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7ADDA-E1A2-45D8-86B9-00A6323CE95B}" type="slidenum">
              <a:rPr lang="en-US" smtClean="0"/>
              <a:t>‹#›</a:t>
            </a:fld>
            <a:endParaRPr lang="en-US"/>
          </a:p>
        </p:txBody>
      </p:sp>
    </p:spTree>
    <p:extLst>
      <p:ext uri="{BB962C8B-B14F-4D97-AF65-F5344CB8AC3E}">
        <p14:creationId xmlns:p14="http://schemas.microsoft.com/office/powerpoint/2010/main" val="2348226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ctrTitle"/>
          </p:nvPr>
        </p:nvSpPr>
        <p:spPr/>
        <p:txBody>
          <a:bodyPr/>
          <a:lstStyle/>
          <a:p>
            <a:pPr eaLnBrk="1" hangingPunct="1">
              <a:defRPr/>
            </a:pPr>
            <a:r>
              <a:rPr lang="en-US" b="0" smtClean="0"/>
              <a:t>STRATEGI PELAKSANAAN, KONTROL DAN INOVASI</a:t>
            </a:r>
          </a:p>
        </p:txBody>
      </p:sp>
      <p:sp>
        <p:nvSpPr>
          <p:cNvPr id="253955" name="Rectangle 3"/>
          <p:cNvSpPr>
            <a:spLocks noGrp="1" noChangeArrowheads="1"/>
          </p:cNvSpPr>
          <p:nvPr>
            <p:ph type="subTitle" idx="1"/>
          </p:nvPr>
        </p:nvSpPr>
        <p:spPr/>
        <p:txBody>
          <a:bodyPr/>
          <a:lstStyle/>
          <a:p>
            <a:pPr eaLnBrk="1" hangingPunct="1">
              <a:defRPr/>
            </a:pPr>
            <a:endParaRPr lang="en-US" smtClean="0"/>
          </a:p>
          <a:p>
            <a:pPr eaLnBrk="1" hangingPunct="1">
              <a:defRPr/>
            </a:pPr>
            <a:r>
              <a:rPr lang="en-US" smtClean="0"/>
              <a:t>BAB X</a:t>
            </a:r>
            <a:endParaRPr lang="en-GB" smtClean="0"/>
          </a:p>
        </p:txBody>
      </p:sp>
    </p:spTree>
    <p:extLst>
      <p:ext uri="{BB962C8B-B14F-4D97-AF65-F5344CB8AC3E}">
        <p14:creationId xmlns:p14="http://schemas.microsoft.com/office/powerpoint/2010/main" val="3966170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Line 2"/>
          <p:cNvSpPr>
            <a:spLocks noChangeShapeType="1"/>
          </p:cNvSpPr>
          <p:nvPr/>
        </p:nvSpPr>
        <p:spPr bwMode="auto">
          <a:xfrm>
            <a:off x="1633538" y="3236913"/>
            <a:ext cx="533400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8483" name="Line 3"/>
          <p:cNvSpPr>
            <a:spLocks noChangeShapeType="1"/>
          </p:cNvSpPr>
          <p:nvPr/>
        </p:nvSpPr>
        <p:spPr bwMode="auto">
          <a:xfrm>
            <a:off x="1633538" y="3505200"/>
            <a:ext cx="5486400" cy="317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8484" name="Rectangle 4"/>
          <p:cNvSpPr>
            <a:spLocks noChangeArrowheads="1"/>
          </p:cNvSpPr>
          <p:nvPr/>
        </p:nvSpPr>
        <p:spPr bwMode="auto">
          <a:xfrm>
            <a:off x="1633538" y="3033713"/>
            <a:ext cx="195897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pPr algn="ctr"/>
            <a:endParaRPr lang="en-US"/>
          </a:p>
        </p:txBody>
      </p:sp>
      <p:sp>
        <p:nvSpPr>
          <p:cNvPr id="148485" name="Rectangle 5"/>
          <p:cNvSpPr>
            <a:spLocks noChangeArrowheads="1"/>
          </p:cNvSpPr>
          <p:nvPr/>
        </p:nvSpPr>
        <p:spPr bwMode="auto">
          <a:xfrm>
            <a:off x="1633538" y="3033713"/>
            <a:ext cx="195897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pPr algn="ctr"/>
            <a:endParaRPr lang="en-US"/>
          </a:p>
        </p:txBody>
      </p:sp>
      <p:graphicFrame>
        <p:nvGraphicFramePr>
          <p:cNvPr id="264198" name="Group 6"/>
          <p:cNvGraphicFramePr>
            <a:graphicFrameLocks noGrp="1"/>
          </p:cNvGraphicFramePr>
          <p:nvPr/>
        </p:nvGraphicFramePr>
        <p:xfrm>
          <a:off x="323850" y="2276475"/>
          <a:ext cx="8640763" cy="3529013"/>
        </p:xfrm>
        <a:graphic>
          <a:graphicData uri="http://schemas.openxmlformats.org/drawingml/2006/table">
            <a:tbl>
              <a:tblPr/>
              <a:tblGrid>
                <a:gridCol w="2879725"/>
                <a:gridCol w="2879725"/>
                <a:gridCol w="2881313"/>
              </a:tblGrid>
              <a:tr h="12239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Umum</a:t>
                      </a:r>
                      <a:endParaRPr kumimoji="0" lang="id-ID" sz="3600" b="1" i="0" u="none" strike="noStrike" cap="none" normalizeH="0" baseline="0" smtClean="0">
                        <a:ln>
                          <a:noFill/>
                        </a:ln>
                        <a:solidFill>
                          <a:schemeClr val="tx1"/>
                        </a:solidFill>
                        <a:effectLst/>
                        <a:latin typeface="Verdana" pitchFamily="34" charset="0"/>
                        <a:ea typeface="Times New Roman" pitchFamily="18" charset="0"/>
                        <a:cs typeface="Courier New" pitchFamily="49"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Kekhususan</a:t>
                      </a:r>
                      <a:endParaRPr kumimoji="0" lang="id-ID" sz="3600" b="1" i="0" u="none" strike="noStrike" cap="none" normalizeH="0" baseline="0" smtClean="0">
                        <a:ln>
                          <a:noFill/>
                        </a:ln>
                        <a:solidFill>
                          <a:schemeClr val="tx1"/>
                        </a:solidFill>
                        <a:effectLst/>
                        <a:latin typeface="Verdana" pitchFamily="34" charset="0"/>
                        <a:ea typeface="Times New Roman" pitchFamily="18" charset="0"/>
                        <a:cs typeface="Courier New" pitchFamily="49"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Sangat Khusus</a:t>
                      </a:r>
                      <a:endParaRPr kumimoji="0" lang="id-ID" sz="3600" b="1" i="0" u="none" strike="noStrike" cap="none" normalizeH="0" baseline="0" smtClean="0">
                        <a:ln>
                          <a:noFill/>
                        </a:ln>
                        <a:solidFill>
                          <a:schemeClr val="tx1"/>
                        </a:solidFill>
                        <a:effectLst/>
                        <a:latin typeface="Verdana" pitchFamily="34" charset="0"/>
                        <a:ea typeface="Times New Roman" pitchFamily="18" charset="0"/>
                        <a:cs typeface="Courier New" pitchFamily="49" charset="0"/>
                      </a:endParaRPr>
                    </a:p>
                  </a:txBody>
                  <a:tcPr horzOverflow="overflow">
                    <a:lnL>
                      <a:noFill/>
                    </a:lnL>
                    <a:lnR cap="flat">
                      <a:noFill/>
                    </a:lnR>
                    <a:lnT cap="flat">
                      <a:noFill/>
                    </a:lnT>
                    <a:lnB>
                      <a:noFill/>
                    </a:lnB>
                    <a:lnTlToBr>
                      <a:noFill/>
                    </a:lnTlToBr>
                    <a:lnBlToTr>
                      <a:noFill/>
                    </a:lnBlToTr>
                    <a:noFill/>
                  </a:tcPr>
                </a:tc>
              </a:tr>
              <a:tr h="2305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Strategi bisnis</a:t>
                      </a:r>
                      <a:endParaRPr kumimoji="0" lang="id-ID" sz="3600" b="1" i="0" u="none" strike="noStrike" cap="none" normalizeH="0" baseline="0" smtClean="0">
                        <a:ln>
                          <a:noFill/>
                        </a:ln>
                        <a:solidFill>
                          <a:schemeClr val="tx1"/>
                        </a:solidFill>
                        <a:effectLst/>
                        <a:latin typeface="Verdana" pitchFamily="34" charset="0"/>
                        <a:ea typeface="Times New Roman" pitchFamily="18" charset="0"/>
                        <a:cs typeface="Courier New" pitchFamily="49"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4800" b="0" i="0" u="none" strike="noStrike" cap="none" normalizeH="0" baseline="0" smtClean="0">
                        <a:ln>
                          <a:noFill/>
                        </a:ln>
                        <a:solidFill>
                          <a:schemeClr val="tx1"/>
                        </a:solidFill>
                        <a:effectLst/>
                        <a:latin typeface="Verdan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Taktik fungsional</a:t>
                      </a:r>
                      <a:endParaRPr kumimoji="0" lang="id-ID" sz="3600" b="1" i="0" u="none" strike="noStrike" cap="none" normalizeH="0" baseline="0" smtClean="0">
                        <a:ln>
                          <a:noFill/>
                        </a:ln>
                        <a:solidFill>
                          <a:schemeClr val="tx1"/>
                        </a:solidFill>
                        <a:effectLst/>
                        <a:latin typeface="Verdana" pitchFamily="34" charset="0"/>
                        <a:ea typeface="Times New Roman" pitchFamily="18" charset="0"/>
                        <a:cs typeface="Courier New" pitchFamily="49"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264209" name="Rectangle 17"/>
          <p:cNvSpPr>
            <a:spLocks noChangeArrowheads="1"/>
          </p:cNvSpPr>
          <p:nvPr/>
        </p:nvSpPr>
        <p:spPr bwMode="auto">
          <a:xfrm>
            <a:off x="468313" y="333375"/>
            <a:ext cx="8351837" cy="914400"/>
          </a:xfrm>
          <a:prstGeom prst="rect">
            <a:avLst/>
          </a:prstGeom>
          <a:noFill/>
          <a:ln w="12700" cap="sq">
            <a:noFill/>
            <a:miter lim="800000"/>
            <a:headEnd type="none" w="sm" len="sm"/>
            <a:tailEnd type="none" w="sm" len="sm"/>
          </a:ln>
          <a:effectLst/>
        </p:spPr>
        <p:txBody>
          <a:bodyPr>
            <a:spAutoFit/>
          </a:bodyPr>
          <a:lstStyle/>
          <a:p>
            <a:pPr eaLnBrk="1" hangingPunct="1">
              <a:defRPr/>
            </a:pPr>
            <a:r>
              <a:rPr lang="id-ID" sz="5400" b="1">
                <a:solidFill>
                  <a:schemeClr val="tx2"/>
                </a:solidFill>
                <a:effectLst>
                  <a:outerShdw blurRad="38100" dist="38100" dir="2700000" algn="tl">
                    <a:srgbClr val="C0C0C0"/>
                  </a:outerShdw>
                </a:effectLst>
                <a:latin typeface="Times New Roman" pitchFamily="18" charset="0"/>
                <a:cs typeface="Arial" charset="0"/>
              </a:rPr>
              <a:t>Strategi dalam Tindakan</a:t>
            </a:r>
            <a:endParaRPr lang="en-US" sz="5400" b="1">
              <a:solidFill>
                <a:schemeClr val="tx2"/>
              </a:solidFill>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541597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506" name="Group 2"/>
          <p:cNvGrpSpPr>
            <a:grpSpLocks/>
          </p:cNvGrpSpPr>
          <p:nvPr/>
        </p:nvGrpSpPr>
        <p:grpSpPr bwMode="auto">
          <a:xfrm>
            <a:off x="179388" y="0"/>
            <a:ext cx="8785225" cy="6858000"/>
            <a:chOff x="1104" y="3780"/>
            <a:chExt cx="10320" cy="8820"/>
          </a:xfrm>
        </p:grpSpPr>
        <p:sp>
          <p:nvSpPr>
            <p:cNvPr id="149507" name="Text Box 3"/>
            <p:cNvSpPr txBox="1">
              <a:spLocks noChangeArrowheads="1"/>
            </p:cNvSpPr>
            <p:nvPr/>
          </p:nvSpPr>
          <p:spPr bwMode="auto">
            <a:xfrm>
              <a:off x="1104" y="7560"/>
              <a:ext cx="1440" cy="144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Fokus dan pembedaan di antara restoran pizza kelas atas berdasarkan lokasi, menu, dan layanan pelanggan</a:t>
              </a:r>
              <a:endParaRPr kumimoji="1" lang="en-US" sz="3200" b="1">
                <a:solidFill>
                  <a:srgbClr val="1F28E1"/>
                </a:solidFill>
                <a:latin typeface="Times New Roman" pitchFamily="18" charset="0"/>
                <a:cs typeface="Arial" charset="0"/>
              </a:endParaRPr>
            </a:p>
          </p:txBody>
        </p:sp>
        <p:sp>
          <p:nvSpPr>
            <p:cNvPr id="149508" name="Line 4"/>
            <p:cNvSpPr>
              <a:spLocks noChangeShapeType="1"/>
            </p:cNvSpPr>
            <p:nvPr/>
          </p:nvSpPr>
          <p:spPr bwMode="auto">
            <a:xfrm>
              <a:off x="2544" y="8100"/>
              <a:ext cx="3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09" name="Text Box 5"/>
            <p:cNvSpPr txBox="1">
              <a:spLocks noChangeArrowheads="1"/>
            </p:cNvSpPr>
            <p:nvPr/>
          </p:nvSpPr>
          <p:spPr bwMode="auto">
            <a:xfrm>
              <a:off x="2904" y="4140"/>
              <a:ext cx="1200" cy="1080"/>
            </a:xfrm>
            <a:prstGeom prst="rect">
              <a:avLst/>
            </a:prstGeom>
            <a:solidFill>
              <a:srgbClr val="FFFFFF"/>
            </a:solidFill>
            <a:ln w="9525">
              <a:solidFill>
                <a:srgbClr val="000000"/>
              </a:solidFill>
              <a:miter lim="800000"/>
              <a:headEnd/>
              <a:tailEnd/>
            </a:ln>
          </p:spPr>
          <p:txBody>
            <a:bodyPr tIns="91440" bIns="9144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Menu kreatif. Item-itemnya unik bahkan bernilai sensitif</a:t>
              </a:r>
              <a:endParaRPr kumimoji="1" lang="en-US" sz="3200" b="1">
                <a:solidFill>
                  <a:srgbClr val="1F28E1"/>
                </a:solidFill>
                <a:latin typeface="Times New Roman" pitchFamily="18" charset="0"/>
                <a:cs typeface="Arial" charset="0"/>
              </a:endParaRPr>
            </a:p>
          </p:txBody>
        </p:sp>
        <p:sp>
          <p:nvSpPr>
            <p:cNvPr id="149510" name="Text Box 6"/>
            <p:cNvSpPr txBox="1">
              <a:spLocks noChangeArrowheads="1"/>
            </p:cNvSpPr>
            <p:nvPr/>
          </p:nvSpPr>
          <p:spPr bwMode="auto">
            <a:xfrm>
              <a:off x="2904" y="7560"/>
              <a:ext cx="1200" cy="1068"/>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Memberi layanan pelanggan yang menyenangkan</a:t>
              </a:r>
              <a:endParaRPr kumimoji="1" lang="en-US" sz="3200" b="1">
                <a:solidFill>
                  <a:srgbClr val="1F28E1"/>
                </a:solidFill>
                <a:latin typeface="Times New Roman" pitchFamily="18" charset="0"/>
                <a:cs typeface="Arial" charset="0"/>
              </a:endParaRPr>
            </a:p>
          </p:txBody>
        </p:sp>
        <p:sp>
          <p:nvSpPr>
            <p:cNvPr id="149511" name="Text Box 7"/>
            <p:cNvSpPr txBox="1">
              <a:spLocks noChangeArrowheads="1"/>
            </p:cNvSpPr>
            <p:nvPr/>
          </p:nvSpPr>
          <p:spPr bwMode="auto">
            <a:xfrm>
              <a:off x="2904" y="10260"/>
              <a:ext cx="1200" cy="2160"/>
            </a:xfrm>
            <a:prstGeom prst="rect">
              <a:avLst/>
            </a:prstGeom>
            <a:solidFill>
              <a:srgbClr val="FFFFFF"/>
            </a:solidFill>
            <a:ln w="9525">
              <a:solidFill>
                <a:srgbClr val="000000"/>
              </a:solidFill>
              <a:miter lim="800000"/>
              <a:headEnd/>
              <a:tailEnd/>
            </a:ln>
          </p:spPr>
          <p:txBody>
            <a:bodyPr tIns="91440" bIns="9144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Lokasi yang berada di distrik restoran kelas atas yang melayani pengunjung di tempat ramai dan di dekat pemukiman</a:t>
              </a:r>
              <a:endParaRPr kumimoji="1" lang="en-US" sz="3200" b="1">
                <a:solidFill>
                  <a:srgbClr val="1F28E1"/>
                </a:solidFill>
                <a:latin typeface="Times New Roman" pitchFamily="18" charset="0"/>
                <a:cs typeface="Arial" charset="0"/>
              </a:endParaRPr>
            </a:p>
          </p:txBody>
        </p:sp>
        <p:sp>
          <p:nvSpPr>
            <p:cNvPr id="149512" name="Line 8"/>
            <p:cNvSpPr>
              <a:spLocks noChangeShapeType="1"/>
            </p:cNvSpPr>
            <p:nvPr/>
          </p:nvSpPr>
          <p:spPr bwMode="auto">
            <a:xfrm>
              <a:off x="2664" y="4680"/>
              <a:ext cx="0" cy="70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13" name="Line 9"/>
            <p:cNvSpPr>
              <a:spLocks noChangeShapeType="1"/>
            </p:cNvSpPr>
            <p:nvPr/>
          </p:nvSpPr>
          <p:spPr bwMode="auto">
            <a:xfrm>
              <a:off x="2664" y="468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14" name="Line 10"/>
            <p:cNvSpPr>
              <a:spLocks noChangeShapeType="1"/>
            </p:cNvSpPr>
            <p:nvPr/>
          </p:nvSpPr>
          <p:spPr bwMode="auto">
            <a:xfrm>
              <a:off x="2664" y="1170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15" name="Line 11"/>
            <p:cNvSpPr>
              <a:spLocks noChangeShapeType="1"/>
            </p:cNvSpPr>
            <p:nvPr/>
          </p:nvSpPr>
          <p:spPr bwMode="auto">
            <a:xfrm>
              <a:off x="4104" y="8100"/>
              <a:ext cx="3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16" name="Line 12"/>
            <p:cNvSpPr>
              <a:spLocks noChangeShapeType="1"/>
            </p:cNvSpPr>
            <p:nvPr/>
          </p:nvSpPr>
          <p:spPr bwMode="auto">
            <a:xfrm>
              <a:off x="4464" y="3960"/>
              <a:ext cx="0" cy="82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17" name="Line 13"/>
            <p:cNvSpPr>
              <a:spLocks noChangeShapeType="1"/>
            </p:cNvSpPr>
            <p:nvPr/>
          </p:nvSpPr>
          <p:spPr bwMode="auto">
            <a:xfrm>
              <a:off x="4464" y="39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18" name="Text Box 14"/>
            <p:cNvSpPr txBox="1">
              <a:spLocks noChangeArrowheads="1"/>
            </p:cNvSpPr>
            <p:nvPr/>
          </p:nvSpPr>
          <p:spPr bwMode="auto">
            <a:xfrm>
              <a:off x="4704" y="3780"/>
              <a:ext cx="1560" cy="54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kumimoji="1" lang="en-US" sz="1000" b="1" noProof="1">
                  <a:solidFill>
                    <a:srgbClr val="1F28E1"/>
                  </a:solidFill>
                  <a:latin typeface="Arial Narrow" pitchFamily="34" charset="0"/>
                  <a:cs typeface="Arial" charset="0"/>
                </a:rPr>
                <a:t>Menyajikan kemudahan akses</a:t>
              </a:r>
              <a:endParaRPr kumimoji="1" lang="en-US" sz="3200" b="1">
                <a:solidFill>
                  <a:srgbClr val="1F28E1"/>
                </a:solidFill>
                <a:latin typeface="Times New Roman" pitchFamily="18" charset="0"/>
                <a:cs typeface="Arial" charset="0"/>
              </a:endParaRPr>
            </a:p>
          </p:txBody>
        </p:sp>
        <p:sp>
          <p:nvSpPr>
            <p:cNvPr id="149519" name="Line 15"/>
            <p:cNvSpPr>
              <a:spLocks noChangeShapeType="1"/>
            </p:cNvSpPr>
            <p:nvPr/>
          </p:nvSpPr>
          <p:spPr bwMode="auto">
            <a:xfrm>
              <a:off x="4464" y="48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20" name="Text Box 16"/>
            <p:cNvSpPr txBox="1">
              <a:spLocks noChangeArrowheads="1"/>
            </p:cNvSpPr>
            <p:nvPr/>
          </p:nvSpPr>
          <p:spPr bwMode="auto">
            <a:xfrm>
              <a:off x="4704" y="4680"/>
              <a:ext cx="1560" cy="54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kumimoji="1" lang="en-US" sz="1000" b="1" noProof="1">
                  <a:solidFill>
                    <a:srgbClr val="1F28E1"/>
                  </a:solidFill>
                  <a:latin typeface="Arial Narrow" pitchFamily="34" charset="0"/>
                  <a:cs typeface="Arial" charset="0"/>
                </a:rPr>
                <a:t>Menyajikan suasana yang menyenangkan</a:t>
              </a:r>
              <a:endParaRPr kumimoji="1" lang="en-US" sz="3200" b="1">
                <a:solidFill>
                  <a:srgbClr val="1F28E1"/>
                </a:solidFill>
                <a:latin typeface="Times New Roman" pitchFamily="18" charset="0"/>
                <a:cs typeface="Arial" charset="0"/>
              </a:endParaRPr>
            </a:p>
          </p:txBody>
        </p:sp>
        <p:sp>
          <p:nvSpPr>
            <p:cNvPr id="149521" name="Line 17"/>
            <p:cNvSpPr>
              <a:spLocks noChangeShapeType="1"/>
            </p:cNvSpPr>
            <p:nvPr/>
          </p:nvSpPr>
          <p:spPr bwMode="auto">
            <a:xfrm>
              <a:off x="4464" y="57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22" name="Text Box 18"/>
            <p:cNvSpPr txBox="1">
              <a:spLocks noChangeArrowheads="1"/>
            </p:cNvSpPr>
            <p:nvPr/>
          </p:nvSpPr>
          <p:spPr bwMode="auto">
            <a:xfrm>
              <a:off x="4704" y="5580"/>
              <a:ext cx="1560" cy="54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kumimoji="1" lang="en-US" sz="1000" b="1" noProof="1">
                  <a:solidFill>
                    <a:srgbClr val="1F28E1"/>
                  </a:solidFill>
                  <a:latin typeface="Arial Narrow" pitchFamily="34" charset="0"/>
                  <a:cs typeface="Arial" charset="0"/>
                </a:rPr>
                <a:t>Memberi sambutan khusus</a:t>
              </a:r>
              <a:endParaRPr kumimoji="1" lang="en-US" sz="3200" b="1">
                <a:solidFill>
                  <a:srgbClr val="1F28E1"/>
                </a:solidFill>
                <a:latin typeface="Times New Roman" pitchFamily="18" charset="0"/>
                <a:cs typeface="Arial" charset="0"/>
              </a:endParaRPr>
            </a:p>
          </p:txBody>
        </p:sp>
        <p:sp>
          <p:nvSpPr>
            <p:cNvPr id="149523" name="Line 19"/>
            <p:cNvSpPr>
              <a:spLocks noChangeShapeType="1"/>
            </p:cNvSpPr>
            <p:nvPr/>
          </p:nvSpPr>
          <p:spPr bwMode="auto">
            <a:xfrm>
              <a:off x="4464" y="702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24" name="Text Box 20"/>
            <p:cNvSpPr txBox="1">
              <a:spLocks noChangeArrowheads="1"/>
            </p:cNvSpPr>
            <p:nvPr/>
          </p:nvSpPr>
          <p:spPr bwMode="auto">
            <a:xfrm>
              <a:off x="4704" y="6480"/>
              <a:ext cx="1560" cy="126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kumimoji="1" lang="en-US" sz="1000" b="1" noProof="1">
                  <a:solidFill>
                    <a:srgbClr val="1F28E1"/>
                  </a:solidFill>
                  <a:latin typeface="Arial Narrow" pitchFamily="34" charset="0"/>
                  <a:cs typeface="Arial" charset="0"/>
                </a:rPr>
                <a:t>Menjamin waktu menunggu untuk mendapatkan meja seperti yang diharapkan dan seceria mungkin</a:t>
              </a:r>
              <a:endParaRPr kumimoji="1" lang="en-US" sz="3200" b="1">
                <a:solidFill>
                  <a:srgbClr val="1F28E1"/>
                </a:solidFill>
                <a:latin typeface="Times New Roman" pitchFamily="18" charset="0"/>
                <a:cs typeface="Arial" charset="0"/>
              </a:endParaRPr>
            </a:p>
          </p:txBody>
        </p:sp>
        <p:sp>
          <p:nvSpPr>
            <p:cNvPr id="149525" name="Line 21"/>
            <p:cNvSpPr>
              <a:spLocks noChangeShapeType="1"/>
            </p:cNvSpPr>
            <p:nvPr/>
          </p:nvSpPr>
          <p:spPr bwMode="auto">
            <a:xfrm>
              <a:off x="4464" y="84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26" name="Text Box 22"/>
            <p:cNvSpPr txBox="1">
              <a:spLocks noChangeArrowheads="1"/>
            </p:cNvSpPr>
            <p:nvPr/>
          </p:nvSpPr>
          <p:spPr bwMode="auto">
            <a:xfrm>
              <a:off x="4704" y="8100"/>
              <a:ext cx="1560"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kumimoji="1" lang="en-US" sz="1000" b="1" noProof="1">
                  <a:solidFill>
                    <a:srgbClr val="1F28E1"/>
                  </a:solidFill>
                  <a:latin typeface="Arial Narrow" pitchFamily="34" charset="0"/>
                  <a:cs typeface="Arial" charset="0"/>
                </a:rPr>
                <a:t>Menjalin hubungan khusus antara pelayanan dan meja</a:t>
              </a:r>
              <a:endParaRPr kumimoji="1" lang="en-US" sz="3200" b="1">
                <a:solidFill>
                  <a:srgbClr val="1F28E1"/>
                </a:solidFill>
                <a:latin typeface="Times New Roman" pitchFamily="18" charset="0"/>
                <a:cs typeface="Arial" charset="0"/>
              </a:endParaRPr>
            </a:p>
          </p:txBody>
        </p:sp>
        <p:sp>
          <p:nvSpPr>
            <p:cNvPr id="149527" name="Line 23"/>
            <p:cNvSpPr>
              <a:spLocks noChangeShapeType="1"/>
            </p:cNvSpPr>
            <p:nvPr/>
          </p:nvSpPr>
          <p:spPr bwMode="auto">
            <a:xfrm>
              <a:off x="4464" y="990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28" name="Text Box 24"/>
            <p:cNvSpPr txBox="1">
              <a:spLocks noChangeArrowheads="1"/>
            </p:cNvSpPr>
            <p:nvPr/>
          </p:nvSpPr>
          <p:spPr bwMode="auto">
            <a:xfrm>
              <a:off x="4704" y="9180"/>
              <a:ext cx="1560" cy="126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kumimoji="1" lang="en-US" sz="1000" b="1" noProof="1">
                  <a:solidFill>
                    <a:srgbClr val="1F28E1"/>
                  </a:solidFill>
                  <a:latin typeface="Arial Narrow" pitchFamily="34" charset="0"/>
                  <a:cs typeface="Arial" charset="0"/>
                </a:rPr>
                <a:t>Menjamin agar menu yang dihidangkan menyenangkan (mengundang selera) dan menghidangkan apa yang dipesan</a:t>
              </a:r>
              <a:endParaRPr kumimoji="1" lang="en-US" sz="3200" b="1">
                <a:solidFill>
                  <a:srgbClr val="1F28E1"/>
                </a:solidFill>
                <a:latin typeface="Times New Roman" pitchFamily="18" charset="0"/>
                <a:cs typeface="Arial" charset="0"/>
              </a:endParaRPr>
            </a:p>
          </p:txBody>
        </p:sp>
        <p:sp>
          <p:nvSpPr>
            <p:cNvPr id="149529" name="Line 25"/>
            <p:cNvSpPr>
              <a:spLocks noChangeShapeType="1"/>
            </p:cNvSpPr>
            <p:nvPr/>
          </p:nvSpPr>
          <p:spPr bwMode="auto">
            <a:xfrm>
              <a:off x="4464" y="111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30" name="Text Box 26"/>
            <p:cNvSpPr txBox="1">
              <a:spLocks noChangeArrowheads="1"/>
            </p:cNvSpPr>
            <p:nvPr/>
          </p:nvSpPr>
          <p:spPr bwMode="auto">
            <a:xfrm>
              <a:off x="4704" y="10800"/>
              <a:ext cx="1560"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kumimoji="1" lang="en-US" sz="1000" b="1" noProof="1">
                  <a:solidFill>
                    <a:srgbClr val="1F28E1"/>
                  </a:solidFill>
                  <a:latin typeface="Arial Narrow" pitchFamily="34" charset="0"/>
                  <a:cs typeface="Arial" charset="0"/>
                </a:rPr>
                <a:t>Memberi layanan cepat sesuai keadaan</a:t>
              </a:r>
              <a:endParaRPr kumimoji="1" lang="en-US" sz="3200" b="1">
                <a:solidFill>
                  <a:srgbClr val="1F28E1"/>
                </a:solidFill>
                <a:latin typeface="Times New Roman" pitchFamily="18" charset="0"/>
                <a:cs typeface="Arial" charset="0"/>
              </a:endParaRPr>
            </a:p>
          </p:txBody>
        </p:sp>
        <p:sp>
          <p:nvSpPr>
            <p:cNvPr id="149531" name="Line 27"/>
            <p:cNvSpPr>
              <a:spLocks noChangeShapeType="1"/>
            </p:cNvSpPr>
            <p:nvPr/>
          </p:nvSpPr>
          <p:spPr bwMode="auto">
            <a:xfrm>
              <a:off x="4464" y="1224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32" name="Text Box 28"/>
            <p:cNvSpPr txBox="1">
              <a:spLocks noChangeArrowheads="1"/>
            </p:cNvSpPr>
            <p:nvPr/>
          </p:nvSpPr>
          <p:spPr bwMode="auto">
            <a:xfrm>
              <a:off x="4704" y="11880"/>
              <a:ext cx="1560"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kumimoji="1" lang="en-US" sz="1000" b="1" noProof="1">
                  <a:solidFill>
                    <a:srgbClr val="1F28E1"/>
                  </a:solidFill>
                  <a:latin typeface="Arial Narrow" pitchFamily="34" charset="0"/>
                  <a:cs typeface="Arial" charset="0"/>
                </a:rPr>
                <a:t>Mengurangi kerumunan saat membayar</a:t>
              </a:r>
              <a:endParaRPr kumimoji="1" lang="en-US" sz="3200" b="1">
                <a:solidFill>
                  <a:srgbClr val="1F28E1"/>
                </a:solidFill>
                <a:latin typeface="Times New Roman" pitchFamily="18" charset="0"/>
                <a:cs typeface="Arial" charset="0"/>
              </a:endParaRPr>
            </a:p>
          </p:txBody>
        </p:sp>
        <p:sp>
          <p:nvSpPr>
            <p:cNvPr id="149533" name="Line 29"/>
            <p:cNvSpPr>
              <a:spLocks noChangeShapeType="1"/>
            </p:cNvSpPr>
            <p:nvPr/>
          </p:nvSpPr>
          <p:spPr bwMode="auto">
            <a:xfrm>
              <a:off x="6264" y="39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34" name="Text Box 30"/>
            <p:cNvSpPr txBox="1">
              <a:spLocks noChangeArrowheads="1"/>
            </p:cNvSpPr>
            <p:nvPr/>
          </p:nvSpPr>
          <p:spPr bwMode="auto">
            <a:xfrm>
              <a:off x="6504" y="3780"/>
              <a:ext cx="2412"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Tempat parkir (bila mungkin). Posisi dan gaya pintu. Papan nama mudah dilihat</a:t>
              </a:r>
              <a:endParaRPr kumimoji="1" lang="en-US" sz="3200" b="1">
                <a:solidFill>
                  <a:srgbClr val="1F28E1"/>
                </a:solidFill>
                <a:latin typeface="Times New Roman" pitchFamily="18" charset="0"/>
                <a:cs typeface="Arial" charset="0"/>
              </a:endParaRPr>
            </a:p>
          </p:txBody>
        </p:sp>
        <p:sp>
          <p:nvSpPr>
            <p:cNvPr id="149535" name="Line 31"/>
            <p:cNvSpPr>
              <a:spLocks noChangeShapeType="1"/>
            </p:cNvSpPr>
            <p:nvPr/>
          </p:nvSpPr>
          <p:spPr bwMode="auto">
            <a:xfrm>
              <a:off x="6264" y="48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36" name="Text Box 32"/>
            <p:cNvSpPr txBox="1">
              <a:spLocks noChangeArrowheads="1"/>
            </p:cNvSpPr>
            <p:nvPr/>
          </p:nvSpPr>
          <p:spPr bwMode="auto">
            <a:xfrm>
              <a:off x="6504" y="4680"/>
              <a:ext cx="2400"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Disain lantai. Penempatan bar (meja/rak pajang menu). Fitur/desain. Tata letak meja.</a:t>
              </a:r>
              <a:endParaRPr kumimoji="1" lang="en-US" sz="3200" b="1">
                <a:solidFill>
                  <a:srgbClr val="1F28E1"/>
                </a:solidFill>
                <a:latin typeface="Times New Roman" pitchFamily="18" charset="0"/>
                <a:cs typeface="Arial" charset="0"/>
              </a:endParaRPr>
            </a:p>
          </p:txBody>
        </p:sp>
        <p:sp>
          <p:nvSpPr>
            <p:cNvPr id="149537" name="Line 33"/>
            <p:cNvSpPr>
              <a:spLocks noChangeShapeType="1"/>
            </p:cNvSpPr>
            <p:nvPr/>
          </p:nvSpPr>
          <p:spPr bwMode="auto">
            <a:xfrm>
              <a:off x="6264" y="57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38" name="Text Box 34"/>
            <p:cNvSpPr txBox="1">
              <a:spLocks noChangeArrowheads="1"/>
            </p:cNvSpPr>
            <p:nvPr/>
          </p:nvSpPr>
          <p:spPr bwMode="auto">
            <a:xfrm>
              <a:off x="6504" y="5580"/>
              <a:ext cx="2400"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Sambutan pemilik (oleh pelayan). Minuman/makanan pembuka. Pengenalan menu. Dekorasi meja.</a:t>
              </a:r>
              <a:endParaRPr kumimoji="1" lang="en-US" sz="3200" b="1">
                <a:solidFill>
                  <a:srgbClr val="1F28E1"/>
                </a:solidFill>
                <a:latin typeface="Times New Roman" pitchFamily="18" charset="0"/>
                <a:cs typeface="Arial" charset="0"/>
              </a:endParaRPr>
            </a:p>
          </p:txBody>
        </p:sp>
        <p:sp>
          <p:nvSpPr>
            <p:cNvPr id="149539" name="Line 35"/>
            <p:cNvSpPr>
              <a:spLocks noChangeShapeType="1"/>
            </p:cNvSpPr>
            <p:nvPr/>
          </p:nvSpPr>
          <p:spPr bwMode="auto">
            <a:xfrm>
              <a:off x="6264" y="702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40" name="Text Box 36"/>
            <p:cNvSpPr txBox="1">
              <a:spLocks noChangeArrowheads="1"/>
            </p:cNvSpPr>
            <p:nvPr/>
          </p:nvSpPr>
          <p:spPr bwMode="auto">
            <a:xfrm>
              <a:off x="6504" y="6660"/>
              <a:ext cx="2400"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Sistem antri jelas. Literatur pemasaran. Hiburan bagi yang antri.</a:t>
              </a:r>
              <a:endParaRPr kumimoji="1" lang="en-US" sz="3200" b="1">
                <a:solidFill>
                  <a:srgbClr val="1F28E1"/>
                </a:solidFill>
                <a:latin typeface="Times New Roman" pitchFamily="18" charset="0"/>
                <a:cs typeface="Arial" charset="0"/>
              </a:endParaRPr>
            </a:p>
          </p:txBody>
        </p:sp>
        <p:sp>
          <p:nvSpPr>
            <p:cNvPr id="149541" name="Line 37"/>
            <p:cNvSpPr>
              <a:spLocks noChangeShapeType="1"/>
            </p:cNvSpPr>
            <p:nvPr/>
          </p:nvSpPr>
          <p:spPr bwMode="auto">
            <a:xfrm>
              <a:off x="6264" y="84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42" name="Text Box 38"/>
            <p:cNvSpPr txBox="1">
              <a:spLocks noChangeArrowheads="1"/>
            </p:cNvSpPr>
            <p:nvPr/>
          </p:nvSpPr>
          <p:spPr bwMode="auto">
            <a:xfrm>
              <a:off x="6504" y="7920"/>
              <a:ext cx="2400" cy="108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Seleksi pelayan. Pengembangan pelatihan pelayan. Pelatihan pelanggan. Rangkaian salam/ sambutan. Aturan untuk meminta bantuan pelayan</a:t>
              </a:r>
              <a:endParaRPr kumimoji="1" lang="en-US" sz="3200" b="1">
                <a:solidFill>
                  <a:srgbClr val="1F28E1"/>
                </a:solidFill>
                <a:latin typeface="Times New Roman" pitchFamily="18" charset="0"/>
                <a:cs typeface="Arial" charset="0"/>
              </a:endParaRPr>
            </a:p>
          </p:txBody>
        </p:sp>
        <p:sp>
          <p:nvSpPr>
            <p:cNvPr id="149543" name="Line 39"/>
            <p:cNvSpPr>
              <a:spLocks noChangeShapeType="1"/>
            </p:cNvSpPr>
            <p:nvPr/>
          </p:nvSpPr>
          <p:spPr bwMode="auto">
            <a:xfrm>
              <a:off x="6264" y="990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44" name="Text Box 40"/>
            <p:cNvSpPr txBox="1">
              <a:spLocks noChangeArrowheads="1"/>
            </p:cNvSpPr>
            <p:nvPr/>
          </p:nvSpPr>
          <p:spPr bwMode="auto">
            <a:xfrm>
              <a:off x="6504" y="9540"/>
              <a:ext cx="2400"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Ukuran menu. Materi menu. Penghidangan menu. Tata letak menu</a:t>
              </a:r>
              <a:endParaRPr kumimoji="1" lang="en-US" sz="3200" b="1">
                <a:solidFill>
                  <a:srgbClr val="1F28E1"/>
                </a:solidFill>
                <a:latin typeface="Times New Roman" pitchFamily="18" charset="0"/>
                <a:cs typeface="Arial" charset="0"/>
              </a:endParaRPr>
            </a:p>
          </p:txBody>
        </p:sp>
        <p:sp>
          <p:nvSpPr>
            <p:cNvPr id="149545" name="Line 41"/>
            <p:cNvSpPr>
              <a:spLocks noChangeShapeType="1"/>
            </p:cNvSpPr>
            <p:nvPr/>
          </p:nvSpPr>
          <p:spPr bwMode="auto">
            <a:xfrm>
              <a:off x="6264" y="111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46" name="Text Box 42"/>
            <p:cNvSpPr txBox="1">
              <a:spLocks noChangeArrowheads="1"/>
            </p:cNvSpPr>
            <p:nvPr/>
          </p:nvSpPr>
          <p:spPr bwMode="auto">
            <a:xfrm>
              <a:off x="6504" y="10980"/>
              <a:ext cx="2400" cy="54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Sistem antri dapur. Standar layanan</a:t>
              </a:r>
              <a:endParaRPr kumimoji="1" lang="en-US" sz="3200" b="1">
                <a:solidFill>
                  <a:srgbClr val="1F28E1"/>
                </a:solidFill>
                <a:latin typeface="Times New Roman" pitchFamily="18" charset="0"/>
                <a:cs typeface="Arial" charset="0"/>
              </a:endParaRPr>
            </a:p>
          </p:txBody>
        </p:sp>
        <p:sp>
          <p:nvSpPr>
            <p:cNvPr id="149547" name="Line 43"/>
            <p:cNvSpPr>
              <a:spLocks noChangeShapeType="1"/>
            </p:cNvSpPr>
            <p:nvPr/>
          </p:nvSpPr>
          <p:spPr bwMode="auto">
            <a:xfrm>
              <a:off x="8904" y="504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48" name="Text Box 44"/>
            <p:cNvSpPr txBox="1">
              <a:spLocks noChangeArrowheads="1"/>
            </p:cNvSpPr>
            <p:nvPr/>
          </p:nvSpPr>
          <p:spPr bwMode="auto">
            <a:xfrm>
              <a:off x="9144" y="4680"/>
              <a:ext cx="2280" cy="72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Tema: skema warna. Materi warna. Bahan meja. Dekorasi jendela</a:t>
              </a:r>
              <a:endParaRPr kumimoji="1" lang="en-US" sz="3200" b="1">
                <a:solidFill>
                  <a:srgbClr val="1F28E1"/>
                </a:solidFill>
                <a:latin typeface="Times New Roman" pitchFamily="18" charset="0"/>
                <a:cs typeface="Arial" charset="0"/>
              </a:endParaRPr>
            </a:p>
          </p:txBody>
        </p:sp>
        <p:sp>
          <p:nvSpPr>
            <p:cNvPr id="149549" name="Line 45"/>
            <p:cNvSpPr>
              <a:spLocks noChangeShapeType="1"/>
            </p:cNvSpPr>
            <p:nvPr/>
          </p:nvSpPr>
          <p:spPr bwMode="auto">
            <a:xfrm>
              <a:off x="8904" y="8460"/>
              <a:ext cx="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550" name="Text Box 46"/>
            <p:cNvSpPr txBox="1">
              <a:spLocks noChangeArrowheads="1"/>
            </p:cNvSpPr>
            <p:nvPr/>
          </p:nvSpPr>
          <p:spPr bwMode="auto">
            <a:xfrm>
              <a:off x="9144" y="7560"/>
              <a:ext cx="2280" cy="18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kumimoji="1" lang="en-US" sz="1000" b="1" noProof="1">
                  <a:solidFill>
                    <a:srgbClr val="1F28E1"/>
                  </a:solidFill>
                  <a:latin typeface="Arial Narrow" pitchFamily="34" charset="0"/>
                  <a:cs typeface="Arial" charset="0"/>
                </a:rPr>
                <a:t>Pelatihan kepribadian. Penetapan jumlah pajak pelanggan. Penanganan gangguan. Mengiris dengan menekan. Pelatihan menu. Pengalaman kerja. Penghargaan motivasi. Rapat harian. Proses pelatihan/ pembekalan. Sistem disiplin.</a:t>
              </a:r>
              <a:endParaRPr kumimoji="1" lang="en-US" sz="3200" b="1">
                <a:solidFill>
                  <a:srgbClr val="1F28E1"/>
                </a:solidFill>
                <a:latin typeface="Times New Roman" pitchFamily="18" charset="0"/>
                <a:cs typeface="Arial" charset="0"/>
              </a:endParaRPr>
            </a:p>
          </p:txBody>
        </p:sp>
        <p:sp>
          <p:nvSpPr>
            <p:cNvPr id="149551" name="Line 47"/>
            <p:cNvSpPr>
              <a:spLocks noChangeShapeType="1"/>
            </p:cNvSpPr>
            <p:nvPr/>
          </p:nvSpPr>
          <p:spPr bwMode="auto">
            <a:xfrm>
              <a:off x="4104" y="1044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52" name="Line 48"/>
            <p:cNvSpPr>
              <a:spLocks noChangeShapeType="1"/>
            </p:cNvSpPr>
            <p:nvPr/>
          </p:nvSpPr>
          <p:spPr bwMode="auto">
            <a:xfrm>
              <a:off x="4104" y="1080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53" name="Line 49"/>
            <p:cNvSpPr>
              <a:spLocks noChangeShapeType="1"/>
            </p:cNvSpPr>
            <p:nvPr/>
          </p:nvSpPr>
          <p:spPr bwMode="auto">
            <a:xfrm>
              <a:off x="4104" y="1116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54" name="Line 50"/>
            <p:cNvSpPr>
              <a:spLocks noChangeShapeType="1"/>
            </p:cNvSpPr>
            <p:nvPr/>
          </p:nvSpPr>
          <p:spPr bwMode="auto">
            <a:xfrm>
              <a:off x="4104" y="1152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55" name="Line 51"/>
            <p:cNvSpPr>
              <a:spLocks noChangeShapeType="1"/>
            </p:cNvSpPr>
            <p:nvPr/>
          </p:nvSpPr>
          <p:spPr bwMode="auto">
            <a:xfrm>
              <a:off x="4104" y="1188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56" name="Line 52"/>
            <p:cNvSpPr>
              <a:spLocks noChangeShapeType="1"/>
            </p:cNvSpPr>
            <p:nvPr/>
          </p:nvSpPr>
          <p:spPr bwMode="auto">
            <a:xfrm>
              <a:off x="4104" y="1224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57" name="Line 53"/>
            <p:cNvSpPr>
              <a:spLocks noChangeShapeType="1"/>
            </p:cNvSpPr>
            <p:nvPr/>
          </p:nvSpPr>
          <p:spPr bwMode="auto">
            <a:xfrm>
              <a:off x="4104" y="432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58" name="Line 54"/>
            <p:cNvSpPr>
              <a:spLocks noChangeShapeType="1"/>
            </p:cNvSpPr>
            <p:nvPr/>
          </p:nvSpPr>
          <p:spPr bwMode="auto">
            <a:xfrm>
              <a:off x="4104" y="450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59" name="Line 55"/>
            <p:cNvSpPr>
              <a:spLocks noChangeShapeType="1"/>
            </p:cNvSpPr>
            <p:nvPr/>
          </p:nvSpPr>
          <p:spPr bwMode="auto">
            <a:xfrm>
              <a:off x="4104" y="468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60" name="Line 56"/>
            <p:cNvSpPr>
              <a:spLocks noChangeShapeType="1"/>
            </p:cNvSpPr>
            <p:nvPr/>
          </p:nvSpPr>
          <p:spPr bwMode="auto">
            <a:xfrm>
              <a:off x="4104" y="486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561" name="Line 57"/>
            <p:cNvSpPr>
              <a:spLocks noChangeShapeType="1"/>
            </p:cNvSpPr>
            <p:nvPr/>
          </p:nvSpPr>
          <p:spPr bwMode="auto">
            <a:xfrm>
              <a:off x="4104" y="5040"/>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619816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59" name="Group 19"/>
          <p:cNvGraphicFramePr>
            <a:graphicFrameLocks noGrp="1"/>
          </p:cNvGraphicFramePr>
          <p:nvPr>
            <p:ph idx="1"/>
            <p:extLst>
              <p:ext uri="{D42A27DB-BD31-4B8C-83A1-F6EECF244321}">
                <p14:modId xmlns:p14="http://schemas.microsoft.com/office/powerpoint/2010/main" val="1181948311"/>
              </p:ext>
            </p:extLst>
          </p:nvPr>
        </p:nvGraphicFramePr>
        <p:xfrm>
          <a:off x="611188" y="260350"/>
          <a:ext cx="8208962" cy="7648575"/>
        </p:xfrm>
        <a:graphic>
          <a:graphicData uri="http://schemas.openxmlformats.org/drawingml/2006/table">
            <a:tbl>
              <a:tblPr/>
              <a:tblGrid>
                <a:gridCol w="2122487"/>
                <a:gridCol w="2497138"/>
                <a:gridCol w="1716087"/>
                <a:gridCol w="1873250"/>
              </a:tblGrid>
              <a:tr h="9493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5486400" algn="r"/>
                        </a:tabLst>
                      </a:pP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Membangun</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Bakat</a:t>
                      </a:r>
                      <a:endParaRPr kumimoji="0" lang="en-US" sz="2800" b="1" i="0" u="none" strike="noStrike" cap="none" normalizeH="0" baseline="0" dirty="0" smtClean="0">
                        <a:ln>
                          <a:noFill/>
                        </a:ln>
                        <a:solidFill>
                          <a:srgbClr val="1F28E1"/>
                        </a:solidFill>
                        <a:effectLst/>
                        <a:latin typeface="Verdana"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5486400" algn="r"/>
                        </a:tabLst>
                      </a:pPr>
                      <a:r>
                        <a:rPr kumimoji="0" lang="en-US" sz="1600" b="1" i="0" u="none" strike="noStrike" cap="none" normalizeH="0" baseline="0" smtClean="0">
                          <a:ln>
                            <a:noFill/>
                          </a:ln>
                          <a:solidFill>
                            <a:srgbClr val="1F28E1"/>
                          </a:solidFill>
                          <a:effectLst/>
                          <a:latin typeface="Verdana" pitchFamily="34" charset="0"/>
                          <a:cs typeface="Times New Roman" pitchFamily="18" charset="0"/>
                        </a:rPr>
                        <a:t>Menyebabkan Produksi baru</a:t>
                      </a:r>
                      <a:endParaRPr kumimoji="0" lang="en-US" sz="2800" b="1" i="0" u="none" strike="noStrike" cap="none" normalizeH="0" baseline="0" smtClean="0">
                        <a:ln>
                          <a:noFill/>
                        </a:ln>
                        <a:solidFill>
                          <a:srgbClr val="1F28E1"/>
                        </a:solidFill>
                        <a:effectLst/>
                        <a:latin typeface="Verdana"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5486400" algn="r"/>
                        </a:tabLst>
                      </a:pPr>
                      <a:r>
                        <a:rPr kumimoji="0" lang="en-US" sz="1600" b="1" i="0" u="none" strike="noStrike" cap="none" normalizeH="0" baseline="0" smtClean="0">
                          <a:ln>
                            <a:noFill/>
                          </a:ln>
                          <a:solidFill>
                            <a:srgbClr val="1F28E1"/>
                          </a:solidFill>
                          <a:effectLst/>
                          <a:latin typeface="Verdana" pitchFamily="34" charset="0"/>
                          <a:cs typeface="Times New Roman" pitchFamily="18" charset="0"/>
                        </a:rPr>
                        <a:t>Sari buah Arus kas</a:t>
                      </a:r>
                      <a:endParaRPr kumimoji="0" lang="en-US" sz="2800" b="1" i="0" u="none" strike="noStrike" cap="none" normalizeH="0" baseline="0" smtClean="0">
                        <a:ln>
                          <a:noFill/>
                        </a:ln>
                        <a:solidFill>
                          <a:srgbClr val="1F28E1"/>
                        </a:solidFill>
                        <a:effectLst/>
                        <a:latin typeface="Verdana"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5486400" algn="r"/>
                        </a:tabLst>
                      </a:pPr>
                      <a:r>
                        <a:rPr kumimoji="0" lang="en-US" sz="1600" b="1" i="0" u="none" strike="noStrike" cap="none" normalizeH="0" baseline="0" smtClean="0">
                          <a:ln>
                            <a:noFill/>
                          </a:ln>
                          <a:solidFill>
                            <a:srgbClr val="1F28E1"/>
                          </a:solidFill>
                          <a:effectLst/>
                          <a:latin typeface="Verdana" pitchFamily="34" charset="0"/>
                          <a:cs typeface="Times New Roman" pitchFamily="18" charset="0"/>
                        </a:rPr>
                        <a:t>Memutar Pertumbuhan Atas</a:t>
                      </a:r>
                      <a:endParaRPr kumimoji="0" lang="en-US" sz="2800" b="1" i="0" u="none" strike="noStrike" cap="none" normalizeH="0" baseline="0" smtClean="0">
                        <a:ln>
                          <a:noFill/>
                        </a:ln>
                        <a:solidFill>
                          <a:srgbClr val="1F28E1"/>
                        </a:solidFill>
                        <a:effectLst/>
                        <a:latin typeface="Verdana"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669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5486400" algn="r"/>
                        </a:tabLst>
                      </a:pPr>
                      <a:r>
                        <a:rPr kumimoji="0" lang="en-US" sz="1600" b="1" i="0" u="none" strike="noStrike" cap="none" normalizeH="0" baseline="0" smtClean="0">
                          <a:ln>
                            <a:noFill/>
                          </a:ln>
                          <a:solidFill>
                            <a:srgbClr val="1F28E1"/>
                          </a:solidFill>
                          <a:effectLst/>
                          <a:latin typeface="Verdana" pitchFamily="34" charset="0"/>
                          <a:cs typeface="Times New Roman" pitchFamily="18" charset="0"/>
                        </a:rPr>
                        <a:t>Mengidentifikasi pemain sandiwara yang panas asyik organisasi dan pemeliharaan karier mereka</a:t>
                      </a:r>
                      <a:endParaRPr kumimoji="0" lang="en-US" sz="1600" b="1" i="0" u="none" strike="noStrike" cap="none" normalizeH="0" baseline="0" smtClean="0">
                        <a:ln>
                          <a:noFill/>
                        </a:ln>
                        <a:solidFill>
                          <a:srgbClr val="1F28E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5486400" algn="r"/>
                        </a:tabLst>
                      </a:pPr>
                      <a:r>
                        <a:rPr kumimoji="0" lang="en-US" sz="1600" b="1" i="0" u="none" strike="noStrike" cap="none" normalizeH="0" baseline="0" smtClean="0">
                          <a:ln>
                            <a:noFill/>
                          </a:ln>
                          <a:solidFill>
                            <a:srgbClr val="1F28E1"/>
                          </a:solidFill>
                          <a:effectLst/>
                          <a:latin typeface="Verdana" pitchFamily="34" charset="0"/>
                          <a:cs typeface="Times New Roman" pitchFamily="18" charset="0"/>
                        </a:rPr>
                        <a:t>Mengurus seorang pengganti</a:t>
                      </a:r>
                      <a:endParaRPr kumimoji="0" lang="en-US" sz="1600" b="1" i="0" u="none" strike="noStrike" cap="none" normalizeH="0" baseline="0" smtClean="0">
                        <a:ln>
                          <a:noFill/>
                        </a:ln>
                        <a:solidFill>
                          <a:srgbClr val="1F28E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Perhentian</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yang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menuangkan</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saran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besar</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ke</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dalam</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riset</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yang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tidak</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mengakibatkan</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produk</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komersil</a:t>
                      </a:r>
                      <a:endParaRPr kumimoji="0" lang="en-US" sz="1600" b="1" i="0" u="none" strike="noStrike" cap="none" normalizeH="0" baseline="0" dirty="0" smtClean="0">
                        <a:ln>
                          <a:noFill/>
                        </a:ln>
                        <a:solidFill>
                          <a:srgbClr val="1F28E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Membantu</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perkembangan</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kerja</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sama</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kolaborasi</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antar</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pemasar</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dan</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ilmuwan</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sejak</a:t>
                      </a:r>
                      <a:r>
                        <a:rPr kumimoji="0" lang="en-US" sz="16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600" b="1" i="0" u="none" strike="noStrike" cap="none" normalizeH="0" baseline="0" dirty="0" err="1" smtClean="0">
                          <a:ln>
                            <a:noFill/>
                          </a:ln>
                          <a:solidFill>
                            <a:srgbClr val="1F28E1"/>
                          </a:solidFill>
                          <a:effectLst/>
                          <a:latin typeface="Verdana" pitchFamily="34" charset="0"/>
                          <a:cs typeface="Times New Roman" pitchFamily="18" charset="0"/>
                        </a:rPr>
                        <a:t>dini</a:t>
                      </a:r>
                      <a:endParaRPr kumimoji="0" lang="en-US" sz="2800" b="1" i="0" u="none" strike="noStrike" cap="none" normalizeH="0" baseline="0" dirty="0" smtClean="0">
                        <a:ln>
                          <a:noFill/>
                        </a:ln>
                        <a:solidFill>
                          <a:srgbClr val="1F28E1"/>
                        </a:solidFill>
                        <a:effectLst/>
                        <a:latin typeface="Verdana"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1F28E1"/>
                          </a:solidFill>
                          <a:effectLst/>
                          <a:latin typeface="Verdana" pitchFamily="34" charset="0"/>
                          <a:cs typeface="Times New Roman" pitchFamily="18" charset="0"/>
                        </a:rPr>
                        <a:t>Melanjut untuk memotong biaya-biaya dan menaikkan tegangan efisiensi</a:t>
                      </a:r>
                      <a:endParaRPr kumimoji="0" lang="en-US" sz="1600" b="1" i="0" u="none" strike="noStrike" cap="none" normalizeH="0" baseline="0" smtClean="0">
                        <a:ln>
                          <a:noFill/>
                        </a:ln>
                        <a:solidFill>
                          <a:srgbClr val="1F28E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1F28E1"/>
                          </a:solidFill>
                          <a:effectLst/>
                          <a:latin typeface="Verdana" pitchFamily="34" charset="0"/>
                          <a:cs typeface="Times New Roman" pitchFamily="18" charset="0"/>
                        </a:rPr>
                        <a:t>Menggunakan uang tabungan untuk memancing dengan tali untuk didapatnya</a:t>
                      </a:r>
                      <a:endParaRPr kumimoji="0" lang="en-US" sz="2800" b="1" i="0" u="none" strike="noStrike" cap="none" normalizeH="0" baseline="0" smtClean="0">
                        <a:ln>
                          <a:noFill/>
                        </a:ln>
                        <a:solidFill>
                          <a:srgbClr val="1F28E1"/>
                        </a:solidFill>
                        <a:effectLst/>
                        <a:latin typeface="Verdana"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Menanam</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modal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dalam</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Negeri</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China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merah-pijar</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punggung</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yang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memotong</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di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dalam</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Amerika</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Serikat</a:t>
                      </a:r>
                      <a:endParaRPr kumimoji="0" lang="en-US" sz="1400" b="1" i="0" u="none" strike="noStrike" cap="none" normalizeH="0" baseline="0" dirty="0" smtClean="0">
                        <a:ln>
                          <a:noFill/>
                        </a:ln>
                        <a:solidFill>
                          <a:srgbClr val="1F28E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Mencurahkan</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sumber</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daya</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dan</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kepedulian</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pada</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atas</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dua</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paling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berjanji</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grafik</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dan</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pajangan</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dan</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a:t>
                      </a:r>
                      <a:r>
                        <a:rPr kumimoji="0" lang="en-US" sz="1400" b="1" i="0" u="none" strike="noStrike" cap="none" normalizeH="0" baseline="0" dirty="0" err="1" smtClean="0">
                          <a:ln>
                            <a:noFill/>
                          </a:ln>
                          <a:solidFill>
                            <a:srgbClr val="1F28E1"/>
                          </a:solidFill>
                          <a:effectLst/>
                          <a:latin typeface="Verdana" pitchFamily="34" charset="0"/>
                          <a:cs typeface="Times New Roman" pitchFamily="18" charset="0"/>
                        </a:rPr>
                        <a:t>kepedulian</a:t>
                      </a:r>
                      <a:r>
                        <a:rPr kumimoji="0" lang="en-US" sz="1400" b="1" i="0" u="none" strike="noStrike" cap="none" normalizeH="0" baseline="0" dirty="0" smtClean="0">
                          <a:ln>
                            <a:noFill/>
                          </a:ln>
                          <a:solidFill>
                            <a:srgbClr val="1F28E1"/>
                          </a:solidFill>
                          <a:effectLst/>
                          <a:latin typeface="Verdana" pitchFamily="34" charset="0"/>
                          <a:cs typeface="Times New Roman" pitchFamily="18" charset="0"/>
                        </a:rPr>
                        <a:t> units-health</a:t>
                      </a:r>
                      <a:endParaRPr kumimoji="0" lang="en-US" sz="1400" b="1" i="0" u="none" strike="noStrike" cap="none" normalizeH="0" baseline="0" dirty="0" smtClean="0">
                        <a:ln>
                          <a:noFill/>
                        </a:ln>
                        <a:solidFill>
                          <a:srgbClr val="1F28E1"/>
                        </a:solidFill>
                        <a:effectLst/>
                        <a:latin typeface="Verdana"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2197732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468313" y="476250"/>
            <a:ext cx="8243887" cy="1314450"/>
          </a:xfrm>
        </p:spPr>
        <p:txBody>
          <a:bodyPr/>
          <a:lstStyle/>
          <a:p>
            <a:pPr eaLnBrk="1" hangingPunct="1">
              <a:defRPr/>
            </a:pPr>
            <a:r>
              <a:rPr lang="en-US" sz="4000" b="1" smtClean="0"/>
              <a:t>Perbedaan antara Strategi bisnis dan Taktik Fungsional</a:t>
            </a:r>
          </a:p>
        </p:txBody>
      </p:sp>
      <p:sp>
        <p:nvSpPr>
          <p:cNvPr id="151555" name="Rectangle 3"/>
          <p:cNvSpPr>
            <a:spLocks noGrp="1" noChangeArrowheads="1"/>
          </p:cNvSpPr>
          <p:nvPr>
            <p:ph type="body" idx="1"/>
          </p:nvPr>
        </p:nvSpPr>
        <p:spPr>
          <a:xfrm>
            <a:off x="468313" y="1989138"/>
            <a:ext cx="8218487" cy="4067175"/>
          </a:xfrm>
        </p:spPr>
        <p:txBody>
          <a:bodyPr/>
          <a:lstStyle/>
          <a:p>
            <a:pPr eaLnBrk="1" hangingPunct="1"/>
            <a:r>
              <a:rPr lang="en-US" smtClean="0"/>
              <a:t> Kaki langit waktu.</a:t>
            </a:r>
          </a:p>
          <a:p>
            <a:pPr eaLnBrk="1" hangingPunct="1"/>
            <a:r>
              <a:rPr lang="en-US" smtClean="0"/>
              <a:t> Ketegasan.</a:t>
            </a:r>
          </a:p>
          <a:p>
            <a:pPr eaLnBrk="1" hangingPunct="1"/>
            <a:r>
              <a:rPr lang="en-US" smtClean="0"/>
              <a:t> Peserta.</a:t>
            </a:r>
          </a:p>
        </p:txBody>
      </p:sp>
    </p:spTree>
    <p:extLst>
      <p:ext uri="{BB962C8B-B14F-4D97-AF65-F5344CB8AC3E}">
        <p14:creationId xmlns:p14="http://schemas.microsoft.com/office/powerpoint/2010/main" val="3339521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395288" y="476250"/>
            <a:ext cx="8243887" cy="1314450"/>
          </a:xfrm>
        </p:spPr>
        <p:txBody>
          <a:bodyPr>
            <a:normAutofit fontScale="90000"/>
          </a:bodyPr>
          <a:lstStyle/>
          <a:p>
            <a:pPr eaLnBrk="1" hangingPunct="1">
              <a:defRPr/>
            </a:pPr>
            <a:r>
              <a:rPr lang="en-US" sz="4000" b="1" smtClean="0"/>
              <a:t>OUTSOURCING FUNGSIONAL ACTIVIES</a:t>
            </a:r>
            <a:br>
              <a:rPr lang="en-US" sz="4000" b="1" smtClean="0"/>
            </a:br>
            <a:endParaRPr lang="en-US" sz="4000" b="1" smtClean="0"/>
          </a:p>
        </p:txBody>
      </p:sp>
      <p:sp>
        <p:nvSpPr>
          <p:cNvPr id="152579" name="Rectangle 3"/>
          <p:cNvSpPr>
            <a:spLocks noGrp="1" noChangeArrowheads="1"/>
          </p:cNvSpPr>
          <p:nvPr>
            <p:ph type="body" idx="1"/>
          </p:nvPr>
        </p:nvSpPr>
        <p:spPr/>
        <p:txBody>
          <a:bodyPr/>
          <a:lstStyle/>
          <a:p>
            <a:pPr eaLnBrk="1" hangingPunct="1">
              <a:lnSpc>
                <a:spcPct val="90000"/>
              </a:lnSpc>
            </a:pPr>
            <a:r>
              <a:rPr lang="en-US" sz="2400" smtClean="0"/>
              <a:t>Outsourcing, menguasakan sebagai cost-cutting ukuran oleh guru manajemen seperti sebagai Petrus Drucker dan Nama julukan thomas Mereda, telah muncul ketika paling menyapu kecenderungan untuk memukul manajemen karena insinyur kembali. Di dalam kesibukan untuk meningkatkan efisiensi, Amerika Perusahaan akan orang luar untuk membeli pernah lebih  produk dan jasa yang sekali ketika dibuat oleh karyawan sendiri.</a:t>
            </a:r>
          </a:p>
          <a:p>
            <a:pPr eaLnBrk="1" hangingPunct="1">
              <a:lnSpc>
                <a:spcPct val="90000"/>
              </a:lnSpc>
              <a:buFontTx/>
              <a:buNone/>
            </a:pPr>
            <a:endParaRPr lang="en-US" sz="2400" smtClean="0"/>
          </a:p>
        </p:txBody>
      </p:sp>
    </p:spTree>
    <p:extLst>
      <p:ext uri="{BB962C8B-B14F-4D97-AF65-F5344CB8AC3E}">
        <p14:creationId xmlns:p14="http://schemas.microsoft.com/office/powerpoint/2010/main" val="2506092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685800" y="609600"/>
            <a:ext cx="8229600" cy="1143000"/>
          </a:xfrm>
        </p:spPr>
        <p:txBody>
          <a:bodyPr>
            <a:normAutofit fontScale="90000"/>
          </a:bodyPr>
          <a:lstStyle/>
          <a:p>
            <a:pPr eaLnBrk="1" hangingPunct="1">
              <a:defRPr/>
            </a:pPr>
            <a:r>
              <a:rPr lang="pt-BR" sz="4000" smtClean="0">
                <a:cs typeface="Times New Roman" pitchFamily="18" charset="0"/>
              </a:rPr>
              <a:t>RENCANA EKSEKUTIF GANTI-RUGI BONUS</a:t>
            </a:r>
            <a:endParaRPr lang="en-US" sz="4000" smtClean="0">
              <a:cs typeface="Times New Roman" pitchFamily="18" charset="0"/>
            </a:endParaRPr>
          </a:p>
        </p:txBody>
      </p:sp>
      <p:sp>
        <p:nvSpPr>
          <p:cNvPr id="153603" name="Rectangle 3"/>
          <p:cNvSpPr>
            <a:spLocks noGrp="1" noChangeArrowheads="1"/>
          </p:cNvSpPr>
          <p:nvPr>
            <p:ph type="body" idx="1"/>
          </p:nvPr>
        </p:nvSpPr>
        <p:spPr/>
        <p:txBody>
          <a:bodyPr/>
          <a:lstStyle/>
          <a:p>
            <a:pPr algn="just" eaLnBrk="1" hangingPunct="1">
              <a:lnSpc>
                <a:spcPct val="90000"/>
              </a:lnSpc>
            </a:pPr>
            <a:r>
              <a:rPr lang="pt-BR" sz="2800" smtClean="0">
                <a:cs typeface="Times New Roman" pitchFamily="18" charset="0"/>
              </a:rPr>
              <a:t>Rencana Utama Mengetik</a:t>
            </a:r>
            <a:endParaRPr lang="en-US" sz="2800" smtClean="0">
              <a:cs typeface="Times New Roman" pitchFamily="18" charset="0"/>
            </a:endParaRPr>
          </a:p>
          <a:p>
            <a:pPr algn="just" eaLnBrk="1" hangingPunct="1">
              <a:lnSpc>
                <a:spcPct val="90000"/>
              </a:lnSpc>
            </a:pPr>
            <a:r>
              <a:rPr lang="pt-BR" sz="2800" smtClean="0">
                <a:cs typeface="Times New Roman" pitchFamily="18" charset="0"/>
              </a:rPr>
              <a:t>Sukses ganti-rugi bonus sebagai suatu perangsang atas suatu pertandingan sesuai antara seorang bonus eksekutif merencanakan dan sasaran hasil perusahaan strategis. Ketika seorang pengarang menulis, " Perusahaan dapat berhasil dengan menjelaskan strategi atau visi bisnis mereka dan perusahaan membariskan membayar program dengan  arah strategis nya</a:t>
            </a:r>
            <a:endParaRPr lang="en-US" sz="2800" smtClean="0">
              <a:cs typeface="Times New Roman" pitchFamily="18" charset="0"/>
            </a:endParaRPr>
          </a:p>
          <a:p>
            <a:pPr eaLnBrk="1" hangingPunct="1">
              <a:lnSpc>
                <a:spcPct val="90000"/>
              </a:lnSpc>
            </a:pPr>
            <a:endParaRPr lang="en-US" sz="2800" smtClean="0"/>
          </a:p>
        </p:txBody>
      </p:sp>
    </p:spTree>
    <p:extLst>
      <p:ext uri="{BB962C8B-B14F-4D97-AF65-F5344CB8AC3E}">
        <p14:creationId xmlns:p14="http://schemas.microsoft.com/office/powerpoint/2010/main" val="3152484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685800" y="609600"/>
            <a:ext cx="8278813" cy="1143000"/>
          </a:xfrm>
        </p:spPr>
        <p:txBody>
          <a:bodyPr>
            <a:normAutofit fontScale="90000"/>
          </a:bodyPr>
          <a:lstStyle/>
          <a:p>
            <a:pPr eaLnBrk="1" hangingPunct="1">
              <a:defRPr/>
            </a:pPr>
            <a:r>
              <a:rPr lang="en-US" sz="4000" b="1" smtClean="0"/>
              <a:t>PEMBERIAN KUASA OPERASI PERSONIL: PERAN KEBIJAKAN</a:t>
            </a:r>
            <a:br>
              <a:rPr lang="en-US" sz="4000" b="1" smtClean="0"/>
            </a:br>
            <a:endParaRPr lang="en-US" sz="4000" b="1" smtClean="0"/>
          </a:p>
        </p:txBody>
      </p:sp>
      <p:sp>
        <p:nvSpPr>
          <p:cNvPr id="154627" name="Rectangle 3"/>
          <p:cNvSpPr>
            <a:spLocks noGrp="1" noChangeArrowheads="1"/>
          </p:cNvSpPr>
          <p:nvPr>
            <p:ph type="body" idx="1"/>
          </p:nvPr>
        </p:nvSpPr>
        <p:spPr/>
        <p:txBody>
          <a:bodyPr/>
          <a:lstStyle/>
          <a:p>
            <a:pPr eaLnBrk="1" hangingPunct="1">
              <a:lnSpc>
                <a:spcPct val="90000"/>
              </a:lnSpc>
            </a:pPr>
            <a:r>
              <a:rPr lang="en-US" sz="2400" smtClean="0"/>
              <a:t>Empowerment adalah tindakan dalam membiarkan perorangan atau regu adalah  hak/ kebenaran dan fleksibilitas untuk membuat keputusan dan tindakan permulaan. sedang diperluas dan secara luas didukung di dalam banyak organisasi hari ini.</a:t>
            </a:r>
          </a:p>
          <a:p>
            <a:pPr eaLnBrk="1" hangingPunct="1">
              <a:lnSpc>
                <a:spcPct val="30000"/>
              </a:lnSpc>
              <a:buFontTx/>
              <a:buNone/>
            </a:pPr>
            <a:endParaRPr lang="en-US" sz="2400" smtClean="0"/>
          </a:p>
          <a:p>
            <a:pPr eaLnBrk="1" hangingPunct="1">
              <a:lnSpc>
                <a:spcPct val="90000"/>
              </a:lnSpc>
            </a:pPr>
            <a:r>
              <a:rPr lang="en-US" sz="2400" smtClean="0"/>
              <a:t>Kebijakan adalah dirancang direktif untuk memandu pemikiran, keputusan, dan tindakan para manajer dan para bawahan;subordinat mereka di dalam menerapkan suatu strategi perusahaan.</a:t>
            </a:r>
          </a:p>
        </p:txBody>
      </p:sp>
    </p:spTree>
    <p:extLst>
      <p:ext uri="{BB962C8B-B14F-4D97-AF65-F5344CB8AC3E}">
        <p14:creationId xmlns:p14="http://schemas.microsoft.com/office/powerpoint/2010/main" val="3154708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323850" y="549275"/>
            <a:ext cx="8243888" cy="1314450"/>
          </a:xfrm>
        </p:spPr>
        <p:txBody>
          <a:bodyPr>
            <a:normAutofit fontScale="90000"/>
          </a:bodyPr>
          <a:lstStyle/>
          <a:p>
            <a:pPr eaLnBrk="1" hangingPunct="1">
              <a:defRPr/>
            </a:pPr>
            <a:r>
              <a:rPr lang="en-US" b="1" smtClean="0">
                <a:latin typeface="Arial" charset="0"/>
                <a:cs typeface="Times New Roman" pitchFamily="18" charset="0"/>
              </a:rPr>
              <a:t>Jenis Ganti-Rugi Bonus Eksekutif</a:t>
            </a:r>
            <a:r>
              <a:rPr lang="en-US" smtClean="0">
                <a:cs typeface="Times New Roman" pitchFamily="18" charset="0"/>
              </a:rPr>
              <a:t/>
            </a:r>
            <a:br>
              <a:rPr lang="en-US" smtClean="0">
                <a:cs typeface="Times New Roman" pitchFamily="18" charset="0"/>
              </a:rPr>
            </a:br>
            <a:endParaRPr lang="en-US" smtClean="0">
              <a:cs typeface="Times New Roman" pitchFamily="18" charset="0"/>
            </a:endParaRPr>
          </a:p>
        </p:txBody>
      </p:sp>
      <p:grpSp>
        <p:nvGrpSpPr>
          <p:cNvPr id="155651" name="Group 3"/>
          <p:cNvGrpSpPr>
            <a:grpSpLocks/>
          </p:cNvGrpSpPr>
          <p:nvPr/>
        </p:nvGrpSpPr>
        <p:grpSpPr bwMode="auto">
          <a:xfrm>
            <a:off x="381000" y="1981200"/>
            <a:ext cx="8534400" cy="4419600"/>
            <a:chOff x="-3" y="-3"/>
            <a:chExt cx="3894" cy="2193"/>
          </a:xfrm>
        </p:grpSpPr>
        <p:grpSp>
          <p:nvGrpSpPr>
            <p:cNvPr id="155652" name="Group 4"/>
            <p:cNvGrpSpPr>
              <a:grpSpLocks/>
            </p:cNvGrpSpPr>
            <p:nvPr/>
          </p:nvGrpSpPr>
          <p:grpSpPr bwMode="auto">
            <a:xfrm>
              <a:off x="0" y="0"/>
              <a:ext cx="3888" cy="2187"/>
              <a:chOff x="0" y="0"/>
              <a:chExt cx="3888" cy="2187"/>
            </a:xfrm>
          </p:grpSpPr>
          <p:grpSp>
            <p:nvGrpSpPr>
              <p:cNvPr id="155654" name="Group 5"/>
              <p:cNvGrpSpPr>
                <a:grpSpLocks/>
              </p:cNvGrpSpPr>
              <p:nvPr/>
            </p:nvGrpSpPr>
            <p:grpSpPr bwMode="auto">
              <a:xfrm>
                <a:off x="0" y="0"/>
                <a:ext cx="972" cy="346"/>
                <a:chOff x="0" y="0"/>
                <a:chExt cx="972" cy="346"/>
              </a:xfrm>
            </p:grpSpPr>
            <p:sp>
              <p:nvSpPr>
                <p:cNvPr id="155676" name="Rectangle 6"/>
                <p:cNvSpPr>
                  <a:spLocks noChangeArrowheads="1"/>
                </p:cNvSpPr>
                <p:nvPr/>
              </p:nvSpPr>
              <p:spPr bwMode="auto">
                <a:xfrm>
                  <a:off x="43"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2000">
                      <a:latin typeface="Arial" charset="0"/>
                      <a:cs typeface="Times New Roman" pitchFamily="18" charset="0"/>
                    </a:rPr>
                    <a:t>Bonus Mengetik</a:t>
                  </a:r>
                  <a:endParaRPr lang="en-US" sz="2000">
                    <a:latin typeface="Arial" charset="0"/>
                    <a:cs typeface="Arial" charset="0"/>
                  </a:endParaRPr>
                </a:p>
              </p:txBody>
            </p:sp>
            <p:sp>
              <p:nvSpPr>
                <p:cNvPr id="155677" name="Rectangle 7"/>
                <p:cNvSpPr>
                  <a:spLocks noChangeArrowheads="1"/>
                </p:cNvSpPr>
                <p:nvPr/>
              </p:nvSpPr>
              <p:spPr bwMode="auto">
                <a:xfrm>
                  <a:off x="0"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5655" name="Group 8"/>
              <p:cNvGrpSpPr>
                <a:grpSpLocks/>
              </p:cNvGrpSpPr>
              <p:nvPr/>
            </p:nvGrpSpPr>
            <p:grpSpPr bwMode="auto">
              <a:xfrm>
                <a:off x="972" y="0"/>
                <a:ext cx="972" cy="346"/>
                <a:chOff x="972" y="0"/>
                <a:chExt cx="972" cy="346"/>
              </a:xfrm>
            </p:grpSpPr>
            <p:sp>
              <p:nvSpPr>
                <p:cNvPr id="155674" name="Rectangle 9"/>
                <p:cNvSpPr>
                  <a:spLocks noChangeArrowheads="1"/>
                </p:cNvSpPr>
                <p:nvPr/>
              </p:nvSpPr>
              <p:spPr bwMode="auto">
                <a:xfrm>
                  <a:off x="1015"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ctr" eaLnBrk="1" hangingPunct="1"/>
                  <a:r>
                    <a:rPr lang="en-US" sz="2400" b="1">
                      <a:latin typeface="Arial" charset="0"/>
                      <a:cs typeface="Times New Roman" pitchFamily="18" charset="0"/>
                    </a:rPr>
                    <a:t>Uraian</a:t>
                  </a:r>
                  <a:endParaRPr lang="en-US" sz="3600" b="1">
                    <a:latin typeface="Arial" charset="0"/>
                    <a:cs typeface="Arial" charset="0"/>
                  </a:endParaRPr>
                </a:p>
              </p:txBody>
            </p:sp>
            <p:sp>
              <p:nvSpPr>
                <p:cNvPr id="155675" name="Rectangle 10"/>
                <p:cNvSpPr>
                  <a:spLocks noChangeArrowheads="1"/>
                </p:cNvSpPr>
                <p:nvPr/>
              </p:nvSpPr>
              <p:spPr bwMode="auto">
                <a:xfrm>
                  <a:off x="972"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5656" name="Group 11"/>
              <p:cNvGrpSpPr>
                <a:grpSpLocks/>
              </p:cNvGrpSpPr>
              <p:nvPr/>
            </p:nvGrpSpPr>
            <p:grpSpPr bwMode="auto">
              <a:xfrm>
                <a:off x="1944" y="0"/>
                <a:ext cx="972" cy="346"/>
                <a:chOff x="1944" y="0"/>
                <a:chExt cx="972" cy="346"/>
              </a:xfrm>
            </p:grpSpPr>
            <p:sp>
              <p:nvSpPr>
                <p:cNvPr id="155672" name="Rectangle 12"/>
                <p:cNvSpPr>
                  <a:spLocks noChangeArrowheads="1"/>
                </p:cNvSpPr>
                <p:nvPr/>
              </p:nvSpPr>
              <p:spPr bwMode="auto">
                <a:xfrm>
                  <a:off x="1987"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ctr" eaLnBrk="1" hangingPunct="1"/>
                  <a:r>
                    <a:rPr lang="en-US" b="1">
                      <a:latin typeface="Arial" charset="0"/>
                      <a:cs typeface="Times New Roman" pitchFamily="18" charset="0"/>
                    </a:rPr>
                    <a:t>Dasar pemikiran</a:t>
                  </a:r>
                  <a:endParaRPr lang="en-US" b="1">
                    <a:latin typeface="Times New Roman" pitchFamily="18" charset="0"/>
                    <a:cs typeface="Times New Roman" pitchFamily="18" charset="0"/>
                  </a:endParaRPr>
                </a:p>
                <a:p>
                  <a:pPr algn="just"/>
                  <a:endParaRPr lang="en-US">
                    <a:latin typeface="Arial" charset="0"/>
                    <a:cs typeface="Arial" charset="0"/>
                  </a:endParaRPr>
                </a:p>
              </p:txBody>
            </p:sp>
            <p:sp>
              <p:nvSpPr>
                <p:cNvPr id="155673" name="Rectangle 13"/>
                <p:cNvSpPr>
                  <a:spLocks noChangeArrowheads="1"/>
                </p:cNvSpPr>
                <p:nvPr/>
              </p:nvSpPr>
              <p:spPr bwMode="auto">
                <a:xfrm>
                  <a:off x="1944"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5657" name="Group 14"/>
              <p:cNvGrpSpPr>
                <a:grpSpLocks/>
              </p:cNvGrpSpPr>
              <p:nvPr/>
            </p:nvGrpSpPr>
            <p:grpSpPr bwMode="auto">
              <a:xfrm>
                <a:off x="2916" y="0"/>
                <a:ext cx="972" cy="346"/>
                <a:chOff x="2916" y="0"/>
                <a:chExt cx="972" cy="346"/>
              </a:xfrm>
            </p:grpSpPr>
            <p:sp>
              <p:nvSpPr>
                <p:cNvPr id="155670" name="Rectangle 15"/>
                <p:cNvSpPr>
                  <a:spLocks noChangeArrowheads="1"/>
                </p:cNvSpPr>
                <p:nvPr/>
              </p:nvSpPr>
              <p:spPr bwMode="auto">
                <a:xfrm>
                  <a:off x="2959"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2000" b="1">
                      <a:latin typeface="Arial" charset="0"/>
                      <a:cs typeface="Times New Roman" pitchFamily="18" charset="0"/>
                    </a:rPr>
                    <a:t>Kekurangan</a:t>
                  </a:r>
                  <a:endParaRPr lang="en-US" sz="2000" b="1">
                    <a:latin typeface="Times New Roman" pitchFamily="18" charset="0"/>
                    <a:cs typeface="Times New Roman" pitchFamily="18" charset="0"/>
                  </a:endParaRPr>
                </a:p>
                <a:p>
                  <a:pPr algn="just"/>
                  <a:endParaRPr lang="en-US" sz="3200" b="1">
                    <a:latin typeface="Arial" charset="0"/>
                    <a:cs typeface="Arial" charset="0"/>
                  </a:endParaRPr>
                </a:p>
              </p:txBody>
            </p:sp>
            <p:sp>
              <p:nvSpPr>
                <p:cNvPr id="155671" name="Rectangle 16"/>
                <p:cNvSpPr>
                  <a:spLocks noChangeArrowheads="1"/>
                </p:cNvSpPr>
                <p:nvPr/>
              </p:nvSpPr>
              <p:spPr bwMode="auto">
                <a:xfrm>
                  <a:off x="2916"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5658" name="Group 17"/>
              <p:cNvGrpSpPr>
                <a:grpSpLocks/>
              </p:cNvGrpSpPr>
              <p:nvPr/>
            </p:nvGrpSpPr>
            <p:grpSpPr bwMode="auto">
              <a:xfrm>
                <a:off x="0" y="346"/>
                <a:ext cx="972" cy="1841"/>
                <a:chOff x="0" y="346"/>
                <a:chExt cx="972" cy="1841"/>
              </a:xfrm>
            </p:grpSpPr>
            <p:sp>
              <p:nvSpPr>
                <p:cNvPr id="155668" name="Rectangle 18"/>
                <p:cNvSpPr>
                  <a:spLocks noChangeArrowheads="1"/>
                </p:cNvSpPr>
                <p:nvPr/>
              </p:nvSpPr>
              <p:spPr bwMode="auto">
                <a:xfrm>
                  <a:off x="43" y="346"/>
                  <a:ext cx="886" cy="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2400">
                      <a:latin typeface="Arial" charset="0"/>
                      <a:cs typeface="Times New Roman" pitchFamily="18" charset="0"/>
                    </a:rPr>
                    <a:t>Saham</a:t>
                  </a:r>
                  <a:r>
                    <a:rPr lang="en-US" sz="1200">
                      <a:latin typeface="Arial" charset="0"/>
                      <a:cs typeface="Times New Roman" pitchFamily="18" charset="0"/>
                    </a:rPr>
                    <a:t> </a:t>
                  </a:r>
                  <a:endParaRPr lang="en-US" sz="1200">
                    <a:latin typeface="Times New Roman" pitchFamily="18" charset="0"/>
                    <a:cs typeface="Times New Roman" pitchFamily="18" charset="0"/>
                  </a:endParaRPr>
                </a:p>
                <a:p>
                  <a:pPr algn="just"/>
                  <a:endParaRPr lang="en-US">
                    <a:latin typeface="Arial" charset="0"/>
                    <a:cs typeface="Arial" charset="0"/>
                  </a:endParaRPr>
                </a:p>
              </p:txBody>
            </p:sp>
            <p:sp>
              <p:nvSpPr>
                <p:cNvPr id="155669" name="Rectangle 19"/>
                <p:cNvSpPr>
                  <a:spLocks noChangeArrowheads="1"/>
                </p:cNvSpPr>
                <p:nvPr/>
              </p:nvSpPr>
              <p:spPr bwMode="auto">
                <a:xfrm>
                  <a:off x="0" y="346"/>
                  <a:ext cx="972" cy="1841"/>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5659" name="Group 20"/>
              <p:cNvGrpSpPr>
                <a:grpSpLocks/>
              </p:cNvGrpSpPr>
              <p:nvPr/>
            </p:nvGrpSpPr>
            <p:grpSpPr bwMode="auto">
              <a:xfrm>
                <a:off x="972" y="346"/>
                <a:ext cx="972" cy="1841"/>
                <a:chOff x="972" y="346"/>
                <a:chExt cx="972" cy="1841"/>
              </a:xfrm>
            </p:grpSpPr>
            <p:sp>
              <p:nvSpPr>
                <p:cNvPr id="155666" name="Rectangle 21"/>
                <p:cNvSpPr>
                  <a:spLocks noChangeArrowheads="1"/>
                </p:cNvSpPr>
                <p:nvPr/>
              </p:nvSpPr>
              <p:spPr bwMode="auto">
                <a:xfrm>
                  <a:off x="1015" y="346"/>
                  <a:ext cx="886" cy="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1600" b="1">
                      <a:latin typeface="Arial" charset="0"/>
                      <a:cs typeface="Times New Roman" pitchFamily="18" charset="0"/>
                    </a:rPr>
                    <a:t>Hak-Hak untuk membeli bursa/stock di masa datang mahal menetapkan sekarang. Ganti-Rugi ditentukan oleh " yang di/tersebar" antara harga pelaksana tawaran dan harga pilihan.</a:t>
                  </a:r>
                  <a:endParaRPr lang="en-US" sz="2400" b="1">
                    <a:latin typeface="Arial" charset="0"/>
                    <a:cs typeface="Arial" charset="0"/>
                  </a:endParaRPr>
                </a:p>
              </p:txBody>
            </p:sp>
            <p:sp>
              <p:nvSpPr>
                <p:cNvPr id="155667" name="Rectangle 22"/>
                <p:cNvSpPr>
                  <a:spLocks noChangeArrowheads="1"/>
                </p:cNvSpPr>
                <p:nvPr/>
              </p:nvSpPr>
              <p:spPr bwMode="auto">
                <a:xfrm>
                  <a:off x="972" y="346"/>
                  <a:ext cx="972" cy="1841"/>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5660" name="Group 23"/>
              <p:cNvGrpSpPr>
                <a:grpSpLocks/>
              </p:cNvGrpSpPr>
              <p:nvPr/>
            </p:nvGrpSpPr>
            <p:grpSpPr bwMode="auto">
              <a:xfrm>
                <a:off x="1944" y="346"/>
                <a:ext cx="972" cy="1841"/>
                <a:chOff x="1944" y="346"/>
                <a:chExt cx="972" cy="1841"/>
              </a:xfrm>
            </p:grpSpPr>
            <p:sp>
              <p:nvSpPr>
                <p:cNvPr id="155664" name="Rectangle 24"/>
                <p:cNvSpPr>
                  <a:spLocks noChangeArrowheads="1"/>
                </p:cNvSpPr>
                <p:nvPr/>
              </p:nvSpPr>
              <p:spPr bwMode="auto">
                <a:xfrm>
                  <a:off x="1987" y="346"/>
                  <a:ext cx="886" cy="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1600" b="1">
                      <a:latin typeface="Arial" charset="0"/>
                      <a:cs typeface="Times New Roman" pitchFamily="18" charset="0"/>
                    </a:rPr>
                    <a:t>Perangsang penyedia untuk eksekutif untuk menciptakan kekayaan untuk pemegang saham sebagai peningkatan di dalam harga / saham perusahaan.</a:t>
                  </a:r>
                  <a:endParaRPr lang="en-US" sz="1600" b="1">
                    <a:latin typeface="Times New Roman" pitchFamily="18" charset="0"/>
                    <a:cs typeface="Times New Roman" pitchFamily="18" charset="0"/>
                  </a:endParaRPr>
                </a:p>
                <a:p>
                  <a:pPr algn="just"/>
                  <a:endParaRPr lang="en-US" sz="2400" b="1">
                    <a:latin typeface="Arial" charset="0"/>
                    <a:cs typeface="Arial" charset="0"/>
                  </a:endParaRPr>
                </a:p>
              </p:txBody>
            </p:sp>
            <p:sp>
              <p:nvSpPr>
                <p:cNvPr id="155665" name="Rectangle 25"/>
                <p:cNvSpPr>
                  <a:spLocks noChangeArrowheads="1"/>
                </p:cNvSpPr>
                <p:nvPr/>
              </p:nvSpPr>
              <p:spPr bwMode="auto">
                <a:xfrm>
                  <a:off x="1944" y="346"/>
                  <a:ext cx="972" cy="1841"/>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5661" name="Group 26"/>
              <p:cNvGrpSpPr>
                <a:grpSpLocks/>
              </p:cNvGrpSpPr>
              <p:nvPr/>
            </p:nvGrpSpPr>
            <p:grpSpPr bwMode="auto">
              <a:xfrm>
                <a:off x="2916" y="346"/>
                <a:ext cx="972" cy="1841"/>
                <a:chOff x="2916" y="346"/>
                <a:chExt cx="972" cy="1841"/>
              </a:xfrm>
            </p:grpSpPr>
            <p:sp>
              <p:nvSpPr>
                <p:cNvPr id="155662" name="Rectangle 27"/>
                <p:cNvSpPr>
                  <a:spLocks noChangeArrowheads="1"/>
                </p:cNvSpPr>
                <p:nvPr/>
              </p:nvSpPr>
              <p:spPr bwMode="auto">
                <a:xfrm>
                  <a:off x="2959" y="346"/>
                  <a:ext cx="886" cy="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Pergerakan di dalam harga atau saham tidak menjelaskan semua dimensi tentang</a:t>
                  </a:r>
                  <a:r>
                    <a:rPr lang="en-US" sz="1200">
                      <a:latin typeface="Arial" charset="0"/>
                      <a:cs typeface="Times New Roman" pitchFamily="18" charset="0"/>
                    </a:rPr>
                    <a:t> </a:t>
                  </a:r>
                  <a:r>
                    <a:rPr lang="en-US">
                      <a:latin typeface="Arial" charset="0"/>
                      <a:cs typeface="Times New Roman" pitchFamily="18" charset="0"/>
                    </a:rPr>
                    <a:t>pencapaian managerial.</a:t>
                  </a:r>
                  <a:endParaRPr lang="en-US">
                    <a:latin typeface="Times New Roman" pitchFamily="18" charset="0"/>
                    <a:cs typeface="Times New Roman" pitchFamily="18" charset="0"/>
                  </a:endParaRPr>
                </a:p>
                <a:p>
                  <a:pPr algn="just"/>
                  <a:r>
                    <a:rPr lang="en-US">
                      <a:latin typeface="Arial" charset="0"/>
                      <a:cs typeface="Times New Roman" pitchFamily="18" charset="0"/>
                    </a:rPr>
                    <a:t> </a:t>
                  </a:r>
                </a:p>
                <a:p>
                  <a:pPr algn="just"/>
                  <a:endParaRPr lang="en-US" sz="2800">
                    <a:latin typeface="Arial" charset="0"/>
                    <a:cs typeface="Arial" charset="0"/>
                  </a:endParaRPr>
                </a:p>
              </p:txBody>
            </p:sp>
            <p:sp>
              <p:nvSpPr>
                <p:cNvPr id="155663" name="Rectangle 28"/>
                <p:cNvSpPr>
                  <a:spLocks noChangeArrowheads="1"/>
                </p:cNvSpPr>
                <p:nvPr/>
              </p:nvSpPr>
              <p:spPr bwMode="auto">
                <a:xfrm>
                  <a:off x="2916" y="346"/>
                  <a:ext cx="972" cy="1841"/>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sp>
          <p:nvSpPr>
            <p:cNvPr id="155653" name="Rectangle 29"/>
            <p:cNvSpPr>
              <a:spLocks noChangeArrowheads="1"/>
            </p:cNvSpPr>
            <p:nvPr/>
          </p:nvSpPr>
          <p:spPr bwMode="auto">
            <a:xfrm>
              <a:off x="-3" y="-3"/>
              <a:ext cx="3894" cy="2193"/>
            </a:xfrm>
            <a:prstGeom prst="rect">
              <a:avLst/>
            </a:prstGeom>
            <a:noFill/>
            <a:ln w="9525"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Tree>
    <p:extLst>
      <p:ext uri="{BB962C8B-B14F-4D97-AF65-F5344CB8AC3E}">
        <p14:creationId xmlns:p14="http://schemas.microsoft.com/office/powerpoint/2010/main" val="3918986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6674" name="Group 2"/>
          <p:cNvGrpSpPr>
            <a:grpSpLocks/>
          </p:cNvGrpSpPr>
          <p:nvPr/>
        </p:nvGrpSpPr>
        <p:grpSpPr bwMode="auto">
          <a:xfrm>
            <a:off x="990600" y="2819400"/>
            <a:ext cx="7924800" cy="3505200"/>
            <a:chOff x="-3" y="-3"/>
            <a:chExt cx="3894" cy="1502"/>
          </a:xfrm>
        </p:grpSpPr>
        <p:grpSp>
          <p:nvGrpSpPr>
            <p:cNvPr id="156690" name="Group 3"/>
            <p:cNvGrpSpPr>
              <a:grpSpLocks/>
            </p:cNvGrpSpPr>
            <p:nvPr/>
          </p:nvGrpSpPr>
          <p:grpSpPr bwMode="auto">
            <a:xfrm>
              <a:off x="0" y="0"/>
              <a:ext cx="3888" cy="1496"/>
              <a:chOff x="0" y="0"/>
              <a:chExt cx="3888" cy="1496"/>
            </a:xfrm>
          </p:grpSpPr>
          <p:grpSp>
            <p:nvGrpSpPr>
              <p:cNvPr id="156692" name="Group 4"/>
              <p:cNvGrpSpPr>
                <a:grpSpLocks/>
              </p:cNvGrpSpPr>
              <p:nvPr/>
            </p:nvGrpSpPr>
            <p:grpSpPr bwMode="auto">
              <a:xfrm>
                <a:off x="0" y="0"/>
                <a:ext cx="972" cy="1496"/>
                <a:chOff x="0" y="0"/>
                <a:chExt cx="972" cy="1496"/>
              </a:xfrm>
            </p:grpSpPr>
            <p:sp>
              <p:nvSpPr>
                <p:cNvPr id="156702" name="Rectangle 5"/>
                <p:cNvSpPr>
                  <a:spLocks noChangeArrowheads="1"/>
                </p:cNvSpPr>
                <p:nvPr/>
              </p:nvSpPr>
              <p:spPr bwMode="auto">
                <a:xfrm>
                  <a:off x="43" y="0"/>
                  <a:ext cx="886" cy="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Bursa/Stock Restriced merencanakan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6703" name="Rectangle 6"/>
                <p:cNvSpPr>
                  <a:spLocks noChangeArrowheads="1"/>
                </p:cNvSpPr>
                <p:nvPr/>
              </p:nvSpPr>
              <p:spPr bwMode="auto">
                <a:xfrm>
                  <a:off x="0" y="0"/>
                  <a:ext cx="972" cy="149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6693" name="Group 7"/>
              <p:cNvGrpSpPr>
                <a:grpSpLocks/>
              </p:cNvGrpSpPr>
              <p:nvPr/>
            </p:nvGrpSpPr>
            <p:grpSpPr bwMode="auto">
              <a:xfrm>
                <a:off x="972" y="0"/>
                <a:ext cx="972" cy="1496"/>
                <a:chOff x="972" y="0"/>
                <a:chExt cx="972" cy="1496"/>
              </a:xfrm>
            </p:grpSpPr>
            <p:sp>
              <p:nvSpPr>
                <p:cNvPr id="156700" name="Rectangle 8"/>
                <p:cNvSpPr>
                  <a:spLocks noChangeArrowheads="1"/>
                </p:cNvSpPr>
                <p:nvPr/>
              </p:nvSpPr>
              <p:spPr bwMode="auto">
                <a:xfrm>
                  <a:off x="1015" y="0"/>
                  <a:ext cx="886" cy="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1600" b="1">
                      <a:latin typeface="Arial" charset="0"/>
                      <a:cs typeface="Times New Roman" pitchFamily="18" charset="0"/>
                    </a:rPr>
                    <a:t>Saham diberikan kepada eksekutif yang dilarang dari penjualan mereka untuk suatu periode waktu spesifik. Mei juga meliputi pembatasan capaian.</a:t>
                  </a:r>
                  <a:endParaRPr lang="en-US" sz="1600" b="1">
                    <a:latin typeface="Times New Roman" pitchFamily="18" charset="0"/>
                    <a:cs typeface="Times New Roman" pitchFamily="18" charset="0"/>
                  </a:endParaRPr>
                </a:p>
                <a:p>
                  <a:pPr algn="just"/>
                  <a:r>
                    <a:rPr lang="en-US" sz="1200">
                      <a:latin typeface="Arial" charset="0"/>
                      <a:cs typeface="Times New Roman" pitchFamily="18" charset="0"/>
                    </a:rPr>
                    <a:t> </a:t>
                  </a:r>
                </a:p>
                <a:p>
                  <a:pPr algn="just"/>
                  <a:endParaRPr lang="en-US">
                    <a:latin typeface="Arial" charset="0"/>
                    <a:cs typeface="Arial" charset="0"/>
                  </a:endParaRPr>
                </a:p>
              </p:txBody>
            </p:sp>
            <p:sp>
              <p:nvSpPr>
                <p:cNvPr id="156701" name="Rectangle 9"/>
                <p:cNvSpPr>
                  <a:spLocks noChangeArrowheads="1"/>
                </p:cNvSpPr>
                <p:nvPr/>
              </p:nvSpPr>
              <p:spPr bwMode="auto">
                <a:xfrm>
                  <a:off x="972" y="0"/>
                  <a:ext cx="972" cy="149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6694" name="Group 10"/>
              <p:cNvGrpSpPr>
                <a:grpSpLocks/>
              </p:cNvGrpSpPr>
              <p:nvPr/>
            </p:nvGrpSpPr>
            <p:grpSpPr bwMode="auto">
              <a:xfrm>
                <a:off x="1944" y="0"/>
                <a:ext cx="972" cy="1496"/>
                <a:chOff x="1944" y="0"/>
                <a:chExt cx="972" cy="1496"/>
              </a:xfrm>
            </p:grpSpPr>
            <p:sp>
              <p:nvSpPr>
                <p:cNvPr id="156698" name="Rectangle 11"/>
                <p:cNvSpPr>
                  <a:spLocks noChangeArrowheads="1"/>
                </p:cNvSpPr>
                <p:nvPr/>
              </p:nvSpPr>
              <p:spPr bwMode="auto">
                <a:xfrm>
                  <a:off x="1987" y="0"/>
                  <a:ext cx="886" cy="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1200">
                      <a:latin typeface="Arial" charset="0"/>
                      <a:cs typeface="Times New Roman" pitchFamily="18" charset="0"/>
                    </a:rPr>
                    <a:t>. </a:t>
                  </a:r>
                  <a:r>
                    <a:rPr lang="en-US">
                      <a:latin typeface="Arial" charset="0"/>
                      <a:cs typeface="Times New Roman" pitchFamily="18" charset="0"/>
                    </a:rPr>
                    <a:t>Mempromosikan masa jabatan eksekutif lebih panjang dibanding format ganti-rugi lain</a:t>
                  </a:r>
                  <a:endParaRPr lang="en-US">
                    <a:latin typeface="Times New Roman" pitchFamily="18" charset="0"/>
                    <a:cs typeface="Times New Roman" pitchFamily="18" charset="0"/>
                  </a:endParaRPr>
                </a:p>
                <a:p>
                  <a:pPr algn="just"/>
                  <a:endParaRPr lang="en-US">
                    <a:latin typeface="Arial" charset="0"/>
                    <a:cs typeface="Arial" charset="0"/>
                  </a:endParaRPr>
                </a:p>
              </p:txBody>
            </p:sp>
            <p:sp>
              <p:nvSpPr>
                <p:cNvPr id="156699" name="Rectangle 12"/>
                <p:cNvSpPr>
                  <a:spLocks noChangeArrowheads="1"/>
                </p:cNvSpPr>
                <p:nvPr/>
              </p:nvSpPr>
              <p:spPr bwMode="auto">
                <a:xfrm>
                  <a:off x="1944" y="0"/>
                  <a:ext cx="972" cy="149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6695" name="Group 13"/>
              <p:cNvGrpSpPr>
                <a:grpSpLocks/>
              </p:cNvGrpSpPr>
              <p:nvPr/>
            </p:nvGrpSpPr>
            <p:grpSpPr bwMode="auto">
              <a:xfrm>
                <a:off x="2916" y="0"/>
                <a:ext cx="972" cy="1496"/>
                <a:chOff x="2916" y="0"/>
                <a:chExt cx="972" cy="1496"/>
              </a:xfrm>
            </p:grpSpPr>
            <p:sp>
              <p:nvSpPr>
                <p:cNvPr id="156696" name="Rectangle 14"/>
                <p:cNvSpPr>
                  <a:spLocks noChangeArrowheads="1"/>
                </p:cNvSpPr>
                <p:nvPr/>
              </p:nvSpPr>
              <p:spPr bwMode="auto">
                <a:xfrm>
                  <a:off x="2959" y="0"/>
                  <a:ext cx="886" cy="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Tidak ada sisi menurun/jatuh resiko eksekutif, yang selalu beruntung tidak sama dengan pemegang saham lain.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6697" name="Rectangle 15"/>
                <p:cNvSpPr>
                  <a:spLocks noChangeArrowheads="1"/>
                </p:cNvSpPr>
                <p:nvPr/>
              </p:nvSpPr>
              <p:spPr bwMode="auto">
                <a:xfrm>
                  <a:off x="2916" y="0"/>
                  <a:ext cx="972" cy="149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sp>
          <p:nvSpPr>
            <p:cNvPr id="156691" name="Rectangle 16"/>
            <p:cNvSpPr>
              <a:spLocks noChangeArrowheads="1"/>
            </p:cNvSpPr>
            <p:nvPr/>
          </p:nvSpPr>
          <p:spPr bwMode="auto">
            <a:xfrm>
              <a:off x="-3" y="-3"/>
              <a:ext cx="3894" cy="1502"/>
            </a:xfrm>
            <a:prstGeom prst="rect">
              <a:avLst/>
            </a:prstGeom>
            <a:noFill/>
            <a:ln w="9525"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6675" name="Group 17"/>
          <p:cNvGrpSpPr>
            <a:grpSpLocks/>
          </p:cNvGrpSpPr>
          <p:nvPr/>
        </p:nvGrpSpPr>
        <p:grpSpPr bwMode="auto">
          <a:xfrm>
            <a:off x="990600" y="2133600"/>
            <a:ext cx="7924800" cy="685800"/>
            <a:chOff x="-3" y="-3"/>
            <a:chExt cx="3894" cy="352"/>
          </a:xfrm>
        </p:grpSpPr>
        <p:grpSp>
          <p:nvGrpSpPr>
            <p:cNvPr id="156676" name="Group 18"/>
            <p:cNvGrpSpPr>
              <a:grpSpLocks/>
            </p:cNvGrpSpPr>
            <p:nvPr/>
          </p:nvGrpSpPr>
          <p:grpSpPr bwMode="auto">
            <a:xfrm>
              <a:off x="0" y="0"/>
              <a:ext cx="3888" cy="346"/>
              <a:chOff x="0" y="0"/>
              <a:chExt cx="3888" cy="346"/>
            </a:xfrm>
          </p:grpSpPr>
          <p:grpSp>
            <p:nvGrpSpPr>
              <p:cNvPr id="156678" name="Group 19"/>
              <p:cNvGrpSpPr>
                <a:grpSpLocks/>
              </p:cNvGrpSpPr>
              <p:nvPr/>
            </p:nvGrpSpPr>
            <p:grpSpPr bwMode="auto">
              <a:xfrm>
                <a:off x="0" y="0"/>
                <a:ext cx="972" cy="346"/>
                <a:chOff x="0" y="0"/>
                <a:chExt cx="972" cy="346"/>
              </a:xfrm>
            </p:grpSpPr>
            <p:sp>
              <p:nvSpPr>
                <p:cNvPr id="156688" name="Rectangle 20"/>
                <p:cNvSpPr>
                  <a:spLocks noChangeArrowheads="1"/>
                </p:cNvSpPr>
                <p:nvPr/>
              </p:nvSpPr>
              <p:spPr bwMode="auto">
                <a:xfrm>
                  <a:off x="43"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1600" b="1">
                      <a:latin typeface="Arial" charset="0"/>
                      <a:cs typeface="Times New Roman" pitchFamily="18" charset="0"/>
                    </a:rPr>
                    <a:t>Bonus Mengetik</a:t>
                  </a:r>
                  <a:endParaRPr lang="en-US" sz="1600" b="1">
                    <a:latin typeface="Times New Roman" pitchFamily="18" charset="0"/>
                    <a:cs typeface="Times New Roman" pitchFamily="18" charset="0"/>
                  </a:endParaRPr>
                </a:p>
                <a:p>
                  <a:pPr algn="just"/>
                  <a:endParaRPr lang="en-US" sz="2400" b="1">
                    <a:latin typeface="Arial" charset="0"/>
                    <a:cs typeface="Arial" charset="0"/>
                  </a:endParaRPr>
                </a:p>
              </p:txBody>
            </p:sp>
            <p:sp>
              <p:nvSpPr>
                <p:cNvPr id="156689" name="Rectangle 21"/>
                <p:cNvSpPr>
                  <a:spLocks noChangeArrowheads="1"/>
                </p:cNvSpPr>
                <p:nvPr/>
              </p:nvSpPr>
              <p:spPr bwMode="auto">
                <a:xfrm>
                  <a:off x="0"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6679" name="Group 22"/>
              <p:cNvGrpSpPr>
                <a:grpSpLocks/>
              </p:cNvGrpSpPr>
              <p:nvPr/>
            </p:nvGrpSpPr>
            <p:grpSpPr bwMode="auto">
              <a:xfrm>
                <a:off x="972" y="0"/>
                <a:ext cx="972" cy="346"/>
                <a:chOff x="972" y="0"/>
                <a:chExt cx="972" cy="346"/>
              </a:xfrm>
            </p:grpSpPr>
            <p:sp>
              <p:nvSpPr>
                <p:cNvPr id="156686" name="Rectangle 23"/>
                <p:cNvSpPr>
                  <a:spLocks noChangeArrowheads="1"/>
                </p:cNvSpPr>
                <p:nvPr/>
              </p:nvSpPr>
              <p:spPr bwMode="auto">
                <a:xfrm>
                  <a:off x="1015"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b="1">
                      <a:latin typeface="Arial" charset="0"/>
                      <a:cs typeface="Times New Roman" pitchFamily="18" charset="0"/>
                    </a:rPr>
                    <a:t>Uraian</a:t>
                  </a:r>
                  <a:endParaRPr lang="en-US" b="1">
                    <a:latin typeface="Times New Roman" pitchFamily="18" charset="0"/>
                    <a:cs typeface="Times New Roman" pitchFamily="18" charset="0"/>
                  </a:endParaRPr>
                </a:p>
                <a:p>
                  <a:pPr algn="just"/>
                  <a:endParaRPr lang="en-US">
                    <a:latin typeface="Arial" charset="0"/>
                    <a:cs typeface="Arial" charset="0"/>
                  </a:endParaRPr>
                </a:p>
              </p:txBody>
            </p:sp>
            <p:sp>
              <p:nvSpPr>
                <p:cNvPr id="156687" name="Rectangle 24"/>
                <p:cNvSpPr>
                  <a:spLocks noChangeArrowheads="1"/>
                </p:cNvSpPr>
                <p:nvPr/>
              </p:nvSpPr>
              <p:spPr bwMode="auto">
                <a:xfrm>
                  <a:off x="972"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6680" name="Group 25"/>
              <p:cNvGrpSpPr>
                <a:grpSpLocks/>
              </p:cNvGrpSpPr>
              <p:nvPr/>
            </p:nvGrpSpPr>
            <p:grpSpPr bwMode="auto">
              <a:xfrm>
                <a:off x="1944" y="0"/>
                <a:ext cx="972" cy="346"/>
                <a:chOff x="1944" y="0"/>
                <a:chExt cx="972" cy="346"/>
              </a:xfrm>
            </p:grpSpPr>
            <p:sp>
              <p:nvSpPr>
                <p:cNvPr id="156684" name="Rectangle 26"/>
                <p:cNvSpPr>
                  <a:spLocks noChangeArrowheads="1"/>
                </p:cNvSpPr>
                <p:nvPr/>
              </p:nvSpPr>
              <p:spPr bwMode="auto">
                <a:xfrm>
                  <a:off x="1987"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2000" b="1">
                      <a:latin typeface="Arial" charset="0"/>
                      <a:cs typeface="Times New Roman" pitchFamily="18" charset="0"/>
                    </a:rPr>
                    <a:t>Dasar</a:t>
                  </a:r>
                  <a:r>
                    <a:rPr lang="en-US" sz="1400" b="1">
                      <a:latin typeface="Arial" charset="0"/>
                      <a:cs typeface="Times New Roman" pitchFamily="18" charset="0"/>
                    </a:rPr>
                    <a:t> </a:t>
                  </a:r>
                  <a:r>
                    <a:rPr lang="en-US" b="1">
                      <a:latin typeface="Arial" charset="0"/>
                      <a:cs typeface="Times New Roman" pitchFamily="18" charset="0"/>
                    </a:rPr>
                    <a:t>pemikiran</a:t>
                  </a:r>
                  <a:endParaRPr lang="en-US" b="1">
                    <a:latin typeface="Times New Roman" pitchFamily="18" charset="0"/>
                    <a:cs typeface="Times New Roman" pitchFamily="18" charset="0"/>
                  </a:endParaRPr>
                </a:p>
                <a:p>
                  <a:pPr algn="just"/>
                  <a:endParaRPr lang="en-US">
                    <a:latin typeface="Arial" charset="0"/>
                    <a:cs typeface="Arial" charset="0"/>
                  </a:endParaRPr>
                </a:p>
              </p:txBody>
            </p:sp>
            <p:sp>
              <p:nvSpPr>
                <p:cNvPr id="156685" name="Rectangle 27"/>
                <p:cNvSpPr>
                  <a:spLocks noChangeArrowheads="1"/>
                </p:cNvSpPr>
                <p:nvPr/>
              </p:nvSpPr>
              <p:spPr bwMode="auto">
                <a:xfrm>
                  <a:off x="1944"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6681" name="Group 28"/>
              <p:cNvGrpSpPr>
                <a:grpSpLocks/>
              </p:cNvGrpSpPr>
              <p:nvPr/>
            </p:nvGrpSpPr>
            <p:grpSpPr bwMode="auto">
              <a:xfrm>
                <a:off x="2916" y="0"/>
                <a:ext cx="972" cy="346"/>
                <a:chOff x="2916" y="0"/>
                <a:chExt cx="972" cy="346"/>
              </a:xfrm>
            </p:grpSpPr>
            <p:sp>
              <p:nvSpPr>
                <p:cNvPr id="156682" name="Rectangle 29"/>
                <p:cNvSpPr>
                  <a:spLocks noChangeArrowheads="1"/>
                </p:cNvSpPr>
                <p:nvPr/>
              </p:nvSpPr>
              <p:spPr bwMode="auto">
                <a:xfrm>
                  <a:off x="2959"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2000" b="1">
                      <a:latin typeface="Arial" charset="0"/>
                      <a:cs typeface="Times New Roman" pitchFamily="18" charset="0"/>
                    </a:rPr>
                    <a:t>Kekurangan</a:t>
                  </a:r>
                  <a:endParaRPr lang="en-US" sz="2000" b="1">
                    <a:latin typeface="Times New Roman" pitchFamily="18" charset="0"/>
                    <a:cs typeface="Times New Roman" pitchFamily="18" charset="0"/>
                  </a:endParaRPr>
                </a:p>
                <a:p>
                  <a:pPr algn="just"/>
                  <a:endParaRPr lang="en-US" sz="3200" b="1">
                    <a:latin typeface="Arial" charset="0"/>
                    <a:cs typeface="Arial" charset="0"/>
                  </a:endParaRPr>
                </a:p>
              </p:txBody>
            </p:sp>
            <p:sp>
              <p:nvSpPr>
                <p:cNvPr id="156683" name="Rectangle 30"/>
                <p:cNvSpPr>
                  <a:spLocks noChangeArrowheads="1"/>
                </p:cNvSpPr>
                <p:nvPr/>
              </p:nvSpPr>
              <p:spPr bwMode="auto">
                <a:xfrm>
                  <a:off x="2916"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sp>
          <p:nvSpPr>
            <p:cNvPr id="156677" name="Rectangle 31"/>
            <p:cNvSpPr>
              <a:spLocks noChangeArrowheads="1"/>
            </p:cNvSpPr>
            <p:nvPr/>
          </p:nvSpPr>
          <p:spPr bwMode="auto">
            <a:xfrm>
              <a:off x="-3" y="-3"/>
              <a:ext cx="3894" cy="352"/>
            </a:xfrm>
            <a:prstGeom prst="rect">
              <a:avLst/>
            </a:prstGeom>
            <a:noFill/>
            <a:ln w="9525"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Tree>
    <p:extLst>
      <p:ext uri="{BB962C8B-B14F-4D97-AF65-F5344CB8AC3E}">
        <p14:creationId xmlns:p14="http://schemas.microsoft.com/office/powerpoint/2010/main" val="3326137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7698" name="Group 2"/>
          <p:cNvGrpSpPr>
            <a:grpSpLocks/>
          </p:cNvGrpSpPr>
          <p:nvPr/>
        </p:nvGrpSpPr>
        <p:grpSpPr bwMode="auto">
          <a:xfrm>
            <a:off x="685800" y="2667000"/>
            <a:ext cx="7924800" cy="3733800"/>
            <a:chOff x="-3" y="-3"/>
            <a:chExt cx="3894" cy="1732"/>
          </a:xfrm>
        </p:grpSpPr>
        <p:grpSp>
          <p:nvGrpSpPr>
            <p:cNvPr id="157714" name="Group 3"/>
            <p:cNvGrpSpPr>
              <a:grpSpLocks/>
            </p:cNvGrpSpPr>
            <p:nvPr/>
          </p:nvGrpSpPr>
          <p:grpSpPr bwMode="auto">
            <a:xfrm>
              <a:off x="0" y="0"/>
              <a:ext cx="3888" cy="1726"/>
              <a:chOff x="0" y="0"/>
              <a:chExt cx="3888" cy="1726"/>
            </a:xfrm>
          </p:grpSpPr>
          <p:grpSp>
            <p:nvGrpSpPr>
              <p:cNvPr id="157716" name="Group 4"/>
              <p:cNvGrpSpPr>
                <a:grpSpLocks/>
              </p:cNvGrpSpPr>
              <p:nvPr/>
            </p:nvGrpSpPr>
            <p:grpSpPr bwMode="auto">
              <a:xfrm>
                <a:off x="0" y="0"/>
                <a:ext cx="972" cy="1726"/>
                <a:chOff x="0" y="0"/>
                <a:chExt cx="972" cy="1726"/>
              </a:xfrm>
            </p:grpSpPr>
            <p:sp>
              <p:nvSpPr>
                <p:cNvPr id="157726" name="Rectangle 5"/>
                <p:cNvSpPr>
                  <a:spLocks noChangeArrowheads="1"/>
                </p:cNvSpPr>
                <p:nvPr/>
              </p:nvSpPr>
              <p:spPr bwMode="auto">
                <a:xfrm>
                  <a:off x="43" y="0"/>
                  <a:ext cx="886" cy="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Belenggu keemasan</a:t>
                  </a:r>
                  <a:endParaRPr lang="en-US">
                    <a:latin typeface="Times New Roman" pitchFamily="18" charset="0"/>
                    <a:cs typeface="Times New Roman" pitchFamily="18" charset="0"/>
                  </a:endParaRPr>
                </a:p>
                <a:p>
                  <a:pPr algn="just"/>
                  <a:endParaRPr lang="en-US">
                    <a:latin typeface="Arial" charset="0"/>
                    <a:cs typeface="Arial" charset="0"/>
                  </a:endParaRPr>
                </a:p>
              </p:txBody>
            </p:sp>
            <p:sp>
              <p:nvSpPr>
                <p:cNvPr id="157727" name="Rectangle 6"/>
                <p:cNvSpPr>
                  <a:spLocks noChangeArrowheads="1"/>
                </p:cNvSpPr>
                <p:nvPr/>
              </p:nvSpPr>
              <p:spPr bwMode="auto">
                <a:xfrm>
                  <a:off x="0" y="0"/>
                  <a:ext cx="972" cy="172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7717" name="Group 7"/>
              <p:cNvGrpSpPr>
                <a:grpSpLocks/>
              </p:cNvGrpSpPr>
              <p:nvPr/>
            </p:nvGrpSpPr>
            <p:grpSpPr bwMode="auto">
              <a:xfrm>
                <a:off x="972" y="0"/>
                <a:ext cx="972" cy="1726"/>
                <a:chOff x="972" y="0"/>
                <a:chExt cx="972" cy="1726"/>
              </a:xfrm>
            </p:grpSpPr>
            <p:sp>
              <p:nvSpPr>
                <p:cNvPr id="157724" name="Rectangle 8"/>
                <p:cNvSpPr>
                  <a:spLocks noChangeArrowheads="1"/>
                </p:cNvSpPr>
                <p:nvPr/>
              </p:nvSpPr>
              <p:spPr bwMode="auto">
                <a:xfrm>
                  <a:off x="1015" y="0"/>
                  <a:ext cx="886" cy="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sv-SE">
                      <a:latin typeface="Arial" charset="0"/>
                      <a:cs typeface="Times New Roman" pitchFamily="18" charset="0"/>
                    </a:rPr>
                    <a:t>Pendapatan bonus menunda dalam deretan angsuran tahunan. Sejumlah yang ditunda belum dibayar kehilangan dengan pengunduran diri eksekutif.</a:t>
                  </a:r>
                  <a:endParaRPr lang="en-US">
                    <a:latin typeface="Times New Roman" pitchFamily="18" charset="0"/>
                    <a:cs typeface="Times New Roman" pitchFamily="18" charset="0"/>
                  </a:endParaRPr>
                </a:p>
              </p:txBody>
            </p:sp>
            <p:sp>
              <p:nvSpPr>
                <p:cNvPr id="157725" name="Rectangle 9"/>
                <p:cNvSpPr>
                  <a:spLocks noChangeArrowheads="1"/>
                </p:cNvSpPr>
                <p:nvPr/>
              </p:nvSpPr>
              <p:spPr bwMode="auto">
                <a:xfrm>
                  <a:off x="972" y="0"/>
                  <a:ext cx="972" cy="172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7718" name="Group 10"/>
              <p:cNvGrpSpPr>
                <a:grpSpLocks/>
              </p:cNvGrpSpPr>
              <p:nvPr/>
            </p:nvGrpSpPr>
            <p:grpSpPr bwMode="auto">
              <a:xfrm>
                <a:off x="1944" y="0"/>
                <a:ext cx="972" cy="1726"/>
                <a:chOff x="1944" y="0"/>
                <a:chExt cx="972" cy="1726"/>
              </a:xfrm>
            </p:grpSpPr>
            <p:sp>
              <p:nvSpPr>
                <p:cNvPr id="157722" name="Rectangle 11"/>
                <p:cNvSpPr>
                  <a:spLocks noChangeArrowheads="1"/>
                </p:cNvSpPr>
                <p:nvPr/>
              </p:nvSpPr>
              <p:spPr bwMode="auto">
                <a:xfrm>
                  <a:off x="1987" y="0"/>
                  <a:ext cx="886" cy="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sv-SE">
                      <a:latin typeface="Arial" charset="0"/>
                      <a:cs typeface="Times New Roman" pitchFamily="18" charset="0"/>
                    </a:rPr>
                    <a:t>Menawarkan suatu perangsang untuk eksekutif untuk tinggal dengan perusahaan itu.</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7723" name="Rectangle 12"/>
                <p:cNvSpPr>
                  <a:spLocks noChangeArrowheads="1"/>
                </p:cNvSpPr>
                <p:nvPr/>
              </p:nvSpPr>
              <p:spPr bwMode="auto">
                <a:xfrm>
                  <a:off x="1944" y="0"/>
                  <a:ext cx="972" cy="172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7719" name="Group 13"/>
              <p:cNvGrpSpPr>
                <a:grpSpLocks/>
              </p:cNvGrpSpPr>
              <p:nvPr/>
            </p:nvGrpSpPr>
            <p:grpSpPr bwMode="auto">
              <a:xfrm>
                <a:off x="2916" y="0"/>
                <a:ext cx="972" cy="1726"/>
                <a:chOff x="2916" y="0"/>
                <a:chExt cx="972" cy="1726"/>
              </a:xfrm>
            </p:grpSpPr>
            <p:sp>
              <p:nvSpPr>
                <p:cNvPr id="157720" name="Rectangle 14"/>
                <p:cNvSpPr>
                  <a:spLocks noChangeArrowheads="1"/>
                </p:cNvSpPr>
                <p:nvPr/>
              </p:nvSpPr>
              <p:spPr bwMode="auto">
                <a:xfrm>
                  <a:off x="2959" y="0"/>
                  <a:ext cx="886" cy="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sv-SE">
                      <a:latin typeface="Arial" charset="0"/>
                      <a:cs typeface="Times New Roman" pitchFamily="18" charset="0"/>
                    </a:rPr>
                    <a:t>Mei mempromosikan resiko- menentang pengambilan keputusan dalam kaitan dengan sisi menurun/jatuh resiko yang dipikul oleh eksekutif.</a:t>
                  </a:r>
                  <a:endParaRPr lang="en-US">
                    <a:latin typeface="Times New Roman" pitchFamily="18" charset="0"/>
                    <a:cs typeface="Times New Roman" pitchFamily="18" charset="0"/>
                  </a:endParaRPr>
                </a:p>
                <a:p>
                  <a:pPr algn="just"/>
                  <a:r>
                    <a:rPr lang="en-US" sz="1200">
                      <a:latin typeface="Arial" charset="0"/>
                      <a:cs typeface="Times New Roman" pitchFamily="18" charset="0"/>
                    </a:rPr>
                    <a:t> </a:t>
                  </a:r>
                </a:p>
                <a:p>
                  <a:pPr algn="just"/>
                  <a:endParaRPr lang="en-US">
                    <a:latin typeface="Arial" charset="0"/>
                    <a:cs typeface="Arial" charset="0"/>
                  </a:endParaRPr>
                </a:p>
              </p:txBody>
            </p:sp>
            <p:sp>
              <p:nvSpPr>
                <p:cNvPr id="157721" name="Rectangle 15"/>
                <p:cNvSpPr>
                  <a:spLocks noChangeArrowheads="1"/>
                </p:cNvSpPr>
                <p:nvPr/>
              </p:nvSpPr>
              <p:spPr bwMode="auto">
                <a:xfrm>
                  <a:off x="2916" y="0"/>
                  <a:ext cx="972" cy="172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sp>
          <p:nvSpPr>
            <p:cNvPr id="157715" name="Rectangle 16"/>
            <p:cNvSpPr>
              <a:spLocks noChangeArrowheads="1"/>
            </p:cNvSpPr>
            <p:nvPr/>
          </p:nvSpPr>
          <p:spPr bwMode="auto">
            <a:xfrm>
              <a:off x="-3" y="-3"/>
              <a:ext cx="3894" cy="1732"/>
            </a:xfrm>
            <a:prstGeom prst="rect">
              <a:avLst/>
            </a:prstGeom>
            <a:noFill/>
            <a:ln w="9525"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7699" name="Group 17"/>
          <p:cNvGrpSpPr>
            <a:grpSpLocks/>
          </p:cNvGrpSpPr>
          <p:nvPr/>
        </p:nvGrpSpPr>
        <p:grpSpPr bwMode="auto">
          <a:xfrm>
            <a:off x="685800" y="1981200"/>
            <a:ext cx="7924800" cy="758825"/>
            <a:chOff x="-3" y="-3"/>
            <a:chExt cx="3894" cy="352"/>
          </a:xfrm>
        </p:grpSpPr>
        <p:grpSp>
          <p:nvGrpSpPr>
            <p:cNvPr id="157700" name="Group 18"/>
            <p:cNvGrpSpPr>
              <a:grpSpLocks/>
            </p:cNvGrpSpPr>
            <p:nvPr/>
          </p:nvGrpSpPr>
          <p:grpSpPr bwMode="auto">
            <a:xfrm>
              <a:off x="0" y="0"/>
              <a:ext cx="3888" cy="346"/>
              <a:chOff x="0" y="0"/>
              <a:chExt cx="3888" cy="346"/>
            </a:xfrm>
          </p:grpSpPr>
          <p:grpSp>
            <p:nvGrpSpPr>
              <p:cNvPr id="157702" name="Group 19"/>
              <p:cNvGrpSpPr>
                <a:grpSpLocks/>
              </p:cNvGrpSpPr>
              <p:nvPr/>
            </p:nvGrpSpPr>
            <p:grpSpPr bwMode="auto">
              <a:xfrm>
                <a:off x="0" y="0"/>
                <a:ext cx="972" cy="346"/>
                <a:chOff x="0" y="0"/>
                <a:chExt cx="972" cy="346"/>
              </a:xfrm>
            </p:grpSpPr>
            <p:sp>
              <p:nvSpPr>
                <p:cNvPr id="157712" name="Rectangle 20"/>
                <p:cNvSpPr>
                  <a:spLocks noChangeArrowheads="1"/>
                </p:cNvSpPr>
                <p:nvPr/>
              </p:nvSpPr>
              <p:spPr bwMode="auto">
                <a:xfrm>
                  <a:off x="43"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ctr" eaLnBrk="1" hangingPunct="1"/>
                  <a:r>
                    <a:rPr lang="en-US">
                      <a:latin typeface="Arial" charset="0"/>
                      <a:cs typeface="Times New Roman" pitchFamily="18" charset="0"/>
                    </a:rPr>
                    <a:t>Bonus Mengetik</a:t>
                  </a:r>
                  <a:endParaRPr lang="en-US">
                    <a:latin typeface="Times New Roman" pitchFamily="18" charset="0"/>
                    <a:cs typeface="Times New Roman" pitchFamily="18" charset="0"/>
                  </a:endParaRPr>
                </a:p>
                <a:p>
                  <a:pPr algn="just"/>
                  <a:endParaRPr lang="en-US">
                    <a:latin typeface="Arial" charset="0"/>
                    <a:cs typeface="Arial" charset="0"/>
                  </a:endParaRPr>
                </a:p>
              </p:txBody>
            </p:sp>
            <p:sp>
              <p:nvSpPr>
                <p:cNvPr id="157713" name="Rectangle 21"/>
                <p:cNvSpPr>
                  <a:spLocks noChangeArrowheads="1"/>
                </p:cNvSpPr>
                <p:nvPr/>
              </p:nvSpPr>
              <p:spPr bwMode="auto">
                <a:xfrm>
                  <a:off x="0"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7703" name="Group 22"/>
              <p:cNvGrpSpPr>
                <a:grpSpLocks/>
              </p:cNvGrpSpPr>
              <p:nvPr/>
            </p:nvGrpSpPr>
            <p:grpSpPr bwMode="auto">
              <a:xfrm>
                <a:off x="972" y="0"/>
                <a:ext cx="972" cy="346"/>
                <a:chOff x="972" y="0"/>
                <a:chExt cx="972" cy="346"/>
              </a:xfrm>
            </p:grpSpPr>
            <p:sp>
              <p:nvSpPr>
                <p:cNvPr id="157710" name="Rectangle 23"/>
                <p:cNvSpPr>
                  <a:spLocks noChangeArrowheads="1"/>
                </p:cNvSpPr>
                <p:nvPr/>
              </p:nvSpPr>
              <p:spPr bwMode="auto">
                <a:xfrm>
                  <a:off x="1015"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Uraian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7711" name="Rectangle 24"/>
                <p:cNvSpPr>
                  <a:spLocks noChangeArrowheads="1"/>
                </p:cNvSpPr>
                <p:nvPr/>
              </p:nvSpPr>
              <p:spPr bwMode="auto">
                <a:xfrm>
                  <a:off x="972"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7704" name="Group 25"/>
              <p:cNvGrpSpPr>
                <a:grpSpLocks/>
              </p:cNvGrpSpPr>
              <p:nvPr/>
            </p:nvGrpSpPr>
            <p:grpSpPr bwMode="auto">
              <a:xfrm>
                <a:off x="1944" y="0"/>
                <a:ext cx="972" cy="346"/>
                <a:chOff x="1944" y="0"/>
                <a:chExt cx="972" cy="346"/>
              </a:xfrm>
            </p:grpSpPr>
            <p:sp>
              <p:nvSpPr>
                <p:cNvPr id="157708" name="Rectangle 26"/>
                <p:cNvSpPr>
                  <a:spLocks noChangeArrowheads="1"/>
                </p:cNvSpPr>
                <p:nvPr/>
              </p:nvSpPr>
              <p:spPr bwMode="auto">
                <a:xfrm>
                  <a:off x="1987"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Dasar pemikiran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7709" name="Rectangle 27"/>
                <p:cNvSpPr>
                  <a:spLocks noChangeArrowheads="1"/>
                </p:cNvSpPr>
                <p:nvPr/>
              </p:nvSpPr>
              <p:spPr bwMode="auto">
                <a:xfrm>
                  <a:off x="1944"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7705" name="Group 28"/>
              <p:cNvGrpSpPr>
                <a:grpSpLocks/>
              </p:cNvGrpSpPr>
              <p:nvPr/>
            </p:nvGrpSpPr>
            <p:grpSpPr bwMode="auto">
              <a:xfrm>
                <a:off x="2916" y="0"/>
                <a:ext cx="972" cy="346"/>
                <a:chOff x="2916" y="0"/>
                <a:chExt cx="972" cy="346"/>
              </a:xfrm>
            </p:grpSpPr>
            <p:sp>
              <p:nvSpPr>
                <p:cNvPr id="157706" name="Rectangle 29"/>
                <p:cNvSpPr>
                  <a:spLocks noChangeArrowheads="1"/>
                </p:cNvSpPr>
                <p:nvPr/>
              </p:nvSpPr>
              <p:spPr bwMode="auto">
                <a:xfrm>
                  <a:off x="2959"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Kekurangan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7707" name="Rectangle 30"/>
                <p:cNvSpPr>
                  <a:spLocks noChangeArrowheads="1"/>
                </p:cNvSpPr>
                <p:nvPr/>
              </p:nvSpPr>
              <p:spPr bwMode="auto">
                <a:xfrm>
                  <a:off x="2916"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sp>
          <p:nvSpPr>
            <p:cNvPr id="157701" name="Rectangle 31"/>
            <p:cNvSpPr>
              <a:spLocks noChangeArrowheads="1"/>
            </p:cNvSpPr>
            <p:nvPr/>
          </p:nvSpPr>
          <p:spPr bwMode="auto">
            <a:xfrm>
              <a:off x="-3" y="-3"/>
              <a:ext cx="3894" cy="352"/>
            </a:xfrm>
            <a:prstGeom prst="rect">
              <a:avLst/>
            </a:prstGeom>
            <a:noFill/>
            <a:ln w="9525"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Tree>
    <p:extLst>
      <p:ext uri="{BB962C8B-B14F-4D97-AF65-F5344CB8AC3E}">
        <p14:creationId xmlns:p14="http://schemas.microsoft.com/office/powerpoint/2010/main" val="292189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eaLnBrk="1" hangingPunct="1">
              <a:defRPr/>
            </a:pPr>
            <a:r>
              <a:rPr lang="en-US" sz="2800" b="1" smtClean="0"/>
              <a:t>STRATEGI PELAKSANAAN, KONTROL DAN INOVASI</a:t>
            </a:r>
          </a:p>
        </p:txBody>
      </p:sp>
      <p:sp>
        <p:nvSpPr>
          <p:cNvPr id="140291" name="Rectangle 3"/>
          <p:cNvSpPr>
            <a:spLocks noGrp="1" noChangeArrowheads="1"/>
          </p:cNvSpPr>
          <p:nvPr>
            <p:ph type="body" idx="1"/>
          </p:nvPr>
        </p:nvSpPr>
        <p:spPr>
          <a:xfrm>
            <a:off x="457200" y="1600200"/>
            <a:ext cx="8229600" cy="4876800"/>
          </a:xfrm>
        </p:spPr>
        <p:txBody>
          <a:bodyPr/>
          <a:lstStyle/>
          <a:p>
            <a:pPr marL="609600" indent="-609600" algn="just" eaLnBrk="1" hangingPunct="1">
              <a:lnSpc>
                <a:spcPct val="80000"/>
              </a:lnSpc>
              <a:buFontTx/>
              <a:buNone/>
            </a:pPr>
            <a:r>
              <a:rPr lang="en-US" sz="2400" b="1" smtClean="0"/>
              <a:t>4 Langkah mencapai kesuksesan yang saling berhubungan:</a:t>
            </a:r>
          </a:p>
          <a:p>
            <a:pPr marL="609600" indent="-609600" eaLnBrk="1" hangingPunct="1">
              <a:lnSpc>
                <a:spcPct val="80000"/>
              </a:lnSpc>
            </a:pPr>
            <a:r>
              <a:rPr lang="en-US" sz="2400" smtClean="0"/>
              <a:t>Menciptakan sasaran dan rencana tindakan jangka pendek yang jelas dan bersih.</a:t>
            </a:r>
          </a:p>
          <a:p>
            <a:pPr marL="609600" indent="-609600" eaLnBrk="1" hangingPunct="1">
              <a:lnSpc>
                <a:spcPct val="80000"/>
              </a:lnSpc>
            </a:pPr>
            <a:r>
              <a:rPr lang="en-US" sz="2400" smtClean="0"/>
              <a:t>Pengembangan mengenai taktik fungsional yang spesifik, yang meliputi outsourcing  yang dapat menciptakan kompetisi yang bermanfaat.</a:t>
            </a:r>
          </a:p>
          <a:p>
            <a:pPr marL="609600" indent="-609600" eaLnBrk="1" hangingPunct="1">
              <a:lnSpc>
                <a:spcPct val="80000"/>
              </a:lnSpc>
            </a:pPr>
            <a:r>
              <a:rPr lang="en-US" sz="2400" smtClean="0"/>
              <a:t>Penguasaan dari personil untuk pengoperasian sampai kepada kebijakan untuk memandu keputusan.</a:t>
            </a:r>
          </a:p>
          <a:p>
            <a:pPr marL="609600" indent="-609600" eaLnBrk="1" hangingPunct="1">
              <a:lnSpc>
                <a:spcPct val="80000"/>
              </a:lnSpc>
            </a:pPr>
            <a:r>
              <a:rPr lang="en-US" sz="2400" smtClean="0"/>
              <a:t>Implementasi mengenai sistem penghargaan yang efektif .</a:t>
            </a:r>
          </a:p>
          <a:p>
            <a:pPr marL="990600" lvl="1" indent="-533400" algn="just" eaLnBrk="1" hangingPunct="1">
              <a:lnSpc>
                <a:spcPct val="80000"/>
              </a:lnSpc>
              <a:buFontTx/>
              <a:buNone/>
            </a:pPr>
            <a:endParaRPr lang="en-US" sz="2400" smtClean="0"/>
          </a:p>
        </p:txBody>
      </p:sp>
    </p:spTree>
    <p:extLst>
      <p:ext uri="{BB962C8B-B14F-4D97-AF65-F5344CB8AC3E}">
        <p14:creationId xmlns:p14="http://schemas.microsoft.com/office/powerpoint/2010/main" val="2600065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722" name="Group 2"/>
          <p:cNvGrpSpPr>
            <a:grpSpLocks/>
          </p:cNvGrpSpPr>
          <p:nvPr/>
        </p:nvGrpSpPr>
        <p:grpSpPr bwMode="auto">
          <a:xfrm>
            <a:off x="457200" y="2590800"/>
            <a:ext cx="8382000" cy="3505200"/>
            <a:chOff x="-3" y="-3"/>
            <a:chExt cx="3894" cy="1732"/>
          </a:xfrm>
        </p:grpSpPr>
        <p:grpSp>
          <p:nvGrpSpPr>
            <p:cNvPr id="158738" name="Group 3"/>
            <p:cNvGrpSpPr>
              <a:grpSpLocks/>
            </p:cNvGrpSpPr>
            <p:nvPr/>
          </p:nvGrpSpPr>
          <p:grpSpPr bwMode="auto">
            <a:xfrm>
              <a:off x="0" y="0"/>
              <a:ext cx="3888" cy="1726"/>
              <a:chOff x="0" y="0"/>
              <a:chExt cx="3888" cy="1726"/>
            </a:xfrm>
          </p:grpSpPr>
          <p:grpSp>
            <p:nvGrpSpPr>
              <p:cNvPr id="158740" name="Group 4"/>
              <p:cNvGrpSpPr>
                <a:grpSpLocks/>
              </p:cNvGrpSpPr>
              <p:nvPr/>
            </p:nvGrpSpPr>
            <p:grpSpPr bwMode="auto">
              <a:xfrm>
                <a:off x="0" y="0"/>
                <a:ext cx="972" cy="1726"/>
                <a:chOff x="0" y="0"/>
                <a:chExt cx="972" cy="1726"/>
              </a:xfrm>
            </p:grpSpPr>
            <p:sp>
              <p:nvSpPr>
                <p:cNvPr id="158750" name="Rectangle 5"/>
                <p:cNvSpPr>
                  <a:spLocks noChangeArrowheads="1"/>
                </p:cNvSpPr>
                <p:nvPr/>
              </p:nvSpPr>
              <p:spPr bwMode="auto">
                <a:xfrm>
                  <a:off x="43" y="0"/>
                  <a:ext cx="886" cy="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Parasut</a:t>
                  </a:r>
                  <a:r>
                    <a:rPr lang="en-US" sz="1200">
                      <a:latin typeface="Arial" charset="0"/>
                      <a:cs typeface="Times New Roman" pitchFamily="18" charset="0"/>
                    </a:rPr>
                    <a:t> </a:t>
                  </a:r>
                  <a:r>
                    <a:rPr lang="en-US">
                      <a:latin typeface="Arial" charset="0"/>
                      <a:cs typeface="Times New Roman" pitchFamily="18" charset="0"/>
                    </a:rPr>
                    <a:t>keemasan</a:t>
                  </a:r>
                  <a:endParaRPr lang="en-US">
                    <a:latin typeface="Times New Roman" pitchFamily="18" charset="0"/>
                    <a:cs typeface="Times New Roman" pitchFamily="18" charset="0"/>
                  </a:endParaRPr>
                </a:p>
                <a:p>
                  <a:pPr algn="just"/>
                  <a:endParaRPr lang="en-US">
                    <a:latin typeface="Arial" charset="0"/>
                    <a:cs typeface="Arial" charset="0"/>
                  </a:endParaRPr>
                </a:p>
              </p:txBody>
            </p:sp>
            <p:sp>
              <p:nvSpPr>
                <p:cNvPr id="158751" name="Rectangle 6"/>
                <p:cNvSpPr>
                  <a:spLocks noChangeArrowheads="1"/>
                </p:cNvSpPr>
                <p:nvPr/>
              </p:nvSpPr>
              <p:spPr bwMode="auto">
                <a:xfrm>
                  <a:off x="0" y="0"/>
                  <a:ext cx="972" cy="172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8741" name="Group 7"/>
              <p:cNvGrpSpPr>
                <a:grpSpLocks/>
              </p:cNvGrpSpPr>
              <p:nvPr/>
            </p:nvGrpSpPr>
            <p:grpSpPr bwMode="auto">
              <a:xfrm>
                <a:off x="972" y="0"/>
                <a:ext cx="972" cy="1726"/>
                <a:chOff x="972" y="0"/>
                <a:chExt cx="972" cy="1726"/>
              </a:xfrm>
            </p:grpSpPr>
            <p:sp>
              <p:nvSpPr>
                <p:cNvPr id="158748" name="Rectangle 8"/>
                <p:cNvSpPr>
                  <a:spLocks noChangeArrowheads="1"/>
                </p:cNvSpPr>
                <p:nvPr/>
              </p:nvSpPr>
              <p:spPr bwMode="auto">
                <a:xfrm>
                  <a:off x="1015" y="0"/>
                  <a:ext cx="886" cy="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sz="1600">
                      <a:latin typeface="Arial" charset="0"/>
                      <a:cs typeface="Times New Roman" pitchFamily="18" charset="0"/>
                    </a:rPr>
                    <a:t>Eksekutif mempunyai hak-hak untuk mengumpulkan bonus jika mereka</a:t>
                  </a:r>
                  <a:r>
                    <a:rPr lang="en-US" sz="1200">
                      <a:latin typeface="Arial" charset="0"/>
                      <a:cs typeface="Times New Roman" pitchFamily="18" charset="0"/>
                    </a:rPr>
                    <a:t> </a:t>
                  </a:r>
                  <a:r>
                    <a:rPr lang="en-US" sz="1600">
                      <a:latin typeface="Arial" charset="0"/>
                      <a:cs typeface="Times New Roman" pitchFamily="18" charset="0"/>
                    </a:rPr>
                    <a:t>hilang[kan posisi dalam kaitan dengan takeover, menembak, pengunduran diri, atau pengunduran diri.</a:t>
                  </a:r>
                  <a:endParaRPr lang="en-US" sz="1600">
                    <a:latin typeface="Times New Roman" pitchFamily="18" charset="0"/>
                    <a:cs typeface="Times New Roman" pitchFamily="18" charset="0"/>
                  </a:endParaRPr>
                </a:p>
                <a:p>
                  <a:pPr algn="just"/>
                  <a:endParaRPr lang="en-US" sz="2400">
                    <a:latin typeface="Arial" charset="0"/>
                    <a:cs typeface="Arial" charset="0"/>
                  </a:endParaRPr>
                </a:p>
              </p:txBody>
            </p:sp>
            <p:sp>
              <p:nvSpPr>
                <p:cNvPr id="158749" name="Rectangle 9"/>
                <p:cNvSpPr>
                  <a:spLocks noChangeArrowheads="1"/>
                </p:cNvSpPr>
                <p:nvPr/>
              </p:nvSpPr>
              <p:spPr bwMode="auto">
                <a:xfrm>
                  <a:off x="972" y="0"/>
                  <a:ext cx="972" cy="172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8742" name="Group 10"/>
              <p:cNvGrpSpPr>
                <a:grpSpLocks/>
              </p:cNvGrpSpPr>
              <p:nvPr/>
            </p:nvGrpSpPr>
            <p:grpSpPr bwMode="auto">
              <a:xfrm>
                <a:off x="1944" y="0"/>
                <a:ext cx="972" cy="1726"/>
                <a:chOff x="1944" y="0"/>
                <a:chExt cx="972" cy="1726"/>
              </a:xfrm>
            </p:grpSpPr>
            <p:sp>
              <p:nvSpPr>
                <p:cNvPr id="158746" name="Rectangle 11"/>
                <p:cNvSpPr>
                  <a:spLocks noChangeArrowheads="1"/>
                </p:cNvSpPr>
                <p:nvPr/>
              </p:nvSpPr>
              <p:spPr bwMode="auto">
                <a:xfrm>
                  <a:off x="1987" y="0"/>
                  <a:ext cx="886" cy="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Menawarkan suatu perangsang untuk eksekutif untuk tinggal dengan perusahaan itu.</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8747" name="Rectangle 12"/>
                <p:cNvSpPr>
                  <a:spLocks noChangeArrowheads="1"/>
                </p:cNvSpPr>
                <p:nvPr/>
              </p:nvSpPr>
              <p:spPr bwMode="auto">
                <a:xfrm>
                  <a:off x="1944" y="0"/>
                  <a:ext cx="972" cy="172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8743" name="Group 13"/>
              <p:cNvGrpSpPr>
                <a:grpSpLocks/>
              </p:cNvGrpSpPr>
              <p:nvPr/>
            </p:nvGrpSpPr>
            <p:grpSpPr bwMode="auto">
              <a:xfrm>
                <a:off x="2916" y="0"/>
                <a:ext cx="972" cy="1726"/>
                <a:chOff x="2916" y="0"/>
                <a:chExt cx="972" cy="1726"/>
              </a:xfrm>
            </p:grpSpPr>
            <p:sp>
              <p:nvSpPr>
                <p:cNvPr id="158744" name="Rectangle 14"/>
                <p:cNvSpPr>
                  <a:spLocks noChangeArrowheads="1"/>
                </p:cNvSpPr>
                <p:nvPr/>
              </p:nvSpPr>
              <p:spPr bwMode="auto">
                <a:xfrm>
                  <a:off x="2959" y="0"/>
                  <a:ext cx="886" cy="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Ganti-Rugi dicapai ya atau tidaknya kekayaan diciptakan untuk pemegang saham. Memberilah penghargaan baik  sukses maupun  kegagalan.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8745" name="Rectangle 15"/>
                <p:cNvSpPr>
                  <a:spLocks noChangeArrowheads="1"/>
                </p:cNvSpPr>
                <p:nvPr/>
              </p:nvSpPr>
              <p:spPr bwMode="auto">
                <a:xfrm>
                  <a:off x="2916" y="0"/>
                  <a:ext cx="972" cy="172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sp>
          <p:nvSpPr>
            <p:cNvPr id="158739" name="Rectangle 16"/>
            <p:cNvSpPr>
              <a:spLocks noChangeArrowheads="1"/>
            </p:cNvSpPr>
            <p:nvPr/>
          </p:nvSpPr>
          <p:spPr bwMode="auto">
            <a:xfrm>
              <a:off x="-3" y="-3"/>
              <a:ext cx="3894" cy="1732"/>
            </a:xfrm>
            <a:prstGeom prst="rect">
              <a:avLst/>
            </a:prstGeom>
            <a:noFill/>
            <a:ln w="9525"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8723" name="Group 17"/>
          <p:cNvGrpSpPr>
            <a:grpSpLocks/>
          </p:cNvGrpSpPr>
          <p:nvPr/>
        </p:nvGrpSpPr>
        <p:grpSpPr bwMode="auto">
          <a:xfrm>
            <a:off x="457200" y="1905000"/>
            <a:ext cx="8382000" cy="712788"/>
            <a:chOff x="-3" y="-3"/>
            <a:chExt cx="3894" cy="352"/>
          </a:xfrm>
        </p:grpSpPr>
        <p:grpSp>
          <p:nvGrpSpPr>
            <p:cNvPr id="158724" name="Group 18"/>
            <p:cNvGrpSpPr>
              <a:grpSpLocks/>
            </p:cNvGrpSpPr>
            <p:nvPr/>
          </p:nvGrpSpPr>
          <p:grpSpPr bwMode="auto">
            <a:xfrm>
              <a:off x="0" y="0"/>
              <a:ext cx="3888" cy="346"/>
              <a:chOff x="0" y="0"/>
              <a:chExt cx="3888" cy="346"/>
            </a:xfrm>
          </p:grpSpPr>
          <p:grpSp>
            <p:nvGrpSpPr>
              <p:cNvPr id="158726" name="Group 19"/>
              <p:cNvGrpSpPr>
                <a:grpSpLocks/>
              </p:cNvGrpSpPr>
              <p:nvPr/>
            </p:nvGrpSpPr>
            <p:grpSpPr bwMode="auto">
              <a:xfrm>
                <a:off x="0" y="0"/>
                <a:ext cx="972" cy="346"/>
                <a:chOff x="0" y="0"/>
                <a:chExt cx="972" cy="346"/>
              </a:xfrm>
            </p:grpSpPr>
            <p:sp>
              <p:nvSpPr>
                <p:cNvPr id="158736" name="Rectangle 20"/>
                <p:cNvSpPr>
                  <a:spLocks noChangeArrowheads="1"/>
                </p:cNvSpPr>
                <p:nvPr/>
              </p:nvSpPr>
              <p:spPr bwMode="auto">
                <a:xfrm>
                  <a:off x="43"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Bonus</a:t>
                  </a:r>
                  <a:r>
                    <a:rPr lang="en-US" sz="1200">
                      <a:latin typeface="Arial" charset="0"/>
                      <a:cs typeface="Times New Roman" pitchFamily="18" charset="0"/>
                    </a:rPr>
                    <a:t> </a:t>
                  </a:r>
                  <a:r>
                    <a:rPr lang="en-US">
                      <a:latin typeface="Arial" charset="0"/>
                      <a:cs typeface="Times New Roman" pitchFamily="18" charset="0"/>
                    </a:rPr>
                    <a:t>Mengetik</a:t>
                  </a:r>
                  <a:endParaRPr lang="en-US">
                    <a:latin typeface="Times New Roman" pitchFamily="18" charset="0"/>
                    <a:cs typeface="Times New Roman" pitchFamily="18" charset="0"/>
                  </a:endParaRPr>
                </a:p>
                <a:p>
                  <a:pPr algn="just"/>
                  <a:endParaRPr lang="en-US">
                    <a:latin typeface="Arial" charset="0"/>
                    <a:cs typeface="Arial" charset="0"/>
                  </a:endParaRPr>
                </a:p>
              </p:txBody>
            </p:sp>
            <p:sp>
              <p:nvSpPr>
                <p:cNvPr id="158737" name="Rectangle 21"/>
                <p:cNvSpPr>
                  <a:spLocks noChangeArrowheads="1"/>
                </p:cNvSpPr>
                <p:nvPr/>
              </p:nvSpPr>
              <p:spPr bwMode="auto">
                <a:xfrm>
                  <a:off x="0"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8727" name="Group 22"/>
              <p:cNvGrpSpPr>
                <a:grpSpLocks/>
              </p:cNvGrpSpPr>
              <p:nvPr/>
            </p:nvGrpSpPr>
            <p:grpSpPr bwMode="auto">
              <a:xfrm>
                <a:off x="972" y="0"/>
                <a:ext cx="972" cy="346"/>
                <a:chOff x="972" y="0"/>
                <a:chExt cx="972" cy="346"/>
              </a:xfrm>
            </p:grpSpPr>
            <p:sp>
              <p:nvSpPr>
                <p:cNvPr id="158734" name="Rectangle 23"/>
                <p:cNvSpPr>
                  <a:spLocks noChangeArrowheads="1"/>
                </p:cNvSpPr>
                <p:nvPr/>
              </p:nvSpPr>
              <p:spPr bwMode="auto">
                <a:xfrm>
                  <a:off x="1015"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Uraian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8735" name="Rectangle 24"/>
                <p:cNvSpPr>
                  <a:spLocks noChangeArrowheads="1"/>
                </p:cNvSpPr>
                <p:nvPr/>
              </p:nvSpPr>
              <p:spPr bwMode="auto">
                <a:xfrm>
                  <a:off x="972"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8728" name="Group 25"/>
              <p:cNvGrpSpPr>
                <a:grpSpLocks/>
              </p:cNvGrpSpPr>
              <p:nvPr/>
            </p:nvGrpSpPr>
            <p:grpSpPr bwMode="auto">
              <a:xfrm>
                <a:off x="1944" y="0"/>
                <a:ext cx="972" cy="346"/>
                <a:chOff x="1944" y="0"/>
                <a:chExt cx="972" cy="346"/>
              </a:xfrm>
            </p:grpSpPr>
            <p:sp>
              <p:nvSpPr>
                <p:cNvPr id="158732" name="Rectangle 26"/>
                <p:cNvSpPr>
                  <a:spLocks noChangeArrowheads="1"/>
                </p:cNvSpPr>
                <p:nvPr/>
              </p:nvSpPr>
              <p:spPr bwMode="auto">
                <a:xfrm>
                  <a:off x="1987"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Dasar pemikiran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8733" name="Rectangle 27"/>
                <p:cNvSpPr>
                  <a:spLocks noChangeArrowheads="1"/>
                </p:cNvSpPr>
                <p:nvPr/>
              </p:nvSpPr>
              <p:spPr bwMode="auto">
                <a:xfrm>
                  <a:off x="1944"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58729" name="Group 28"/>
              <p:cNvGrpSpPr>
                <a:grpSpLocks/>
              </p:cNvGrpSpPr>
              <p:nvPr/>
            </p:nvGrpSpPr>
            <p:grpSpPr bwMode="auto">
              <a:xfrm>
                <a:off x="2916" y="0"/>
                <a:ext cx="972" cy="346"/>
                <a:chOff x="2916" y="0"/>
                <a:chExt cx="972" cy="346"/>
              </a:xfrm>
            </p:grpSpPr>
            <p:sp>
              <p:nvSpPr>
                <p:cNvPr id="158730" name="Rectangle 29"/>
                <p:cNvSpPr>
                  <a:spLocks noChangeArrowheads="1"/>
                </p:cNvSpPr>
                <p:nvPr/>
              </p:nvSpPr>
              <p:spPr bwMode="auto">
                <a:xfrm>
                  <a:off x="2959" y="0"/>
                  <a:ext cx="88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just" eaLnBrk="1" hangingPunct="1"/>
                  <a:r>
                    <a:rPr lang="en-US">
                      <a:latin typeface="Arial" charset="0"/>
                      <a:cs typeface="Times New Roman" pitchFamily="18" charset="0"/>
                    </a:rPr>
                    <a:t>Kekurangan</a:t>
                  </a:r>
                  <a:endParaRPr lang="en-US">
                    <a:latin typeface="Times New Roman" pitchFamily="18" charset="0"/>
                    <a:cs typeface="Times New Roman" pitchFamily="18" charset="0"/>
                  </a:endParaRPr>
                </a:p>
                <a:p>
                  <a:pPr algn="just"/>
                  <a:endParaRPr lang="en-US" sz="2800">
                    <a:latin typeface="Arial" charset="0"/>
                    <a:cs typeface="Arial" charset="0"/>
                  </a:endParaRPr>
                </a:p>
              </p:txBody>
            </p:sp>
            <p:sp>
              <p:nvSpPr>
                <p:cNvPr id="158731" name="Rectangle 30"/>
                <p:cNvSpPr>
                  <a:spLocks noChangeArrowheads="1"/>
                </p:cNvSpPr>
                <p:nvPr/>
              </p:nvSpPr>
              <p:spPr bwMode="auto">
                <a:xfrm>
                  <a:off x="2916" y="0"/>
                  <a:ext cx="972" cy="346"/>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sp>
          <p:nvSpPr>
            <p:cNvPr id="158725" name="Rectangle 31"/>
            <p:cNvSpPr>
              <a:spLocks noChangeArrowheads="1"/>
            </p:cNvSpPr>
            <p:nvPr/>
          </p:nvSpPr>
          <p:spPr bwMode="auto">
            <a:xfrm>
              <a:off x="-3" y="-3"/>
              <a:ext cx="3894" cy="352"/>
            </a:xfrm>
            <a:prstGeom prst="rect">
              <a:avLst/>
            </a:prstGeom>
            <a:noFill/>
            <a:ln w="9525"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Tree>
    <p:extLst>
      <p:ext uri="{BB962C8B-B14F-4D97-AF65-F5344CB8AC3E}">
        <p14:creationId xmlns:p14="http://schemas.microsoft.com/office/powerpoint/2010/main" val="188333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eaLnBrk="1" hangingPunct="1">
              <a:defRPr/>
            </a:pPr>
            <a:r>
              <a:rPr lang="en-US" sz="2800" b="1" smtClean="0"/>
              <a:t>Tujuan Jangka Pendek</a:t>
            </a:r>
          </a:p>
        </p:txBody>
      </p:sp>
      <p:sp>
        <p:nvSpPr>
          <p:cNvPr id="141315" name="Rectangle 3"/>
          <p:cNvSpPr>
            <a:spLocks noGrp="1" noChangeArrowheads="1"/>
          </p:cNvSpPr>
          <p:nvPr>
            <p:ph type="body" idx="1"/>
          </p:nvPr>
        </p:nvSpPr>
        <p:spPr/>
        <p:txBody>
          <a:bodyPr/>
          <a:lstStyle/>
          <a:p>
            <a:pPr eaLnBrk="1" hangingPunct="1">
              <a:buFontTx/>
              <a:buNone/>
            </a:pPr>
            <a:r>
              <a:rPr lang="en-US" sz="2400" b="1" smtClean="0"/>
              <a:t>Tujuan jangka pendek akan membantu pelaksanaan dari strategi dengan cara:</a:t>
            </a:r>
          </a:p>
          <a:p>
            <a:pPr eaLnBrk="1" hangingPunct="1"/>
            <a:r>
              <a:rPr lang="en-US" sz="2400" smtClean="0"/>
              <a:t>Membuat sasaran jangka pendek yang akan diterapkan pada tujuan jangka panjang </a:t>
            </a:r>
          </a:p>
          <a:p>
            <a:pPr eaLnBrk="1" hangingPunct="1"/>
            <a:r>
              <a:rPr lang="en-US" sz="2400" smtClean="0"/>
              <a:t>Diskusi mengenai persetujuan jangka pendek </a:t>
            </a:r>
          </a:p>
          <a:p>
            <a:pPr eaLnBrk="1" hangingPunct="1"/>
            <a:r>
              <a:rPr lang="en-US" sz="2400" smtClean="0"/>
              <a:t>Sasaran jangka pendek membantu dalam pelaksanaan strategi</a:t>
            </a:r>
            <a:r>
              <a:rPr lang="en-US" smtClean="0"/>
              <a:t> </a:t>
            </a:r>
          </a:p>
        </p:txBody>
      </p:sp>
    </p:spTree>
    <p:extLst>
      <p:ext uri="{BB962C8B-B14F-4D97-AF65-F5344CB8AC3E}">
        <p14:creationId xmlns:p14="http://schemas.microsoft.com/office/powerpoint/2010/main" val="4093921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eaLnBrk="1" hangingPunct="1">
              <a:defRPr/>
            </a:pPr>
            <a:r>
              <a:rPr lang="en-US" sz="2800" b="1" smtClean="0"/>
              <a:t>Mengapa ada satu perusahaan yang berhasil dan yang lain gagal? </a:t>
            </a:r>
          </a:p>
        </p:txBody>
      </p:sp>
      <p:sp>
        <p:nvSpPr>
          <p:cNvPr id="142339" name="Rectangle 3"/>
          <p:cNvSpPr>
            <a:spLocks noGrp="1" noChangeArrowheads="1"/>
          </p:cNvSpPr>
          <p:nvPr>
            <p:ph type="body" idx="1"/>
          </p:nvPr>
        </p:nvSpPr>
        <p:spPr/>
        <p:txBody>
          <a:bodyPr/>
          <a:lstStyle/>
          <a:p>
            <a:pPr algn="just" eaLnBrk="1" hangingPunct="1">
              <a:buFontTx/>
              <a:buNone/>
            </a:pPr>
            <a:r>
              <a:rPr lang="en-US" sz="2400" b="1" smtClean="0"/>
              <a:t>Alasan yang menyebabkan kesuksesan dari Anne Mulcahy adalah dia memfokuskan pada 5 hal utama yaitu</a:t>
            </a:r>
            <a:r>
              <a:rPr lang="en-US" sz="2400" smtClean="0"/>
              <a:t> :</a:t>
            </a:r>
          </a:p>
          <a:p>
            <a:pPr eaLnBrk="1" hangingPunct="1"/>
            <a:r>
              <a:rPr lang="en-US" sz="2400" smtClean="0"/>
              <a:t>Mengidentifikasi tujuan jangka pendek</a:t>
            </a:r>
          </a:p>
          <a:p>
            <a:pPr eaLnBrk="1" hangingPunct="1"/>
            <a:r>
              <a:rPr lang="en-US" sz="2400" smtClean="0"/>
              <a:t>Membuat taktik fungsional yang spesifik.</a:t>
            </a:r>
          </a:p>
          <a:p>
            <a:pPr eaLnBrk="1" hangingPunct="1"/>
            <a:r>
              <a:rPr lang="en-US" sz="2400" smtClean="0"/>
              <a:t>Mengeluarkan fungsi/sumber yang tidak penting</a:t>
            </a:r>
          </a:p>
          <a:p>
            <a:pPr eaLnBrk="1" hangingPunct="1"/>
            <a:r>
              <a:rPr lang="en-US" sz="2400" smtClean="0"/>
              <a:t>Mengkomunikasika kebijakan yang melibatkan orang di dalam organisasi</a:t>
            </a:r>
          </a:p>
          <a:p>
            <a:pPr eaLnBrk="1" hangingPunct="1"/>
            <a:r>
              <a:rPr lang="en-US" sz="2400" smtClean="0"/>
              <a:t>Pemberian penghargaan yang efektif </a:t>
            </a:r>
          </a:p>
        </p:txBody>
      </p:sp>
    </p:spTree>
    <p:extLst>
      <p:ext uri="{BB962C8B-B14F-4D97-AF65-F5344CB8AC3E}">
        <p14:creationId xmlns:p14="http://schemas.microsoft.com/office/powerpoint/2010/main" val="269124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755650" y="260350"/>
            <a:ext cx="7773988" cy="1450975"/>
          </a:xfrm>
        </p:spPr>
        <p:txBody>
          <a:bodyPr>
            <a:normAutofit fontScale="90000"/>
          </a:bodyPr>
          <a:lstStyle/>
          <a:p>
            <a:pPr eaLnBrk="1" hangingPunct="1">
              <a:defRPr/>
            </a:pPr>
            <a:r>
              <a:rPr lang="id-ID" sz="4000" b="1" smtClean="0"/>
              <a:t>Apa yang diingat </a:t>
            </a:r>
            <a:r>
              <a:rPr lang="en-US" sz="4000" b="1" smtClean="0"/>
              <a:t>utk </a:t>
            </a:r>
            <a:r>
              <a:rPr lang="id-ID" sz="4000" b="1" smtClean="0"/>
              <a:t>memikirkan/ mengevaluasi ulang manfaat sasaran bagi perusahaan?</a:t>
            </a:r>
            <a:endParaRPr lang="en-US" sz="4000" b="1" smtClean="0"/>
          </a:p>
        </p:txBody>
      </p:sp>
      <p:sp>
        <p:nvSpPr>
          <p:cNvPr id="143363" name="Rectangle 3"/>
          <p:cNvSpPr>
            <a:spLocks noGrp="1" noChangeArrowheads="1"/>
          </p:cNvSpPr>
          <p:nvPr>
            <p:ph type="body" idx="1"/>
          </p:nvPr>
        </p:nvSpPr>
        <p:spPr>
          <a:xfrm>
            <a:off x="685800" y="1989138"/>
            <a:ext cx="7772400" cy="4248150"/>
          </a:xfrm>
        </p:spPr>
        <p:txBody>
          <a:bodyPr/>
          <a:lstStyle/>
          <a:p>
            <a:pPr eaLnBrk="1" hangingPunct="1">
              <a:lnSpc>
                <a:spcPct val="80000"/>
              </a:lnSpc>
            </a:pPr>
            <a:r>
              <a:rPr lang="id-ID" sz="2400" smtClean="0"/>
              <a:t>Sasaran terbaik adalah yang mudah dipahami, mudah dikomunikasikan, dan setiap orang relatif mudah untuk mengakses data yang menyampaikan hasilnya. Yang menjadikan sasaran-sasaran berfungsi sebagai alat manajemen yang efektif. Kesederhanaan adalah kuncinya.</a:t>
            </a:r>
            <a:endParaRPr lang="en-US" sz="2400" smtClean="0"/>
          </a:p>
          <a:p>
            <a:pPr eaLnBrk="1" hangingPunct="1">
              <a:lnSpc>
                <a:spcPct val="0"/>
              </a:lnSpc>
            </a:pPr>
            <a:endParaRPr lang="id-ID" sz="2400" smtClean="0"/>
          </a:p>
          <a:p>
            <a:pPr eaLnBrk="1" hangingPunct="1">
              <a:lnSpc>
                <a:spcPct val="80000"/>
              </a:lnSpc>
            </a:pPr>
            <a:r>
              <a:rPr lang="id-ID" sz="2400" smtClean="0"/>
              <a:t>Anda harus memilih sasaran terpenting dan mengelolanya sesuai standar yang ditentukan. </a:t>
            </a:r>
            <a:r>
              <a:rPr lang="en-US" sz="2400" smtClean="0"/>
              <a:t>Juga </a:t>
            </a:r>
            <a:r>
              <a:rPr lang="id-ID" sz="2400" smtClean="0"/>
              <a:t>mengevaluasi tantangan bisnis untuk menjamin bahwa sasaran-sasaran anda masih relevan. </a:t>
            </a:r>
          </a:p>
        </p:txBody>
      </p:sp>
    </p:spTree>
    <p:extLst>
      <p:ext uri="{BB962C8B-B14F-4D97-AF65-F5344CB8AC3E}">
        <p14:creationId xmlns:p14="http://schemas.microsoft.com/office/powerpoint/2010/main" val="37641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684213" y="0"/>
            <a:ext cx="8207375" cy="1143000"/>
          </a:xfrm>
        </p:spPr>
        <p:txBody>
          <a:bodyPr/>
          <a:lstStyle/>
          <a:p>
            <a:pPr eaLnBrk="1" hangingPunct="1">
              <a:defRPr/>
            </a:pPr>
            <a:r>
              <a:rPr lang="id-ID" sz="3600" b="1" i="1" smtClean="0"/>
              <a:t>Terkait Dengan Sasaran Jangka Pendek</a:t>
            </a:r>
            <a:endParaRPr lang="en-US" sz="3600" b="1" i="1" smtClean="0"/>
          </a:p>
        </p:txBody>
      </p:sp>
      <p:sp>
        <p:nvSpPr>
          <p:cNvPr id="144387" name="Rectangle 3"/>
          <p:cNvSpPr>
            <a:spLocks noGrp="1" noChangeArrowheads="1"/>
          </p:cNvSpPr>
          <p:nvPr>
            <p:ph type="body" idx="1"/>
          </p:nvPr>
        </p:nvSpPr>
        <p:spPr>
          <a:xfrm>
            <a:off x="684213" y="1196975"/>
            <a:ext cx="7772400" cy="4616450"/>
          </a:xfrm>
        </p:spPr>
        <p:txBody>
          <a:bodyPr/>
          <a:lstStyle/>
          <a:p>
            <a:pPr algn="just" eaLnBrk="1" hangingPunct="1">
              <a:lnSpc>
                <a:spcPct val="80000"/>
              </a:lnSpc>
            </a:pPr>
            <a:r>
              <a:rPr lang="id-ID" sz="2200" b="1" smtClean="0"/>
              <a:t>Sasaran jangka pendek dapat memperluas dan meningkatkan kekhususan dalam mengidentifikasi apa yang harus diselesaikan untuk mencapai sasaran jangka panjang.</a:t>
            </a:r>
            <a:endParaRPr lang="en-US" sz="2200" b="1" smtClean="0"/>
          </a:p>
          <a:p>
            <a:pPr algn="just" eaLnBrk="1" hangingPunct="1">
              <a:lnSpc>
                <a:spcPct val="80000"/>
              </a:lnSpc>
            </a:pPr>
            <a:r>
              <a:rPr lang="id-ID" sz="2200" b="1" smtClean="0"/>
              <a:t>Kaitan antara sasaran jangka pendek dan jangka panjang harus menyerupai riam</a:t>
            </a:r>
            <a:r>
              <a:rPr lang="en-US" sz="2200" b="1" smtClean="0"/>
              <a:t>/</a:t>
            </a:r>
            <a:r>
              <a:rPr lang="id-ID" sz="2200" b="1" smtClean="0"/>
              <a:t>air terjun yang mengalir melalui perusahaan dari sasaran dasar jangka panjang ke sasaran khusus jangka pendek dalam bidang-bidang operasi penting. </a:t>
            </a:r>
            <a:endParaRPr lang="en-US" sz="2200" b="1" smtClean="0"/>
          </a:p>
          <a:p>
            <a:pPr algn="just" eaLnBrk="1" hangingPunct="1">
              <a:lnSpc>
                <a:spcPct val="80000"/>
              </a:lnSpc>
            </a:pPr>
            <a:r>
              <a:rPr lang="id-ID" sz="2200" b="1" smtClean="0"/>
              <a:t>Dampak pengaliran itu memiliki manfaat sampingan dalam penyediaan acuan yang jelas bagi komunikasi dan negosiasi, yang dibutuhkan dalam mengintegrasikan dan mengkoordinasikan sasaran dan aktivitas di tingkat operasional.</a:t>
            </a:r>
            <a:endParaRPr lang="en-US" sz="2200" b="1" smtClean="0"/>
          </a:p>
        </p:txBody>
      </p:sp>
    </p:spTree>
    <p:extLst>
      <p:ext uri="{BB962C8B-B14F-4D97-AF65-F5344CB8AC3E}">
        <p14:creationId xmlns:p14="http://schemas.microsoft.com/office/powerpoint/2010/main" val="3514028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eaLnBrk="1" hangingPunct="1">
              <a:defRPr/>
            </a:pPr>
            <a:r>
              <a:rPr lang="id-ID" sz="3200" b="1" smtClean="0"/>
              <a:t>Manfaat Nilai Tambah Sasaran Jangka Pendek dan Rencana-Rencana Aksi</a:t>
            </a:r>
            <a:endParaRPr lang="en-US" sz="3200" b="1" smtClean="0"/>
          </a:p>
        </p:txBody>
      </p:sp>
      <p:sp>
        <p:nvSpPr>
          <p:cNvPr id="145411" name="Rectangle 3"/>
          <p:cNvSpPr>
            <a:spLocks noGrp="1" noChangeArrowheads="1"/>
          </p:cNvSpPr>
          <p:nvPr>
            <p:ph type="body" idx="1"/>
          </p:nvPr>
        </p:nvSpPr>
        <p:spPr/>
        <p:txBody>
          <a:bodyPr/>
          <a:lstStyle/>
          <a:p>
            <a:pPr eaLnBrk="1" hangingPunct="1">
              <a:lnSpc>
                <a:spcPct val="80000"/>
              </a:lnSpc>
            </a:pPr>
            <a:r>
              <a:rPr lang="en-US" sz="2800" smtClean="0"/>
              <a:t>M</a:t>
            </a:r>
            <a:r>
              <a:rPr lang="id-ID" sz="2800" smtClean="0"/>
              <a:t>emberi pemahaman yang lebih baik bagi karyawan operasional terhadap peran mereka dalam misi perusahaan. </a:t>
            </a:r>
            <a:endParaRPr lang="en-US" sz="2800" smtClean="0"/>
          </a:p>
          <a:p>
            <a:pPr eaLnBrk="1" hangingPunct="1">
              <a:lnSpc>
                <a:spcPct val="80000"/>
              </a:lnSpc>
            </a:pPr>
            <a:r>
              <a:rPr lang="en-US" sz="2800" smtClean="0"/>
              <a:t>P</a:t>
            </a:r>
            <a:r>
              <a:rPr lang="id-ID" sz="2800" smtClean="0"/>
              <a:t>engembangan proses. </a:t>
            </a:r>
            <a:r>
              <a:rPr lang="en-US" sz="2800" smtClean="0"/>
              <a:t>S</a:t>
            </a:r>
            <a:r>
              <a:rPr lang="id-ID" sz="2800" smtClean="0"/>
              <a:t>asaran jangka pendek dan rencana-rencana aksi memberi alasan kuat dalam menyelesaikan dan mengakomodasi masalah konflik yang dapat mencampuri efektivitas strategi</a:t>
            </a:r>
            <a:r>
              <a:rPr lang="en-US" sz="2800" smtClean="0"/>
              <a:t>.</a:t>
            </a:r>
          </a:p>
          <a:p>
            <a:pPr eaLnBrk="1" hangingPunct="1">
              <a:lnSpc>
                <a:spcPct val="80000"/>
              </a:lnSpc>
            </a:pPr>
            <a:r>
              <a:rPr lang="en-US" sz="2800" smtClean="0"/>
              <a:t>M</a:t>
            </a:r>
            <a:r>
              <a:rPr lang="id-ID" sz="2800" smtClean="0"/>
              <a:t>emberi dasar bagi kendali strategis. </a:t>
            </a:r>
            <a:endParaRPr lang="en-US" sz="2800" smtClean="0"/>
          </a:p>
          <a:p>
            <a:pPr eaLnBrk="1" hangingPunct="1">
              <a:lnSpc>
                <a:spcPct val="80000"/>
              </a:lnSpc>
            </a:pPr>
            <a:r>
              <a:rPr lang="en-US" sz="2800" smtClean="0"/>
              <a:t>M</a:t>
            </a:r>
            <a:r>
              <a:rPr lang="id-ID" sz="2800" smtClean="0"/>
              <a:t>anfaat pendorong (</a:t>
            </a:r>
            <a:r>
              <a:rPr lang="id-ID" sz="2800" i="1" smtClean="0"/>
              <a:t>motivational payoff</a:t>
            </a:r>
            <a:r>
              <a:rPr lang="id-ID" sz="2800" smtClean="0"/>
              <a:t>). </a:t>
            </a:r>
            <a:endParaRPr lang="en-US" sz="2800" smtClean="0"/>
          </a:p>
        </p:txBody>
      </p:sp>
    </p:spTree>
    <p:extLst>
      <p:ext uri="{BB962C8B-B14F-4D97-AF65-F5344CB8AC3E}">
        <p14:creationId xmlns:p14="http://schemas.microsoft.com/office/powerpoint/2010/main" val="141812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441325" y="103188"/>
            <a:ext cx="8245475" cy="1314450"/>
          </a:xfrm>
        </p:spPr>
        <p:txBody>
          <a:bodyPr/>
          <a:lstStyle/>
          <a:p>
            <a:pPr eaLnBrk="1" hangingPunct="1">
              <a:defRPr/>
            </a:pPr>
            <a:r>
              <a:rPr lang="id-ID" sz="3600" b="1" smtClean="0"/>
              <a:t>TAKTIK FUNGSIONAL YANG MENERAPKAN STRATEGI BISNIS</a:t>
            </a:r>
            <a:endParaRPr lang="en-US" sz="3600" smtClean="0"/>
          </a:p>
        </p:txBody>
      </p:sp>
      <p:sp>
        <p:nvSpPr>
          <p:cNvPr id="146435" name="Rectangle 3"/>
          <p:cNvSpPr>
            <a:spLocks noGrp="1" noChangeArrowheads="1"/>
          </p:cNvSpPr>
          <p:nvPr>
            <p:ph type="body" idx="1"/>
          </p:nvPr>
        </p:nvSpPr>
        <p:spPr/>
        <p:txBody>
          <a:bodyPr/>
          <a:lstStyle/>
          <a:p>
            <a:pPr eaLnBrk="1" hangingPunct="1">
              <a:lnSpc>
                <a:spcPct val="80000"/>
              </a:lnSpc>
            </a:pPr>
            <a:r>
              <a:rPr lang="en-US" sz="2400" smtClean="0"/>
              <a:t>Taktik fungsional: keterangan terurai tentang “cara” atau aktivitas yang akan digunakan perusahaan dalam mencapai sasaran-sasaran jangka pendek dan menetapkan keuntungan </a:t>
            </a:r>
            <a:r>
              <a:rPr lang="id-ID" sz="2400" smtClean="0"/>
              <a:t>kompetitif </a:t>
            </a:r>
          </a:p>
          <a:p>
            <a:pPr eaLnBrk="1" hangingPunct="1">
              <a:lnSpc>
                <a:spcPct val="80000"/>
              </a:lnSpc>
            </a:pPr>
            <a:r>
              <a:rPr lang="id-ID" sz="2400" smtClean="0"/>
              <a:t>Taktik fungsional merupakan aktivitas kunci dan rutin yang harus dijalankan di tiap bidang fungsional—pemasaran, keuangan, produksi/operasi, R&amp;D, dan manajemen HRD</a:t>
            </a:r>
            <a:endParaRPr lang="en-US" sz="2400" smtClean="0"/>
          </a:p>
          <a:p>
            <a:pPr eaLnBrk="1" hangingPunct="1">
              <a:lnSpc>
                <a:spcPct val="80000"/>
              </a:lnSpc>
            </a:pPr>
            <a:r>
              <a:rPr lang="id-ID" sz="2400" smtClean="0"/>
              <a:t>Dalam batas tertentu, taktik fungsional menerjemahkan pemikiran (strategi besar), menjadi tindakan yang dirancang untuk menyelesaikan sasaran-sasaran jangka pendek. </a:t>
            </a:r>
            <a:endParaRPr lang="en-US" sz="2400" smtClean="0"/>
          </a:p>
        </p:txBody>
      </p:sp>
    </p:spTree>
    <p:extLst>
      <p:ext uri="{BB962C8B-B14F-4D97-AF65-F5344CB8AC3E}">
        <p14:creationId xmlns:p14="http://schemas.microsoft.com/office/powerpoint/2010/main" val="324434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323850" y="609600"/>
            <a:ext cx="8496300" cy="1143000"/>
          </a:xfrm>
        </p:spPr>
        <p:txBody>
          <a:bodyPr>
            <a:normAutofit fontScale="90000"/>
          </a:bodyPr>
          <a:lstStyle/>
          <a:p>
            <a:pPr eaLnBrk="1" hangingPunct="1">
              <a:defRPr/>
            </a:pPr>
            <a:r>
              <a:rPr lang="id-ID" sz="3600" b="1" smtClean="0"/>
              <a:t>Sifat dan nilai kekhususan dalam taktik fungsional dibanding strategi bisnis </a:t>
            </a:r>
            <a:endParaRPr lang="en-US" sz="3600" b="1" smtClean="0"/>
          </a:p>
        </p:txBody>
      </p:sp>
      <p:sp>
        <p:nvSpPr>
          <p:cNvPr id="147459" name="Rectangle 3"/>
          <p:cNvSpPr>
            <a:spLocks noGrp="1" noChangeArrowheads="1"/>
          </p:cNvSpPr>
          <p:nvPr>
            <p:ph type="body" idx="1"/>
          </p:nvPr>
        </p:nvSpPr>
        <p:spPr>
          <a:xfrm>
            <a:off x="685800" y="1981200"/>
            <a:ext cx="7772400" cy="4616450"/>
          </a:xfrm>
        </p:spPr>
        <p:txBody>
          <a:bodyPr/>
          <a:lstStyle/>
          <a:p>
            <a:pPr eaLnBrk="1" hangingPunct="1">
              <a:lnSpc>
                <a:spcPct val="80000"/>
              </a:lnSpc>
            </a:pPr>
            <a:r>
              <a:rPr lang="id-ID" sz="2400" smtClean="0"/>
              <a:t>Bisnis restoran sedang menghadapi masalah. California Pizza Kitchen terus menghadapi inkonsitensi di berbagai lokasi restorannya menyangkut seberapa baik ia berfungsi. Konsultan mengidentifikasi bahwa pengalaman pelanggan sangat beragam dari satu toko ke toko lainnya. Kesimpulannya adalah bahwa sementara manajemen faham “strategi bisnis”, demikian juga secara umum para karyawannya, pelaksanaanya tidak memadai karena kurangnya spesifikasi dalam taktik fungsional—apa yang harus dikerjakan oleh setiap orang setiap hari di restoran—untuk menjadikan visi itu menjadi kenyataan dalam pengertian peng</a:t>
            </a:r>
            <a:r>
              <a:rPr lang="en-US" sz="2400" smtClean="0"/>
              <a:t>a</a:t>
            </a:r>
            <a:r>
              <a:rPr lang="id-ID" sz="2400" smtClean="0"/>
              <a:t>laman makan pelanggan. </a:t>
            </a:r>
            <a:endParaRPr lang="en-US" sz="2400" smtClean="0"/>
          </a:p>
        </p:txBody>
      </p:sp>
    </p:spTree>
    <p:extLst>
      <p:ext uri="{BB962C8B-B14F-4D97-AF65-F5344CB8AC3E}">
        <p14:creationId xmlns:p14="http://schemas.microsoft.com/office/powerpoint/2010/main" val="2271672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1353</Words>
  <Application>Microsoft Office PowerPoint</Application>
  <PresentationFormat>On-screen Show (4:3)</PresentationFormat>
  <Paragraphs>128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STRATEGI PELAKSANAAN, KONTROL DAN INOVASI</vt:lpstr>
      <vt:lpstr>STRATEGI PELAKSANAAN, KONTROL DAN INOVASI</vt:lpstr>
      <vt:lpstr>Tujuan Jangka Pendek</vt:lpstr>
      <vt:lpstr>Mengapa ada satu perusahaan yang berhasil dan yang lain gagal? </vt:lpstr>
      <vt:lpstr>Apa yang diingat utk memikirkan/ mengevaluasi ulang manfaat sasaran bagi perusahaan?</vt:lpstr>
      <vt:lpstr>Terkait Dengan Sasaran Jangka Pendek</vt:lpstr>
      <vt:lpstr>Manfaat Nilai Tambah Sasaran Jangka Pendek dan Rencana-Rencana Aksi</vt:lpstr>
      <vt:lpstr>TAKTIK FUNGSIONAL YANG MENERAPKAN STRATEGI BISNIS</vt:lpstr>
      <vt:lpstr>Sifat dan nilai kekhususan dalam taktik fungsional dibanding strategi bisnis </vt:lpstr>
      <vt:lpstr>PowerPoint Presentation</vt:lpstr>
      <vt:lpstr>PowerPoint Presentation</vt:lpstr>
      <vt:lpstr>PowerPoint Presentation</vt:lpstr>
      <vt:lpstr>Perbedaan antara Strategi bisnis dan Taktik Fungsional</vt:lpstr>
      <vt:lpstr>OUTSOURCING FUNGSIONAL ACTIVIES </vt:lpstr>
      <vt:lpstr>RENCANA EKSEKUTIF GANTI-RUGI BONUS</vt:lpstr>
      <vt:lpstr>PEMBERIAN KUASA OPERASI PERSONIL: PERAN KEBIJAKAN </vt:lpstr>
      <vt:lpstr>Jenis Ganti-Rugi Bonus Eksekutif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PELAKSANAAN, KONTROL DAN INOVASI</dc:title>
  <dc:creator>Windows User</dc:creator>
  <cp:lastModifiedBy>Windows User</cp:lastModifiedBy>
  <cp:revision>2</cp:revision>
  <dcterms:created xsi:type="dcterms:W3CDTF">2017-04-02T10:22:06Z</dcterms:created>
  <dcterms:modified xsi:type="dcterms:W3CDTF">2017-04-02T10:23:20Z</dcterms:modified>
</cp:coreProperties>
</file>