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35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BA8824-3D9D-47C8-AD68-1121ED5C54B4}" type="datetimeFigureOut">
              <a:rPr lang="en-US" smtClean="0"/>
              <a:t>4/2/2017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F19403-37F2-4811-A94B-EC70BC7D4DC3}" type="slidenum">
              <a:rPr lang="en-US" smtClean="0"/>
              <a:t>‹#›</a:t>
            </a:fld>
            <a:endParaRPr lang="en-US"/>
          </a:p>
        </p:txBody>
      </p:sp>
    </p:spTree>
    <p:extLst>
      <p:ext uri="{BB962C8B-B14F-4D97-AF65-F5344CB8AC3E}">
        <p14:creationId xmlns:p14="http://schemas.microsoft.com/office/powerpoint/2010/main" val="1983591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29A76B6-51AC-40A3-B2C1-66FBF82B15E8}" type="slidenum">
              <a:rPr lang="en-US">
                <a:latin typeface="Arial" charset="0"/>
              </a:rPr>
              <a:pPr/>
              <a:t>4</a:t>
            </a:fld>
            <a:endParaRPr lang="en-US">
              <a:latin typeface="Arial" charset="0"/>
            </a:endParaRPr>
          </a:p>
        </p:txBody>
      </p:sp>
      <p:sp>
        <p:nvSpPr>
          <p:cNvPr id="324611"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324612"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p>
            <a:pPr algn="r"/>
            <a:r>
              <a:rPr lang="en-US" sz="1000">
                <a:latin typeface="Times New Roman" pitchFamily="18" charset="0"/>
              </a:rPr>
              <a:t>2</a:t>
            </a:r>
          </a:p>
        </p:txBody>
      </p:sp>
      <p:sp>
        <p:nvSpPr>
          <p:cNvPr id="324613"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324614"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324615" name="Rectangle 6"/>
          <p:cNvSpPr>
            <a:spLocks noGrp="1" noChangeArrowheads="1"/>
          </p:cNvSpPr>
          <p:nvPr>
            <p:ph type="body" idx="1"/>
          </p:nvPr>
        </p:nvSpPr>
        <p:spPr>
          <a:xfrm>
            <a:off x="457200" y="3323168"/>
            <a:ext cx="5867400" cy="513503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smtClean="0"/>
          </a:p>
        </p:txBody>
      </p:sp>
      <p:sp>
        <p:nvSpPr>
          <p:cNvPr id="324616" name="Rectangle 7"/>
          <p:cNvSpPr>
            <a:spLocks noRot="1" noChangeArrowheads="1" noTextEdit="1"/>
          </p:cNvSpPr>
          <p:nvPr>
            <p:ph type="sldImg"/>
          </p:nvPr>
        </p:nvSpPr>
        <p:spPr>
          <a:xfrm>
            <a:off x="2147888" y="692151"/>
            <a:ext cx="2562225" cy="3416300"/>
          </a:xfrm>
          <a:ln w="12700" cap="flat">
            <a:solidFill>
              <a:schemeClr val="tx1"/>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E2834B5-F496-45A2-808E-0B42282346C2}" type="slidenum">
              <a:rPr lang="en-US">
                <a:latin typeface="Arial" charset="0"/>
              </a:rPr>
              <a:pPr/>
              <a:t>13</a:t>
            </a:fld>
            <a:endParaRPr lang="en-US">
              <a:latin typeface="Arial" charset="0"/>
            </a:endParaRPr>
          </a:p>
        </p:txBody>
      </p:sp>
      <p:sp>
        <p:nvSpPr>
          <p:cNvPr id="333827"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33828" name="Rectangle 3"/>
          <p:cNvSpPr>
            <a:spLocks noChangeArrowheads="1"/>
          </p:cNvSpPr>
          <p:nvPr/>
        </p:nvSpPr>
        <p:spPr bwMode="auto">
          <a:xfrm>
            <a:off x="3886200" y="8684685"/>
            <a:ext cx="2971800" cy="45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p>
            <a:pPr algn="r"/>
            <a:r>
              <a:rPr lang="en-US" sz="1000">
                <a:latin typeface="Times New Roman" pitchFamily="18" charset="0"/>
              </a:rPr>
              <a:t>7</a:t>
            </a:r>
          </a:p>
        </p:txBody>
      </p:sp>
      <p:sp>
        <p:nvSpPr>
          <p:cNvPr id="333829" name="Rectangle 4"/>
          <p:cNvSpPr>
            <a:spLocks noChangeArrowheads="1"/>
          </p:cNvSpPr>
          <p:nvPr/>
        </p:nvSpPr>
        <p:spPr bwMode="auto">
          <a:xfrm>
            <a:off x="0" y="8684685"/>
            <a:ext cx="2971800" cy="45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33830"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33831" name="Rectangle 6"/>
          <p:cNvSpPr>
            <a:spLocks noGrp="1" noChangeArrowheads="1"/>
          </p:cNvSpPr>
          <p:nvPr>
            <p:ph type="body" idx="1"/>
          </p:nvPr>
        </p:nvSpPr>
        <p:spPr>
          <a:xfrm>
            <a:off x="457200" y="3323167"/>
            <a:ext cx="5867400" cy="51329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smtClean="0"/>
          </a:p>
        </p:txBody>
      </p:sp>
      <p:sp>
        <p:nvSpPr>
          <p:cNvPr id="333832" name="Rectangle 7"/>
          <p:cNvSpPr>
            <a:spLocks noRot="1" noChangeArrowheads="1" noTextEdit="1"/>
          </p:cNvSpPr>
          <p:nvPr>
            <p:ph type="sldImg"/>
          </p:nvPr>
        </p:nvSpPr>
        <p:spPr>
          <a:xfrm>
            <a:off x="2147888" y="692151"/>
            <a:ext cx="2562225" cy="3416300"/>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82689EE-8C78-44AA-8562-BCCF83342E67}" type="slidenum">
              <a:rPr lang="en-US">
                <a:latin typeface="Arial" charset="0"/>
              </a:rPr>
              <a:pPr/>
              <a:t>5</a:t>
            </a:fld>
            <a:endParaRPr lang="en-US">
              <a:latin typeface="Arial" charset="0"/>
            </a:endParaRPr>
          </a:p>
        </p:txBody>
      </p:sp>
      <p:sp>
        <p:nvSpPr>
          <p:cNvPr id="325635"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325636"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p>
            <a:pPr algn="r"/>
            <a:r>
              <a:rPr lang="en-US" sz="1000">
                <a:latin typeface="Times New Roman" pitchFamily="18" charset="0"/>
              </a:rPr>
              <a:t>3</a:t>
            </a:r>
          </a:p>
        </p:txBody>
      </p:sp>
      <p:sp>
        <p:nvSpPr>
          <p:cNvPr id="325637"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325638"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325639" name="Rectangle 6"/>
          <p:cNvSpPr>
            <a:spLocks noRot="1" noChangeArrowheads="1" noTextEdit="1"/>
          </p:cNvSpPr>
          <p:nvPr>
            <p:ph type="sldImg"/>
          </p:nvPr>
        </p:nvSpPr>
        <p:spPr>
          <a:xfrm>
            <a:off x="2147888" y="692151"/>
            <a:ext cx="2562225" cy="3416300"/>
          </a:xfrm>
          <a:ln w="12700" cap="flat">
            <a:solidFill>
              <a:schemeClr val="tx1"/>
            </a:solidFill>
          </a:ln>
        </p:spPr>
      </p:sp>
      <p:sp>
        <p:nvSpPr>
          <p:cNvPr id="325640" name="Rectangle 7"/>
          <p:cNvSpPr>
            <a:spLocks noGrp="1" noChangeArrowheads="1"/>
          </p:cNvSpPr>
          <p:nvPr>
            <p:ph type="body" idx="1"/>
          </p:nvPr>
        </p:nvSpPr>
        <p:spPr>
          <a:xfrm>
            <a:off x="457200" y="3323168"/>
            <a:ext cx="5867400" cy="513503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FC21D14-B27D-4403-9899-88A3A5E66244}" type="slidenum">
              <a:rPr lang="en-US">
                <a:latin typeface="Arial" charset="0"/>
              </a:rPr>
              <a:pPr/>
              <a:t>6</a:t>
            </a:fld>
            <a:endParaRPr lang="en-US">
              <a:latin typeface="Arial" charset="0"/>
            </a:endParaRPr>
          </a:p>
        </p:txBody>
      </p:sp>
      <p:sp>
        <p:nvSpPr>
          <p:cNvPr id="326659"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326660"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p>
            <a:pPr algn="r"/>
            <a:r>
              <a:rPr lang="en-US" sz="1000">
                <a:latin typeface="Times New Roman" pitchFamily="18" charset="0"/>
              </a:rPr>
              <a:t>3</a:t>
            </a:r>
          </a:p>
        </p:txBody>
      </p:sp>
      <p:sp>
        <p:nvSpPr>
          <p:cNvPr id="326661"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326662"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326663" name="Rectangle 6"/>
          <p:cNvSpPr>
            <a:spLocks noRot="1" noChangeArrowheads="1" noTextEdit="1"/>
          </p:cNvSpPr>
          <p:nvPr>
            <p:ph type="sldImg"/>
          </p:nvPr>
        </p:nvSpPr>
        <p:spPr>
          <a:xfrm>
            <a:off x="2147888" y="692151"/>
            <a:ext cx="2562225" cy="3416300"/>
          </a:xfrm>
          <a:ln w="12700" cap="flat">
            <a:solidFill>
              <a:schemeClr val="tx1"/>
            </a:solidFill>
          </a:ln>
        </p:spPr>
      </p:sp>
      <p:sp>
        <p:nvSpPr>
          <p:cNvPr id="326664" name="Rectangle 7"/>
          <p:cNvSpPr>
            <a:spLocks noGrp="1" noChangeArrowheads="1"/>
          </p:cNvSpPr>
          <p:nvPr>
            <p:ph type="body" idx="1"/>
          </p:nvPr>
        </p:nvSpPr>
        <p:spPr>
          <a:xfrm>
            <a:off x="457200" y="3323168"/>
            <a:ext cx="5867400" cy="513503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A85F768-E5FF-4FDD-A5E3-9102E7A27C37}" type="slidenum">
              <a:rPr lang="en-US">
                <a:latin typeface="Arial" charset="0"/>
              </a:rPr>
              <a:pPr/>
              <a:t>7</a:t>
            </a:fld>
            <a:endParaRPr lang="en-US">
              <a:latin typeface="Arial" charset="0"/>
            </a:endParaRPr>
          </a:p>
        </p:txBody>
      </p:sp>
      <p:sp>
        <p:nvSpPr>
          <p:cNvPr id="327683"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27684" name="Rectangle 3"/>
          <p:cNvSpPr>
            <a:spLocks noChangeArrowheads="1"/>
          </p:cNvSpPr>
          <p:nvPr/>
        </p:nvSpPr>
        <p:spPr bwMode="auto">
          <a:xfrm>
            <a:off x="3886200" y="8684685"/>
            <a:ext cx="2971800" cy="45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p>
            <a:pPr algn="r"/>
            <a:r>
              <a:rPr lang="en-US" sz="1000">
                <a:latin typeface="Times New Roman" pitchFamily="18" charset="0"/>
              </a:rPr>
              <a:t>7</a:t>
            </a:r>
          </a:p>
        </p:txBody>
      </p:sp>
      <p:sp>
        <p:nvSpPr>
          <p:cNvPr id="327685" name="Rectangle 4"/>
          <p:cNvSpPr>
            <a:spLocks noChangeArrowheads="1"/>
          </p:cNvSpPr>
          <p:nvPr/>
        </p:nvSpPr>
        <p:spPr bwMode="auto">
          <a:xfrm>
            <a:off x="0" y="8684685"/>
            <a:ext cx="2971800" cy="45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27686"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27687" name="Rectangle 6"/>
          <p:cNvSpPr>
            <a:spLocks noGrp="1" noChangeArrowheads="1"/>
          </p:cNvSpPr>
          <p:nvPr>
            <p:ph type="body" idx="1"/>
          </p:nvPr>
        </p:nvSpPr>
        <p:spPr>
          <a:xfrm>
            <a:off x="457200" y="3323167"/>
            <a:ext cx="5867400" cy="51329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smtClean="0"/>
          </a:p>
        </p:txBody>
      </p:sp>
      <p:sp>
        <p:nvSpPr>
          <p:cNvPr id="327688" name="Rectangle 7"/>
          <p:cNvSpPr>
            <a:spLocks noRot="1" noChangeArrowheads="1" noTextEdit="1"/>
          </p:cNvSpPr>
          <p:nvPr>
            <p:ph type="sldImg"/>
          </p:nvPr>
        </p:nvSpPr>
        <p:spPr>
          <a:xfrm>
            <a:off x="2147888" y="692151"/>
            <a:ext cx="2562225" cy="3416300"/>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EE25930-8341-42EC-A5FA-E466ACA6DB98}" type="slidenum">
              <a:rPr lang="en-US">
                <a:latin typeface="Arial" charset="0"/>
              </a:rPr>
              <a:pPr/>
              <a:t>8</a:t>
            </a:fld>
            <a:endParaRPr lang="en-US">
              <a:latin typeface="Arial" charset="0"/>
            </a:endParaRPr>
          </a:p>
        </p:txBody>
      </p:sp>
      <p:sp>
        <p:nvSpPr>
          <p:cNvPr id="328707"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28708" name="Rectangle 3"/>
          <p:cNvSpPr>
            <a:spLocks noChangeArrowheads="1"/>
          </p:cNvSpPr>
          <p:nvPr/>
        </p:nvSpPr>
        <p:spPr bwMode="auto">
          <a:xfrm>
            <a:off x="3886200" y="8684685"/>
            <a:ext cx="2971800" cy="45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p>
            <a:pPr algn="r"/>
            <a:r>
              <a:rPr lang="en-US" sz="1000">
                <a:latin typeface="Times New Roman" pitchFamily="18" charset="0"/>
              </a:rPr>
              <a:t>7</a:t>
            </a:r>
          </a:p>
        </p:txBody>
      </p:sp>
      <p:sp>
        <p:nvSpPr>
          <p:cNvPr id="328709" name="Rectangle 4"/>
          <p:cNvSpPr>
            <a:spLocks noChangeArrowheads="1"/>
          </p:cNvSpPr>
          <p:nvPr/>
        </p:nvSpPr>
        <p:spPr bwMode="auto">
          <a:xfrm>
            <a:off x="0" y="8684685"/>
            <a:ext cx="2971800" cy="45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28710"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28711" name="Rectangle 6"/>
          <p:cNvSpPr>
            <a:spLocks noGrp="1" noChangeArrowheads="1"/>
          </p:cNvSpPr>
          <p:nvPr>
            <p:ph type="body" idx="1"/>
          </p:nvPr>
        </p:nvSpPr>
        <p:spPr>
          <a:xfrm>
            <a:off x="457200" y="3323167"/>
            <a:ext cx="5867400" cy="51329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smtClean="0"/>
          </a:p>
        </p:txBody>
      </p:sp>
      <p:sp>
        <p:nvSpPr>
          <p:cNvPr id="328712" name="Rectangle 7"/>
          <p:cNvSpPr>
            <a:spLocks noRot="1" noChangeArrowheads="1" noTextEdit="1"/>
          </p:cNvSpPr>
          <p:nvPr>
            <p:ph type="sldImg"/>
          </p:nvPr>
        </p:nvSpPr>
        <p:spPr>
          <a:xfrm>
            <a:off x="2147888" y="692151"/>
            <a:ext cx="2562225" cy="3416300"/>
          </a:xfrm>
          <a:ln w="12700" cap="flat">
            <a:solidFill>
              <a:schemeClr val="tx1"/>
            </a:solid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0E82987-088B-416A-AE0B-B6542D7E64CF}" type="slidenum">
              <a:rPr lang="en-US">
                <a:latin typeface="Arial" charset="0"/>
              </a:rPr>
              <a:pPr/>
              <a:t>9</a:t>
            </a:fld>
            <a:endParaRPr lang="en-US">
              <a:latin typeface="Arial" charset="0"/>
            </a:endParaRPr>
          </a:p>
        </p:txBody>
      </p:sp>
      <p:sp>
        <p:nvSpPr>
          <p:cNvPr id="329731"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29732" name="Rectangle 3"/>
          <p:cNvSpPr>
            <a:spLocks noChangeArrowheads="1"/>
          </p:cNvSpPr>
          <p:nvPr/>
        </p:nvSpPr>
        <p:spPr bwMode="auto">
          <a:xfrm>
            <a:off x="3886200" y="8684685"/>
            <a:ext cx="2971800" cy="45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p>
            <a:pPr algn="r"/>
            <a:r>
              <a:rPr lang="en-US" sz="1000">
                <a:latin typeface="Times New Roman" pitchFamily="18" charset="0"/>
              </a:rPr>
              <a:t>7</a:t>
            </a:r>
          </a:p>
        </p:txBody>
      </p:sp>
      <p:sp>
        <p:nvSpPr>
          <p:cNvPr id="329733" name="Rectangle 4"/>
          <p:cNvSpPr>
            <a:spLocks noChangeArrowheads="1"/>
          </p:cNvSpPr>
          <p:nvPr/>
        </p:nvSpPr>
        <p:spPr bwMode="auto">
          <a:xfrm>
            <a:off x="0" y="8684685"/>
            <a:ext cx="2971800" cy="45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29734"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29735" name="Rectangle 6"/>
          <p:cNvSpPr>
            <a:spLocks noGrp="1" noChangeArrowheads="1"/>
          </p:cNvSpPr>
          <p:nvPr>
            <p:ph type="body" idx="1"/>
          </p:nvPr>
        </p:nvSpPr>
        <p:spPr>
          <a:xfrm>
            <a:off x="457200" y="3323167"/>
            <a:ext cx="5867400" cy="51329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smtClean="0"/>
          </a:p>
        </p:txBody>
      </p:sp>
      <p:sp>
        <p:nvSpPr>
          <p:cNvPr id="329736" name="Rectangle 7"/>
          <p:cNvSpPr>
            <a:spLocks noRot="1" noChangeArrowheads="1" noTextEdit="1"/>
          </p:cNvSpPr>
          <p:nvPr>
            <p:ph type="sldImg"/>
          </p:nvPr>
        </p:nvSpPr>
        <p:spPr>
          <a:xfrm>
            <a:off x="2147888" y="692151"/>
            <a:ext cx="2562225" cy="3416300"/>
          </a:xfrm>
          <a:ln w="12700" cap="flat">
            <a:solidFill>
              <a:schemeClr val="tx1"/>
            </a:solid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4F2D123-A8A3-4E38-89D4-F042214B6F11}" type="slidenum">
              <a:rPr lang="en-US">
                <a:latin typeface="Arial" charset="0"/>
              </a:rPr>
              <a:pPr/>
              <a:t>10</a:t>
            </a:fld>
            <a:endParaRPr lang="en-US">
              <a:latin typeface="Arial" charset="0"/>
            </a:endParaRPr>
          </a:p>
        </p:txBody>
      </p:sp>
      <p:sp>
        <p:nvSpPr>
          <p:cNvPr id="330755"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30756" name="Rectangle 3"/>
          <p:cNvSpPr>
            <a:spLocks noChangeArrowheads="1"/>
          </p:cNvSpPr>
          <p:nvPr/>
        </p:nvSpPr>
        <p:spPr bwMode="auto">
          <a:xfrm>
            <a:off x="3886200" y="8684685"/>
            <a:ext cx="2971800" cy="45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p>
            <a:pPr algn="r"/>
            <a:r>
              <a:rPr lang="en-US" sz="1000">
                <a:latin typeface="Times New Roman" pitchFamily="18" charset="0"/>
              </a:rPr>
              <a:t>7</a:t>
            </a:r>
          </a:p>
        </p:txBody>
      </p:sp>
      <p:sp>
        <p:nvSpPr>
          <p:cNvPr id="330757" name="Rectangle 4"/>
          <p:cNvSpPr>
            <a:spLocks noChangeArrowheads="1"/>
          </p:cNvSpPr>
          <p:nvPr/>
        </p:nvSpPr>
        <p:spPr bwMode="auto">
          <a:xfrm>
            <a:off x="0" y="8684685"/>
            <a:ext cx="2971800" cy="45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30758"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30759" name="Rectangle 6"/>
          <p:cNvSpPr>
            <a:spLocks noGrp="1" noChangeArrowheads="1"/>
          </p:cNvSpPr>
          <p:nvPr>
            <p:ph type="body" idx="1"/>
          </p:nvPr>
        </p:nvSpPr>
        <p:spPr>
          <a:xfrm>
            <a:off x="457200" y="3323167"/>
            <a:ext cx="5867400" cy="51329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smtClean="0"/>
          </a:p>
        </p:txBody>
      </p:sp>
      <p:sp>
        <p:nvSpPr>
          <p:cNvPr id="330760" name="Rectangle 7"/>
          <p:cNvSpPr>
            <a:spLocks noRot="1" noChangeArrowheads="1" noTextEdit="1"/>
          </p:cNvSpPr>
          <p:nvPr>
            <p:ph type="sldImg"/>
          </p:nvPr>
        </p:nvSpPr>
        <p:spPr>
          <a:xfrm>
            <a:off x="2147888" y="692151"/>
            <a:ext cx="2562225" cy="3416300"/>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9EB3270-2224-4405-AE74-9F3987B4FAFE}" type="slidenum">
              <a:rPr lang="en-US">
                <a:latin typeface="Arial" charset="0"/>
              </a:rPr>
              <a:pPr/>
              <a:t>11</a:t>
            </a:fld>
            <a:endParaRPr lang="en-US">
              <a:latin typeface="Arial" charset="0"/>
            </a:endParaRPr>
          </a:p>
        </p:txBody>
      </p:sp>
      <p:sp>
        <p:nvSpPr>
          <p:cNvPr id="331779"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331780"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p>
            <a:pPr algn="r"/>
            <a:r>
              <a:rPr lang="en-US" sz="1000">
                <a:latin typeface="Times New Roman" pitchFamily="18" charset="0"/>
              </a:rPr>
              <a:t>3</a:t>
            </a:r>
          </a:p>
        </p:txBody>
      </p:sp>
      <p:sp>
        <p:nvSpPr>
          <p:cNvPr id="331781"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331782"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331783" name="Rectangle 6"/>
          <p:cNvSpPr>
            <a:spLocks noRot="1" noChangeArrowheads="1" noTextEdit="1"/>
          </p:cNvSpPr>
          <p:nvPr>
            <p:ph type="sldImg"/>
          </p:nvPr>
        </p:nvSpPr>
        <p:spPr>
          <a:xfrm>
            <a:off x="2147888" y="692151"/>
            <a:ext cx="2562225" cy="3416300"/>
          </a:xfrm>
          <a:ln w="12700" cap="flat">
            <a:solidFill>
              <a:schemeClr val="tx1"/>
            </a:solidFill>
          </a:ln>
        </p:spPr>
      </p:sp>
      <p:sp>
        <p:nvSpPr>
          <p:cNvPr id="331784" name="Rectangle 7"/>
          <p:cNvSpPr>
            <a:spLocks noGrp="1" noChangeArrowheads="1"/>
          </p:cNvSpPr>
          <p:nvPr>
            <p:ph type="body" idx="1"/>
          </p:nvPr>
        </p:nvSpPr>
        <p:spPr>
          <a:xfrm>
            <a:off x="457200" y="3323168"/>
            <a:ext cx="5867400" cy="513503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570A778-309E-468B-AF3F-1C49139D7EA3}" type="slidenum">
              <a:rPr lang="en-US">
                <a:latin typeface="Arial" charset="0"/>
              </a:rPr>
              <a:pPr/>
              <a:t>12</a:t>
            </a:fld>
            <a:endParaRPr lang="en-US">
              <a:latin typeface="Arial" charset="0"/>
            </a:endParaRPr>
          </a:p>
        </p:txBody>
      </p:sp>
      <p:sp>
        <p:nvSpPr>
          <p:cNvPr id="332803"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32804" name="Rectangle 3"/>
          <p:cNvSpPr>
            <a:spLocks noChangeArrowheads="1"/>
          </p:cNvSpPr>
          <p:nvPr/>
        </p:nvSpPr>
        <p:spPr bwMode="auto">
          <a:xfrm>
            <a:off x="3886200" y="8684685"/>
            <a:ext cx="2971800" cy="45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p>
            <a:pPr algn="r"/>
            <a:r>
              <a:rPr lang="en-US" sz="1000">
                <a:latin typeface="Times New Roman" pitchFamily="18" charset="0"/>
              </a:rPr>
              <a:t>7</a:t>
            </a:r>
          </a:p>
        </p:txBody>
      </p:sp>
      <p:sp>
        <p:nvSpPr>
          <p:cNvPr id="332805" name="Rectangle 4"/>
          <p:cNvSpPr>
            <a:spLocks noChangeArrowheads="1"/>
          </p:cNvSpPr>
          <p:nvPr/>
        </p:nvSpPr>
        <p:spPr bwMode="auto">
          <a:xfrm>
            <a:off x="0" y="8684685"/>
            <a:ext cx="2971800" cy="45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32806"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32807" name="Rectangle 6"/>
          <p:cNvSpPr>
            <a:spLocks noGrp="1" noChangeArrowheads="1"/>
          </p:cNvSpPr>
          <p:nvPr>
            <p:ph type="body" idx="1"/>
          </p:nvPr>
        </p:nvSpPr>
        <p:spPr>
          <a:xfrm>
            <a:off x="457200" y="3323167"/>
            <a:ext cx="5867400" cy="51329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smtClean="0"/>
          </a:p>
        </p:txBody>
      </p:sp>
      <p:sp>
        <p:nvSpPr>
          <p:cNvPr id="332808" name="Rectangle 7"/>
          <p:cNvSpPr>
            <a:spLocks noRot="1" noChangeArrowheads="1" noTextEdit="1"/>
          </p:cNvSpPr>
          <p:nvPr>
            <p:ph type="sldImg"/>
          </p:nvPr>
        </p:nvSpPr>
        <p:spPr>
          <a:xfrm>
            <a:off x="2147888" y="692151"/>
            <a:ext cx="2562225" cy="3416300"/>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E15366-A9C3-47E7-BB57-EBCA0EB9F4A0}"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DA739-4448-4494-9225-8431AD649048}" type="slidenum">
              <a:rPr lang="en-US" smtClean="0"/>
              <a:t>‹#›</a:t>
            </a:fld>
            <a:endParaRPr lang="en-US"/>
          </a:p>
        </p:txBody>
      </p:sp>
    </p:spTree>
    <p:extLst>
      <p:ext uri="{BB962C8B-B14F-4D97-AF65-F5344CB8AC3E}">
        <p14:creationId xmlns:p14="http://schemas.microsoft.com/office/powerpoint/2010/main" val="1313300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5366-A9C3-47E7-BB57-EBCA0EB9F4A0}"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DA739-4448-4494-9225-8431AD649048}" type="slidenum">
              <a:rPr lang="en-US" smtClean="0"/>
              <a:t>‹#›</a:t>
            </a:fld>
            <a:endParaRPr lang="en-US"/>
          </a:p>
        </p:txBody>
      </p:sp>
    </p:spTree>
    <p:extLst>
      <p:ext uri="{BB962C8B-B14F-4D97-AF65-F5344CB8AC3E}">
        <p14:creationId xmlns:p14="http://schemas.microsoft.com/office/powerpoint/2010/main" val="2212065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5366-A9C3-47E7-BB57-EBCA0EB9F4A0}"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DA739-4448-4494-9225-8431AD649048}" type="slidenum">
              <a:rPr lang="en-US" smtClean="0"/>
              <a:t>‹#›</a:t>
            </a:fld>
            <a:endParaRPr lang="en-US"/>
          </a:p>
        </p:txBody>
      </p:sp>
    </p:spTree>
    <p:extLst>
      <p:ext uri="{BB962C8B-B14F-4D97-AF65-F5344CB8AC3E}">
        <p14:creationId xmlns:p14="http://schemas.microsoft.com/office/powerpoint/2010/main" val="632045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131445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456113"/>
          </a:xfrm>
        </p:spPr>
        <p:txBody>
          <a:bodyPr/>
          <a:lstStyle/>
          <a:p>
            <a:pPr lvl="0"/>
            <a:endParaRPr lang="en-US" noProof="0" smtClean="0"/>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7B5559C8-27C4-435A-A0FB-6BCDFB361EB0}" type="slidenum">
              <a:rPr lang="en-US"/>
              <a:pPr>
                <a:defRPr/>
              </a:pPr>
              <a:t>‹#›</a:t>
            </a:fld>
            <a:endParaRPr lang="en-US"/>
          </a:p>
        </p:txBody>
      </p:sp>
    </p:spTree>
    <p:extLst>
      <p:ext uri="{BB962C8B-B14F-4D97-AF65-F5344CB8AC3E}">
        <p14:creationId xmlns:p14="http://schemas.microsoft.com/office/powerpoint/2010/main" val="1574185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13144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56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56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C374C461-59F3-48AC-B0D2-FAA3CA0F9C98}" type="slidenum">
              <a:rPr lang="en-US"/>
              <a:pPr>
                <a:defRPr/>
              </a:pPr>
              <a:t>‹#›</a:t>
            </a:fld>
            <a:endParaRPr lang="en-US"/>
          </a:p>
        </p:txBody>
      </p:sp>
    </p:spTree>
    <p:extLst>
      <p:ext uri="{BB962C8B-B14F-4D97-AF65-F5344CB8AC3E}">
        <p14:creationId xmlns:p14="http://schemas.microsoft.com/office/powerpoint/2010/main" val="4026031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5366-A9C3-47E7-BB57-EBCA0EB9F4A0}"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DA739-4448-4494-9225-8431AD649048}" type="slidenum">
              <a:rPr lang="en-US" smtClean="0"/>
              <a:t>‹#›</a:t>
            </a:fld>
            <a:endParaRPr lang="en-US"/>
          </a:p>
        </p:txBody>
      </p:sp>
    </p:spTree>
    <p:extLst>
      <p:ext uri="{BB962C8B-B14F-4D97-AF65-F5344CB8AC3E}">
        <p14:creationId xmlns:p14="http://schemas.microsoft.com/office/powerpoint/2010/main" val="915621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E15366-A9C3-47E7-BB57-EBCA0EB9F4A0}"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4DA739-4448-4494-9225-8431AD649048}" type="slidenum">
              <a:rPr lang="en-US" smtClean="0"/>
              <a:t>‹#›</a:t>
            </a:fld>
            <a:endParaRPr lang="en-US"/>
          </a:p>
        </p:txBody>
      </p:sp>
    </p:spTree>
    <p:extLst>
      <p:ext uri="{BB962C8B-B14F-4D97-AF65-F5344CB8AC3E}">
        <p14:creationId xmlns:p14="http://schemas.microsoft.com/office/powerpoint/2010/main" val="3065833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E15366-A9C3-47E7-BB57-EBCA0EB9F4A0}"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4DA739-4448-4494-9225-8431AD649048}" type="slidenum">
              <a:rPr lang="en-US" smtClean="0"/>
              <a:t>‹#›</a:t>
            </a:fld>
            <a:endParaRPr lang="en-US"/>
          </a:p>
        </p:txBody>
      </p:sp>
    </p:spTree>
    <p:extLst>
      <p:ext uri="{BB962C8B-B14F-4D97-AF65-F5344CB8AC3E}">
        <p14:creationId xmlns:p14="http://schemas.microsoft.com/office/powerpoint/2010/main" val="2997129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E15366-A9C3-47E7-BB57-EBCA0EB9F4A0}" type="datetimeFigureOut">
              <a:rPr lang="en-US" smtClean="0"/>
              <a:t>4/2/2017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4DA739-4448-4494-9225-8431AD649048}" type="slidenum">
              <a:rPr lang="en-US" smtClean="0"/>
              <a:t>‹#›</a:t>
            </a:fld>
            <a:endParaRPr lang="en-US"/>
          </a:p>
        </p:txBody>
      </p:sp>
    </p:spTree>
    <p:extLst>
      <p:ext uri="{BB962C8B-B14F-4D97-AF65-F5344CB8AC3E}">
        <p14:creationId xmlns:p14="http://schemas.microsoft.com/office/powerpoint/2010/main" val="1583072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E15366-A9C3-47E7-BB57-EBCA0EB9F4A0}" type="datetimeFigureOut">
              <a:rPr lang="en-US" smtClean="0"/>
              <a:t>4/2/2017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4DA739-4448-4494-9225-8431AD649048}" type="slidenum">
              <a:rPr lang="en-US" smtClean="0"/>
              <a:t>‹#›</a:t>
            </a:fld>
            <a:endParaRPr lang="en-US"/>
          </a:p>
        </p:txBody>
      </p:sp>
    </p:spTree>
    <p:extLst>
      <p:ext uri="{BB962C8B-B14F-4D97-AF65-F5344CB8AC3E}">
        <p14:creationId xmlns:p14="http://schemas.microsoft.com/office/powerpoint/2010/main" val="2517153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15366-A9C3-47E7-BB57-EBCA0EB9F4A0}" type="datetimeFigureOut">
              <a:rPr lang="en-US" smtClean="0"/>
              <a:t>4/2/2017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4DA739-4448-4494-9225-8431AD649048}" type="slidenum">
              <a:rPr lang="en-US" smtClean="0"/>
              <a:t>‹#›</a:t>
            </a:fld>
            <a:endParaRPr lang="en-US"/>
          </a:p>
        </p:txBody>
      </p:sp>
    </p:spTree>
    <p:extLst>
      <p:ext uri="{BB962C8B-B14F-4D97-AF65-F5344CB8AC3E}">
        <p14:creationId xmlns:p14="http://schemas.microsoft.com/office/powerpoint/2010/main" val="2914802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15366-A9C3-47E7-BB57-EBCA0EB9F4A0}"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4DA739-4448-4494-9225-8431AD649048}" type="slidenum">
              <a:rPr lang="en-US" smtClean="0"/>
              <a:t>‹#›</a:t>
            </a:fld>
            <a:endParaRPr lang="en-US"/>
          </a:p>
        </p:txBody>
      </p:sp>
    </p:spTree>
    <p:extLst>
      <p:ext uri="{BB962C8B-B14F-4D97-AF65-F5344CB8AC3E}">
        <p14:creationId xmlns:p14="http://schemas.microsoft.com/office/powerpoint/2010/main" val="98209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15366-A9C3-47E7-BB57-EBCA0EB9F4A0}"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4DA739-4448-4494-9225-8431AD649048}" type="slidenum">
              <a:rPr lang="en-US" smtClean="0"/>
              <a:t>‹#›</a:t>
            </a:fld>
            <a:endParaRPr lang="en-US"/>
          </a:p>
        </p:txBody>
      </p:sp>
    </p:spTree>
    <p:extLst>
      <p:ext uri="{BB962C8B-B14F-4D97-AF65-F5344CB8AC3E}">
        <p14:creationId xmlns:p14="http://schemas.microsoft.com/office/powerpoint/2010/main" val="1227884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E15366-A9C3-47E7-BB57-EBCA0EB9F4A0}" type="datetimeFigureOut">
              <a:rPr lang="en-US" smtClean="0"/>
              <a:t>4/2/2017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4DA739-4448-4494-9225-8431AD649048}" type="slidenum">
              <a:rPr lang="en-US" smtClean="0"/>
              <a:t>‹#›</a:t>
            </a:fld>
            <a:endParaRPr lang="en-US"/>
          </a:p>
        </p:txBody>
      </p:sp>
    </p:spTree>
    <p:extLst>
      <p:ext uri="{BB962C8B-B14F-4D97-AF65-F5344CB8AC3E}">
        <p14:creationId xmlns:p14="http://schemas.microsoft.com/office/powerpoint/2010/main" val="2734182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0" y="947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p>
            <a:pPr algn="ctr"/>
            <a:endParaRPr lang="en-US"/>
          </a:p>
        </p:txBody>
      </p:sp>
      <p:sp>
        <p:nvSpPr>
          <p:cNvPr id="4100" name="Rectangle 3"/>
          <p:cNvSpPr>
            <a:spLocks noChangeArrowheads="1"/>
          </p:cNvSpPr>
          <p:nvPr/>
        </p:nvSpPr>
        <p:spPr bwMode="auto">
          <a:xfrm>
            <a:off x="0" y="947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p>
            <a:pPr algn="ctr"/>
            <a:endParaRPr lang="en-US"/>
          </a:p>
        </p:txBody>
      </p:sp>
      <p:graphicFrame>
        <p:nvGraphicFramePr>
          <p:cNvPr id="4098" name="Object 4"/>
          <p:cNvGraphicFramePr>
            <a:graphicFrameLocks noChangeAspect="1"/>
          </p:cNvGraphicFramePr>
          <p:nvPr/>
        </p:nvGraphicFramePr>
        <p:xfrm>
          <a:off x="1447800" y="457200"/>
          <a:ext cx="6477000" cy="5562600"/>
        </p:xfrm>
        <a:graphic>
          <a:graphicData uri="http://schemas.openxmlformats.org/presentationml/2006/ole">
            <mc:AlternateContent xmlns:mc="http://schemas.openxmlformats.org/markup-compatibility/2006">
              <mc:Choice xmlns:v="urn:schemas-microsoft-com:vml" Requires="v">
                <p:oleObj spid="_x0000_s1026" name="Slide" r:id="rId3" imgW="431945" imgH="624838" progId="PowerPoint.Slide.8">
                  <p:embed/>
                </p:oleObj>
              </mc:Choice>
              <mc:Fallback>
                <p:oleObj name="Slide" r:id="rId3" imgW="431945" imgH="624838" progId="PowerPoint.Slid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457200"/>
                        <a:ext cx="6477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179954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6" name="Rectangle 2"/>
          <p:cNvSpPr>
            <a:spLocks noChangeArrowheads="1"/>
          </p:cNvSpPr>
          <p:nvPr/>
        </p:nvSpPr>
        <p:spPr bwMode="auto">
          <a:xfrm>
            <a:off x="7237413" y="639921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lstStyle/>
          <a:p>
            <a:pPr algn="r"/>
            <a:endParaRPr lang="en-US" sz="1000">
              <a:latin typeface="Times New Roman" pitchFamily="18" charset="0"/>
            </a:endParaRPr>
          </a:p>
        </p:txBody>
      </p:sp>
      <p:sp>
        <p:nvSpPr>
          <p:cNvPr id="19558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18468" name="Rectangle 4"/>
          <p:cNvSpPr>
            <a:spLocks noGrp="1" noChangeArrowheads="1"/>
          </p:cNvSpPr>
          <p:nvPr>
            <p:ph type="title"/>
          </p:nvPr>
        </p:nvSpPr>
        <p:spPr>
          <a:xfrm>
            <a:off x="685800" y="258763"/>
            <a:ext cx="7772400" cy="1265237"/>
          </a:xfrm>
          <a:solidFill>
            <a:schemeClr val="bg1"/>
          </a:solidFill>
          <a:ln w="12700">
            <a:solidFill>
              <a:schemeClr val="tx1"/>
            </a:solidFill>
          </a:ln>
        </p:spPr>
        <p:txBody>
          <a:bodyPr lIns="90488" tIns="44450" rIns="90488" bIns="44450"/>
          <a:lstStyle/>
          <a:p>
            <a:pPr eaLnBrk="1" hangingPunct="1">
              <a:defRPr/>
            </a:pPr>
            <a:r>
              <a:rPr lang="en-US" sz="3600" smtClean="0">
                <a:latin typeface="Accidental Presidency" pitchFamily="2" charset="0"/>
              </a:rPr>
              <a:t>SUMBER KEKUATAN DAN PENGARUH MANAJER : (LANJUTAN)</a:t>
            </a:r>
          </a:p>
        </p:txBody>
      </p:sp>
      <p:sp>
        <p:nvSpPr>
          <p:cNvPr id="318469" name="Rectangle 5"/>
          <p:cNvSpPr>
            <a:spLocks noGrp="1" noChangeArrowheads="1"/>
          </p:cNvSpPr>
          <p:nvPr>
            <p:ph type="body" idx="1"/>
          </p:nvPr>
        </p:nvSpPr>
        <p:spPr>
          <a:xfrm>
            <a:off x="606425" y="1854200"/>
            <a:ext cx="8308975" cy="4851400"/>
          </a:xfrm>
          <a:noFill/>
        </p:spPr>
        <p:txBody>
          <a:bodyPr lIns="90488" tIns="44450" rIns="90488" bIns="44450">
            <a:normAutofit fontScale="92500" lnSpcReduction="20000"/>
          </a:bodyPr>
          <a:lstStyle/>
          <a:p>
            <a:pPr marL="609600" indent="-609600" eaLnBrk="1" hangingPunct="1">
              <a:lnSpc>
                <a:spcPct val="90000"/>
              </a:lnSpc>
            </a:pPr>
            <a:r>
              <a:rPr lang="en-US" smtClean="0">
                <a:latin typeface="Accidental Presidency" pitchFamily="2" charset="0"/>
              </a:rPr>
              <a:t>KEKUATAN MENGHUKUM, KEKUATAN MENGGUNAKAN PAKSAAN ATAU KEKUATAN DARI HUKUMAN UNTUK KESALAHAN ATAU TINDAKAN YANG TIDAK DIINGINKAN OLEH MANAJER.</a:t>
            </a:r>
          </a:p>
          <a:p>
            <a:pPr marL="609600" indent="-609600" eaLnBrk="1" hangingPunct="1">
              <a:lnSpc>
                <a:spcPct val="90000"/>
              </a:lnSpc>
            </a:pPr>
            <a:r>
              <a:rPr lang="en-US" smtClean="0">
                <a:latin typeface="Accidental Presidency" pitchFamily="2" charset="0"/>
              </a:rPr>
              <a:t>PENGARUH AHLI (EXPERT), BERASAL DARI PENGETAHUAN DAN PENGALAMAN PEMIMPIN PADA AREA ATAU SITUASI KHUSUS.</a:t>
            </a:r>
          </a:p>
          <a:p>
            <a:pPr marL="609600" indent="-609600" eaLnBrk="1" hangingPunct="1">
              <a:lnSpc>
                <a:spcPct val="90000"/>
              </a:lnSpc>
            </a:pPr>
            <a:r>
              <a:rPr lang="en-US" smtClean="0">
                <a:latin typeface="Accidental Presidency" pitchFamily="2" charset="0"/>
              </a:rPr>
              <a:t>PENGARUH REFERENSI, DATANG DARI ORANG-ORANG YANG MEMILIKI KEINGINAN UNTUK DIIDENTIFIKASI SEBAGAI PEMIMPIN.</a:t>
            </a:r>
          </a:p>
          <a:p>
            <a:pPr marL="609600" indent="-609600" eaLnBrk="1" hangingPunct="1">
              <a:lnSpc>
                <a:spcPct val="90000"/>
              </a:lnSpc>
            </a:pPr>
            <a:r>
              <a:rPr lang="en-US" smtClean="0">
                <a:latin typeface="Accidental Presidency" pitchFamily="2" charset="0"/>
              </a:rPr>
              <a:t>PENGARUH PANUTAN, DAPAT MENJADI JALAN YANG SANGAT EFEKTIF BAGI PEMIMPIN UNTUK MEMPENGARUHI KEBIASAAN ORANG LAIN</a:t>
            </a:r>
            <a:r>
              <a:rPr lang="en-US" smtClean="0"/>
              <a:t>.</a:t>
            </a:r>
          </a:p>
          <a:p>
            <a:pPr marL="609600" indent="-609600" eaLnBrk="1" hangingPunct="1">
              <a:lnSpc>
                <a:spcPct val="90000"/>
              </a:lnSpc>
            </a:pPr>
            <a:endParaRPr lang="en-US" smtClean="0"/>
          </a:p>
        </p:txBody>
      </p:sp>
    </p:spTree>
    <p:extLst>
      <p:ext uri="{BB962C8B-B14F-4D97-AF65-F5344CB8AC3E}">
        <p14:creationId xmlns:p14="http://schemas.microsoft.com/office/powerpoint/2010/main" val="2272484425"/>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8469">
                                            <p:txEl>
                                              <p:pRg st="0" end="0"/>
                                            </p:txEl>
                                          </p:spTgt>
                                        </p:tgtEl>
                                        <p:attrNameLst>
                                          <p:attrName>style.visibility</p:attrName>
                                        </p:attrNameLst>
                                      </p:cBhvr>
                                      <p:to>
                                        <p:strVal val="visible"/>
                                      </p:to>
                                    </p:set>
                                    <p:animEffect transition="in" filter="wipe(left)">
                                      <p:cBhvr>
                                        <p:cTn id="7" dur="500"/>
                                        <p:tgtEl>
                                          <p:spTgt spid="318469">
                                            <p:txEl>
                                              <p:pRg st="0" end="0"/>
                                            </p:txEl>
                                          </p:spTgt>
                                        </p:tgtEl>
                                      </p:cBhvr>
                                    </p:animEffect>
                                  </p:childTnLst>
                                  <p:subTnLst>
                                    <p:animClr clrSpc="rgb" dir="cw">
                                      <p:cBhvr override="childStyle">
                                        <p:cTn dur="1" fill="hold" display="0" masterRel="nextClick" afterEffect="1"/>
                                        <p:tgtEl>
                                          <p:spTgt spid="318469">
                                            <p:txEl>
                                              <p:pRg st="0" end="0"/>
                                            </p:txEl>
                                          </p:spTgt>
                                        </p:tgtEl>
                                        <p:attrNameLst>
                                          <p:attrName>ppt_c</p:attrName>
                                        </p:attrNameLst>
                                      </p:cBhvr>
                                      <p:to>
                                        <a:schemeClr val="accent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8469">
                                            <p:txEl>
                                              <p:pRg st="1" end="1"/>
                                            </p:txEl>
                                          </p:spTgt>
                                        </p:tgtEl>
                                        <p:attrNameLst>
                                          <p:attrName>style.visibility</p:attrName>
                                        </p:attrNameLst>
                                      </p:cBhvr>
                                      <p:to>
                                        <p:strVal val="visible"/>
                                      </p:to>
                                    </p:set>
                                    <p:animEffect transition="in" filter="wipe(left)">
                                      <p:cBhvr>
                                        <p:cTn id="12" dur="500"/>
                                        <p:tgtEl>
                                          <p:spTgt spid="318469">
                                            <p:txEl>
                                              <p:pRg st="1" end="1"/>
                                            </p:txEl>
                                          </p:spTgt>
                                        </p:tgtEl>
                                      </p:cBhvr>
                                    </p:animEffect>
                                  </p:childTnLst>
                                  <p:subTnLst>
                                    <p:animClr clrSpc="rgb" dir="cw">
                                      <p:cBhvr override="childStyle">
                                        <p:cTn dur="1" fill="hold" display="0" masterRel="nextClick" afterEffect="1"/>
                                        <p:tgtEl>
                                          <p:spTgt spid="318469">
                                            <p:txEl>
                                              <p:pRg st="1" end="1"/>
                                            </p:txEl>
                                          </p:spTgt>
                                        </p:tgtEl>
                                        <p:attrNameLst>
                                          <p:attrName>ppt_c</p:attrName>
                                        </p:attrNameLst>
                                      </p:cBhvr>
                                      <p:to>
                                        <a:schemeClr val="accent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8469">
                                            <p:txEl>
                                              <p:pRg st="2" end="2"/>
                                            </p:txEl>
                                          </p:spTgt>
                                        </p:tgtEl>
                                        <p:attrNameLst>
                                          <p:attrName>style.visibility</p:attrName>
                                        </p:attrNameLst>
                                      </p:cBhvr>
                                      <p:to>
                                        <p:strVal val="visible"/>
                                      </p:to>
                                    </p:set>
                                    <p:animEffect transition="in" filter="wipe(left)">
                                      <p:cBhvr>
                                        <p:cTn id="17" dur="500"/>
                                        <p:tgtEl>
                                          <p:spTgt spid="318469">
                                            <p:txEl>
                                              <p:pRg st="2" end="2"/>
                                            </p:txEl>
                                          </p:spTgt>
                                        </p:tgtEl>
                                      </p:cBhvr>
                                    </p:animEffect>
                                  </p:childTnLst>
                                  <p:subTnLst>
                                    <p:animClr clrSpc="rgb" dir="cw">
                                      <p:cBhvr override="childStyle">
                                        <p:cTn dur="1" fill="hold" display="0" masterRel="nextClick" afterEffect="1"/>
                                        <p:tgtEl>
                                          <p:spTgt spid="318469">
                                            <p:txEl>
                                              <p:pRg st="2" end="2"/>
                                            </p:txEl>
                                          </p:spTgt>
                                        </p:tgtEl>
                                        <p:attrNameLst>
                                          <p:attrName>ppt_c</p:attrName>
                                        </p:attrNameLst>
                                      </p:cBhvr>
                                      <p:to>
                                        <a:schemeClr val="accent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8469">
                                            <p:txEl>
                                              <p:pRg st="3" end="3"/>
                                            </p:txEl>
                                          </p:spTgt>
                                        </p:tgtEl>
                                        <p:attrNameLst>
                                          <p:attrName>style.visibility</p:attrName>
                                        </p:attrNameLst>
                                      </p:cBhvr>
                                      <p:to>
                                        <p:strVal val="visible"/>
                                      </p:to>
                                    </p:set>
                                    <p:animEffect transition="in" filter="wipe(left)">
                                      <p:cBhvr>
                                        <p:cTn id="22" dur="500"/>
                                        <p:tgtEl>
                                          <p:spTgt spid="318469">
                                            <p:txEl>
                                              <p:pRg st="3" end="3"/>
                                            </p:txEl>
                                          </p:spTgt>
                                        </p:tgtEl>
                                      </p:cBhvr>
                                    </p:animEffect>
                                  </p:childTnLst>
                                  <p:subTnLst>
                                    <p:animClr clrSpc="rgb" dir="cw">
                                      <p:cBhvr override="childStyle">
                                        <p:cTn dur="1" fill="hold" display="0" masterRel="nextClick" afterEffect="1"/>
                                        <p:tgtEl>
                                          <p:spTgt spid="318469">
                                            <p:txEl>
                                              <p:pRg st="3" end="3"/>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661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19661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196612" name="Text Box 4"/>
          <p:cNvSpPr txBox="1">
            <a:spLocks noChangeArrowheads="1"/>
          </p:cNvSpPr>
          <p:nvPr/>
        </p:nvSpPr>
        <p:spPr bwMode="auto">
          <a:xfrm>
            <a:off x="1295400" y="381000"/>
            <a:ext cx="7010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sz="4400">
                <a:solidFill>
                  <a:schemeClr val="tx2"/>
                </a:solidFill>
                <a:latin typeface="Australian Sunrise" pitchFamily="2" charset="0"/>
              </a:rPr>
              <a:t>KULTUR ORGANISASI</a:t>
            </a:r>
          </a:p>
        </p:txBody>
      </p:sp>
      <p:sp>
        <p:nvSpPr>
          <p:cNvPr id="196613" name="Text Box 5"/>
          <p:cNvSpPr txBox="1">
            <a:spLocks noChangeArrowheads="1"/>
          </p:cNvSpPr>
          <p:nvPr/>
        </p:nvSpPr>
        <p:spPr bwMode="auto">
          <a:xfrm>
            <a:off x="1143000" y="1295400"/>
            <a:ext cx="7467600" cy="447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3200">
                <a:latin typeface="Australian Sunrise" pitchFamily="2" charset="0"/>
              </a:rPr>
              <a:t>KULTUR (BUDAYA) ORGANISASI ADALAH SEKUMPULAN ASUMSI PENTING (SERINGKALI TIDAK DIUNGKAPKAN) YANG DIANUT OLEH SEMUA ANGGOTA SUATU ORGANISASI.</a:t>
            </a:r>
          </a:p>
          <a:p>
            <a:r>
              <a:rPr lang="en-US" sz="3200">
                <a:latin typeface="Australian Sunrise" pitchFamily="2" charset="0"/>
              </a:rPr>
              <a:t>ASUMSI, MENJADI ASUMSI BERSAMA MELALUI INTERNALISASI DIKALANGAN ANGGOTA-ANGGOTA ORGANISASI</a:t>
            </a:r>
            <a:r>
              <a:rPr lang="en-US" sz="3200">
                <a:latin typeface="Arial" charset="0"/>
              </a:rPr>
              <a:t>.</a:t>
            </a:r>
          </a:p>
        </p:txBody>
      </p:sp>
    </p:spTree>
    <p:extLst>
      <p:ext uri="{BB962C8B-B14F-4D97-AF65-F5344CB8AC3E}">
        <p14:creationId xmlns:p14="http://schemas.microsoft.com/office/powerpoint/2010/main" val="3154793884"/>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634" name="Rectangle 2"/>
          <p:cNvSpPr>
            <a:spLocks noChangeArrowheads="1"/>
          </p:cNvSpPr>
          <p:nvPr/>
        </p:nvSpPr>
        <p:spPr bwMode="auto">
          <a:xfrm>
            <a:off x="7237413" y="639921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lstStyle/>
          <a:p>
            <a:pPr algn="r"/>
            <a:endParaRPr lang="en-US" sz="1000">
              <a:latin typeface="Times New Roman" pitchFamily="18" charset="0"/>
            </a:endParaRPr>
          </a:p>
        </p:txBody>
      </p:sp>
      <p:sp>
        <p:nvSpPr>
          <p:cNvPr id="197635"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22564" name="Rectangle 4"/>
          <p:cNvSpPr>
            <a:spLocks noGrp="1" noChangeArrowheads="1"/>
          </p:cNvSpPr>
          <p:nvPr>
            <p:ph type="title"/>
          </p:nvPr>
        </p:nvSpPr>
        <p:spPr>
          <a:xfrm>
            <a:off x="671513" y="138113"/>
            <a:ext cx="7786687" cy="1016000"/>
          </a:xfrm>
          <a:solidFill>
            <a:schemeClr val="bg1"/>
          </a:solidFill>
          <a:ln w="12700">
            <a:solidFill>
              <a:schemeClr val="tx1"/>
            </a:solidFill>
          </a:ln>
        </p:spPr>
        <p:txBody>
          <a:bodyPr lIns="90488" tIns="44450" rIns="90488" bIns="44450"/>
          <a:lstStyle/>
          <a:p>
            <a:pPr eaLnBrk="1" hangingPunct="1">
              <a:defRPr/>
            </a:pPr>
            <a:r>
              <a:rPr lang="en-US" smtClean="0">
                <a:latin typeface="BudHand" pitchFamily="2" charset="0"/>
              </a:rPr>
              <a:t>KANDUNGAN KULTUR :</a:t>
            </a:r>
          </a:p>
        </p:txBody>
      </p:sp>
      <p:sp>
        <p:nvSpPr>
          <p:cNvPr id="322565" name="Rectangle 5"/>
          <p:cNvSpPr>
            <a:spLocks noGrp="1" noChangeArrowheads="1"/>
          </p:cNvSpPr>
          <p:nvPr>
            <p:ph type="body" idx="1"/>
          </p:nvPr>
        </p:nvSpPr>
        <p:spPr>
          <a:xfrm>
            <a:off x="606425" y="1371600"/>
            <a:ext cx="8004175" cy="5105400"/>
          </a:xfrm>
          <a:noFill/>
        </p:spPr>
        <p:txBody>
          <a:bodyPr lIns="90488" tIns="44450" rIns="90488" bIns="44450"/>
          <a:lstStyle/>
          <a:p>
            <a:pPr marL="609600" indent="-609600" eaLnBrk="1" hangingPunct="1">
              <a:spcBef>
                <a:spcPct val="0"/>
              </a:spcBef>
              <a:buFont typeface="Symbol" pitchFamily="18" charset="2"/>
              <a:buAutoNum type="alphaLcPeriod"/>
            </a:pPr>
            <a:r>
              <a:rPr lang="en-US" smtClean="0">
                <a:latin typeface="Haettenschweiler" pitchFamily="34" charset="0"/>
              </a:rPr>
              <a:t>PENGARUH LINGKUNGAN BISNIS PADA UMUMNYA DAN INDUSTRI KHUSUSNYA MERUPAKAN FAKTOR  PENENTU PENTING DARI ASUMSI BERSAMA</a:t>
            </a:r>
            <a:endParaRPr lang="en-US" b="1" smtClean="0">
              <a:latin typeface="Haettenschweiler" pitchFamily="34" charset="0"/>
            </a:endParaRPr>
          </a:p>
          <a:p>
            <a:pPr marL="609600" indent="-609600" eaLnBrk="1" hangingPunct="1">
              <a:spcBef>
                <a:spcPct val="0"/>
              </a:spcBef>
              <a:buFont typeface="Symbol" pitchFamily="18" charset="2"/>
              <a:buAutoNum type="alphaLcPeriod"/>
            </a:pPr>
            <a:r>
              <a:rPr lang="en-US" smtClean="0">
                <a:latin typeface="Haettenschweiler" pitchFamily="34" charset="0"/>
              </a:rPr>
              <a:t>PENDIRI, PEMIMPIN DAN KARYAWAN MEMBAWA POLA ASUMSI MEREKA SENDIRI KETIKA MEREKA BERGABUNG DENGAN PERUSAHAAN</a:t>
            </a:r>
          </a:p>
          <a:p>
            <a:pPr marL="609600" indent="-609600" eaLnBrk="1" hangingPunct="1">
              <a:spcBef>
                <a:spcPct val="0"/>
              </a:spcBef>
              <a:buFont typeface="Symbol" pitchFamily="18" charset="2"/>
              <a:buAutoNum type="alphaLcPeriod"/>
            </a:pPr>
            <a:r>
              <a:rPr lang="en-US" smtClean="0">
                <a:latin typeface="Haettenschweiler" pitchFamily="34" charset="0"/>
              </a:rPr>
              <a:t>ASUMSI BERSAMA DIBENTUK OLEH PENGALAMAN AKTUAL YANG DIJUMPAI KARYAWAN DIPERUSAHAAN KETIKA MEREKA MENCARI PEMECAHAN ATAS MASALAH YANG DIHADAPI.</a:t>
            </a:r>
          </a:p>
        </p:txBody>
      </p:sp>
    </p:spTree>
    <p:extLst>
      <p:ext uri="{BB962C8B-B14F-4D97-AF65-F5344CB8AC3E}">
        <p14:creationId xmlns:p14="http://schemas.microsoft.com/office/powerpoint/2010/main" val="1580122902"/>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2565">
                                            <p:txEl>
                                              <p:pRg st="0" end="0"/>
                                            </p:txEl>
                                          </p:spTgt>
                                        </p:tgtEl>
                                        <p:attrNameLst>
                                          <p:attrName>style.visibility</p:attrName>
                                        </p:attrNameLst>
                                      </p:cBhvr>
                                      <p:to>
                                        <p:strVal val="visible"/>
                                      </p:to>
                                    </p:set>
                                    <p:animEffect transition="in" filter="wipe(left)">
                                      <p:cBhvr>
                                        <p:cTn id="7" dur="500"/>
                                        <p:tgtEl>
                                          <p:spTgt spid="322565">
                                            <p:txEl>
                                              <p:pRg st="0" end="0"/>
                                            </p:txEl>
                                          </p:spTgt>
                                        </p:tgtEl>
                                      </p:cBhvr>
                                    </p:animEffect>
                                  </p:childTnLst>
                                  <p:subTnLst>
                                    <p:animClr clrSpc="rgb" dir="cw">
                                      <p:cBhvr override="childStyle">
                                        <p:cTn dur="1" fill="hold" display="0" masterRel="nextClick" afterEffect="1"/>
                                        <p:tgtEl>
                                          <p:spTgt spid="322565">
                                            <p:txEl>
                                              <p:pRg st="0" end="0"/>
                                            </p:txEl>
                                          </p:spTgt>
                                        </p:tgtEl>
                                        <p:attrNameLst>
                                          <p:attrName>ppt_c</p:attrName>
                                        </p:attrNameLst>
                                      </p:cBhvr>
                                      <p:to>
                                        <a:schemeClr val="accent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2565">
                                            <p:txEl>
                                              <p:pRg st="1" end="1"/>
                                            </p:txEl>
                                          </p:spTgt>
                                        </p:tgtEl>
                                        <p:attrNameLst>
                                          <p:attrName>style.visibility</p:attrName>
                                        </p:attrNameLst>
                                      </p:cBhvr>
                                      <p:to>
                                        <p:strVal val="visible"/>
                                      </p:to>
                                    </p:set>
                                    <p:animEffect transition="in" filter="wipe(left)">
                                      <p:cBhvr>
                                        <p:cTn id="12" dur="500"/>
                                        <p:tgtEl>
                                          <p:spTgt spid="322565">
                                            <p:txEl>
                                              <p:pRg st="1" end="1"/>
                                            </p:txEl>
                                          </p:spTgt>
                                        </p:tgtEl>
                                      </p:cBhvr>
                                    </p:animEffect>
                                  </p:childTnLst>
                                  <p:subTnLst>
                                    <p:animClr clrSpc="rgb" dir="cw">
                                      <p:cBhvr override="childStyle">
                                        <p:cTn dur="1" fill="hold" display="0" masterRel="nextClick" afterEffect="1"/>
                                        <p:tgtEl>
                                          <p:spTgt spid="322565">
                                            <p:txEl>
                                              <p:pRg st="1" end="1"/>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8" name="Rectangle 2"/>
          <p:cNvSpPr>
            <a:spLocks noChangeArrowheads="1"/>
          </p:cNvSpPr>
          <p:nvPr/>
        </p:nvSpPr>
        <p:spPr bwMode="auto">
          <a:xfrm>
            <a:off x="7237413" y="639921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lstStyle/>
          <a:p>
            <a:pPr algn="r"/>
            <a:endParaRPr lang="en-US" sz="1000">
              <a:latin typeface="Times New Roman" pitchFamily="18" charset="0"/>
            </a:endParaRPr>
          </a:p>
        </p:txBody>
      </p:sp>
      <p:sp>
        <p:nvSpPr>
          <p:cNvPr id="19865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24612" name="Rectangle 4"/>
          <p:cNvSpPr>
            <a:spLocks noGrp="1" noChangeArrowheads="1"/>
          </p:cNvSpPr>
          <p:nvPr>
            <p:ph type="title"/>
          </p:nvPr>
        </p:nvSpPr>
        <p:spPr>
          <a:xfrm>
            <a:off x="685800" y="258763"/>
            <a:ext cx="8001000" cy="1265237"/>
          </a:xfrm>
          <a:solidFill>
            <a:schemeClr val="bg1"/>
          </a:solidFill>
          <a:ln w="12700">
            <a:solidFill>
              <a:schemeClr val="tx1"/>
            </a:solidFill>
          </a:ln>
        </p:spPr>
        <p:txBody>
          <a:bodyPr lIns="90488" tIns="44450" rIns="90488" bIns="44450">
            <a:normAutofit fontScale="90000"/>
          </a:bodyPr>
          <a:lstStyle/>
          <a:p>
            <a:pPr eaLnBrk="1" hangingPunct="1">
              <a:defRPr/>
            </a:pPr>
            <a:r>
              <a:rPr lang="en-US" sz="4000" smtClean="0">
                <a:latin typeface="Comic Sans MS" pitchFamily="66" charset="0"/>
              </a:rPr>
              <a:t>MEMANAJEMENI HUBUNGAN STRATEGI - KULTUR</a:t>
            </a:r>
          </a:p>
        </p:txBody>
      </p:sp>
      <p:sp>
        <p:nvSpPr>
          <p:cNvPr id="324613" name="Rectangle 5"/>
          <p:cNvSpPr>
            <a:spLocks noGrp="1" noChangeArrowheads="1"/>
          </p:cNvSpPr>
          <p:nvPr>
            <p:ph type="body" idx="1"/>
          </p:nvPr>
        </p:nvSpPr>
        <p:spPr>
          <a:xfrm>
            <a:off x="606425" y="1828800"/>
            <a:ext cx="8004175" cy="4648200"/>
          </a:xfrm>
          <a:noFill/>
        </p:spPr>
        <p:txBody>
          <a:bodyPr lIns="90488" tIns="44450" rIns="90488" bIns="44450"/>
          <a:lstStyle/>
          <a:p>
            <a:pPr marL="609600" indent="-609600" eaLnBrk="1" hangingPunct="1">
              <a:lnSpc>
                <a:spcPct val="80000"/>
              </a:lnSpc>
              <a:buFontTx/>
              <a:buNone/>
            </a:pPr>
            <a:r>
              <a:rPr lang="en-US" sz="2800" smtClean="0"/>
              <a:t>      </a:t>
            </a:r>
            <a:r>
              <a:rPr lang="en-US" sz="2800" smtClean="0">
                <a:latin typeface="Comic Sans MS" pitchFamily="66" charset="0"/>
              </a:rPr>
              <a:t>MANAJER SUKAR MEMBAYANGKAN HUBUNGAN ANTARA KULTUR PERUSAHAAN DAN FAKTOR-FAKTOR KRITIS YANG MENENTUKAN STRATEGI. TETAPI MANAJER MENYADARI BAHWA KOMPONEN-KOMPONEN KUNCI PERUSAHAAN : STRUKTUR, STAF, SISTEM, MANUSIA DAN GAYA, MEMPENGARUHI CARA PELAKSANA AN TUGAS-TUGAS MANAJERIAL PENTING DAN BAGAIMANA TATA HUBUNGAN MANAJEMEN TERBENTUK.</a:t>
            </a:r>
          </a:p>
          <a:p>
            <a:pPr marL="609600" indent="-609600" eaLnBrk="1" hangingPunct="1">
              <a:lnSpc>
                <a:spcPct val="80000"/>
              </a:lnSpc>
              <a:spcBef>
                <a:spcPct val="0"/>
              </a:spcBef>
              <a:buFont typeface="Symbol" pitchFamily="18" charset="2"/>
              <a:buNone/>
            </a:pPr>
            <a:endParaRPr lang="en-US" sz="2800" b="1" smtClean="0">
              <a:latin typeface="Comic Sans MS" pitchFamily="66" charset="0"/>
            </a:endParaRPr>
          </a:p>
        </p:txBody>
      </p:sp>
    </p:spTree>
    <p:extLst>
      <p:ext uri="{BB962C8B-B14F-4D97-AF65-F5344CB8AC3E}">
        <p14:creationId xmlns:p14="http://schemas.microsoft.com/office/powerpoint/2010/main" val="1599460445"/>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4613">
                                            <p:txEl>
                                              <p:pRg st="0" end="0"/>
                                            </p:txEl>
                                          </p:spTgt>
                                        </p:tgtEl>
                                        <p:attrNameLst>
                                          <p:attrName>style.visibility</p:attrName>
                                        </p:attrNameLst>
                                      </p:cBhvr>
                                      <p:to>
                                        <p:strVal val="visible"/>
                                      </p:to>
                                    </p:set>
                                    <p:animEffect transition="in" filter="wipe(left)">
                                      <p:cBhvr>
                                        <p:cTn id="7" dur="500"/>
                                        <p:tgtEl>
                                          <p:spTgt spid="324613">
                                            <p:txEl>
                                              <p:pRg st="0" end="0"/>
                                            </p:txEl>
                                          </p:spTgt>
                                        </p:tgtEl>
                                      </p:cBhvr>
                                    </p:animEffect>
                                  </p:childTnLst>
                                  <p:subTnLst>
                                    <p:animClr clrSpc="rgb" dir="cw">
                                      <p:cBhvr override="childStyle">
                                        <p:cTn dur="1" fill="hold" display="0" masterRel="nextClick" afterEffect="1"/>
                                        <p:tgtEl>
                                          <p:spTgt spid="324613">
                                            <p:txEl>
                                              <p:pRg st="0" end="0"/>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ctrTitle"/>
          </p:nvPr>
        </p:nvSpPr>
        <p:spPr>
          <a:xfrm>
            <a:off x="685800" y="990600"/>
            <a:ext cx="7772400" cy="1828800"/>
          </a:xfrm>
        </p:spPr>
        <p:txBody>
          <a:bodyPr/>
          <a:lstStyle/>
          <a:p>
            <a:pPr eaLnBrk="1" hangingPunct="1">
              <a:defRPr/>
            </a:pPr>
            <a:r>
              <a:rPr lang="en-US" b="0" smtClean="0"/>
              <a:t>KEPEMIMPINAN DAN BUDAYA</a:t>
            </a:r>
          </a:p>
        </p:txBody>
      </p:sp>
      <p:sp>
        <p:nvSpPr>
          <p:cNvPr id="333827" name="Rectangle 3"/>
          <p:cNvSpPr>
            <a:spLocks noGrp="1" noChangeArrowheads="1"/>
          </p:cNvSpPr>
          <p:nvPr>
            <p:ph type="subTitle" idx="1"/>
          </p:nvPr>
        </p:nvSpPr>
        <p:spPr>
          <a:xfrm>
            <a:off x="609600" y="3200400"/>
            <a:ext cx="8153400" cy="3352800"/>
          </a:xfrm>
        </p:spPr>
        <p:txBody>
          <a:bodyPr/>
          <a:lstStyle/>
          <a:p>
            <a:pPr algn="l" eaLnBrk="1" hangingPunct="1">
              <a:lnSpc>
                <a:spcPct val="80000"/>
              </a:lnSpc>
              <a:defRPr/>
            </a:pPr>
            <a:r>
              <a:rPr lang="en-US" sz="2800" b="0" smtClean="0"/>
              <a:t>KEPEMIMPINAN ORGANISASIONAL</a:t>
            </a:r>
            <a:r>
              <a:rPr lang="en-US" sz="2800" smtClean="0"/>
              <a:t> </a:t>
            </a:r>
          </a:p>
          <a:p>
            <a:pPr algn="l" eaLnBrk="1" hangingPunct="1">
              <a:lnSpc>
                <a:spcPct val="80000"/>
              </a:lnSpc>
              <a:defRPr/>
            </a:pPr>
            <a:r>
              <a:rPr lang="en-US" sz="2800" smtClean="0"/>
              <a:t>ADALAH SUATU PROSES DAN PRAKTEK DARI PELAKSANA KUNCI UNTUK MEMBIMBING DAN MENGARAHKAN ANGGOTA ORGANISASI KEARAH PENCAPAIAN VISI SEIRING DENGAN BERJALANNYA WAKTU SERTA MEMBENTUK PIMPINAN ORGANISASI UNTUK MASA YANG AKAN DATANG DAN MEMBINA BUDAYA ORGANISASI</a:t>
            </a:r>
          </a:p>
        </p:txBody>
      </p:sp>
    </p:spTree>
    <p:extLst>
      <p:ext uri="{BB962C8B-B14F-4D97-AF65-F5344CB8AC3E}">
        <p14:creationId xmlns:p14="http://schemas.microsoft.com/office/powerpoint/2010/main" val="2818780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p:txBody>
          <a:bodyPr/>
          <a:lstStyle/>
          <a:p>
            <a:pPr algn="l" eaLnBrk="1" hangingPunct="1">
              <a:defRPr/>
            </a:pPr>
            <a:r>
              <a:rPr lang="en-US" sz="2800" b="1" smtClean="0"/>
              <a:t>KEPEMIMPINAN ORGANISASI MELIBATKAN KEGIATAN PADA DUA SEKTOR :</a:t>
            </a:r>
          </a:p>
        </p:txBody>
      </p:sp>
      <p:sp>
        <p:nvSpPr>
          <p:cNvPr id="200707" name="Rectangle 3"/>
          <p:cNvSpPr>
            <a:spLocks noGrp="1" noChangeArrowheads="1"/>
          </p:cNvSpPr>
          <p:nvPr>
            <p:ph type="body" idx="1"/>
          </p:nvPr>
        </p:nvSpPr>
        <p:spPr>
          <a:xfrm>
            <a:off x="228600" y="1600200"/>
            <a:ext cx="8686800" cy="4525963"/>
          </a:xfrm>
        </p:spPr>
        <p:txBody>
          <a:bodyPr/>
          <a:lstStyle/>
          <a:p>
            <a:pPr eaLnBrk="1" hangingPunct="1"/>
            <a:r>
              <a:rPr lang="en-US" sz="2800" smtClean="0"/>
              <a:t>YANG PERTAMA, ADALAH MEMBIMBING ORGANISASI UNTUK MELAKUKAN KEGIATAN PERUBAHAN YANG TERUS MENERUS.</a:t>
            </a:r>
          </a:p>
          <a:p>
            <a:pPr eaLnBrk="1" hangingPunct="1"/>
            <a:r>
              <a:rPr lang="en-US" sz="2800" smtClean="0"/>
              <a:t>KEDUA, YAITU MENYIAPKAN KEMAMPUAN UNTUK MEMIMPIN UNTUK MENGATASI BERAGAM PERUBAHAN YANG TERUS MENERUS</a:t>
            </a:r>
          </a:p>
        </p:txBody>
      </p:sp>
    </p:spTree>
    <p:extLst>
      <p:ext uri="{BB962C8B-B14F-4D97-AF65-F5344CB8AC3E}">
        <p14:creationId xmlns:p14="http://schemas.microsoft.com/office/powerpoint/2010/main" val="2966482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pPr algn="l" eaLnBrk="1" hangingPunct="1">
              <a:defRPr/>
            </a:pPr>
            <a:r>
              <a:rPr lang="en-US" sz="2800" b="1" smtClean="0"/>
              <a:t>STRATEGI KEPEMIMPINAN : MENGAKOMODIR PERUBAHAN</a:t>
            </a:r>
          </a:p>
        </p:txBody>
      </p:sp>
      <p:sp>
        <p:nvSpPr>
          <p:cNvPr id="201731" name="Rectangle 3"/>
          <p:cNvSpPr>
            <a:spLocks noGrp="1" noChangeArrowheads="1"/>
          </p:cNvSpPr>
          <p:nvPr>
            <p:ph type="body" idx="1"/>
          </p:nvPr>
        </p:nvSpPr>
        <p:spPr/>
        <p:txBody>
          <a:bodyPr/>
          <a:lstStyle/>
          <a:p>
            <a:pPr eaLnBrk="1" hangingPunct="1">
              <a:lnSpc>
                <a:spcPct val="90000"/>
              </a:lnSpc>
              <a:buFontTx/>
              <a:buNone/>
            </a:pPr>
            <a:r>
              <a:rPr lang="en-US" sz="2800" b="1" smtClean="0"/>
              <a:t>PARA PEMIMPIN MENGGEMBLENG TANGGUNG JAWAB UNTUK MEMASUKKAN PERUBAHAN MELALUI 3 AKTIVITAS YANG SALING BERHUBUNGAN :</a:t>
            </a:r>
          </a:p>
          <a:p>
            <a:pPr eaLnBrk="1" hangingPunct="1">
              <a:lnSpc>
                <a:spcPct val="90000"/>
              </a:lnSpc>
            </a:pPr>
            <a:r>
              <a:rPr lang="en-US" sz="2800" smtClean="0"/>
              <a:t>MENJELASKAN TUJUAN YANG STRATEGIS</a:t>
            </a:r>
          </a:p>
          <a:p>
            <a:pPr eaLnBrk="1" hangingPunct="1">
              <a:lnSpc>
                <a:spcPct val="90000"/>
              </a:lnSpc>
            </a:pPr>
            <a:r>
              <a:rPr lang="en-US" sz="2800" smtClean="0"/>
              <a:t>BANGUNAN SUATU ORGANISASI</a:t>
            </a:r>
          </a:p>
          <a:p>
            <a:pPr eaLnBrk="1" hangingPunct="1">
              <a:lnSpc>
                <a:spcPct val="90000"/>
              </a:lnSpc>
            </a:pPr>
            <a:r>
              <a:rPr lang="en-US" sz="2800" smtClean="0"/>
              <a:t>MEMBENTUK BUDAYA ORGANISASI</a:t>
            </a:r>
          </a:p>
          <a:p>
            <a:pPr eaLnBrk="1" hangingPunct="1">
              <a:lnSpc>
                <a:spcPct val="90000"/>
              </a:lnSpc>
            </a:pPr>
            <a:endParaRPr lang="en-US" smtClean="0"/>
          </a:p>
        </p:txBody>
      </p:sp>
    </p:spTree>
    <p:extLst>
      <p:ext uri="{BB962C8B-B14F-4D97-AF65-F5344CB8AC3E}">
        <p14:creationId xmlns:p14="http://schemas.microsoft.com/office/powerpoint/2010/main" val="2362117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p:txBody>
          <a:bodyPr/>
          <a:lstStyle/>
          <a:p>
            <a:pPr algn="l" eaLnBrk="1" hangingPunct="1">
              <a:defRPr/>
            </a:pPr>
            <a:r>
              <a:rPr lang="en-US" sz="2800" b="1" smtClean="0"/>
              <a:t>MENJELASKAN TUJUAN YANG STRATEGIS</a:t>
            </a:r>
          </a:p>
        </p:txBody>
      </p:sp>
      <p:sp>
        <p:nvSpPr>
          <p:cNvPr id="202755" name="Rectangle 3"/>
          <p:cNvSpPr>
            <a:spLocks noGrp="1" noChangeArrowheads="1"/>
          </p:cNvSpPr>
          <p:nvPr>
            <p:ph type="body" idx="1"/>
          </p:nvPr>
        </p:nvSpPr>
        <p:spPr/>
        <p:txBody>
          <a:bodyPr/>
          <a:lstStyle/>
          <a:p>
            <a:pPr eaLnBrk="1" hangingPunct="1">
              <a:lnSpc>
                <a:spcPct val="80000"/>
              </a:lnSpc>
            </a:pPr>
            <a:r>
              <a:rPr lang="en-US" sz="2800" smtClean="0"/>
              <a:t>PARA PEMIMPIN MEMBANTU PERUSAHAAN MEMBUAT CAKUPAN PERUBAHAN, MENGATUR TUJUAN STRATEGI MEREKA SELANJUTNYA, PENGERTIAN YANG JELAS TENTANG ARAH PEMBINAAN PERUSAHAAN DAN HASIL YANG DIHARAPKAN.</a:t>
            </a:r>
          </a:p>
          <a:p>
            <a:pPr eaLnBrk="1" hangingPunct="1">
              <a:lnSpc>
                <a:spcPct val="80000"/>
              </a:lnSpc>
            </a:pPr>
            <a:r>
              <a:rPr lang="en-US" sz="2800" smtClean="0"/>
              <a:t>PARA PEMIMPIN MELAKUKAN HAL TERSEBUT DIATAS, DENGAN MENGHIMPUN SECARA BERSAMA DAN DENGAN SANGAT JELAS TERHADAP DUA ISU (PERSOALAN) YANG SANGAT BERBEDA, YAITU : </a:t>
            </a:r>
            <a:r>
              <a:rPr lang="en-US" sz="2800" b="1" smtClean="0"/>
              <a:t>VISI</a:t>
            </a:r>
            <a:r>
              <a:rPr lang="en-US" sz="2800" smtClean="0"/>
              <a:t> DAN </a:t>
            </a:r>
            <a:r>
              <a:rPr lang="en-US" sz="2800" b="1" smtClean="0"/>
              <a:t>PELAKSANAAN (PERFORMANCE)</a:t>
            </a:r>
            <a:r>
              <a:rPr lang="en-US" sz="2800" smtClean="0"/>
              <a:t> </a:t>
            </a:r>
          </a:p>
        </p:txBody>
      </p:sp>
    </p:spTree>
    <p:extLst>
      <p:ext uri="{BB962C8B-B14F-4D97-AF65-F5344CB8AC3E}">
        <p14:creationId xmlns:p14="http://schemas.microsoft.com/office/powerpoint/2010/main" val="266513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a:xfrm>
            <a:off x="457200" y="228600"/>
            <a:ext cx="8458200" cy="1189038"/>
          </a:xfrm>
        </p:spPr>
        <p:txBody>
          <a:bodyPr/>
          <a:lstStyle/>
          <a:p>
            <a:pPr algn="l" eaLnBrk="1" hangingPunct="1">
              <a:defRPr/>
            </a:pPr>
            <a:r>
              <a:rPr lang="en-US" b="1" smtClean="0"/>
              <a:t>VISI</a:t>
            </a:r>
          </a:p>
        </p:txBody>
      </p:sp>
      <p:sp>
        <p:nvSpPr>
          <p:cNvPr id="203779" name="Rectangle 3"/>
          <p:cNvSpPr>
            <a:spLocks noGrp="1" noChangeArrowheads="1"/>
          </p:cNvSpPr>
          <p:nvPr>
            <p:ph type="body" idx="1"/>
          </p:nvPr>
        </p:nvSpPr>
        <p:spPr/>
        <p:txBody>
          <a:bodyPr/>
          <a:lstStyle/>
          <a:p>
            <a:pPr eaLnBrk="1" hangingPunct="1">
              <a:buFontTx/>
              <a:buNone/>
            </a:pPr>
            <a:r>
              <a:rPr lang="en-US" b="1" smtClean="0"/>
              <a:t>VISI KEPEMIMPINAN</a:t>
            </a:r>
            <a:r>
              <a:rPr lang="en-US" smtClean="0"/>
              <a:t> ADALAH SUATU ARTIKULASI DARI KRITERIA ATAU CIRI SEDERHANA DARI APA YANG DILIHAT PIMPINAN, PERUSAHAAN HARUS MEMBENTUK DAN MENJADI PENOPANG KEPEMIMPINAN GLOBAL   </a:t>
            </a:r>
          </a:p>
        </p:txBody>
      </p:sp>
    </p:spTree>
    <p:extLst>
      <p:ext uri="{BB962C8B-B14F-4D97-AF65-F5344CB8AC3E}">
        <p14:creationId xmlns:p14="http://schemas.microsoft.com/office/powerpoint/2010/main" val="2420489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a:xfrm>
            <a:off x="228600" y="304800"/>
            <a:ext cx="8686800" cy="1112838"/>
          </a:xfrm>
        </p:spPr>
        <p:txBody>
          <a:bodyPr/>
          <a:lstStyle/>
          <a:p>
            <a:pPr algn="l" eaLnBrk="1" hangingPunct="1">
              <a:defRPr/>
            </a:pPr>
            <a:r>
              <a:rPr lang="en-US" sz="4000" b="1" smtClean="0"/>
              <a:t>PELAKSANAAN (PERFORMANCE</a:t>
            </a:r>
            <a:r>
              <a:rPr lang="en-US" sz="4000" smtClean="0"/>
              <a:t>)</a:t>
            </a:r>
          </a:p>
        </p:txBody>
      </p:sp>
      <p:sp>
        <p:nvSpPr>
          <p:cNvPr id="204803" name="Rectangle 3"/>
          <p:cNvSpPr>
            <a:spLocks noGrp="1" noChangeArrowheads="1"/>
          </p:cNvSpPr>
          <p:nvPr>
            <p:ph type="body" idx="1"/>
          </p:nvPr>
        </p:nvSpPr>
        <p:spPr/>
        <p:txBody>
          <a:bodyPr/>
          <a:lstStyle/>
          <a:p>
            <a:pPr eaLnBrk="1" hangingPunct="1">
              <a:buFontTx/>
              <a:buNone/>
            </a:pPr>
            <a:r>
              <a:rPr lang="en-US" smtClean="0"/>
              <a:t>STRATEGI YANG JELAS HARUS DITUJUKAN UNTUK MENJAMIN KELANGSUNGAN PERUSAHAAN, BAIK PADA SAAT PERUSAHAAN SEDANG MEWJUDKAN VISINYA MAUPUN PADA SAAT PERUSAHAAN TERSEBUT TELAH MENCAPAI VISINYA.</a:t>
            </a:r>
          </a:p>
        </p:txBody>
      </p:sp>
    </p:spTree>
    <p:extLst>
      <p:ext uri="{BB962C8B-B14F-4D97-AF65-F5344CB8AC3E}">
        <p14:creationId xmlns:p14="http://schemas.microsoft.com/office/powerpoint/2010/main" val="4208869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2743200" y="0"/>
            <a:ext cx="3048000" cy="914400"/>
          </a:xfrm>
        </p:spPr>
        <p:txBody>
          <a:bodyPr/>
          <a:lstStyle/>
          <a:p>
            <a:pPr eaLnBrk="1" hangingPunct="1">
              <a:defRPr/>
            </a:pPr>
            <a:endParaRPr lang="en-US" sz="1200" smtClean="0">
              <a:latin typeface="Tahoma" pitchFamily="34" charset="0"/>
            </a:endParaRPr>
          </a:p>
        </p:txBody>
      </p:sp>
      <p:sp>
        <p:nvSpPr>
          <p:cNvPr id="304131" name="Rectangle 3"/>
          <p:cNvSpPr>
            <a:spLocks noChangeArrowheads="1"/>
          </p:cNvSpPr>
          <p:nvPr/>
        </p:nvSpPr>
        <p:spPr bwMode="auto">
          <a:xfrm>
            <a:off x="990600" y="1143000"/>
            <a:ext cx="3124200" cy="868363"/>
          </a:xfrm>
          <a:prstGeom prst="rect">
            <a:avLst/>
          </a:prstGeom>
          <a:noFill/>
          <a:ln w="9525">
            <a:noFill/>
            <a:miter lim="800000"/>
            <a:headEnd/>
            <a:tailEnd/>
          </a:ln>
          <a:effectLst/>
        </p:spPr>
        <p:txBody>
          <a:bodyPr anchor="ctr"/>
          <a:lstStyle/>
          <a:p>
            <a:pPr algn="ctr" eaLnBrk="1" hangingPunct="1">
              <a:lnSpc>
                <a:spcPct val="90000"/>
              </a:lnSpc>
              <a:defRPr/>
            </a:pPr>
            <a:endParaRPr lang="en-US" sz="1200">
              <a:solidFill>
                <a:schemeClr val="tx2"/>
              </a:solidFill>
              <a:effectLst>
                <a:outerShdw blurRad="38100" dist="38100" dir="2700000" algn="tl">
                  <a:srgbClr val="C0C0C0"/>
                </a:outerShdw>
              </a:effectLst>
              <a:latin typeface="Tahoma" pitchFamily="34" charset="0"/>
            </a:endParaRPr>
          </a:p>
        </p:txBody>
      </p:sp>
      <p:sp>
        <p:nvSpPr>
          <p:cNvPr id="304132" name="Rectangle 4"/>
          <p:cNvSpPr>
            <a:spLocks noChangeArrowheads="1"/>
          </p:cNvSpPr>
          <p:nvPr/>
        </p:nvSpPr>
        <p:spPr bwMode="auto">
          <a:xfrm>
            <a:off x="4876800" y="1066800"/>
            <a:ext cx="3048000" cy="868363"/>
          </a:xfrm>
          <a:prstGeom prst="rect">
            <a:avLst/>
          </a:prstGeom>
          <a:noFill/>
          <a:ln w="9525">
            <a:noFill/>
            <a:miter lim="800000"/>
            <a:headEnd/>
            <a:tailEnd/>
          </a:ln>
          <a:effectLst/>
        </p:spPr>
        <p:txBody>
          <a:bodyPr anchor="ctr"/>
          <a:lstStyle/>
          <a:p>
            <a:pPr algn="ctr" eaLnBrk="1" hangingPunct="1">
              <a:lnSpc>
                <a:spcPct val="90000"/>
              </a:lnSpc>
              <a:defRPr/>
            </a:pPr>
            <a:endParaRPr lang="en-US" sz="1200">
              <a:solidFill>
                <a:schemeClr val="tx2"/>
              </a:solidFill>
              <a:effectLst>
                <a:outerShdw blurRad="38100" dist="38100" dir="2700000" algn="tl">
                  <a:srgbClr val="C0C0C0"/>
                </a:outerShdw>
              </a:effectLst>
              <a:latin typeface="Tahoma" pitchFamily="34" charset="0"/>
            </a:endParaRPr>
          </a:p>
        </p:txBody>
      </p:sp>
      <p:sp>
        <p:nvSpPr>
          <p:cNvPr id="304133" name="Rectangle 5"/>
          <p:cNvSpPr>
            <a:spLocks noChangeArrowheads="1"/>
          </p:cNvSpPr>
          <p:nvPr/>
        </p:nvSpPr>
        <p:spPr bwMode="auto">
          <a:xfrm>
            <a:off x="2133600" y="2362200"/>
            <a:ext cx="4724400" cy="381000"/>
          </a:xfrm>
          <a:prstGeom prst="rect">
            <a:avLst/>
          </a:prstGeom>
          <a:noFill/>
          <a:ln w="9525">
            <a:noFill/>
            <a:miter lim="800000"/>
            <a:headEnd/>
            <a:tailEnd/>
          </a:ln>
          <a:effectLst/>
        </p:spPr>
        <p:txBody>
          <a:bodyPr anchor="ctr"/>
          <a:lstStyle/>
          <a:p>
            <a:pPr algn="ctr" eaLnBrk="1" hangingPunct="1">
              <a:lnSpc>
                <a:spcPct val="90000"/>
              </a:lnSpc>
              <a:defRPr/>
            </a:pPr>
            <a:endParaRPr lang="en-US" sz="1200">
              <a:solidFill>
                <a:schemeClr val="tx2"/>
              </a:solidFill>
              <a:effectLst>
                <a:outerShdw blurRad="38100" dist="38100" dir="2700000" algn="tl">
                  <a:srgbClr val="C0C0C0"/>
                </a:outerShdw>
              </a:effectLst>
              <a:latin typeface="Tahoma" pitchFamily="34" charset="0"/>
            </a:endParaRPr>
          </a:p>
        </p:txBody>
      </p:sp>
      <p:sp>
        <p:nvSpPr>
          <p:cNvPr id="304134" name="Rectangle 6"/>
          <p:cNvSpPr>
            <a:spLocks noChangeArrowheads="1"/>
          </p:cNvSpPr>
          <p:nvPr/>
        </p:nvSpPr>
        <p:spPr bwMode="auto">
          <a:xfrm>
            <a:off x="685800" y="2895600"/>
            <a:ext cx="3124200" cy="381000"/>
          </a:xfrm>
          <a:prstGeom prst="rect">
            <a:avLst/>
          </a:prstGeom>
          <a:noFill/>
          <a:ln w="9525">
            <a:noFill/>
            <a:miter lim="800000"/>
            <a:headEnd/>
            <a:tailEnd/>
          </a:ln>
          <a:effectLst/>
        </p:spPr>
        <p:txBody>
          <a:bodyPr anchor="ctr"/>
          <a:lstStyle/>
          <a:p>
            <a:pPr algn="ctr" eaLnBrk="1" hangingPunct="1">
              <a:lnSpc>
                <a:spcPct val="90000"/>
              </a:lnSpc>
              <a:defRPr/>
            </a:pPr>
            <a:endParaRPr lang="en-US" sz="1200">
              <a:solidFill>
                <a:schemeClr val="tx2"/>
              </a:solidFill>
              <a:effectLst>
                <a:outerShdw blurRad="38100" dist="38100" dir="2700000" algn="tl">
                  <a:srgbClr val="C0C0C0"/>
                </a:outerShdw>
              </a:effectLst>
              <a:latin typeface="Tahoma" pitchFamily="34" charset="0"/>
            </a:endParaRPr>
          </a:p>
        </p:txBody>
      </p:sp>
      <p:sp>
        <p:nvSpPr>
          <p:cNvPr id="304135" name="Rectangle 7"/>
          <p:cNvSpPr>
            <a:spLocks noChangeArrowheads="1"/>
          </p:cNvSpPr>
          <p:nvPr/>
        </p:nvSpPr>
        <p:spPr bwMode="auto">
          <a:xfrm>
            <a:off x="533400" y="3810000"/>
            <a:ext cx="2590800" cy="762000"/>
          </a:xfrm>
          <a:prstGeom prst="rect">
            <a:avLst/>
          </a:prstGeom>
          <a:noFill/>
          <a:ln w="9525">
            <a:noFill/>
            <a:miter lim="800000"/>
            <a:headEnd/>
            <a:tailEnd/>
          </a:ln>
          <a:effectLst/>
        </p:spPr>
        <p:txBody>
          <a:bodyPr anchor="ctr"/>
          <a:lstStyle/>
          <a:p>
            <a:pPr algn="ctr" eaLnBrk="1" hangingPunct="1">
              <a:lnSpc>
                <a:spcPct val="90000"/>
              </a:lnSpc>
              <a:defRPr/>
            </a:pPr>
            <a:endParaRPr lang="en-US" sz="1200">
              <a:solidFill>
                <a:schemeClr val="tx2"/>
              </a:solidFill>
              <a:effectLst>
                <a:outerShdw blurRad="38100" dist="38100" dir="2700000" algn="tl">
                  <a:srgbClr val="C0C0C0"/>
                </a:outerShdw>
              </a:effectLst>
              <a:latin typeface="Tahoma" pitchFamily="34" charset="0"/>
            </a:endParaRPr>
          </a:p>
        </p:txBody>
      </p:sp>
      <p:sp>
        <p:nvSpPr>
          <p:cNvPr id="304136" name="Rectangle 8"/>
          <p:cNvSpPr>
            <a:spLocks noChangeArrowheads="1"/>
          </p:cNvSpPr>
          <p:nvPr/>
        </p:nvSpPr>
        <p:spPr bwMode="auto">
          <a:xfrm>
            <a:off x="2667000" y="5638800"/>
            <a:ext cx="4419600" cy="609600"/>
          </a:xfrm>
          <a:prstGeom prst="rect">
            <a:avLst/>
          </a:prstGeom>
          <a:noFill/>
          <a:ln w="9525">
            <a:noFill/>
            <a:miter lim="800000"/>
            <a:headEnd/>
            <a:tailEnd/>
          </a:ln>
          <a:effectLst/>
        </p:spPr>
        <p:txBody>
          <a:bodyPr anchor="ctr"/>
          <a:lstStyle/>
          <a:p>
            <a:pPr algn="ctr" eaLnBrk="1" hangingPunct="1">
              <a:lnSpc>
                <a:spcPct val="90000"/>
              </a:lnSpc>
              <a:defRPr/>
            </a:pPr>
            <a:endParaRPr lang="en-US" sz="1200">
              <a:solidFill>
                <a:schemeClr val="tx2"/>
              </a:solidFill>
              <a:effectLst>
                <a:outerShdw blurRad="38100" dist="38100" dir="2700000" algn="tl">
                  <a:srgbClr val="C0C0C0"/>
                </a:outerShdw>
              </a:effectLst>
              <a:latin typeface="Tahoma" pitchFamily="34" charset="0"/>
            </a:endParaRPr>
          </a:p>
        </p:txBody>
      </p:sp>
      <p:sp>
        <p:nvSpPr>
          <p:cNvPr id="304137" name="Rectangle 9"/>
          <p:cNvSpPr>
            <a:spLocks noChangeArrowheads="1"/>
          </p:cNvSpPr>
          <p:nvPr/>
        </p:nvSpPr>
        <p:spPr bwMode="auto">
          <a:xfrm>
            <a:off x="2743200" y="4953000"/>
            <a:ext cx="4419600" cy="609600"/>
          </a:xfrm>
          <a:prstGeom prst="rect">
            <a:avLst/>
          </a:prstGeom>
          <a:noFill/>
          <a:ln w="9525">
            <a:noFill/>
            <a:miter lim="800000"/>
            <a:headEnd/>
            <a:tailEnd/>
          </a:ln>
          <a:effectLst/>
        </p:spPr>
        <p:txBody>
          <a:bodyPr anchor="ctr"/>
          <a:lstStyle/>
          <a:p>
            <a:pPr algn="ctr" eaLnBrk="1" hangingPunct="1">
              <a:lnSpc>
                <a:spcPct val="90000"/>
              </a:lnSpc>
              <a:defRPr/>
            </a:pPr>
            <a:endParaRPr lang="en-US" sz="1200">
              <a:solidFill>
                <a:schemeClr val="tx2"/>
              </a:solidFill>
              <a:effectLst>
                <a:outerShdw blurRad="38100" dist="38100" dir="2700000" algn="tl">
                  <a:srgbClr val="C0C0C0"/>
                </a:outerShdw>
              </a:effectLst>
              <a:latin typeface="Tahoma" pitchFamily="34" charset="0"/>
            </a:endParaRPr>
          </a:p>
        </p:txBody>
      </p:sp>
      <p:sp>
        <p:nvSpPr>
          <p:cNvPr id="304138" name="Rectangle 10"/>
          <p:cNvSpPr>
            <a:spLocks noChangeArrowheads="1"/>
          </p:cNvSpPr>
          <p:nvPr/>
        </p:nvSpPr>
        <p:spPr bwMode="auto">
          <a:xfrm>
            <a:off x="0" y="6248400"/>
            <a:ext cx="2057400" cy="609600"/>
          </a:xfrm>
          <a:prstGeom prst="rect">
            <a:avLst/>
          </a:prstGeom>
          <a:noFill/>
          <a:ln w="9525">
            <a:noFill/>
            <a:miter lim="800000"/>
            <a:headEnd/>
            <a:tailEnd/>
          </a:ln>
          <a:effectLst/>
        </p:spPr>
        <p:txBody>
          <a:bodyPr anchor="ctr"/>
          <a:lstStyle/>
          <a:p>
            <a:pPr algn="ctr" eaLnBrk="1" hangingPunct="1">
              <a:lnSpc>
                <a:spcPct val="90000"/>
              </a:lnSpc>
              <a:defRPr/>
            </a:pPr>
            <a:endParaRPr lang="en-US" sz="1200">
              <a:solidFill>
                <a:schemeClr val="tx2"/>
              </a:solidFill>
              <a:effectLst>
                <a:outerShdw blurRad="38100" dist="38100" dir="2700000" algn="tl">
                  <a:srgbClr val="C0C0C0"/>
                </a:outerShdw>
              </a:effectLst>
              <a:latin typeface="Tahoma" pitchFamily="34" charset="0"/>
            </a:endParaRPr>
          </a:p>
        </p:txBody>
      </p:sp>
      <p:sp>
        <p:nvSpPr>
          <p:cNvPr id="304139" name="Rectangle 11"/>
          <p:cNvSpPr>
            <a:spLocks noChangeArrowheads="1"/>
          </p:cNvSpPr>
          <p:nvPr/>
        </p:nvSpPr>
        <p:spPr bwMode="auto">
          <a:xfrm>
            <a:off x="0" y="6248400"/>
            <a:ext cx="2743200" cy="609600"/>
          </a:xfrm>
          <a:prstGeom prst="rect">
            <a:avLst/>
          </a:prstGeom>
          <a:noFill/>
          <a:ln w="9525">
            <a:noFill/>
            <a:miter lim="800000"/>
            <a:headEnd/>
            <a:tailEnd/>
          </a:ln>
          <a:effectLst/>
        </p:spPr>
        <p:txBody>
          <a:bodyPr anchor="ctr"/>
          <a:lstStyle/>
          <a:p>
            <a:pPr algn="ctr" eaLnBrk="1" hangingPunct="1">
              <a:lnSpc>
                <a:spcPct val="90000"/>
              </a:lnSpc>
              <a:defRPr/>
            </a:pPr>
            <a:r>
              <a:rPr lang="en-US" sz="1200">
                <a:solidFill>
                  <a:schemeClr val="tx2"/>
                </a:solidFill>
                <a:effectLst>
                  <a:outerShdw blurRad="38100" dist="38100" dir="2700000" algn="tl">
                    <a:srgbClr val="C0C0C0"/>
                  </a:outerShdw>
                </a:effectLst>
                <a:latin typeface="Tahoma" pitchFamily="34" charset="0"/>
              </a:rPr>
              <a:t>Impac Utama</a:t>
            </a:r>
            <a:br>
              <a:rPr lang="en-US" sz="1200">
                <a:solidFill>
                  <a:schemeClr val="tx2"/>
                </a:solidFill>
                <a:effectLst>
                  <a:outerShdw blurRad="38100" dist="38100" dir="2700000" algn="tl">
                    <a:srgbClr val="C0C0C0"/>
                  </a:outerShdw>
                </a:effectLst>
                <a:latin typeface="Tahoma" pitchFamily="34" charset="0"/>
              </a:rPr>
            </a:br>
            <a:r>
              <a:rPr lang="en-US" sz="1200">
                <a:solidFill>
                  <a:schemeClr val="tx2"/>
                </a:solidFill>
                <a:effectLst>
                  <a:outerShdw blurRad="38100" dist="38100" dir="2700000" algn="tl">
                    <a:srgbClr val="C0C0C0"/>
                  </a:outerShdw>
                </a:effectLst>
                <a:latin typeface="Tahoma" pitchFamily="34" charset="0"/>
              </a:rPr>
              <a:t>Impac Kecil</a:t>
            </a:r>
          </a:p>
        </p:txBody>
      </p:sp>
      <p:cxnSp>
        <p:nvCxnSpPr>
          <p:cNvPr id="187404" name="AutoShape 12"/>
          <p:cNvCxnSpPr>
            <a:cxnSpLocks noChangeShapeType="1"/>
            <a:stCxn id="304130" idx="3"/>
            <a:endCxn id="304132" idx="0"/>
          </p:cNvCxnSpPr>
          <p:nvPr/>
        </p:nvCxnSpPr>
        <p:spPr bwMode="auto">
          <a:xfrm>
            <a:off x="5791200" y="457200"/>
            <a:ext cx="609600" cy="609600"/>
          </a:xfrm>
          <a:prstGeom prst="bentConnector2">
            <a:avLst/>
          </a:prstGeom>
          <a:noFill/>
          <a:ln w="9525">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sp>
        <p:nvSpPr>
          <p:cNvPr id="187405" name="Rectangle 13"/>
          <p:cNvSpPr>
            <a:spLocks noChangeArrowheads="1"/>
          </p:cNvSpPr>
          <p:nvPr/>
        </p:nvSpPr>
        <p:spPr bwMode="auto">
          <a:xfrm>
            <a:off x="2667000" y="0"/>
            <a:ext cx="3276600" cy="9144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1200" b="1">
                <a:solidFill>
                  <a:schemeClr val="tx2"/>
                </a:solidFill>
                <a:latin typeface="Tahoma" pitchFamily="34" charset="0"/>
              </a:rPr>
              <a:t>Misi Perusahaan </a:t>
            </a:r>
            <a:br>
              <a:rPr lang="en-US" sz="1200" b="1">
                <a:solidFill>
                  <a:schemeClr val="tx2"/>
                </a:solidFill>
                <a:latin typeface="Tahoma" pitchFamily="34" charset="0"/>
              </a:rPr>
            </a:br>
            <a:r>
              <a:rPr lang="en-US" sz="1200" b="1">
                <a:solidFill>
                  <a:schemeClr val="tx2"/>
                </a:solidFill>
                <a:latin typeface="Tahoma" pitchFamily="34" charset="0"/>
              </a:rPr>
              <a:t>Tanggung Jawab Sosial &amp; Etika</a:t>
            </a:r>
            <a:br>
              <a:rPr lang="en-US" sz="1200" b="1">
                <a:solidFill>
                  <a:schemeClr val="tx2"/>
                </a:solidFill>
                <a:latin typeface="Tahoma" pitchFamily="34" charset="0"/>
              </a:rPr>
            </a:br>
            <a:r>
              <a:rPr lang="en-US" sz="1200" b="1">
                <a:solidFill>
                  <a:schemeClr val="tx2"/>
                </a:solidFill>
                <a:latin typeface="Tahoma" pitchFamily="34" charset="0"/>
              </a:rPr>
              <a:t>( Bab 2,3 )</a:t>
            </a:r>
          </a:p>
        </p:txBody>
      </p:sp>
      <p:sp>
        <p:nvSpPr>
          <p:cNvPr id="187406" name="Rectangle 14"/>
          <p:cNvSpPr>
            <a:spLocks noChangeArrowheads="1"/>
          </p:cNvSpPr>
          <p:nvPr/>
        </p:nvSpPr>
        <p:spPr bwMode="auto">
          <a:xfrm>
            <a:off x="609600" y="990600"/>
            <a:ext cx="2514600" cy="1143000"/>
          </a:xfrm>
          <a:prstGeom prst="rect">
            <a:avLst/>
          </a:prstGeom>
          <a:solidFill>
            <a:schemeClr val="accent1"/>
          </a:solidFill>
          <a:ln w="9525">
            <a:solidFill>
              <a:schemeClr val="tx1"/>
            </a:solidFill>
            <a:miter lim="800000"/>
            <a:headEnd/>
            <a:tailEnd/>
          </a:ln>
        </p:spPr>
        <p:txBody>
          <a:bodyPr wrap="none" anchor="ctr"/>
          <a:lstStyle/>
          <a:p>
            <a:pPr algn="ctr" eaLnBrk="1" hangingPunct="1"/>
            <a:endParaRPr lang="en-US" sz="1200">
              <a:solidFill>
                <a:schemeClr val="tx2"/>
              </a:solidFill>
              <a:latin typeface="Tahoma" pitchFamily="34" charset="0"/>
            </a:endParaRPr>
          </a:p>
          <a:p>
            <a:pPr algn="ctr" eaLnBrk="1" hangingPunct="1"/>
            <a:r>
              <a:rPr lang="en-US" sz="1200" b="1">
                <a:solidFill>
                  <a:schemeClr val="tx2"/>
                </a:solidFill>
                <a:latin typeface="Tahoma" pitchFamily="34" charset="0"/>
              </a:rPr>
              <a:t>Lingkungan External </a:t>
            </a:r>
            <a:br>
              <a:rPr lang="en-US" sz="1200" b="1">
                <a:solidFill>
                  <a:schemeClr val="tx2"/>
                </a:solidFill>
                <a:latin typeface="Tahoma" pitchFamily="34" charset="0"/>
              </a:rPr>
            </a:br>
            <a:r>
              <a:rPr lang="en-US" sz="1200" b="1">
                <a:solidFill>
                  <a:schemeClr val="tx2"/>
                </a:solidFill>
                <a:latin typeface="Tahoma" pitchFamily="34" charset="0"/>
              </a:rPr>
              <a:t>Domestik &amp; Global</a:t>
            </a:r>
          </a:p>
          <a:p>
            <a:pPr algn="ctr" eaLnBrk="1" hangingPunct="1"/>
            <a:r>
              <a:rPr lang="en-US" sz="1200" b="1">
                <a:solidFill>
                  <a:schemeClr val="tx2"/>
                </a:solidFill>
                <a:latin typeface="Tahoma" pitchFamily="34" charset="0"/>
              </a:rPr>
              <a:t> Remote,Industri,Oprasi</a:t>
            </a:r>
            <a:br>
              <a:rPr lang="en-US" sz="1200" b="1">
                <a:solidFill>
                  <a:schemeClr val="tx2"/>
                </a:solidFill>
                <a:latin typeface="Tahoma" pitchFamily="34" charset="0"/>
              </a:rPr>
            </a:br>
            <a:r>
              <a:rPr lang="en-US" sz="1200" b="1">
                <a:solidFill>
                  <a:schemeClr val="tx2"/>
                </a:solidFill>
                <a:latin typeface="Tahoma" pitchFamily="34" charset="0"/>
              </a:rPr>
              <a:t>( Bab 4,5 )</a:t>
            </a:r>
          </a:p>
          <a:p>
            <a:pPr algn="ctr" eaLnBrk="1" hangingPunct="1"/>
            <a:endParaRPr lang="en-US" sz="1200" b="1">
              <a:latin typeface="Tahoma" pitchFamily="34" charset="0"/>
            </a:endParaRPr>
          </a:p>
        </p:txBody>
      </p:sp>
      <p:sp>
        <p:nvSpPr>
          <p:cNvPr id="187407" name="Rectangle 15"/>
          <p:cNvSpPr>
            <a:spLocks noChangeArrowheads="1"/>
          </p:cNvSpPr>
          <p:nvPr/>
        </p:nvSpPr>
        <p:spPr bwMode="auto">
          <a:xfrm>
            <a:off x="533400" y="2971800"/>
            <a:ext cx="2971800" cy="6096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1200" b="1">
                <a:solidFill>
                  <a:schemeClr val="tx2"/>
                </a:solidFill>
                <a:latin typeface="Tahoma" pitchFamily="34" charset="0"/>
              </a:rPr>
              <a:t>Sasaran Hasil Jangka Panjang </a:t>
            </a:r>
            <a:br>
              <a:rPr lang="en-US" sz="1200" b="1">
                <a:solidFill>
                  <a:schemeClr val="tx2"/>
                </a:solidFill>
                <a:latin typeface="Tahoma" pitchFamily="34" charset="0"/>
              </a:rPr>
            </a:br>
            <a:r>
              <a:rPr lang="en-US" sz="1200" b="1">
                <a:solidFill>
                  <a:schemeClr val="tx2"/>
                </a:solidFill>
                <a:latin typeface="Tahoma" pitchFamily="34" charset="0"/>
              </a:rPr>
              <a:t>( Bab 7 )</a:t>
            </a:r>
          </a:p>
          <a:p>
            <a:pPr algn="ctr" eaLnBrk="1" hangingPunct="1"/>
            <a:endParaRPr lang="en-US" sz="1200" b="1">
              <a:latin typeface="Tahoma" pitchFamily="34" charset="0"/>
            </a:endParaRPr>
          </a:p>
        </p:txBody>
      </p:sp>
      <p:sp>
        <p:nvSpPr>
          <p:cNvPr id="187408" name="Rectangle 16"/>
          <p:cNvSpPr>
            <a:spLocks noChangeArrowheads="1"/>
          </p:cNvSpPr>
          <p:nvPr/>
        </p:nvSpPr>
        <p:spPr bwMode="auto">
          <a:xfrm>
            <a:off x="762000" y="2286000"/>
            <a:ext cx="7543800" cy="457200"/>
          </a:xfrm>
          <a:prstGeom prst="rect">
            <a:avLst/>
          </a:prstGeom>
          <a:solidFill>
            <a:schemeClr val="accent1"/>
          </a:solidFill>
          <a:ln w="9525">
            <a:solidFill>
              <a:schemeClr val="tx1"/>
            </a:solidFill>
            <a:miter lim="800000"/>
            <a:headEnd/>
            <a:tailEnd/>
          </a:ln>
        </p:spPr>
        <p:txBody>
          <a:bodyPr wrap="none" anchor="ctr"/>
          <a:lstStyle/>
          <a:p>
            <a:pPr algn="ctr" eaLnBrk="1" hangingPunct="1"/>
            <a:endParaRPr lang="en-US" sz="1200">
              <a:solidFill>
                <a:schemeClr val="tx2"/>
              </a:solidFill>
              <a:latin typeface="Tahoma" pitchFamily="34" charset="0"/>
            </a:endParaRPr>
          </a:p>
          <a:p>
            <a:pPr algn="ctr" eaLnBrk="1" hangingPunct="1"/>
            <a:r>
              <a:rPr lang="en-US" sz="1200" b="1">
                <a:solidFill>
                  <a:schemeClr val="tx2"/>
                </a:solidFill>
                <a:latin typeface="Tahoma" pitchFamily="34" charset="0"/>
              </a:rPr>
              <a:t>Pilihan dan analisa Strategi </a:t>
            </a:r>
            <a:br>
              <a:rPr lang="en-US" sz="1200" b="1">
                <a:solidFill>
                  <a:schemeClr val="tx2"/>
                </a:solidFill>
                <a:latin typeface="Tahoma" pitchFamily="34" charset="0"/>
              </a:rPr>
            </a:br>
            <a:r>
              <a:rPr lang="en-US" sz="1200" b="1">
                <a:solidFill>
                  <a:schemeClr val="tx2"/>
                </a:solidFill>
                <a:latin typeface="Tahoma" pitchFamily="34" charset="0"/>
              </a:rPr>
              <a:t>( Bab 8,9 )</a:t>
            </a:r>
          </a:p>
          <a:p>
            <a:pPr algn="ctr" eaLnBrk="1" hangingPunct="1"/>
            <a:endParaRPr lang="en-US" sz="1200" b="1">
              <a:latin typeface="Tahoma" pitchFamily="34" charset="0"/>
            </a:endParaRPr>
          </a:p>
        </p:txBody>
      </p:sp>
      <p:sp>
        <p:nvSpPr>
          <p:cNvPr id="187409" name="Rectangle 17"/>
          <p:cNvSpPr>
            <a:spLocks noChangeArrowheads="1"/>
          </p:cNvSpPr>
          <p:nvPr/>
        </p:nvSpPr>
        <p:spPr bwMode="auto">
          <a:xfrm>
            <a:off x="5791200" y="1143000"/>
            <a:ext cx="2133600" cy="8382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1200" b="1">
                <a:solidFill>
                  <a:schemeClr val="tx2"/>
                </a:solidFill>
                <a:latin typeface="Tahoma" pitchFamily="34" charset="0"/>
              </a:rPr>
              <a:t>Analisa Internal </a:t>
            </a:r>
            <a:br>
              <a:rPr lang="en-US" sz="1200" b="1">
                <a:solidFill>
                  <a:schemeClr val="tx2"/>
                </a:solidFill>
                <a:latin typeface="Tahoma" pitchFamily="34" charset="0"/>
              </a:rPr>
            </a:br>
            <a:r>
              <a:rPr lang="en-US" sz="1200" b="1">
                <a:solidFill>
                  <a:schemeClr val="tx2"/>
                </a:solidFill>
                <a:latin typeface="Tahoma" pitchFamily="34" charset="0"/>
              </a:rPr>
              <a:t>( Bab 6)</a:t>
            </a:r>
          </a:p>
          <a:p>
            <a:pPr algn="ctr" eaLnBrk="1" hangingPunct="1"/>
            <a:endParaRPr lang="en-US" sz="1200" b="1">
              <a:latin typeface="Tahoma" pitchFamily="34" charset="0"/>
            </a:endParaRPr>
          </a:p>
        </p:txBody>
      </p:sp>
      <p:sp>
        <p:nvSpPr>
          <p:cNvPr id="187410" name="Rectangle 18"/>
          <p:cNvSpPr>
            <a:spLocks noChangeArrowheads="1"/>
          </p:cNvSpPr>
          <p:nvPr/>
        </p:nvSpPr>
        <p:spPr bwMode="auto">
          <a:xfrm>
            <a:off x="5410200" y="3048000"/>
            <a:ext cx="2971800" cy="609600"/>
          </a:xfrm>
          <a:prstGeom prst="rect">
            <a:avLst/>
          </a:prstGeom>
          <a:solidFill>
            <a:schemeClr val="accent1"/>
          </a:solidFill>
          <a:ln w="9525">
            <a:solidFill>
              <a:schemeClr val="tx1"/>
            </a:solidFill>
            <a:miter lim="800000"/>
            <a:headEnd/>
            <a:tailEnd/>
          </a:ln>
        </p:spPr>
        <p:txBody>
          <a:bodyPr wrap="none" anchor="ctr"/>
          <a:lstStyle/>
          <a:p>
            <a:pPr algn="ctr" eaLnBrk="1" hangingPunct="1"/>
            <a:endParaRPr lang="en-US" sz="1200">
              <a:solidFill>
                <a:schemeClr val="tx2"/>
              </a:solidFill>
              <a:latin typeface="Tahoma" pitchFamily="34" charset="0"/>
            </a:endParaRPr>
          </a:p>
          <a:p>
            <a:pPr algn="ctr" eaLnBrk="1" hangingPunct="1"/>
            <a:r>
              <a:rPr lang="en-US" sz="1200" b="1">
                <a:solidFill>
                  <a:schemeClr val="tx2"/>
                </a:solidFill>
                <a:latin typeface="Tahoma" pitchFamily="34" charset="0"/>
              </a:rPr>
              <a:t>Strategi yang umum dan baik </a:t>
            </a:r>
            <a:br>
              <a:rPr lang="en-US" sz="1200" b="1">
                <a:solidFill>
                  <a:schemeClr val="tx2"/>
                </a:solidFill>
                <a:latin typeface="Tahoma" pitchFamily="34" charset="0"/>
              </a:rPr>
            </a:br>
            <a:r>
              <a:rPr lang="en-US" sz="1200" b="1">
                <a:solidFill>
                  <a:schemeClr val="tx2"/>
                </a:solidFill>
                <a:latin typeface="Tahoma" pitchFamily="34" charset="0"/>
              </a:rPr>
              <a:t>( Bab 7 )</a:t>
            </a:r>
          </a:p>
          <a:p>
            <a:pPr algn="ctr" eaLnBrk="1" hangingPunct="1"/>
            <a:endParaRPr lang="en-US" sz="1200" b="1">
              <a:latin typeface="Tahoma" pitchFamily="34" charset="0"/>
            </a:endParaRPr>
          </a:p>
        </p:txBody>
      </p:sp>
      <p:sp>
        <p:nvSpPr>
          <p:cNvPr id="187411" name="Rectangle 19"/>
          <p:cNvSpPr>
            <a:spLocks noChangeArrowheads="1"/>
          </p:cNvSpPr>
          <p:nvPr/>
        </p:nvSpPr>
        <p:spPr bwMode="auto">
          <a:xfrm>
            <a:off x="533400" y="3810000"/>
            <a:ext cx="2667000" cy="8382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1200" b="1">
                <a:solidFill>
                  <a:schemeClr val="tx2"/>
                </a:solidFill>
                <a:latin typeface="Tahoma" pitchFamily="34" charset="0"/>
              </a:rPr>
              <a:t>Sasaran Hasil Jangka Pendek </a:t>
            </a:r>
          </a:p>
          <a:p>
            <a:pPr algn="ctr" eaLnBrk="1" hangingPunct="1"/>
            <a:r>
              <a:rPr lang="en-US" sz="1200" b="1">
                <a:solidFill>
                  <a:schemeClr val="tx2"/>
                </a:solidFill>
                <a:latin typeface="Tahoma" pitchFamily="34" charset="0"/>
              </a:rPr>
              <a:t>Memberi penghargaan sistem</a:t>
            </a:r>
            <a:br>
              <a:rPr lang="en-US" sz="1200" b="1">
                <a:solidFill>
                  <a:schemeClr val="tx2"/>
                </a:solidFill>
                <a:latin typeface="Tahoma" pitchFamily="34" charset="0"/>
              </a:rPr>
            </a:br>
            <a:r>
              <a:rPr lang="en-US" sz="1200" b="1">
                <a:solidFill>
                  <a:schemeClr val="tx2"/>
                </a:solidFill>
                <a:latin typeface="Tahoma" pitchFamily="34" charset="0"/>
              </a:rPr>
              <a:t>( Bab 10 )</a:t>
            </a:r>
          </a:p>
          <a:p>
            <a:pPr algn="ctr" eaLnBrk="1" hangingPunct="1"/>
            <a:endParaRPr lang="en-US" sz="1200" b="1">
              <a:latin typeface="Tahoma" pitchFamily="34" charset="0"/>
            </a:endParaRPr>
          </a:p>
        </p:txBody>
      </p:sp>
      <p:sp>
        <p:nvSpPr>
          <p:cNvPr id="187412" name="Rectangle 20"/>
          <p:cNvSpPr>
            <a:spLocks noChangeArrowheads="1"/>
          </p:cNvSpPr>
          <p:nvPr/>
        </p:nvSpPr>
        <p:spPr bwMode="auto">
          <a:xfrm>
            <a:off x="3886200" y="3886200"/>
            <a:ext cx="1905000" cy="6858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1200" b="1">
                <a:solidFill>
                  <a:schemeClr val="tx2"/>
                </a:solidFill>
                <a:latin typeface="Tahoma" pitchFamily="34" charset="0"/>
              </a:rPr>
              <a:t>Taktik Fungsional </a:t>
            </a:r>
            <a:br>
              <a:rPr lang="en-US" sz="1200" b="1">
                <a:solidFill>
                  <a:schemeClr val="tx2"/>
                </a:solidFill>
                <a:latin typeface="Tahoma" pitchFamily="34" charset="0"/>
              </a:rPr>
            </a:br>
            <a:r>
              <a:rPr lang="en-US" sz="1200" b="1">
                <a:solidFill>
                  <a:schemeClr val="tx2"/>
                </a:solidFill>
                <a:latin typeface="Tahoma" pitchFamily="34" charset="0"/>
              </a:rPr>
              <a:t>( Bab 10</a:t>
            </a:r>
          </a:p>
        </p:txBody>
      </p:sp>
      <p:sp>
        <p:nvSpPr>
          <p:cNvPr id="187413" name="Rectangle 21"/>
          <p:cNvSpPr>
            <a:spLocks noChangeArrowheads="1"/>
          </p:cNvSpPr>
          <p:nvPr/>
        </p:nvSpPr>
        <p:spPr bwMode="auto">
          <a:xfrm>
            <a:off x="6477000" y="3962400"/>
            <a:ext cx="1905000" cy="6858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1200" b="1">
                <a:solidFill>
                  <a:schemeClr val="tx2"/>
                </a:solidFill>
                <a:latin typeface="Tahoma" pitchFamily="34" charset="0"/>
              </a:rPr>
              <a:t>Kebijakan </a:t>
            </a:r>
            <a:br>
              <a:rPr lang="en-US" sz="1200" b="1">
                <a:solidFill>
                  <a:schemeClr val="tx2"/>
                </a:solidFill>
                <a:latin typeface="Tahoma" pitchFamily="34" charset="0"/>
              </a:rPr>
            </a:br>
            <a:r>
              <a:rPr lang="en-US" sz="1200" b="1">
                <a:solidFill>
                  <a:schemeClr val="tx2"/>
                </a:solidFill>
                <a:latin typeface="Tahoma" pitchFamily="34" charset="0"/>
              </a:rPr>
              <a:t>( Bab 10 )</a:t>
            </a:r>
          </a:p>
        </p:txBody>
      </p:sp>
      <p:sp>
        <p:nvSpPr>
          <p:cNvPr id="187414" name="Rectangle 22"/>
          <p:cNvSpPr>
            <a:spLocks noChangeArrowheads="1"/>
          </p:cNvSpPr>
          <p:nvPr/>
        </p:nvSpPr>
        <p:spPr bwMode="auto">
          <a:xfrm>
            <a:off x="2743200" y="4876800"/>
            <a:ext cx="4495800" cy="7620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1200" b="1">
                <a:solidFill>
                  <a:schemeClr val="tx2"/>
                </a:solidFill>
                <a:latin typeface="Tahoma" pitchFamily="34" charset="0"/>
              </a:rPr>
              <a:t>Struktur Organisasi ,  Kepemimpinan dan Budaya</a:t>
            </a:r>
          </a:p>
          <a:p>
            <a:pPr algn="ctr" eaLnBrk="1" hangingPunct="1"/>
            <a:r>
              <a:rPr lang="en-US" sz="1200" b="1">
                <a:solidFill>
                  <a:schemeClr val="tx2"/>
                </a:solidFill>
                <a:latin typeface="Tahoma" pitchFamily="34" charset="0"/>
              </a:rPr>
              <a:t>( Bab 11,12 )</a:t>
            </a:r>
          </a:p>
          <a:p>
            <a:pPr algn="ctr" eaLnBrk="1" hangingPunct="1"/>
            <a:endParaRPr lang="en-US" sz="1200" b="1">
              <a:latin typeface="Tahoma" pitchFamily="34" charset="0"/>
            </a:endParaRPr>
          </a:p>
        </p:txBody>
      </p:sp>
      <p:sp>
        <p:nvSpPr>
          <p:cNvPr id="187415" name="Rectangle 23"/>
          <p:cNvSpPr>
            <a:spLocks noChangeArrowheads="1"/>
          </p:cNvSpPr>
          <p:nvPr/>
        </p:nvSpPr>
        <p:spPr bwMode="auto">
          <a:xfrm>
            <a:off x="2667000" y="5867400"/>
            <a:ext cx="4495800" cy="7620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1200" b="1">
                <a:solidFill>
                  <a:schemeClr val="tx2"/>
                </a:solidFill>
                <a:latin typeface="Tahoma" pitchFamily="34" charset="0"/>
              </a:rPr>
              <a:t>Strategi Control, Inovasi dan Kewiraan</a:t>
            </a:r>
          </a:p>
          <a:p>
            <a:pPr algn="ctr" eaLnBrk="1" hangingPunct="1"/>
            <a:r>
              <a:rPr lang="en-US" sz="1200" b="1">
                <a:solidFill>
                  <a:schemeClr val="tx2"/>
                </a:solidFill>
                <a:latin typeface="Tahoma" pitchFamily="34" charset="0"/>
              </a:rPr>
              <a:t>( Bab 13 )</a:t>
            </a:r>
          </a:p>
          <a:p>
            <a:pPr algn="ctr" eaLnBrk="1" hangingPunct="1"/>
            <a:endParaRPr lang="en-US" sz="1200" b="1">
              <a:latin typeface="Tahoma" pitchFamily="34" charset="0"/>
            </a:endParaRPr>
          </a:p>
        </p:txBody>
      </p:sp>
      <p:cxnSp>
        <p:nvCxnSpPr>
          <p:cNvPr id="187416" name="AutoShape 24"/>
          <p:cNvCxnSpPr>
            <a:cxnSpLocks noChangeShapeType="1"/>
            <a:stCxn id="187405" idx="1"/>
            <a:endCxn id="187406" idx="0"/>
          </p:cNvCxnSpPr>
          <p:nvPr/>
        </p:nvCxnSpPr>
        <p:spPr bwMode="auto">
          <a:xfrm rot="10800000" flipV="1">
            <a:off x="1866900" y="457200"/>
            <a:ext cx="800100" cy="53340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87417" name="AutoShape 25"/>
          <p:cNvCxnSpPr>
            <a:cxnSpLocks noChangeShapeType="1"/>
            <a:stCxn id="187405" idx="3"/>
          </p:cNvCxnSpPr>
          <p:nvPr/>
        </p:nvCxnSpPr>
        <p:spPr bwMode="auto">
          <a:xfrm>
            <a:off x="5943600" y="457200"/>
            <a:ext cx="2971800" cy="5867400"/>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187418" name="Line 26"/>
          <p:cNvSpPr>
            <a:spLocks noChangeShapeType="1"/>
          </p:cNvSpPr>
          <p:nvPr/>
        </p:nvSpPr>
        <p:spPr bwMode="auto">
          <a:xfrm flipH="1">
            <a:off x="7239000" y="6324600"/>
            <a:ext cx="1676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187419" name="AutoShape 27"/>
          <p:cNvCxnSpPr>
            <a:cxnSpLocks noChangeShapeType="1"/>
            <a:stCxn id="187414" idx="1"/>
            <a:endCxn id="187406" idx="1"/>
          </p:cNvCxnSpPr>
          <p:nvPr/>
        </p:nvCxnSpPr>
        <p:spPr bwMode="auto">
          <a:xfrm rot="10800000">
            <a:off x="609600" y="1562100"/>
            <a:ext cx="2133600" cy="3695700"/>
          </a:xfrm>
          <a:prstGeom prst="bentConnector3">
            <a:avLst>
              <a:gd name="adj1" fmla="val 110713"/>
            </a:avLst>
          </a:prstGeom>
          <a:noFill/>
          <a:ln w="9525">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sp>
        <p:nvSpPr>
          <p:cNvPr id="187420" name="Line 28"/>
          <p:cNvSpPr>
            <a:spLocks noChangeShapeType="1"/>
          </p:cNvSpPr>
          <p:nvPr/>
        </p:nvSpPr>
        <p:spPr bwMode="auto">
          <a:xfrm>
            <a:off x="6705600" y="1981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187421" name="AutoShape 29"/>
          <p:cNvCxnSpPr>
            <a:cxnSpLocks noChangeShapeType="1"/>
            <a:stCxn id="187407" idx="0"/>
            <a:endCxn id="187410" idx="0"/>
          </p:cNvCxnSpPr>
          <p:nvPr/>
        </p:nvCxnSpPr>
        <p:spPr bwMode="auto">
          <a:xfrm rot="5400000" flipV="1">
            <a:off x="4419600" y="571500"/>
            <a:ext cx="76200" cy="4876800"/>
          </a:xfrm>
          <a:prstGeom prst="bentConnector3">
            <a:avLst>
              <a:gd name="adj1" fmla="val -300000"/>
            </a:avLst>
          </a:prstGeom>
          <a:noFill/>
          <a:ln w="9525">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sp>
        <p:nvSpPr>
          <p:cNvPr id="187422" name="Line 30"/>
          <p:cNvSpPr>
            <a:spLocks noChangeShapeType="1"/>
          </p:cNvSpPr>
          <p:nvPr/>
        </p:nvSpPr>
        <p:spPr bwMode="auto">
          <a:xfrm>
            <a:off x="1905000" y="21336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7423" name="Line 31"/>
          <p:cNvSpPr>
            <a:spLocks noChangeShapeType="1"/>
          </p:cNvSpPr>
          <p:nvPr/>
        </p:nvSpPr>
        <p:spPr bwMode="auto">
          <a:xfrm>
            <a:off x="3505200" y="3276600"/>
            <a:ext cx="1905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7424" name="Line 32"/>
          <p:cNvSpPr>
            <a:spLocks noChangeShapeType="1"/>
          </p:cNvSpPr>
          <p:nvPr/>
        </p:nvSpPr>
        <p:spPr bwMode="auto">
          <a:xfrm>
            <a:off x="2057400" y="35814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187425" name="AutoShape 33"/>
          <p:cNvCxnSpPr>
            <a:cxnSpLocks noChangeShapeType="1"/>
            <a:stCxn id="187412" idx="0"/>
            <a:endCxn id="187413" idx="0"/>
          </p:cNvCxnSpPr>
          <p:nvPr/>
        </p:nvCxnSpPr>
        <p:spPr bwMode="auto">
          <a:xfrm rot="5400000" flipV="1">
            <a:off x="6096000" y="2628900"/>
            <a:ext cx="76200" cy="2590800"/>
          </a:xfrm>
          <a:prstGeom prst="bentConnector3">
            <a:avLst>
              <a:gd name="adj1" fmla="val -300000"/>
            </a:avLst>
          </a:prstGeom>
          <a:noFill/>
          <a:ln w="9525">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187426" name="AutoShape 34"/>
          <p:cNvCxnSpPr>
            <a:cxnSpLocks noChangeShapeType="1"/>
          </p:cNvCxnSpPr>
          <p:nvPr/>
        </p:nvCxnSpPr>
        <p:spPr bwMode="auto">
          <a:xfrm>
            <a:off x="3200400" y="4229100"/>
            <a:ext cx="6858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87427" name="Line 35"/>
          <p:cNvSpPr>
            <a:spLocks noChangeShapeType="1"/>
          </p:cNvSpPr>
          <p:nvPr/>
        </p:nvSpPr>
        <p:spPr bwMode="auto">
          <a:xfrm>
            <a:off x="5791200" y="42672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7428" name="Line 36"/>
          <p:cNvSpPr>
            <a:spLocks noChangeShapeType="1"/>
          </p:cNvSpPr>
          <p:nvPr/>
        </p:nvSpPr>
        <p:spPr bwMode="auto">
          <a:xfrm>
            <a:off x="4876800" y="45720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7429" name="Line 37"/>
          <p:cNvSpPr>
            <a:spLocks noChangeShapeType="1"/>
          </p:cNvSpPr>
          <p:nvPr/>
        </p:nvSpPr>
        <p:spPr bwMode="auto">
          <a:xfrm>
            <a:off x="4953000" y="5638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7430" name="Line 38"/>
          <p:cNvSpPr>
            <a:spLocks noChangeShapeType="1"/>
          </p:cNvSpPr>
          <p:nvPr/>
        </p:nvSpPr>
        <p:spPr bwMode="auto">
          <a:xfrm>
            <a:off x="3200400" y="1524000"/>
            <a:ext cx="25908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7431" name="Line 39"/>
          <p:cNvSpPr>
            <a:spLocks noChangeShapeType="1"/>
          </p:cNvSpPr>
          <p:nvPr/>
        </p:nvSpPr>
        <p:spPr bwMode="auto">
          <a:xfrm flipV="1">
            <a:off x="4267200" y="9144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7432" name="Line 40"/>
          <p:cNvSpPr>
            <a:spLocks noChangeShapeType="1"/>
          </p:cNvSpPr>
          <p:nvPr/>
        </p:nvSpPr>
        <p:spPr bwMode="auto">
          <a:xfrm>
            <a:off x="4267200" y="1828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4169" name="Rectangle 41"/>
          <p:cNvSpPr>
            <a:spLocks noChangeArrowheads="1"/>
          </p:cNvSpPr>
          <p:nvPr/>
        </p:nvSpPr>
        <p:spPr bwMode="auto">
          <a:xfrm>
            <a:off x="3048000" y="1219200"/>
            <a:ext cx="2743200" cy="609600"/>
          </a:xfrm>
          <a:prstGeom prst="rect">
            <a:avLst/>
          </a:prstGeom>
          <a:noFill/>
          <a:ln w="9525">
            <a:noFill/>
            <a:miter lim="800000"/>
            <a:headEnd/>
            <a:tailEnd/>
          </a:ln>
          <a:effectLst/>
        </p:spPr>
        <p:txBody>
          <a:bodyPr anchor="ctr"/>
          <a:lstStyle/>
          <a:p>
            <a:pPr algn="ctr" eaLnBrk="1" hangingPunct="1">
              <a:lnSpc>
                <a:spcPct val="90000"/>
              </a:lnSpc>
              <a:defRPr/>
            </a:pPr>
            <a:r>
              <a:rPr lang="en-US" sz="1200" b="1">
                <a:solidFill>
                  <a:schemeClr val="tx2"/>
                </a:solidFill>
                <a:effectLst>
                  <a:outerShdw blurRad="38100" dist="38100" dir="2700000" algn="tl">
                    <a:srgbClr val="C0C0C0"/>
                  </a:outerShdw>
                </a:effectLst>
                <a:latin typeface="Tahoma" pitchFamily="34" charset="0"/>
              </a:rPr>
              <a:t>Mungkin</a:t>
            </a:r>
            <a:br>
              <a:rPr lang="en-US" sz="1200" b="1">
                <a:solidFill>
                  <a:schemeClr val="tx2"/>
                </a:solidFill>
                <a:effectLst>
                  <a:outerShdw blurRad="38100" dist="38100" dir="2700000" algn="tl">
                    <a:srgbClr val="C0C0C0"/>
                  </a:outerShdw>
                </a:effectLst>
                <a:latin typeface="Tahoma" pitchFamily="34" charset="0"/>
              </a:rPr>
            </a:br>
            <a:r>
              <a:rPr lang="en-US" sz="1200">
                <a:solidFill>
                  <a:schemeClr val="tx2"/>
                </a:solidFill>
                <a:effectLst>
                  <a:outerShdw blurRad="38100" dist="38100" dir="2700000" algn="tl">
                    <a:srgbClr val="C0C0C0"/>
                  </a:outerShdw>
                </a:effectLst>
                <a:latin typeface="Tahoma" pitchFamily="34" charset="0"/>
              </a:rPr>
              <a:t/>
            </a:r>
            <a:br>
              <a:rPr lang="en-US" sz="1200">
                <a:solidFill>
                  <a:schemeClr val="tx2"/>
                </a:solidFill>
                <a:effectLst>
                  <a:outerShdw blurRad="38100" dist="38100" dir="2700000" algn="tl">
                    <a:srgbClr val="C0C0C0"/>
                  </a:outerShdw>
                </a:effectLst>
                <a:latin typeface="Tahoma" pitchFamily="34" charset="0"/>
              </a:rPr>
            </a:br>
            <a:r>
              <a:rPr lang="en-US" sz="1200" b="1">
                <a:solidFill>
                  <a:schemeClr val="tx2"/>
                </a:solidFill>
                <a:effectLst>
                  <a:outerShdw blurRad="38100" dist="38100" dir="2700000" algn="tl">
                    <a:srgbClr val="C0C0C0"/>
                  </a:outerShdw>
                </a:effectLst>
                <a:latin typeface="Tahoma" pitchFamily="34" charset="0"/>
              </a:rPr>
              <a:t>Yang diinginkan</a:t>
            </a:r>
          </a:p>
        </p:txBody>
      </p:sp>
      <p:sp>
        <p:nvSpPr>
          <p:cNvPr id="304170" name="Rectangle 42"/>
          <p:cNvSpPr>
            <a:spLocks noChangeArrowheads="1"/>
          </p:cNvSpPr>
          <p:nvPr/>
        </p:nvSpPr>
        <p:spPr bwMode="auto">
          <a:xfrm>
            <a:off x="8153400" y="2895600"/>
            <a:ext cx="1295400" cy="1219200"/>
          </a:xfrm>
          <a:prstGeom prst="rect">
            <a:avLst/>
          </a:prstGeom>
          <a:noFill/>
          <a:ln w="9525">
            <a:noFill/>
            <a:miter lim="800000"/>
            <a:headEnd/>
            <a:tailEnd/>
          </a:ln>
          <a:effectLst/>
        </p:spPr>
        <p:txBody>
          <a:bodyPr anchor="ctr"/>
          <a:lstStyle/>
          <a:p>
            <a:pPr algn="ctr" eaLnBrk="1" hangingPunct="1">
              <a:lnSpc>
                <a:spcPct val="90000"/>
              </a:lnSpc>
              <a:defRPr/>
            </a:pPr>
            <a:r>
              <a:rPr lang="en-US" sz="1200" b="1">
                <a:solidFill>
                  <a:schemeClr val="tx2"/>
                </a:solidFill>
                <a:effectLst>
                  <a:outerShdw blurRad="38100" dist="38100" dir="2700000" algn="tl">
                    <a:srgbClr val="C0C0C0"/>
                  </a:outerShdw>
                </a:effectLst>
                <a:latin typeface="Tahoma" pitchFamily="34" charset="0"/>
              </a:rPr>
              <a:t>U</a:t>
            </a:r>
            <a:br>
              <a:rPr lang="en-US" sz="1200" b="1">
                <a:solidFill>
                  <a:schemeClr val="tx2"/>
                </a:solidFill>
                <a:effectLst>
                  <a:outerShdw blurRad="38100" dist="38100" dir="2700000" algn="tl">
                    <a:srgbClr val="C0C0C0"/>
                  </a:outerShdw>
                </a:effectLst>
                <a:latin typeface="Tahoma" pitchFamily="34" charset="0"/>
              </a:rPr>
            </a:br>
            <a:r>
              <a:rPr lang="en-US" sz="1200" b="1">
                <a:solidFill>
                  <a:schemeClr val="tx2"/>
                </a:solidFill>
                <a:effectLst>
                  <a:outerShdw blurRad="38100" dist="38100" dir="2700000" algn="tl">
                    <a:srgbClr val="C0C0C0"/>
                  </a:outerShdw>
                </a:effectLst>
                <a:latin typeface="Tahoma" pitchFamily="34" charset="0"/>
              </a:rPr>
              <a:t>M</a:t>
            </a:r>
            <a:br>
              <a:rPr lang="en-US" sz="1200" b="1">
                <a:solidFill>
                  <a:schemeClr val="tx2"/>
                </a:solidFill>
                <a:effectLst>
                  <a:outerShdw blurRad="38100" dist="38100" dir="2700000" algn="tl">
                    <a:srgbClr val="C0C0C0"/>
                  </a:outerShdw>
                </a:effectLst>
                <a:latin typeface="Tahoma" pitchFamily="34" charset="0"/>
              </a:rPr>
            </a:br>
            <a:r>
              <a:rPr lang="en-US" sz="1200" b="1">
                <a:solidFill>
                  <a:schemeClr val="tx2"/>
                </a:solidFill>
                <a:effectLst>
                  <a:outerShdw blurRad="38100" dist="38100" dir="2700000" algn="tl">
                    <a:srgbClr val="C0C0C0"/>
                  </a:outerShdw>
                </a:effectLst>
                <a:latin typeface="Tahoma" pitchFamily="34" charset="0"/>
              </a:rPr>
              <a:t>P</a:t>
            </a:r>
            <a:br>
              <a:rPr lang="en-US" sz="1200" b="1">
                <a:solidFill>
                  <a:schemeClr val="tx2"/>
                </a:solidFill>
                <a:effectLst>
                  <a:outerShdw blurRad="38100" dist="38100" dir="2700000" algn="tl">
                    <a:srgbClr val="C0C0C0"/>
                  </a:outerShdw>
                </a:effectLst>
                <a:latin typeface="Tahoma" pitchFamily="34" charset="0"/>
              </a:rPr>
            </a:br>
            <a:r>
              <a:rPr lang="en-US" sz="1200" b="1">
                <a:solidFill>
                  <a:schemeClr val="tx2"/>
                </a:solidFill>
                <a:effectLst>
                  <a:outerShdw blurRad="38100" dist="38100" dir="2700000" algn="tl">
                    <a:srgbClr val="C0C0C0"/>
                  </a:outerShdw>
                </a:effectLst>
                <a:latin typeface="Tahoma" pitchFamily="34" charset="0"/>
              </a:rPr>
              <a:t>A</a:t>
            </a:r>
            <a:br>
              <a:rPr lang="en-US" sz="1200" b="1">
                <a:solidFill>
                  <a:schemeClr val="tx2"/>
                </a:solidFill>
                <a:effectLst>
                  <a:outerShdw blurRad="38100" dist="38100" dir="2700000" algn="tl">
                    <a:srgbClr val="C0C0C0"/>
                  </a:outerShdw>
                </a:effectLst>
                <a:latin typeface="Tahoma" pitchFamily="34" charset="0"/>
              </a:rPr>
            </a:br>
            <a:r>
              <a:rPr lang="en-US" sz="1200" b="1">
                <a:solidFill>
                  <a:schemeClr val="tx2"/>
                </a:solidFill>
                <a:effectLst>
                  <a:outerShdw blurRad="38100" dist="38100" dir="2700000" algn="tl">
                    <a:srgbClr val="C0C0C0"/>
                  </a:outerShdw>
                </a:effectLst>
                <a:latin typeface="Tahoma" pitchFamily="34" charset="0"/>
              </a:rPr>
              <a:t>N</a:t>
            </a:r>
            <a:br>
              <a:rPr lang="en-US" sz="1200" b="1">
                <a:solidFill>
                  <a:schemeClr val="tx2"/>
                </a:solidFill>
                <a:effectLst>
                  <a:outerShdw blurRad="38100" dist="38100" dir="2700000" algn="tl">
                    <a:srgbClr val="C0C0C0"/>
                  </a:outerShdw>
                </a:effectLst>
                <a:latin typeface="Tahoma" pitchFamily="34" charset="0"/>
              </a:rPr>
            </a:br>
            <a:r>
              <a:rPr lang="en-US" sz="1200" b="1">
                <a:solidFill>
                  <a:schemeClr val="tx2"/>
                </a:solidFill>
                <a:effectLst>
                  <a:outerShdw blurRad="38100" dist="38100" dir="2700000" algn="tl">
                    <a:srgbClr val="C0C0C0"/>
                  </a:outerShdw>
                </a:effectLst>
                <a:latin typeface="Tahoma" pitchFamily="34" charset="0"/>
              </a:rPr>
              <a:t/>
            </a:r>
            <a:br>
              <a:rPr lang="en-US" sz="1200" b="1">
                <a:solidFill>
                  <a:schemeClr val="tx2"/>
                </a:solidFill>
                <a:effectLst>
                  <a:outerShdw blurRad="38100" dist="38100" dir="2700000" algn="tl">
                    <a:srgbClr val="C0C0C0"/>
                  </a:outerShdw>
                </a:effectLst>
                <a:latin typeface="Tahoma" pitchFamily="34" charset="0"/>
              </a:rPr>
            </a:br>
            <a:r>
              <a:rPr lang="en-US" sz="1200" b="1">
                <a:solidFill>
                  <a:schemeClr val="tx2"/>
                </a:solidFill>
                <a:effectLst>
                  <a:outerShdw blurRad="38100" dist="38100" dir="2700000" algn="tl">
                    <a:srgbClr val="C0C0C0"/>
                  </a:outerShdw>
                </a:effectLst>
                <a:latin typeface="Tahoma" pitchFamily="34" charset="0"/>
              </a:rPr>
              <a:t>B</a:t>
            </a:r>
            <a:br>
              <a:rPr lang="en-US" sz="1200" b="1">
                <a:solidFill>
                  <a:schemeClr val="tx2"/>
                </a:solidFill>
                <a:effectLst>
                  <a:outerShdw blurRad="38100" dist="38100" dir="2700000" algn="tl">
                    <a:srgbClr val="C0C0C0"/>
                  </a:outerShdw>
                </a:effectLst>
                <a:latin typeface="Tahoma" pitchFamily="34" charset="0"/>
              </a:rPr>
            </a:br>
            <a:r>
              <a:rPr lang="en-US" sz="1200" b="1">
                <a:solidFill>
                  <a:schemeClr val="tx2"/>
                </a:solidFill>
                <a:effectLst>
                  <a:outerShdw blurRad="38100" dist="38100" dir="2700000" algn="tl">
                    <a:srgbClr val="C0C0C0"/>
                  </a:outerShdw>
                </a:effectLst>
                <a:latin typeface="Tahoma" pitchFamily="34" charset="0"/>
              </a:rPr>
              <a:t>A</a:t>
            </a:r>
            <a:br>
              <a:rPr lang="en-US" sz="1200" b="1">
                <a:solidFill>
                  <a:schemeClr val="tx2"/>
                </a:solidFill>
                <a:effectLst>
                  <a:outerShdw blurRad="38100" dist="38100" dir="2700000" algn="tl">
                    <a:srgbClr val="C0C0C0"/>
                  </a:outerShdw>
                </a:effectLst>
                <a:latin typeface="Tahoma" pitchFamily="34" charset="0"/>
              </a:rPr>
            </a:br>
            <a:r>
              <a:rPr lang="en-US" sz="1200" b="1">
                <a:solidFill>
                  <a:schemeClr val="tx2"/>
                </a:solidFill>
                <a:effectLst>
                  <a:outerShdw blurRad="38100" dist="38100" dir="2700000" algn="tl">
                    <a:srgbClr val="C0C0C0"/>
                  </a:outerShdw>
                </a:effectLst>
                <a:latin typeface="Tahoma" pitchFamily="34" charset="0"/>
              </a:rPr>
              <a:t>L</a:t>
            </a:r>
            <a:br>
              <a:rPr lang="en-US" sz="1200" b="1">
                <a:solidFill>
                  <a:schemeClr val="tx2"/>
                </a:solidFill>
                <a:effectLst>
                  <a:outerShdw blurRad="38100" dist="38100" dir="2700000" algn="tl">
                    <a:srgbClr val="C0C0C0"/>
                  </a:outerShdw>
                </a:effectLst>
                <a:latin typeface="Tahoma" pitchFamily="34" charset="0"/>
              </a:rPr>
            </a:br>
            <a:r>
              <a:rPr lang="en-US" sz="1200" b="1">
                <a:solidFill>
                  <a:schemeClr val="tx2"/>
                </a:solidFill>
                <a:effectLst>
                  <a:outerShdw blurRad="38100" dist="38100" dir="2700000" algn="tl">
                    <a:srgbClr val="C0C0C0"/>
                  </a:outerShdw>
                </a:effectLst>
                <a:latin typeface="Tahoma" pitchFamily="34" charset="0"/>
              </a:rPr>
              <a:t>I</a:t>
            </a:r>
            <a:br>
              <a:rPr lang="en-US" sz="1200" b="1">
                <a:solidFill>
                  <a:schemeClr val="tx2"/>
                </a:solidFill>
                <a:effectLst>
                  <a:outerShdw blurRad="38100" dist="38100" dir="2700000" algn="tl">
                    <a:srgbClr val="C0C0C0"/>
                  </a:outerShdw>
                </a:effectLst>
                <a:latin typeface="Tahoma" pitchFamily="34" charset="0"/>
              </a:rPr>
            </a:br>
            <a:r>
              <a:rPr lang="en-US" sz="1200" b="1">
                <a:solidFill>
                  <a:schemeClr val="tx2"/>
                </a:solidFill>
                <a:effectLst>
                  <a:outerShdw blurRad="38100" dist="38100" dir="2700000" algn="tl">
                    <a:srgbClr val="C0C0C0"/>
                  </a:outerShdw>
                </a:effectLst>
                <a:latin typeface="Tahoma" pitchFamily="34" charset="0"/>
              </a:rPr>
              <a:t>K</a:t>
            </a:r>
            <a:br>
              <a:rPr lang="en-US" sz="1200" b="1">
                <a:solidFill>
                  <a:schemeClr val="tx2"/>
                </a:solidFill>
                <a:effectLst>
                  <a:outerShdw blurRad="38100" dist="38100" dir="2700000" algn="tl">
                    <a:srgbClr val="C0C0C0"/>
                  </a:outerShdw>
                </a:effectLst>
                <a:latin typeface="Tahoma" pitchFamily="34" charset="0"/>
              </a:rPr>
            </a:br>
            <a:endParaRPr lang="en-US" sz="1200" b="1">
              <a:solidFill>
                <a:schemeClr val="tx2"/>
              </a:solidFill>
              <a:effectLst>
                <a:outerShdw blurRad="38100" dist="38100" dir="2700000" algn="tl">
                  <a:srgbClr val="C0C0C0"/>
                </a:outerShdw>
              </a:effectLst>
              <a:latin typeface="Tahoma" pitchFamily="34" charset="0"/>
            </a:endParaRPr>
          </a:p>
        </p:txBody>
      </p:sp>
      <p:sp>
        <p:nvSpPr>
          <p:cNvPr id="304171" name="Rectangle 43"/>
          <p:cNvSpPr>
            <a:spLocks noChangeArrowheads="1"/>
          </p:cNvSpPr>
          <p:nvPr/>
        </p:nvSpPr>
        <p:spPr bwMode="auto">
          <a:xfrm>
            <a:off x="0" y="2743200"/>
            <a:ext cx="457200" cy="1219200"/>
          </a:xfrm>
          <a:prstGeom prst="rect">
            <a:avLst/>
          </a:prstGeom>
          <a:noFill/>
          <a:ln w="9525">
            <a:noFill/>
            <a:miter lim="800000"/>
            <a:headEnd/>
            <a:tailEnd/>
          </a:ln>
          <a:effectLst/>
        </p:spPr>
        <p:txBody>
          <a:bodyPr anchor="ctr"/>
          <a:lstStyle/>
          <a:p>
            <a:pPr algn="ctr" eaLnBrk="1" hangingPunct="1">
              <a:lnSpc>
                <a:spcPct val="90000"/>
              </a:lnSpc>
              <a:defRPr/>
            </a:pPr>
            <a:r>
              <a:rPr lang="en-US" sz="1200" b="1">
                <a:solidFill>
                  <a:schemeClr val="tx2"/>
                </a:solidFill>
                <a:effectLst>
                  <a:outerShdw blurRad="38100" dist="38100" dir="2700000" algn="tl">
                    <a:srgbClr val="C0C0C0"/>
                  </a:outerShdw>
                </a:effectLst>
                <a:latin typeface="Tahoma" pitchFamily="34" charset="0"/>
              </a:rPr>
              <a:t>U</a:t>
            </a:r>
            <a:br>
              <a:rPr lang="en-US" sz="1200" b="1">
                <a:solidFill>
                  <a:schemeClr val="tx2"/>
                </a:solidFill>
                <a:effectLst>
                  <a:outerShdw blurRad="38100" dist="38100" dir="2700000" algn="tl">
                    <a:srgbClr val="C0C0C0"/>
                  </a:outerShdw>
                </a:effectLst>
                <a:latin typeface="Tahoma" pitchFamily="34" charset="0"/>
              </a:rPr>
            </a:br>
            <a:r>
              <a:rPr lang="en-US" sz="1200" b="1">
                <a:solidFill>
                  <a:schemeClr val="tx2"/>
                </a:solidFill>
                <a:effectLst>
                  <a:outerShdw blurRad="38100" dist="38100" dir="2700000" algn="tl">
                    <a:srgbClr val="C0C0C0"/>
                  </a:outerShdw>
                </a:effectLst>
                <a:latin typeface="Tahoma" pitchFamily="34" charset="0"/>
              </a:rPr>
              <a:t>M</a:t>
            </a:r>
            <a:br>
              <a:rPr lang="en-US" sz="1200" b="1">
                <a:solidFill>
                  <a:schemeClr val="tx2"/>
                </a:solidFill>
                <a:effectLst>
                  <a:outerShdw blurRad="38100" dist="38100" dir="2700000" algn="tl">
                    <a:srgbClr val="C0C0C0"/>
                  </a:outerShdw>
                </a:effectLst>
                <a:latin typeface="Tahoma" pitchFamily="34" charset="0"/>
              </a:rPr>
            </a:br>
            <a:r>
              <a:rPr lang="en-US" sz="1200" b="1">
                <a:solidFill>
                  <a:schemeClr val="tx2"/>
                </a:solidFill>
                <a:effectLst>
                  <a:outerShdw blurRad="38100" dist="38100" dir="2700000" algn="tl">
                    <a:srgbClr val="C0C0C0"/>
                  </a:outerShdw>
                </a:effectLst>
                <a:latin typeface="Tahoma" pitchFamily="34" charset="0"/>
              </a:rPr>
              <a:t>P</a:t>
            </a:r>
            <a:br>
              <a:rPr lang="en-US" sz="1200" b="1">
                <a:solidFill>
                  <a:schemeClr val="tx2"/>
                </a:solidFill>
                <a:effectLst>
                  <a:outerShdw blurRad="38100" dist="38100" dir="2700000" algn="tl">
                    <a:srgbClr val="C0C0C0"/>
                  </a:outerShdw>
                </a:effectLst>
                <a:latin typeface="Tahoma" pitchFamily="34" charset="0"/>
              </a:rPr>
            </a:br>
            <a:r>
              <a:rPr lang="en-US" sz="1200" b="1">
                <a:solidFill>
                  <a:schemeClr val="tx2"/>
                </a:solidFill>
                <a:effectLst>
                  <a:outerShdw blurRad="38100" dist="38100" dir="2700000" algn="tl">
                    <a:srgbClr val="C0C0C0"/>
                  </a:outerShdw>
                </a:effectLst>
                <a:latin typeface="Tahoma" pitchFamily="34" charset="0"/>
              </a:rPr>
              <a:t>A</a:t>
            </a:r>
            <a:br>
              <a:rPr lang="en-US" sz="1200" b="1">
                <a:solidFill>
                  <a:schemeClr val="tx2"/>
                </a:solidFill>
                <a:effectLst>
                  <a:outerShdw blurRad="38100" dist="38100" dir="2700000" algn="tl">
                    <a:srgbClr val="C0C0C0"/>
                  </a:outerShdw>
                </a:effectLst>
                <a:latin typeface="Tahoma" pitchFamily="34" charset="0"/>
              </a:rPr>
            </a:br>
            <a:r>
              <a:rPr lang="en-US" sz="1200" b="1">
                <a:solidFill>
                  <a:schemeClr val="tx2"/>
                </a:solidFill>
                <a:effectLst>
                  <a:outerShdw blurRad="38100" dist="38100" dir="2700000" algn="tl">
                    <a:srgbClr val="C0C0C0"/>
                  </a:outerShdw>
                </a:effectLst>
                <a:latin typeface="Tahoma" pitchFamily="34" charset="0"/>
              </a:rPr>
              <a:t>N</a:t>
            </a:r>
            <a:br>
              <a:rPr lang="en-US" sz="1200" b="1">
                <a:solidFill>
                  <a:schemeClr val="tx2"/>
                </a:solidFill>
                <a:effectLst>
                  <a:outerShdw blurRad="38100" dist="38100" dir="2700000" algn="tl">
                    <a:srgbClr val="C0C0C0"/>
                  </a:outerShdw>
                </a:effectLst>
                <a:latin typeface="Tahoma" pitchFamily="34" charset="0"/>
              </a:rPr>
            </a:br>
            <a:r>
              <a:rPr lang="en-US" sz="1200" b="1">
                <a:solidFill>
                  <a:schemeClr val="tx2"/>
                </a:solidFill>
                <a:effectLst>
                  <a:outerShdw blurRad="38100" dist="38100" dir="2700000" algn="tl">
                    <a:srgbClr val="C0C0C0"/>
                  </a:outerShdw>
                </a:effectLst>
                <a:latin typeface="Tahoma" pitchFamily="34" charset="0"/>
              </a:rPr>
              <a:t/>
            </a:r>
            <a:br>
              <a:rPr lang="en-US" sz="1200" b="1">
                <a:solidFill>
                  <a:schemeClr val="tx2"/>
                </a:solidFill>
                <a:effectLst>
                  <a:outerShdw blurRad="38100" dist="38100" dir="2700000" algn="tl">
                    <a:srgbClr val="C0C0C0"/>
                  </a:outerShdw>
                </a:effectLst>
                <a:latin typeface="Tahoma" pitchFamily="34" charset="0"/>
              </a:rPr>
            </a:br>
            <a:r>
              <a:rPr lang="en-US" sz="1200" b="1">
                <a:solidFill>
                  <a:schemeClr val="tx2"/>
                </a:solidFill>
                <a:effectLst>
                  <a:outerShdw blurRad="38100" dist="38100" dir="2700000" algn="tl">
                    <a:srgbClr val="C0C0C0"/>
                  </a:outerShdw>
                </a:effectLst>
                <a:latin typeface="Tahoma" pitchFamily="34" charset="0"/>
              </a:rPr>
              <a:t>B</a:t>
            </a:r>
            <a:br>
              <a:rPr lang="en-US" sz="1200" b="1">
                <a:solidFill>
                  <a:schemeClr val="tx2"/>
                </a:solidFill>
                <a:effectLst>
                  <a:outerShdw blurRad="38100" dist="38100" dir="2700000" algn="tl">
                    <a:srgbClr val="C0C0C0"/>
                  </a:outerShdw>
                </a:effectLst>
                <a:latin typeface="Tahoma" pitchFamily="34" charset="0"/>
              </a:rPr>
            </a:br>
            <a:r>
              <a:rPr lang="en-US" sz="1200" b="1">
                <a:solidFill>
                  <a:schemeClr val="tx2"/>
                </a:solidFill>
                <a:effectLst>
                  <a:outerShdw blurRad="38100" dist="38100" dir="2700000" algn="tl">
                    <a:srgbClr val="C0C0C0"/>
                  </a:outerShdw>
                </a:effectLst>
                <a:latin typeface="Tahoma" pitchFamily="34" charset="0"/>
              </a:rPr>
              <a:t>A</a:t>
            </a:r>
            <a:br>
              <a:rPr lang="en-US" sz="1200" b="1">
                <a:solidFill>
                  <a:schemeClr val="tx2"/>
                </a:solidFill>
                <a:effectLst>
                  <a:outerShdw blurRad="38100" dist="38100" dir="2700000" algn="tl">
                    <a:srgbClr val="C0C0C0"/>
                  </a:outerShdw>
                </a:effectLst>
                <a:latin typeface="Tahoma" pitchFamily="34" charset="0"/>
              </a:rPr>
            </a:br>
            <a:r>
              <a:rPr lang="en-US" sz="1200" b="1">
                <a:solidFill>
                  <a:schemeClr val="tx2"/>
                </a:solidFill>
                <a:effectLst>
                  <a:outerShdw blurRad="38100" dist="38100" dir="2700000" algn="tl">
                    <a:srgbClr val="C0C0C0"/>
                  </a:outerShdw>
                </a:effectLst>
                <a:latin typeface="Tahoma" pitchFamily="34" charset="0"/>
              </a:rPr>
              <a:t>L</a:t>
            </a:r>
            <a:br>
              <a:rPr lang="en-US" sz="1200" b="1">
                <a:solidFill>
                  <a:schemeClr val="tx2"/>
                </a:solidFill>
                <a:effectLst>
                  <a:outerShdw blurRad="38100" dist="38100" dir="2700000" algn="tl">
                    <a:srgbClr val="C0C0C0"/>
                  </a:outerShdw>
                </a:effectLst>
                <a:latin typeface="Tahoma" pitchFamily="34" charset="0"/>
              </a:rPr>
            </a:br>
            <a:r>
              <a:rPr lang="en-US" sz="1200" b="1">
                <a:solidFill>
                  <a:schemeClr val="tx2"/>
                </a:solidFill>
                <a:effectLst>
                  <a:outerShdw blurRad="38100" dist="38100" dir="2700000" algn="tl">
                    <a:srgbClr val="C0C0C0"/>
                  </a:outerShdw>
                </a:effectLst>
                <a:latin typeface="Tahoma" pitchFamily="34" charset="0"/>
              </a:rPr>
              <a:t>I</a:t>
            </a:r>
            <a:br>
              <a:rPr lang="en-US" sz="1200" b="1">
                <a:solidFill>
                  <a:schemeClr val="tx2"/>
                </a:solidFill>
                <a:effectLst>
                  <a:outerShdw blurRad="38100" dist="38100" dir="2700000" algn="tl">
                    <a:srgbClr val="C0C0C0"/>
                  </a:outerShdw>
                </a:effectLst>
                <a:latin typeface="Tahoma" pitchFamily="34" charset="0"/>
              </a:rPr>
            </a:br>
            <a:r>
              <a:rPr lang="en-US" sz="1200" b="1">
                <a:solidFill>
                  <a:schemeClr val="tx2"/>
                </a:solidFill>
                <a:effectLst>
                  <a:outerShdw blurRad="38100" dist="38100" dir="2700000" algn="tl">
                    <a:srgbClr val="C0C0C0"/>
                  </a:outerShdw>
                </a:effectLst>
                <a:latin typeface="Tahoma" pitchFamily="34" charset="0"/>
              </a:rPr>
              <a:t>K</a:t>
            </a:r>
            <a:br>
              <a:rPr lang="en-US" sz="1200" b="1">
                <a:solidFill>
                  <a:schemeClr val="tx2"/>
                </a:solidFill>
                <a:effectLst>
                  <a:outerShdw blurRad="38100" dist="38100" dir="2700000" algn="tl">
                    <a:srgbClr val="C0C0C0"/>
                  </a:outerShdw>
                </a:effectLst>
                <a:latin typeface="Tahoma" pitchFamily="34" charset="0"/>
              </a:rPr>
            </a:br>
            <a:endParaRPr lang="en-US" sz="1200" b="1">
              <a:solidFill>
                <a:schemeClr val="tx2"/>
              </a:solidFill>
              <a:effectLst>
                <a:outerShdw blurRad="38100" dist="38100" dir="2700000" algn="tl">
                  <a:srgbClr val="C0C0C0"/>
                </a:outerShdw>
              </a:effectLst>
              <a:latin typeface="Tahoma" pitchFamily="34" charset="0"/>
            </a:endParaRPr>
          </a:p>
        </p:txBody>
      </p:sp>
    </p:spTree>
    <p:extLst>
      <p:ext uri="{BB962C8B-B14F-4D97-AF65-F5344CB8AC3E}">
        <p14:creationId xmlns:p14="http://schemas.microsoft.com/office/powerpoint/2010/main" val="10983297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a:xfrm>
            <a:off x="457200" y="228600"/>
            <a:ext cx="8458200" cy="1189038"/>
          </a:xfrm>
        </p:spPr>
        <p:txBody>
          <a:bodyPr/>
          <a:lstStyle/>
          <a:p>
            <a:pPr eaLnBrk="1" hangingPunct="1">
              <a:defRPr/>
            </a:pPr>
            <a:r>
              <a:rPr lang="en-US" sz="4000" b="1" smtClean="0"/>
              <a:t>BANGUNAN SUATU ORGANISASI</a:t>
            </a:r>
          </a:p>
        </p:txBody>
      </p:sp>
      <p:sp>
        <p:nvSpPr>
          <p:cNvPr id="205827" name="Rectangle 3"/>
          <p:cNvSpPr>
            <a:spLocks noGrp="1" noChangeArrowheads="1"/>
          </p:cNvSpPr>
          <p:nvPr>
            <p:ph type="body" idx="1"/>
          </p:nvPr>
        </p:nvSpPr>
        <p:spPr>
          <a:xfrm>
            <a:off x="457200" y="1600200"/>
            <a:ext cx="8458200" cy="4525963"/>
          </a:xfrm>
        </p:spPr>
        <p:txBody>
          <a:bodyPr/>
          <a:lstStyle/>
          <a:p>
            <a:pPr eaLnBrk="1" hangingPunct="1">
              <a:lnSpc>
                <a:spcPct val="80000"/>
              </a:lnSpc>
              <a:buFontTx/>
              <a:buNone/>
            </a:pPr>
            <a:r>
              <a:rPr lang="en-US" sz="1800" smtClean="0"/>
              <a:t>PERMASALAHAN YANG HARUS DAPAT DIJAWAB OLEH SEORANG PEMIMPIN KETIKA MEREKA MENCOBA UNTUK MEMBANGUN ATAU MEMBANGUN KEMBALI ORGANISASI MEREKA ADALAH :</a:t>
            </a:r>
          </a:p>
          <a:p>
            <a:pPr eaLnBrk="1" hangingPunct="1">
              <a:lnSpc>
                <a:spcPct val="80000"/>
              </a:lnSpc>
            </a:pPr>
            <a:r>
              <a:rPr lang="en-US" sz="1800" smtClean="0"/>
              <a:t>MEMASTIKAN SUATU PEMAHAMAN YANG UMUM TENTANG YANG DIPERIORITASKAN ORGANISASI</a:t>
            </a:r>
          </a:p>
          <a:p>
            <a:pPr eaLnBrk="1" hangingPunct="1">
              <a:lnSpc>
                <a:spcPct val="80000"/>
              </a:lnSpc>
            </a:pPr>
            <a:r>
              <a:rPr lang="en-US" sz="1800" smtClean="0"/>
              <a:t>MENJELASKAN TANGGUNG JAWAB ANTAR MANAJER DAN KESATUAN ORGANISASI</a:t>
            </a:r>
          </a:p>
          <a:p>
            <a:pPr eaLnBrk="1" hangingPunct="1">
              <a:lnSpc>
                <a:spcPct val="80000"/>
              </a:lnSpc>
            </a:pPr>
            <a:r>
              <a:rPr lang="en-US" sz="1800" smtClean="0"/>
              <a:t>PEMBERIAN KUASA (MEMBERDAYAKAN) MANAJER-MANAJER BARU DAN MENDORONG OTORITAS DALAM ORGANISASI</a:t>
            </a:r>
          </a:p>
          <a:p>
            <a:pPr eaLnBrk="1" hangingPunct="1">
              <a:lnSpc>
                <a:spcPct val="80000"/>
              </a:lnSpc>
            </a:pPr>
            <a:r>
              <a:rPr lang="en-US" sz="1800" smtClean="0"/>
              <a:t>MEMBONGKAR DAN MEMPERBAIKI PERMASALAHAN-PERMASALAHAN DALAM KOORDINASI DAN KOMUNIKASI SILANG ORGANISASI DAN SILANG BATASAN-BATASAN DIDALAM DAN DILUAR ORGANISASI</a:t>
            </a:r>
          </a:p>
          <a:p>
            <a:pPr eaLnBrk="1" hangingPunct="1">
              <a:lnSpc>
                <a:spcPct val="80000"/>
              </a:lnSpc>
            </a:pPr>
            <a:r>
              <a:rPr lang="en-US" sz="1800" smtClean="0"/>
              <a:t>MEMPEROLEH KOMITMEN PERSONAL YANG SAMA BENAR UNTUK BERBAGI (SHARING) VISI DARI PARA MANAJER ORGANISASI</a:t>
            </a:r>
          </a:p>
          <a:p>
            <a:pPr eaLnBrk="1" hangingPunct="1">
              <a:lnSpc>
                <a:spcPct val="80000"/>
              </a:lnSpc>
            </a:pPr>
            <a:r>
              <a:rPr lang="en-US" sz="1800" smtClean="0"/>
              <a:t>MENJAGA HUBUNGAN MELEKAT, BERLANGSUNG DENGAN APA YANG DIDALAM DAN DILUAR ORGANISASI DAN DENGAN CUSTOMER.  </a:t>
            </a:r>
          </a:p>
        </p:txBody>
      </p:sp>
    </p:spTree>
    <p:extLst>
      <p:ext uri="{BB962C8B-B14F-4D97-AF65-F5344CB8AC3E}">
        <p14:creationId xmlns:p14="http://schemas.microsoft.com/office/powerpoint/2010/main" val="2467254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p:txBody>
          <a:bodyPr/>
          <a:lstStyle/>
          <a:p>
            <a:pPr algn="l" eaLnBrk="1" hangingPunct="1">
              <a:defRPr/>
            </a:pPr>
            <a:r>
              <a:rPr lang="en-US" sz="2800" b="1" smtClean="0"/>
              <a:t>TIGA CARA DIJALANKAN TENTANG BANGUNAN ORGANISASI, YAITU :</a:t>
            </a:r>
          </a:p>
        </p:txBody>
      </p:sp>
      <p:sp>
        <p:nvSpPr>
          <p:cNvPr id="206851" name="Rectangle 3"/>
          <p:cNvSpPr>
            <a:spLocks noGrp="1" noChangeArrowheads="1"/>
          </p:cNvSpPr>
          <p:nvPr>
            <p:ph type="body" idx="1"/>
          </p:nvPr>
        </p:nvSpPr>
        <p:spPr/>
        <p:txBody>
          <a:bodyPr/>
          <a:lstStyle/>
          <a:p>
            <a:pPr eaLnBrk="1" hangingPunct="1"/>
            <a:r>
              <a:rPr lang="en-US" smtClean="0"/>
              <a:t>PENDIDIKAN DAN PENGEMBANGAN KEPEMIMPINAN </a:t>
            </a:r>
          </a:p>
          <a:p>
            <a:pPr eaLnBrk="1" hangingPunct="1"/>
            <a:r>
              <a:rPr lang="en-US" smtClean="0"/>
              <a:t>PRINSIP-PRINSIP KEPAMIMPINAN</a:t>
            </a:r>
          </a:p>
          <a:p>
            <a:pPr eaLnBrk="1" hangingPunct="1"/>
            <a:r>
              <a:rPr lang="en-US" smtClean="0"/>
              <a:t>KETEKUNAN</a:t>
            </a:r>
          </a:p>
        </p:txBody>
      </p:sp>
    </p:spTree>
    <p:extLst>
      <p:ext uri="{BB962C8B-B14F-4D97-AF65-F5344CB8AC3E}">
        <p14:creationId xmlns:p14="http://schemas.microsoft.com/office/powerpoint/2010/main" val="3711396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pPr algn="l" eaLnBrk="1" hangingPunct="1">
              <a:defRPr/>
            </a:pPr>
            <a:r>
              <a:rPr lang="en-US" sz="3200" b="1" smtClean="0"/>
              <a:t>MEMBENTUK BUDAYA ORGANISASI</a:t>
            </a:r>
          </a:p>
        </p:txBody>
      </p:sp>
      <p:sp>
        <p:nvSpPr>
          <p:cNvPr id="207875" name="Rectangle 3"/>
          <p:cNvSpPr>
            <a:spLocks noGrp="1" noChangeArrowheads="1"/>
          </p:cNvSpPr>
          <p:nvPr>
            <p:ph type="body" idx="1"/>
          </p:nvPr>
        </p:nvSpPr>
        <p:spPr>
          <a:xfrm>
            <a:off x="457200" y="1600200"/>
            <a:ext cx="8458200" cy="4525963"/>
          </a:xfrm>
        </p:spPr>
        <p:txBody>
          <a:bodyPr/>
          <a:lstStyle/>
          <a:p>
            <a:pPr eaLnBrk="1" hangingPunct="1">
              <a:lnSpc>
                <a:spcPct val="80000"/>
              </a:lnSpc>
            </a:pPr>
            <a:r>
              <a:rPr lang="en-US" sz="2800" smtClean="0"/>
              <a:t>ELEMEN KEPEMIMPINAN YANG BAIK : </a:t>
            </a:r>
            <a:r>
              <a:rPr lang="en-US" sz="2800" b="1" smtClean="0"/>
              <a:t>VISI, PELAKSANAAN, PRINSIP-PRINSIP, KETEKUNAN,</a:t>
            </a:r>
            <a:r>
              <a:rPr lang="en-US" sz="2800" smtClean="0"/>
              <a:t> MERUPAKAN CARA PENTING SEBAGAI WADAH BAGI PIMPINAN MEMBENTUK BUDAYA ORGANISASI.</a:t>
            </a:r>
          </a:p>
          <a:p>
            <a:pPr eaLnBrk="1" hangingPunct="1">
              <a:lnSpc>
                <a:spcPct val="80000"/>
              </a:lnSpc>
            </a:pPr>
            <a:r>
              <a:rPr lang="en-US" sz="2800" smtClean="0"/>
              <a:t>PIMPINAN MEMBENTUK BUDAYA ORGANISASI LEWAT </a:t>
            </a:r>
            <a:r>
              <a:rPr lang="en-US" sz="2800" b="1" smtClean="0"/>
              <a:t>KEINGINANNYA</a:t>
            </a:r>
            <a:r>
              <a:rPr lang="en-US" sz="2800" smtClean="0"/>
              <a:t> UNTUK MELAHIRKAN DAN SELEKSI ATAU MENGEMBANGKAN TALENTA-TALENTA MANAJER UNTUK PEMIMPIN YANG AKAN DATANG</a:t>
            </a:r>
          </a:p>
          <a:p>
            <a:pPr eaLnBrk="1" hangingPunct="1">
              <a:lnSpc>
                <a:spcPct val="80000"/>
              </a:lnSpc>
              <a:buFontTx/>
              <a:buNone/>
            </a:pPr>
            <a:r>
              <a:rPr lang="en-US" sz="2800" smtClean="0"/>
              <a:t> </a:t>
            </a:r>
          </a:p>
        </p:txBody>
      </p:sp>
    </p:spTree>
    <p:extLst>
      <p:ext uri="{BB962C8B-B14F-4D97-AF65-F5344CB8AC3E}">
        <p14:creationId xmlns:p14="http://schemas.microsoft.com/office/powerpoint/2010/main" val="36243240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p:txBody>
          <a:bodyPr/>
          <a:lstStyle/>
          <a:p>
            <a:pPr algn="l" eaLnBrk="1" hangingPunct="1">
              <a:defRPr/>
            </a:pPr>
            <a:r>
              <a:rPr lang="en-US" sz="3200" b="1" smtClean="0"/>
              <a:t>KEMAMPUAN YANG HARUS DIKUASAI OLEH SEORANG PEMIMPIN :</a:t>
            </a:r>
          </a:p>
        </p:txBody>
      </p:sp>
      <p:sp>
        <p:nvSpPr>
          <p:cNvPr id="208899" name="Rectangle 3"/>
          <p:cNvSpPr>
            <a:spLocks noGrp="1" noChangeArrowheads="1"/>
          </p:cNvSpPr>
          <p:nvPr>
            <p:ph type="body" idx="1"/>
          </p:nvPr>
        </p:nvSpPr>
        <p:spPr>
          <a:xfrm>
            <a:off x="457200" y="1600200"/>
            <a:ext cx="8458200" cy="4525963"/>
          </a:xfrm>
        </p:spPr>
        <p:txBody>
          <a:bodyPr/>
          <a:lstStyle/>
          <a:p>
            <a:pPr marL="609600" indent="-609600" eaLnBrk="1" hangingPunct="1">
              <a:buFontTx/>
              <a:buAutoNum type="arabicPeriod"/>
            </a:pPr>
            <a:r>
              <a:rPr lang="en-US" smtClean="0"/>
              <a:t>MEMBANGUN CONFIDANCE</a:t>
            </a:r>
          </a:p>
          <a:p>
            <a:pPr marL="609600" indent="-609600" eaLnBrk="1" hangingPunct="1">
              <a:buFontTx/>
              <a:buAutoNum type="arabicPeriod"/>
            </a:pPr>
            <a:r>
              <a:rPr lang="en-US" smtClean="0"/>
              <a:t>MEMBANGUN SEMANGAT</a:t>
            </a:r>
          </a:p>
          <a:p>
            <a:pPr marL="609600" indent="-609600" eaLnBrk="1" hangingPunct="1">
              <a:buFontTx/>
              <a:buAutoNum type="arabicPeriod"/>
            </a:pPr>
            <a:r>
              <a:rPr lang="en-US" smtClean="0"/>
              <a:t>BEKERJA SAMA</a:t>
            </a:r>
          </a:p>
          <a:p>
            <a:pPr marL="609600" indent="-609600" eaLnBrk="1" hangingPunct="1">
              <a:buFontTx/>
              <a:buAutoNum type="arabicPeriod"/>
            </a:pPr>
            <a:r>
              <a:rPr lang="en-US" smtClean="0"/>
              <a:t>MENYAMPAIKAN HASIL</a:t>
            </a:r>
          </a:p>
          <a:p>
            <a:pPr marL="609600" indent="-609600" eaLnBrk="1" hangingPunct="1">
              <a:buFontTx/>
              <a:buAutoNum type="arabicPeriod"/>
            </a:pPr>
            <a:r>
              <a:rPr lang="en-US" smtClean="0"/>
              <a:t>MEMBENTUK JARINGAN</a:t>
            </a:r>
          </a:p>
          <a:p>
            <a:pPr marL="609600" indent="-609600" eaLnBrk="1" hangingPunct="1">
              <a:buFontTx/>
              <a:buAutoNum type="arabicPeriod"/>
            </a:pPr>
            <a:r>
              <a:rPr lang="en-US" smtClean="0"/>
              <a:t>MEMPENGARUHI (ORANG) YANG LAIN</a:t>
            </a:r>
          </a:p>
          <a:p>
            <a:pPr marL="609600" indent="-609600" eaLnBrk="1" hangingPunct="1">
              <a:buFontTx/>
              <a:buAutoNum type="arabicPeriod"/>
            </a:pPr>
            <a:r>
              <a:rPr lang="en-US" smtClean="0"/>
              <a:t>MENGGUNAKAN INFORMASI</a:t>
            </a:r>
          </a:p>
        </p:txBody>
      </p:sp>
    </p:spTree>
    <p:extLst>
      <p:ext uri="{BB962C8B-B14F-4D97-AF65-F5344CB8AC3E}">
        <p14:creationId xmlns:p14="http://schemas.microsoft.com/office/powerpoint/2010/main" val="1029855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xfrm>
            <a:off x="519113" y="103188"/>
            <a:ext cx="8167687" cy="1314450"/>
          </a:xfrm>
        </p:spPr>
        <p:txBody>
          <a:bodyPr/>
          <a:lstStyle/>
          <a:p>
            <a:pPr algn="l" eaLnBrk="1" hangingPunct="1">
              <a:defRPr/>
            </a:pPr>
            <a:r>
              <a:rPr lang="en-US" sz="2400" b="1" smtClean="0"/>
              <a:t>KEMAMPUAN YANG DIPERLUKAN OLEH PARA PEMIMPIN TENTANG BISNIS, ANTARA LAIN :</a:t>
            </a:r>
            <a:r>
              <a:rPr lang="en-US" sz="4000" smtClean="0"/>
              <a:t> </a:t>
            </a:r>
          </a:p>
        </p:txBody>
      </p:sp>
      <p:sp>
        <p:nvSpPr>
          <p:cNvPr id="209923" name="Rectangle 3"/>
          <p:cNvSpPr>
            <a:spLocks noGrp="1" noChangeArrowheads="1"/>
          </p:cNvSpPr>
          <p:nvPr>
            <p:ph type="body" idx="1"/>
          </p:nvPr>
        </p:nvSpPr>
        <p:spPr>
          <a:xfrm>
            <a:off x="457200" y="1600200"/>
            <a:ext cx="8458200" cy="4525963"/>
          </a:xfrm>
        </p:spPr>
        <p:txBody>
          <a:bodyPr/>
          <a:lstStyle/>
          <a:p>
            <a:pPr marL="609600" indent="-609600" eaLnBrk="1" hangingPunct="1">
              <a:lnSpc>
                <a:spcPct val="80000"/>
              </a:lnSpc>
              <a:buFontTx/>
              <a:buAutoNum type="arabicPeriod"/>
            </a:pPr>
            <a:r>
              <a:rPr lang="en-US" sz="2400" smtClean="0"/>
              <a:t>LITERATUR BISNIS</a:t>
            </a:r>
          </a:p>
          <a:p>
            <a:pPr marL="609600" indent="-609600" eaLnBrk="1" hangingPunct="1">
              <a:lnSpc>
                <a:spcPct val="80000"/>
              </a:lnSpc>
              <a:buFontTx/>
              <a:buAutoNum type="arabicPeriod"/>
            </a:pPr>
            <a:r>
              <a:rPr lang="en-US" sz="2400" smtClean="0"/>
              <a:t>KREATIVITAS</a:t>
            </a:r>
          </a:p>
          <a:p>
            <a:pPr marL="609600" indent="-609600" eaLnBrk="1" hangingPunct="1">
              <a:lnSpc>
                <a:spcPct val="80000"/>
              </a:lnSpc>
              <a:buFontTx/>
              <a:buAutoNum type="arabicPeriod"/>
            </a:pPr>
            <a:r>
              <a:rPr lang="en-US" sz="2400" smtClean="0"/>
              <a:t>CROSSCEK-EFEKTIVITAS BERBUDAYA </a:t>
            </a:r>
          </a:p>
          <a:p>
            <a:pPr marL="609600" indent="-609600" eaLnBrk="1" hangingPunct="1">
              <a:lnSpc>
                <a:spcPct val="80000"/>
              </a:lnSpc>
              <a:buFontTx/>
              <a:buAutoNum type="arabicPeriod"/>
            </a:pPr>
            <a:r>
              <a:rPr lang="en-US" sz="2400" smtClean="0"/>
              <a:t>EMPATHY</a:t>
            </a:r>
          </a:p>
          <a:p>
            <a:pPr marL="609600" indent="-609600" eaLnBrk="1" hangingPunct="1">
              <a:lnSpc>
                <a:spcPct val="80000"/>
              </a:lnSpc>
              <a:buFontTx/>
              <a:buAutoNum type="arabicPeriod"/>
            </a:pPr>
            <a:r>
              <a:rPr lang="en-US" sz="2400" smtClean="0"/>
              <a:t>FLEXIBILITY</a:t>
            </a:r>
          </a:p>
          <a:p>
            <a:pPr marL="609600" indent="-609600" eaLnBrk="1" hangingPunct="1">
              <a:lnSpc>
                <a:spcPct val="80000"/>
              </a:lnSpc>
              <a:buFontTx/>
              <a:buAutoNum type="arabicPeriod"/>
            </a:pPr>
            <a:r>
              <a:rPr lang="en-US" sz="2400" smtClean="0"/>
              <a:t>PROACTIVITY</a:t>
            </a:r>
          </a:p>
          <a:p>
            <a:pPr marL="609600" indent="-609600" eaLnBrk="1" hangingPunct="1">
              <a:lnSpc>
                <a:spcPct val="80000"/>
              </a:lnSpc>
              <a:buFontTx/>
              <a:buAutoNum type="arabicPeriod"/>
            </a:pPr>
            <a:r>
              <a:rPr lang="en-US" sz="2400" smtClean="0"/>
              <a:t>PEMECAHAN MASALAH</a:t>
            </a:r>
          </a:p>
          <a:p>
            <a:pPr marL="609600" indent="-609600" eaLnBrk="1" hangingPunct="1">
              <a:lnSpc>
                <a:spcPct val="80000"/>
              </a:lnSpc>
              <a:buFontTx/>
              <a:buAutoNum type="arabicPeriod"/>
            </a:pPr>
            <a:r>
              <a:rPr lang="en-US" sz="2400" smtClean="0"/>
              <a:t>HUBUNGAN MEMBANGUN</a:t>
            </a:r>
          </a:p>
          <a:p>
            <a:pPr marL="609600" indent="-609600" eaLnBrk="1" hangingPunct="1">
              <a:lnSpc>
                <a:spcPct val="80000"/>
              </a:lnSpc>
              <a:buFontTx/>
              <a:buAutoNum type="arabicPeriod"/>
            </a:pPr>
            <a:r>
              <a:rPr lang="en-US" sz="2400" smtClean="0"/>
              <a:t>TEAMWORK</a:t>
            </a:r>
          </a:p>
          <a:p>
            <a:pPr marL="609600" indent="-609600" eaLnBrk="1" hangingPunct="1">
              <a:lnSpc>
                <a:spcPct val="80000"/>
              </a:lnSpc>
              <a:buFontTx/>
              <a:buAutoNum type="arabicPeriod"/>
            </a:pPr>
            <a:r>
              <a:rPr lang="en-US" sz="2400" smtClean="0"/>
              <a:t>VISI</a:t>
            </a:r>
          </a:p>
          <a:p>
            <a:pPr marL="609600" indent="-609600" eaLnBrk="1" hangingPunct="1">
              <a:lnSpc>
                <a:spcPct val="80000"/>
              </a:lnSpc>
              <a:buFontTx/>
              <a:buAutoNum type="arabicPeriod"/>
            </a:pPr>
            <a:endParaRPr lang="en-US" sz="2800" smtClean="0"/>
          </a:p>
        </p:txBody>
      </p:sp>
    </p:spTree>
    <p:extLst>
      <p:ext uri="{BB962C8B-B14F-4D97-AF65-F5344CB8AC3E}">
        <p14:creationId xmlns:p14="http://schemas.microsoft.com/office/powerpoint/2010/main" val="2584549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a:xfrm>
            <a:off x="442913" y="225425"/>
            <a:ext cx="8243887" cy="701675"/>
          </a:xfrm>
        </p:spPr>
        <p:txBody>
          <a:bodyPr/>
          <a:lstStyle/>
          <a:p>
            <a:pPr algn="l" eaLnBrk="1" hangingPunct="1">
              <a:defRPr/>
            </a:pPr>
            <a:r>
              <a:rPr lang="en-US" sz="2000" b="1" smtClean="0"/>
              <a:t>SUMBER KEKUATAN DAN PENGARUH YANG DIMILIKI MANAJER</a:t>
            </a:r>
            <a:r>
              <a:rPr lang="en-US" sz="4000" smtClean="0"/>
              <a:t> </a:t>
            </a:r>
          </a:p>
        </p:txBody>
      </p:sp>
      <p:sp>
        <p:nvSpPr>
          <p:cNvPr id="210947" name="Rectangle 3"/>
          <p:cNvSpPr>
            <a:spLocks noGrp="1" noChangeArrowheads="1"/>
          </p:cNvSpPr>
          <p:nvPr>
            <p:ph type="body" idx="1"/>
          </p:nvPr>
        </p:nvSpPr>
        <p:spPr>
          <a:xfrm>
            <a:off x="457200" y="1143000"/>
            <a:ext cx="8458200" cy="5257800"/>
          </a:xfrm>
        </p:spPr>
        <p:txBody>
          <a:bodyPr/>
          <a:lstStyle/>
          <a:p>
            <a:pPr marL="609600" indent="-609600" eaLnBrk="1" hangingPunct="1">
              <a:lnSpc>
                <a:spcPct val="80000"/>
              </a:lnSpc>
              <a:buFontTx/>
              <a:buAutoNum type="arabicPeriod"/>
            </a:pPr>
            <a:r>
              <a:rPr lang="en-US" sz="1800" b="1" smtClean="0"/>
              <a:t>KEKUATAN ORGANISASI (ORGANIZATIONAL POWER) :</a:t>
            </a:r>
          </a:p>
          <a:p>
            <a:pPr marL="609600" indent="-609600" eaLnBrk="1" hangingPunct="1">
              <a:lnSpc>
                <a:spcPct val="80000"/>
              </a:lnSpc>
              <a:buFontTx/>
              <a:buNone/>
            </a:pPr>
            <a:r>
              <a:rPr lang="en-US" sz="1800" b="1" smtClean="0"/>
              <a:t> a. Position Power; </a:t>
            </a:r>
            <a:r>
              <a:rPr lang="en-US" sz="1800" smtClean="0"/>
              <a:t>secara formal didirikan    berdasarkan pada posisi manajer dalam organisasi</a:t>
            </a:r>
          </a:p>
          <a:p>
            <a:pPr marL="609600" indent="-609600" eaLnBrk="1" hangingPunct="1">
              <a:lnSpc>
                <a:spcPct val="80000"/>
              </a:lnSpc>
              <a:buFontTx/>
              <a:buNone/>
            </a:pPr>
            <a:r>
              <a:rPr lang="en-US" sz="1800" smtClean="0"/>
              <a:t> </a:t>
            </a:r>
            <a:r>
              <a:rPr lang="en-US" sz="1800" b="1" smtClean="0"/>
              <a:t>b. Reward Power;</a:t>
            </a:r>
            <a:r>
              <a:rPr lang="en-US" sz="1800" smtClean="0"/>
              <a:t> tersedia ketika manajer memberikan penghargaan sebagai imbalan untuk keinginan bertindak dan hasilnya</a:t>
            </a:r>
          </a:p>
          <a:p>
            <a:pPr marL="609600" indent="-609600" eaLnBrk="1" hangingPunct="1">
              <a:lnSpc>
                <a:spcPct val="80000"/>
              </a:lnSpc>
              <a:buFontTx/>
              <a:buNone/>
            </a:pPr>
            <a:r>
              <a:rPr lang="en-US" sz="1800" b="1" smtClean="0"/>
              <a:t> c. Information Power; </a:t>
            </a:r>
            <a:r>
              <a:rPr lang="en-US" sz="1800" smtClean="0"/>
              <a:t>dapat menjadi sangat efektif dan dapat diperoleh dari akses-akses seorang manajer untuk dan mengontrol melalui penyebaran informasi yang penting ke bawahan</a:t>
            </a:r>
          </a:p>
          <a:p>
            <a:pPr marL="609600" indent="-609600" eaLnBrk="1" hangingPunct="1">
              <a:lnSpc>
                <a:spcPct val="80000"/>
              </a:lnSpc>
              <a:buFontTx/>
              <a:buNone/>
            </a:pPr>
            <a:r>
              <a:rPr lang="en-US" sz="1800" b="1" smtClean="0"/>
              <a:t> d. Punitive Power; </a:t>
            </a:r>
            <a:r>
              <a:rPr lang="en-US" sz="1800" smtClean="0"/>
              <a:t>menggunakan paksaan atau ketakutan dari hukuman atas kesalahan atau tindakan yang tidak diinginkan</a:t>
            </a:r>
          </a:p>
          <a:p>
            <a:pPr marL="609600" indent="-609600" eaLnBrk="1" hangingPunct="1">
              <a:lnSpc>
                <a:spcPct val="80000"/>
              </a:lnSpc>
              <a:buFontTx/>
              <a:buAutoNum type="arabicPeriod" startAt="2"/>
            </a:pPr>
            <a:r>
              <a:rPr lang="en-US" sz="1800" b="1" smtClean="0"/>
              <a:t>PENGARUH PERSONAL (PERSONAL INFLUENCE) :</a:t>
            </a:r>
          </a:p>
          <a:p>
            <a:pPr marL="609600" indent="-609600" eaLnBrk="1" hangingPunct="1">
              <a:lnSpc>
                <a:spcPct val="80000"/>
              </a:lnSpc>
              <a:buFontTx/>
              <a:buNone/>
            </a:pPr>
            <a:r>
              <a:rPr lang="en-US" sz="1800" b="1" smtClean="0"/>
              <a:t> a. Expert Influence; </a:t>
            </a:r>
            <a:r>
              <a:rPr lang="en-US" sz="1800" smtClean="0"/>
              <a:t>berasal dari pengetahuan dan pengalaman pemimpin pada area atau situasi khusus</a:t>
            </a:r>
          </a:p>
          <a:p>
            <a:pPr marL="609600" indent="-609600" eaLnBrk="1" hangingPunct="1">
              <a:lnSpc>
                <a:spcPct val="80000"/>
              </a:lnSpc>
              <a:buFontTx/>
              <a:buNone/>
            </a:pPr>
            <a:r>
              <a:rPr lang="en-US" sz="1800" b="1" smtClean="0"/>
              <a:t> b. Referent Influence; </a:t>
            </a:r>
            <a:r>
              <a:rPr lang="en-US" sz="1800" smtClean="0"/>
              <a:t>datang dari orang yang memiliki keinginan untuk diidentifikasi sebagai pemimpin, dengan memiliki pengaruh yang besar, atas dasar yang sederhana pada </a:t>
            </a:r>
            <a:r>
              <a:rPr lang="en-US" sz="1800" b="1" smtClean="0"/>
              <a:t>kharisma, kepribadian, empati, dan sifat personal lainnya</a:t>
            </a:r>
          </a:p>
          <a:p>
            <a:pPr marL="609600" indent="-609600" eaLnBrk="1" hangingPunct="1">
              <a:lnSpc>
                <a:spcPct val="80000"/>
              </a:lnSpc>
              <a:buFontTx/>
              <a:buNone/>
            </a:pPr>
            <a:r>
              <a:rPr lang="en-US" sz="1800" b="1" smtClean="0"/>
              <a:t> c. Peer Influence; </a:t>
            </a:r>
            <a:r>
              <a:rPr lang="en-US" sz="1800" smtClean="0"/>
              <a:t>pengaruh panutan dapat menjadi jalan yang sangat efektif untuk pemimpin mempengaruhi kebiasaan orang lain</a:t>
            </a:r>
            <a:endParaRPr lang="en-US" sz="1800" b="1" smtClean="0"/>
          </a:p>
          <a:p>
            <a:pPr marL="609600" indent="-609600" eaLnBrk="1" hangingPunct="1">
              <a:lnSpc>
                <a:spcPct val="80000"/>
              </a:lnSpc>
              <a:buFontTx/>
              <a:buNone/>
            </a:pPr>
            <a:r>
              <a:rPr lang="en-US" sz="1800" smtClean="0"/>
              <a:t> </a:t>
            </a:r>
            <a:endParaRPr lang="en-US" sz="1800" b="1" smtClean="0"/>
          </a:p>
        </p:txBody>
      </p:sp>
    </p:spTree>
    <p:extLst>
      <p:ext uri="{BB962C8B-B14F-4D97-AF65-F5344CB8AC3E}">
        <p14:creationId xmlns:p14="http://schemas.microsoft.com/office/powerpoint/2010/main" val="2338450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pPr eaLnBrk="1" hangingPunct="1">
              <a:defRPr/>
            </a:pPr>
            <a:r>
              <a:rPr lang="en-US" b="1" smtClean="0"/>
              <a:t>BUDAYA ORGANISASI</a:t>
            </a:r>
          </a:p>
        </p:txBody>
      </p:sp>
      <p:sp>
        <p:nvSpPr>
          <p:cNvPr id="211971" name="Rectangle 3"/>
          <p:cNvSpPr>
            <a:spLocks noGrp="1" noChangeArrowheads="1"/>
          </p:cNvSpPr>
          <p:nvPr>
            <p:ph type="body" idx="1"/>
          </p:nvPr>
        </p:nvSpPr>
        <p:spPr/>
        <p:txBody>
          <a:bodyPr/>
          <a:lstStyle/>
          <a:p>
            <a:pPr eaLnBrk="1" hangingPunct="1"/>
            <a:r>
              <a:rPr lang="en-US" smtClean="0"/>
              <a:t>BUDAYA (KULTUR) ORGANISASI ADALAH SEKUMPULAN ASUMSI PENTING (SERING KALI TIDAK DIUNGKAPKAN) YANG DIANUT OLEH SEMUA ANGGOTA ORGANISASI.</a:t>
            </a:r>
          </a:p>
          <a:p>
            <a:pPr eaLnBrk="1" hangingPunct="1"/>
            <a:r>
              <a:rPr lang="en-US" smtClean="0"/>
              <a:t>ASUMSI, MENJADI ASUMSI BERSAMA MELALUI INTERNALISASI DIKALANGAN ANGGOTA ORGANISASI.</a:t>
            </a:r>
          </a:p>
        </p:txBody>
      </p:sp>
    </p:spTree>
    <p:extLst>
      <p:ext uri="{BB962C8B-B14F-4D97-AF65-F5344CB8AC3E}">
        <p14:creationId xmlns:p14="http://schemas.microsoft.com/office/powerpoint/2010/main" val="3153782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pPr eaLnBrk="1" hangingPunct="1">
              <a:defRPr/>
            </a:pPr>
            <a:r>
              <a:rPr lang="en-US" b="1" smtClean="0"/>
              <a:t>KANDUNGAN KULTUR</a:t>
            </a:r>
          </a:p>
        </p:txBody>
      </p:sp>
      <p:sp>
        <p:nvSpPr>
          <p:cNvPr id="212995" name="Rectangle 3"/>
          <p:cNvSpPr>
            <a:spLocks noGrp="1" noChangeArrowheads="1"/>
          </p:cNvSpPr>
          <p:nvPr>
            <p:ph type="body" idx="1"/>
          </p:nvPr>
        </p:nvSpPr>
        <p:spPr/>
        <p:txBody>
          <a:bodyPr/>
          <a:lstStyle/>
          <a:p>
            <a:pPr eaLnBrk="1" hangingPunct="1">
              <a:lnSpc>
                <a:spcPct val="90000"/>
              </a:lnSpc>
            </a:pPr>
            <a:r>
              <a:rPr lang="en-US" sz="2400" smtClean="0"/>
              <a:t>PENGARUH LINGKUNGAN BISNIS PADA UMUMNYA DAN INDUSTRI KHUSUSNYA MERUPAKAN FAKTOR PENENTU PENTING DARI ASUMSI BERSAMA</a:t>
            </a:r>
          </a:p>
          <a:p>
            <a:pPr eaLnBrk="1" hangingPunct="1">
              <a:lnSpc>
                <a:spcPct val="90000"/>
              </a:lnSpc>
            </a:pPr>
            <a:r>
              <a:rPr lang="en-US" sz="2400" smtClean="0"/>
              <a:t>PENDIRI, PEMIMPIN DAN KARYAWAN MEMBAWA POLA ASUMSI MEREKA MASING-MASING KETIKA BERGABUNG DENGAN PERUSAHAAN </a:t>
            </a:r>
          </a:p>
          <a:p>
            <a:pPr eaLnBrk="1" hangingPunct="1">
              <a:lnSpc>
                <a:spcPct val="90000"/>
              </a:lnSpc>
            </a:pPr>
            <a:r>
              <a:rPr lang="en-US" sz="2400" smtClean="0"/>
              <a:t>ASUMSI BERSAMA DIBENTUK OLEH PENGALAMAN AKTUAL YANG DIJUMPAI KARYAWAN KETIKA MEREKA MENCARI PEMECAHAN ATAS MASALAH YANG DIHADAPI</a:t>
            </a:r>
          </a:p>
        </p:txBody>
      </p:sp>
    </p:spTree>
    <p:extLst>
      <p:ext uri="{BB962C8B-B14F-4D97-AF65-F5344CB8AC3E}">
        <p14:creationId xmlns:p14="http://schemas.microsoft.com/office/powerpoint/2010/main" val="42697032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normAutofit fontScale="90000"/>
          </a:bodyPr>
          <a:lstStyle/>
          <a:p>
            <a:pPr eaLnBrk="1" hangingPunct="1">
              <a:defRPr/>
            </a:pPr>
            <a:r>
              <a:rPr lang="en-US" sz="4000" b="1" smtClean="0"/>
              <a:t>MEMANAJEMENI HUBUNGAN STRATEGI - BUDAYA</a:t>
            </a:r>
          </a:p>
        </p:txBody>
      </p:sp>
      <p:sp>
        <p:nvSpPr>
          <p:cNvPr id="214019" name="Rectangle 3"/>
          <p:cNvSpPr>
            <a:spLocks noGrp="1" noChangeArrowheads="1"/>
          </p:cNvSpPr>
          <p:nvPr>
            <p:ph type="body" idx="1"/>
          </p:nvPr>
        </p:nvSpPr>
        <p:spPr/>
        <p:txBody>
          <a:bodyPr/>
          <a:lstStyle/>
          <a:p>
            <a:pPr marL="609600" indent="-609600" eaLnBrk="1" hangingPunct="1">
              <a:buFontTx/>
              <a:buAutoNum type="arabicPeriod"/>
            </a:pPr>
            <a:r>
              <a:rPr lang="en-US" smtClean="0"/>
              <a:t>KAITAN DENGAN MISI</a:t>
            </a:r>
          </a:p>
          <a:p>
            <a:pPr marL="609600" indent="-609600" eaLnBrk="1" hangingPunct="1">
              <a:buFontTx/>
              <a:buAutoNum type="arabicPeriod"/>
            </a:pPr>
            <a:r>
              <a:rPr lang="en-US" smtClean="0"/>
              <a:t>MEMAKSIMALKAN SINERGI</a:t>
            </a:r>
          </a:p>
          <a:p>
            <a:pPr marL="609600" indent="-609600" eaLnBrk="1" hangingPunct="1">
              <a:buFontTx/>
              <a:buAutoNum type="arabicPeriod"/>
            </a:pPr>
            <a:r>
              <a:rPr lang="en-US" smtClean="0"/>
              <a:t>MEMANAJEMENI BERDASARKAN KULTUR</a:t>
            </a:r>
          </a:p>
          <a:p>
            <a:pPr marL="609600" indent="-609600" eaLnBrk="1" hangingPunct="1">
              <a:buFontTx/>
              <a:buAutoNum type="arabicPeriod"/>
            </a:pPr>
            <a:r>
              <a:rPr lang="en-US" smtClean="0"/>
              <a:t>REFORMULASI STRATEGI ATAU BUDAYA</a:t>
            </a:r>
          </a:p>
          <a:p>
            <a:pPr marL="609600" indent="-609600" eaLnBrk="1" hangingPunct="1">
              <a:buFontTx/>
              <a:buNone/>
            </a:pPr>
            <a:endParaRPr lang="en-US" smtClean="0"/>
          </a:p>
        </p:txBody>
      </p:sp>
    </p:spTree>
    <p:extLst>
      <p:ext uri="{BB962C8B-B14F-4D97-AF65-F5344CB8AC3E}">
        <p14:creationId xmlns:p14="http://schemas.microsoft.com/office/powerpoint/2010/main" val="549512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pPr algn="l" eaLnBrk="1" hangingPunct="1">
              <a:defRPr/>
            </a:pPr>
            <a:r>
              <a:rPr lang="en-US" sz="2000" smtClean="0"/>
              <a:t>EMPAT SITUASI DASAR YANG MUNGKIN DIHADAPI DALAM MEMANAJEMENI HUBUNGAN STRATEGI - KULTUR</a:t>
            </a:r>
          </a:p>
        </p:txBody>
      </p:sp>
      <p:sp>
        <p:nvSpPr>
          <p:cNvPr id="215043" name="Rectangle 3"/>
          <p:cNvSpPr>
            <a:spLocks noGrp="1" noChangeArrowheads="1"/>
          </p:cNvSpPr>
          <p:nvPr>
            <p:ph type="body" sz="half" idx="1"/>
          </p:nvPr>
        </p:nvSpPr>
        <p:spPr>
          <a:xfrm>
            <a:off x="457200" y="1371600"/>
            <a:ext cx="4038600" cy="4754563"/>
          </a:xfrm>
        </p:spPr>
        <p:txBody>
          <a:bodyPr/>
          <a:lstStyle/>
          <a:p>
            <a:pPr algn="r" eaLnBrk="1" hangingPunct="1">
              <a:buFontTx/>
              <a:buNone/>
            </a:pPr>
            <a:r>
              <a:rPr lang="en-US" sz="1800" b="1" smtClean="0"/>
              <a:t>Banyak</a:t>
            </a:r>
            <a:endParaRPr lang="en-US" sz="2800" smtClean="0"/>
          </a:p>
          <a:p>
            <a:pPr eaLnBrk="1" hangingPunct="1">
              <a:buFontTx/>
              <a:buNone/>
            </a:pPr>
            <a:endParaRPr lang="en-US" sz="1800" b="1" smtClean="0"/>
          </a:p>
          <a:p>
            <a:pPr eaLnBrk="1" hangingPunct="1">
              <a:buFontTx/>
              <a:buNone/>
            </a:pPr>
            <a:endParaRPr lang="en-US" sz="1800" b="1" smtClean="0"/>
          </a:p>
          <a:p>
            <a:pPr eaLnBrk="1" hangingPunct="1">
              <a:buFontTx/>
              <a:buNone/>
            </a:pPr>
            <a:r>
              <a:rPr lang="en-US" sz="1800" b="1" smtClean="0"/>
              <a:t>Perubahan pada faktor-faktor</a:t>
            </a:r>
          </a:p>
          <a:p>
            <a:pPr eaLnBrk="1" hangingPunct="1">
              <a:buFontTx/>
              <a:buNone/>
            </a:pPr>
            <a:r>
              <a:rPr lang="en-US" sz="1800" b="1" smtClean="0"/>
              <a:t>Organisasi penting yang</a:t>
            </a:r>
          </a:p>
          <a:p>
            <a:pPr eaLnBrk="1" hangingPunct="1">
              <a:buFontTx/>
              <a:buNone/>
            </a:pPr>
            <a:r>
              <a:rPr lang="en-US" sz="1800" b="1" smtClean="0"/>
              <a:t>diperlukan untuk</a:t>
            </a:r>
          </a:p>
          <a:p>
            <a:pPr eaLnBrk="1" hangingPunct="1">
              <a:buFontTx/>
              <a:buNone/>
            </a:pPr>
            <a:r>
              <a:rPr lang="en-US" sz="1800" b="1" smtClean="0"/>
              <a:t>mengimplementasikan </a:t>
            </a:r>
          </a:p>
          <a:p>
            <a:pPr eaLnBrk="1" hangingPunct="1">
              <a:buFontTx/>
              <a:buNone/>
            </a:pPr>
            <a:r>
              <a:rPr lang="en-US" sz="1800" b="1" smtClean="0"/>
              <a:t>Strategi baru</a:t>
            </a:r>
          </a:p>
          <a:p>
            <a:pPr eaLnBrk="1" hangingPunct="1">
              <a:buFontTx/>
              <a:buNone/>
            </a:pPr>
            <a:endParaRPr lang="en-US" sz="1800" b="1" smtClean="0"/>
          </a:p>
          <a:p>
            <a:pPr algn="r" eaLnBrk="1" hangingPunct="1">
              <a:buFontTx/>
              <a:buNone/>
            </a:pPr>
            <a:r>
              <a:rPr lang="en-US" sz="1800" b="1" smtClean="0"/>
              <a:t>Sedikit</a:t>
            </a:r>
          </a:p>
          <a:p>
            <a:pPr eaLnBrk="1" hangingPunct="1">
              <a:buFontTx/>
              <a:buNone/>
            </a:pPr>
            <a:endParaRPr lang="en-US" sz="1800" b="1" smtClean="0"/>
          </a:p>
        </p:txBody>
      </p:sp>
      <p:graphicFrame>
        <p:nvGraphicFramePr>
          <p:cNvPr id="349188" name="Group 4"/>
          <p:cNvGraphicFramePr>
            <a:graphicFrameLocks noGrp="1"/>
          </p:cNvGraphicFramePr>
          <p:nvPr>
            <p:ph sz="half" idx="2"/>
          </p:nvPr>
        </p:nvGraphicFramePr>
        <p:xfrm>
          <a:off x="4648200" y="1371600"/>
          <a:ext cx="4191000" cy="5310189"/>
        </p:xfrm>
        <a:graphic>
          <a:graphicData uri="http://schemas.openxmlformats.org/drawingml/2006/table">
            <a:tbl>
              <a:tblPr/>
              <a:tblGrid>
                <a:gridCol w="2095500"/>
                <a:gridCol w="2095500"/>
              </a:tblGrid>
              <a:tr h="209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rPr>
                        <a:t>Kaitkan perubahan dengan misi pokok dan norma norma organisasi yang fundamental</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Verdana"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Verdana"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rPr>
                        <a:t>1</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rPr>
                        <a:t>Reformulasi strategi atau siapkan diri secara cermat menghadapi perubahan jangka panjang yg sukar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rPr>
                        <a:t>4</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9977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rPr>
                        <a:t>Sinergistik–Fokus pada meneguhkan kultur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Verdana" pitchFamily="34"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rPr>
                        <a:t>3</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Verdana" pitchFamily="34"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1316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rPr>
                        <a:t>Tinggi</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rPr>
                        <a:t>Kesesuaian potensial dari perubahan dengan kultur yang ada</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Verdana" pitchFamily="34" charset="0"/>
                      </a:endParaRPr>
                    </a:p>
                  </a:txBody>
                  <a:tcPr marT="45725" marB="45725"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rPr>
                        <a:t>Rendah</a:t>
                      </a:r>
                    </a:p>
                  </a:txBody>
                  <a:tcPr marT="45725" marB="45725"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1336523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ChangeArrowheads="1"/>
          </p:cNvSpPr>
          <p:nvPr/>
        </p:nvSpPr>
        <p:spPr bwMode="auto">
          <a:xfrm>
            <a:off x="685800" y="2286000"/>
            <a:ext cx="8077200" cy="2133600"/>
          </a:xfrm>
          <a:prstGeom prst="rect">
            <a:avLst/>
          </a:prstGeom>
          <a:noFill/>
          <a:ln w="9525">
            <a:noFill/>
            <a:miter lim="800000"/>
            <a:headEnd/>
            <a:tailEnd/>
          </a:ln>
          <a:effectLst/>
        </p:spPr>
        <p:txBody>
          <a:bodyPr anchor="ctr"/>
          <a:lstStyle/>
          <a:p>
            <a:pPr algn="ctr" eaLnBrk="1" hangingPunct="1">
              <a:lnSpc>
                <a:spcPct val="90000"/>
              </a:lnSpc>
              <a:defRPr/>
            </a:pPr>
            <a:r>
              <a:rPr lang="en-US" sz="6500" b="1">
                <a:solidFill>
                  <a:schemeClr val="tx2"/>
                </a:solidFill>
                <a:effectLst>
                  <a:outerShdw blurRad="38100" dist="38100" dir="2700000" algn="tl">
                    <a:srgbClr val="C0C0C0"/>
                  </a:outerShdw>
                </a:effectLst>
                <a:latin typeface="Monotype Corsiva" pitchFamily="66" charset="0"/>
              </a:rPr>
              <a:t>KEPEMIMPINAN </a:t>
            </a:r>
            <a:br>
              <a:rPr lang="en-US" sz="6500" b="1">
                <a:solidFill>
                  <a:schemeClr val="tx2"/>
                </a:solidFill>
                <a:effectLst>
                  <a:outerShdw blurRad="38100" dist="38100" dir="2700000" algn="tl">
                    <a:srgbClr val="C0C0C0"/>
                  </a:outerShdw>
                </a:effectLst>
                <a:latin typeface="Monotype Corsiva" pitchFamily="66" charset="0"/>
              </a:rPr>
            </a:br>
            <a:r>
              <a:rPr lang="en-US" sz="6500" b="1">
                <a:solidFill>
                  <a:schemeClr val="tx2"/>
                </a:solidFill>
                <a:effectLst>
                  <a:outerShdw blurRad="38100" dist="38100" dir="2700000" algn="tl">
                    <a:srgbClr val="C0C0C0"/>
                  </a:outerShdw>
                </a:effectLst>
                <a:latin typeface="Monotype Corsiva" pitchFamily="66" charset="0"/>
              </a:rPr>
              <a:t>&amp; </a:t>
            </a:r>
            <a:br>
              <a:rPr lang="en-US" sz="6500" b="1">
                <a:solidFill>
                  <a:schemeClr val="tx2"/>
                </a:solidFill>
                <a:effectLst>
                  <a:outerShdw blurRad="38100" dist="38100" dir="2700000" algn="tl">
                    <a:srgbClr val="C0C0C0"/>
                  </a:outerShdw>
                </a:effectLst>
                <a:latin typeface="Monotype Corsiva" pitchFamily="66" charset="0"/>
              </a:rPr>
            </a:br>
            <a:r>
              <a:rPr lang="en-US" sz="6500" b="1">
                <a:solidFill>
                  <a:schemeClr val="tx2"/>
                </a:solidFill>
                <a:effectLst>
                  <a:outerShdw blurRad="38100" dist="38100" dir="2700000" algn="tl">
                    <a:srgbClr val="C0C0C0"/>
                  </a:outerShdw>
                </a:effectLst>
                <a:latin typeface="Monotype Corsiva" pitchFamily="66" charset="0"/>
              </a:rPr>
              <a:t>BUDAYA</a:t>
            </a:r>
          </a:p>
        </p:txBody>
      </p:sp>
    </p:spTree>
    <p:extLst>
      <p:ext uri="{BB962C8B-B14F-4D97-AF65-F5344CB8AC3E}">
        <p14:creationId xmlns:p14="http://schemas.microsoft.com/office/powerpoint/2010/main" val="3218353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189443"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189444" name="Text Box 4"/>
          <p:cNvSpPr txBox="1">
            <a:spLocks noChangeArrowheads="1"/>
          </p:cNvSpPr>
          <p:nvPr/>
        </p:nvSpPr>
        <p:spPr bwMode="auto">
          <a:xfrm>
            <a:off x="990600" y="533400"/>
            <a:ext cx="70866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b="1">
                <a:latin typeface="Tahoma" pitchFamily="34" charset="0"/>
              </a:rPr>
              <a:t>John Kotter, seorang ahli yang dikenal dalam bidang kepemimpinan, Ia mengatakan bahwa pimpinan merupakan perkembangan dari peranan pimpinan didalam organisasi, Ia membedakan pengertian antara manajemen dan pimpinan :</a:t>
            </a:r>
          </a:p>
        </p:txBody>
      </p:sp>
      <p:sp>
        <p:nvSpPr>
          <p:cNvPr id="189445" name="Text Box 5"/>
          <p:cNvSpPr txBox="1">
            <a:spLocks noChangeArrowheads="1"/>
          </p:cNvSpPr>
          <p:nvPr/>
        </p:nvSpPr>
        <p:spPr bwMode="auto">
          <a:xfrm>
            <a:off x="1524000" y="2057400"/>
            <a:ext cx="66294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b="1">
                <a:latin typeface="Tahoma" pitchFamily="34" charset="0"/>
              </a:rPr>
              <a:t>Manajemen adalah tentang bagaimana menangani hal-hal yang kompleks. Pelaksanaan dan prosedur terutama untuk menanggapi munculnya organisasi – organisasi besar yang berkembang sangat pesat di abad 20. Tanpa manajemen yang baik perusahaan besar akan menjadi kacau, hal ini merupakan ancaman terhadap berlangsungnya hidup perusahaan-perusahaan tersebut.</a:t>
            </a:r>
          </a:p>
        </p:txBody>
      </p:sp>
      <p:sp>
        <p:nvSpPr>
          <p:cNvPr id="189446" name="Text Box 6"/>
          <p:cNvSpPr txBox="1">
            <a:spLocks noChangeArrowheads="1"/>
          </p:cNvSpPr>
          <p:nvPr/>
        </p:nvSpPr>
        <p:spPr bwMode="auto">
          <a:xfrm>
            <a:off x="1524000" y="4572000"/>
            <a:ext cx="65532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a:r>
              <a:rPr lang="en-US" b="1">
                <a:latin typeface="Tahoma" pitchFamily="34" charset="0"/>
              </a:rPr>
              <a:t>Kepemimpinan adalah bagaimana menangani perubahan ,salah satu alasan mengapa kepemimpinan menjadi sangat penting ,karena pada tahun-tahun terakhir ini dunia bisnis telah menjadi sangat kompetitif dan lebih cepat berubah .</a:t>
            </a:r>
          </a:p>
          <a:p>
            <a:pPr algn="just"/>
            <a:endParaRPr lang="en-US" b="1">
              <a:latin typeface="Tahoma" pitchFamily="34" charset="0"/>
            </a:endParaRPr>
          </a:p>
        </p:txBody>
      </p:sp>
    </p:spTree>
    <p:extLst>
      <p:ext uri="{BB962C8B-B14F-4D97-AF65-F5344CB8AC3E}">
        <p14:creationId xmlns:p14="http://schemas.microsoft.com/office/powerpoint/2010/main" val="2508901434"/>
      </p:ext>
    </p:extLst>
  </p:cSld>
  <p:clrMapOvr>
    <a:masterClrMapping/>
  </p:clrMapOvr>
  <p:transition>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19046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190468" name="Text Box 4"/>
          <p:cNvSpPr txBox="1">
            <a:spLocks noChangeArrowheads="1"/>
          </p:cNvSpPr>
          <p:nvPr/>
        </p:nvSpPr>
        <p:spPr bwMode="auto">
          <a:xfrm>
            <a:off x="1295400" y="381000"/>
            <a:ext cx="7010400"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3200" b="1">
                <a:latin typeface="Albemarle Demo" pitchFamily="2" charset="0"/>
              </a:rPr>
              <a:t>Visi Pimpinan</a:t>
            </a:r>
            <a:endParaRPr lang="en-US" sz="3200">
              <a:latin typeface="Albemarle Demo" pitchFamily="2" charset="0"/>
            </a:endParaRPr>
          </a:p>
          <a:p>
            <a:r>
              <a:rPr lang="en-US" sz="2800">
                <a:latin typeface="Albemarle Demo" pitchFamily="2" charset="0"/>
              </a:rPr>
              <a:t>Artikulasi dari Kriteria atau ciri sederhana yang dilihat oleh Pimpinan yang seharusnya dipenuhi/dipertahankan agar dapat membangun dan mempertahankan kepemimpinan Global.</a:t>
            </a:r>
          </a:p>
        </p:txBody>
      </p:sp>
      <p:sp>
        <p:nvSpPr>
          <p:cNvPr id="190469" name="Text Box 5"/>
          <p:cNvSpPr txBox="1">
            <a:spLocks noChangeArrowheads="1"/>
          </p:cNvSpPr>
          <p:nvPr/>
        </p:nvSpPr>
        <p:spPr bwMode="auto">
          <a:xfrm>
            <a:off x="1295400" y="3429000"/>
            <a:ext cx="7010400" cy="31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3200" b="1">
                <a:latin typeface="Albemarle Demo" pitchFamily="2" charset="0"/>
              </a:rPr>
              <a:t>Performance</a:t>
            </a:r>
            <a:endParaRPr lang="en-US" sz="3200">
              <a:latin typeface="Albemarle Demo" pitchFamily="2" charset="0"/>
            </a:endParaRPr>
          </a:p>
          <a:p>
            <a:r>
              <a:rPr lang="en-US" sz="2800">
                <a:latin typeface="Albemarle Demo" pitchFamily="2" charset="0"/>
              </a:rPr>
              <a:t>Strategi yang jelas harus ditujukan untuk menjamin keberlangsungan Perusahaan , baik Pada saat perusahaan tsb sedang mewujukan visinya maupun pada saat perusahaan tersebut telah mencapai Visinya .</a:t>
            </a:r>
          </a:p>
        </p:txBody>
      </p:sp>
    </p:spTree>
    <p:extLst>
      <p:ext uri="{BB962C8B-B14F-4D97-AF65-F5344CB8AC3E}">
        <p14:creationId xmlns:p14="http://schemas.microsoft.com/office/powerpoint/2010/main" val="4069403914"/>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19149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310276" name="Rectangle 4"/>
          <p:cNvSpPr>
            <a:spLocks noGrp="1" noChangeArrowheads="1"/>
          </p:cNvSpPr>
          <p:nvPr>
            <p:ph type="title"/>
          </p:nvPr>
        </p:nvSpPr>
        <p:spPr>
          <a:xfrm>
            <a:off x="179388" y="533400"/>
            <a:ext cx="8785225" cy="1295400"/>
          </a:xfrm>
          <a:solidFill>
            <a:schemeClr val="bg1"/>
          </a:solidFill>
          <a:ln>
            <a:solidFill>
              <a:schemeClr val="tx1"/>
            </a:solidFill>
          </a:ln>
        </p:spPr>
        <p:txBody>
          <a:bodyPr lIns="90488" tIns="44450" rIns="90488" bIns="44450">
            <a:normAutofit fontScale="90000"/>
          </a:bodyPr>
          <a:lstStyle/>
          <a:p>
            <a:pPr>
              <a:defRPr/>
            </a:pPr>
            <a:r>
              <a:rPr lang="en-US" sz="2800" b="1" smtClean="0">
                <a:latin typeface="Accidental Presidency" pitchFamily="2" charset="0"/>
              </a:rPr>
              <a:t>Permasalahan yang harus dapat dijawab oleh seorang pemimpin, ketika mereka mencoba untuk membangun atau membangun kembali organisasi mereka</a:t>
            </a:r>
          </a:p>
        </p:txBody>
      </p:sp>
      <p:sp>
        <p:nvSpPr>
          <p:cNvPr id="310277" name="Rectangle 5"/>
          <p:cNvSpPr>
            <a:spLocks noGrp="1" noChangeArrowheads="1"/>
          </p:cNvSpPr>
          <p:nvPr>
            <p:ph type="body" idx="1"/>
          </p:nvPr>
        </p:nvSpPr>
        <p:spPr>
          <a:xfrm>
            <a:off x="914400" y="1905000"/>
            <a:ext cx="8001000" cy="4648200"/>
          </a:xfrm>
          <a:noFill/>
        </p:spPr>
        <p:txBody>
          <a:bodyPr lIns="90488" tIns="44450" rIns="90488" bIns="44450"/>
          <a:lstStyle/>
          <a:p>
            <a:pPr algn="just">
              <a:lnSpc>
                <a:spcPct val="80000"/>
              </a:lnSpc>
              <a:spcBef>
                <a:spcPct val="40000"/>
              </a:spcBef>
              <a:buFont typeface="Symbol" pitchFamily="18" charset="2"/>
              <a:buChar char=""/>
            </a:pPr>
            <a:r>
              <a:rPr lang="en-US" sz="2000" b="1" smtClean="0">
                <a:latin typeface="Tahoma" pitchFamily="34" charset="0"/>
              </a:rPr>
              <a:t>Memastikan suatu pemahaman yang umum tentang prioritas yang organisatoris</a:t>
            </a:r>
          </a:p>
          <a:p>
            <a:pPr algn="just">
              <a:lnSpc>
                <a:spcPct val="80000"/>
              </a:lnSpc>
              <a:spcBef>
                <a:spcPct val="40000"/>
              </a:spcBef>
              <a:buFont typeface="Symbol" pitchFamily="18" charset="2"/>
              <a:buChar char=""/>
            </a:pPr>
            <a:r>
              <a:rPr lang="en-US" sz="2000" b="1" smtClean="0">
                <a:latin typeface="Tahoma" pitchFamily="34" charset="0"/>
              </a:rPr>
              <a:t>Menjelaskan tanggung-jawab antar manajers dan kesatuan organisasi</a:t>
            </a:r>
          </a:p>
          <a:p>
            <a:pPr algn="just">
              <a:lnSpc>
                <a:spcPct val="80000"/>
              </a:lnSpc>
              <a:spcBef>
                <a:spcPct val="40000"/>
              </a:spcBef>
              <a:buFont typeface="Symbol" pitchFamily="18" charset="2"/>
              <a:buChar char=""/>
            </a:pPr>
            <a:r>
              <a:rPr lang="en-US" sz="2000" b="1" smtClean="0">
                <a:latin typeface="Tahoma" pitchFamily="34" charset="0"/>
              </a:rPr>
              <a:t>Pemberian kuasa lebih baru manajers dan mendorong otoritas menurunkan di organisasi</a:t>
            </a:r>
          </a:p>
          <a:p>
            <a:pPr algn="just">
              <a:lnSpc>
                <a:spcPct val="80000"/>
              </a:lnSpc>
              <a:spcBef>
                <a:spcPct val="40000"/>
              </a:spcBef>
              <a:buFont typeface="Symbol" pitchFamily="18" charset="2"/>
              <a:buChar char=""/>
            </a:pPr>
            <a:r>
              <a:rPr lang="en-US" sz="2000" b="1" smtClean="0">
                <a:latin typeface="Tahoma" pitchFamily="34" charset="0"/>
              </a:rPr>
              <a:t>Membongkar dan memperbaiki permasalahan didalam koordinasi dan komunikasi ke seberang organisasi dan ke seberang batasan-batasan di dalam dan di luar itu organisasi</a:t>
            </a:r>
          </a:p>
          <a:p>
            <a:pPr algn="just">
              <a:lnSpc>
                <a:spcPct val="80000"/>
              </a:lnSpc>
              <a:spcBef>
                <a:spcPct val="40000"/>
              </a:spcBef>
              <a:buFont typeface="Symbol" pitchFamily="18" charset="2"/>
              <a:buChar char=""/>
            </a:pPr>
            <a:r>
              <a:rPr lang="en-US" sz="2000" b="1" smtClean="0">
                <a:latin typeface="Tahoma" pitchFamily="34" charset="0"/>
              </a:rPr>
              <a:t>Memperoleh komitmen yang pribadi persis sama benar berbagi visi dari para manajer sepanjang; seluruh organisatoris</a:t>
            </a:r>
          </a:p>
          <a:p>
            <a:pPr algn="just">
              <a:lnSpc>
                <a:spcPct val="80000"/>
              </a:lnSpc>
              <a:spcBef>
                <a:spcPct val="40000"/>
              </a:spcBef>
              <a:buFont typeface="Symbol" pitchFamily="18" charset="2"/>
              <a:buChar char=""/>
            </a:pPr>
            <a:r>
              <a:rPr lang="en-US" sz="2000" b="1" smtClean="0">
                <a:latin typeface="Tahoma" pitchFamily="34" charset="0"/>
              </a:rPr>
              <a:t>Pemeliharaan lekat menghubungkan berlangsung dengan apa yang di dalam dan di luar itu organisasi dan dengan nya costomers</a:t>
            </a:r>
          </a:p>
          <a:p>
            <a:pPr algn="just">
              <a:lnSpc>
                <a:spcPct val="80000"/>
              </a:lnSpc>
              <a:spcBef>
                <a:spcPct val="40000"/>
              </a:spcBef>
              <a:buFont typeface="Symbol" pitchFamily="18" charset="2"/>
              <a:buChar char=""/>
            </a:pPr>
            <a:endParaRPr lang="en-US" sz="2000" b="1" smtClean="0">
              <a:latin typeface="Tahoma" pitchFamily="34" charset="0"/>
            </a:endParaRPr>
          </a:p>
        </p:txBody>
      </p:sp>
    </p:spTree>
    <p:extLst>
      <p:ext uri="{BB962C8B-B14F-4D97-AF65-F5344CB8AC3E}">
        <p14:creationId xmlns:p14="http://schemas.microsoft.com/office/powerpoint/2010/main" val="152154273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0277">
                                            <p:txEl>
                                              <p:pRg st="0" end="0"/>
                                            </p:txEl>
                                          </p:spTgt>
                                        </p:tgtEl>
                                        <p:attrNameLst>
                                          <p:attrName>style.visibility</p:attrName>
                                        </p:attrNameLst>
                                      </p:cBhvr>
                                      <p:to>
                                        <p:strVal val="visible"/>
                                      </p:to>
                                    </p:set>
                                    <p:animEffect transition="in" filter="wipe(left)">
                                      <p:cBhvr>
                                        <p:cTn id="7" dur="500"/>
                                        <p:tgtEl>
                                          <p:spTgt spid="310277">
                                            <p:txEl>
                                              <p:pRg st="0" end="0"/>
                                            </p:txEl>
                                          </p:spTgt>
                                        </p:tgtEl>
                                      </p:cBhvr>
                                    </p:animEffect>
                                  </p:childTnLst>
                                  <p:subTnLst>
                                    <p:animClr clrSpc="rgb" dir="cw">
                                      <p:cBhvr override="childStyle">
                                        <p:cTn dur="1" fill="hold" display="0" masterRel="nextClick" afterEffect="1"/>
                                        <p:tgtEl>
                                          <p:spTgt spid="310277">
                                            <p:txEl>
                                              <p:pRg st="0" end="0"/>
                                            </p:txEl>
                                          </p:spTgt>
                                        </p:tgtEl>
                                        <p:attrNameLst>
                                          <p:attrName>ppt_c</p:attrName>
                                        </p:attrNameLst>
                                      </p:cBhvr>
                                      <p:to>
                                        <a:schemeClr val="accent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0277">
                                            <p:txEl>
                                              <p:pRg st="1" end="1"/>
                                            </p:txEl>
                                          </p:spTgt>
                                        </p:tgtEl>
                                        <p:attrNameLst>
                                          <p:attrName>style.visibility</p:attrName>
                                        </p:attrNameLst>
                                      </p:cBhvr>
                                      <p:to>
                                        <p:strVal val="visible"/>
                                      </p:to>
                                    </p:set>
                                    <p:animEffect transition="in" filter="wipe(left)">
                                      <p:cBhvr>
                                        <p:cTn id="12" dur="500"/>
                                        <p:tgtEl>
                                          <p:spTgt spid="310277">
                                            <p:txEl>
                                              <p:pRg st="1" end="1"/>
                                            </p:txEl>
                                          </p:spTgt>
                                        </p:tgtEl>
                                      </p:cBhvr>
                                    </p:animEffect>
                                  </p:childTnLst>
                                  <p:subTnLst>
                                    <p:animClr clrSpc="rgb" dir="cw">
                                      <p:cBhvr override="childStyle">
                                        <p:cTn dur="1" fill="hold" display="0" masterRel="nextClick" afterEffect="1"/>
                                        <p:tgtEl>
                                          <p:spTgt spid="310277">
                                            <p:txEl>
                                              <p:pRg st="1" end="1"/>
                                            </p:txEl>
                                          </p:spTgt>
                                        </p:tgtEl>
                                        <p:attrNameLst>
                                          <p:attrName>ppt_c</p:attrName>
                                        </p:attrNameLst>
                                      </p:cBhvr>
                                      <p:to>
                                        <a:schemeClr val="accent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0277">
                                            <p:txEl>
                                              <p:pRg st="2" end="2"/>
                                            </p:txEl>
                                          </p:spTgt>
                                        </p:tgtEl>
                                        <p:attrNameLst>
                                          <p:attrName>style.visibility</p:attrName>
                                        </p:attrNameLst>
                                      </p:cBhvr>
                                      <p:to>
                                        <p:strVal val="visible"/>
                                      </p:to>
                                    </p:set>
                                    <p:animEffect transition="in" filter="wipe(left)">
                                      <p:cBhvr>
                                        <p:cTn id="17" dur="500"/>
                                        <p:tgtEl>
                                          <p:spTgt spid="310277">
                                            <p:txEl>
                                              <p:pRg st="2" end="2"/>
                                            </p:txEl>
                                          </p:spTgt>
                                        </p:tgtEl>
                                      </p:cBhvr>
                                    </p:animEffect>
                                  </p:childTnLst>
                                  <p:subTnLst>
                                    <p:animClr clrSpc="rgb" dir="cw">
                                      <p:cBhvr override="childStyle">
                                        <p:cTn dur="1" fill="hold" display="0" masterRel="nextClick" afterEffect="1"/>
                                        <p:tgtEl>
                                          <p:spTgt spid="310277">
                                            <p:txEl>
                                              <p:pRg st="2" end="2"/>
                                            </p:txEl>
                                          </p:spTgt>
                                        </p:tgtEl>
                                        <p:attrNameLst>
                                          <p:attrName>ppt_c</p:attrName>
                                        </p:attrNameLst>
                                      </p:cBhvr>
                                      <p:to>
                                        <a:schemeClr val="accent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0277">
                                            <p:txEl>
                                              <p:pRg st="3" end="3"/>
                                            </p:txEl>
                                          </p:spTgt>
                                        </p:tgtEl>
                                        <p:attrNameLst>
                                          <p:attrName>style.visibility</p:attrName>
                                        </p:attrNameLst>
                                      </p:cBhvr>
                                      <p:to>
                                        <p:strVal val="visible"/>
                                      </p:to>
                                    </p:set>
                                    <p:animEffect transition="in" filter="wipe(left)">
                                      <p:cBhvr>
                                        <p:cTn id="22" dur="500"/>
                                        <p:tgtEl>
                                          <p:spTgt spid="310277">
                                            <p:txEl>
                                              <p:pRg st="3" end="3"/>
                                            </p:txEl>
                                          </p:spTgt>
                                        </p:tgtEl>
                                      </p:cBhvr>
                                    </p:animEffect>
                                  </p:childTnLst>
                                  <p:subTnLst>
                                    <p:animClr clrSpc="rgb" dir="cw">
                                      <p:cBhvr override="childStyle">
                                        <p:cTn dur="1" fill="hold" display="0" masterRel="nextClick" afterEffect="1"/>
                                        <p:tgtEl>
                                          <p:spTgt spid="310277">
                                            <p:txEl>
                                              <p:pRg st="3" end="3"/>
                                            </p:txEl>
                                          </p:spTgt>
                                        </p:tgtEl>
                                        <p:attrNameLst>
                                          <p:attrName>ppt_c</p:attrName>
                                        </p:attrNameLst>
                                      </p:cBhvr>
                                      <p:to>
                                        <a:schemeClr val="accent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10277">
                                            <p:txEl>
                                              <p:pRg st="4" end="4"/>
                                            </p:txEl>
                                          </p:spTgt>
                                        </p:tgtEl>
                                        <p:attrNameLst>
                                          <p:attrName>style.visibility</p:attrName>
                                        </p:attrNameLst>
                                      </p:cBhvr>
                                      <p:to>
                                        <p:strVal val="visible"/>
                                      </p:to>
                                    </p:set>
                                    <p:animEffect transition="in" filter="wipe(left)">
                                      <p:cBhvr>
                                        <p:cTn id="27" dur="500"/>
                                        <p:tgtEl>
                                          <p:spTgt spid="310277">
                                            <p:txEl>
                                              <p:pRg st="4" end="4"/>
                                            </p:txEl>
                                          </p:spTgt>
                                        </p:tgtEl>
                                      </p:cBhvr>
                                    </p:animEffect>
                                  </p:childTnLst>
                                  <p:subTnLst>
                                    <p:animClr clrSpc="rgb" dir="cw">
                                      <p:cBhvr override="childStyle">
                                        <p:cTn dur="1" fill="hold" display="0" masterRel="nextClick" afterEffect="1"/>
                                        <p:tgtEl>
                                          <p:spTgt spid="310277">
                                            <p:txEl>
                                              <p:pRg st="4" end="4"/>
                                            </p:txEl>
                                          </p:spTgt>
                                        </p:tgtEl>
                                        <p:attrNameLst>
                                          <p:attrName>ppt_c</p:attrName>
                                        </p:attrNameLst>
                                      </p:cBhvr>
                                      <p:to>
                                        <a:schemeClr val="accent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10277">
                                            <p:txEl>
                                              <p:pRg st="5" end="5"/>
                                            </p:txEl>
                                          </p:spTgt>
                                        </p:tgtEl>
                                        <p:attrNameLst>
                                          <p:attrName>style.visibility</p:attrName>
                                        </p:attrNameLst>
                                      </p:cBhvr>
                                      <p:to>
                                        <p:strVal val="visible"/>
                                      </p:to>
                                    </p:set>
                                    <p:animEffect transition="in" filter="wipe(left)">
                                      <p:cBhvr>
                                        <p:cTn id="32" dur="500"/>
                                        <p:tgtEl>
                                          <p:spTgt spid="310277">
                                            <p:txEl>
                                              <p:pRg st="5" end="5"/>
                                            </p:txEl>
                                          </p:spTgt>
                                        </p:tgtEl>
                                      </p:cBhvr>
                                    </p:animEffect>
                                  </p:childTnLst>
                                  <p:subTnLst>
                                    <p:animClr clrSpc="rgb" dir="cw">
                                      <p:cBhvr override="childStyle">
                                        <p:cTn dur="1" fill="hold" display="0" masterRel="nextClick" afterEffect="1"/>
                                        <p:tgtEl>
                                          <p:spTgt spid="310277">
                                            <p:txEl>
                                              <p:pRg st="5" end="5"/>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2514" name="Rectangle 2"/>
          <p:cNvSpPr>
            <a:spLocks noChangeArrowheads="1"/>
          </p:cNvSpPr>
          <p:nvPr/>
        </p:nvSpPr>
        <p:spPr bwMode="auto">
          <a:xfrm>
            <a:off x="7237413" y="639921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lstStyle/>
          <a:p>
            <a:pPr algn="r"/>
            <a:endParaRPr lang="en-US" sz="1000">
              <a:latin typeface="Times New Roman" pitchFamily="18" charset="0"/>
            </a:endParaRPr>
          </a:p>
        </p:txBody>
      </p:sp>
      <p:sp>
        <p:nvSpPr>
          <p:cNvPr id="192515"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12324" name="Rectangle 4"/>
          <p:cNvSpPr>
            <a:spLocks noGrp="1" noChangeArrowheads="1"/>
          </p:cNvSpPr>
          <p:nvPr>
            <p:ph type="title"/>
          </p:nvPr>
        </p:nvSpPr>
        <p:spPr>
          <a:xfrm>
            <a:off x="685800" y="258763"/>
            <a:ext cx="7772400" cy="1265237"/>
          </a:xfrm>
          <a:solidFill>
            <a:schemeClr val="bg1"/>
          </a:solidFill>
          <a:ln w="12700">
            <a:solidFill>
              <a:schemeClr val="tx1"/>
            </a:solidFill>
          </a:ln>
        </p:spPr>
        <p:txBody>
          <a:bodyPr lIns="90488" tIns="44450" rIns="90488" bIns="44450">
            <a:normAutofit fontScale="90000"/>
          </a:bodyPr>
          <a:lstStyle/>
          <a:p>
            <a:pPr eaLnBrk="1" hangingPunct="1">
              <a:defRPr/>
            </a:pPr>
            <a:r>
              <a:rPr lang="en-US" sz="3600" b="1" smtClean="0">
                <a:latin typeface="KentuckyFriedChickenFont" pitchFamily="2" charset="0"/>
              </a:rPr>
              <a:t>Kemampuan yang harus dikuasai oleh seorang Pemimpin :</a:t>
            </a:r>
            <a:r>
              <a:rPr lang="en-US" smtClean="0"/>
              <a:t> </a:t>
            </a:r>
          </a:p>
        </p:txBody>
      </p:sp>
      <p:sp>
        <p:nvSpPr>
          <p:cNvPr id="312325" name="Rectangle 5"/>
          <p:cNvSpPr>
            <a:spLocks noGrp="1" noChangeArrowheads="1"/>
          </p:cNvSpPr>
          <p:nvPr>
            <p:ph type="body" idx="1"/>
          </p:nvPr>
        </p:nvSpPr>
        <p:spPr>
          <a:xfrm>
            <a:off x="606425" y="1852613"/>
            <a:ext cx="7181850" cy="4079875"/>
          </a:xfrm>
          <a:noFill/>
        </p:spPr>
        <p:txBody>
          <a:bodyPr lIns="90488" tIns="44450" rIns="90488" bIns="44450"/>
          <a:lstStyle/>
          <a:p>
            <a:pPr marL="609600" indent="-609600" eaLnBrk="1" hangingPunct="1">
              <a:spcBef>
                <a:spcPct val="0"/>
              </a:spcBef>
              <a:buFont typeface="Symbol" pitchFamily="18" charset="2"/>
              <a:buAutoNum type="alphaLcPeriod"/>
            </a:pPr>
            <a:r>
              <a:rPr lang="en-US" b="1" smtClean="0">
                <a:latin typeface="KentuckyFriedChickenFont" pitchFamily="2" charset="0"/>
              </a:rPr>
              <a:t>Membangun confidance</a:t>
            </a:r>
          </a:p>
          <a:p>
            <a:pPr marL="609600" indent="-609600" eaLnBrk="1" hangingPunct="1">
              <a:spcBef>
                <a:spcPct val="0"/>
              </a:spcBef>
              <a:buFont typeface="Symbol" pitchFamily="18" charset="2"/>
              <a:buAutoNum type="alphaLcPeriod"/>
            </a:pPr>
            <a:r>
              <a:rPr lang="en-US" b="1" smtClean="0">
                <a:latin typeface="KentuckyFriedChickenFont" pitchFamily="2" charset="0"/>
              </a:rPr>
              <a:t>Membangun Semangat</a:t>
            </a:r>
          </a:p>
          <a:p>
            <a:pPr marL="609600" indent="-609600" eaLnBrk="1" hangingPunct="1">
              <a:spcBef>
                <a:spcPct val="0"/>
              </a:spcBef>
              <a:buFont typeface="Symbol" pitchFamily="18" charset="2"/>
              <a:buAutoNum type="alphaLcPeriod"/>
            </a:pPr>
            <a:r>
              <a:rPr lang="en-US" b="1" smtClean="0">
                <a:latin typeface="KentuckyFriedChickenFont" pitchFamily="2" charset="0"/>
              </a:rPr>
              <a:t>Bekerja sama</a:t>
            </a:r>
          </a:p>
          <a:p>
            <a:pPr marL="609600" indent="-609600" eaLnBrk="1" hangingPunct="1">
              <a:spcBef>
                <a:spcPct val="0"/>
              </a:spcBef>
              <a:buFont typeface="Symbol" pitchFamily="18" charset="2"/>
              <a:buAutoNum type="alphaLcPeriod"/>
            </a:pPr>
            <a:r>
              <a:rPr lang="en-US" b="1" smtClean="0">
                <a:latin typeface="KentuckyFriedChickenFont" pitchFamily="2" charset="0"/>
              </a:rPr>
              <a:t>Menyampaikan hasil</a:t>
            </a:r>
          </a:p>
          <a:p>
            <a:pPr marL="609600" indent="-609600" eaLnBrk="1" hangingPunct="1">
              <a:spcBef>
                <a:spcPct val="0"/>
              </a:spcBef>
              <a:buFont typeface="Symbol" pitchFamily="18" charset="2"/>
              <a:buAutoNum type="alphaLcPeriod"/>
            </a:pPr>
            <a:r>
              <a:rPr lang="en-US" b="1" smtClean="0">
                <a:latin typeface="KentuckyFriedChickenFont" pitchFamily="2" charset="0"/>
              </a:rPr>
              <a:t>Membentuk jaringan</a:t>
            </a:r>
          </a:p>
          <a:p>
            <a:pPr marL="609600" indent="-609600" eaLnBrk="1" hangingPunct="1">
              <a:spcBef>
                <a:spcPct val="0"/>
              </a:spcBef>
              <a:buFont typeface="Symbol" pitchFamily="18" charset="2"/>
              <a:buAutoNum type="alphaLcPeriod"/>
            </a:pPr>
            <a:r>
              <a:rPr lang="en-US" b="1" smtClean="0">
                <a:latin typeface="KentuckyFriedChickenFont" pitchFamily="2" charset="0"/>
              </a:rPr>
              <a:t>Mempengaruhi orang yang lain</a:t>
            </a:r>
          </a:p>
          <a:p>
            <a:pPr marL="609600" indent="-609600" eaLnBrk="1" hangingPunct="1">
              <a:spcBef>
                <a:spcPct val="0"/>
              </a:spcBef>
              <a:buFont typeface="Symbol" pitchFamily="18" charset="2"/>
              <a:buAutoNum type="alphaLcPeriod"/>
            </a:pPr>
            <a:r>
              <a:rPr lang="en-US" b="1" smtClean="0">
                <a:latin typeface="KentuckyFriedChickenFont" pitchFamily="2" charset="0"/>
              </a:rPr>
              <a:t>Menggunakan informasi</a:t>
            </a:r>
          </a:p>
        </p:txBody>
      </p:sp>
    </p:spTree>
    <p:extLst>
      <p:ext uri="{BB962C8B-B14F-4D97-AF65-F5344CB8AC3E}">
        <p14:creationId xmlns:p14="http://schemas.microsoft.com/office/powerpoint/2010/main" val="3470136284"/>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2325">
                                            <p:txEl>
                                              <p:pRg st="0" end="0"/>
                                            </p:txEl>
                                          </p:spTgt>
                                        </p:tgtEl>
                                        <p:attrNameLst>
                                          <p:attrName>style.visibility</p:attrName>
                                        </p:attrNameLst>
                                      </p:cBhvr>
                                      <p:to>
                                        <p:strVal val="visible"/>
                                      </p:to>
                                    </p:set>
                                    <p:animEffect transition="in" filter="wipe(left)">
                                      <p:cBhvr>
                                        <p:cTn id="7" dur="500"/>
                                        <p:tgtEl>
                                          <p:spTgt spid="312325">
                                            <p:txEl>
                                              <p:pRg st="0" end="0"/>
                                            </p:txEl>
                                          </p:spTgt>
                                        </p:tgtEl>
                                      </p:cBhvr>
                                    </p:animEffect>
                                  </p:childTnLst>
                                  <p:subTnLst>
                                    <p:animClr clrSpc="rgb" dir="cw">
                                      <p:cBhvr override="childStyle">
                                        <p:cTn dur="1" fill="hold" display="0" masterRel="nextClick" afterEffect="1"/>
                                        <p:tgtEl>
                                          <p:spTgt spid="312325">
                                            <p:txEl>
                                              <p:pRg st="0" end="0"/>
                                            </p:txEl>
                                          </p:spTgt>
                                        </p:tgtEl>
                                        <p:attrNameLst>
                                          <p:attrName>ppt_c</p:attrName>
                                        </p:attrNameLst>
                                      </p:cBhvr>
                                      <p:to>
                                        <a:schemeClr val="accent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2325">
                                            <p:txEl>
                                              <p:pRg st="1" end="1"/>
                                            </p:txEl>
                                          </p:spTgt>
                                        </p:tgtEl>
                                        <p:attrNameLst>
                                          <p:attrName>style.visibility</p:attrName>
                                        </p:attrNameLst>
                                      </p:cBhvr>
                                      <p:to>
                                        <p:strVal val="visible"/>
                                      </p:to>
                                    </p:set>
                                    <p:animEffect transition="in" filter="wipe(left)">
                                      <p:cBhvr>
                                        <p:cTn id="12" dur="500"/>
                                        <p:tgtEl>
                                          <p:spTgt spid="312325">
                                            <p:txEl>
                                              <p:pRg st="1" end="1"/>
                                            </p:txEl>
                                          </p:spTgt>
                                        </p:tgtEl>
                                      </p:cBhvr>
                                    </p:animEffect>
                                  </p:childTnLst>
                                  <p:subTnLst>
                                    <p:animClr clrSpc="rgb" dir="cw">
                                      <p:cBhvr override="childStyle">
                                        <p:cTn dur="1" fill="hold" display="0" masterRel="nextClick" afterEffect="1"/>
                                        <p:tgtEl>
                                          <p:spTgt spid="312325">
                                            <p:txEl>
                                              <p:pRg st="1" end="1"/>
                                            </p:txEl>
                                          </p:spTgt>
                                        </p:tgtEl>
                                        <p:attrNameLst>
                                          <p:attrName>ppt_c</p:attrName>
                                        </p:attrNameLst>
                                      </p:cBhvr>
                                      <p:to>
                                        <a:schemeClr val="accent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2325">
                                            <p:txEl>
                                              <p:pRg st="2" end="2"/>
                                            </p:txEl>
                                          </p:spTgt>
                                        </p:tgtEl>
                                        <p:attrNameLst>
                                          <p:attrName>style.visibility</p:attrName>
                                        </p:attrNameLst>
                                      </p:cBhvr>
                                      <p:to>
                                        <p:strVal val="visible"/>
                                      </p:to>
                                    </p:set>
                                    <p:animEffect transition="in" filter="wipe(left)">
                                      <p:cBhvr>
                                        <p:cTn id="17" dur="500"/>
                                        <p:tgtEl>
                                          <p:spTgt spid="312325">
                                            <p:txEl>
                                              <p:pRg st="2" end="2"/>
                                            </p:txEl>
                                          </p:spTgt>
                                        </p:tgtEl>
                                      </p:cBhvr>
                                    </p:animEffect>
                                  </p:childTnLst>
                                  <p:subTnLst>
                                    <p:animClr clrSpc="rgb" dir="cw">
                                      <p:cBhvr override="childStyle">
                                        <p:cTn dur="1" fill="hold" display="0" masterRel="nextClick" afterEffect="1"/>
                                        <p:tgtEl>
                                          <p:spTgt spid="312325">
                                            <p:txEl>
                                              <p:pRg st="2" end="2"/>
                                            </p:txEl>
                                          </p:spTgt>
                                        </p:tgtEl>
                                        <p:attrNameLst>
                                          <p:attrName>ppt_c</p:attrName>
                                        </p:attrNameLst>
                                      </p:cBhvr>
                                      <p:to>
                                        <a:schemeClr val="accent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2325">
                                            <p:txEl>
                                              <p:pRg st="3" end="3"/>
                                            </p:txEl>
                                          </p:spTgt>
                                        </p:tgtEl>
                                        <p:attrNameLst>
                                          <p:attrName>style.visibility</p:attrName>
                                        </p:attrNameLst>
                                      </p:cBhvr>
                                      <p:to>
                                        <p:strVal val="visible"/>
                                      </p:to>
                                    </p:set>
                                    <p:animEffect transition="in" filter="wipe(left)">
                                      <p:cBhvr>
                                        <p:cTn id="22" dur="500"/>
                                        <p:tgtEl>
                                          <p:spTgt spid="312325">
                                            <p:txEl>
                                              <p:pRg st="3" end="3"/>
                                            </p:txEl>
                                          </p:spTgt>
                                        </p:tgtEl>
                                      </p:cBhvr>
                                    </p:animEffect>
                                  </p:childTnLst>
                                  <p:subTnLst>
                                    <p:animClr clrSpc="rgb" dir="cw">
                                      <p:cBhvr override="childStyle">
                                        <p:cTn dur="1" fill="hold" display="0" masterRel="nextClick" afterEffect="1"/>
                                        <p:tgtEl>
                                          <p:spTgt spid="312325">
                                            <p:txEl>
                                              <p:pRg st="3" end="3"/>
                                            </p:txEl>
                                          </p:spTgt>
                                        </p:tgtEl>
                                        <p:attrNameLst>
                                          <p:attrName>ppt_c</p:attrName>
                                        </p:attrNameLst>
                                      </p:cBhvr>
                                      <p:to>
                                        <a:schemeClr val="accent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12325">
                                            <p:txEl>
                                              <p:pRg st="4" end="4"/>
                                            </p:txEl>
                                          </p:spTgt>
                                        </p:tgtEl>
                                        <p:attrNameLst>
                                          <p:attrName>style.visibility</p:attrName>
                                        </p:attrNameLst>
                                      </p:cBhvr>
                                      <p:to>
                                        <p:strVal val="visible"/>
                                      </p:to>
                                    </p:set>
                                    <p:animEffect transition="in" filter="wipe(left)">
                                      <p:cBhvr>
                                        <p:cTn id="27" dur="500"/>
                                        <p:tgtEl>
                                          <p:spTgt spid="312325">
                                            <p:txEl>
                                              <p:pRg st="4" end="4"/>
                                            </p:txEl>
                                          </p:spTgt>
                                        </p:tgtEl>
                                      </p:cBhvr>
                                    </p:animEffect>
                                  </p:childTnLst>
                                  <p:subTnLst>
                                    <p:animClr clrSpc="rgb" dir="cw">
                                      <p:cBhvr override="childStyle">
                                        <p:cTn dur="1" fill="hold" display="0" masterRel="nextClick" afterEffect="1"/>
                                        <p:tgtEl>
                                          <p:spTgt spid="312325">
                                            <p:txEl>
                                              <p:pRg st="4" end="4"/>
                                            </p:txEl>
                                          </p:spTgt>
                                        </p:tgtEl>
                                        <p:attrNameLst>
                                          <p:attrName>ppt_c</p:attrName>
                                        </p:attrNameLst>
                                      </p:cBhvr>
                                      <p:to>
                                        <a:schemeClr val="accent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12325">
                                            <p:txEl>
                                              <p:pRg st="5" end="5"/>
                                            </p:txEl>
                                          </p:spTgt>
                                        </p:tgtEl>
                                        <p:attrNameLst>
                                          <p:attrName>style.visibility</p:attrName>
                                        </p:attrNameLst>
                                      </p:cBhvr>
                                      <p:to>
                                        <p:strVal val="visible"/>
                                      </p:to>
                                    </p:set>
                                    <p:animEffect transition="in" filter="wipe(left)">
                                      <p:cBhvr>
                                        <p:cTn id="32" dur="500"/>
                                        <p:tgtEl>
                                          <p:spTgt spid="312325">
                                            <p:txEl>
                                              <p:pRg st="5" end="5"/>
                                            </p:txEl>
                                          </p:spTgt>
                                        </p:tgtEl>
                                      </p:cBhvr>
                                    </p:animEffect>
                                  </p:childTnLst>
                                  <p:subTnLst>
                                    <p:animClr clrSpc="rgb" dir="cw">
                                      <p:cBhvr override="childStyle">
                                        <p:cTn dur="1" fill="hold" display="0" masterRel="nextClick" afterEffect="1"/>
                                        <p:tgtEl>
                                          <p:spTgt spid="312325">
                                            <p:txEl>
                                              <p:pRg st="5" end="5"/>
                                            </p:txEl>
                                          </p:spTgt>
                                        </p:tgtEl>
                                        <p:attrNameLst>
                                          <p:attrName>ppt_c</p:attrName>
                                        </p:attrNameLst>
                                      </p:cBhvr>
                                      <p:to>
                                        <a:schemeClr val="accent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12325">
                                            <p:txEl>
                                              <p:pRg st="6" end="6"/>
                                            </p:txEl>
                                          </p:spTgt>
                                        </p:tgtEl>
                                        <p:attrNameLst>
                                          <p:attrName>style.visibility</p:attrName>
                                        </p:attrNameLst>
                                      </p:cBhvr>
                                      <p:to>
                                        <p:strVal val="visible"/>
                                      </p:to>
                                    </p:set>
                                    <p:animEffect transition="in" filter="wipe(left)">
                                      <p:cBhvr>
                                        <p:cTn id="37" dur="500"/>
                                        <p:tgtEl>
                                          <p:spTgt spid="312325">
                                            <p:txEl>
                                              <p:pRg st="6" end="6"/>
                                            </p:txEl>
                                          </p:spTgt>
                                        </p:tgtEl>
                                      </p:cBhvr>
                                    </p:animEffect>
                                  </p:childTnLst>
                                  <p:subTnLst>
                                    <p:animClr clrSpc="rgb" dir="cw">
                                      <p:cBhvr override="childStyle">
                                        <p:cTn dur="1" fill="hold" display="0" masterRel="nextClick" afterEffect="1"/>
                                        <p:tgtEl>
                                          <p:spTgt spid="312325">
                                            <p:txEl>
                                              <p:pRg st="6" end="6"/>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8" name="Rectangle 2"/>
          <p:cNvSpPr>
            <a:spLocks noChangeArrowheads="1"/>
          </p:cNvSpPr>
          <p:nvPr/>
        </p:nvSpPr>
        <p:spPr bwMode="auto">
          <a:xfrm>
            <a:off x="7237413" y="639921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lstStyle/>
          <a:p>
            <a:pPr algn="r"/>
            <a:endParaRPr lang="en-US" sz="1000">
              <a:latin typeface="Times New Roman" pitchFamily="18" charset="0"/>
            </a:endParaRPr>
          </a:p>
        </p:txBody>
      </p:sp>
      <p:sp>
        <p:nvSpPr>
          <p:cNvPr id="19353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14372" name="Rectangle 4"/>
          <p:cNvSpPr>
            <a:spLocks noGrp="1" noChangeArrowheads="1"/>
          </p:cNvSpPr>
          <p:nvPr>
            <p:ph type="title"/>
          </p:nvPr>
        </p:nvSpPr>
        <p:spPr>
          <a:xfrm>
            <a:off x="685800" y="228600"/>
            <a:ext cx="7772400" cy="1265238"/>
          </a:xfrm>
          <a:solidFill>
            <a:schemeClr val="bg1"/>
          </a:solidFill>
          <a:ln w="12700">
            <a:solidFill>
              <a:schemeClr val="tx1"/>
            </a:solidFill>
          </a:ln>
        </p:spPr>
        <p:txBody>
          <a:bodyPr lIns="90488" tIns="44450" rIns="90488" bIns="44450">
            <a:normAutofit fontScale="90000"/>
          </a:bodyPr>
          <a:lstStyle/>
          <a:p>
            <a:pPr eaLnBrk="1" hangingPunct="1">
              <a:defRPr/>
            </a:pPr>
            <a:r>
              <a:rPr lang="en-US" sz="4000" b="1" smtClean="0">
                <a:latin typeface="KentuckyFriedChickenFont" pitchFamily="2" charset="0"/>
              </a:rPr>
              <a:t>kemampuan yang diperlukan oleh para pemimpin tentang bisnis, antara lain :</a:t>
            </a:r>
            <a:r>
              <a:rPr lang="en-US" smtClean="0"/>
              <a:t> </a:t>
            </a:r>
          </a:p>
        </p:txBody>
      </p:sp>
      <p:sp>
        <p:nvSpPr>
          <p:cNvPr id="314373" name="Rectangle 5"/>
          <p:cNvSpPr>
            <a:spLocks noGrp="1" noChangeArrowheads="1"/>
          </p:cNvSpPr>
          <p:nvPr>
            <p:ph type="body" idx="1"/>
          </p:nvPr>
        </p:nvSpPr>
        <p:spPr>
          <a:xfrm>
            <a:off x="606425" y="1852613"/>
            <a:ext cx="7851775" cy="4079875"/>
          </a:xfrm>
          <a:noFill/>
        </p:spPr>
        <p:txBody>
          <a:bodyPr lIns="90488" tIns="44450" rIns="90488" bIns="44450">
            <a:normAutofit fontScale="92500" lnSpcReduction="20000"/>
          </a:bodyPr>
          <a:lstStyle/>
          <a:p>
            <a:pPr marL="609600" indent="-609600" eaLnBrk="1" hangingPunct="1">
              <a:spcBef>
                <a:spcPct val="0"/>
              </a:spcBef>
              <a:buFont typeface="Symbol" pitchFamily="18" charset="2"/>
              <a:buAutoNum type="alphaLcPeriod"/>
            </a:pPr>
            <a:r>
              <a:rPr lang="en-US" b="1" smtClean="0">
                <a:latin typeface="KentuckyFriedChickenFont" pitchFamily="2" charset="0"/>
              </a:rPr>
              <a:t>Literatur bisnis</a:t>
            </a:r>
          </a:p>
          <a:p>
            <a:pPr marL="609600" indent="-609600" eaLnBrk="1" hangingPunct="1">
              <a:spcBef>
                <a:spcPct val="0"/>
              </a:spcBef>
              <a:buFont typeface="Symbol" pitchFamily="18" charset="2"/>
              <a:buAutoNum type="alphaLcPeriod"/>
            </a:pPr>
            <a:r>
              <a:rPr lang="en-US" b="1" smtClean="0">
                <a:latin typeface="KentuckyFriedChickenFont" pitchFamily="2" charset="0"/>
              </a:rPr>
              <a:t>Kreativitas</a:t>
            </a:r>
          </a:p>
          <a:p>
            <a:pPr marL="609600" indent="-609600" eaLnBrk="1" hangingPunct="1">
              <a:spcBef>
                <a:spcPct val="0"/>
              </a:spcBef>
              <a:buFont typeface="Symbol" pitchFamily="18" charset="2"/>
              <a:buAutoNum type="alphaLcPeriod"/>
            </a:pPr>
            <a:r>
              <a:rPr lang="en-US" b="1" smtClean="0">
                <a:latin typeface="KentuckyFriedChickenFont" pitchFamily="2" charset="0"/>
              </a:rPr>
              <a:t>Crosscek - efektivitas yang budaya</a:t>
            </a:r>
          </a:p>
          <a:p>
            <a:pPr marL="609600" indent="-609600" eaLnBrk="1" hangingPunct="1">
              <a:spcBef>
                <a:spcPct val="0"/>
              </a:spcBef>
              <a:buFont typeface="Symbol" pitchFamily="18" charset="2"/>
              <a:buAutoNum type="alphaLcPeriod"/>
            </a:pPr>
            <a:r>
              <a:rPr lang="en-US" b="1" smtClean="0">
                <a:latin typeface="KentuckyFriedChickenFont" pitchFamily="2" charset="0"/>
              </a:rPr>
              <a:t>Empathy</a:t>
            </a:r>
          </a:p>
          <a:p>
            <a:pPr marL="609600" indent="-609600" eaLnBrk="1" hangingPunct="1">
              <a:spcBef>
                <a:spcPct val="0"/>
              </a:spcBef>
              <a:buFont typeface="Symbol" pitchFamily="18" charset="2"/>
              <a:buAutoNum type="alphaLcPeriod"/>
            </a:pPr>
            <a:r>
              <a:rPr lang="en-US" b="1" smtClean="0">
                <a:latin typeface="KentuckyFriedChickenFont" pitchFamily="2" charset="0"/>
              </a:rPr>
              <a:t>Flexibility</a:t>
            </a:r>
          </a:p>
          <a:p>
            <a:pPr marL="609600" indent="-609600" eaLnBrk="1" hangingPunct="1">
              <a:spcBef>
                <a:spcPct val="0"/>
              </a:spcBef>
              <a:buFont typeface="Symbol" pitchFamily="18" charset="2"/>
              <a:buAutoNum type="alphaLcPeriod"/>
            </a:pPr>
            <a:r>
              <a:rPr lang="en-US" b="1" smtClean="0">
                <a:latin typeface="KentuckyFriedChickenFont" pitchFamily="2" charset="0"/>
              </a:rPr>
              <a:t>Proactivity</a:t>
            </a:r>
          </a:p>
          <a:p>
            <a:pPr marL="609600" indent="-609600" eaLnBrk="1" hangingPunct="1">
              <a:spcBef>
                <a:spcPct val="0"/>
              </a:spcBef>
              <a:buFont typeface="Symbol" pitchFamily="18" charset="2"/>
              <a:buAutoNum type="alphaLcPeriod"/>
            </a:pPr>
            <a:r>
              <a:rPr lang="en-US" b="1" smtClean="0">
                <a:latin typeface="KentuckyFriedChickenFont" pitchFamily="2" charset="0"/>
              </a:rPr>
              <a:t>Pemecahan masalah</a:t>
            </a:r>
          </a:p>
          <a:p>
            <a:pPr marL="609600" indent="-609600" eaLnBrk="1" hangingPunct="1">
              <a:spcBef>
                <a:spcPct val="0"/>
              </a:spcBef>
              <a:buFont typeface="Symbol" pitchFamily="18" charset="2"/>
              <a:buAutoNum type="alphaLcPeriod"/>
            </a:pPr>
            <a:r>
              <a:rPr lang="en-US" b="1" smtClean="0">
                <a:latin typeface="KentuckyFriedChickenFont" pitchFamily="2" charset="0"/>
              </a:rPr>
              <a:t>Hubungan membangun</a:t>
            </a:r>
          </a:p>
          <a:p>
            <a:pPr marL="609600" indent="-609600" eaLnBrk="1" hangingPunct="1">
              <a:spcBef>
                <a:spcPct val="0"/>
              </a:spcBef>
              <a:buFont typeface="Symbol" pitchFamily="18" charset="2"/>
              <a:buAutoNum type="alphaLcPeriod"/>
            </a:pPr>
            <a:r>
              <a:rPr lang="en-US" b="1" smtClean="0">
                <a:latin typeface="KentuckyFriedChickenFont" pitchFamily="2" charset="0"/>
              </a:rPr>
              <a:t>Teamwork</a:t>
            </a:r>
          </a:p>
          <a:p>
            <a:pPr marL="609600" indent="-609600" eaLnBrk="1" hangingPunct="1">
              <a:spcBef>
                <a:spcPct val="0"/>
              </a:spcBef>
              <a:buFont typeface="Symbol" pitchFamily="18" charset="2"/>
              <a:buAutoNum type="alphaLcPeriod"/>
            </a:pPr>
            <a:r>
              <a:rPr lang="en-US" b="1" smtClean="0">
                <a:latin typeface="KentuckyFriedChickenFont" pitchFamily="2" charset="0"/>
              </a:rPr>
              <a:t>Visi</a:t>
            </a:r>
          </a:p>
        </p:txBody>
      </p:sp>
    </p:spTree>
    <p:extLst>
      <p:ext uri="{BB962C8B-B14F-4D97-AF65-F5344CB8AC3E}">
        <p14:creationId xmlns:p14="http://schemas.microsoft.com/office/powerpoint/2010/main" val="2048779496"/>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4373">
                                            <p:txEl>
                                              <p:pRg st="0" end="0"/>
                                            </p:txEl>
                                          </p:spTgt>
                                        </p:tgtEl>
                                        <p:attrNameLst>
                                          <p:attrName>style.visibility</p:attrName>
                                        </p:attrNameLst>
                                      </p:cBhvr>
                                      <p:to>
                                        <p:strVal val="visible"/>
                                      </p:to>
                                    </p:set>
                                    <p:animEffect transition="in" filter="wipe(left)">
                                      <p:cBhvr>
                                        <p:cTn id="7" dur="500"/>
                                        <p:tgtEl>
                                          <p:spTgt spid="314373">
                                            <p:txEl>
                                              <p:pRg st="0" end="0"/>
                                            </p:txEl>
                                          </p:spTgt>
                                        </p:tgtEl>
                                      </p:cBhvr>
                                    </p:animEffect>
                                  </p:childTnLst>
                                  <p:subTnLst>
                                    <p:animClr clrSpc="rgb" dir="cw">
                                      <p:cBhvr override="childStyle">
                                        <p:cTn dur="1" fill="hold" display="0" masterRel="nextClick" afterEffect="1"/>
                                        <p:tgtEl>
                                          <p:spTgt spid="314373">
                                            <p:txEl>
                                              <p:pRg st="0" end="0"/>
                                            </p:txEl>
                                          </p:spTgt>
                                        </p:tgtEl>
                                        <p:attrNameLst>
                                          <p:attrName>ppt_c</p:attrName>
                                        </p:attrNameLst>
                                      </p:cBhvr>
                                      <p:to>
                                        <a:schemeClr val="accent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4373">
                                            <p:txEl>
                                              <p:pRg st="1" end="1"/>
                                            </p:txEl>
                                          </p:spTgt>
                                        </p:tgtEl>
                                        <p:attrNameLst>
                                          <p:attrName>style.visibility</p:attrName>
                                        </p:attrNameLst>
                                      </p:cBhvr>
                                      <p:to>
                                        <p:strVal val="visible"/>
                                      </p:to>
                                    </p:set>
                                    <p:animEffect transition="in" filter="wipe(left)">
                                      <p:cBhvr>
                                        <p:cTn id="12" dur="500"/>
                                        <p:tgtEl>
                                          <p:spTgt spid="314373">
                                            <p:txEl>
                                              <p:pRg st="1" end="1"/>
                                            </p:txEl>
                                          </p:spTgt>
                                        </p:tgtEl>
                                      </p:cBhvr>
                                    </p:animEffect>
                                  </p:childTnLst>
                                  <p:subTnLst>
                                    <p:animClr clrSpc="rgb" dir="cw">
                                      <p:cBhvr override="childStyle">
                                        <p:cTn dur="1" fill="hold" display="0" masterRel="nextClick" afterEffect="1"/>
                                        <p:tgtEl>
                                          <p:spTgt spid="314373">
                                            <p:txEl>
                                              <p:pRg st="1" end="1"/>
                                            </p:txEl>
                                          </p:spTgt>
                                        </p:tgtEl>
                                        <p:attrNameLst>
                                          <p:attrName>ppt_c</p:attrName>
                                        </p:attrNameLst>
                                      </p:cBhvr>
                                      <p:to>
                                        <a:schemeClr val="accent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4373">
                                            <p:txEl>
                                              <p:pRg st="2" end="2"/>
                                            </p:txEl>
                                          </p:spTgt>
                                        </p:tgtEl>
                                        <p:attrNameLst>
                                          <p:attrName>style.visibility</p:attrName>
                                        </p:attrNameLst>
                                      </p:cBhvr>
                                      <p:to>
                                        <p:strVal val="visible"/>
                                      </p:to>
                                    </p:set>
                                    <p:animEffect transition="in" filter="wipe(left)">
                                      <p:cBhvr>
                                        <p:cTn id="17" dur="500"/>
                                        <p:tgtEl>
                                          <p:spTgt spid="314373">
                                            <p:txEl>
                                              <p:pRg st="2" end="2"/>
                                            </p:txEl>
                                          </p:spTgt>
                                        </p:tgtEl>
                                      </p:cBhvr>
                                    </p:animEffect>
                                  </p:childTnLst>
                                  <p:subTnLst>
                                    <p:animClr clrSpc="rgb" dir="cw">
                                      <p:cBhvr override="childStyle">
                                        <p:cTn dur="1" fill="hold" display="0" masterRel="nextClick" afterEffect="1"/>
                                        <p:tgtEl>
                                          <p:spTgt spid="314373">
                                            <p:txEl>
                                              <p:pRg st="2" end="2"/>
                                            </p:txEl>
                                          </p:spTgt>
                                        </p:tgtEl>
                                        <p:attrNameLst>
                                          <p:attrName>ppt_c</p:attrName>
                                        </p:attrNameLst>
                                      </p:cBhvr>
                                      <p:to>
                                        <a:schemeClr val="accent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4373">
                                            <p:txEl>
                                              <p:pRg st="3" end="3"/>
                                            </p:txEl>
                                          </p:spTgt>
                                        </p:tgtEl>
                                        <p:attrNameLst>
                                          <p:attrName>style.visibility</p:attrName>
                                        </p:attrNameLst>
                                      </p:cBhvr>
                                      <p:to>
                                        <p:strVal val="visible"/>
                                      </p:to>
                                    </p:set>
                                    <p:animEffect transition="in" filter="wipe(left)">
                                      <p:cBhvr>
                                        <p:cTn id="22" dur="500"/>
                                        <p:tgtEl>
                                          <p:spTgt spid="314373">
                                            <p:txEl>
                                              <p:pRg st="3" end="3"/>
                                            </p:txEl>
                                          </p:spTgt>
                                        </p:tgtEl>
                                      </p:cBhvr>
                                    </p:animEffect>
                                  </p:childTnLst>
                                  <p:subTnLst>
                                    <p:animClr clrSpc="rgb" dir="cw">
                                      <p:cBhvr override="childStyle">
                                        <p:cTn dur="1" fill="hold" display="0" masterRel="nextClick" afterEffect="1"/>
                                        <p:tgtEl>
                                          <p:spTgt spid="314373">
                                            <p:txEl>
                                              <p:pRg st="3" end="3"/>
                                            </p:txEl>
                                          </p:spTgt>
                                        </p:tgtEl>
                                        <p:attrNameLst>
                                          <p:attrName>ppt_c</p:attrName>
                                        </p:attrNameLst>
                                      </p:cBhvr>
                                      <p:to>
                                        <a:schemeClr val="accent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14373">
                                            <p:txEl>
                                              <p:pRg st="4" end="4"/>
                                            </p:txEl>
                                          </p:spTgt>
                                        </p:tgtEl>
                                        <p:attrNameLst>
                                          <p:attrName>style.visibility</p:attrName>
                                        </p:attrNameLst>
                                      </p:cBhvr>
                                      <p:to>
                                        <p:strVal val="visible"/>
                                      </p:to>
                                    </p:set>
                                    <p:animEffect transition="in" filter="wipe(left)">
                                      <p:cBhvr>
                                        <p:cTn id="27" dur="500"/>
                                        <p:tgtEl>
                                          <p:spTgt spid="314373">
                                            <p:txEl>
                                              <p:pRg st="4" end="4"/>
                                            </p:txEl>
                                          </p:spTgt>
                                        </p:tgtEl>
                                      </p:cBhvr>
                                    </p:animEffect>
                                  </p:childTnLst>
                                  <p:subTnLst>
                                    <p:animClr clrSpc="rgb" dir="cw">
                                      <p:cBhvr override="childStyle">
                                        <p:cTn dur="1" fill="hold" display="0" masterRel="nextClick" afterEffect="1"/>
                                        <p:tgtEl>
                                          <p:spTgt spid="314373">
                                            <p:txEl>
                                              <p:pRg st="4" end="4"/>
                                            </p:txEl>
                                          </p:spTgt>
                                        </p:tgtEl>
                                        <p:attrNameLst>
                                          <p:attrName>ppt_c</p:attrName>
                                        </p:attrNameLst>
                                      </p:cBhvr>
                                      <p:to>
                                        <a:schemeClr val="accent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14373">
                                            <p:txEl>
                                              <p:pRg st="5" end="5"/>
                                            </p:txEl>
                                          </p:spTgt>
                                        </p:tgtEl>
                                        <p:attrNameLst>
                                          <p:attrName>style.visibility</p:attrName>
                                        </p:attrNameLst>
                                      </p:cBhvr>
                                      <p:to>
                                        <p:strVal val="visible"/>
                                      </p:to>
                                    </p:set>
                                    <p:animEffect transition="in" filter="wipe(left)">
                                      <p:cBhvr>
                                        <p:cTn id="32" dur="500"/>
                                        <p:tgtEl>
                                          <p:spTgt spid="314373">
                                            <p:txEl>
                                              <p:pRg st="5" end="5"/>
                                            </p:txEl>
                                          </p:spTgt>
                                        </p:tgtEl>
                                      </p:cBhvr>
                                    </p:animEffect>
                                  </p:childTnLst>
                                  <p:subTnLst>
                                    <p:animClr clrSpc="rgb" dir="cw">
                                      <p:cBhvr override="childStyle">
                                        <p:cTn dur="1" fill="hold" display="0" masterRel="nextClick" afterEffect="1"/>
                                        <p:tgtEl>
                                          <p:spTgt spid="314373">
                                            <p:txEl>
                                              <p:pRg st="5" end="5"/>
                                            </p:txEl>
                                          </p:spTgt>
                                        </p:tgtEl>
                                        <p:attrNameLst>
                                          <p:attrName>ppt_c</p:attrName>
                                        </p:attrNameLst>
                                      </p:cBhvr>
                                      <p:to>
                                        <a:schemeClr val="accent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14373">
                                            <p:txEl>
                                              <p:pRg st="6" end="6"/>
                                            </p:txEl>
                                          </p:spTgt>
                                        </p:tgtEl>
                                        <p:attrNameLst>
                                          <p:attrName>style.visibility</p:attrName>
                                        </p:attrNameLst>
                                      </p:cBhvr>
                                      <p:to>
                                        <p:strVal val="visible"/>
                                      </p:to>
                                    </p:set>
                                    <p:animEffect transition="in" filter="wipe(left)">
                                      <p:cBhvr>
                                        <p:cTn id="37" dur="500"/>
                                        <p:tgtEl>
                                          <p:spTgt spid="314373">
                                            <p:txEl>
                                              <p:pRg st="6" end="6"/>
                                            </p:txEl>
                                          </p:spTgt>
                                        </p:tgtEl>
                                      </p:cBhvr>
                                    </p:animEffect>
                                  </p:childTnLst>
                                  <p:subTnLst>
                                    <p:animClr clrSpc="rgb" dir="cw">
                                      <p:cBhvr override="childStyle">
                                        <p:cTn dur="1" fill="hold" display="0" masterRel="nextClick" afterEffect="1"/>
                                        <p:tgtEl>
                                          <p:spTgt spid="314373">
                                            <p:txEl>
                                              <p:pRg st="6" end="6"/>
                                            </p:txEl>
                                          </p:spTgt>
                                        </p:tgtEl>
                                        <p:attrNameLst>
                                          <p:attrName>ppt_c</p:attrName>
                                        </p:attrNameLst>
                                      </p:cBhvr>
                                      <p:to>
                                        <a:schemeClr val="accent2"/>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14373">
                                            <p:txEl>
                                              <p:pRg st="7" end="7"/>
                                            </p:txEl>
                                          </p:spTgt>
                                        </p:tgtEl>
                                        <p:attrNameLst>
                                          <p:attrName>style.visibility</p:attrName>
                                        </p:attrNameLst>
                                      </p:cBhvr>
                                      <p:to>
                                        <p:strVal val="visible"/>
                                      </p:to>
                                    </p:set>
                                    <p:animEffect transition="in" filter="wipe(left)">
                                      <p:cBhvr>
                                        <p:cTn id="42" dur="500"/>
                                        <p:tgtEl>
                                          <p:spTgt spid="314373">
                                            <p:txEl>
                                              <p:pRg st="7" end="7"/>
                                            </p:txEl>
                                          </p:spTgt>
                                        </p:tgtEl>
                                      </p:cBhvr>
                                    </p:animEffect>
                                  </p:childTnLst>
                                  <p:subTnLst>
                                    <p:animClr clrSpc="rgb" dir="cw">
                                      <p:cBhvr override="childStyle">
                                        <p:cTn dur="1" fill="hold" display="0" masterRel="nextClick" afterEffect="1"/>
                                        <p:tgtEl>
                                          <p:spTgt spid="314373">
                                            <p:txEl>
                                              <p:pRg st="7" end="7"/>
                                            </p:txEl>
                                          </p:spTgt>
                                        </p:tgtEl>
                                        <p:attrNameLst>
                                          <p:attrName>ppt_c</p:attrName>
                                        </p:attrNameLst>
                                      </p:cBhvr>
                                      <p:to>
                                        <a:schemeClr val="accent2"/>
                                      </p:to>
                                    </p:animClr>
                                  </p:sub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14373">
                                            <p:txEl>
                                              <p:pRg st="8" end="8"/>
                                            </p:txEl>
                                          </p:spTgt>
                                        </p:tgtEl>
                                        <p:attrNameLst>
                                          <p:attrName>style.visibility</p:attrName>
                                        </p:attrNameLst>
                                      </p:cBhvr>
                                      <p:to>
                                        <p:strVal val="visible"/>
                                      </p:to>
                                    </p:set>
                                    <p:animEffect transition="in" filter="wipe(left)">
                                      <p:cBhvr>
                                        <p:cTn id="47" dur="500"/>
                                        <p:tgtEl>
                                          <p:spTgt spid="314373">
                                            <p:txEl>
                                              <p:pRg st="8" end="8"/>
                                            </p:txEl>
                                          </p:spTgt>
                                        </p:tgtEl>
                                      </p:cBhvr>
                                    </p:animEffect>
                                  </p:childTnLst>
                                  <p:subTnLst>
                                    <p:animClr clrSpc="rgb" dir="cw">
                                      <p:cBhvr override="childStyle">
                                        <p:cTn dur="1" fill="hold" display="0" masterRel="nextClick" afterEffect="1"/>
                                        <p:tgtEl>
                                          <p:spTgt spid="314373">
                                            <p:txEl>
                                              <p:pRg st="8" end="8"/>
                                            </p:txEl>
                                          </p:spTgt>
                                        </p:tgtEl>
                                        <p:attrNameLst>
                                          <p:attrName>ppt_c</p:attrName>
                                        </p:attrNameLst>
                                      </p:cBhvr>
                                      <p:to>
                                        <a:schemeClr val="accent2"/>
                                      </p:to>
                                    </p:animClr>
                                  </p:sub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14373">
                                            <p:txEl>
                                              <p:pRg st="9" end="9"/>
                                            </p:txEl>
                                          </p:spTgt>
                                        </p:tgtEl>
                                        <p:attrNameLst>
                                          <p:attrName>style.visibility</p:attrName>
                                        </p:attrNameLst>
                                      </p:cBhvr>
                                      <p:to>
                                        <p:strVal val="visible"/>
                                      </p:to>
                                    </p:set>
                                    <p:animEffect transition="in" filter="wipe(left)">
                                      <p:cBhvr>
                                        <p:cTn id="52" dur="500"/>
                                        <p:tgtEl>
                                          <p:spTgt spid="314373">
                                            <p:txEl>
                                              <p:pRg st="9" end="9"/>
                                            </p:txEl>
                                          </p:spTgt>
                                        </p:tgtEl>
                                      </p:cBhvr>
                                    </p:animEffect>
                                  </p:childTnLst>
                                  <p:subTnLst>
                                    <p:animClr clrSpc="rgb" dir="cw">
                                      <p:cBhvr override="childStyle">
                                        <p:cTn dur="1" fill="hold" display="0" masterRel="nextClick" afterEffect="1"/>
                                        <p:tgtEl>
                                          <p:spTgt spid="314373">
                                            <p:txEl>
                                              <p:pRg st="9" end="9"/>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62" name="Rectangle 2"/>
          <p:cNvSpPr>
            <a:spLocks noChangeArrowheads="1"/>
          </p:cNvSpPr>
          <p:nvPr/>
        </p:nvSpPr>
        <p:spPr bwMode="auto">
          <a:xfrm>
            <a:off x="7237413" y="639921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lstStyle/>
          <a:p>
            <a:pPr algn="r"/>
            <a:endParaRPr lang="en-US" sz="1000">
              <a:latin typeface="Times New Roman" pitchFamily="18" charset="0"/>
            </a:endParaRPr>
          </a:p>
        </p:txBody>
      </p:sp>
      <p:sp>
        <p:nvSpPr>
          <p:cNvPr id="194563"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a:p>
        </p:txBody>
      </p:sp>
      <p:sp>
        <p:nvSpPr>
          <p:cNvPr id="316420" name="Rectangle 4"/>
          <p:cNvSpPr>
            <a:spLocks noGrp="1" noChangeArrowheads="1"/>
          </p:cNvSpPr>
          <p:nvPr>
            <p:ph type="title"/>
          </p:nvPr>
        </p:nvSpPr>
        <p:spPr>
          <a:xfrm>
            <a:off x="685800" y="258763"/>
            <a:ext cx="7772400" cy="1265237"/>
          </a:xfrm>
          <a:solidFill>
            <a:schemeClr val="bg1"/>
          </a:solidFill>
          <a:ln w="12700">
            <a:solidFill>
              <a:schemeClr val="tx1"/>
            </a:solidFill>
          </a:ln>
        </p:spPr>
        <p:txBody>
          <a:bodyPr lIns="90488" tIns="44450" rIns="90488" bIns="44450">
            <a:normAutofit fontScale="90000"/>
          </a:bodyPr>
          <a:lstStyle/>
          <a:p>
            <a:pPr eaLnBrk="1" hangingPunct="1">
              <a:defRPr/>
            </a:pPr>
            <a:r>
              <a:rPr lang="en-US" sz="4000" smtClean="0">
                <a:latin typeface="Albemarle Demo" pitchFamily="2" charset="0"/>
              </a:rPr>
              <a:t>SUMBER KEKUATAN DAN PENGARUH MANAJER :</a:t>
            </a:r>
          </a:p>
        </p:txBody>
      </p:sp>
      <p:sp>
        <p:nvSpPr>
          <p:cNvPr id="316421" name="Rectangle 5"/>
          <p:cNvSpPr>
            <a:spLocks noGrp="1" noChangeArrowheads="1"/>
          </p:cNvSpPr>
          <p:nvPr>
            <p:ph type="body" idx="1"/>
          </p:nvPr>
        </p:nvSpPr>
        <p:spPr>
          <a:xfrm>
            <a:off x="606425" y="1854200"/>
            <a:ext cx="8308975" cy="4851400"/>
          </a:xfrm>
          <a:noFill/>
        </p:spPr>
        <p:txBody>
          <a:bodyPr lIns="90488" tIns="44450" rIns="90488" bIns="44450"/>
          <a:lstStyle/>
          <a:p>
            <a:pPr marL="609600" indent="-609600" eaLnBrk="1" hangingPunct="1">
              <a:lnSpc>
                <a:spcPct val="80000"/>
              </a:lnSpc>
              <a:spcBef>
                <a:spcPct val="0"/>
              </a:spcBef>
              <a:buFont typeface="Symbol" pitchFamily="18" charset="2"/>
              <a:buAutoNum type="alphaLcPeriod"/>
            </a:pPr>
            <a:r>
              <a:rPr lang="en-US" sz="2800" smtClean="0">
                <a:latin typeface="MS Mincho" pitchFamily="49" charset="-128"/>
              </a:rPr>
              <a:t>KEKUATAN POSISI (JABATAN), SECARA FORMAL DIDIRIKAN BERDASARKAN PADA POSISI MANAJER DALAM ORGANISASI</a:t>
            </a:r>
          </a:p>
          <a:p>
            <a:pPr marL="609600" indent="-609600" eaLnBrk="1" hangingPunct="1">
              <a:lnSpc>
                <a:spcPct val="80000"/>
              </a:lnSpc>
              <a:spcBef>
                <a:spcPct val="0"/>
              </a:spcBef>
              <a:buFont typeface="Symbol" pitchFamily="18" charset="2"/>
              <a:buAutoNum type="alphaLcPeriod"/>
            </a:pPr>
            <a:r>
              <a:rPr lang="en-US" sz="2800" smtClean="0">
                <a:latin typeface="MS Mincho" pitchFamily="49" charset="-128"/>
              </a:rPr>
              <a:t>KEKUATAN PENGHARGAAN, TERSEDIA KETIKA MANAJER MEMBERIKAN PENGHARGAAN SEBAGAI IMBALAN UNTUK KEINGINAN BERTINDAK DAN HASILNYA</a:t>
            </a:r>
          </a:p>
          <a:p>
            <a:pPr marL="609600" indent="-609600" eaLnBrk="1" hangingPunct="1">
              <a:lnSpc>
                <a:spcPct val="80000"/>
              </a:lnSpc>
              <a:spcBef>
                <a:spcPct val="0"/>
              </a:spcBef>
              <a:buFont typeface="Symbol" pitchFamily="18" charset="2"/>
              <a:buAutoNum type="alphaLcPeriod"/>
            </a:pPr>
            <a:r>
              <a:rPr lang="en-US" sz="2800" smtClean="0">
                <a:latin typeface="MS Mincho" pitchFamily="49" charset="-128"/>
              </a:rPr>
              <a:t>KEKUATAN INFORMASI, DAPAT MENJADI SANGAT EFEKTIF DAN DAPAT DIPEROLEH DARI AKSES-AKSES SEORANG MANAJER UNTUK DAN MENGONTROL MELALUI PENYEBARAN INFORMASI YANG PENTING KEPADA BAWAHAN YANG TIDAKLAH MUDAH TERSEDIA DALAM ORGANISASI</a:t>
            </a:r>
          </a:p>
        </p:txBody>
      </p:sp>
    </p:spTree>
    <p:extLst>
      <p:ext uri="{BB962C8B-B14F-4D97-AF65-F5344CB8AC3E}">
        <p14:creationId xmlns:p14="http://schemas.microsoft.com/office/powerpoint/2010/main" val="2415850621"/>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6421">
                                            <p:txEl>
                                              <p:pRg st="0" end="0"/>
                                            </p:txEl>
                                          </p:spTgt>
                                        </p:tgtEl>
                                        <p:attrNameLst>
                                          <p:attrName>style.visibility</p:attrName>
                                        </p:attrNameLst>
                                      </p:cBhvr>
                                      <p:to>
                                        <p:strVal val="visible"/>
                                      </p:to>
                                    </p:set>
                                    <p:animEffect transition="in" filter="wipe(left)">
                                      <p:cBhvr>
                                        <p:cTn id="7" dur="500"/>
                                        <p:tgtEl>
                                          <p:spTgt spid="316421">
                                            <p:txEl>
                                              <p:pRg st="0" end="0"/>
                                            </p:txEl>
                                          </p:spTgt>
                                        </p:tgtEl>
                                      </p:cBhvr>
                                    </p:animEffect>
                                  </p:childTnLst>
                                  <p:subTnLst>
                                    <p:animClr clrSpc="rgb" dir="cw">
                                      <p:cBhvr override="childStyle">
                                        <p:cTn dur="1" fill="hold" display="0" masterRel="nextClick" afterEffect="1"/>
                                        <p:tgtEl>
                                          <p:spTgt spid="316421">
                                            <p:txEl>
                                              <p:pRg st="0" end="0"/>
                                            </p:txEl>
                                          </p:spTgt>
                                        </p:tgtEl>
                                        <p:attrNameLst>
                                          <p:attrName>ppt_c</p:attrName>
                                        </p:attrNameLst>
                                      </p:cBhvr>
                                      <p:to>
                                        <a:schemeClr val="accent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6421">
                                            <p:txEl>
                                              <p:pRg st="1" end="1"/>
                                            </p:txEl>
                                          </p:spTgt>
                                        </p:tgtEl>
                                        <p:attrNameLst>
                                          <p:attrName>style.visibility</p:attrName>
                                        </p:attrNameLst>
                                      </p:cBhvr>
                                      <p:to>
                                        <p:strVal val="visible"/>
                                      </p:to>
                                    </p:set>
                                    <p:animEffect transition="in" filter="wipe(left)">
                                      <p:cBhvr>
                                        <p:cTn id="12" dur="500"/>
                                        <p:tgtEl>
                                          <p:spTgt spid="316421">
                                            <p:txEl>
                                              <p:pRg st="1" end="1"/>
                                            </p:txEl>
                                          </p:spTgt>
                                        </p:tgtEl>
                                      </p:cBhvr>
                                    </p:animEffect>
                                  </p:childTnLst>
                                  <p:subTnLst>
                                    <p:animClr clrSpc="rgb" dir="cw">
                                      <p:cBhvr override="childStyle">
                                        <p:cTn dur="1" fill="hold" display="0" masterRel="nextClick" afterEffect="1"/>
                                        <p:tgtEl>
                                          <p:spTgt spid="316421">
                                            <p:txEl>
                                              <p:pRg st="1" end="1"/>
                                            </p:txEl>
                                          </p:spTgt>
                                        </p:tgtEl>
                                        <p:attrNameLst>
                                          <p:attrName>ppt_c</p:attrName>
                                        </p:attrNameLst>
                                      </p:cBhvr>
                                      <p:to>
                                        <a:schemeClr val="accent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6421">
                                            <p:txEl>
                                              <p:pRg st="2" end="2"/>
                                            </p:txEl>
                                          </p:spTgt>
                                        </p:tgtEl>
                                        <p:attrNameLst>
                                          <p:attrName>style.visibility</p:attrName>
                                        </p:attrNameLst>
                                      </p:cBhvr>
                                      <p:to>
                                        <p:strVal val="visible"/>
                                      </p:to>
                                    </p:set>
                                    <p:animEffect transition="in" filter="wipe(left)">
                                      <p:cBhvr>
                                        <p:cTn id="17" dur="500"/>
                                        <p:tgtEl>
                                          <p:spTgt spid="316421">
                                            <p:txEl>
                                              <p:pRg st="2" end="2"/>
                                            </p:txEl>
                                          </p:spTgt>
                                        </p:tgtEl>
                                      </p:cBhvr>
                                    </p:animEffect>
                                  </p:childTnLst>
                                  <p:subTnLst>
                                    <p:animClr clrSpc="rgb" dir="cw">
                                      <p:cBhvr override="childStyle">
                                        <p:cTn dur="1" fill="hold" display="0" masterRel="nextClick" afterEffect="1"/>
                                        <p:tgtEl>
                                          <p:spTgt spid="316421">
                                            <p:txEl>
                                              <p:pRg st="2" end="2"/>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21"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1454</Words>
  <Application>Microsoft Office PowerPoint</Application>
  <PresentationFormat>On-screen Show (4:3)</PresentationFormat>
  <Paragraphs>195</Paragraphs>
  <Slides>29</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Microsoft PowerPoint Slide</vt:lpstr>
      <vt:lpstr>PowerPoint Presentation</vt:lpstr>
      <vt:lpstr>PowerPoint Presentation</vt:lpstr>
      <vt:lpstr>PowerPoint Presentation</vt:lpstr>
      <vt:lpstr>PowerPoint Presentation</vt:lpstr>
      <vt:lpstr>PowerPoint Presentation</vt:lpstr>
      <vt:lpstr>Permasalahan yang harus dapat dijawab oleh seorang pemimpin, ketika mereka mencoba untuk membangun atau membangun kembali organisasi mereka</vt:lpstr>
      <vt:lpstr>Kemampuan yang harus dikuasai oleh seorang Pemimpin : </vt:lpstr>
      <vt:lpstr>kemampuan yang diperlukan oleh para pemimpin tentang bisnis, antara lain : </vt:lpstr>
      <vt:lpstr>SUMBER KEKUATAN DAN PENGARUH MANAJER :</vt:lpstr>
      <vt:lpstr>SUMBER KEKUATAN DAN PENGARUH MANAJER : (LANJUTAN)</vt:lpstr>
      <vt:lpstr>PowerPoint Presentation</vt:lpstr>
      <vt:lpstr>KANDUNGAN KULTUR :</vt:lpstr>
      <vt:lpstr>MEMANAJEMENI HUBUNGAN STRATEGI - KULTUR</vt:lpstr>
      <vt:lpstr>KEPEMIMPINAN DAN BUDAYA</vt:lpstr>
      <vt:lpstr>KEPEMIMPINAN ORGANISASI MELIBATKAN KEGIATAN PADA DUA SEKTOR :</vt:lpstr>
      <vt:lpstr>STRATEGI KEPEMIMPINAN : MENGAKOMODIR PERUBAHAN</vt:lpstr>
      <vt:lpstr>MENJELASKAN TUJUAN YANG STRATEGIS</vt:lpstr>
      <vt:lpstr>VISI</vt:lpstr>
      <vt:lpstr>PELAKSANAAN (PERFORMANCE)</vt:lpstr>
      <vt:lpstr>BANGUNAN SUATU ORGANISASI</vt:lpstr>
      <vt:lpstr>TIGA CARA DIJALANKAN TENTANG BANGUNAN ORGANISASI, YAITU :</vt:lpstr>
      <vt:lpstr>MEMBENTUK BUDAYA ORGANISASI</vt:lpstr>
      <vt:lpstr>KEMAMPUAN YANG HARUS DIKUASAI OLEH SEORANG PEMIMPIN :</vt:lpstr>
      <vt:lpstr>KEMAMPUAN YANG DIPERLUKAN OLEH PARA PEMIMPIN TENTANG BISNIS, ANTARA LAIN : </vt:lpstr>
      <vt:lpstr>SUMBER KEKUATAN DAN PENGARUH YANG DIMILIKI MANAJER </vt:lpstr>
      <vt:lpstr>BUDAYA ORGANISASI</vt:lpstr>
      <vt:lpstr>KANDUNGAN KULTUR</vt:lpstr>
      <vt:lpstr>MEMANAJEMENI HUBUNGAN STRATEGI - BUDAYA</vt:lpstr>
      <vt:lpstr>EMPAT SITUASI DASAR YANG MUNGKIN DIHADAPI DALAM MEMANAJEMENI HUBUNGAN STRATEGI - KULTUR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cp:revision>
  <dcterms:created xsi:type="dcterms:W3CDTF">2017-04-02T10:24:53Z</dcterms:created>
  <dcterms:modified xsi:type="dcterms:W3CDTF">2017-04-02T10:26:08Z</dcterms:modified>
</cp:coreProperties>
</file>