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0E031B-F0FE-4F3D-BFE8-14ABC9651FC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32117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031B-F0FE-4F3D-BFE8-14ABC9651FC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196222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031B-F0FE-4F3D-BFE8-14ABC9651FC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88503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031B-F0FE-4F3D-BFE8-14ABC9651FC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3481434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E031B-F0FE-4F3D-BFE8-14ABC9651FC6}"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326667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0E031B-F0FE-4F3D-BFE8-14ABC9651FC6}"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178144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0E031B-F0FE-4F3D-BFE8-14ABC9651FC6}"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51359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0E031B-F0FE-4F3D-BFE8-14ABC9651FC6}"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203202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E031B-F0FE-4F3D-BFE8-14ABC9651FC6}"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4143868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E031B-F0FE-4F3D-BFE8-14ABC9651FC6}"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71556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E031B-F0FE-4F3D-BFE8-14ABC9651FC6}"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B603B-6422-4F2D-83A5-52BA0577881B}" type="slidenum">
              <a:rPr lang="en-US" smtClean="0"/>
              <a:t>‹#›</a:t>
            </a:fld>
            <a:endParaRPr lang="en-US"/>
          </a:p>
        </p:txBody>
      </p:sp>
    </p:spTree>
    <p:extLst>
      <p:ext uri="{BB962C8B-B14F-4D97-AF65-F5344CB8AC3E}">
        <p14:creationId xmlns:p14="http://schemas.microsoft.com/office/powerpoint/2010/main" val="366241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E031B-F0FE-4F3D-BFE8-14ABC9651FC6}"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B603B-6422-4F2D-83A5-52BA0577881B}" type="slidenum">
              <a:rPr lang="en-US" smtClean="0"/>
              <a:t>‹#›</a:t>
            </a:fld>
            <a:endParaRPr lang="en-US"/>
          </a:p>
        </p:txBody>
      </p:sp>
    </p:spTree>
    <p:extLst>
      <p:ext uri="{BB962C8B-B14F-4D97-AF65-F5344CB8AC3E}">
        <p14:creationId xmlns:p14="http://schemas.microsoft.com/office/powerpoint/2010/main" val="25742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p:cNvSpPr>
            <a:spLocks noGrp="1" noChangeArrowheads="1"/>
          </p:cNvSpPr>
          <p:nvPr>
            <p:ph type="subTitle" idx="1"/>
          </p:nvPr>
        </p:nvSpPr>
        <p:spPr>
          <a:xfrm>
            <a:off x="844550" y="533400"/>
            <a:ext cx="7086600" cy="762000"/>
          </a:xfrm>
        </p:spPr>
        <p:txBody>
          <a:bodyPr/>
          <a:lstStyle/>
          <a:p>
            <a:pPr eaLnBrk="1" hangingPunct="1">
              <a:defRPr/>
            </a:pPr>
            <a:r>
              <a:rPr lang="en-US" sz="2000" smtClean="0"/>
              <a:t>RINGKASAN </a:t>
            </a:r>
          </a:p>
          <a:p>
            <a:pPr eaLnBrk="1" hangingPunct="1">
              <a:defRPr/>
            </a:pPr>
            <a:r>
              <a:rPr lang="en-US" sz="2000" smtClean="0"/>
              <a:t>MANAJEMEN STRATEGIK &amp; PERUBAHAN</a:t>
            </a:r>
          </a:p>
        </p:txBody>
      </p:sp>
      <p:sp>
        <p:nvSpPr>
          <p:cNvPr id="351235" name="Rectangle 3"/>
          <p:cNvSpPr>
            <a:spLocks noChangeArrowheads="1"/>
          </p:cNvSpPr>
          <p:nvPr/>
        </p:nvSpPr>
        <p:spPr bwMode="auto">
          <a:xfrm>
            <a:off x="914400" y="1524000"/>
            <a:ext cx="7104063" cy="1905000"/>
          </a:xfrm>
          <a:prstGeom prst="rect">
            <a:avLst/>
          </a:prstGeom>
          <a:noFill/>
          <a:ln w="9525">
            <a:noFill/>
            <a:miter lim="800000"/>
            <a:headEnd/>
            <a:tailEnd/>
          </a:ln>
          <a:effectLst/>
        </p:spPr>
        <p:txBody>
          <a:bodyPr/>
          <a:lstStyle/>
          <a:p>
            <a:pPr algn="ctr" eaLnBrk="1" hangingPunct="1">
              <a:spcBef>
                <a:spcPct val="20000"/>
              </a:spcBef>
              <a:defRPr/>
            </a:pPr>
            <a:r>
              <a:rPr lang="en-US" sz="3200" b="1">
                <a:effectLst>
                  <a:outerShdw blurRad="38100" dist="38100" dir="2700000" algn="tl">
                    <a:srgbClr val="C0C0C0"/>
                  </a:outerShdw>
                </a:effectLst>
              </a:rPr>
              <a:t>BAB XIII</a:t>
            </a:r>
          </a:p>
          <a:p>
            <a:pPr algn="ctr" eaLnBrk="1" hangingPunct="1">
              <a:spcBef>
                <a:spcPct val="20000"/>
              </a:spcBef>
              <a:defRPr/>
            </a:pPr>
            <a:r>
              <a:rPr lang="en-US" sz="3200" b="1">
                <a:effectLst>
                  <a:outerShdw blurRad="38100" dist="38100" dir="2700000" algn="tl">
                    <a:srgbClr val="C0C0C0"/>
                  </a:outerShdw>
                </a:effectLst>
              </a:rPr>
              <a:t>PENGENDALIAN, INOVASI DAN KEWIRAUSAHAAN</a:t>
            </a:r>
          </a:p>
        </p:txBody>
      </p:sp>
      <p:sp>
        <p:nvSpPr>
          <p:cNvPr id="351236" name="Rectangle 4"/>
          <p:cNvSpPr>
            <a:spLocks noChangeArrowheads="1"/>
          </p:cNvSpPr>
          <p:nvPr/>
        </p:nvSpPr>
        <p:spPr bwMode="auto">
          <a:xfrm>
            <a:off x="3095625" y="3352800"/>
            <a:ext cx="2460625" cy="381000"/>
          </a:xfrm>
          <a:prstGeom prst="rect">
            <a:avLst/>
          </a:prstGeom>
          <a:noFill/>
          <a:ln w="9525">
            <a:noFill/>
            <a:miter lim="800000"/>
            <a:headEnd/>
            <a:tailEnd/>
          </a:ln>
          <a:effectLst/>
        </p:spPr>
        <p:txBody>
          <a:bodyPr/>
          <a:lstStyle/>
          <a:p>
            <a:pPr marL="609600" indent="-609600" algn="ctr" eaLnBrk="1" hangingPunct="1">
              <a:spcBef>
                <a:spcPct val="20000"/>
              </a:spcBef>
              <a:defRPr/>
            </a:pPr>
            <a:endParaRPr lang="en-US" b="1">
              <a:effectLst>
                <a:outerShdw blurRad="38100" dist="38100" dir="2700000" algn="tl">
                  <a:srgbClr val="C0C0C0"/>
                </a:outerShdw>
              </a:effectLst>
            </a:endParaRPr>
          </a:p>
        </p:txBody>
      </p:sp>
      <p:sp>
        <p:nvSpPr>
          <p:cNvPr id="351237" name="Rectangle 5"/>
          <p:cNvSpPr>
            <a:spLocks noChangeArrowheads="1"/>
          </p:cNvSpPr>
          <p:nvPr/>
        </p:nvSpPr>
        <p:spPr bwMode="auto">
          <a:xfrm>
            <a:off x="1125538" y="3810000"/>
            <a:ext cx="6823075" cy="1676400"/>
          </a:xfrm>
          <a:prstGeom prst="rect">
            <a:avLst/>
          </a:prstGeom>
          <a:noFill/>
          <a:ln w="9525">
            <a:noFill/>
            <a:miter lim="800000"/>
            <a:headEnd/>
            <a:tailEnd/>
          </a:ln>
          <a:effectLst/>
        </p:spPr>
        <p:txBody>
          <a:bodyPr/>
          <a:lstStyle/>
          <a:p>
            <a:pPr marL="514350" indent="-514350" algn="ctr" eaLnBrk="1" hangingPunct="1">
              <a:spcBef>
                <a:spcPct val="20000"/>
              </a:spcBef>
              <a:buClr>
                <a:schemeClr val="tx1"/>
              </a:buClr>
              <a:buFont typeface="Wingdings" pitchFamily="2" charset="2"/>
              <a:buAutoNum type="arabicPeriod"/>
              <a:tabLst>
                <a:tab pos="3081338" algn="l"/>
                <a:tab pos="3544888" algn="l"/>
                <a:tab pos="4516438" algn="l"/>
                <a:tab pos="4965700" algn="l"/>
              </a:tabLst>
              <a:defRPr/>
            </a:pPr>
            <a:endParaRPr lang="en-US" sz="1600" b="1">
              <a:effectLst>
                <a:outerShdw blurRad="38100" dist="38100" dir="2700000" algn="tl">
                  <a:srgbClr val="C0C0C0"/>
                </a:outerShdw>
              </a:effectLst>
              <a:latin typeface="Tahoma" pitchFamily="34" charset="0"/>
            </a:endParaRPr>
          </a:p>
        </p:txBody>
      </p:sp>
      <p:sp>
        <p:nvSpPr>
          <p:cNvPr id="351238" name="Rectangle 6"/>
          <p:cNvSpPr>
            <a:spLocks noChangeArrowheads="1"/>
          </p:cNvSpPr>
          <p:nvPr/>
        </p:nvSpPr>
        <p:spPr bwMode="auto">
          <a:xfrm>
            <a:off x="984250" y="5410200"/>
            <a:ext cx="7456488" cy="1066800"/>
          </a:xfrm>
          <a:prstGeom prst="rect">
            <a:avLst/>
          </a:prstGeom>
          <a:noFill/>
          <a:ln w="9525">
            <a:noFill/>
            <a:miter lim="800000"/>
            <a:headEnd/>
            <a:tailEnd/>
          </a:ln>
          <a:effectLst/>
        </p:spPr>
        <p:txBody>
          <a:bodyPr/>
          <a:lstStyle/>
          <a:p>
            <a:pPr algn="ctr" eaLnBrk="1" hangingPunct="1">
              <a:spcBef>
                <a:spcPct val="20000"/>
              </a:spcBef>
              <a:defRPr/>
            </a:pPr>
            <a:endParaRPr lang="en-US" sz="2000" b="1">
              <a:effectLst>
                <a:outerShdw blurRad="38100" dist="38100" dir="2700000" algn="tl">
                  <a:srgbClr val="C0C0C0"/>
                </a:outerShdw>
              </a:effectLst>
            </a:endParaRPr>
          </a:p>
        </p:txBody>
      </p:sp>
    </p:spTree>
    <p:extLst>
      <p:ext uri="{BB962C8B-B14F-4D97-AF65-F5344CB8AC3E}">
        <p14:creationId xmlns:p14="http://schemas.microsoft.com/office/powerpoint/2010/main" val="84220758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1234"/>
                                        </p:tgtEl>
                                        <p:attrNameLst>
                                          <p:attrName>style.visibility</p:attrName>
                                        </p:attrNameLst>
                                      </p:cBhvr>
                                      <p:to>
                                        <p:strVal val="visible"/>
                                      </p:to>
                                    </p:set>
                                    <p:animEffect transition="in" filter="fade">
                                      <p:cBhvr>
                                        <p:cTn id="7" dur="2000"/>
                                        <p:tgtEl>
                                          <p:spTgt spid="3512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1235"/>
                                        </p:tgtEl>
                                        <p:attrNameLst>
                                          <p:attrName>style.visibility</p:attrName>
                                        </p:attrNameLst>
                                      </p:cBhvr>
                                      <p:to>
                                        <p:strVal val="visible"/>
                                      </p:to>
                                    </p:set>
                                    <p:animEffect transition="in" filter="fade">
                                      <p:cBhvr>
                                        <p:cTn id="10" dur="2000"/>
                                        <p:tgtEl>
                                          <p:spTgt spid="351235"/>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351236"/>
                                        </p:tgtEl>
                                        <p:attrNameLst>
                                          <p:attrName>style.visibility</p:attrName>
                                        </p:attrNameLst>
                                      </p:cBhvr>
                                      <p:to>
                                        <p:strVal val="visible"/>
                                      </p:to>
                                    </p:set>
                                    <p:animEffect transition="in" filter="fade">
                                      <p:cBhvr>
                                        <p:cTn id="13" dur="2000"/>
                                        <p:tgtEl>
                                          <p:spTgt spid="351236"/>
                                        </p:tgtEl>
                                      </p:cBhvr>
                                    </p:animEffect>
                                  </p:childTnLst>
                                </p:cTn>
                              </p:par>
                            </p:childTnLst>
                          </p:cTn>
                        </p:par>
                        <p:par>
                          <p:cTn id="14" fill="hold" nodeType="afterGroup">
                            <p:stCondLst>
                              <p:cond delay="2000"/>
                            </p:stCondLst>
                            <p:childTnLst>
                              <p:par>
                                <p:cTn id="15" presetID="39" presetClass="entr" presetSubtype="0" accel="100000" fill="hold" nodeType="afterEffect" nodePh="1">
                                  <p:stCondLst>
                                    <p:cond delay="0"/>
                                  </p:stCondLst>
                                  <p:endCondLst>
                                    <p:cond evt="begin" delay="0">
                                      <p:tn val="15"/>
                                    </p:cond>
                                  </p:endCondLst>
                                  <p:childTnLst>
                                    <p:set>
                                      <p:cBhvr>
                                        <p:cTn id="16" dur="1" fill="hold">
                                          <p:stCondLst>
                                            <p:cond delay="0"/>
                                          </p:stCondLst>
                                        </p:cTn>
                                        <p:tgtEl>
                                          <p:spTgt spid="351237">
                                            <p:txEl>
                                              <p:pRg st="0" end="0"/>
                                            </p:txEl>
                                          </p:spTgt>
                                        </p:tgtEl>
                                        <p:attrNameLst>
                                          <p:attrName>style.visibility</p:attrName>
                                        </p:attrNameLst>
                                      </p:cBhvr>
                                      <p:to>
                                        <p:strVal val="visible"/>
                                      </p:to>
                                    </p:set>
                                    <p:anim calcmode="lin" valueType="num">
                                      <p:cBhvr>
                                        <p:cTn id="17" dur="500" fill="hold"/>
                                        <p:tgtEl>
                                          <p:spTgt spid="35123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35123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35123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351237">
                                            <p:txEl>
                                              <p:pRg st="0" end="0"/>
                                            </p:txEl>
                                          </p:spTgt>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nodePh="1">
                                  <p:stCondLst>
                                    <p:cond delay="0"/>
                                  </p:stCondLst>
                                  <p:endCondLst>
                                    <p:cond evt="begin" delay="0">
                                      <p:tn val="21"/>
                                    </p:cond>
                                  </p:endCondLst>
                                  <p:childTnLst>
                                    <p:set>
                                      <p:cBhvr>
                                        <p:cTn id="22" dur="1" fill="hold">
                                          <p:stCondLst>
                                            <p:cond delay="0"/>
                                          </p:stCondLst>
                                        </p:cTn>
                                        <p:tgtEl>
                                          <p:spTgt spid="351238"/>
                                        </p:tgtEl>
                                        <p:attrNameLst>
                                          <p:attrName>style.visibility</p:attrName>
                                        </p:attrNameLst>
                                      </p:cBhvr>
                                      <p:to>
                                        <p:strVal val="visible"/>
                                      </p:to>
                                    </p:set>
                                    <p:animEffect transition="in" filter="fade">
                                      <p:cBhvr>
                                        <p:cTn id="23" dur="2000"/>
                                        <p:tgtEl>
                                          <p:spTgt spid="351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4" grpId="0"/>
      <p:bldP spid="351235" grpId="0"/>
      <p:bldP spid="351236" grpId="0"/>
      <p:bldP spid="3512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eaLnBrk="1" hangingPunct="1">
              <a:defRPr/>
            </a:pPr>
            <a:r>
              <a:rPr lang="en-US" sz="3200" smtClean="0"/>
              <a:t>4. Arti perubahan terus menerus dan dan kontribusinya terhadap peningkatan inovasi</a:t>
            </a:r>
          </a:p>
        </p:txBody>
      </p:sp>
      <p:sp>
        <p:nvSpPr>
          <p:cNvPr id="224259" name="Rectangle 3"/>
          <p:cNvSpPr>
            <a:spLocks noGrp="1" noChangeArrowheads="1"/>
          </p:cNvSpPr>
          <p:nvPr>
            <p:ph type="body" idx="1"/>
          </p:nvPr>
        </p:nvSpPr>
        <p:spPr>
          <a:xfrm>
            <a:off x="1295400" y="1295400"/>
            <a:ext cx="6161088" cy="4830763"/>
          </a:xfrm>
        </p:spPr>
        <p:txBody>
          <a:bodyPr/>
          <a:lstStyle/>
          <a:p>
            <a:pPr eaLnBrk="1" hangingPunct="1"/>
            <a:r>
              <a:rPr lang="en-US" sz="2800" smtClean="0">
                <a:solidFill>
                  <a:srgbClr val="008000"/>
                </a:solidFill>
              </a:rPr>
              <a:t>Perubahan secara terus menerus (Continuous Improvement), </a:t>
            </a:r>
            <a:r>
              <a:rPr lang="en-US" sz="2800" i="1" smtClean="0">
                <a:solidFill>
                  <a:srgbClr val="008000"/>
                </a:solidFill>
              </a:rPr>
              <a:t>kaizen</a:t>
            </a:r>
            <a:r>
              <a:rPr lang="en-US" sz="2800" smtClean="0">
                <a:solidFill>
                  <a:srgbClr val="008000"/>
                </a:solidFill>
              </a:rPr>
              <a:t> di Jepang adalah</a:t>
            </a:r>
            <a:r>
              <a:rPr lang="en-US" sz="2400" smtClean="0"/>
              <a:t> </a:t>
            </a:r>
          </a:p>
          <a:p>
            <a:pPr eaLnBrk="1" hangingPunct="1">
              <a:buFontTx/>
              <a:buNone/>
            </a:pPr>
            <a:r>
              <a:rPr lang="en-US" sz="2400" smtClean="0"/>
              <a:t>	</a:t>
            </a:r>
            <a:r>
              <a:rPr lang="en-US" sz="2400" i="1" smtClean="0"/>
              <a:t>suatu proses untuk meningkatkan produk suatu perusahaan dan proses-proses yang dilakukan mulai dari tahap pendisainan sampai dengan tahap perakitan, penjualan dan pelayanan yang diberikan</a:t>
            </a:r>
            <a:r>
              <a:rPr lang="en-US" sz="3600" smtClean="0"/>
              <a:t> </a:t>
            </a:r>
          </a:p>
        </p:txBody>
      </p:sp>
    </p:spTree>
    <p:extLst>
      <p:ext uri="{BB962C8B-B14F-4D97-AF65-F5344CB8AC3E}">
        <p14:creationId xmlns:p14="http://schemas.microsoft.com/office/powerpoint/2010/main" val="3748342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body" idx="1"/>
          </p:nvPr>
        </p:nvSpPr>
        <p:spPr>
          <a:xfrm>
            <a:off x="633413" y="914400"/>
            <a:ext cx="6681787" cy="5181600"/>
          </a:xfrm>
        </p:spPr>
        <p:txBody>
          <a:bodyPr/>
          <a:lstStyle/>
          <a:p>
            <a:pPr marL="609600" indent="-609600" eaLnBrk="1" hangingPunct="1">
              <a:lnSpc>
                <a:spcPct val="80000"/>
              </a:lnSpc>
              <a:buFontTx/>
              <a:buNone/>
            </a:pPr>
            <a:r>
              <a:rPr lang="en-US" sz="2200" smtClean="0"/>
              <a:t>	Meliputi:</a:t>
            </a:r>
          </a:p>
          <a:p>
            <a:pPr marL="609600" indent="-609600" eaLnBrk="1" hangingPunct="1">
              <a:lnSpc>
                <a:spcPct val="80000"/>
              </a:lnSpc>
            </a:pPr>
            <a:r>
              <a:rPr lang="en-US" sz="2200" i="1" smtClean="0"/>
              <a:t>Penentuan (Define)</a:t>
            </a:r>
          </a:p>
          <a:p>
            <a:pPr marL="609600" indent="-609600" eaLnBrk="1" hangingPunct="1">
              <a:lnSpc>
                <a:spcPct val="80000"/>
              </a:lnSpc>
            </a:pPr>
            <a:r>
              <a:rPr lang="en-US" sz="2200" i="1" smtClean="0"/>
              <a:t>Selalu Berorientasi Kepada Pelanggan</a:t>
            </a:r>
          </a:p>
          <a:p>
            <a:pPr marL="609600" indent="-609600" eaLnBrk="1" hangingPunct="1">
              <a:lnSpc>
                <a:spcPct val="80000"/>
              </a:lnSpc>
            </a:pPr>
            <a:r>
              <a:rPr lang="en-US" sz="2200" i="1" smtClean="0"/>
              <a:t>Konsentrasi pada Proses Ekonomi Perusahaan</a:t>
            </a:r>
          </a:p>
          <a:p>
            <a:pPr marL="609600" indent="-609600" eaLnBrk="1" hangingPunct="1">
              <a:lnSpc>
                <a:spcPct val="80000"/>
              </a:lnSpc>
            </a:pPr>
            <a:r>
              <a:rPr lang="en-US" sz="2200" i="1" smtClean="0"/>
              <a:t>Ciptakan Hubungan yang Baik antara Pelanggan dan Produsen</a:t>
            </a:r>
          </a:p>
          <a:p>
            <a:pPr marL="609600" indent="-609600" eaLnBrk="1" hangingPunct="1">
              <a:lnSpc>
                <a:spcPct val="80000"/>
              </a:lnSpc>
            </a:pPr>
            <a:r>
              <a:rPr lang="en-US" sz="2200" i="1" smtClean="0"/>
              <a:t>Pendekatan Antisipasi</a:t>
            </a:r>
          </a:p>
          <a:p>
            <a:pPr marL="609600" indent="-609600" eaLnBrk="1" hangingPunct="1">
              <a:lnSpc>
                <a:spcPct val="80000"/>
              </a:lnSpc>
            </a:pPr>
            <a:r>
              <a:rPr lang="en-US" sz="2200" i="1" smtClean="0"/>
              <a:t>Lakukan Kebiasaan Menciptakan Proses Yang Sempurna (Error free)  </a:t>
            </a:r>
          </a:p>
          <a:p>
            <a:pPr marL="609600" indent="-609600" eaLnBrk="1" hangingPunct="1">
              <a:lnSpc>
                <a:spcPct val="80000"/>
              </a:lnSpc>
            </a:pPr>
            <a:r>
              <a:rPr lang="en-US" sz="2200" i="1" smtClean="0"/>
              <a:t>Utamakan Pencarian Bukti-bukti </a:t>
            </a:r>
          </a:p>
          <a:p>
            <a:pPr marL="609600" indent="-609600" eaLnBrk="1" hangingPunct="1">
              <a:lnSpc>
                <a:spcPct val="80000"/>
              </a:lnSpc>
            </a:pPr>
            <a:r>
              <a:rPr lang="en-US" sz="2200" i="1" smtClean="0"/>
              <a:t>Peningkatan Partisipasi di Tingkat Manajer dan Pekerja</a:t>
            </a:r>
          </a:p>
          <a:p>
            <a:pPr marL="609600" indent="-609600" eaLnBrk="1" hangingPunct="1">
              <a:lnSpc>
                <a:spcPct val="80000"/>
              </a:lnSpc>
            </a:pPr>
            <a:r>
              <a:rPr lang="en-US" sz="2200" i="1" smtClean="0"/>
              <a:t>Ciptakan Lingkungan Kerja yang Menyeluruh</a:t>
            </a:r>
          </a:p>
          <a:p>
            <a:pPr marL="609600" indent="-609600" eaLnBrk="1" hangingPunct="1">
              <a:lnSpc>
                <a:spcPct val="80000"/>
              </a:lnSpc>
            </a:pPr>
            <a:r>
              <a:rPr lang="en-US" sz="2200" i="1" smtClean="0"/>
              <a:t>Proses Peningkatan Secara Terus Menerus  Harus Dilakukan Secara Maksimal</a:t>
            </a:r>
          </a:p>
        </p:txBody>
      </p:sp>
    </p:spTree>
    <p:extLst>
      <p:ext uri="{BB962C8B-B14F-4D97-AF65-F5344CB8AC3E}">
        <p14:creationId xmlns:p14="http://schemas.microsoft.com/office/powerpoint/2010/main" val="3288854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eaLnBrk="1" hangingPunct="1">
              <a:defRPr/>
            </a:pPr>
            <a:r>
              <a:rPr lang="en-US" sz="2800" smtClean="0"/>
              <a:t>5. Ringkasan resiko penggabungan dan radikal inovasi</a:t>
            </a:r>
          </a:p>
        </p:txBody>
      </p:sp>
      <p:sp>
        <p:nvSpPr>
          <p:cNvPr id="226307" name="Rectangle 3"/>
          <p:cNvSpPr>
            <a:spLocks noGrp="1" noChangeArrowheads="1"/>
          </p:cNvSpPr>
          <p:nvPr>
            <p:ph type="body" idx="1"/>
          </p:nvPr>
        </p:nvSpPr>
        <p:spPr/>
        <p:txBody>
          <a:bodyPr/>
          <a:lstStyle/>
          <a:p>
            <a:pPr marL="609600" indent="-609600" eaLnBrk="1" hangingPunct="1">
              <a:buFontTx/>
              <a:buNone/>
            </a:pPr>
            <a:r>
              <a:rPr lang="en-US" sz="2400" smtClean="0"/>
              <a:t>    </a:t>
            </a:r>
            <a:r>
              <a:rPr lang="en-US" sz="2400" smtClean="0">
                <a:solidFill>
                  <a:srgbClr val="E71744"/>
                </a:solidFill>
              </a:rPr>
              <a:t>Resiko penggabungan dengan peningkatan inovasi dicirikan dengan 5 sifat:</a:t>
            </a:r>
          </a:p>
          <a:p>
            <a:pPr marL="609600" indent="-609600" eaLnBrk="1" hangingPunct="1">
              <a:buFontTx/>
              <a:buNone/>
            </a:pPr>
            <a:endParaRPr lang="en-US" sz="2400" smtClean="0">
              <a:solidFill>
                <a:srgbClr val="E71744"/>
              </a:solidFill>
            </a:endParaRPr>
          </a:p>
          <a:p>
            <a:pPr marL="609600" indent="-609600" eaLnBrk="1" hangingPunct="1">
              <a:buFontTx/>
              <a:buAutoNum type="arabicPeriod"/>
            </a:pPr>
            <a:r>
              <a:rPr lang="en-US" sz="2000" i="1" smtClean="0"/>
              <a:t>Keragaman yang baru masuk ke pasar</a:t>
            </a:r>
          </a:p>
          <a:p>
            <a:pPr marL="609600" indent="-609600" eaLnBrk="1" hangingPunct="1">
              <a:buFontTx/>
              <a:buAutoNum type="arabicPeriod"/>
            </a:pPr>
            <a:r>
              <a:rPr lang="en-US" sz="2000" i="1" smtClean="0"/>
              <a:t>Peningkatan kinerja  dan tes teknologi</a:t>
            </a:r>
          </a:p>
          <a:p>
            <a:pPr marL="609600" indent="-609600" eaLnBrk="1" hangingPunct="1">
              <a:buFontTx/>
              <a:buAutoNum type="arabicPeriod"/>
            </a:pPr>
            <a:r>
              <a:rPr lang="en-US" sz="2000" i="1" smtClean="0"/>
              <a:t>Berhemat pada saat terjadi perubahan2</a:t>
            </a:r>
          </a:p>
          <a:p>
            <a:pPr marL="609600" indent="-609600" eaLnBrk="1" hangingPunct="1">
              <a:buFontTx/>
              <a:buAutoNum type="arabicPeriod"/>
            </a:pPr>
            <a:r>
              <a:rPr lang="en-US" sz="2000" i="1" smtClean="0"/>
              <a:t>Melaporkan kebutuhan dari informasi pelanggan</a:t>
            </a:r>
          </a:p>
          <a:p>
            <a:pPr marL="609600" indent="-609600" eaLnBrk="1" hangingPunct="1">
              <a:buFontTx/>
              <a:buAutoNum type="arabicPeriod"/>
            </a:pPr>
            <a:r>
              <a:rPr lang="en-US" sz="2000" i="1" smtClean="0"/>
              <a:t>Mendukung kebiasaan baik yang telah ada</a:t>
            </a:r>
          </a:p>
          <a:p>
            <a:pPr marL="609600" indent="-609600" eaLnBrk="1" hangingPunct="1"/>
            <a:endParaRPr lang="en-US" sz="2000" smtClean="0"/>
          </a:p>
        </p:txBody>
      </p:sp>
    </p:spTree>
    <p:extLst>
      <p:ext uri="{BB962C8B-B14F-4D97-AF65-F5344CB8AC3E}">
        <p14:creationId xmlns:p14="http://schemas.microsoft.com/office/powerpoint/2010/main" val="257892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body" idx="1"/>
          </p:nvPr>
        </p:nvSpPr>
        <p:spPr/>
        <p:txBody>
          <a:bodyPr/>
          <a:lstStyle/>
          <a:p>
            <a:pPr eaLnBrk="1" hangingPunct="1"/>
            <a:r>
              <a:rPr lang="en-US" sz="2400" smtClean="0">
                <a:solidFill>
                  <a:srgbClr val="E71744"/>
                </a:solidFill>
              </a:rPr>
              <a:t>Radikal inovasi</a:t>
            </a:r>
          </a:p>
          <a:p>
            <a:pPr eaLnBrk="1" hangingPunct="1">
              <a:buFontTx/>
              <a:buNone/>
            </a:pPr>
            <a:endParaRPr lang="en-US" sz="2400" smtClean="0"/>
          </a:p>
          <a:p>
            <a:pPr eaLnBrk="1" hangingPunct="1"/>
            <a:r>
              <a:rPr lang="en-US" sz="2400" i="1" smtClean="0"/>
              <a:t>sebagai radikal pada pasar yang ada dan pelanggan dapat gagal membayar pada saat produk, proses, atau teknologi baru dikeluarkan ketika terjadi pemaksaan pasar, ada kepentingan, atau ada ketertarikan pada bisnis tertentu bukan kpd keinginan pasar</a:t>
            </a:r>
          </a:p>
        </p:txBody>
      </p:sp>
    </p:spTree>
    <p:extLst>
      <p:ext uri="{BB962C8B-B14F-4D97-AF65-F5344CB8AC3E}">
        <p14:creationId xmlns:p14="http://schemas.microsoft.com/office/powerpoint/2010/main" val="232249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eaLnBrk="1" hangingPunct="1">
              <a:defRPr/>
            </a:pPr>
            <a:r>
              <a:rPr lang="en-US" sz="2800" smtClean="0"/>
              <a:t>6. Gambaran 3 elemen dari proses kewirausahaan </a:t>
            </a:r>
          </a:p>
        </p:txBody>
      </p:sp>
      <p:sp>
        <p:nvSpPr>
          <p:cNvPr id="228355" name="Rectangle 3"/>
          <p:cNvSpPr>
            <a:spLocks noGrp="1" noChangeArrowheads="1"/>
          </p:cNvSpPr>
          <p:nvPr>
            <p:ph type="body" idx="1"/>
          </p:nvPr>
        </p:nvSpPr>
        <p:spPr/>
        <p:txBody>
          <a:bodyPr/>
          <a:lstStyle/>
          <a:p>
            <a:pPr algn="just" eaLnBrk="1" hangingPunct="1">
              <a:buFontTx/>
              <a:buNone/>
            </a:pPr>
            <a:r>
              <a:rPr lang="en-US" sz="4000" smtClean="0">
                <a:solidFill>
                  <a:schemeClr val="hlink"/>
                </a:solidFill>
                <a:latin typeface="Trebuchet MS" pitchFamily="34" charset="0"/>
              </a:rPr>
              <a:t>Kewirausahaan</a:t>
            </a:r>
          </a:p>
          <a:p>
            <a:pPr algn="just" eaLnBrk="1" hangingPunct="1">
              <a:buFontTx/>
              <a:buNone/>
            </a:pPr>
            <a:r>
              <a:rPr lang="en-US" sz="3500" smtClean="0">
                <a:latin typeface="Trebuchet MS" pitchFamily="34" charset="0"/>
              </a:rPr>
              <a:t>	</a:t>
            </a:r>
            <a:r>
              <a:rPr lang="en-US" sz="2000" i="1" smtClean="0">
                <a:latin typeface="Trebuchet MS" pitchFamily="34" charset="0"/>
              </a:rPr>
              <a:t>adalah proses membawa ide-ide dan tindakan-tindakan kreatif dan inovatif secara bersama-sama dengan keahlian manajemen dan organisasi yang diperlukan untuk memobilisasi orang-orang, uang, dan sumber-sumber operasi yang tepat untuk memenuhi sebuah kebutuhan tertentu dan menciptakan kesejahteraan</a:t>
            </a:r>
            <a:r>
              <a:rPr lang="en-US" sz="3500" i="1" smtClean="0">
                <a:latin typeface="Trebuchet MS" pitchFamily="34" charset="0"/>
              </a:rPr>
              <a:t>.</a:t>
            </a:r>
          </a:p>
        </p:txBody>
      </p:sp>
    </p:spTree>
    <p:extLst>
      <p:ext uri="{BB962C8B-B14F-4D97-AF65-F5344CB8AC3E}">
        <p14:creationId xmlns:p14="http://schemas.microsoft.com/office/powerpoint/2010/main" val="1821425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body" idx="1"/>
          </p:nvPr>
        </p:nvSpPr>
        <p:spPr>
          <a:xfrm>
            <a:off x="1295400" y="533400"/>
            <a:ext cx="6089650" cy="5592763"/>
          </a:xfrm>
        </p:spPr>
        <p:txBody>
          <a:bodyPr/>
          <a:lstStyle/>
          <a:p>
            <a:pPr marL="609600" indent="-609600" eaLnBrk="1" hangingPunct="1"/>
            <a:r>
              <a:rPr lang="en-US" sz="2800" smtClean="0"/>
              <a:t>Tiga elemen Kewirausahaan</a:t>
            </a:r>
            <a:r>
              <a:rPr lang="en-US" smtClean="0"/>
              <a:t>:</a:t>
            </a:r>
          </a:p>
          <a:p>
            <a:pPr marL="609600" indent="-609600" eaLnBrk="1" hangingPunct="1">
              <a:buFontTx/>
              <a:buNone/>
            </a:pPr>
            <a:endParaRPr lang="en-US" smtClean="0"/>
          </a:p>
          <a:p>
            <a:pPr marL="609600" indent="-609600" eaLnBrk="1" hangingPunct="1">
              <a:buFontTx/>
              <a:buAutoNum type="arabicPeriod"/>
            </a:pPr>
            <a:r>
              <a:rPr lang="en-US" sz="2800" smtClean="0">
                <a:solidFill>
                  <a:srgbClr val="008000"/>
                </a:solidFill>
              </a:rPr>
              <a:t>Kesempatan</a:t>
            </a:r>
          </a:p>
          <a:p>
            <a:pPr marL="609600" indent="-609600" eaLnBrk="1" hangingPunct="1">
              <a:buFontTx/>
              <a:buNone/>
            </a:pPr>
            <a:r>
              <a:rPr lang="en-US" sz="2400" b="1" i="1" smtClean="0"/>
              <a:t>       </a:t>
            </a:r>
            <a:r>
              <a:rPr lang="en-US" sz="2000" b="1" i="1" smtClean="0"/>
              <a:t>Pengusaha yang efektif mencoba untuk mengkon-firmasikan sebuah kesempatan yang ditetapkan oleh apa yang diinginkan pelanggan</a:t>
            </a:r>
            <a:r>
              <a:rPr lang="en-US" smtClean="0"/>
              <a:t> </a:t>
            </a:r>
            <a:endParaRPr lang="en-US" sz="2400" smtClean="0"/>
          </a:p>
          <a:p>
            <a:pPr marL="609600" indent="-609600" eaLnBrk="1" hangingPunct="1">
              <a:buFontTx/>
              <a:buAutoNum type="arabicPeriod" startAt="2"/>
            </a:pPr>
            <a:r>
              <a:rPr lang="en-US" sz="2800" smtClean="0">
                <a:solidFill>
                  <a:srgbClr val="008000"/>
                </a:solidFill>
              </a:rPr>
              <a:t>Tim Kewirausahaan</a:t>
            </a:r>
          </a:p>
          <a:p>
            <a:pPr marL="609600" indent="-609600" eaLnBrk="1" hangingPunct="1">
              <a:buFontTx/>
              <a:buNone/>
            </a:pPr>
            <a:r>
              <a:rPr lang="en-US" sz="2800" smtClean="0"/>
              <a:t>	</a:t>
            </a:r>
            <a:r>
              <a:rPr lang="en-US" sz="2000" i="1" smtClean="0"/>
              <a:t>Tim kewirausahaan yang memiliki Kompetensi teknis dan Keahlian manajemen bisnis</a:t>
            </a:r>
          </a:p>
          <a:p>
            <a:pPr marL="609600" indent="-609600" algn="just" eaLnBrk="1" hangingPunct="1">
              <a:buFont typeface="Symbol" pitchFamily="18" charset="2"/>
              <a:buAutoNum type="arabicPeriod" startAt="3"/>
            </a:pPr>
            <a:r>
              <a:rPr lang="en-US" sz="2800" smtClean="0">
                <a:solidFill>
                  <a:srgbClr val="008000"/>
                </a:solidFill>
              </a:rPr>
              <a:t>Sumber- sumber</a:t>
            </a:r>
          </a:p>
          <a:p>
            <a:pPr marL="609600" indent="-609600" algn="just" eaLnBrk="1" hangingPunct="1">
              <a:buFont typeface="Symbol" pitchFamily="18" charset="2"/>
              <a:buNone/>
            </a:pPr>
            <a:r>
              <a:rPr lang="en-US" smtClean="0"/>
              <a:t>	</a:t>
            </a:r>
            <a:r>
              <a:rPr lang="en-US" sz="2000" i="1" smtClean="0"/>
              <a:t>uang dan waktu</a:t>
            </a:r>
            <a:r>
              <a:rPr lang="en-US" smtClean="0"/>
              <a:t>. </a:t>
            </a:r>
          </a:p>
        </p:txBody>
      </p:sp>
    </p:spTree>
    <p:extLst>
      <p:ext uri="{BB962C8B-B14F-4D97-AF65-F5344CB8AC3E}">
        <p14:creationId xmlns:p14="http://schemas.microsoft.com/office/powerpoint/2010/main" val="14662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eaLnBrk="1" hangingPunct="1">
              <a:defRPr/>
            </a:pPr>
            <a:r>
              <a:rPr lang="en-US" sz="3100" smtClean="0"/>
              <a:t>7. Intrapreneurship dan upaya dapat maju pesat</a:t>
            </a:r>
          </a:p>
        </p:txBody>
      </p:sp>
      <p:sp>
        <p:nvSpPr>
          <p:cNvPr id="230403" name="Rectangle 3"/>
          <p:cNvSpPr>
            <a:spLocks noGrp="1" noChangeArrowheads="1"/>
          </p:cNvSpPr>
          <p:nvPr>
            <p:ph type="body" idx="1"/>
          </p:nvPr>
        </p:nvSpPr>
        <p:spPr>
          <a:xfrm>
            <a:off x="1295400" y="1295400"/>
            <a:ext cx="6089650" cy="4830763"/>
          </a:xfrm>
        </p:spPr>
        <p:txBody>
          <a:bodyPr/>
          <a:lstStyle/>
          <a:p>
            <a:pPr marL="609600" indent="-609600" eaLnBrk="1" hangingPunct="1"/>
            <a:r>
              <a:rPr lang="en-US" sz="2400" smtClean="0">
                <a:solidFill>
                  <a:srgbClr val="008000"/>
                </a:solidFill>
              </a:rPr>
              <a:t>Intrapreneurship adalah Kewirausahaan dalam perusahaan-perusahaan besar</a:t>
            </a:r>
            <a:r>
              <a:rPr lang="en-US" sz="2400" smtClean="0"/>
              <a:t> </a:t>
            </a:r>
          </a:p>
          <a:p>
            <a:pPr marL="609600" indent="-609600" eaLnBrk="1" hangingPunct="1">
              <a:buFontTx/>
              <a:buNone/>
            </a:pPr>
            <a:endParaRPr lang="en-US" sz="2400" smtClean="0"/>
          </a:p>
          <a:p>
            <a:pPr marL="609600" indent="-609600" eaLnBrk="1" hangingPunct="1"/>
            <a:r>
              <a:rPr lang="en-US" sz="2000" smtClean="0">
                <a:solidFill>
                  <a:srgbClr val="FF0000"/>
                </a:solidFill>
              </a:rPr>
              <a:t>Delapan cara untuk tumbuh dengan pesat</a:t>
            </a:r>
          </a:p>
          <a:p>
            <a:pPr marL="990600" lvl="1" indent="-533400" eaLnBrk="1" hangingPunct="1"/>
            <a:r>
              <a:rPr lang="en-US" sz="1800" i="1" smtClean="0"/>
              <a:t>Menunjuk “sponsor” kewirausahaan</a:t>
            </a:r>
          </a:p>
          <a:p>
            <a:pPr marL="990600" lvl="1" indent="-533400" eaLnBrk="1" hangingPunct="1"/>
            <a:r>
              <a:rPr lang="en-US" sz="1800" i="1" smtClean="0"/>
              <a:t>Memberikan waktu inovasi</a:t>
            </a:r>
          </a:p>
          <a:p>
            <a:pPr marL="990600" lvl="1" indent="-533400" eaLnBrk="1" hangingPunct="1"/>
            <a:r>
              <a:rPr lang="en-US" sz="1800" i="1" smtClean="0"/>
              <a:t>Mengakomodasikan team kewirausahaan</a:t>
            </a:r>
          </a:p>
          <a:p>
            <a:pPr marL="990600" lvl="1" indent="-533400" eaLnBrk="1" hangingPunct="1"/>
            <a:r>
              <a:rPr lang="en-US" sz="1800" i="1" smtClean="0"/>
              <a:t>Menyediakan forum kewirausahaan</a:t>
            </a:r>
          </a:p>
          <a:p>
            <a:pPr marL="990600" lvl="1" indent="-533400" eaLnBrk="1" hangingPunct="1"/>
            <a:r>
              <a:rPr lang="en-US" sz="1800" i="1" smtClean="0"/>
              <a:t>Menggunakan kontrol kewirausahaan</a:t>
            </a:r>
          </a:p>
          <a:p>
            <a:pPr marL="990600" lvl="1" indent="-533400" eaLnBrk="1" hangingPunct="1"/>
            <a:r>
              <a:rPr lang="en-US" sz="1800" i="1" smtClean="0"/>
              <a:t>Menyediakan imbalan kewirausahaan</a:t>
            </a:r>
          </a:p>
          <a:p>
            <a:pPr marL="990600" lvl="1" indent="-533400" eaLnBrk="1" hangingPunct="1"/>
            <a:r>
              <a:rPr lang="en-US" sz="1800" i="1" smtClean="0"/>
              <a:t>Mengkomunikasikan tujuan-tujuan inovasi tertentu</a:t>
            </a:r>
          </a:p>
          <a:p>
            <a:pPr marL="990600" lvl="1" indent="-533400" eaLnBrk="1" hangingPunct="1"/>
            <a:r>
              <a:rPr lang="en-US" sz="1800" i="1" smtClean="0"/>
              <a:t>Menciptakan sebuah budaya kewirausahaan</a:t>
            </a:r>
            <a:r>
              <a:rPr lang="en-US" sz="2400" smtClean="0"/>
              <a:t> </a:t>
            </a:r>
          </a:p>
        </p:txBody>
      </p:sp>
    </p:spTree>
    <p:extLst>
      <p:ext uri="{BB962C8B-B14F-4D97-AF65-F5344CB8AC3E}">
        <p14:creationId xmlns:p14="http://schemas.microsoft.com/office/powerpoint/2010/main" val="370743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914400" y="381000"/>
            <a:ext cx="7807325" cy="1371600"/>
          </a:xfrm>
        </p:spPr>
        <p:txBody>
          <a:bodyPr/>
          <a:lstStyle/>
          <a:p>
            <a:pPr eaLnBrk="1" hangingPunct="1">
              <a:defRPr/>
            </a:pPr>
            <a:r>
              <a:rPr lang="en-US" sz="4000" b="1" smtClean="0">
                <a:solidFill>
                  <a:srgbClr val="BC1035"/>
                </a:solidFill>
                <a:latin typeface="Trebuchet MS" pitchFamily="34" charset="0"/>
              </a:rPr>
              <a:t>1. Gambaran dan Ilustrasi empat type kontrol strategis:</a:t>
            </a:r>
          </a:p>
        </p:txBody>
      </p:sp>
      <p:sp>
        <p:nvSpPr>
          <p:cNvPr id="352259" name="Rectangle 3"/>
          <p:cNvSpPr>
            <a:spLocks noGrp="1" noChangeArrowheads="1"/>
          </p:cNvSpPr>
          <p:nvPr>
            <p:ph type="body" idx="1"/>
          </p:nvPr>
        </p:nvSpPr>
        <p:spPr>
          <a:xfrm>
            <a:off x="844550" y="2133600"/>
            <a:ext cx="6892925" cy="3429000"/>
          </a:xfrm>
        </p:spPr>
        <p:txBody>
          <a:bodyPr/>
          <a:lstStyle/>
          <a:p>
            <a:pPr marL="3175" indent="-3175" eaLnBrk="1" hangingPunct="1">
              <a:buFontTx/>
              <a:buNone/>
              <a:tabLst>
                <a:tab pos="576263" algn="l"/>
              </a:tabLst>
            </a:pPr>
            <a:r>
              <a:rPr lang="en-US" sz="3100" smtClean="0">
                <a:latin typeface="Trebuchet MS" pitchFamily="34" charset="0"/>
              </a:rPr>
              <a:t>		Pengendalian Strategi adalah pengendalian yang mengikuti strategi yang sedang diimplementasikan, mendeteksi masalah atau perubahan yang terjadi pada landasan pemikirannya, dan melakukan penyesuaian yang diperlukan. </a:t>
            </a:r>
          </a:p>
        </p:txBody>
      </p:sp>
    </p:spTree>
    <p:extLst>
      <p:ext uri="{BB962C8B-B14F-4D97-AF65-F5344CB8AC3E}">
        <p14:creationId xmlns:p14="http://schemas.microsoft.com/office/powerpoint/2010/main" val="205563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52258"/>
                                        </p:tgtEl>
                                        <p:attrNameLst>
                                          <p:attrName>style.visibility</p:attrName>
                                        </p:attrNameLst>
                                      </p:cBhvr>
                                      <p:to>
                                        <p:strVal val="visible"/>
                                      </p:to>
                                    </p:set>
                                    <p:animEffect transition="in" filter="dissolve">
                                      <p:cBhvr>
                                        <p:cTn id="7" dur="500"/>
                                        <p:tgtEl>
                                          <p:spTgt spid="352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2259">
                                            <p:txEl>
                                              <p:pRg st="0" end="0"/>
                                            </p:txEl>
                                          </p:spTgt>
                                        </p:tgtEl>
                                        <p:attrNameLst>
                                          <p:attrName>style.visibility</p:attrName>
                                        </p:attrNameLst>
                                      </p:cBhvr>
                                      <p:to>
                                        <p:strVal val="visible"/>
                                      </p:to>
                                    </p:set>
                                    <p:animEffect transition="in" filter="dissolve">
                                      <p:cBhvr>
                                        <p:cTn id="12" dur="500"/>
                                        <p:tgtEl>
                                          <p:spTgt spid="3522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8" grpId="0"/>
      <p:bldP spid="35225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a:xfrm>
            <a:off x="914400" y="381000"/>
            <a:ext cx="7807325" cy="1371600"/>
          </a:xfrm>
        </p:spPr>
        <p:txBody>
          <a:bodyPr/>
          <a:lstStyle/>
          <a:p>
            <a:pPr eaLnBrk="1" hangingPunct="1">
              <a:defRPr/>
            </a:pPr>
            <a:r>
              <a:rPr lang="en-US" sz="3600" b="1" smtClean="0">
                <a:solidFill>
                  <a:srgbClr val="BC1035"/>
                </a:solidFill>
                <a:latin typeface="Trebuchet MS" pitchFamily="34" charset="0"/>
              </a:rPr>
              <a:t>4 Jenis Dasar Pengendalian Strategik</a:t>
            </a:r>
          </a:p>
        </p:txBody>
      </p:sp>
      <p:sp>
        <p:nvSpPr>
          <p:cNvPr id="353283" name="Rectangle 3"/>
          <p:cNvSpPr>
            <a:spLocks noGrp="1" noChangeArrowheads="1"/>
          </p:cNvSpPr>
          <p:nvPr>
            <p:ph type="body" idx="1"/>
          </p:nvPr>
        </p:nvSpPr>
        <p:spPr>
          <a:xfrm>
            <a:off x="703263" y="1600200"/>
            <a:ext cx="7245350" cy="1524000"/>
          </a:xfrm>
        </p:spPr>
        <p:txBody>
          <a:bodyPr/>
          <a:lstStyle/>
          <a:p>
            <a:pPr marL="2035175" lvl="1" indent="-533400" algn="just" eaLnBrk="1" hangingPunct="1">
              <a:lnSpc>
                <a:spcPct val="90000"/>
              </a:lnSpc>
              <a:buFontTx/>
              <a:buAutoNum type="arabicPeriod"/>
              <a:tabLst>
                <a:tab pos="576263" algn="l"/>
              </a:tabLst>
            </a:pPr>
            <a:r>
              <a:rPr lang="en-US" sz="2400" smtClean="0">
                <a:solidFill>
                  <a:schemeClr val="folHlink"/>
                </a:solidFill>
                <a:latin typeface="Trebuchet MS" pitchFamily="34" charset="0"/>
              </a:rPr>
              <a:t>Pengendalian Asumsi</a:t>
            </a:r>
          </a:p>
          <a:p>
            <a:pPr marL="609600" indent="-609600" algn="just" eaLnBrk="1" hangingPunct="1">
              <a:lnSpc>
                <a:spcPct val="90000"/>
              </a:lnSpc>
              <a:buFontTx/>
              <a:buNone/>
              <a:tabLst>
                <a:tab pos="576263" algn="l"/>
              </a:tabLst>
            </a:pPr>
            <a:r>
              <a:rPr lang="en-US" sz="2200" smtClean="0">
                <a:latin typeface="Trebuchet MS" pitchFamily="34" charset="0"/>
              </a:rPr>
              <a:t>	Dirancang untuk memeriksa secara sistematik dan berkesinambungan apakah asumsi yang mendasari strategi masih berlaku</a:t>
            </a:r>
          </a:p>
        </p:txBody>
      </p:sp>
      <p:sp>
        <p:nvSpPr>
          <p:cNvPr id="353284" name="Rectangle 4"/>
          <p:cNvSpPr>
            <a:spLocks noChangeArrowheads="1"/>
          </p:cNvSpPr>
          <p:nvPr/>
        </p:nvSpPr>
        <p:spPr bwMode="auto">
          <a:xfrm>
            <a:off x="1336675" y="3352800"/>
            <a:ext cx="42195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spcBef>
                <a:spcPct val="20000"/>
              </a:spcBef>
              <a:tabLst>
                <a:tab pos="576263" algn="l"/>
              </a:tabLst>
            </a:pPr>
            <a:r>
              <a:rPr lang="en-US" sz="2200">
                <a:latin typeface="Trebuchet MS" pitchFamily="34" charset="0"/>
              </a:rPr>
              <a:t>Asumsi Apa yang Dipantau</a:t>
            </a:r>
          </a:p>
        </p:txBody>
      </p:sp>
      <p:sp>
        <p:nvSpPr>
          <p:cNvPr id="353285" name="Rectangle 5"/>
          <p:cNvSpPr>
            <a:spLocks noChangeArrowheads="1"/>
          </p:cNvSpPr>
          <p:nvPr/>
        </p:nvSpPr>
        <p:spPr bwMode="auto">
          <a:xfrm>
            <a:off x="1476375" y="3886200"/>
            <a:ext cx="7245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lnSpc>
                <a:spcPct val="130000"/>
              </a:lnSpc>
              <a:spcBef>
                <a:spcPct val="20000"/>
              </a:spcBef>
              <a:buFontTx/>
              <a:buAutoNum type="alphaLcPeriod"/>
              <a:tabLst>
                <a:tab pos="576263" algn="l"/>
              </a:tabLst>
            </a:pPr>
            <a:r>
              <a:rPr lang="en-US" sz="2200">
                <a:latin typeface="Trebuchet MS" pitchFamily="34" charset="0"/>
              </a:rPr>
              <a:t>Faktor Lingkungan</a:t>
            </a:r>
          </a:p>
          <a:p>
            <a:pPr marL="609600" indent="-609600" algn="just" eaLnBrk="1" hangingPunct="1">
              <a:lnSpc>
                <a:spcPct val="130000"/>
              </a:lnSpc>
              <a:spcBef>
                <a:spcPct val="20000"/>
              </a:spcBef>
              <a:buFontTx/>
              <a:buAutoNum type="alphaLcPeriod"/>
              <a:tabLst>
                <a:tab pos="576263" algn="l"/>
              </a:tabLst>
            </a:pPr>
            <a:r>
              <a:rPr lang="en-US" sz="2200">
                <a:latin typeface="Trebuchet MS" pitchFamily="34" charset="0"/>
              </a:rPr>
              <a:t>Faktor-Faktor Industri</a:t>
            </a:r>
          </a:p>
        </p:txBody>
      </p:sp>
    </p:spTree>
    <p:extLst>
      <p:ext uri="{BB962C8B-B14F-4D97-AF65-F5344CB8AC3E}">
        <p14:creationId xmlns:p14="http://schemas.microsoft.com/office/powerpoint/2010/main" val="2439323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53282"/>
                                        </p:tgtEl>
                                        <p:attrNameLst>
                                          <p:attrName>style.visibility</p:attrName>
                                        </p:attrNameLst>
                                      </p:cBhvr>
                                      <p:to>
                                        <p:strVal val="visible"/>
                                      </p:to>
                                    </p:set>
                                    <p:animEffect transition="in" filter="dissolve">
                                      <p:cBhvr>
                                        <p:cTn id="7" dur="500"/>
                                        <p:tgtEl>
                                          <p:spTgt spid="353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3283">
                                            <p:txEl>
                                              <p:pRg st="0" end="0"/>
                                            </p:txEl>
                                          </p:spTgt>
                                        </p:tgtEl>
                                        <p:attrNameLst>
                                          <p:attrName>style.visibility</p:attrName>
                                        </p:attrNameLst>
                                      </p:cBhvr>
                                      <p:to>
                                        <p:strVal val="visible"/>
                                      </p:to>
                                    </p:set>
                                    <p:animEffect transition="in" filter="dissolve">
                                      <p:cBhvr>
                                        <p:cTn id="12" dur="500"/>
                                        <p:tgtEl>
                                          <p:spTgt spid="3532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3283">
                                            <p:txEl>
                                              <p:pRg st="1" end="1"/>
                                            </p:txEl>
                                          </p:spTgt>
                                        </p:tgtEl>
                                        <p:attrNameLst>
                                          <p:attrName>style.visibility</p:attrName>
                                        </p:attrNameLst>
                                      </p:cBhvr>
                                      <p:to>
                                        <p:strVal val="visible"/>
                                      </p:to>
                                    </p:set>
                                    <p:animEffect transition="in" filter="dissolve">
                                      <p:cBhvr>
                                        <p:cTn id="17" dur="500"/>
                                        <p:tgtEl>
                                          <p:spTgt spid="3532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3284">
                                            <p:txEl>
                                              <p:pRg st="0" end="0"/>
                                            </p:txEl>
                                          </p:spTgt>
                                        </p:tgtEl>
                                        <p:attrNameLst>
                                          <p:attrName>style.visibility</p:attrName>
                                        </p:attrNameLst>
                                      </p:cBhvr>
                                      <p:to>
                                        <p:strVal val="visible"/>
                                      </p:to>
                                    </p:set>
                                    <p:animEffect transition="in" filter="dissolve">
                                      <p:cBhvr>
                                        <p:cTn id="22" dur="500"/>
                                        <p:tgtEl>
                                          <p:spTgt spid="35328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53285">
                                            <p:txEl>
                                              <p:pRg st="0" end="0"/>
                                            </p:txEl>
                                          </p:spTgt>
                                        </p:tgtEl>
                                        <p:attrNameLst>
                                          <p:attrName>style.visibility</p:attrName>
                                        </p:attrNameLst>
                                      </p:cBhvr>
                                      <p:to>
                                        <p:strVal val="visible"/>
                                      </p:to>
                                    </p:set>
                                    <p:animEffect transition="in" filter="dissolve">
                                      <p:cBhvr>
                                        <p:cTn id="27" dur="500"/>
                                        <p:tgtEl>
                                          <p:spTgt spid="353285">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53285">
                                            <p:txEl>
                                              <p:pRg st="1" end="1"/>
                                            </p:txEl>
                                          </p:spTgt>
                                        </p:tgtEl>
                                        <p:attrNameLst>
                                          <p:attrName>style.visibility</p:attrName>
                                        </p:attrNameLst>
                                      </p:cBhvr>
                                      <p:to>
                                        <p:strVal val="visible"/>
                                      </p:to>
                                    </p:set>
                                    <p:animEffect transition="in" filter="dissolve">
                                      <p:cBhvr>
                                        <p:cTn id="32" dur="500"/>
                                        <p:tgtEl>
                                          <p:spTgt spid="3532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p:bldP spid="353283" grpId="0" build="p"/>
      <p:bldP spid="353284" grpId="0" build="p"/>
      <p:bldP spid="35328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4306" name="Rectangle 2"/>
          <p:cNvSpPr>
            <a:spLocks noGrp="1" noChangeArrowheads="1"/>
          </p:cNvSpPr>
          <p:nvPr>
            <p:ph type="body" idx="1"/>
          </p:nvPr>
        </p:nvSpPr>
        <p:spPr>
          <a:xfrm>
            <a:off x="703263" y="1143000"/>
            <a:ext cx="7245350" cy="1524000"/>
          </a:xfrm>
        </p:spPr>
        <p:txBody>
          <a:bodyPr/>
          <a:lstStyle/>
          <a:p>
            <a:pPr marL="609600" indent="-609600" algn="just" eaLnBrk="1" hangingPunct="1">
              <a:buFontTx/>
              <a:buAutoNum type="arabicPeriod" startAt="2"/>
            </a:pPr>
            <a:r>
              <a:rPr lang="en-US" sz="2200" smtClean="0">
                <a:solidFill>
                  <a:srgbClr val="FF0000"/>
                </a:solidFill>
                <a:latin typeface="Trebuchet MS" pitchFamily="34" charset="0"/>
              </a:rPr>
              <a:t>Pengawasan Strategik</a:t>
            </a:r>
          </a:p>
          <a:p>
            <a:pPr marL="609600" indent="-609600" algn="just" eaLnBrk="1" hangingPunct="1">
              <a:buFontTx/>
              <a:buNone/>
            </a:pPr>
            <a:r>
              <a:rPr lang="en-US" sz="2200" smtClean="0">
                <a:latin typeface="Trebuchet MS" pitchFamily="34" charset="0"/>
              </a:rPr>
              <a:t>	Memantau beragam peristiwa di dalam dan luar perusahaan yang mempengaruhi jalannya strategi perusahaan</a:t>
            </a:r>
          </a:p>
        </p:txBody>
      </p:sp>
      <p:sp>
        <p:nvSpPr>
          <p:cNvPr id="354307" name="Rectangle 3"/>
          <p:cNvSpPr>
            <a:spLocks noChangeArrowheads="1"/>
          </p:cNvSpPr>
          <p:nvPr/>
        </p:nvSpPr>
        <p:spPr bwMode="auto">
          <a:xfrm>
            <a:off x="633413" y="2819400"/>
            <a:ext cx="72437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spcBef>
                <a:spcPct val="20000"/>
              </a:spcBef>
              <a:buFontTx/>
              <a:buAutoNum type="arabicPeriod" startAt="3"/>
            </a:pPr>
            <a:r>
              <a:rPr lang="en-US" sz="2200">
                <a:solidFill>
                  <a:srgbClr val="FF0000"/>
                </a:solidFill>
                <a:latin typeface="Trebuchet MS" pitchFamily="34" charset="0"/>
              </a:rPr>
              <a:t>Pengendalian Peringatan Khusus</a:t>
            </a:r>
          </a:p>
          <a:p>
            <a:pPr marL="609600" indent="-609600" algn="just" eaLnBrk="1" hangingPunct="1">
              <a:spcBef>
                <a:spcPct val="20000"/>
              </a:spcBef>
            </a:pPr>
            <a:r>
              <a:rPr lang="en-US" sz="2200">
                <a:latin typeface="Trebuchet MS" pitchFamily="34" charset="0"/>
              </a:rPr>
              <a:t>	Pemikiran kembali terhadap strategi perusahaan secara mendalam dan seringkali cepat</a:t>
            </a:r>
          </a:p>
        </p:txBody>
      </p:sp>
      <p:sp>
        <p:nvSpPr>
          <p:cNvPr id="354308" name="Rectangle 4"/>
          <p:cNvSpPr>
            <a:spLocks noChangeArrowheads="1"/>
          </p:cNvSpPr>
          <p:nvPr/>
        </p:nvSpPr>
        <p:spPr bwMode="auto">
          <a:xfrm>
            <a:off x="703263" y="4343400"/>
            <a:ext cx="717391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just" eaLnBrk="1" hangingPunct="1">
              <a:spcBef>
                <a:spcPct val="20000"/>
              </a:spcBef>
              <a:buFontTx/>
              <a:buAutoNum type="arabicPeriod" startAt="4"/>
            </a:pPr>
            <a:r>
              <a:rPr lang="en-US" sz="2200">
                <a:solidFill>
                  <a:srgbClr val="FF0000"/>
                </a:solidFill>
                <a:latin typeface="Trebuchet MS" pitchFamily="34" charset="0"/>
              </a:rPr>
              <a:t>Pengendalian Implementasi</a:t>
            </a:r>
          </a:p>
          <a:p>
            <a:pPr marL="609600" indent="-609600" algn="just" eaLnBrk="1" hangingPunct="1">
              <a:spcBef>
                <a:spcPct val="20000"/>
              </a:spcBef>
            </a:pPr>
            <a:r>
              <a:rPr lang="en-US" sz="2200">
                <a:latin typeface="Trebuchet MS" pitchFamily="34" charset="0"/>
              </a:rPr>
              <a:t>	Bentuk pengendalian strategik yang dilakukan ketika peristiwa sedang berlangsung. </a:t>
            </a:r>
          </a:p>
        </p:txBody>
      </p:sp>
    </p:spTree>
    <p:extLst>
      <p:ext uri="{BB962C8B-B14F-4D97-AF65-F5344CB8AC3E}">
        <p14:creationId xmlns:p14="http://schemas.microsoft.com/office/powerpoint/2010/main" val="353832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4306">
                                            <p:txEl>
                                              <p:pRg st="0" end="0"/>
                                            </p:txEl>
                                          </p:spTgt>
                                        </p:tgtEl>
                                        <p:attrNameLst>
                                          <p:attrName>style.visibility</p:attrName>
                                        </p:attrNameLst>
                                      </p:cBhvr>
                                      <p:to>
                                        <p:strVal val="visible"/>
                                      </p:to>
                                    </p:set>
                                    <p:animEffect transition="in" filter="dissolve">
                                      <p:cBhvr>
                                        <p:cTn id="7" dur="500"/>
                                        <p:tgtEl>
                                          <p:spTgt spid="3543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4306">
                                            <p:txEl>
                                              <p:pRg st="1" end="1"/>
                                            </p:txEl>
                                          </p:spTgt>
                                        </p:tgtEl>
                                        <p:attrNameLst>
                                          <p:attrName>style.visibility</p:attrName>
                                        </p:attrNameLst>
                                      </p:cBhvr>
                                      <p:to>
                                        <p:strVal val="visible"/>
                                      </p:to>
                                    </p:set>
                                    <p:animEffect transition="in" filter="dissolve">
                                      <p:cBhvr>
                                        <p:cTn id="12" dur="500"/>
                                        <p:tgtEl>
                                          <p:spTgt spid="3543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4307">
                                            <p:txEl>
                                              <p:pRg st="0" end="0"/>
                                            </p:txEl>
                                          </p:spTgt>
                                        </p:tgtEl>
                                        <p:attrNameLst>
                                          <p:attrName>style.visibility</p:attrName>
                                        </p:attrNameLst>
                                      </p:cBhvr>
                                      <p:to>
                                        <p:strVal val="visible"/>
                                      </p:to>
                                    </p:set>
                                    <p:animEffect transition="in" filter="dissolve">
                                      <p:cBhvr>
                                        <p:cTn id="17" dur="500"/>
                                        <p:tgtEl>
                                          <p:spTgt spid="35430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4307">
                                            <p:txEl>
                                              <p:pRg st="1" end="1"/>
                                            </p:txEl>
                                          </p:spTgt>
                                        </p:tgtEl>
                                        <p:attrNameLst>
                                          <p:attrName>style.visibility</p:attrName>
                                        </p:attrNameLst>
                                      </p:cBhvr>
                                      <p:to>
                                        <p:strVal val="visible"/>
                                      </p:to>
                                    </p:set>
                                    <p:animEffect transition="in" filter="dissolve">
                                      <p:cBhvr>
                                        <p:cTn id="22" dur="500"/>
                                        <p:tgtEl>
                                          <p:spTgt spid="35430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54308">
                                            <p:txEl>
                                              <p:pRg st="0" end="0"/>
                                            </p:txEl>
                                          </p:spTgt>
                                        </p:tgtEl>
                                        <p:attrNameLst>
                                          <p:attrName>style.visibility</p:attrName>
                                        </p:attrNameLst>
                                      </p:cBhvr>
                                      <p:to>
                                        <p:strVal val="visible"/>
                                      </p:to>
                                    </p:set>
                                    <p:animEffect transition="in" filter="dissolve">
                                      <p:cBhvr>
                                        <p:cTn id="27" dur="500"/>
                                        <p:tgtEl>
                                          <p:spTgt spid="35430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54308">
                                            <p:txEl>
                                              <p:pRg st="1" end="1"/>
                                            </p:txEl>
                                          </p:spTgt>
                                        </p:tgtEl>
                                        <p:attrNameLst>
                                          <p:attrName>style.visibility</p:attrName>
                                        </p:attrNameLst>
                                      </p:cBhvr>
                                      <p:to>
                                        <p:strVal val="visible"/>
                                      </p:to>
                                    </p:set>
                                    <p:animEffect transition="in" filter="dissolve">
                                      <p:cBhvr>
                                        <p:cTn id="32" dur="500"/>
                                        <p:tgtEl>
                                          <p:spTgt spid="3543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build="p"/>
      <p:bldP spid="354307" grpId="0" build="p"/>
      <p:bldP spid="35430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914400" y="381000"/>
            <a:ext cx="7772400" cy="838200"/>
          </a:xfrm>
        </p:spPr>
        <p:txBody>
          <a:bodyPr>
            <a:normAutofit fontScale="90000"/>
          </a:bodyPr>
          <a:lstStyle/>
          <a:p>
            <a:pPr eaLnBrk="1" hangingPunct="1">
              <a:defRPr/>
            </a:pPr>
            <a:r>
              <a:rPr lang="en-US" sz="3200" smtClean="0"/>
              <a:t>2. Meringkas metode kartu keseimbangan dan mengitegrasikan strategi kontrol operasional</a:t>
            </a:r>
          </a:p>
        </p:txBody>
      </p:sp>
      <p:sp>
        <p:nvSpPr>
          <p:cNvPr id="220163" name="Rectangle 3"/>
          <p:cNvSpPr>
            <a:spLocks noGrp="1" noChangeArrowheads="1"/>
          </p:cNvSpPr>
          <p:nvPr>
            <p:ph type="body" idx="1"/>
          </p:nvPr>
        </p:nvSpPr>
        <p:spPr>
          <a:xfrm>
            <a:off x="457200" y="1881188"/>
            <a:ext cx="8229600" cy="4175125"/>
          </a:xfrm>
        </p:spPr>
        <p:txBody>
          <a:bodyPr/>
          <a:lstStyle/>
          <a:p>
            <a:pPr eaLnBrk="1" hangingPunct="1">
              <a:lnSpc>
                <a:spcPct val="90000"/>
              </a:lnSpc>
            </a:pPr>
            <a:r>
              <a:rPr lang="en-US" smtClean="0"/>
              <a:t>Kartu keseimbangan adalah suatu sistem pengendalian manajemen tentang strategi, aksi, balasan kuantitatif sebagai nilai strategis, pengaruh kompetensi utama, kenyamanan konsumen dan balasan finansial shareholders</a:t>
            </a:r>
          </a:p>
        </p:txBody>
      </p:sp>
    </p:spTree>
    <p:extLst>
      <p:ext uri="{BB962C8B-B14F-4D97-AF65-F5344CB8AC3E}">
        <p14:creationId xmlns:p14="http://schemas.microsoft.com/office/powerpoint/2010/main" val="2232732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defRPr/>
            </a:pPr>
            <a:r>
              <a:rPr lang="en-US" sz="3600" smtClean="0"/>
              <a:t>Kartu Keseimbangan meliputi</a:t>
            </a:r>
            <a:r>
              <a:rPr lang="en-US" smtClean="0"/>
              <a:t>:</a:t>
            </a:r>
          </a:p>
        </p:txBody>
      </p:sp>
      <p:sp>
        <p:nvSpPr>
          <p:cNvPr id="221187" name="Rectangle 3"/>
          <p:cNvSpPr>
            <a:spLocks noGrp="1" noChangeArrowheads="1"/>
          </p:cNvSpPr>
          <p:nvPr>
            <p:ph type="body" idx="1"/>
          </p:nvPr>
        </p:nvSpPr>
        <p:spPr/>
        <p:txBody>
          <a:bodyPr/>
          <a:lstStyle/>
          <a:p>
            <a:pPr lvl="2" eaLnBrk="1" hangingPunct="1">
              <a:lnSpc>
                <a:spcPct val="90000"/>
              </a:lnSpc>
            </a:pPr>
            <a:r>
              <a:rPr lang="en-US" sz="2000" smtClean="0">
                <a:solidFill>
                  <a:srgbClr val="130F05"/>
                </a:solidFill>
              </a:rPr>
              <a:t>Pembelajaran dan pertumbuhan perspektif:</a:t>
            </a:r>
          </a:p>
          <a:p>
            <a:pPr lvl="2" eaLnBrk="1" hangingPunct="1">
              <a:lnSpc>
                <a:spcPct val="90000"/>
              </a:lnSpc>
              <a:buFontTx/>
              <a:buNone/>
            </a:pPr>
            <a:r>
              <a:rPr lang="en-US" sz="2000" smtClean="0"/>
              <a:t>	</a:t>
            </a:r>
            <a:r>
              <a:rPr lang="en-US" sz="2000" i="1" smtClean="0">
                <a:solidFill>
                  <a:schemeClr val="hlink"/>
                </a:solidFill>
              </a:rPr>
              <a:t>Bagaimana sebaiknya kita mengimprofisasi dan menilai kreasi secara berlanjut ?</a:t>
            </a:r>
          </a:p>
          <a:p>
            <a:pPr lvl="2" eaLnBrk="1" hangingPunct="1">
              <a:lnSpc>
                <a:spcPct val="90000"/>
              </a:lnSpc>
              <a:buFontTx/>
              <a:buNone/>
            </a:pPr>
            <a:r>
              <a:rPr lang="en-US" sz="2000" smtClean="0"/>
              <a:t>	mengukur hubungan inovasi dan pembelajaran organisasi dalam dimensi kepemimpinan.</a:t>
            </a:r>
          </a:p>
          <a:p>
            <a:pPr lvl="2" eaLnBrk="1" hangingPunct="1">
              <a:lnSpc>
                <a:spcPct val="90000"/>
              </a:lnSpc>
              <a:buFontTx/>
              <a:buNone/>
            </a:pPr>
            <a:endParaRPr lang="en-US" sz="2000" smtClean="0"/>
          </a:p>
          <a:p>
            <a:pPr lvl="2" eaLnBrk="1" hangingPunct="1">
              <a:lnSpc>
                <a:spcPct val="90000"/>
              </a:lnSpc>
            </a:pPr>
            <a:r>
              <a:rPr lang="en-US" sz="2000" smtClean="0">
                <a:solidFill>
                  <a:srgbClr val="130F05"/>
                </a:solidFill>
              </a:rPr>
              <a:t>Perspektif proses bisnis:</a:t>
            </a:r>
          </a:p>
          <a:p>
            <a:pPr lvl="2" eaLnBrk="1" hangingPunct="1">
              <a:lnSpc>
                <a:spcPct val="90000"/>
              </a:lnSpc>
              <a:buFontTx/>
              <a:buNone/>
            </a:pPr>
            <a:r>
              <a:rPr lang="en-US" sz="2000" smtClean="0"/>
              <a:t>	</a:t>
            </a:r>
            <a:r>
              <a:rPr lang="en-US" sz="2000" i="1" smtClean="0">
                <a:solidFill>
                  <a:schemeClr val="hlink"/>
                </a:solidFill>
              </a:rPr>
              <a:t>Apa yang dimaksud kompetensi dan area operasional yang terbaik ?</a:t>
            </a:r>
          </a:p>
          <a:p>
            <a:pPr lvl="2" eaLnBrk="1" hangingPunct="1">
              <a:lnSpc>
                <a:spcPct val="90000"/>
              </a:lnSpc>
              <a:buFontTx/>
              <a:buNone/>
            </a:pPr>
            <a:r>
              <a:rPr lang="en-US" sz="2000" smtClean="0"/>
              <a:t>	Internal proses bisnis dan efektivitas keputusan sebagai ukuran dari produktivitas</a:t>
            </a:r>
          </a:p>
          <a:p>
            <a:pPr eaLnBrk="1" hangingPunct="1">
              <a:lnSpc>
                <a:spcPct val="90000"/>
              </a:lnSpc>
            </a:pPr>
            <a:endParaRPr lang="en-US" sz="2800" smtClean="0"/>
          </a:p>
        </p:txBody>
      </p:sp>
    </p:spTree>
    <p:extLst>
      <p:ext uri="{BB962C8B-B14F-4D97-AF65-F5344CB8AC3E}">
        <p14:creationId xmlns:p14="http://schemas.microsoft.com/office/powerpoint/2010/main" val="2720791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eaLnBrk="1" hangingPunct="1">
              <a:defRPr/>
            </a:pPr>
            <a:endParaRPr lang="en-GB" smtClean="0"/>
          </a:p>
        </p:txBody>
      </p:sp>
      <p:sp>
        <p:nvSpPr>
          <p:cNvPr id="222211" name="Rectangle 3"/>
          <p:cNvSpPr>
            <a:spLocks noGrp="1" noChangeArrowheads="1"/>
          </p:cNvSpPr>
          <p:nvPr>
            <p:ph type="body" idx="1"/>
          </p:nvPr>
        </p:nvSpPr>
        <p:spPr/>
        <p:txBody>
          <a:bodyPr/>
          <a:lstStyle/>
          <a:p>
            <a:pPr lvl="2" eaLnBrk="1" hangingPunct="1">
              <a:lnSpc>
                <a:spcPct val="90000"/>
              </a:lnSpc>
            </a:pPr>
            <a:r>
              <a:rPr lang="en-US" sz="2000" smtClean="0"/>
              <a:t>Perspektif Konsumen : </a:t>
            </a:r>
          </a:p>
          <a:p>
            <a:pPr lvl="2" eaLnBrk="1" hangingPunct="1">
              <a:lnSpc>
                <a:spcPct val="90000"/>
              </a:lnSpc>
              <a:buFontTx/>
              <a:buNone/>
            </a:pPr>
            <a:r>
              <a:rPr lang="en-US" sz="2000" smtClean="0"/>
              <a:t>	</a:t>
            </a:r>
            <a:r>
              <a:rPr lang="en-US" sz="2000" i="1" smtClean="0">
                <a:solidFill>
                  <a:schemeClr val="hlink"/>
                </a:solidFill>
              </a:rPr>
              <a:t>Bagaimana kenyamanan konsumen ?</a:t>
            </a:r>
          </a:p>
          <a:p>
            <a:pPr lvl="2" eaLnBrk="1" hangingPunct="1">
              <a:lnSpc>
                <a:spcPct val="90000"/>
              </a:lnSpc>
              <a:buFontTx/>
              <a:buNone/>
            </a:pPr>
            <a:r>
              <a:rPr lang="en-US" sz="2000" smtClean="0"/>
              <a:t>	Perspektif kenyamanan konsumen adalah pelayanan perusahaan kepada konsumen dalam kerusakan, waktu pengantaran, garansi, dan pengembangan produk dan lainnya.</a:t>
            </a:r>
          </a:p>
          <a:p>
            <a:pPr lvl="2" eaLnBrk="1" hangingPunct="1">
              <a:lnSpc>
                <a:spcPct val="90000"/>
              </a:lnSpc>
              <a:buFontTx/>
              <a:buNone/>
            </a:pPr>
            <a:endParaRPr lang="en-US" sz="2000" smtClean="0"/>
          </a:p>
          <a:p>
            <a:pPr lvl="2" eaLnBrk="1" hangingPunct="1">
              <a:lnSpc>
                <a:spcPct val="90000"/>
              </a:lnSpc>
            </a:pPr>
            <a:r>
              <a:rPr lang="en-US" sz="2000" smtClean="0"/>
              <a:t>Perspektif Finansial : </a:t>
            </a:r>
          </a:p>
          <a:p>
            <a:pPr lvl="2" eaLnBrk="1" hangingPunct="1">
              <a:lnSpc>
                <a:spcPct val="90000"/>
              </a:lnSpc>
              <a:buFontTx/>
              <a:buNone/>
            </a:pPr>
            <a:r>
              <a:rPr lang="en-US" sz="2000" smtClean="0"/>
              <a:t>	</a:t>
            </a:r>
            <a:r>
              <a:rPr lang="en-US" sz="2000" i="1" smtClean="0">
                <a:solidFill>
                  <a:schemeClr val="hlink"/>
                </a:solidFill>
              </a:rPr>
              <a:t>Bagaimana kami dapat berbuat untuk shareholder ?</a:t>
            </a:r>
            <a:r>
              <a:rPr lang="en-US" sz="2000" smtClean="0"/>
              <a:t> </a:t>
            </a:r>
          </a:p>
          <a:p>
            <a:pPr lvl="2" eaLnBrk="1" hangingPunct="1">
              <a:lnSpc>
                <a:spcPct val="90000"/>
              </a:lnSpc>
              <a:buFontTx/>
              <a:buNone/>
            </a:pPr>
            <a:r>
              <a:rPr lang="en-US" sz="2000" smtClean="0"/>
              <a:t>    Perspektif finansial digunakan untuk pengukuran seperti aliran dana, return on equity, penjualan dan pertumbuhan pendapatan.</a:t>
            </a:r>
          </a:p>
          <a:p>
            <a:pPr eaLnBrk="1" hangingPunct="1">
              <a:lnSpc>
                <a:spcPct val="90000"/>
              </a:lnSpc>
            </a:pPr>
            <a:endParaRPr lang="en-US" sz="2800" smtClean="0"/>
          </a:p>
        </p:txBody>
      </p:sp>
    </p:spTree>
    <p:extLst>
      <p:ext uri="{BB962C8B-B14F-4D97-AF65-F5344CB8AC3E}">
        <p14:creationId xmlns:p14="http://schemas.microsoft.com/office/powerpoint/2010/main" val="830866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914400" y="304800"/>
            <a:ext cx="7772400" cy="685800"/>
          </a:xfrm>
        </p:spPr>
        <p:txBody>
          <a:bodyPr/>
          <a:lstStyle/>
          <a:p>
            <a:pPr eaLnBrk="1" hangingPunct="1">
              <a:defRPr/>
            </a:pPr>
            <a:r>
              <a:rPr lang="en-US" sz="3600" smtClean="0"/>
              <a:t>Integrasi strategi kontrol operasional</a:t>
            </a:r>
          </a:p>
        </p:txBody>
      </p:sp>
      <p:sp>
        <p:nvSpPr>
          <p:cNvPr id="5124" name="AutoShape 3"/>
          <p:cNvSpPr>
            <a:spLocks noChangeArrowheads="1"/>
          </p:cNvSpPr>
          <p:nvPr/>
        </p:nvSpPr>
        <p:spPr bwMode="auto">
          <a:xfrm>
            <a:off x="1385888" y="7491413"/>
            <a:ext cx="1644650" cy="619125"/>
          </a:xfrm>
          <a:prstGeom prst="rightArrow">
            <a:avLst>
              <a:gd name="adj1" fmla="val 50000"/>
              <a:gd name="adj2" fmla="val 6641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25" name="AutoShape 4"/>
          <p:cNvSpPr>
            <a:spLocks noChangeArrowheads="1"/>
          </p:cNvSpPr>
          <p:nvPr/>
        </p:nvSpPr>
        <p:spPr bwMode="auto">
          <a:xfrm>
            <a:off x="242888" y="7481888"/>
            <a:ext cx="1117600" cy="628650"/>
          </a:xfrm>
          <a:prstGeom prst="rightArrow">
            <a:avLst>
              <a:gd name="adj1" fmla="val 50000"/>
              <a:gd name="adj2" fmla="val 44444"/>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26" name="AutoShape 5"/>
          <p:cNvSpPr>
            <a:spLocks noChangeArrowheads="1"/>
          </p:cNvSpPr>
          <p:nvPr/>
        </p:nvSpPr>
        <p:spPr bwMode="auto">
          <a:xfrm>
            <a:off x="3048000" y="7472363"/>
            <a:ext cx="1116013" cy="638175"/>
          </a:xfrm>
          <a:prstGeom prst="rightArrow">
            <a:avLst>
              <a:gd name="adj1" fmla="val 50000"/>
              <a:gd name="adj2" fmla="val 43719"/>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27" name="AutoShape 6"/>
          <p:cNvSpPr>
            <a:spLocks noChangeArrowheads="1"/>
          </p:cNvSpPr>
          <p:nvPr/>
        </p:nvSpPr>
        <p:spPr bwMode="auto">
          <a:xfrm>
            <a:off x="4164013" y="7481888"/>
            <a:ext cx="1547812" cy="628650"/>
          </a:xfrm>
          <a:prstGeom prst="rightArrow">
            <a:avLst>
              <a:gd name="adj1" fmla="val 50000"/>
              <a:gd name="adj2" fmla="val 61553"/>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28" name="Rectangle 7"/>
          <p:cNvSpPr>
            <a:spLocks noChangeArrowheads="1"/>
          </p:cNvSpPr>
          <p:nvPr/>
        </p:nvSpPr>
        <p:spPr bwMode="auto">
          <a:xfrm>
            <a:off x="0" y="-3557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endParaRPr lang="en-US"/>
          </a:p>
        </p:txBody>
      </p:sp>
      <p:sp>
        <p:nvSpPr>
          <p:cNvPr id="5129" name="Rectangle 8"/>
          <p:cNvSpPr>
            <a:spLocks noChangeArrowheads="1"/>
          </p:cNvSpPr>
          <p:nvPr/>
        </p:nvSpPr>
        <p:spPr bwMode="auto">
          <a:xfrm>
            <a:off x="0" y="-3557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endParaRPr lang="en-US"/>
          </a:p>
        </p:txBody>
      </p:sp>
      <p:graphicFrame>
        <p:nvGraphicFramePr>
          <p:cNvPr id="358409" name="Group 9"/>
          <p:cNvGraphicFramePr>
            <a:graphicFrameLocks noGrp="1"/>
          </p:cNvGraphicFramePr>
          <p:nvPr/>
        </p:nvGraphicFramePr>
        <p:xfrm>
          <a:off x="4529138" y="-1487488"/>
          <a:ext cx="223837" cy="517880"/>
        </p:xfrm>
        <a:graphic>
          <a:graphicData uri="http://schemas.openxmlformats.org/drawingml/2006/table">
            <a:tbl>
              <a:tblPr/>
              <a:tblGrid>
                <a:gridCol w="223837"/>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Verdana" pitchFamily="34" charset="0"/>
                      </a:endParaRPr>
                    </a:p>
                  </a:txBody>
                  <a:tcPr marT="45580" marB="45580"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358415" name="Group 15"/>
          <p:cNvGraphicFramePr>
            <a:graphicFrameLocks noGrp="1"/>
          </p:cNvGraphicFramePr>
          <p:nvPr/>
        </p:nvGraphicFramePr>
        <p:xfrm>
          <a:off x="234950" y="7310438"/>
          <a:ext cx="233363" cy="517880"/>
        </p:xfrm>
        <a:graphic>
          <a:graphicData uri="http://schemas.openxmlformats.org/drawingml/2006/table">
            <a:tbl>
              <a:tblPr/>
              <a:tblGrid>
                <a:gridCol w="233363"/>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Verdana" pitchFamily="34" charset="0"/>
                      </a:endParaRPr>
                    </a:p>
                  </a:txBody>
                  <a:tcPr marT="45580" marB="45580"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5122" name="Object 21"/>
          <p:cNvGraphicFramePr>
            <a:graphicFrameLocks noChangeAspect="1"/>
          </p:cNvGraphicFramePr>
          <p:nvPr/>
        </p:nvGraphicFramePr>
        <p:xfrm>
          <a:off x="1476375" y="914400"/>
          <a:ext cx="5935663" cy="5191125"/>
        </p:xfrm>
        <a:graphic>
          <a:graphicData uri="http://schemas.openxmlformats.org/presentationml/2006/ole">
            <mc:AlternateContent xmlns:mc="http://schemas.openxmlformats.org/markup-compatibility/2006">
              <mc:Choice xmlns:v="urn:schemas-microsoft-com:vml" Requires="v">
                <p:oleObj spid="_x0000_s1026" name="Worksheet" r:id="rId3" imgW="6429756" imgH="5191354" progId="Excel.Sheet.8">
                  <p:embed/>
                </p:oleObj>
              </mc:Choice>
              <mc:Fallback>
                <p:oleObj name="Worksheet" r:id="rId3" imgW="6429756" imgH="519135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914400"/>
                        <a:ext cx="5935663"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48190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normAutofit fontScale="90000"/>
          </a:bodyPr>
          <a:lstStyle/>
          <a:p>
            <a:pPr eaLnBrk="1" hangingPunct="1">
              <a:defRPr/>
            </a:pPr>
            <a:r>
              <a:rPr lang="en-US" sz="3600" smtClean="0"/>
              <a:t>3. Ringkasan perbedaan peningkatan inovasi dengan radikal inovasi</a:t>
            </a:r>
          </a:p>
        </p:txBody>
      </p:sp>
      <p:sp>
        <p:nvSpPr>
          <p:cNvPr id="223235" name="Rectangle 3"/>
          <p:cNvSpPr>
            <a:spLocks noGrp="1" noChangeArrowheads="1"/>
          </p:cNvSpPr>
          <p:nvPr>
            <p:ph type="body" idx="1"/>
          </p:nvPr>
        </p:nvSpPr>
        <p:spPr/>
        <p:txBody>
          <a:bodyPr/>
          <a:lstStyle/>
          <a:p>
            <a:pPr eaLnBrk="1" hangingPunct="1">
              <a:lnSpc>
                <a:spcPct val="90000"/>
              </a:lnSpc>
            </a:pPr>
            <a:r>
              <a:rPr lang="en-US" sz="2800" smtClean="0">
                <a:solidFill>
                  <a:srgbClr val="008000"/>
                </a:solidFill>
              </a:rPr>
              <a:t>Peningkatan inovasi adalah</a:t>
            </a:r>
            <a:r>
              <a:rPr lang="en-US" sz="2800" smtClean="0"/>
              <a:t> </a:t>
            </a:r>
            <a:r>
              <a:rPr lang="en-US" sz="2800" i="1" smtClean="0"/>
              <a:t>perubahan atau penyesuaian sederhana terus menerus terhadap suatu produk, pelayanan atau proses yang telah ada</a:t>
            </a:r>
            <a:r>
              <a:rPr lang="en-US" sz="2800" smtClean="0"/>
              <a:t>.</a:t>
            </a:r>
          </a:p>
          <a:p>
            <a:pPr eaLnBrk="1" hangingPunct="1">
              <a:lnSpc>
                <a:spcPct val="90000"/>
              </a:lnSpc>
            </a:pPr>
            <a:r>
              <a:rPr lang="en-US" sz="2800" smtClean="0">
                <a:solidFill>
                  <a:srgbClr val="008000"/>
                </a:solidFill>
              </a:rPr>
              <a:t>Radikal Inovasi adalah</a:t>
            </a:r>
            <a:r>
              <a:rPr lang="en-US" sz="2800" smtClean="0"/>
              <a:t> </a:t>
            </a:r>
            <a:r>
              <a:rPr lang="en-US" sz="2800" i="1" smtClean="0"/>
              <a:t>terobosan peningkatan pada hasil produksi, proses, teknik pekerjaan dan biaya sehingga tercipta terobosan baru.</a:t>
            </a:r>
          </a:p>
        </p:txBody>
      </p:sp>
    </p:spTree>
    <p:extLst>
      <p:ext uri="{BB962C8B-B14F-4D97-AF65-F5344CB8AC3E}">
        <p14:creationId xmlns:p14="http://schemas.microsoft.com/office/powerpoint/2010/main" val="2078036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Words>
  <Application>Microsoft Office PowerPoint</Application>
  <PresentationFormat>On-screen Show (4:3)</PresentationFormat>
  <Paragraphs>87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Microsoft Excel Worksheet</vt:lpstr>
      <vt:lpstr>PowerPoint Presentation</vt:lpstr>
      <vt:lpstr>1. Gambaran dan Ilustrasi empat type kontrol strategis:</vt:lpstr>
      <vt:lpstr>4 Jenis Dasar Pengendalian Strategik</vt:lpstr>
      <vt:lpstr>PowerPoint Presentation</vt:lpstr>
      <vt:lpstr>2. Meringkas metode kartu keseimbangan dan mengitegrasikan strategi kontrol operasional</vt:lpstr>
      <vt:lpstr>Kartu Keseimbangan meliputi:</vt:lpstr>
      <vt:lpstr>PowerPoint Presentation</vt:lpstr>
      <vt:lpstr>Integrasi strategi kontrol operasional</vt:lpstr>
      <vt:lpstr>3. Ringkasan perbedaan peningkatan inovasi dengan radikal inovasi</vt:lpstr>
      <vt:lpstr>4. Arti perubahan terus menerus dan dan kontribusinya terhadap peningkatan inovasi</vt:lpstr>
      <vt:lpstr>PowerPoint Presentation</vt:lpstr>
      <vt:lpstr>5. Ringkasan resiko penggabungan dan radikal inovasi</vt:lpstr>
      <vt:lpstr>PowerPoint Presentation</vt:lpstr>
      <vt:lpstr>6. Gambaran 3 elemen dari proses kewirausahaan </vt:lpstr>
      <vt:lpstr>PowerPoint Presentation</vt:lpstr>
      <vt:lpstr>7. Intrapreneurship dan upaya dapat maju pesat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cp:revision>
  <dcterms:created xsi:type="dcterms:W3CDTF">2017-04-02T10:26:21Z</dcterms:created>
  <dcterms:modified xsi:type="dcterms:W3CDTF">2017-04-02T10:27:05Z</dcterms:modified>
</cp:coreProperties>
</file>