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389F2-A141-473A-8779-3CA74C6F820B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8549C-28DD-4F4F-A5BE-808EBD7CA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99DAF4-90B5-4DA0-A7B5-067B38A2201A}" type="slidenum">
              <a:rPr lang="en-US">
                <a:latin typeface="Arial" charset="0"/>
              </a:rPr>
              <a:pPr/>
              <a:t>1</a:t>
            </a:fld>
            <a:endParaRPr lang="en-US">
              <a:latin typeface="Arial" charset="0"/>
            </a:endParaRPr>
          </a:p>
        </p:txBody>
      </p:sp>
      <p:sp>
        <p:nvSpPr>
          <p:cNvPr id="2457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E700A41-62FC-4616-9DF6-DAD958408659}" type="slidenum">
              <a:rPr lang="en-US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2467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316634-1470-4E00-91A5-94CC7BFC85FF}" type="slidenum">
              <a:rPr lang="en-US">
                <a:latin typeface="Arial" charset="0"/>
              </a:rPr>
              <a:pPr/>
              <a:t>3</a:t>
            </a:fld>
            <a:endParaRPr lang="en-US">
              <a:latin typeface="Arial" charset="0"/>
            </a:endParaRPr>
          </a:p>
        </p:txBody>
      </p:sp>
      <p:sp>
        <p:nvSpPr>
          <p:cNvPr id="2478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BA9DF3-1B4F-427C-8DC1-065F40D7B94C}" type="slidenum">
              <a:rPr lang="en-US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2488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7EE3EE1-26BC-49D4-870F-1ACAB4E867DA}" type="slidenum">
              <a:rPr lang="en-US">
                <a:latin typeface="Arial" charset="0"/>
              </a:rPr>
              <a:pPr/>
              <a:t>5</a:t>
            </a:fld>
            <a:endParaRPr lang="en-US">
              <a:latin typeface="Arial" charset="0"/>
            </a:endParaRPr>
          </a:p>
        </p:txBody>
      </p:sp>
      <p:sp>
        <p:nvSpPr>
          <p:cNvPr id="2498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C282251-1C2F-4315-9624-83D018D236A0}" type="slidenum">
              <a:rPr lang="en-US">
                <a:latin typeface="Arial" charset="0"/>
              </a:rPr>
              <a:pPr/>
              <a:t>6</a:t>
            </a:fld>
            <a:endParaRPr lang="en-US">
              <a:latin typeface="Arial" charset="0"/>
            </a:endParaRPr>
          </a:p>
        </p:txBody>
      </p:sp>
      <p:sp>
        <p:nvSpPr>
          <p:cNvPr id="2508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098B539-A795-4D13-BBA5-C7A4F40FA9EA}" type="slidenum">
              <a:rPr lang="en-US">
                <a:latin typeface="Arial" charset="0"/>
              </a:rPr>
              <a:pPr/>
              <a:t>7</a:t>
            </a:fld>
            <a:endParaRPr lang="en-US">
              <a:latin typeface="Arial" charset="0"/>
            </a:endParaRPr>
          </a:p>
        </p:txBody>
      </p:sp>
      <p:sp>
        <p:nvSpPr>
          <p:cNvPr id="2519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0D59FD3-618F-40DA-8DB5-2295186FDDAF}" type="slidenum">
              <a:rPr lang="en-US">
                <a:latin typeface="Arial" charset="0"/>
              </a:rPr>
              <a:pPr/>
              <a:t>8</a:t>
            </a:fld>
            <a:endParaRPr lang="en-US">
              <a:latin typeface="Arial" charset="0"/>
            </a:endParaRPr>
          </a:p>
        </p:txBody>
      </p:sp>
      <p:sp>
        <p:nvSpPr>
          <p:cNvPr id="2529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6E323A2-615B-487C-9134-17E7F7E49286}" type="slidenum">
              <a:rPr lang="en-US">
                <a:latin typeface="Arial" charset="0"/>
              </a:rPr>
              <a:pPr/>
              <a:t>9</a:t>
            </a:fld>
            <a:endParaRPr lang="en-US">
              <a:latin typeface="Arial" charset="0"/>
            </a:endParaRPr>
          </a:p>
        </p:txBody>
      </p:sp>
      <p:sp>
        <p:nvSpPr>
          <p:cNvPr id="2539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4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51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6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6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1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1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1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79BA-ABDE-464E-8F94-FA94769E7CDF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F93D1-454D-4130-BA8C-835527680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8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736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200" b="0" smtClean="0"/>
              <a:t/>
            </a:r>
            <a:br>
              <a:rPr lang="en-US" sz="7200" b="0" smtClean="0"/>
            </a:br>
            <a:r>
              <a:rPr lang="en-US" sz="7200" b="0" smtClean="0"/>
              <a:t/>
            </a:r>
            <a:br>
              <a:rPr lang="en-US" sz="7200" b="0" smtClean="0"/>
            </a:br>
            <a:r>
              <a:rPr lang="en-US" sz="7200" b="0" smtClean="0"/>
              <a:t>BAB 2</a:t>
            </a:r>
            <a:br>
              <a:rPr lang="en-US" sz="7200" b="0" smtClean="0"/>
            </a:br>
            <a:r>
              <a:rPr lang="en-US" sz="7200" b="0" smtClean="0"/>
              <a:t>COMPANY MISSION</a:t>
            </a:r>
          </a:p>
        </p:txBody>
      </p:sp>
    </p:spTree>
    <p:extLst>
      <p:ext uri="{BB962C8B-B14F-4D97-AF65-F5344CB8AC3E}">
        <p14:creationId xmlns:p14="http://schemas.microsoft.com/office/powerpoint/2010/main" val="12885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39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smtClean="0"/>
              <a:t>Misi Perusahaan (</a:t>
            </a:r>
            <a:r>
              <a:rPr lang="en-US" sz="3200" i="1" smtClean="0"/>
              <a:t>company mission</a:t>
            </a:r>
            <a:r>
              <a:rPr lang="en-US" sz="3200" smtClean="0"/>
              <a:t>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125663"/>
            <a:ext cx="8153400" cy="39306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Merupakan pernyataan atau rumusan umum yg luas &amp; bersifat tahan lama tentang keinginan &amp; maksud perusahaan. </a:t>
            </a:r>
          </a:p>
        </p:txBody>
      </p:sp>
    </p:spTree>
    <p:extLst>
      <p:ext uri="{BB962C8B-B14F-4D97-AF65-F5344CB8AC3E}">
        <p14:creationId xmlns:p14="http://schemas.microsoft.com/office/powerpoint/2010/main" val="8976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507413" cy="5745163"/>
          </a:xfrm>
        </p:spPr>
        <p:txBody>
          <a:bodyPr/>
          <a:lstStyle/>
          <a:p>
            <a:pPr algn="just" eaLnBrk="1" hangingPunct="1"/>
            <a:r>
              <a:rPr lang="en-US" smtClean="0"/>
              <a:t>Misi mengandung filsofi bisnis dari para pengambil keputusan strategik prsh </a:t>
            </a:r>
          </a:p>
          <a:p>
            <a:pPr algn="just" eaLnBrk="1" hangingPunct="1"/>
            <a:r>
              <a:rPr lang="en-US" smtClean="0"/>
              <a:t>Menyiratkan citra yg dipancarkan prsh</a:t>
            </a:r>
          </a:p>
          <a:p>
            <a:pPr algn="just" eaLnBrk="1" hangingPunct="1"/>
            <a:r>
              <a:rPr lang="en-US" smtClean="0"/>
              <a:t>Mencerminkan konsep diri prsh </a:t>
            </a:r>
          </a:p>
          <a:p>
            <a:pPr algn="just" eaLnBrk="1" hangingPunct="1"/>
            <a:r>
              <a:rPr lang="en-US" smtClean="0"/>
              <a:t>Mengindikasikan produk atau jasa utama prsh serta kebutuhan utama pelanggan yg akan dipenuhi prsh</a:t>
            </a:r>
          </a:p>
        </p:txBody>
      </p:sp>
    </p:spTree>
    <p:extLst>
      <p:ext uri="{BB962C8B-B14F-4D97-AF65-F5344CB8AC3E}">
        <p14:creationId xmlns:p14="http://schemas.microsoft.com/office/powerpoint/2010/main" val="398544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260350"/>
            <a:ext cx="8243887" cy="6524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smtClean="0">
                <a:ea typeface="SimSun" pitchFamily="2" charset="-122"/>
              </a:rPr>
              <a:t>Sasaran misi perusahaan</a:t>
            </a:r>
            <a:endParaRPr lang="en-US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Memastikan kesamaan tujuan dlm suatu organisasi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Menjadi landasan utk memotivasi pemanfaatan sumber daya organisasi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Mengembangkan landasan atau standar utk pengalokasian sumber daya organisasi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Menetapkan warna umum iklim organisasi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Berfungsi sebagai titik fokus bagi mereka yg sepakat dg tujuan umum &amp; arah organisasi serta menghalangi mereka yg tidak sepakat dg itu agar tidak melibatkan diri dg kegiatan-kegiatan organisasi.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Memudahkan penerjemahan sasaran &amp; tujuan ke dlm  struktur kerja yg mencakup penetapan tugas kpd elemen2 yg bertanggung jawab dlm organisasi.</a:t>
            </a:r>
          </a:p>
          <a:p>
            <a:pPr marL="990600" lvl="1" indent="-533400"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Menegaskan tujuan umum organisasi &amp; perwujudan tujuan umum ini menjadi tujuan yg lebih spesifik.</a:t>
            </a:r>
            <a:endParaRPr lang="en-US" sz="2100" smtClean="0"/>
          </a:p>
        </p:txBody>
      </p:sp>
    </p:spTree>
    <p:extLst>
      <p:ext uri="{BB962C8B-B14F-4D97-AF65-F5344CB8AC3E}">
        <p14:creationId xmlns:p14="http://schemas.microsoft.com/office/powerpoint/2010/main" val="27100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381000" y="2971800"/>
            <a:ext cx="1981200" cy="1371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>
                <a:latin typeface="Arial" charset="0"/>
              </a:rPr>
              <a:t>Responsibilities</a:t>
            </a:r>
          </a:p>
          <a:p>
            <a:pPr algn="just"/>
            <a:r>
              <a:rPr lang="en-US">
                <a:latin typeface="Arial" charset="0"/>
              </a:rPr>
              <a:t>-stockholders</a:t>
            </a:r>
          </a:p>
          <a:p>
            <a:pPr algn="just"/>
            <a:r>
              <a:rPr lang="en-US">
                <a:latin typeface="Arial" charset="0"/>
              </a:rPr>
              <a:t>-employee</a:t>
            </a:r>
          </a:p>
          <a:p>
            <a:pPr algn="just"/>
            <a:r>
              <a:rPr lang="en-US">
                <a:latin typeface="Arial" charset="0"/>
              </a:rPr>
              <a:t>-environment</a:t>
            </a:r>
          </a:p>
          <a:p>
            <a:pPr algn="just"/>
            <a:r>
              <a:rPr lang="en-US">
                <a:latin typeface="Arial" charset="0"/>
              </a:rPr>
              <a:t>-etc</a:t>
            </a: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429000" y="2743200"/>
            <a:ext cx="2057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Company Mission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3581400" y="381000"/>
            <a:ext cx="1905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Firm’s Business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286000" y="5257800"/>
            <a:ext cx="4724400" cy="914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Competencies and competitive advantage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1219200"/>
            <a:ext cx="1905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Customer</a:t>
            </a: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705600" y="3352800"/>
            <a:ext cx="2133600" cy="1219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>
                <a:latin typeface="Arial" charset="0"/>
              </a:rPr>
              <a:t>Philosophy about: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Quality 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company image,</a:t>
            </a:r>
          </a:p>
          <a:p>
            <a:pPr algn="just">
              <a:buFontTx/>
              <a:buChar char="-"/>
            </a:pPr>
            <a:r>
              <a:rPr lang="en-US">
                <a:latin typeface="Arial" charset="0"/>
              </a:rPr>
              <a:t>self-concept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6629400" y="1371600"/>
            <a:ext cx="1905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Economic goals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981200" y="2133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4572000" y="1295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 flipV="1">
            <a:off x="5334000" y="3581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5943600" y="2209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2514600" y="3657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4495800" y="38100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4679950" cy="581025"/>
          </a:xfrm>
        </p:spPr>
        <p:txBody>
          <a:bodyPr>
            <a:normAutofit fontScale="90000"/>
          </a:bodyPr>
          <a:lstStyle/>
          <a:p>
            <a:pPr marL="838200" indent="-838200" algn="just" eaLnBrk="1" hangingPunct="1">
              <a:defRPr/>
            </a:pPr>
            <a:r>
              <a:rPr lang="en-US" altLang="zh-CN" sz="4000" smtClean="0">
                <a:ea typeface="SimSun" pitchFamily="2" charset="-122"/>
              </a:rPr>
              <a:t>Keyakinan Dasar:</a:t>
            </a:r>
            <a:endParaRPr lang="en-US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Produk atau jasa yg disediakan dpt memberikan manfaat yg setidaknya sama dg harganya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Produk atau jasa ini dpt memuaskan kebutuhan pelanggan di segmen pasar tertentu yg pd saat ini belum dipenuhi secara memadai.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Teknologi yg digunakan dlm produksi dpt menghasilkan produk atau jasa yg dpt bersaing baik dari segi biaya mau pun kualitasnya 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Dg kerja keras &amp; dukungan pihak lain usaha tidak hanya dpt bertahan tetapi juga tumbuh &amp; memberikan keuntungan.</a:t>
            </a: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zh-CN" sz="2100" smtClean="0">
                <a:ea typeface="SimSun" pitchFamily="2" charset="-122"/>
              </a:rPr>
              <a:t>Filosofi manajemen dari bisnis ini akan menghasilkan citra yg baik di mata publik &amp; akan memberikan imbalan keuangan &amp; psikologis bagi mereka yg bersedia menginvestasikan dana dlm membantu bisnis utk berhasil.</a:t>
            </a:r>
            <a:endParaRPr lang="de-DE" altLang="zh-CN" sz="2100" smtClean="0">
              <a:ea typeface="SimSun" pitchFamily="2" charset="-122"/>
            </a:endParaRPr>
          </a:p>
          <a:p>
            <a:pPr marL="990600" lvl="1" indent="-5334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de-DE" altLang="zh-CN" sz="2100" smtClean="0">
                <a:ea typeface="SimSun" pitchFamily="2" charset="-122"/>
              </a:rPr>
              <a:t>Konsep diri wirausaha dari bisnis ini dpt dikomunikasikan kpd &amp; diterapkan oleh para karyawan &amp; pemegang saham.</a:t>
            </a:r>
            <a:endParaRPr lang="en-US" sz="2100" smtClean="0"/>
          </a:p>
        </p:txBody>
      </p:sp>
    </p:spTree>
    <p:extLst>
      <p:ext uri="{BB962C8B-B14F-4D97-AF65-F5344CB8AC3E}">
        <p14:creationId xmlns:p14="http://schemas.microsoft.com/office/powerpoint/2010/main" val="16178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381000" y="3352800"/>
            <a:ext cx="1752600" cy="1066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>
                <a:latin typeface="Arial" charset="0"/>
              </a:rPr>
              <a:t>Public Image</a:t>
            </a:r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3429000" y="2743200"/>
            <a:ext cx="2057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Arial" charset="0"/>
              </a:rPr>
              <a:t>Company Mission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3505200" y="381000"/>
            <a:ext cx="22098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Arial" charset="0"/>
              </a:rPr>
              <a:t>Product or Service</a:t>
            </a: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1219200"/>
            <a:ext cx="1905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Arial" charset="0"/>
              </a:rPr>
              <a:t>Technology</a:t>
            </a: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6324600" y="3810000"/>
            <a:ext cx="2438400" cy="1295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en-US">
                <a:latin typeface="Arial" charset="0"/>
              </a:rPr>
              <a:t>Managerial Philosophy</a:t>
            </a:r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>
            <a:off x="6629400" y="1828800"/>
            <a:ext cx="2133600" cy="7620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accent6">
                    <a:lumMod val="10000"/>
                  </a:schemeClr>
                </a:solidFill>
                <a:latin typeface="Arial" charset="0"/>
              </a:rPr>
              <a:t>Market or customer</a:t>
            </a: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720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 flipH="1">
            <a:off x="3962400" y="3581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 flipH="1" flipV="1">
            <a:off x="2133600" y="2209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 flipH="1">
            <a:off x="2438400" y="35814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 flipV="1">
            <a:off x="5410200" y="2133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 flipH="1" flipV="1">
            <a:off x="4419600" y="13716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071688" y="5286375"/>
            <a:ext cx="3571875" cy="8429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lvl="4" eaLnBrk="1" hangingPunct="1">
              <a:defRPr/>
            </a:pPr>
            <a:endParaRPr lang="en-US" b="1" smtClean="0">
              <a:solidFill>
                <a:srgbClr val="FFFFC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17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Tanggung Jawab Board of Directors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de-DE" altLang="zh-CN" sz="2000" smtClean="0">
                <a:ea typeface="SimSun" pitchFamily="2" charset="-122"/>
              </a:rPr>
              <a:t>Menetapkan dan memutakhirkan misi perusahaan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de-DE" altLang="zh-CN" sz="2000" smtClean="0">
                <a:ea typeface="SimSun" pitchFamily="2" charset="-122"/>
              </a:rPr>
              <a:t>Memilih pejabat-pejabat puncak perusahaan</a:t>
            </a:r>
            <a:endParaRPr lang="en-US" altLang="zh-CN" sz="2000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Menetapkan tingkat imbalan bagi para pejabat puncak termasuk gaji dan bonus mereka.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Menetapkan jumlah dan saat dividen dibayarkan kepada para pemegang saham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Menetapkan kebijakan umum perusahaan mengenai hal-hal seperti hubungan karyawan dengan manajemen, lini produk atau jasa, serta paket tunjangan karyawan.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zh-CN" sz="2000" smtClean="0">
                <a:ea typeface="SimSun" pitchFamily="2" charset="-122"/>
              </a:rPr>
              <a:t>Menetapkan sasaran jangka panjang dan memberikan kewenangan kepada manajer untuk mengimplementasikan strategi jangka panjang yang disetujui pejabat puncak dan dewan direksi</a:t>
            </a:r>
            <a:endParaRPr lang="de-DE" altLang="zh-CN" sz="2000" smtClean="0">
              <a:ea typeface="SimSun" pitchFamily="2" charset="-122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de-DE" altLang="zh-CN" sz="2000" smtClean="0">
                <a:ea typeface="SimSun" pitchFamily="2" charset="-122"/>
              </a:rPr>
              <a:t>Memastikan ketaatan perusahaan terhadap ketentuan hukum dan etika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23436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352800" y="685800"/>
            <a:ext cx="2057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Stockholders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838200" y="1676400"/>
            <a:ext cx="1905000" cy="685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Agency Theory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4953000" y="1600200"/>
            <a:ext cx="1600200" cy="533400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Authority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4419600" y="13716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429000" y="2489200"/>
            <a:ext cx="2057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Management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3429000" y="4229100"/>
            <a:ext cx="2057400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Company  goals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445000" y="3124200"/>
            <a:ext cx="0" cy="1066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953000" y="3429000"/>
            <a:ext cx="1600200" cy="533400"/>
          </a:xfrm>
          <a:prstGeom prst="flowChartProcess">
            <a:avLst/>
          </a:prstGeom>
          <a:solidFill>
            <a:schemeClr val="accent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Strategic Decision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1752600" y="1143000"/>
            <a:ext cx="0" cy="4572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1752600" y="114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17526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1752600" y="2819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BAB 2 COMPANY MISSION</vt:lpstr>
      <vt:lpstr>Misi Perusahaan (company mission)</vt:lpstr>
      <vt:lpstr>PowerPoint Presentation</vt:lpstr>
      <vt:lpstr>Sasaran misi perusahaan</vt:lpstr>
      <vt:lpstr>PowerPoint Presentation</vt:lpstr>
      <vt:lpstr>Keyakinan Dasar:</vt:lpstr>
      <vt:lpstr>PowerPoint Presentation</vt:lpstr>
      <vt:lpstr>Tanggung Jawab Board of Directors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BAB 2 COMPANY MISSION</dc:title>
  <dc:creator>Windows User</dc:creator>
  <cp:lastModifiedBy>Windows User</cp:lastModifiedBy>
  <cp:revision>1</cp:revision>
  <dcterms:created xsi:type="dcterms:W3CDTF">2017-04-02T10:09:56Z</dcterms:created>
  <dcterms:modified xsi:type="dcterms:W3CDTF">2017-04-02T10:10:38Z</dcterms:modified>
</cp:coreProperties>
</file>