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055FD-D713-4493-86D3-47F2A9EAC0C0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E96D4-629B-43FD-9BDF-899083D11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3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316D557-AAA3-494A-BC16-48539728BE43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54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8D41102-EC1F-4373-AD6A-2037C75F32C6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264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F75A6EB-BF68-4541-B6B1-BF8E8ACA67E8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265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68721A7-9588-4731-B084-3BDB9263F8BF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266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129ABC4-597D-4209-8C29-98AFEB207828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256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7BB3829-BBD8-47E1-8C7B-B42B09D36BA6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257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C1C13BF-156C-47A9-8C0B-78B6CDE3E1A6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258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BD7C062-BE40-4DD1-95E2-C75CACE788AB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259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720377D-7E6A-47BE-A2A4-C560EAB83EFB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260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44A047B-F5A5-4643-B3A0-896AC5309CCC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261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11406E2-CE98-4953-9140-0F2E5B239EBE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262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CB2655D-BF33-427C-9E9A-FFFA23A03F2A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263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4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3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4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0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4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7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0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3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2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4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B54A8-A8A6-48E9-AB7F-2184C57B8DB7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84189-D089-40BD-8AAC-083952BE7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USER\Favorites\My%20Musik\01%20ARI%20LASSO%20-%20Kulihat,%20Kudengar,%20Kurasa\01%20Mengejar%20Matahari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Favorites\My%20Musik\06%20Valentine%20Love%202006\Artist%20-%20Track%2020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Favorites\My%20Musik\01%20Happy%20Valentine%20Days\Artist%20-%20Track%2019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Favorites\My%20Musik\02%20Forever%20Valentine\Artist%20-%20Track%2019.mp3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Favorites\My%20Musik\01%20ARI%20LASSO%20-%20Kulihat,%20Kudengar,%20Kurasa\04%20Jalanku%20Tak%20Panjang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Favorites\My%20Musik\01%20ARI%20LASSO%20-%20Kulihat,%20Kudengar,%20Kurasa\03%20Tak%20Ada%20Yang%20Perlu%20Disesali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Favorites\My%20Musik\01%20ARI%20LASSO%20-%20Kulihat,%20Kudengar,%20Kurasa\02%20Kedamaian%20Hati.mp3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Favorites\My%20Musik\02%20Forever%20Valentine\Artist%20-%20Track%2019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Favorites\My%20Musik\02%20Forever%20Valentine\Artist%20-%20Track%2018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Favorites\My%20Musik\02%20Forever%20Valentine\Artist%20-%20Track%2016.mp3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Favorites\My%20Musik\02%20Forever%20Valentine\Artist%20-%20Track%2015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0" smtClean="0">
                <a:latin typeface="Book Antiqua" pitchFamily="18" charset="0"/>
              </a:rPr>
              <a:t>PERTANGGUNGJAWABAN SOSIAL KORPORAT DAN ETIKA BISNIS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63" y="1928813"/>
            <a:ext cx="8339137" cy="4090987"/>
          </a:xfrm>
        </p:spPr>
        <p:txBody>
          <a:bodyPr/>
          <a:lstStyle/>
          <a:p>
            <a:pPr marL="700088" indent="-304800" eaLnBrk="1" hangingPunct="1">
              <a:defRPr/>
            </a:pPr>
            <a:r>
              <a:rPr lang="en-US" dirty="0" smtClean="0">
                <a:latin typeface="Algerian" pitchFamily="82" charset="0"/>
              </a:rPr>
              <a:t>BAB 3</a:t>
            </a:r>
          </a:p>
          <a:p>
            <a:pPr marL="700088" indent="-304800" eaLnBrk="1" hangingPunct="1">
              <a:defRPr/>
            </a:pPr>
            <a:endParaRPr lang="en-US" dirty="0" smtClean="0">
              <a:latin typeface="Algerian" pitchFamily="82" charset="0"/>
            </a:endParaRPr>
          </a:p>
        </p:txBody>
      </p:sp>
      <p:pic>
        <p:nvPicPr>
          <p:cNvPr id="381956" name="01 Mengejar Matahar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608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555" fill="hold"/>
                                        <p:tgtEl>
                                          <p:spTgt spid="3819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195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latin typeface="Britannic Bold" pitchFamily="34" charset="0"/>
              </a:rPr>
              <a:t>Prinsip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inisiatif-inisiatif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Sosial</a:t>
            </a:r>
            <a:r>
              <a:rPr lang="en-US" sz="2800" dirty="0" smtClean="0">
                <a:latin typeface="Britannic Bold" pitchFamily="34" charset="0"/>
              </a:rPr>
              <a:t> </a:t>
            </a:r>
            <a:r>
              <a:rPr lang="en-US" sz="2800" dirty="0" err="1" smtClean="0">
                <a:latin typeface="Britannic Bold" pitchFamily="34" charset="0"/>
              </a:rPr>
              <a:t>kolaboratif</a:t>
            </a:r>
            <a:r>
              <a:rPr lang="en-US" sz="2800" dirty="0" smtClean="0">
                <a:latin typeface="Britannic Bold" pitchFamily="34" charset="0"/>
              </a:rPr>
              <a:t> yang </a:t>
            </a:r>
            <a:r>
              <a:rPr lang="en-US" sz="2800" dirty="0" err="1" smtClean="0">
                <a:latin typeface="Britannic Bold" pitchFamily="34" charset="0"/>
              </a:rPr>
              <a:t>sukses</a:t>
            </a:r>
            <a:endParaRPr lang="en-US" sz="2800" dirty="0" smtClean="0">
              <a:latin typeface="Britannic Bold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00200"/>
            <a:ext cx="8258175" cy="50434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 err="1" smtClean="0">
                <a:solidFill>
                  <a:schemeClr val="accent6">
                    <a:lumMod val="10000"/>
                  </a:schemeClr>
                </a:solidFill>
              </a:rPr>
              <a:t>Ada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 lima </a:t>
            </a:r>
            <a:r>
              <a:rPr lang="en-US" sz="1600" dirty="0" err="1" smtClean="0">
                <a:solidFill>
                  <a:schemeClr val="accent6">
                    <a:lumMod val="10000"/>
                  </a:schemeClr>
                </a:solidFill>
              </a:rPr>
              <a:t>prinsip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10000"/>
                  </a:schemeClr>
                </a:solidFill>
              </a:rPr>
              <a:t>yg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 vital </a:t>
            </a:r>
            <a:r>
              <a:rPr lang="en-US" sz="1600" dirty="0" err="1" smtClean="0">
                <a:solidFill>
                  <a:schemeClr val="accent6">
                    <a:lumMod val="10000"/>
                  </a:schemeClr>
                </a:solidFill>
              </a:rPr>
              <a:t>bagi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 CSR </a:t>
            </a:r>
            <a:r>
              <a:rPr lang="en-US" sz="1600" dirty="0" err="1" smtClean="0">
                <a:solidFill>
                  <a:schemeClr val="accent6">
                    <a:lumMod val="10000"/>
                  </a:schemeClr>
                </a:solidFill>
              </a:rPr>
              <a:t>yg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10000"/>
                  </a:schemeClr>
                </a:solidFill>
              </a:rPr>
              <a:t>sukses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accent6">
                    <a:lumMod val="10000"/>
                  </a:schemeClr>
                </a:solidFill>
              </a:rPr>
              <a:t>antara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 lain</a:t>
            </a:r>
            <a:r>
              <a:rPr lang="en-US" sz="16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buFontTx/>
              <a:buBlip>
                <a:blip r:embed="rId4"/>
              </a:buBlip>
              <a:defRPr/>
            </a:pPr>
            <a:r>
              <a:rPr lang="en-US" sz="1600" dirty="0" err="1" smtClean="0"/>
              <a:t>Kenali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misi</a:t>
            </a:r>
            <a:r>
              <a:rPr lang="en-US" sz="1600" dirty="0" smtClean="0"/>
              <a:t> </a:t>
            </a:r>
            <a:r>
              <a:rPr lang="en-US" sz="1600" dirty="0" err="1" smtClean="0"/>
              <a:t>jangka</a:t>
            </a:r>
            <a:r>
              <a:rPr lang="en-US" sz="1600" dirty="0" smtClean="0"/>
              <a:t> </a:t>
            </a:r>
            <a:r>
              <a:rPr lang="en-US" sz="1600" dirty="0" err="1" smtClean="0"/>
              <a:t>panjang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bertahan</a:t>
            </a:r>
            <a:r>
              <a:rPr lang="en-US" sz="1600" dirty="0" smtClean="0"/>
              <a:t> lama  </a:t>
            </a:r>
            <a:r>
              <a:rPr lang="en-US" sz="1600" dirty="0" smtClean="0">
                <a:cs typeface="Arial" charset="0"/>
              </a:rPr>
              <a:t>→ Perusahaan </a:t>
            </a:r>
            <a:r>
              <a:rPr lang="en-US" sz="1600" dirty="0" err="1" smtClean="0">
                <a:cs typeface="Arial" charset="0"/>
              </a:rPr>
              <a:t>memberikan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kontribusi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sosial</a:t>
            </a:r>
            <a:r>
              <a:rPr lang="en-US" sz="1600" dirty="0" smtClean="0">
                <a:cs typeface="Arial" charset="0"/>
              </a:rPr>
              <a:t> paling </a:t>
            </a:r>
            <a:r>
              <a:rPr lang="en-US" sz="1600" dirty="0" err="1" smtClean="0">
                <a:cs typeface="Arial" charset="0"/>
              </a:rPr>
              <a:t>besar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ketika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mereka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mengenali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sebuah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tantangan</a:t>
            </a:r>
            <a:r>
              <a:rPr lang="en-US" sz="1600" dirty="0" smtClean="0">
                <a:cs typeface="Arial" charset="0"/>
              </a:rPr>
              <a:t>  </a:t>
            </a:r>
            <a:r>
              <a:rPr lang="en-US" sz="1600" dirty="0" err="1" smtClean="0">
                <a:cs typeface="Arial" charset="0"/>
              </a:rPr>
              <a:t>kebijakan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penting</a:t>
            </a:r>
            <a:r>
              <a:rPr lang="en-US" sz="1600" dirty="0" smtClean="0">
                <a:cs typeface="Arial" charset="0"/>
              </a:rPr>
              <a:t>, </a:t>
            </a:r>
            <a:r>
              <a:rPr lang="en-US" sz="1600" dirty="0" err="1" smtClean="0">
                <a:cs typeface="Arial" charset="0"/>
              </a:rPr>
              <a:t>bertahan</a:t>
            </a:r>
            <a:r>
              <a:rPr lang="en-US" sz="1600" dirty="0" smtClean="0">
                <a:cs typeface="Arial" charset="0"/>
              </a:rPr>
              <a:t> lama </a:t>
            </a:r>
            <a:r>
              <a:rPr lang="en-US" sz="1600" dirty="0" err="1" smtClean="0">
                <a:cs typeface="Arial" charset="0"/>
              </a:rPr>
              <a:t>dan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mereka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berpartisipasi</a:t>
            </a:r>
            <a:r>
              <a:rPr lang="en-US" sz="1600" dirty="0" smtClean="0">
                <a:cs typeface="Arial" charset="0"/>
              </a:rPr>
              <a:t>  </a:t>
            </a:r>
            <a:r>
              <a:rPr lang="en-US" sz="1600" dirty="0" err="1" smtClean="0">
                <a:cs typeface="Arial" charset="0"/>
              </a:rPr>
              <a:t>dalam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solusinya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dalam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jangka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panjang</a:t>
            </a:r>
            <a:r>
              <a:rPr lang="en-US" sz="1600" dirty="0" smtClean="0"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4"/>
              </a:buBlip>
              <a:defRPr/>
            </a:pPr>
            <a:r>
              <a:rPr lang="en-US" sz="1600" dirty="0" err="1" smtClean="0">
                <a:cs typeface="Arial" charset="0"/>
              </a:rPr>
              <a:t>Kontribusi</a:t>
            </a:r>
            <a:r>
              <a:rPr lang="en-US" sz="1600" dirty="0" smtClean="0">
                <a:cs typeface="Arial" charset="0"/>
              </a:rPr>
              <a:t> What We DO → Perusahaan </a:t>
            </a:r>
            <a:r>
              <a:rPr lang="en-US" sz="1600" dirty="0" err="1" smtClean="0">
                <a:cs typeface="Arial" charset="0"/>
              </a:rPr>
              <a:t>memaksimalkan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manfaat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berbagai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kontribusi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korporat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mereka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ketika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mereka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mengungkit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kapabilitas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inti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dan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mengkontribusikan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produk-prodik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dan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jasa</a:t>
            </a:r>
            <a:r>
              <a:rPr lang="en-US" sz="1600" dirty="0" smtClean="0">
                <a:cs typeface="Arial" charset="0"/>
              </a:rPr>
              <a:t> yang </a:t>
            </a:r>
            <a:r>
              <a:rPr lang="en-US" sz="1600" dirty="0" err="1" smtClean="0">
                <a:cs typeface="Arial" charset="0"/>
              </a:rPr>
              <a:t>didasarkan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pada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kepakaran</a:t>
            </a:r>
            <a:r>
              <a:rPr lang="en-US" sz="1600" dirty="0" smtClean="0">
                <a:cs typeface="Arial" charset="0"/>
              </a:rPr>
              <a:t> yang </a:t>
            </a:r>
            <a:r>
              <a:rPr lang="en-US" sz="1600" dirty="0" err="1" smtClean="0">
                <a:cs typeface="Arial" charset="0"/>
              </a:rPr>
              <a:t>digunakan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didalamnya</a:t>
            </a:r>
            <a:r>
              <a:rPr lang="en-US" sz="1600" dirty="0" smtClean="0"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4"/>
              </a:buBlip>
              <a:defRPr/>
            </a:pPr>
            <a:r>
              <a:rPr lang="en-US" sz="1600" dirty="0" err="1" smtClean="0">
                <a:cs typeface="Arial" charset="0"/>
              </a:rPr>
              <a:t>Kontribusikan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layanan-layanan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khusus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pada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sebuah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proyek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berskala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besar</a:t>
            </a:r>
            <a:r>
              <a:rPr lang="en-US" sz="1600" dirty="0" smtClean="0">
                <a:cs typeface="Arial" charset="0"/>
              </a:rPr>
              <a:t> → </a:t>
            </a:r>
            <a:r>
              <a:rPr lang="en-US" sz="1600" dirty="0" err="1" smtClean="0">
                <a:cs typeface="Arial" charset="0"/>
              </a:rPr>
              <a:t>Kalangan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perusahaan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mempunyai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dampak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sosial</a:t>
            </a:r>
            <a:r>
              <a:rPr lang="en-US" sz="1600" dirty="0" smtClean="0">
                <a:cs typeface="Arial" charset="0"/>
              </a:rPr>
              <a:t> paling </a:t>
            </a:r>
            <a:r>
              <a:rPr lang="en-US" sz="1600" dirty="0" err="1" smtClean="0">
                <a:cs typeface="Arial" charset="0"/>
              </a:rPr>
              <a:t>besra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ketika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mereka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memberikan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kontribusikontribusi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khusus</a:t>
            </a:r>
            <a:r>
              <a:rPr lang="en-US" sz="1600" dirty="0" smtClean="0">
                <a:cs typeface="Arial" charset="0"/>
              </a:rPr>
              <a:t>  </a:t>
            </a:r>
            <a:r>
              <a:rPr lang="en-US" sz="1600" dirty="0" err="1" smtClean="0">
                <a:cs typeface="Arial" charset="0"/>
              </a:rPr>
              <a:t>kepada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upaya-upaya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koopertaif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berskala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besra</a:t>
            </a:r>
            <a:r>
              <a:rPr lang="en-US" sz="1600" dirty="0" smtClean="0"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4"/>
              </a:buBlip>
              <a:defRPr/>
            </a:pPr>
            <a:r>
              <a:rPr lang="en-US" sz="1600" dirty="0" err="1" smtClean="0">
                <a:cs typeface="Arial" charset="0"/>
              </a:rPr>
              <a:t>Bobotkan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pengaruh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pemerintah</a:t>
            </a:r>
            <a:r>
              <a:rPr lang="en-US" sz="1600" dirty="0" smtClean="0">
                <a:cs typeface="Arial" charset="0"/>
              </a:rPr>
              <a:t> →  </a:t>
            </a:r>
            <a:r>
              <a:rPr lang="en-US" sz="1600" dirty="0" err="1" smtClean="0">
                <a:cs typeface="Arial" charset="0"/>
              </a:rPr>
              <a:t>Dukungan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pemerintah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untuk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partisipasi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korporat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didalam</a:t>
            </a:r>
            <a:r>
              <a:rPr lang="en-US" sz="1600" dirty="0" smtClean="0">
                <a:cs typeface="Arial" charset="0"/>
              </a:rPr>
              <a:t> CSR </a:t>
            </a:r>
            <a:r>
              <a:rPr lang="en-US" sz="1600" dirty="0" err="1" smtClean="0">
                <a:cs typeface="Arial" charset="0"/>
              </a:rPr>
              <a:t>atau</a:t>
            </a:r>
            <a:r>
              <a:rPr lang="en-US" sz="1600" dirty="0" smtClean="0">
                <a:cs typeface="Arial" charset="0"/>
              </a:rPr>
              <a:t> paling </a:t>
            </a:r>
            <a:r>
              <a:rPr lang="en-US" sz="1600" dirty="0" err="1" smtClean="0">
                <a:cs typeface="Arial" charset="0"/>
              </a:rPr>
              <a:t>tidak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keinginannya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untuk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menghilangkan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rintangan-rintangan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dapat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mempunyai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sebuah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pengaruh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positif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penting</a:t>
            </a:r>
            <a:r>
              <a:rPr lang="en-US" sz="1600" dirty="0" smtClean="0"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4"/>
              </a:buBlip>
              <a:defRPr/>
            </a:pPr>
            <a:r>
              <a:rPr lang="en-US" sz="1600" dirty="0" err="1" smtClean="0">
                <a:cs typeface="Arial" charset="0"/>
              </a:rPr>
              <a:t>Susun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dan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nilai</a:t>
            </a:r>
            <a:r>
              <a:rPr lang="en-US" sz="1600" dirty="0" smtClean="0">
                <a:cs typeface="Arial" charset="0"/>
              </a:rPr>
              <a:t> total </a:t>
            </a:r>
            <a:r>
              <a:rPr lang="en-US" sz="1600" dirty="0" err="1" smtClean="0">
                <a:cs typeface="Arial" charset="0"/>
              </a:rPr>
              <a:t>paket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manfaat-manfaat</a:t>
            </a:r>
            <a:r>
              <a:rPr lang="en-US" sz="1600" dirty="0" smtClean="0">
                <a:cs typeface="Arial" charset="0"/>
              </a:rPr>
              <a:t> →  Perusahaan </a:t>
            </a:r>
            <a:r>
              <a:rPr lang="en-US" sz="1600" dirty="0" err="1" smtClean="0">
                <a:cs typeface="Arial" charset="0"/>
              </a:rPr>
              <a:t>akan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memperoleh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manfaat</a:t>
            </a:r>
            <a:r>
              <a:rPr lang="en-US" sz="1600" dirty="0" smtClean="0">
                <a:cs typeface="Arial" charset="0"/>
              </a:rPr>
              <a:t> paling </a:t>
            </a:r>
            <a:r>
              <a:rPr lang="en-US" sz="1600" dirty="0" err="1" smtClean="0">
                <a:cs typeface="Arial" charset="0"/>
              </a:rPr>
              <a:t>besar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dari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kontribusi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sosial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mereka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ketika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mereka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mengenakan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suatu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harga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pada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1600" dirty="0" err="1" smtClean="0">
                <a:cs typeface="Arial" charset="0"/>
              </a:rPr>
              <a:t>paket</a:t>
            </a:r>
            <a:r>
              <a:rPr lang="en-US" sz="1600" dirty="0" smtClean="0">
                <a:cs typeface="Arial" charset="0"/>
              </a:rPr>
              <a:t> total </a:t>
            </a:r>
            <a:r>
              <a:rPr lang="en-US" sz="1600" dirty="0" err="1" smtClean="0">
                <a:cs typeface="Arial" charset="0"/>
              </a:rPr>
              <a:t>manfaat</a:t>
            </a:r>
            <a:r>
              <a:rPr lang="en-US" sz="1600" dirty="0" smtClean="0"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4"/>
              </a:buBlip>
              <a:defRPr/>
            </a:pPr>
            <a:endParaRPr lang="en-US" sz="1400" dirty="0" smtClean="0">
              <a:cs typeface="Arial" charset="0"/>
            </a:endParaRPr>
          </a:p>
        </p:txBody>
      </p:sp>
      <p:pic>
        <p:nvPicPr>
          <p:cNvPr id="391172" name="Artist - Track 20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830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345" fill="hold"/>
                                        <p:tgtEl>
                                          <p:spTgt spid="391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117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latin typeface="Britannic Bold" pitchFamily="34" charset="0"/>
              </a:rPr>
              <a:t>Pendekatan-pendekatan</a:t>
            </a:r>
            <a:r>
              <a:rPr lang="en-US" sz="3200" dirty="0" smtClean="0">
                <a:latin typeface="Britannic Bold" pitchFamily="34" charset="0"/>
              </a:rPr>
              <a:t> </a:t>
            </a:r>
            <a:r>
              <a:rPr lang="en-US" sz="3200" dirty="0" err="1" smtClean="0">
                <a:latin typeface="Britannic Bold" pitchFamily="34" charset="0"/>
              </a:rPr>
              <a:t>pada</a:t>
            </a:r>
            <a:r>
              <a:rPr lang="en-US" sz="3200" dirty="0" smtClean="0">
                <a:latin typeface="Britannic Bold" pitchFamily="34" charset="0"/>
              </a:rPr>
              <a:t> </a:t>
            </a:r>
            <a:r>
              <a:rPr lang="en-US" sz="3200" dirty="0" err="1" smtClean="0">
                <a:latin typeface="Britannic Bold" pitchFamily="34" charset="0"/>
              </a:rPr>
              <a:t>persoalan</a:t>
            </a:r>
            <a:r>
              <a:rPr lang="en-US" sz="3200" dirty="0" smtClean="0">
                <a:latin typeface="Britannic Bold" pitchFamily="34" charset="0"/>
              </a:rPr>
              <a:t> </a:t>
            </a:r>
            <a:r>
              <a:rPr lang="en-US" sz="3200" dirty="0" err="1" smtClean="0">
                <a:latin typeface="Britannic Bold" pitchFamily="34" charset="0"/>
              </a:rPr>
              <a:t>etika</a:t>
            </a:r>
            <a:endParaRPr lang="en-US" sz="3200" dirty="0" smtClean="0">
              <a:latin typeface="Britannic Bold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000" b="1" dirty="0" err="1" smtClean="0">
                <a:solidFill>
                  <a:schemeClr val="accent6">
                    <a:lumMod val="10000"/>
                  </a:schemeClr>
                </a:solidFill>
              </a:rPr>
              <a:t>Ada</a:t>
            </a:r>
            <a:r>
              <a:rPr lang="en-US" sz="2000" b="1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10000"/>
                  </a:schemeClr>
                </a:solidFill>
              </a:rPr>
              <a:t>tiga</a:t>
            </a:r>
            <a:r>
              <a:rPr lang="en-US" sz="2000" b="1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10000"/>
                  </a:schemeClr>
                </a:solidFill>
              </a:rPr>
              <a:t>pendekatan</a:t>
            </a:r>
            <a:r>
              <a:rPr lang="en-US" sz="2000" b="1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10000"/>
                  </a:schemeClr>
                </a:solidFill>
              </a:rPr>
              <a:t>etika</a:t>
            </a:r>
            <a:r>
              <a:rPr lang="en-US" sz="2000" b="1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10000"/>
                  </a:schemeClr>
                </a:solidFill>
              </a:rPr>
              <a:t>mendasar</a:t>
            </a:r>
            <a:r>
              <a:rPr lang="en-US" sz="2000" b="1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10000"/>
                  </a:schemeClr>
                </a:solidFill>
              </a:rPr>
              <a:t>yg</a:t>
            </a:r>
            <a:r>
              <a:rPr lang="en-US" sz="2000" b="1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10000"/>
                  </a:schemeClr>
                </a:solidFill>
              </a:rPr>
              <a:t>perlu</a:t>
            </a:r>
            <a:r>
              <a:rPr lang="en-US" sz="2000" b="1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10000"/>
                  </a:schemeClr>
                </a:solidFill>
              </a:rPr>
              <a:t>dipertimbangkan</a:t>
            </a:r>
            <a:r>
              <a:rPr lang="en-US" sz="2000" b="1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10000"/>
                  </a:schemeClr>
                </a:solidFill>
              </a:rPr>
              <a:t>oleh</a:t>
            </a:r>
            <a:r>
              <a:rPr lang="en-US" sz="2000" b="1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10000"/>
                  </a:schemeClr>
                </a:solidFill>
              </a:rPr>
              <a:t>para</a:t>
            </a:r>
            <a:r>
              <a:rPr lang="en-US" sz="2000" b="1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10000"/>
                  </a:schemeClr>
                </a:solidFill>
              </a:rPr>
              <a:t>eksekutif</a:t>
            </a:r>
            <a:r>
              <a:rPr lang="en-US" sz="2000" b="1" dirty="0" smtClean="0">
                <a:solidFill>
                  <a:schemeClr val="accent6">
                    <a:lumMod val="10000"/>
                  </a:schemeClr>
                </a:solidFill>
              </a:rPr>
              <a:t>:</a:t>
            </a:r>
          </a:p>
          <a:p>
            <a:pPr marL="0" indent="0" eaLnBrk="1" hangingPunct="1">
              <a:buFontTx/>
              <a:buNone/>
              <a:defRPr/>
            </a:pPr>
            <a:endParaRPr lang="en-US" sz="2000" dirty="0" smtClean="0"/>
          </a:p>
          <a:p>
            <a:pPr lvl="1" eaLnBrk="1" hangingPunct="1">
              <a:buFontTx/>
              <a:buBlip>
                <a:blip r:embed="rId4"/>
              </a:buBlip>
              <a:defRPr/>
            </a:pPr>
            <a:r>
              <a:rPr lang="en-US" sz="1800" dirty="0" err="1" smtClean="0"/>
              <a:t>Pendekatan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</a:rPr>
              <a:t>utiliter</a:t>
            </a:r>
            <a:r>
              <a:rPr lang="en-US" sz="1800" dirty="0" smtClean="0"/>
              <a:t> </a:t>
            </a:r>
            <a:r>
              <a:rPr lang="en-US" sz="1800" dirty="0" smtClean="0">
                <a:cs typeface="Arial" charset="0"/>
              </a:rPr>
              <a:t>→ </a:t>
            </a:r>
            <a:r>
              <a:rPr lang="en-US" sz="1800" dirty="0" err="1" smtClean="0">
                <a:cs typeface="Arial" charset="0"/>
              </a:rPr>
              <a:t>Mempertimbangkan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efek-efek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sebuah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tindakan</a:t>
            </a:r>
            <a:r>
              <a:rPr lang="en-US" sz="1800" dirty="0" smtClean="0">
                <a:cs typeface="Arial" charset="0"/>
              </a:rPr>
              <a:t>  </a:t>
            </a:r>
            <a:r>
              <a:rPr lang="en-US" sz="1800" dirty="0" err="1" smtClean="0">
                <a:cs typeface="Arial" charset="0"/>
              </a:rPr>
              <a:t>tertentu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terhadap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orang-orang</a:t>
            </a:r>
            <a:r>
              <a:rPr lang="en-US" sz="1800" dirty="0" smtClean="0">
                <a:cs typeface="Arial" charset="0"/>
              </a:rPr>
              <a:t> yang </a:t>
            </a:r>
            <a:r>
              <a:rPr lang="en-US" sz="1800" dirty="0" err="1" smtClean="0">
                <a:cs typeface="Arial" charset="0"/>
              </a:rPr>
              <a:t>terlibat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langsung</a:t>
            </a:r>
            <a:r>
              <a:rPr lang="en-US" sz="1800" dirty="0" smtClean="0">
                <a:cs typeface="Arial" charset="0"/>
              </a:rPr>
              <a:t>.</a:t>
            </a:r>
          </a:p>
          <a:p>
            <a:pPr lvl="1" eaLnBrk="1" hangingPunct="1">
              <a:buFontTx/>
              <a:buBlip>
                <a:blip r:embed="rId4"/>
              </a:buBlip>
              <a:defRPr/>
            </a:pPr>
            <a:r>
              <a:rPr lang="en-US" sz="1800" dirty="0" err="1" smtClean="0">
                <a:cs typeface="Arial" charset="0"/>
              </a:rPr>
              <a:t>Pendekatan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hak-hak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moral </a:t>
            </a:r>
            <a:r>
              <a:rPr lang="en-US" sz="1800" dirty="0" smtClean="0">
                <a:cs typeface="Arial" charset="0"/>
              </a:rPr>
              <a:t>→  </a:t>
            </a:r>
            <a:r>
              <a:rPr lang="en-US" sz="1800" dirty="0" err="1" smtClean="0">
                <a:cs typeface="Arial" charset="0"/>
              </a:rPr>
              <a:t>Mempertimbangkan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apakah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keputusan-keputusan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tindakan-tindakan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bersesuaian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dengan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pemeliharaan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hak-hak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kekhususan</a:t>
            </a:r>
            <a:r>
              <a:rPr lang="en-US" sz="1800" dirty="0" smtClean="0">
                <a:cs typeface="Arial" charset="0"/>
              </a:rPr>
              <a:t>  </a:t>
            </a:r>
            <a:r>
              <a:rPr lang="en-US" sz="1800" dirty="0" err="1" smtClean="0">
                <a:cs typeface="Arial" charset="0"/>
              </a:rPr>
              <a:t>individu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kelompok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mendasar</a:t>
            </a:r>
            <a:r>
              <a:rPr lang="en-US" sz="1800" dirty="0" smtClean="0">
                <a:cs typeface="Arial" charset="0"/>
              </a:rPr>
              <a:t>.</a:t>
            </a:r>
          </a:p>
          <a:p>
            <a:pPr lvl="1" eaLnBrk="1" hangingPunct="1">
              <a:buFontTx/>
              <a:buBlip>
                <a:blip r:embed="rId4"/>
              </a:buBlip>
              <a:defRPr/>
            </a:pPr>
            <a:r>
              <a:rPr lang="en-US" sz="1800" dirty="0" err="1" smtClean="0">
                <a:cs typeface="Arial" charset="0"/>
              </a:rPr>
              <a:t>Pendekatan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keadilan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sosial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→  </a:t>
            </a:r>
            <a:r>
              <a:rPr lang="en-US" sz="1800" dirty="0" err="1" smtClean="0">
                <a:cs typeface="Arial" charset="0"/>
              </a:rPr>
              <a:t>mempertimbangkan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seberapa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konsistennya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tindakan-tindakan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itu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dengan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keadilan</a:t>
            </a:r>
            <a:r>
              <a:rPr lang="en-US" sz="1800" dirty="0" smtClean="0">
                <a:cs typeface="Arial" charset="0"/>
              </a:rPr>
              <a:t>, </a:t>
            </a:r>
            <a:r>
              <a:rPr lang="en-US" sz="1800" dirty="0" err="1" smtClean="0">
                <a:cs typeface="Arial" charset="0"/>
              </a:rPr>
              <a:t>kearifan</a:t>
            </a:r>
            <a:r>
              <a:rPr lang="en-US" sz="1800" dirty="0" smtClean="0">
                <a:cs typeface="Arial" charset="0"/>
              </a:rPr>
              <a:t>,, </a:t>
            </a:r>
            <a:r>
              <a:rPr lang="en-US" sz="1800" dirty="0" err="1" smtClean="0">
                <a:cs typeface="Arial" charset="0"/>
              </a:rPr>
              <a:t>dan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ketidakberpihakan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dalam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distribusi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imbalan-imbalan</a:t>
            </a:r>
            <a:r>
              <a:rPr lang="en-US" sz="1800" dirty="0" smtClean="0">
                <a:cs typeface="Arial" charset="0"/>
              </a:rPr>
              <a:t>  </a:t>
            </a:r>
            <a:r>
              <a:rPr lang="en-US" sz="1800" dirty="0" err="1" smtClean="0">
                <a:cs typeface="Arial" charset="0"/>
              </a:rPr>
              <a:t>dan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biaya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antar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para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individu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kelompok</a:t>
            </a:r>
            <a:r>
              <a:rPr lang="en-US" sz="1800" dirty="0" smtClean="0">
                <a:cs typeface="Arial" charset="0"/>
              </a:rPr>
              <a:t>.</a:t>
            </a:r>
          </a:p>
        </p:txBody>
      </p:sp>
      <p:pic>
        <p:nvPicPr>
          <p:cNvPr id="392196" name="Artist - Track 19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200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504" fill="hold"/>
                                        <p:tgtEl>
                                          <p:spTgt spid="392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219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28625"/>
            <a:ext cx="8243887" cy="98901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latin typeface="Britannic Bold" pitchFamily="34" charset="0"/>
              </a:rPr>
              <a:t>Kode-kode</a:t>
            </a:r>
            <a:r>
              <a:rPr lang="en-US" sz="3200" dirty="0" smtClean="0">
                <a:latin typeface="Britannic Bold" pitchFamily="34" charset="0"/>
              </a:rPr>
              <a:t> </a:t>
            </a:r>
            <a:r>
              <a:rPr lang="en-US" sz="3200" dirty="0" err="1" smtClean="0">
                <a:latin typeface="Britannic Bold" pitchFamily="34" charset="0"/>
              </a:rPr>
              <a:t>etika</a:t>
            </a:r>
            <a:r>
              <a:rPr lang="en-US" sz="3200" dirty="0" smtClean="0">
                <a:latin typeface="Britannic Bold" pitchFamily="34" charset="0"/>
              </a:rPr>
              <a:t> </a:t>
            </a:r>
            <a:r>
              <a:rPr lang="en-US" sz="3200" dirty="0" err="1" smtClean="0">
                <a:latin typeface="Britannic Bold" pitchFamily="34" charset="0"/>
              </a:rPr>
              <a:t>bisnis</a:t>
            </a:r>
            <a:endParaRPr lang="en-US" sz="3200" dirty="0" smtClean="0">
              <a:latin typeface="Britannic Bold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25"/>
            <a:ext cx="8229600" cy="3913188"/>
          </a:xfrm>
        </p:spPr>
        <p:txBody>
          <a:bodyPr/>
          <a:lstStyle/>
          <a:p>
            <a:pPr marL="60325" indent="-60325" eaLnBrk="1" hangingPunct="1">
              <a:buFontTx/>
              <a:buNone/>
            </a:pPr>
            <a:r>
              <a:rPr lang="en-US" sz="2400" smtClean="0"/>
              <a:t>Untuk membantu memastikan konsistensi dalam aplikasi standar-standar etika, perhimpunan-perhimpunan profesional dan bisnis-bisnis yang jumlahnya semakin meningkat menetapkan kode-kode atau aturan-aturan prilaku etis yang setiap stekholder mempunyai kode etik masing-masing dalam menetapkan standar-standar</a:t>
            </a:r>
          </a:p>
        </p:txBody>
      </p:sp>
      <p:pic>
        <p:nvPicPr>
          <p:cNvPr id="393220" name="Artist - Track 19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919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678" fill="hold"/>
                                        <p:tgtEl>
                                          <p:spTgt spid="393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322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43887" cy="1314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v-SE" b="1" dirty="0" smtClean="0">
                <a:solidFill>
                  <a:schemeClr val="accent6">
                    <a:lumMod val="10000"/>
                  </a:schemeClr>
                </a:solidFill>
                <a:latin typeface="Bodoni MT Poster Compressed" pitchFamily="18" charset="0"/>
              </a:rPr>
              <a:t>PERTANGGUNGJAWABAN SOSIAL KORPORA</a:t>
            </a:r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  <a:latin typeface="Bodoni MT Poster Compressed" pitchFamily="18" charset="0"/>
              </a:rPr>
              <a:t>T DAN ETIKA BISNIS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857375"/>
            <a:ext cx="8312150" cy="4786313"/>
          </a:xfrm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/>
              <a:t>Hal-hal penting yang harus diperhatikan</a:t>
            </a:r>
            <a:r>
              <a:rPr lang="en-US" sz="2000" smtClean="0"/>
              <a:t>: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sz="2000" smtClean="0"/>
              <a:t>Memahami arti penting pendekatan stakeholder pada pertanggungjawaban sosial.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sz="2000" smtClean="0"/>
              <a:t>Menjelaskan kisaran per</a:t>
            </a:r>
            <a:r>
              <a:rPr lang="id-ID" sz="2000" smtClean="0"/>
              <a:t>t</a:t>
            </a:r>
            <a:r>
              <a:rPr lang="en-US" sz="2000" smtClean="0"/>
              <a:t>anggungjawaban sosial dan efek bermacam-macam opsi terhdap laba perusahaan.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sz="2000" smtClean="0"/>
              <a:t>Menguraikan sebuah audit sosial dan menjelaskan arti pentingnya.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sz="2000" smtClean="0"/>
              <a:t>Mendiskusikan efek Sarbanes-Oxley Act 2002 terhadap perilaku etika bisnis.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sz="2000" smtClean="0"/>
              <a:t>Membandingkan keuntungan-keuntungan berbagai pendekatan sosial kolaboratif dengan pendekatan-pendekatan alternatif pada CSR. 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en-US" sz="2000" smtClean="0"/>
              <a:t>Menjelaskan lima prinsip inisiatif sosial kolaboratif. </a:t>
            </a:r>
            <a:endParaRPr lang="sv-SE" sz="2000" smtClean="0"/>
          </a:p>
          <a:p>
            <a:pPr marL="228600" indent="-228600" eaLnBrk="1" hangingPunct="1">
              <a:lnSpc>
                <a:spcPct val="80000"/>
              </a:lnSpc>
            </a:pPr>
            <a:r>
              <a:rPr lang="sv-SE" sz="2000" smtClean="0"/>
              <a:t>Membandingkan nilai-nilai kebaikan pendekatan-pendekatan berbeda pada etika bisnis.</a:t>
            </a:r>
          </a:p>
          <a:p>
            <a:pPr marL="228600" indent="-228600" eaLnBrk="1" hangingPunct="1">
              <a:lnSpc>
                <a:spcPct val="80000"/>
              </a:lnSpc>
            </a:pPr>
            <a:r>
              <a:rPr lang="sv-SE" sz="2000" smtClean="0"/>
              <a:t>Menjelaskan relevansi etika bisnis pada praktek manajemen strategis. 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2343423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8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8" grpId="0"/>
      <p:bldP spid="3829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58175" cy="1000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PENDEKATAN STAKEHOLDER PD PERTANGGUNGJAWABAN SOSIAL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325" indent="-58738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1600" smtClean="0"/>
              <a:t> </a:t>
            </a:r>
            <a:r>
              <a:rPr lang="en-US" sz="2000" smtClean="0"/>
              <a:t>Pendekatan stakeholder pada Pertanggungjawaban  sosial korporat merupakan misi bahwa sebuah bisnis mempunyai  suatu kewajiban untuk melayani masyarakat pada umumnya dan juga kepentingan-kepentingan  finansial para pemegang sahamnya, maka dari itu langkah-langkah  yang perlu diambil  perusahaan untuk melibatkan kepentingan-kepentingan  kelompok  kedalam pernyataan misi perusahaan adalah:</a:t>
            </a:r>
          </a:p>
          <a:p>
            <a:pPr marL="1079500" lvl="1" eaLnBrk="1" hangingPunct="1">
              <a:lnSpc>
                <a:spcPct val="90000"/>
              </a:lnSpc>
              <a:buClr>
                <a:schemeClr val="tx1"/>
              </a:buClr>
              <a:buFontTx/>
              <a:buBlip>
                <a:blip r:embed="rId4"/>
              </a:buBlip>
            </a:pPr>
            <a:r>
              <a:rPr lang="en-US" sz="2000" smtClean="0"/>
              <a:t>Pengenalan Para stakeholder </a:t>
            </a:r>
            <a:r>
              <a:rPr lang="en-US" sz="2000" smtClean="0">
                <a:cs typeface="Arial" charset="0"/>
              </a:rPr>
              <a:t>→  Manajer-manajer  strategis harus mengenali semua kelompok     stakeholder dan membobot hak-hak dan kemampuan masing-masing  mereka untuk mempengaruhi keberhasilan perusahaan.</a:t>
            </a:r>
          </a:p>
          <a:p>
            <a:pPr marL="1079500" lvl="1" eaLnBrk="1" hangingPunct="1">
              <a:lnSpc>
                <a:spcPct val="90000"/>
              </a:lnSpc>
              <a:buClr>
                <a:schemeClr val="tx1"/>
              </a:buClr>
              <a:buFontTx/>
              <a:buBlip>
                <a:blip r:embed="rId4"/>
              </a:buBlip>
            </a:pPr>
            <a:r>
              <a:rPr lang="en-US" sz="2000" smtClean="0">
                <a:cs typeface="Arial" charset="0"/>
              </a:rPr>
              <a:t>Pemahaman →  Para pengambil keputusan strategis  harus memahami permintaan-permintaan khusus  masing-masing kelompok</a:t>
            </a:r>
            <a:endParaRPr lang="en-US" sz="1800" smtClean="0"/>
          </a:p>
          <a:p>
            <a:pPr marL="60325" indent="-58738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1400" smtClean="0"/>
          </a:p>
        </p:txBody>
      </p:sp>
      <p:pic>
        <p:nvPicPr>
          <p:cNvPr id="384004" name="04 Jalanku Tak Panja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090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9504" fill="hold"/>
                                        <p:tgtEl>
                                          <p:spTgt spid="3840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400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latin typeface="Britannic Bold" pitchFamily="34" charset="0"/>
              </a:rPr>
              <a:t>Tipe-tipe</a:t>
            </a:r>
            <a:r>
              <a:rPr lang="en-US" sz="3600" dirty="0" smtClean="0">
                <a:latin typeface="Britannic Bold" pitchFamily="34" charset="0"/>
              </a:rPr>
              <a:t> </a:t>
            </a:r>
            <a:r>
              <a:rPr lang="en-US" sz="3600" dirty="0" err="1" smtClean="0">
                <a:latin typeface="Britannic Bold" pitchFamily="34" charset="0"/>
              </a:rPr>
              <a:t>Pertanggungjawaban</a:t>
            </a:r>
            <a:endParaRPr lang="en-US" sz="3600" dirty="0" smtClean="0">
              <a:latin typeface="Britannic Bold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643063"/>
            <a:ext cx="8262937" cy="4452937"/>
          </a:xfrm>
        </p:spPr>
        <p:txBody>
          <a:bodyPr/>
          <a:lstStyle/>
          <a:p>
            <a:pPr marL="60325" indent="-60325" eaLnBrk="1" hangingPunct="1">
              <a:lnSpc>
                <a:spcPct val="80000"/>
              </a:lnSpc>
              <a:buFontTx/>
              <a:buNone/>
              <a:defRPr/>
            </a:pPr>
            <a:r>
              <a:rPr lang="en-US" sz="1200" dirty="0" smtClean="0"/>
              <a:t> </a:t>
            </a:r>
            <a:r>
              <a:rPr lang="en-US" sz="1800" dirty="0" err="1" smtClean="0"/>
              <a:t>Empat</a:t>
            </a:r>
            <a:r>
              <a:rPr lang="en-US" sz="1800" dirty="0" smtClean="0"/>
              <a:t> (4) </a:t>
            </a:r>
            <a:r>
              <a:rPr lang="en-US" sz="1800" dirty="0" err="1" smtClean="0"/>
              <a:t>tipe</a:t>
            </a:r>
            <a:r>
              <a:rPr lang="en-US" sz="1800" dirty="0" smtClean="0"/>
              <a:t> </a:t>
            </a:r>
            <a:r>
              <a:rPr lang="en-US" sz="1800" dirty="0" err="1" smtClean="0"/>
              <a:t>komitmen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memahami</a:t>
            </a:r>
            <a:r>
              <a:rPr lang="en-US" sz="1800" dirty="0" smtClean="0"/>
              <a:t> </a:t>
            </a:r>
            <a:r>
              <a:rPr lang="en-US" sz="1800" dirty="0" err="1" smtClean="0"/>
              <a:t>hakekat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kisaran</a:t>
            </a:r>
            <a:r>
              <a:rPr lang="en-US" sz="1800" dirty="0" smtClean="0"/>
              <a:t> </a:t>
            </a:r>
            <a:r>
              <a:rPr lang="en-US" sz="1800" dirty="0" err="1" smtClean="0"/>
              <a:t>pertanggungjawaban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apa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merencanakan</a:t>
            </a:r>
            <a:r>
              <a:rPr lang="en-US" sz="1800" dirty="0" smtClean="0"/>
              <a:t>: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  <a:defRPr/>
            </a:pP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</a:rPr>
              <a:t>Pertanggungjawaban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</a:rPr>
              <a:t> 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</a:rPr>
              <a:t>sosial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1800" dirty="0" smtClean="0">
                <a:cs typeface="Arial" charset="0"/>
              </a:rPr>
              <a:t>→ </a:t>
            </a:r>
            <a:r>
              <a:rPr lang="en-US" sz="1800" dirty="0" err="1" smtClean="0">
                <a:cs typeface="Arial" charset="0"/>
              </a:rPr>
              <a:t>sebagai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satu-satunya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pertanggungjawaban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sosial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sah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daripada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bisnis</a:t>
            </a:r>
            <a:r>
              <a:rPr lang="en-US" sz="1800" dirty="0" smtClean="0">
                <a:cs typeface="Arial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  <a:defRPr/>
            </a:pP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Pertanggungjawaban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hukum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→ </a:t>
            </a:r>
            <a:r>
              <a:rPr lang="en-US" sz="1800" dirty="0" err="1" smtClean="0">
                <a:cs typeface="Arial" charset="0"/>
              </a:rPr>
              <a:t>mencerminkan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kewajiban-kewajiban</a:t>
            </a:r>
            <a:r>
              <a:rPr lang="en-US" sz="1800" dirty="0" smtClean="0">
                <a:cs typeface="Arial" charset="0"/>
              </a:rPr>
              <a:t>  </a:t>
            </a:r>
            <a:r>
              <a:rPr lang="en-US" sz="1800" dirty="0" err="1" smtClean="0">
                <a:cs typeface="Arial" charset="0"/>
              </a:rPr>
              <a:t>perusahaan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untuk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mematuhi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undang-undang</a:t>
            </a:r>
            <a:r>
              <a:rPr lang="en-US" sz="1800" dirty="0" smtClean="0">
                <a:cs typeface="Arial" charset="0"/>
              </a:rPr>
              <a:t> yang </a:t>
            </a:r>
            <a:r>
              <a:rPr lang="en-US" sz="1800" dirty="0" err="1" smtClean="0">
                <a:cs typeface="Arial" charset="0"/>
              </a:rPr>
              <a:t>mengatur</a:t>
            </a:r>
            <a:r>
              <a:rPr lang="en-US" sz="1800" dirty="0" smtClean="0">
                <a:cs typeface="Arial" charset="0"/>
              </a:rPr>
              <a:t>  </a:t>
            </a:r>
            <a:r>
              <a:rPr lang="en-US" sz="1800" dirty="0" err="1" smtClean="0">
                <a:cs typeface="Arial" charset="0"/>
              </a:rPr>
              <a:t>aktivitas-aktivitas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bisnis</a:t>
            </a:r>
            <a:r>
              <a:rPr lang="en-US" sz="1800" dirty="0" smtClean="0">
                <a:cs typeface="Arial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  <a:defRPr/>
            </a:pP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Pertanggungjawaban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etika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→ </a:t>
            </a:r>
            <a:r>
              <a:rPr lang="en-US" sz="1800" dirty="0" err="1" smtClean="0">
                <a:cs typeface="Arial" charset="0"/>
              </a:rPr>
              <a:t>mencerminkan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pandangan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perusahaan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tentang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perilaku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bisnis</a:t>
            </a:r>
            <a:r>
              <a:rPr lang="en-US" sz="1800" dirty="0" smtClean="0">
                <a:cs typeface="Arial" charset="0"/>
              </a:rPr>
              <a:t> yang </a:t>
            </a:r>
            <a:r>
              <a:rPr lang="en-US" sz="1800" dirty="0" err="1" smtClean="0">
                <a:cs typeface="Arial" charset="0"/>
              </a:rPr>
              <a:t>tepat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benar</a:t>
            </a:r>
            <a:r>
              <a:rPr lang="en-US" sz="1800" dirty="0" smtClean="0">
                <a:cs typeface="Arial" charset="0"/>
              </a:rPr>
              <a:t>, </a:t>
            </a:r>
            <a:r>
              <a:rPr lang="en-US" sz="1800" dirty="0" err="1" smtClean="0">
                <a:cs typeface="Arial" charset="0"/>
              </a:rPr>
              <a:t>serta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merupakan</a:t>
            </a:r>
            <a:r>
              <a:rPr lang="en-US" sz="1800" dirty="0" smtClean="0">
                <a:cs typeface="Arial" charset="0"/>
              </a:rPr>
              <a:t>  </a:t>
            </a:r>
            <a:r>
              <a:rPr lang="en-US" sz="1800" dirty="0" err="1" smtClean="0">
                <a:cs typeface="Arial" charset="0"/>
              </a:rPr>
              <a:t>kewajiban-kewajiban</a:t>
            </a:r>
            <a:r>
              <a:rPr lang="en-US" sz="1800" dirty="0" smtClean="0">
                <a:cs typeface="Arial" charset="0"/>
              </a:rPr>
              <a:t>  yang </a:t>
            </a:r>
            <a:r>
              <a:rPr lang="en-US" sz="1800" dirty="0" err="1" smtClean="0">
                <a:cs typeface="Arial" charset="0"/>
              </a:rPr>
              <a:t>melebihi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ketentuan-ketentuan</a:t>
            </a:r>
            <a:r>
              <a:rPr lang="en-US" sz="1800" dirty="0" smtClean="0">
                <a:cs typeface="Arial" charset="0"/>
              </a:rPr>
              <a:t>  </a:t>
            </a:r>
            <a:r>
              <a:rPr lang="en-US" sz="1800" dirty="0" err="1" smtClean="0">
                <a:cs typeface="Arial" charset="0"/>
              </a:rPr>
              <a:t>hukum</a:t>
            </a:r>
            <a:r>
              <a:rPr lang="en-US" sz="1800" dirty="0" smtClean="0">
                <a:cs typeface="Arial" charset="0"/>
              </a:rPr>
              <a:t>.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  <a:defRPr/>
            </a:pP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Pertanggungjawaban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diskresional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→ </a:t>
            </a:r>
            <a:r>
              <a:rPr lang="en-US" sz="1800" dirty="0" err="1" smtClean="0">
                <a:cs typeface="Arial" charset="0"/>
              </a:rPr>
              <a:t>merupakan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pertanggungjawaban</a:t>
            </a:r>
            <a:r>
              <a:rPr lang="en-US" sz="1800" dirty="0" smtClean="0">
                <a:cs typeface="Arial" charset="0"/>
              </a:rPr>
              <a:t> yang </a:t>
            </a:r>
            <a:r>
              <a:rPr lang="en-US" sz="1800" dirty="0" err="1" smtClean="0">
                <a:cs typeface="Arial" charset="0"/>
              </a:rPr>
              <a:t>diasumsikan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secara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sukarela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oleh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sebuah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organisasi</a:t>
            </a:r>
            <a:r>
              <a:rPr lang="en-US" sz="1800" dirty="0" smtClean="0">
                <a:cs typeface="Arial" charset="0"/>
              </a:rPr>
              <a:t>  </a:t>
            </a:r>
            <a:r>
              <a:rPr lang="en-US" sz="1800" dirty="0" err="1" smtClean="0">
                <a:cs typeface="Arial" charset="0"/>
              </a:rPr>
              <a:t>bisnis</a:t>
            </a:r>
            <a:r>
              <a:rPr lang="en-US" sz="1800" dirty="0" smtClean="0">
                <a:cs typeface="Arial" charset="0"/>
              </a:rPr>
              <a:t>, yang </a:t>
            </a:r>
            <a:r>
              <a:rPr lang="en-US" sz="1800" dirty="0" err="1" smtClean="0">
                <a:cs typeface="Arial" charset="0"/>
              </a:rPr>
              <a:t>meliputi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aktivitas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hubungan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masyarakat</a:t>
            </a:r>
            <a:r>
              <a:rPr lang="en-US" sz="1800" dirty="0" smtClean="0">
                <a:cs typeface="Arial" charset="0"/>
              </a:rPr>
              <a:t>, </a:t>
            </a:r>
            <a:r>
              <a:rPr lang="en-US" sz="1800" dirty="0" err="1" smtClean="0">
                <a:cs typeface="Arial" charset="0"/>
              </a:rPr>
              <a:t>kewarganegaraan</a:t>
            </a:r>
            <a:r>
              <a:rPr lang="en-US" sz="1800" dirty="0" smtClean="0">
                <a:cs typeface="Arial" charset="0"/>
              </a:rPr>
              <a:t> yang </a:t>
            </a:r>
            <a:r>
              <a:rPr lang="en-US" sz="1800" dirty="0" err="1" smtClean="0">
                <a:cs typeface="Arial" charset="0"/>
              </a:rPr>
              <a:t>baik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pertanggungjawaban</a:t>
            </a:r>
            <a:r>
              <a:rPr lang="en-US" sz="1800" dirty="0" smtClean="0">
                <a:cs typeface="Arial" charset="0"/>
              </a:rPr>
              <a:t>  </a:t>
            </a:r>
            <a:r>
              <a:rPr lang="en-US" sz="1800" dirty="0" err="1" smtClean="0">
                <a:cs typeface="Arial" charset="0"/>
              </a:rPr>
              <a:t>sosial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korporat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penuh</a:t>
            </a:r>
            <a:r>
              <a:rPr lang="en-US" sz="1800" dirty="0" smtClean="0">
                <a:cs typeface="Arial" charset="0"/>
              </a:rPr>
              <a:t>.</a:t>
            </a:r>
          </a:p>
        </p:txBody>
      </p:sp>
      <p:pic>
        <p:nvPicPr>
          <p:cNvPr id="385028" name="03 Tak Ada Yang Perlu Disesal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370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8130" fill="hold"/>
                                        <p:tgtEl>
                                          <p:spTgt spid="3850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502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571500"/>
            <a:ext cx="8243887" cy="8461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Pertanggungjawaban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sosial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korporat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dan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laba</a:t>
            </a: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857375"/>
            <a:ext cx="8186737" cy="40005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800" smtClean="0"/>
              <a:t>Tujuan setiap perusahaan </a:t>
            </a:r>
            <a:r>
              <a:rPr lang="en-US" sz="1800" smtClean="0">
                <a:cs typeface="Arial" charset="0"/>
              </a:rPr>
              <a:t>→ memelihara kelangsungan hidup melalui laba jangka panjang, tetapi sampai semua biaya dan manfaat dicapai, laba bisa jadi tidak diklaim. Pada kasus pertanggungjawaban sosial korporat, biaya-biaya  dan manfaat-manfaat adalah ekonomis dan sosial.</a:t>
            </a:r>
          </a:p>
          <a:p>
            <a:pPr marL="0" indent="0" eaLnBrk="1" hangingPunct="1">
              <a:buFontTx/>
              <a:buNone/>
            </a:pPr>
            <a:endParaRPr lang="en-US" sz="1800" smtClean="0"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sz="1800" smtClean="0">
                <a:cs typeface="Arial" charset="0"/>
              </a:rPr>
              <a:t>Sementara biaya-biaya dan manfaat-manfaat ekonomis dapat dihitung dengan mudah, biaya-biaya dan manfaat sosial tidak. </a:t>
            </a:r>
            <a:endParaRPr lang="id-ID" sz="1800" smtClean="0"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sz="1800" smtClean="0">
                <a:cs typeface="Arial" charset="0"/>
              </a:rPr>
              <a:t>Dengan demikian para menajer beresiko mensubordinasi konsekuensi-konsekuensi sosial menuju kinerja lain yang dapat diukur lebih langsung.</a:t>
            </a:r>
          </a:p>
        </p:txBody>
      </p:sp>
      <p:pic>
        <p:nvPicPr>
          <p:cNvPr id="386052" name="02 Kedamaian Hat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097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5113" fill="hold"/>
                                        <p:tgtEl>
                                          <p:spTgt spid="386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605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500063"/>
            <a:ext cx="8243887" cy="9175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Britannic Bold" pitchFamily="34" charset="0"/>
              </a:rPr>
              <a:t>Audit </a:t>
            </a:r>
            <a:r>
              <a:rPr lang="en-US" sz="4000" dirty="0" err="1" smtClean="0">
                <a:latin typeface="Britannic Bold" pitchFamily="34" charset="0"/>
              </a:rPr>
              <a:t>Sosial</a:t>
            </a:r>
            <a:endParaRPr lang="en-US" sz="4000" dirty="0" smtClean="0">
              <a:latin typeface="Britannic Bold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75"/>
            <a:ext cx="8229600" cy="4198938"/>
          </a:xfrm>
        </p:spPr>
        <p:txBody>
          <a:bodyPr/>
          <a:lstStyle/>
          <a:p>
            <a:pPr marL="350838" indent="-350838" eaLnBrk="1" hangingPunct="1">
              <a:buFontTx/>
              <a:buBlip>
                <a:blip r:embed="rId4"/>
              </a:buBlip>
              <a:defRPr/>
            </a:pP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</a:rPr>
              <a:t>Audit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</a:rPr>
              <a:t>Sosial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1800" dirty="0" smtClean="0">
                <a:cs typeface="Arial" charset="0"/>
              </a:rPr>
              <a:t>→ </a:t>
            </a:r>
            <a:r>
              <a:rPr lang="en-US" sz="1800" dirty="0" err="1" smtClean="0">
                <a:cs typeface="Arial" charset="0"/>
              </a:rPr>
              <a:t>untuk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mengukur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kinerja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sosial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aktual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sebuah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perusahaan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terhadap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sasaran-sasaran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sosial</a:t>
            </a:r>
            <a:r>
              <a:rPr lang="en-US" sz="1800" dirty="0" smtClean="0">
                <a:cs typeface="Arial" charset="0"/>
              </a:rPr>
              <a:t> yang </a:t>
            </a:r>
            <a:r>
              <a:rPr lang="en-US" sz="1800" dirty="0" err="1" smtClean="0">
                <a:cs typeface="Arial" charset="0"/>
              </a:rPr>
              <a:t>telah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ditetapkan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olehnya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sendiri</a:t>
            </a:r>
            <a:r>
              <a:rPr lang="en-US" sz="1800" dirty="0" smtClean="0">
                <a:cs typeface="Arial" charset="0"/>
              </a:rPr>
              <a:t>. </a:t>
            </a:r>
            <a:r>
              <a:rPr lang="en-US" sz="1800" dirty="0" err="1" smtClean="0">
                <a:cs typeface="Arial" charset="0"/>
              </a:rPr>
              <a:t>Sebuah</a:t>
            </a:r>
            <a:r>
              <a:rPr lang="en-US" sz="1800" dirty="0" smtClean="0">
                <a:cs typeface="Arial" charset="0"/>
              </a:rPr>
              <a:t> audit </a:t>
            </a:r>
            <a:r>
              <a:rPr lang="en-US" sz="1800" dirty="0" err="1" smtClean="0">
                <a:cs typeface="Arial" charset="0"/>
              </a:rPr>
              <a:t>sosial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bisa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dilaksanakan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oleh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perusahaan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itu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sendiri</a:t>
            </a:r>
            <a:r>
              <a:rPr lang="en-US" sz="1800" dirty="0" smtClean="0">
                <a:cs typeface="Arial" charset="0"/>
              </a:rPr>
              <a:t>, </a:t>
            </a:r>
            <a:r>
              <a:rPr lang="en-US" sz="1800" dirty="0" err="1" smtClean="0">
                <a:cs typeface="Arial" charset="0"/>
              </a:rPr>
              <a:t>tetapi</a:t>
            </a:r>
            <a:r>
              <a:rPr lang="en-US" sz="1800" dirty="0" smtClean="0">
                <a:cs typeface="Arial" charset="0"/>
              </a:rPr>
              <a:t> audit </a:t>
            </a:r>
            <a:r>
              <a:rPr lang="en-US" sz="1800" dirty="0" err="1" smtClean="0">
                <a:cs typeface="Arial" charset="0"/>
              </a:rPr>
              <a:t>sosial</a:t>
            </a:r>
            <a:r>
              <a:rPr lang="en-US" sz="1800" dirty="0" smtClean="0">
                <a:cs typeface="Arial" charset="0"/>
              </a:rPr>
              <a:t> yang </a:t>
            </a:r>
            <a:r>
              <a:rPr lang="en-US" sz="1800" dirty="0" err="1" smtClean="0">
                <a:cs typeface="Arial" charset="0"/>
              </a:rPr>
              <a:t>dilaksanakan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oleh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seorang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konsultan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luar</a:t>
            </a:r>
            <a:r>
              <a:rPr lang="en-US" sz="1800" dirty="0" smtClean="0">
                <a:cs typeface="Arial" charset="0"/>
              </a:rPr>
              <a:t> yang </a:t>
            </a:r>
            <a:r>
              <a:rPr lang="en-US" sz="1800" dirty="0" err="1" smtClean="0">
                <a:cs typeface="Arial" charset="0"/>
              </a:rPr>
              <a:t>akan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mengenakan</a:t>
            </a:r>
            <a:r>
              <a:rPr lang="en-US" sz="1800" dirty="0" smtClean="0">
                <a:cs typeface="Arial" charset="0"/>
              </a:rPr>
              <a:t> bias-bias  minimal </a:t>
            </a:r>
            <a:r>
              <a:rPr lang="en-US" sz="1800" dirty="0" err="1" smtClean="0">
                <a:cs typeface="Arial" charset="0"/>
              </a:rPr>
              <a:t>terbukti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bisa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lebih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menguntungkan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bagi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perusahaan</a:t>
            </a:r>
            <a:r>
              <a:rPr lang="en-US" sz="1800" dirty="0" smtClean="0">
                <a:cs typeface="Arial" charset="0"/>
              </a:rPr>
              <a:t>. </a:t>
            </a:r>
            <a:r>
              <a:rPr lang="en-US" sz="1800" dirty="0" err="1" smtClean="0">
                <a:cs typeface="Arial" charset="0"/>
              </a:rPr>
              <a:t>Menyangkut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sebuah</a:t>
            </a:r>
            <a:r>
              <a:rPr lang="en-US" sz="1800" dirty="0" smtClean="0">
                <a:cs typeface="Arial" charset="0"/>
              </a:rPr>
              <a:t> audit </a:t>
            </a:r>
            <a:r>
              <a:rPr lang="en-US" sz="1800" dirty="0" err="1" smtClean="0">
                <a:cs typeface="Arial" charset="0"/>
              </a:rPr>
              <a:t>sosial</a:t>
            </a:r>
            <a:r>
              <a:rPr lang="en-US" sz="1800" dirty="0" smtClean="0">
                <a:cs typeface="Arial" charset="0"/>
              </a:rPr>
              <a:t>  </a:t>
            </a:r>
            <a:r>
              <a:rPr lang="en-US" sz="1800" dirty="0" err="1" smtClean="0">
                <a:cs typeface="Arial" charset="0"/>
              </a:rPr>
              <a:t>seorang</a:t>
            </a:r>
            <a:r>
              <a:rPr lang="en-US" sz="1800" dirty="0" smtClean="0">
                <a:cs typeface="Arial" charset="0"/>
              </a:rPr>
              <a:t> auditor </a:t>
            </a:r>
            <a:r>
              <a:rPr lang="en-US" sz="1800" dirty="0" err="1" smtClean="0">
                <a:cs typeface="Arial" charset="0"/>
              </a:rPr>
              <a:t>luar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membawa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kredibilitas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kepada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evaluasinya</a:t>
            </a:r>
            <a:r>
              <a:rPr lang="en-US" sz="1800" dirty="0" smtClean="0">
                <a:cs typeface="Arial" charset="0"/>
              </a:rPr>
              <a:t>.</a:t>
            </a:r>
          </a:p>
          <a:p>
            <a:pPr marL="350838" indent="-350838" eaLnBrk="1" hangingPunct="1">
              <a:buFontTx/>
              <a:buBlip>
                <a:blip r:embed="rId4"/>
              </a:buBlip>
              <a:defRPr/>
            </a:pPr>
            <a:endParaRPr lang="en-US" sz="1800" dirty="0" smtClean="0">
              <a:cs typeface="Arial" charset="0"/>
            </a:endParaRPr>
          </a:p>
          <a:p>
            <a:pPr marL="350838" indent="-350838" eaLnBrk="1" hangingPunct="1">
              <a:buFontTx/>
              <a:buBlip>
                <a:blip r:embed="rId4"/>
              </a:buBlip>
              <a:defRPr/>
            </a:pP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Audit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Sosial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→ </a:t>
            </a:r>
            <a:r>
              <a:rPr lang="en-US" sz="1800" dirty="0" err="1" smtClean="0">
                <a:cs typeface="Arial" charset="0"/>
              </a:rPr>
              <a:t>bisa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juga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digunakan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lebih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dari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sekedar</a:t>
            </a:r>
            <a:r>
              <a:rPr lang="en-US" sz="1800" dirty="0" smtClean="0">
                <a:cs typeface="Arial" charset="0"/>
              </a:rPr>
              <a:t> monitoring </a:t>
            </a:r>
            <a:r>
              <a:rPr lang="en-US" sz="1800" dirty="0" err="1" smtClean="0">
                <a:cs typeface="Arial" charset="0"/>
              </a:rPr>
              <a:t>dan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pengevaluasian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terhadap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kinerja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sosial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perusahaan</a:t>
            </a:r>
            <a:r>
              <a:rPr lang="en-US" sz="1800" dirty="0" smtClean="0">
                <a:cs typeface="Arial" charset="0"/>
              </a:rPr>
              <a:t>.</a:t>
            </a:r>
          </a:p>
        </p:txBody>
      </p:sp>
      <p:pic>
        <p:nvPicPr>
          <p:cNvPr id="387076" name="Artist - Track 19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418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678" fill="hold"/>
                                        <p:tgtEl>
                                          <p:spTgt spid="387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707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500063"/>
            <a:ext cx="8243887" cy="9175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latin typeface="Britannic Bold" pitchFamily="34" charset="0"/>
              </a:rPr>
              <a:t>Etika</a:t>
            </a:r>
            <a:r>
              <a:rPr lang="en-US" sz="3600" dirty="0" smtClean="0">
                <a:latin typeface="Britannic Bold" pitchFamily="34" charset="0"/>
              </a:rPr>
              <a:t> </a:t>
            </a:r>
            <a:r>
              <a:rPr lang="en-US" sz="3600" dirty="0" err="1" smtClean="0">
                <a:latin typeface="Britannic Bold" pitchFamily="34" charset="0"/>
              </a:rPr>
              <a:t>Manajemen</a:t>
            </a:r>
            <a:r>
              <a:rPr lang="en-US" sz="3600" dirty="0" smtClean="0">
                <a:latin typeface="Britannic Bold" pitchFamily="34" charset="0"/>
              </a:rPr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8229600" cy="4127500"/>
          </a:xfrm>
        </p:spPr>
        <p:txBody>
          <a:bodyPr/>
          <a:lstStyle/>
          <a:p>
            <a:pPr marL="288925" indent="-288925" eaLnBrk="1" hangingPunct="1">
              <a:buFontTx/>
              <a:buBlip>
                <a:blip r:embed="rId4"/>
              </a:buBlip>
              <a:defRPr/>
            </a:pP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</a:rPr>
              <a:t>Terminologi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</a:rPr>
              <a:t>etika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1800" dirty="0" smtClean="0">
                <a:cs typeface="Arial" charset="0"/>
              </a:rPr>
              <a:t>→ </a:t>
            </a:r>
            <a:r>
              <a:rPr lang="en-US" sz="1800" dirty="0" err="1" smtClean="0">
                <a:cs typeface="Arial" charset="0"/>
              </a:rPr>
              <a:t>mengacu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pada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prinsip-prinsip</a:t>
            </a:r>
            <a:r>
              <a:rPr lang="en-US" sz="1800" dirty="0" smtClean="0">
                <a:cs typeface="Arial" charset="0"/>
              </a:rPr>
              <a:t> moral yang </a:t>
            </a:r>
            <a:r>
              <a:rPr lang="en-US" sz="1800" dirty="0" err="1" smtClean="0">
                <a:cs typeface="Arial" charset="0"/>
              </a:rPr>
              <a:t>mencerminkan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keyakinan-keyakinan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masyarakat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tentang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tindakan-tindakan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seseorang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individu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atau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sebuah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kelompok</a:t>
            </a:r>
            <a:r>
              <a:rPr lang="en-US" sz="1800" dirty="0" smtClean="0">
                <a:cs typeface="Arial" charset="0"/>
              </a:rPr>
              <a:t> yang </a:t>
            </a:r>
            <a:r>
              <a:rPr lang="en-US" sz="1800" dirty="0" err="1" smtClean="0">
                <a:cs typeface="Arial" charset="0"/>
              </a:rPr>
              <a:t>adalah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benar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salah</a:t>
            </a:r>
            <a:r>
              <a:rPr lang="en-US" sz="1800" dirty="0" smtClean="0">
                <a:cs typeface="Arial" charset="0"/>
              </a:rPr>
              <a:t>.</a:t>
            </a:r>
          </a:p>
          <a:p>
            <a:pPr marL="288925" indent="-288925" eaLnBrk="1" hangingPunct="1">
              <a:buFontTx/>
              <a:buBlip>
                <a:blip r:embed="rId4"/>
              </a:buBlip>
              <a:defRPr/>
            </a:pPr>
            <a:endParaRPr lang="en-US" sz="1800" dirty="0" smtClean="0">
              <a:cs typeface="Arial" charset="0"/>
            </a:endParaRPr>
          </a:p>
          <a:p>
            <a:pPr marL="288925" indent="-288925" eaLnBrk="1" hangingPunct="1">
              <a:buFontTx/>
              <a:buBlip>
                <a:blip r:embed="rId4"/>
              </a:buBlip>
              <a:defRPr/>
            </a:pP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Standar-standar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sz="1800" dirty="0" err="1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etika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→ </a:t>
            </a:r>
            <a:r>
              <a:rPr lang="en-US" sz="1800" dirty="0" err="1" smtClean="0">
                <a:cs typeface="Arial" charset="0"/>
              </a:rPr>
              <a:t>tidak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mencerminkan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sebuah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peraturan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atau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kode</a:t>
            </a:r>
            <a:r>
              <a:rPr lang="en-US" sz="1800" dirty="0" smtClean="0">
                <a:cs typeface="Arial" charset="0"/>
              </a:rPr>
              <a:t> yang </a:t>
            </a:r>
            <a:r>
              <a:rPr lang="en-US" sz="1800" dirty="0" err="1" smtClean="0">
                <a:cs typeface="Arial" charset="0"/>
              </a:rPr>
              <a:t>diterima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secara</a:t>
            </a:r>
            <a:r>
              <a:rPr lang="en-US" sz="1800" dirty="0" smtClean="0">
                <a:cs typeface="Arial" charset="0"/>
              </a:rPr>
              <a:t> universal, </a:t>
            </a:r>
            <a:r>
              <a:rPr lang="en-US" sz="1800" dirty="0" err="1" smtClean="0">
                <a:cs typeface="Arial" charset="0"/>
              </a:rPr>
              <a:t>tetapi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akhirnya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produk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akhir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sebuah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proses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pendefinisian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pengklarfikasian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hakekat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dan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muatan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interaksi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dirty="0" err="1" smtClean="0">
                <a:cs typeface="Arial" charset="0"/>
              </a:rPr>
              <a:t>manusia</a:t>
            </a:r>
            <a:r>
              <a:rPr lang="en-US" sz="1800" dirty="0" smtClean="0">
                <a:cs typeface="Arial" charset="0"/>
              </a:rPr>
              <a:t>.</a:t>
            </a:r>
          </a:p>
        </p:txBody>
      </p:sp>
      <p:pic>
        <p:nvPicPr>
          <p:cNvPr id="388100" name="Artist - Track 18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416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750" fill="hold"/>
                                        <p:tgtEl>
                                          <p:spTgt spid="3881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810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Memenuhi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Pertanggungjawaban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sosial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korporat</a:t>
            </a:r>
            <a:endParaRPr lang="en-US" sz="3200" dirty="0" smtClean="0">
              <a:solidFill>
                <a:schemeClr val="accent6">
                  <a:lumMod val="1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57438"/>
            <a:ext cx="8229600" cy="36988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 smtClean="0"/>
              <a:t>Pertanggungjawaban sosial korporat </a:t>
            </a:r>
            <a:r>
              <a:rPr lang="en-US" sz="2400" smtClean="0">
                <a:cs typeface="Arial" charset="0"/>
              </a:rPr>
              <a:t>→ menjadi sebuah bagian vital daripada percakapan bisnis. Tantangannya  adalah bagaimana sebaiknya mencapai manfaat sosial maksimum dari sejumlah sumberdaya tertentu yang tersedia bagi proyek-proyek sosial.</a:t>
            </a:r>
          </a:p>
        </p:txBody>
      </p:sp>
      <p:pic>
        <p:nvPicPr>
          <p:cNvPr id="389124" name="Artist - Track 16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085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742" fill="hold"/>
                                        <p:tgtEl>
                                          <p:spTgt spid="389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12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357188"/>
            <a:ext cx="824388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Keuntungan-keuntungan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Kolektif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inisiatif-inisiatif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sosial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Britannic Bold" pitchFamily="34" charset="0"/>
              </a:rPr>
              <a:t>Kolaboratif</a:t>
            </a:r>
            <a:endParaRPr lang="en-US" sz="2800" dirty="0" smtClean="0">
              <a:solidFill>
                <a:schemeClr val="accent6">
                  <a:lumMod val="1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0250"/>
            <a:ext cx="8229600" cy="4056063"/>
          </a:xfrm>
        </p:spPr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r>
              <a:rPr lang="en-US" sz="2000" smtClean="0"/>
              <a:t>Masing-masing mitra memperoleh manfaat ketika mitra lainnya membawa sumberdaya, kapabilitas-kapabilitas atau aset-aset lain yang tidak dapat dengan mudah diperoleh sendiri.</a:t>
            </a:r>
          </a:p>
          <a:p>
            <a:pPr eaLnBrk="1" hangingPunct="1">
              <a:buFontTx/>
              <a:buBlip>
                <a:blip r:embed="rId4"/>
              </a:buBlip>
            </a:pPr>
            <a:endParaRPr lang="en-US" sz="2000" smtClean="0"/>
          </a:p>
          <a:p>
            <a:pPr eaLnBrk="1" hangingPunct="1">
              <a:buFontTx/>
              <a:buBlip>
                <a:blip r:embed="rId4"/>
              </a:buBlip>
            </a:pPr>
            <a:r>
              <a:rPr lang="en-US" sz="2000" smtClean="0"/>
              <a:t>Kapabilitas-kapabilitas kombinatif  memperkenankan perusahaan memperoleh dan mensitesa sumbardaya dan membangun aplikasi-aplikasi baru dari sumberdaya itu, yang menciptakan respon-respon inovatif terhadap lingkungan-lingkungan yang berkembang pesat.</a:t>
            </a:r>
          </a:p>
        </p:txBody>
      </p:sp>
      <p:pic>
        <p:nvPicPr>
          <p:cNvPr id="390148" name="Artist - Track 15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95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585" fill="hold"/>
                                        <p:tgtEl>
                                          <p:spTgt spid="3901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014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871</Words>
  <Application>Microsoft Office PowerPoint</Application>
  <PresentationFormat>On-screen Show (4:3)</PresentationFormat>
  <Paragraphs>69</Paragraphs>
  <Slides>12</Slides>
  <Notes>12</Notes>
  <HiddenSlides>0</HiddenSlides>
  <MMClips>11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PERTANGGUNGJAWABAN SOSIAL KORPORAT DAN ETIKA BISNIS</vt:lpstr>
      <vt:lpstr>PERTANGGUNGJAWABAN SOSIAL KORPORAT DAN ETIKA BISNIS </vt:lpstr>
      <vt:lpstr>PENDEKATAN STAKEHOLDER PD PERTANGGUNGJAWABAN SOSIAL</vt:lpstr>
      <vt:lpstr>Tipe-tipe Pertanggungjawaban</vt:lpstr>
      <vt:lpstr>Pertanggungjawaban sosial korporat dan laba</vt:lpstr>
      <vt:lpstr>Audit Sosial</vt:lpstr>
      <vt:lpstr>Etika Manajemen </vt:lpstr>
      <vt:lpstr>Memenuhi Pertanggungjawaban sosial korporat</vt:lpstr>
      <vt:lpstr>Keuntungan-keuntungan Kolektif inisiatif-inisiatif sosial Kolaboratif</vt:lpstr>
      <vt:lpstr>Prinsip inisiatif-inisiatif Sosial kolaboratif yang sukses</vt:lpstr>
      <vt:lpstr>Pendekatan-pendekatan pada persoalan etika</vt:lpstr>
      <vt:lpstr>Kode-kode etika bisnis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PERTANGGUNGJAWABAN SOSIAL KORPORAT DAN ETIKA BISNIS</dc:title>
  <dc:creator>Windows User</dc:creator>
  <cp:lastModifiedBy>Windows User</cp:lastModifiedBy>
  <cp:revision>1</cp:revision>
  <dcterms:created xsi:type="dcterms:W3CDTF">2017-04-02T10:10:48Z</dcterms:created>
  <dcterms:modified xsi:type="dcterms:W3CDTF">2017-04-02T10:11:23Z</dcterms:modified>
</cp:coreProperties>
</file>