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B01901-EF64-4107-87CB-20D5B2C57300}" type="datetimeFigureOut">
              <a:rPr lang="en-US" smtClean="0"/>
              <a:t>4/23/2018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535DDC-AB6D-41EA-B0E8-41C6E1B641A3}" type="slidenum">
              <a:rPr lang="en-US" smtClean="0"/>
              <a:t>‹#›</a:t>
            </a:fld>
            <a:endParaRPr lang="en-US"/>
          </a:p>
        </p:txBody>
      </p:sp>
    </p:spTree>
    <p:extLst>
      <p:ext uri="{BB962C8B-B14F-4D97-AF65-F5344CB8AC3E}">
        <p14:creationId xmlns:p14="http://schemas.microsoft.com/office/powerpoint/2010/main" val="1487131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D8418AB-5F7E-4C2D-B63B-BB30CAD2FF83}" type="slidenum">
              <a:rPr lang="en-US">
                <a:latin typeface="Arial" charset="0"/>
              </a:rPr>
              <a:pPr/>
              <a:t>1</a:t>
            </a:fld>
            <a:endParaRPr lang="en-US">
              <a:latin typeface="Arial" charset="0"/>
            </a:endParaRPr>
          </a:p>
        </p:txBody>
      </p:sp>
      <p:sp>
        <p:nvSpPr>
          <p:cNvPr id="311299" name="Rectangle 2"/>
          <p:cNvSpPr>
            <a:spLocks noGrp="1" noRot="1" noChangeAspect="1" noChangeArrowheads="1" noTextEdit="1"/>
          </p:cNvSpPr>
          <p:nvPr>
            <p:ph type="sldImg"/>
          </p:nvPr>
        </p:nvSpPr>
        <p:spPr>
          <a:ln/>
        </p:spPr>
      </p:sp>
      <p:sp>
        <p:nvSpPr>
          <p:cNvPr id="311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36A447A-D348-4C6E-859E-4029C75B7913}" type="slidenum">
              <a:rPr lang="en-US">
                <a:latin typeface="Arial" charset="0"/>
              </a:rPr>
              <a:pPr/>
              <a:t>2</a:t>
            </a:fld>
            <a:endParaRPr lang="en-US">
              <a:latin typeface="Arial" charset="0"/>
            </a:endParaRPr>
          </a:p>
        </p:txBody>
      </p:sp>
      <p:sp>
        <p:nvSpPr>
          <p:cNvPr id="312323" name="Rectangle 2"/>
          <p:cNvSpPr>
            <a:spLocks noGrp="1" noRot="1" noChangeAspect="1" noChangeArrowheads="1" noTextEdit="1"/>
          </p:cNvSpPr>
          <p:nvPr>
            <p:ph type="sldImg"/>
          </p:nvPr>
        </p:nvSpPr>
        <p:spPr>
          <a:ln/>
        </p:spPr>
      </p:sp>
      <p:sp>
        <p:nvSpPr>
          <p:cNvPr id="312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B39ABE8-653E-46C2-857A-F8A3DC74DF05}" type="slidenum">
              <a:rPr lang="en-US">
                <a:latin typeface="Arial" charset="0"/>
              </a:rPr>
              <a:pPr/>
              <a:t>3</a:t>
            </a:fld>
            <a:endParaRPr lang="en-US">
              <a:latin typeface="Arial" charset="0"/>
            </a:endParaRPr>
          </a:p>
        </p:txBody>
      </p:sp>
      <p:sp>
        <p:nvSpPr>
          <p:cNvPr id="313347" name="Rectangle 2"/>
          <p:cNvSpPr>
            <a:spLocks noGrp="1" noRot="1" noChangeAspect="1" noChangeArrowheads="1" noTextEdit="1"/>
          </p:cNvSpPr>
          <p:nvPr>
            <p:ph type="sldImg"/>
          </p:nvPr>
        </p:nvSpPr>
        <p:spPr>
          <a:ln/>
        </p:spPr>
      </p:sp>
      <p:sp>
        <p:nvSpPr>
          <p:cNvPr id="313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E6AEA21-62E8-47E7-944F-02A7D4CEB8AD}" type="slidenum">
              <a:rPr lang="en-US">
                <a:latin typeface="Arial" charset="0"/>
              </a:rPr>
              <a:pPr/>
              <a:t>4</a:t>
            </a:fld>
            <a:endParaRPr lang="en-US">
              <a:latin typeface="Arial" charset="0"/>
            </a:endParaRPr>
          </a:p>
        </p:txBody>
      </p:sp>
      <p:sp>
        <p:nvSpPr>
          <p:cNvPr id="314371" name="Rectangle 2"/>
          <p:cNvSpPr>
            <a:spLocks noGrp="1" noRot="1" noChangeAspect="1" noChangeArrowheads="1" noTextEdit="1"/>
          </p:cNvSpPr>
          <p:nvPr>
            <p:ph type="sldImg"/>
          </p:nvPr>
        </p:nvSpPr>
        <p:spPr>
          <a:ln/>
        </p:spPr>
      </p:sp>
      <p:sp>
        <p:nvSpPr>
          <p:cNvPr id="314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DE4855F-7024-4727-BB4F-2594C539518A}" type="slidenum">
              <a:rPr lang="en-US">
                <a:latin typeface="Arial" charset="0"/>
              </a:rPr>
              <a:pPr/>
              <a:t>5</a:t>
            </a:fld>
            <a:endParaRPr lang="en-US">
              <a:latin typeface="Arial" charset="0"/>
            </a:endParaRPr>
          </a:p>
        </p:txBody>
      </p:sp>
      <p:sp>
        <p:nvSpPr>
          <p:cNvPr id="315395" name="Rectangle 2"/>
          <p:cNvSpPr>
            <a:spLocks noGrp="1" noRot="1" noChangeAspect="1" noChangeArrowheads="1" noTextEdit="1"/>
          </p:cNvSpPr>
          <p:nvPr>
            <p:ph type="sldImg"/>
          </p:nvPr>
        </p:nvSpPr>
        <p:spPr>
          <a:ln/>
        </p:spPr>
      </p:sp>
      <p:sp>
        <p:nvSpPr>
          <p:cNvPr id="315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72AE959-1050-414D-9FE5-F0F27F8DB058}" type="slidenum">
              <a:rPr lang="en-US">
                <a:latin typeface="Arial" charset="0"/>
              </a:rPr>
              <a:pPr/>
              <a:t>6</a:t>
            </a:fld>
            <a:endParaRPr lang="en-US">
              <a:latin typeface="Arial" charset="0"/>
            </a:endParaRPr>
          </a:p>
        </p:txBody>
      </p:sp>
      <p:sp>
        <p:nvSpPr>
          <p:cNvPr id="316419" name="Rectangle 2"/>
          <p:cNvSpPr>
            <a:spLocks noGrp="1" noRot="1" noChangeAspect="1" noChangeArrowheads="1" noTextEdit="1"/>
          </p:cNvSpPr>
          <p:nvPr>
            <p:ph type="sldImg"/>
          </p:nvPr>
        </p:nvSpPr>
        <p:spPr>
          <a:ln/>
        </p:spPr>
      </p:sp>
      <p:sp>
        <p:nvSpPr>
          <p:cNvPr id="316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476FD3A-91D9-48DE-B94C-E221C856CFD4}" type="slidenum">
              <a:rPr lang="en-US">
                <a:latin typeface="Arial" charset="0"/>
              </a:rPr>
              <a:pPr/>
              <a:t>7</a:t>
            </a:fld>
            <a:endParaRPr lang="en-US">
              <a:latin typeface="Arial" charset="0"/>
            </a:endParaRPr>
          </a:p>
        </p:txBody>
      </p:sp>
      <p:sp>
        <p:nvSpPr>
          <p:cNvPr id="317443" name="Rectangle 2"/>
          <p:cNvSpPr>
            <a:spLocks noGrp="1" noRot="1" noChangeAspect="1" noChangeArrowheads="1" noTextEdit="1"/>
          </p:cNvSpPr>
          <p:nvPr>
            <p:ph type="sldImg"/>
          </p:nvPr>
        </p:nvSpPr>
        <p:spPr>
          <a:ln/>
        </p:spPr>
      </p:sp>
      <p:sp>
        <p:nvSpPr>
          <p:cNvPr id="317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FCBE936-D601-41A2-85A6-1DBC98DC6AC1}" type="slidenum">
              <a:rPr lang="en-US">
                <a:latin typeface="Arial" charset="0"/>
              </a:rPr>
              <a:pPr/>
              <a:t>8</a:t>
            </a:fld>
            <a:endParaRPr lang="en-US">
              <a:latin typeface="Arial" charset="0"/>
            </a:endParaRPr>
          </a:p>
        </p:txBody>
      </p:sp>
      <p:sp>
        <p:nvSpPr>
          <p:cNvPr id="318467" name="Rectangle 2"/>
          <p:cNvSpPr>
            <a:spLocks noGrp="1" noRot="1" noChangeAspect="1" noChangeArrowheads="1" noTextEdit="1"/>
          </p:cNvSpPr>
          <p:nvPr>
            <p:ph type="sldImg"/>
          </p:nvPr>
        </p:nvSpPr>
        <p:spPr>
          <a:ln/>
        </p:spPr>
      </p:sp>
      <p:sp>
        <p:nvSpPr>
          <p:cNvPr id="318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D266D3-3885-48AA-99E7-908D1E176115}" type="datetimeFigureOut">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111B5-08ED-4D3D-9EFC-83A6BA0C3E40}" type="slidenum">
              <a:rPr lang="en-US" smtClean="0"/>
              <a:t>‹#›</a:t>
            </a:fld>
            <a:endParaRPr lang="en-US"/>
          </a:p>
        </p:txBody>
      </p:sp>
    </p:spTree>
    <p:extLst>
      <p:ext uri="{BB962C8B-B14F-4D97-AF65-F5344CB8AC3E}">
        <p14:creationId xmlns:p14="http://schemas.microsoft.com/office/powerpoint/2010/main" val="1186368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D266D3-3885-48AA-99E7-908D1E176115}" type="datetimeFigureOut">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111B5-08ED-4D3D-9EFC-83A6BA0C3E40}" type="slidenum">
              <a:rPr lang="en-US" smtClean="0"/>
              <a:t>‹#›</a:t>
            </a:fld>
            <a:endParaRPr lang="en-US"/>
          </a:p>
        </p:txBody>
      </p:sp>
    </p:spTree>
    <p:extLst>
      <p:ext uri="{BB962C8B-B14F-4D97-AF65-F5344CB8AC3E}">
        <p14:creationId xmlns:p14="http://schemas.microsoft.com/office/powerpoint/2010/main" val="1870608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D266D3-3885-48AA-99E7-908D1E176115}" type="datetimeFigureOut">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111B5-08ED-4D3D-9EFC-83A6BA0C3E40}" type="slidenum">
              <a:rPr lang="en-US" smtClean="0"/>
              <a:t>‹#›</a:t>
            </a:fld>
            <a:endParaRPr lang="en-US"/>
          </a:p>
        </p:txBody>
      </p:sp>
    </p:spTree>
    <p:extLst>
      <p:ext uri="{BB962C8B-B14F-4D97-AF65-F5344CB8AC3E}">
        <p14:creationId xmlns:p14="http://schemas.microsoft.com/office/powerpoint/2010/main" val="1048505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D266D3-3885-48AA-99E7-908D1E176115}" type="datetimeFigureOut">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111B5-08ED-4D3D-9EFC-83A6BA0C3E40}" type="slidenum">
              <a:rPr lang="en-US" smtClean="0"/>
              <a:t>‹#›</a:t>
            </a:fld>
            <a:endParaRPr lang="en-US"/>
          </a:p>
        </p:txBody>
      </p:sp>
    </p:spTree>
    <p:extLst>
      <p:ext uri="{BB962C8B-B14F-4D97-AF65-F5344CB8AC3E}">
        <p14:creationId xmlns:p14="http://schemas.microsoft.com/office/powerpoint/2010/main" val="228993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D266D3-3885-48AA-99E7-908D1E176115}" type="datetimeFigureOut">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111B5-08ED-4D3D-9EFC-83A6BA0C3E40}" type="slidenum">
              <a:rPr lang="en-US" smtClean="0"/>
              <a:t>‹#›</a:t>
            </a:fld>
            <a:endParaRPr lang="en-US"/>
          </a:p>
        </p:txBody>
      </p:sp>
    </p:spTree>
    <p:extLst>
      <p:ext uri="{BB962C8B-B14F-4D97-AF65-F5344CB8AC3E}">
        <p14:creationId xmlns:p14="http://schemas.microsoft.com/office/powerpoint/2010/main" val="1818231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D266D3-3885-48AA-99E7-908D1E176115}" type="datetimeFigureOut">
              <a:rPr lang="en-US" smtClean="0"/>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A111B5-08ED-4D3D-9EFC-83A6BA0C3E40}" type="slidenum">
              <a:rPr lang="en-US" smtClean="0"/>
              <a:t>‹#›</a:t>
            </a:fld>
            <a:endParaRPr lang="en-US"/>
          </a:p>
        </p:txBody>
      </p:sp>
    </p:spTree>
    <p:extLst>
      <p:ext uri="{BB962C8B-B14F-4D97-AF65-F5344CB8AC3E}">
        <p14:creationId xmlns:p14="http://schemas.microsoft.com/office/powerpoint/2010/main" val="3011243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D266D3-3885-48AA-99E7-908D1E176115}" type="datetimeFigureOut">
              <a:rPr lang="en-US" smtClean="0"/>
              <a:t>4/23/2018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A111B5-08ED-4D3D-9EFC-83A6BA0C3E40}" type="slidenum">
              <a:rPr lang="en-US" smtClean="0"/>
              <a:t>‹#›</a:t>
            </a:fld>
            <a:endParaRPr lang="en-US"/>
          </a:p>
        </p:txBody>
      </p:sp>
    </p:spTree>
    <p:extLst>
      <p:ext uri="{BB962C8B-B14F-4D97-AF65-F5344CB8AC3E}">
        <p14:creationId xmlns:p14="http://schemas.microsoft.com/office/powerpoint/2010/main" val="2070565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D266D3-3885-48AA-99E7-908D1E176115}" type="datetimeFigureOut">
              <a:rPr lang="en-US" smtClean="0"/>
              <a:t>4/23/2018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A111B5-08ED-4D3D-9EFC-83A6BA0C3E40}" type="slidenum">
              <a:rPr lang="en-US" smtClean="0"/>
              <a:t>‹#›</a:t>
            </a:fld>
            <a:endParaRPr lang="en-US"/>
          </a:p>
        </p:txBody>
      </p:sp>
    </p:spTree>
    <p:extLst>
      <p:ext uri="{BB962C8B-B14F-4D97-AF65-F5344CB8AC3E}">
        <p14:creationId xmlns:p14="http://schemas.microsoft.com/office/powerpoint/2010/main" val="3775167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D266D3-3885-48AA-99E7-908D1E176115}" type="datetimeFigureOut">
              <a:rPr lang="en-US" smtClean="0"/>
              <a:t>4/23/2018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A111B5-08ED-4D3D-9EFC-83A6BA0C3E40}" type="slidenum">
              <a:rPr lang="en-US" smtClean="0"/>
              <a:t>‹#›</a:t>
            </a:fld>
            <a:endParaRPr lang="en-US"/>
          </a:p>
        </p:txBody>
      </p:sp>
    </p:spTree>
    <p:extLst>
      <p:ext uri="{BB962C8B-B14F-4D97-AF65-F5344CB8AC3E}">
        <p14:creationId xmlns:p14="http://schemas.microsoft.com/office/powerpoint/2010/main" val="1169882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D266D3-3885-48AA-99E7-908D1E176115}" type="datetimeFigureOut">
              <a:rPr lang="en-US" smtClean="0"/>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A111B5-08ED-4D3D-9EFC-83A6BA0C3E40}" type="slidenum">
              <a:rPr lang="en-US" smtClean="0"/>
              <a:t>‹#›</a:t>
            </a:fld>
            <a:endParaRPr lang="en-US"/>
          </a:p>
        </p:txBody>
      </p:sp>
    </p:spTree>
    <p:extLst>
      <p:ext uri="{BB962C8B-B14F-4D97-AF65-F5344CB8AC3E}">
        <p14:creationId xmlns:p14="http://schemas.microsoft.com/office/powerpoint/2010/main" val="1134238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D266D3-3885-48AA-99E7-908D1E176115}" type="datetimeFigureOut">
              <a:rPr lang="en-US" smtClean="0"/>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A111B5-08ED-4D3D-9EFC-83A6BA0C3E40}" type="slidenum">
              <a:rPr lang="en-US" smtClean="0"/>
              <a:t>‹#›</a:t>
            </a:fld>
            <a:endParaRPr lang="en-US"/>
          </a:p>
        </p:txBody>
      </p:sp>
    </p:spTree>
    <p:extLst>
      <p:ext uri="{BB962C8B-B14F-4D97-AF65-F5344CB8AC3E}">
        <p14:creationId xmlns:p14="http://schemas.microsoft.com/office/powerpoint/2010/main" val="2660779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266D3-3885-48AA-99E7-908D1E176115}" type="datetimeFigureOut">
              <a:rPr lang="en-US" smtClean="0"/>
              <a:t>4/23/2018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A111B5-08ED-4D3D-9EFC-83A6BA0C3E40}" type="slidenum">
              <a:rPr lang="en-US" smtClean="0"/>
              <a:t>‹#›</a:t>
            </a:fld>
            <a:endParaRPr lang="en-US"/>
          </a:p>
        </p:txBody>
      </p:sp>
    </p:spTree>
    <p:extLst>
      <p:ext uri="{BB962C8B-B14F-4D97-AF65-F5344CB8AC3E}">
        <p14:creationId xmlns:p14="http://schemas.microsoft.com/office/powerpoint/2010/main" val="2527106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subTitle" idx="1"/>
          </p:nvPr>
        </p:nvSpPr>
        <p:spPr>
          <a:xfrm>
            <a:off x="2590800" y="1203325"/>
            <a:ext cx="5257800" cy="701675"/>
          </a:xfrm>
        </p:spPr>
        <p:txBody>
          <a:bodyPr>
            <a:normAutofit lnSpcReduction="10000"/>
          </a:bodyPr>
          <a:lstStyle/>
          <a:p>
            <a:pPr algn="r" eaLnBrk="1" hangingPunct="1">
              <a:defRPr/>
            </a:pPr>
            <a:r>
              <a:rPr lang="en-US" sz="4400" b="0" i="1" smtClean="0">
                <a:solidFill>
                  <a:srgbClr val="FF3300"/>
                </a:solidFill>
                <a:latin typeface="Lucida Sans Unicode" pitchFamily="34" charset="0"/>
              </a:rPr>
              <a:t>STRATEGI BISNIS</a:t>
            </a:r>
          </a:p>
        </p:txBody>
      </p:sp>
      <p:sp>
        <p:nvSpPr>
          <p:cNvPr id="98307" name="Rectangle 3"/>
          <p:cNvSpPr>
            <a:spLocks noChangeArrowheads="1"/>
          </p:cNvSpPr>
          <p:nvPr/>
        </p:nvSpPr>
        <p:spPr bwMode="auto">
          <a:xfrm>
            <a:off x="1143000" y="3810000"/>
            <a:ext cx="67056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gn="r" eaLnBrk="1" hangingPunct="1">
              <a:lnSpc>
                <a:spcPct val="90000"/>
              </a:lnSpc>
              <a:buFont typeface="Wingdings" pitchFamily="2" charset="2"/>
              <a:buNone/>
            </a:pPr>
            <a:endParaRPr lang="en-US" i="1">
              <a:solidFill>
                <a:srgbClr val="663300"/>
              </a:solidFill>
              <a:latin typeface="Arial" charset="0"/>
            </a:endParaRPr>
          </a:p>
        </p:txBody>
      </p:sp>
      <p:sp>
        <p:nvSpPr>
          <p:cNvPr id="98308" name="Rectangle 4"/>
          <p:cNvSpPr>
            <a:spLocks noChangeArrowheads="1"/>
          </p:cNvSpPr>
          <p:nvPr/>
        </p:nvSpPr>
        <p:spPr bwMode="auto">
          <a:xfrm>
            <a:off x="3948113" y="2119313"/>
            <a:ext cx="3886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r>
              <a:rPr lang="en-US" sz="3600" i="1">
                <a:latin typeface="Trebuchet MS" pitchFamily="34" charset="0"/>
              </a:rPr>
              <a:t>BAB VIII</a:t>
            </a:r>
          </a:p>
        </p:txBody>
      </p:sp>
    </p:spTree>
    <p:extLst>
      <p:ext uri="{BB962C8B-B14F-4D97-AF65-F5344CB8AC3E}">
        <p14:creationId xmlns:p14="http://schemas.microsoft.com/office/powerpoint/2010/main" val="659453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ChangeArrowheads="1"/>
          </p:cNvSpPr>
          <p:nvPr/>
        </p:nvSpPr>
        <p:spPr bwMode="auto">
          <a:xfrm>
            <a:off x="762000" y="533400"/>
            <a:ext cx="7543800" cy="1073150"/>
          </a:xfrm>
          <a:prstGeom prst="rect">
            <a:avLst/>
          </a:prstGeom>
          <a:solidFill>
            <a:srgbClr val="DDDDDD"/>
          </a:solidFill>
          <a:ln w="9525">
            <a:noFill/>
            <a:miter lim="800000"/>
            <a:headEnd/>
            <a:tailEnd/>
          </a:ln>
          <a:effectLst/>
        </p:spPr>
        <p:txBody>
          <a:bodyPr lIns="92075" tIns="46038" rIns="92075" bIns="46038"/>
          <a:lstStyle/>
          <a:p>
            <a:pPr algn="ctr" eaLnBrk="1" hangingPunct="1">
              <a:spcBef>
                <a:spcPct val="15000"/>
              </a:spcBef>
              <a:spcAft>
                <a:spcPct val="15000"/>
              </a:spcAft>
              <a:defRPr/>
            </a:pPr>
            <a:r>
              <a:rPr lang="en-US" sz="3200" i="1">
                <a:solidFill>
                  <a:srgbClr val="FF0000"/>
                </a:solidFill>
                <a:effectLst>
                  <a:outerShdw blurRad="38100" dist="38100" dir="2700000" algn="tl">
                    <a:srgbClr val="000000"/>
                  </a:outerShdw>
                </a:effectLst>
                <a:latin typeface="Trebuchet MS" pitchFamily="34" charset="0"/>
              </a:rPr>
              <a:t>TAHAPAN DARI EVOLUSI INDUSTRI DAN PILIHAN STRATEGI USAHA</a:t>
            </a:r>
          </a:p>
        </p:txBody>
      </p:sp>
      <p:sp>
        <p:nvSpPr>
          <p:cNvPr id="107523" name="Rectangle 3"/>
          <p:cNvSpPr>
            <a:spLocks noChangeArrowheads="1"/>
          </p:cNvSpPr>
          <p:nvPr/>
        </p:nvSpPr>
        <p:spPr bwMode="auto">
          <a:xfrm>
            <a:off x="609600" y="1905000"/>
            <a:ext cx="83058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eaLnBrk="1" hangingPunct="1">
              <a:lnSpc>
                <a:spcPct val="90000"/>
              </a:lnSpc>
              <a:spcBef>
                <a:spcPct val="20000"/>
              </a:spcBef>
              <a:buClr>
                <a:srgbClr val="CC3300"/>
              </a:buClr>
              <a:buFont typeface="Wingdings" pitchFamily="2" charset="2"/>
              <a:buChar char="Ø"/>
            </a:pPr>
            <a:r>
              <a:rPr lang="en-US" sz="2600" b="1" i="1">
                <a:solidFill>
                  <a:srgbClr val="3333FF"/>
                </a:solidFill>
                <a:latin typeface="Arial Unicode MS" pitchFamily="34" charset="-128"/>
              </a:rPr>
              <a:t>Strategi usaha pada industri yang sedang bangkit</a:t>
            </a:r>
          </a:p>
          <a:p>
            <a:pPr marL="609600" indent="-609600" eaLnBrk="1" hangingPunct="1">
              <a:lnSpc>
                <a:spcPts val="3300"/>
              </a:lnSpc>
              <a:spcBef>
                <a:spcPct val="35000"/>
              </a:spcBef>
              <a:spcAft>
                <a:spcPct val="35000"/>
              </a:spcAft>
              <a:buClr>
                <a:srgbClr val="CC3300"/>
              </a:buClr>
              <a:buFont typeface="Wingdings" pitchFamily="2" charset="2"/>
              <a:buChar char="Ø"/>
            </a:pPr>
            <a:r>
              <a:rPr lang="en-US" sz="2600" b="1" i="1">
                <a:solidFill>
                  <a:srgbClr val="D60093"/>
                </a:solidFill>
                <a:latin typeface="Arial Unicode MS" pitchFamily="34" charset="-128"/>
              </a:rPr>
              <a:t>Strategi bersaing dalam pertumbuhan industri</a:t>
            </a:r>
          </a:p>
          <a:p>
            <a:pPr marL="609600" indent="-609600" eaLnBrk="1" hangingPunct="1">
              <a:lnSpc>
                <a:spcPts val="3300"/>
              </a:lnSpc>
              <a:spcBef>
                <a:spcPct val="35000"/>
              </a:spcBef>
              <a:spcAft>
                <a:spcPct val="35000"/>
              </a:spcAft>
              <a:buClr>
                <a:srgbClr val="CC3300"/>
              </a:buClr>
              <a:buFont typeface="Wingdings" pitchFamily="2" charset="2"/>
              <a:buChar char="Ø"/>
            </a:pPr>
            <a:r>
              <a:rPr lang="en-US" sz="2600" b="1" i="1">
                <a:solidFill>
                  <a:srgbClr val="3333FF"/>
                </a:solidFill>
                <a:latin typeface="Arial Unicode MS" pitchFamily="34" charset="-128"/>
              </a:rPr>
              <a:t>Strategi dalam peralihan menuju kematangan industri</a:t>
            </a:r>
          </a:p>
          <a:p>
            <a:pPr marL="609600" indent="-609600" eaLnBrk="1" hangingPunct="1">
              <a:lnSpc>
                <a:spcPts val="3300"/>
              </a:lnSpc>
              <a:spcBef>
                <a:spcPct val="35000"/>
              </a:spcBef>
              <a:spcAft>
                <a:spcPct val="35000"/>
              </a:spcAft>
              <a:buClr>
                <a:srgbClr val="CC3300"/>
              </a:buClr>
              <a:buFont typeface="Wingdings" pitchFamily="2" charset="2"/>
              <a:buChar char="Ø"/>
            </a:pPr>
            <a:r>
              <a:rPr lang="en-US" sz="2600" b="1" i="1">
                <a:solidFill>
                  <a:srgbClr val="D60093"/>
                </a:solidFill>
                <a:latin typeface="Arial Unicode MS" pitchFamily="34" charset="-128"/>
              </a:rPr>
              <a:t>Strategi dalam industri yang sedang menurun</a:t>
            </a:r>
          </a:p>
          <a:p>
            <a:pPr marL="609600" indent="-609600" eaLnBrk="1" hangingPunct="1">
              <a:lnSpc>
                <a:spcPts val="3300"/>
              </a:lnSpc>
              <a:spcBef>
                <a:spcPct val="35000"/>
              </a:spcBef>
              <a:spcAft>
                <a:spcPct val="35000"/>
              </a:spcAft>
              <a:buClr>
                <a:srgbClr val="CC3300"/>
              </a:buClr>
              <a:buFont typeface="Wingdings" pitchFamily="2" charset="2"/>
              <a:buChar char="Ø"/>
            </a:pPr>
            <a:r>
              <a:rPr lang="en-US" sz="2600" b="1" i="1">
                <a:solidFill>
                  <a:srgbClr val="3333FF"/>
                </a:solidFill>
                <a:latin typeface="Arial Unicode MS" pitchFamily="34" charset="-128"/>
              </a:rPr>
              <a:t>Industri yang terpecah</a:t>
            </a:r>
          </a:p>
          <a:p>
            <a:pPr marL="609600" indent="-609600" eaLnBrk="1" hangingPunct="1">
              <a:lnSpc>
                <a:spcPts val="3300"/>
              </a:lnSpc>
              <a:spcBef>
                <a:spcPct val="35000"/>
              </a:spcBef>
              <a:spcAft>
                <a:spcPct val="35000"/>
              </a:spcAft>
              <a:buClr>
                <a:srgbClr val="CC3300"/>
              </a:buClr>
              <a:buFont typeface="Wingdings" pitchFamily="2" charset="2"/>
              <a:buChar char="Ø"/>
            </a:pPr>
            <a:r>
              <a:rPr lang="en-US" sz="2600" b="1" i="1">
                <a:solidFill>
                  <a:srgbClr val="D60093"/>
                </a:solidFill>
                <a:latin typeface="Arial Unicode MS" pitchFamily="34" charset="-128"/>
              </a:rPr>
              <a:t>Industri global</a:t>
            </a:r>
          </a:p>
        </p:txBody>
      </p:sp>
    </p:spTree>
    <p:extLst>
      <p:ext uri="{BB962C8B-B14F-4D97-AF65-F5344CB8AC3E}">
        <p14:creationId xmlns:p14="http://schemas.microsoft.com/office/powerpoint/2010/main" val="2750261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ChangeArrowheads="1"/>
          </p:cNvSpPr>
          <p:nvPr/>
        </p:nvSpPr>
        <p:spPr bwMode="auto">
          <a:xfrm>
            <a:off x="304800" y="1143000"/>
            <a:ext cx="83820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eaLnBrk="1" hangingPunct="1">
              <a:lnSpc>
                <a:spcPct val="90000"/>
              </a:lnSpc>
              <a:buClr>
                <a:srgbClr val="D60093"/>
              </a:buClr>
              <a:buSzPct val="85000"/>
              <a:buFont typeface="Wingdings" pitchFamily="2" charset="2"/>
              <a:buAutoNum type="arabicPeriod"/>
            </a:pPr>
            <a:r>
              <a:rPr lang="en-US" sz="2400" b="1">
                <a:solidFill>
                  <a:srgbClr val="3333FF"/>
                </a:solidFill>
                <a:latin typeface="Arial" charset="0"/>
              </a:rPr>
              <a:t>Mengembangkan teknologi yang sebagian besar dikuasai oleh perusahaan perintis</a:t>
            </a:r>
          </a:p>
          <a:p>
            <a:pPr marL="609600" indent="-609600" algn="just" eaLnBrk="1" hangingPunct="1">
              <a:lnSpc>
                <a:spcPct val="90000"/>
              </a:lnSpc>
              <a:buClr>
                <a:srgbClr val="D60093"/>
              </a:buClr>
              <a:buSzPct val="85000"/>
              <a:buFont typeface="Wingdings" pitchFamily="2" charset="2"/>
              <a:buAutoNum type="arabicPeriod"/>
            </a:pPr>
            <a:r>
              <a:rPr lang="en-US" sz="2400" b="1">
                <a:latin typeface="Arial" charset="0"/>
              </a:rPr>
              <a:t>Ketidakpastian pesaing karena informasi kurang memadai</a:t>
            </a:r>
          </a:p>
          <a:p>
            <a:pPr marL="609600" indent="-609600" algn="just" eaLnBrk="1" hangingPunct="1">
              <a:lnSpc>
                <a:spcPct val="90000"/>
              </a:lnSpc>
              <a:buClr>
                <a:srgbClr val="D60093"/>
              </a:buClr>
              <a:buSzPct val="85000"/>
              <a:buFont typeface="Wingdings" pitchFamily="2" charset="2"/>
              <a:buAutoNum type="arabicPeriod"/>
            </a:pPr>
            <a:r>
              <a:rPr lang="en-US" sz="2400" b="1">
                <a:solidFill>
                  <a:srgbClr val="3333FF"/>
                </a:solidFill>
                <a:latin typeface="Arial" charset="0"/>
              </a:rPr>
              <a:t>Biaya awal tinggi, penurunan biaya secara tajam ketika kurva pengalaman menunjukkan pengaruh</a:t>
            </a:r>
          </a:p>
          <a:p>
            <a:pPr marL="609600" indent="-609600" algn="just" eaLnBrk="1" hangingPunct="1">
              <a:lnSpc>
                <a:spcPct val="90000"/>
              </a:lnSpc>
              <a:buClr>
                <a:srgbClr val="D60093"/>
              </a:buClr>
              <a:buSzPct val="85000"/>
              <a:buFont typeface="Wingdings" pitchFamily="2" charset="2"/>
              <a:buAutoNum type="arabicPeriod"/>
            </a:pPr>
            <a:r>
              <a:rPr lang="en-US" sz="2400" b="1">
                <a:latin typeface="Arial" charset="0"/>
              </a:rPr>
              <a:t>Sedikit rintangan masuk, yang sering memacu pembentukan pabrik baru</a:t>
            </a:r>
          </a:p>
          <a:p>
            <a:pPr marL="609600" indent="-609600" algn="just" eaLnBrk="1" hangingPunct="1">
              <a:lnSpc>
                <a:spcPct val="90000"/>
              </a:lnSpc>
              <a:buClr>
                <a:srgbClr val="D60093"/>
              </a:buClr>
              <a:buSzPct val="85000"/>
              <a:buFont typeface="Wingdings" pitchFamily="2" charset="2"/>
              <a:buAutoNum type="arabicPeriod"/>
            </a:pPr>
            <a:r>
              <a:rPr lang="en-US" sz="2400" b="1">
                <a:solidFill>
                  <a:srgbClr val="3333FF"/>
                </a:solidFill>
                <a:latin typeface="Arial" charset="0"/>
              </a:rPr>
              <a:t>Sejumlah produk yang tidak standar membuat bingung pembeli ketika pertama kali membeli barang</a:t>
            </a:r>
          </a:p>
          <a:p>
            <a:pPr marL="609600" indent="-609600" algn="just" eaLnBrk="1" hangingPunct="1">
              <a:lnSpc>
                <a:spcPct val="90000"/>
              </a:lnSpc>
              <a:buClr>
                <a:srgbClr val="D60093"/>
              </a:buClr>
              <a:buSzPct val="85000"/>
              <a:buFont typeface="Wingdings" pitchFamily="2" charset="2"/>
              <a:buAutoNum type="arabicPeriod"/>
            </a:pPr>
            <a:r>
              <a:rPr lang="en-US" sz="2400" b="1">
                <a:latin typeface="Arial" charset="0"/>
              </a:rPr>
              <a:t>Ketidakmampuan mendapatkan bahan baku dan komponen sehingga pemasok dapat menyesuaikan diri dengan kbutuhan industri</a:t>
            </a:r>
          </a:p>
          <a:p>
            <a:pPr marL="609600" indent="-609600" algn="just" eaLnBrk="1" hangingPunct="1">
              <a:lnSpc>
                <a:spcPct val="90000"/>
              </a:lnSpc>
              <a:buClr>
                <a:srgbClr val="D60093"/>
              </a:buClr>
              <a:buSzPct val="85000"/>
              <a:buFont typeface="Wingdings" pitchFamily="2" charset="2"/>
              <a:buAutoNum type="arabicPeriod"/>
            </a:pPr>
            <a:r>
              <a:rPr lang="en-US" sz="2400" b="1">
                <a:solidFill>
                  <a:srgbClr val="3333FF"/>
                </a:solidFill>
                <a:latin typeface="Arial" charset="0"/>
              </a:rPr>
              <a:t>Keinginan untuk modal resiko tinggi karena prospek industri yang tidak pasti</a:t>
            </a:r>
          </a:p>
          <a:p>
            <a:pPr marL="609600" indent="-609600" algn="just" eaLnBrk="1" hangingPunct="1">
              <a:lnSpc>
                <a:spcPct val="90000"/>
              </a:lnSpc>
              <a:buClr>
                <a:srgbClr val="0000FF"/>
              </a:buClr>
              <a:buFont typeface="Wingdings" pitchFamily="2" charset="2"/>
              <a:buNone/>
            </a:pPr>
            <a:endParaRPr lang="en-US" sz="2400" b="1">
              <a:solidFill>
                <a:srgbClr val="3333FF"/>
              </a:solidFill>
              <a:latin typeface="Arial" charset="0"/>
            </a:endParaRPr>
          </a:p>
        </p:txBody>
      </p:sp>
      <p:sp>
        <p:nvSpPr>
          <p:cNvPr id="216067" name="Rectangle 3"/>
          <p:cNvSpPr>
            <a:spLocks noChangeArrowheads="1"/>
          </p:cNvSpPr>
          <p:nvPr/>
        </p:nvSpPr>
        <p:spPr bwMode="auto">
          <a:xfrm>
            <a:off x="609600" y="266700"/>
            <a:ext cx="8001000" cy="914400"/>
          </a:xfrm>
          <a:prstGeom prst="rect">
            <a:avLst/>
          </a:prstGeom>
          <a:solidFill>
            <a:schemeClr val="tx2"/>
          </a:solidFill>
          <a:ln w="9525">
            <a:noFill/>
            <a:miter lim="800000"/>
            <a:headEnd/>
            <a:tailEnd/>
          </a:ln>
          <a:effectLst/>
        </p:spPr>
        <p:txBody>
          <a:bodyPr lIns="92075" tIns="46038" rIns="92075" bIns="46038"/>
          <a:lstStyle/>
          <a:p>
            <a:pPr algn="ctr" eaLnBrk="1" hangingPunct="1">
              <a:spcBef>
                <a:spcPct val="15000"/>
              </a:spcBef>
              <a:spcAft>
                <a:spcPct val="15000"/>
              </a:spcAft>
              <a:defRPr/>
            </a:pPr>
            <a:r>
              <a:rPr lang="en-US" sz="2600" i="1">
                <a:solidFill>
                  <a:srgbClr val="CC3300"/>
                </a:solidFill>
                <a:effectLst>
                  <a:outerShdw blurRad="38100" dist="38100" dir="2700000" algn="tl">
                    <a:srgbClr val="000000"/>
                  </a:outerShdw>
                </a:effectLst>
                <a:latin typeface="Comic Sans MS" pitchFamily="66" charset="0"/>
              </a:rPr>
              <a:t>STRATEGI BISNIS PADA INDUSTRI YANG SEDANG BANGKIT (Emerging Industries)</a:t>
            </a:r>
          </a:p>
        </p:txBody>
      </p:sp>
    </p:spTree>
    <p:extLst>
      <p:ext uri="{BB962C8B-B14F-4D97-AF65-F5344CB8AC3E}">
        <p14:creationId xmlns:p14="http://schemas.microsoft.com/office/powerpoint/2010/main" val="14075415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381000" y="1447800"/>
            <a:ext cx="8534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gn="just" eaLnBrk="1" hangingPunct="1">
              <a:lnSpc>
                <a:spcPct val="90000"/>
              </a:lnSpc>
              <a:buClr>
                <a:schemeClr val="accent2"/>
              </a:buClr>
              <a:buFont typeface="Wingdings" pitchFamily="2" charset="2"/>
              <a:buAutoNum type="arabicPeriod"/>
            </a:pPr>
            <a:r>
              <a:rPr lang="en-US" sz="2600" b="1">
                <a:solidFill>
                  <a:srgbClr val="CC3300"/>
                </a:solidFill>
                <a:latin typeface="Arial" charset="0"/>
              </a:rPr>
              <a:t>Kemampuan untuk menetapkan merk sebagai sumber promosi</a:t>
            </a:r>
          </a:p>
          <a:p>
            <a:pPr marL="609600" indent="-609600" algn="just" eaLnBrk="1" hangingPunct="1">
              <a:lnSpc>
                <a:spcPct val="90000"/>
              </a:lnSpc>
              <a:buClr>
                <a:schemeClr val="accent2"/>
              </a:buClr>
              <a:buFont typeface="Wingdings" pitchFamily="2" charset="2"/>
              <a:buAutoNum type="arabicPeriod"/>
            </a:pPr>
            <a:r>
              <a:rPr lang="en-US" sz="2600" b="1">
                <a:solidFill>
                  <a:srgbClr val="66FF33"/>
                </a:solidFill>
                <a:latin typeface="Arial" charset="0"/>
              </a:rPr>
              <a:t>Skala permintaan yang meningkat, dimana fasilitas produksi berkembang</a:t>
            </a:r>
          </a:p>
          <a:p>
            <a:pPr marL="609600" indent="-609600" algn="just" eaLnBrk="1" hangingPunct="1">
              <a:lnSpc>
                <a:spcPct val="90000"/>
              </a:lnSpc>
              <a:buClr>
                <a:schemeClr val="accent2"/>
              </a:buClr>
              <a:buFont typeface="Wingdings" pitchFamily="2" charset="2"/>
              <a:buAutoNum type="arabicPeriod"/>
            </a:pPr>
            <a:r>
              <a:rPr lang="en-US" sz="2600" b="1">
                <a:solidFill>
                  <a:srgbClr val="CC3300"/>
                </a:solidFill>
                <a:latin typeface="Arial" charset="0"/>
              </a:rPr>
              <a:t>Model produk yang kuat</a:t>
            </a:r>
            <a:r>
              <a:rPr lang="en-US" sz="2600" b="1">
                <a:latin typeface="Arial" charset="0"/>
              </a:rPr>
              <a:t> </a:t>
            </a:r>
          </a:p>
          <a:p>
            <a:pPr marL="609600" indent="-609600" algn="just" eaLnBrk="1" hangingPunct="1">
              <a:lnSpc>
                <a:spcPct val="90000"/>
              </a:lnSpc>
              <a:buClr>
                <a:schemeClr val="accent2"/>
              </a:buClr>
              <a:buFont typeface="Wingdings" pitchFamily="2" charset="2"/>
              <a:buAutoNum type="arabicPeriod"/>
            </a:pPr>
            <a:r>
              <a:rPr lang="en-US" sz="2600" b="1">
                <a:solidFill>
                  <a:srgbClr val="66FF33"/>
                </a:solidFill>
                <a:latin typeface="Arial" charset="0"/>
              </a:rPr>
              <a:t>Kemampuan membedakan produk dari perusahaan pesaing</a:t>
            </a:r>
          </a:p>
          <a:p>
            <a:pPr marL="609600" indent="-609600" algn="just" eaLnBrk="1" hangingPunct="1">
              <a:lnSpc>
                <a:spcPct val="90000"/>
              </a:lnSpc>
              <a:buClr>
                <a:schemeClr val="accent2"/>
              </a:buClr>
              <a:buFont typeface="Wingdings" pitchFamily="2" charset="2"/>
              <a:buAutoNum type="arabicPeriod"/>
            </a:pPr>
            <a:r>
              <a:rPr lang="en-US" sz="2600" b="1">
                <a:solidFill>
                  <a:srgbClr val="CC3300"/>
                </a:solidFill>
                <a:latin typeface="Arial" charset="0"/>
              </a:rPr>
              <a:t>R &amp; D dan kemampuan membuat produk yang beragam</a:t>
            </a:r>
          </a:p>
          <a:p>
            <a:pPr marL="609600" indent="-609600" algn="just" eaLnBrk="1" hangingPunct="1">
              <a:lnSpc>
                <a:spcPct val="90000"/>
              </a:lnSpc>
              <a:buClr>
                <a:schemeClr val="accent2"/>
              </a:buClr>
              <a:buFont typeface="Wingdings" pitchFamily="2" charset="2"/>
              <a:buAutoNum type="arabicPeriod"/>
            </a:pPr>
            <a:r>
              <a:rPr lang="en-US" sz="2600" b="1">
                <a:solidFill>
                  <a:srgbClr val="66FF33"/>
                </a:solidFill>
                <a:latin typeface="Arial" charset="0"/>
              </a:rPr>
              <a:t>Kemampuan untuk membangun pembeli dari pelanggan perusahaan dan pelanggan baru</a:t>
            </a:r>
          </a:p>
          <a:p>
            <a:pPr marL="609600" indent="-609600" algn="just" eaLnBrk="1" hangingPunct="1">
              <a:lnSpc>
                <a:spcPct val="90000"/>
              </a:lnSpc>
              <a:buClr>
                <a:schemeClr val="accent2"/>
              </a:buClr>
              <a:buFont typeface="Wingdings" pitchFamily="2" charset="2"/>
              <a:buAutoNum type="arabicPeriod"/>
            </a:pPr>
            <a:r>
              <a:rPr lang="en-US" sz="2600" b="1">
                <a:solidFill>
                  <a:srgbClr val="CC3300"/>
                </a:solidFill>
                <a:latin typeface="Arial" charset="0"/>
              </a:rPr>
              <a:t>Kekuatan kapabilitas dalam penjualan dan pemasaran</a:t>
            </a:r>
          </a:p>
        </p:txBody>
      </p:sp>
      <p:sp>
        <p:nvSpPr>
          <p:cNvPr id="217091" name="Rectangle 3"/>
          <p:cNvSpPr>
            <a:spLocks noChangeArrowheads="1"/>
          </p:cNvSpPr>
          <p:nvPr/>
        </p:nvSpPr>
        <p:spPr bwMode="auto">
          <a:xfrm>
            <a:off x="952500" y="419100"/>
            <a:ext cx="7315200" cy="876300"/>
          </a:xfrm>
          <a:prstGeom prst="rect">
            <a:avLst/>
          </a:prstGeom>
          <a:solidFill>
            <a:srgbClr val="CCFF33"/>
          </a:solidFill>
          <a:ln w="9525">
            <a:noFill/>
            <a:miter lim="800000"/>
            <a:headEnd/>
            <a:tailEnd/>
          </a:ln>
          <a:effectLst/>
        </p:spPr>
        <p:txBody>
          <a:bodyPr lIns="92075" tIns="46038" rIns="92075" bIns="46038"/>
          <a:lstStyle/>
          <a:p>
            <a:pPr algn="ctr" eaLnBrk="1" hangingPunct="1">
              <a:spcBef>
                <a:spcPct val="15000"/>
              </a:spcBef>
              <a:spcAft>
                <a:spcPct val="15000"/>
              </a:spcAft>
              <a:defRPr/>
            </a:pPr>
            <a:r>
              <a:rPr lang="en-US" sz="2600" i="1">
                <a:solidFill>
                  <a:srgbClr val="000066"/>
                </a:solidFill>
                <a:effectLst>
                  <a:outerShdw blurRad="38100" dist="38100" dir="2700000" algn="tl">
                    <a:srgbClr val="000000"/>
                  </a:outerShdw>
                </a:effectLst>
                <a:latin typeface="Comic Sans MS" pitchFamily="66" charset="0"/>
              </a:rPr>
              <a:t>STRATEGI BERSAING DALAM PERTUMBUHAN INDUSTRI</a:t>
            </a:r>
          </a:p>
        </p:txBody>
      </p:sp>
    </p:spTree>
    <p:extLst>
      <p:ext uri="{BB962C8B-B14F-4D97-AF65-F5344CB8AC3E}">
        <p14:creationId xmlns:p14="http://schemas.microsoft.com/office/powerpoint/2010/main" val="6317791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ChangeArrowheads="1"/>
          </p:cNvSpPr>
          <p:nvPr/>
        </p:nvSpPr>
        <p:spPr bwMode="auto">
          <a:xfrm>
            <a:off x="381000" y="1447800"/>
            <a:ext cx="8534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eaLnBrk="1" hangingPunct="1">
              <a:lnSpc>
                <a:spcPct val="90000"/>
              </a:lnSpc>
              <a:buClr>
                <a:schemeClr val="hlink"/>
              </a:buClr>
              <a:buSzPct val="90000"/>
              <a:buFont typeface="Wingdings" pitchFamily="2" charset="2"/>
              <a:buAutoNum type="arabicPeriod"/>
            </a:pPr>
            <a:r>
              <a:rPr lang="en-US" sz="2400" b="1">
                <a:solidFill>
                  <a:srgbClr val="3333FF"/>
                </a:solidFill>
                <a:latin typeface="Trebuchet MS" pitchFamily="34" charset="0"/>
              </a:rPr>
              <a:t>Merampingkan lini produk dengan menghapuskan model, ukuran dan pilihan produk yang tidak menguntungkan dari bauran produk perusahaan</a:t>
            </a:r>
          </a:p>
          <a:p>
            <a:pPr marL="609600" indent="-609600" algn="just" eaLnBrk="1" hangingPunct="1">
              <a:lnSpc>
                <a:spcPct val="90000"/>
              </a:lnSpc>
              <a:buClr>
                <a:schemeClr val="hlink"/>
              </a:buClr>
              <a:buSzPct val="90000"/>
              <a:buFont typeface="Wingdings" pitchFamily="2" charset="2"/>
              <a:buAutoNum type="arabicPeriod"/>
            </a:pPr>
            <a:r>
              <a:rPr lang="en-US" sz="2400" b="1">
                <a:solidFill>
                  <a:srgbClr val="FFFF66"/>
                </a:solidFill>
                <a:latin typeface="Trebuchet MS" pitchFamily="34" charset="0"/>
              </a:rPr>
              <a:t>Mengutamakan inovasi proses yang memungkinkan desain produk, metode, manufaktur dan sinergi distribusi biaya rendah</a:t>
            </a:r>
          </a:p>
          <a:p>
            <a:pPr marL="609600" indent="-609600" algn="just" eaLnBrk="1" hangingPunct="1">
              <a:lnSpc>
                <a:spcPct val="90000"/>
              </a:lnSpc>
              <a:buClr>
                <a:schemeClr val="hlink"/>
              </a:buClr>
              <a:buSzPct val="90000"/>
              <a:buFont typeface="Wingdings" pitchFamily="2" charset="2"/>
              <a:buAutoNum type="arabicPeriod"/>
            </a:pPr>
            <a:r>
              <a:rPr lang="en-US" sz="2400" b="1">
                <a:solidFill>
                  <a:srgbClr val="3333FF"/>
                </a:solidFill>
                <a:latin typeface="Trebuchet MS" pitchFamily="34" charset="0"/>
              </a:rPr>
              <a:t>Penekanan biaya,harga beralih kekomponen yang lebih murah, mengefisienkan operasi, dan menkan biaya overhead</a:t>
            </a:r>
            <a:r>
              <a:rPr lang="en-US" sz="2400" b="1">
                <a:solidFill>
                  <a:schemeClr val="folHlink"/>
                </a:solidFill>
                <a:latin typeface="Trebuchet MS" pitchFamily="34" charset="0"/>
              </a:rPr>
              <a:t> </a:t>
            </a:r>
          </a:p>
          <a:p>
            <a:pPr marL="609600" indent="-609600" algn="just" eaLnBrk="1" hangingPunct="1">
              <a:lnSpc>
                <a:spcPct val="90000"/>
              </a:lnSpc>
              <a:buClr>
                <a:schemeClr val="hlink"/>
              </a:buClr>
              <a:buSzPct val="90000"/>
              <a:buFont typeface="Wingdings" pitchFamily="2" charset="2"/>
              <a:buAutoNum type="arabicPeriod"/>
            </a:pPr>
            <a:r>
              <a:rPr lang="en-US" sz="2400" b="1">
                <a:solidFill>
                  <a:srgbClr val="FFFF66"/>
                </a:solidFill>
                <a:latin typeface="Trebuchet MS" pitchFamily="34" charset="0"/>
              </a:rPr>
              <a:t>Seleksi pembeli dengan cermat</a:t>
            </a:r>
          </a:p>
          <a:p>
            <a:pPr marL="609600" indent="-609600" algn="just" eaLnBrk="1" hangingPunct="1">
              <a:lnSpc>
                <a:spcPct val="90000"/>
              </a:lnSpc>
              <a:buClr>
                <a:schemeClr val="hlink"/>
              </a:buClr>
              <a:buSzPct val="90000"/>
              <a:buFont typeface="Wingdings" pitchFamily="2" charset="2"/>
              <a:buAutoNum type="arabicPeriod"/>
            </a:pPr>
            <a:r>
              <a:rPr lang="en-US" sz="2400" b="1">
                <a:solidFill>
                  <a:srgbClr val="3333FF"/>
                </a:solidFill>
                <a:latin typeface="Trebuchet MS" pitchFamily="34" charset="0"/>
              </a:rPr>
              <a:t>Integrasi horizontal dengan membeli perusahaan pesaing</a:t>
            </a:r>
          </a:p>
          <a:p>
            <a:pPr marL="609600" indent="-609600" algn="just" eaLnBrk="1" hangingPunct="1">
              <a:lnSpc>
                <a:spcPct val="90000"/>
              </a:lnSpc>
              <a:buClr>
                <a:schemeClr val="hlink"/>
              </a:buClr>
              <a:buSzPct val="90000"/>
              <a:buFont typeface="Wingdings" pitchFamily="2" charset="2"/>
              <a:buAutoNum type="arabicPeriod"/>
            </a:pPr>
            <a:r>
              <a:rPr lang="en-US" sz="2400" b="1">
                <a:solidFill>
                  <a:srgbClr val="FFFF66"/>
                </a:solidFill>
                <a:latin typeface="Trebuchet MS" pitchFamily="34" charset="0"/>
              </a:rPr>
              <a:t>Ekspansi internasional ke pasar-pasar yang pertumbuhannya menarik, persaingan terbatas</a:t>
            </a:r>
          </a:p>
        </p:txBody>
      </p:sp>
      <p:sp>
        <p:nvSpPr>
          <p:cNvPr id="218115" name="Rectangle 3"/>
          <p:cNvSpPr>
            <a:spLocks noChangeArrowheads="1"/>
          </p:cNvSpPr>
          <p:nvPr/>
        </p:nvSpPr>
        <p:spPr bwMode="auto">
          <a:xfrm>
            <a:off x="952500" y="419100"/>
            <a:ext cx="7315200" cy="876300"/>
          </a:xfrm>
          <a:prstGeom prst="rect">
            <a:avLst/>
          </a:prstGeom>
          <a:solidFill>
            <a:srgbClr val="FF9999"/>
          </a:solidFill>
          <a:ln w="9525">
            <a:noFill/>
            <a:miter lim="800000"/>
            <a:headEnd/>
            <a:tailEnd/>
          </a:ln>
          <a:effectLst/>
        </p:spPr>
        <p:txBody>
          <a:bodyPr lIns="92075" tIns="46038" rIns="92075" bIns="46038"/>
          <a:lstStyle/>
          <a:p>
            <a:pPr algn="ctr" eaLnBrk="1" hangingPunct="1">
              <a:spcBef>
                <a:spcPct val="15000"/>
              </a:spcBef>
              <a:spcAft>
                <a:spcPct val="15000"/>
              </a:spcAft>
              <a:defRPr/>
            </a:pPr>
            <a:r>
              <a:rPr lang="en-US" sz="2600" i="1">
                <a:solidFill>
                  <a:srgbClr val="990099"/>
                </a:solidFill>
                <a:effectLst>
                  <a:outerShdw blurRad="38100" dist="38100" dir="2700000" algn="tl">
                    <a:srgbClr val="000000"/>
                  </a:outerShdw>
                </a:effectLst>
                <a:latin typeface="Comic Sans MS" pitchFamily="66" charset="0"/>
              </a:rPr>
              <a:t>STRATEGI DALAM PERALIHAN MENUJU KEMATANGAN INDUSTRI</a:t>
            </a:r>
          </a:p>
        </p:txBody>
      </p:sp>
    </p:spTree>
    <p:extLst>
      <p:ext uri="{BB962C8B-B14F-4D97-AF65-F5344CB8AC3E}">
        <p14:creationId xmlns:p14="http://schemas.microsoft.com/office/powerpoint/2010/main" val="19783258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ChangeArrowheads="1"/>
          </p:cNvSpPr>
          <p:nvPr/>
        </p:nvSpPr>
        <p:spPr bwMode="auto">
          <a:xfrm>
            <a:off x="381000" y="1828800"/>
            <a:ext cx="8534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gn="just" eaLnBrk="1" hangingPunct="1">
              <a:lnSpc>
                <a:spcPct val="90000"/>
              </a:lnSpc>
              <a:spcBef>
                <a:spcPct val="30000"/>
              </a:spcBef>
              <a:spcAft>
                <a:spcPct val="30000"/>
              </a:spcAft>
              <a:buClr>
                <a:srgbClr val="990099"/>
              </a:buClr>
              <a:buSzPct val="90000"/>
              <a:buFont typeface="Wingdings" pitchFamily="2" charset="2"/>
              <a:buAutoNum type="arabicPeriod"/>
            </a:pPr>
            <a:r>
              <a:rPr lang="en-US" sz="2400" b="1">
                <a:solidFill>
                  <a:srgbClr val="FF9999"/>
                </a:solidFill>
                <a:latin typeface="Century Gothic" pitchFamily="34" charset="0"/>
              </a:rPr>
              <a:t>Fokus pada segmen dalam industri yang memberikan kesempatan untuk pertumbuhan lebih tinggi</a:t>
            </a:r>
          </a:p>
          <a:p>
            <a:pPr marL="609600" indent="-609600" algn="just" eaLnBrk="1" hangingPunct="1">
              <a:lnSpc>
                <a:spcPct val="90000"/>
              </a:lnSpc>
              <a:spcBef>
                <a:spcPct val="30000"/>
              </a:spcBef>
              <a:spcAft>
                <a:spcPct val="30000"/>
              </a:spcAft>
              <a:buClr>
                <a:srgbClr val="990099"/>
              </a:buClr>
              <a:buSzPct val="90000"/>
              <a:buFont typeface="Wingdings" pitchFamily="2" charset="2"/>
              <a:buAutoNum type="arabicPeriod"/>
            </a:pPr>
            <a:r>
              <a:rPr lang="en-US" sz="2400" b="1">
                <a:latin typeface="Century Gothic" pitchFamily="34" charset="0"/>
              </a:rPr>
              <a:t>Mengutamakan inovasi produk dan peningkatan kualitas</a:t>
            </a:r>
          </a:p>
          <a:p>
            <a:pPr marL="609600" indent="-609600" algn="just" eaLnBrk="1" hangingPunct="1">
              <a:lnSpc>
                <a:spcPct val="90000"/>
              </a:lnSpc>
              <a:spcBef>
                <a:spcPct val="30000"/>
              </a:spcBef>
              <a:spcAft>
                <a:spcPct val="30000"/>
              </a:spcAft>
              <a:buClr>
                <a:srgbClr val="990099"/>
              </a:buClr>
              <a:buSzPct val="90000"/>
              <a:buFont typeface="Wingdings" pitchFamily="2" charset="2"/>
              <a:buAutoNum type="arabicPeriod"/>
            </a:pPr>
            <a:r>
              <a:rPr lang="en-US" sz="2400" b="1">
                <a:solidFill>
                  <a:srgbClr val="FF9999"/>
                </a:solidFill>
                <a:latin typeface="Century Gothic" pitchFamily="34" charset="0"/>
              </a:rPr>
              <a:t>Mengutamakan efisiensi produksi dan distribusi dengan merampinkan produksi, menutup fasilitas produksi yang pas-pasan dan gerai outlet yang mahal, serta menambah fasilitas dan gerai baru </a:t>
            </a:r>
          </a:p>
          <a:p>
            <a:pPr marL="609600" indent="-609600" algn="just" eaLnBrk="1" hangingPunct="1">
              <a:lnSpc>
                <a:spcPct val="90000"/>
              </a:lnSpc>
              <a:spcBef>
                <a:spcPct val="30000"/>
              </a:spcBef>
              <a:spcAft>
                <a:spcPct val="30000"/>
              </a:spcAft>
              <a:buClr>
                <a:srgbClr val="990099"/>
              </a:buClr>
              <a:buSzPct val="90000"/>
              <a:buFont typeface="Wingdings" pitchFamily="2" charset="2"/>
              <a:buAutoNum type="arabicPeriod"/>
            </a:pPr>
            <a:r>
              <a:rPr lang="en-US" sz="2400" b="1">
                <a:latin typeface="Century Gothic" pitchFamily="34" charset="0"/>
              </a:rPr>
              <a:t>Secara bertahap bertahap memanen bisnis, menarik dana dengan mengurangi pemeliharaan</a:t>
            </a:r>
          </a:p>
        </p:txBody>
      </p:sp>
      <p:sp>
        <p:nvSpPr>
          <p:cNvPr id="219139" name="Rectangle 3"/>
          <p:cNvSpPr>
            <a:spLocks noChangeArrowheads="1"/>
          </p:cNvSpPr>
          <p:nvPr/>
        </p:nvSpPr>
        <p:spPr bwMode="auto">
          <a:xfrm>
            <a:off x="952500" y="571500"/>
            <a:ext cx="7315200" cy="876300"/>
          </a:xfrm>
          <a:prstGeom prst="rect">
            <a:avLst/>
          </a:prstGeom>
          <a:solidFill>
            <a:srgbClr val="99FF99"/>
          </a:solidFill>
          <a:ln w="9525">
            <a:noFill/>
            <a:miter lim="800000"/>
            <a:headEnd/>
            <a:tailEnd/>
          </a:ln>
          <a:effectLst/>
        </p:spPr>
        <p:txBody>
          <a:bodyPr lIns="92075" tIns="46038" rIns="92075" bIns="46038"/>
          <a:lstStyle/>
          <a:p>
            <a:pPr algn="ctr" eaLnBrk="1" hangingPunct="1">
              <a:spcBef>
                <a:spcPct val="15000"/>
              </a:spcBef>
              <a:spcAft>
                <a:spcPct val="15000"/>
              </a:spcAft>
              <a:defRPr/>
            </a:pPr>
            <a:r>
              <a:rPr lang="en-US" sz="2600" i="1">
                <a:solidFill>
                  <a:schemeClr val="accent2"/>
                </a:solidFill>
                <a:effectLst>
                  <a:outerShdw blurRad="38100" dist="38100" dir="2700000" algn="tl">
                    <a:srgbClr val="000000"/>
                  </a:outerShdw>
                </a:effectLst>
                <a:latin typeface="Comic Sans MS" pitchFamily="66" charset="0"/>
              </a:rPr>
              <a:t>STRATEGI DALAM INDUSTRI YANG SEDANG MENURUN</a:t>
            </a:r>
          </a:p>
        </p:txBody>
      </p:sp>
    </p:spTree>
    <p:extLst>
      <p:ext uri="{BB962C8B-B14F-4D97-AF65-F5344CB8AC3E}">
        <p14:creationId xmlns:p14="http://schemas.microsoft.com/office/powerpoint/2010/main" val="25081068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subTitle" idx="1"/>
          </p:nvPr>
        </p:nvSpPr>
        <p:spPr>
          <a:xfrm>
            <a:off x="609600" y="609600"/>
            <a:ext cx="8153400" cy="1524000"/>
          </a:xfrm>
        </p:spPr>
        <p:txBody>
          <a:bodyPr/>
          <a:lstStyle/>
          <a:p>
            <a:pPr eaLnBrk="1" hangingPunct="1">
              <a:lnSpc>
                <a:spcPct val="80000"/>
              </a:lnSpc>
              <a:defRPr/>
            </a:pPr>
            <a:r>
              <a:rPr lang="en-US" sz="2600" b="0" i="1" smtClean="0">
                <a:solidFill>
                  <a:schemeClr val="hlink"/>
                </a:solidFill>
                <a:latin typeface="Trebuchet MS" pitchFamily="34" charset="0"/>
              </a:rPr>
              <a:t>Industri Global</a:t>
            </a:r>
            <a:r>
              <a:rPr lang="en-US" sz="2600" smtClean="0">
                <a:latin typeface="Trebuchet MS" pitchFamily="34" charset="0"/>
              </a:rPr>
              <a:t> : </a:t>
            </a:r>
            <a:r>
              <a:rPr lang="en-US" sz="2600" smtClean="0">
                <a:solidFill>
                  <a:srgbClr val="FFFF66"/>
                </a:solidFill>
                <a:latin typeface="Trebuchet MS" pitchFamily="34" charset="0"/>
              </a:rPr>
              <a:t>Industri yang terdiri dari perusahaan-perusahaan yang posisi bersaingnya di pasar geografis atau nasional secara fundamental dipengaruhi oleh posisi bersaing global mereka</a:t>
            </a:r>
          </a:p>
        </p:txBody>
      </p:sp>
      <p:sp>
        <p:nvSpPr>
          <p:cNvPr id="112643" name="Rectangle 3"/>
          <p:cNvSpPr>
            <a:spLocks noChangeArrowheads="1"/>
          </p:cNvSpPr>
          <p:nvPr/>
        </p:nvSpPr>
        <p:spPr bwMode="auto">
          <a:xfrm>
            <a:off x="457200" y="3657600"/>
            <a:ext cx="84582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eaLnBrk="1" hangingPunct="1">
              <a:lnSpc>
                <a:spcPct val="90000"/>
              </a:lnSpc>
              <a:buClr>
                <a:srgbClr val="990099"/>
              </a:buClr>
              <a:buSzPct val="90000"/>
              <a:buFont typeface="Wingdings" pitchFamily="2" charset="2"/>
              <a:buAutoNum type="arabicPeriod"/>
            </a:pPr>
            <a:r>
              <a:rPr lang="en-US" sz="2600" b="1">
                <a:solidFill>
                  <a:srgbClr val="FF9999"/>
                </a:solidFill>
                <a:latin typeface="Trebuchet MS" pitchFamily="34" charset="0"/>
              </a:rPr>
              <a:t>Perbedaan harga dan biaya, karena faktor nilai tukar dan fluktuasi mata uang</a:t>
            </a:r>
            <a:r>
              <a:rPr lang="en-US" sz="2600" b="1">
                <a:latin typeface="Trebuchet MS" pitchFamily="34" charset="0"/>
              </a:rPr>
              <a:t> </a:t>
            </a:r>
          </a:p>
          <a:p>
            <a:pPr marL="609600" indent="-609600" algn="just" eaLnBrk="1" hangingPunct="1">
              <a:lnSpc>
                <a:spcPct val="90000"/>
              </a:lnSpc>
              <a:buClr>
                <a:srgbClr val="990099"/>
              </a:buClr>
              <a:buSzPct val="90000"/>
              <a:buFont typeface="Wingdings" pitchFamily="2" charset="2"/>
              <a:buAutoNum type="arabicPeriod"/>
            </a:pPr>
            <a:r>
              <a:rPr lang="en-US" sz="2600" b="1">
                <a:solidFill>
                  <a:schemeClr val="tx2"/>
                </a:solidFill>
                <a:latin typeface="Trebuchet MS" pitchFamily="34" charset="0"/>
              </a:rPr>
              <a:t>Perbedaan tingkat upah, inflasi, dll</a:t>
            </a:r>
          </a:p>
          <a:p>
            <a:pPr marL="609600" indent="-609600" algn="just" eaLnBrk="1" hangingPunct="1">
              <a:lnSpc>
                <a:spcPct val="90000"/>
              </a:lnSpc>
              <a:buClr>
                <a:srgbClr val="990099"/>
              </a:buClr>
              <a:buSzPct val="90000"/>
              <a:buFont typeface="Wingdings" pitchFamily="2" charset="2"/>
              <a:buAutoNum type="arabicPeriod"/>
            </a:pPr>
            <a:r>
              <a:rPr lang="en-US" sz="2600" b="1">
                <a:solidFill>
                  <a:srgbClr val="FF9999"/>
                </a:solidFill>
                <a:latin typeface="Trebuchet MS" pitchFamily="34" charset="0"/>
              </a:rPr>
              <a:t>Perbedaan kebutuhan pembeli di negara yang berbeda</a:t>
            </a:r>
          </a:p>
          <a:p>
            <a:pPr marL="609600" indent="-609600" algn="just" eaLnBrk="1" hangingPunct="1">
              <a:lnSpc>
                <a:spcPct val="90000"/>
              </a:lnSpc>
              <a:buClr>
                <a:srgbClr val="990099"/>
              </a:buClr>
              <a:buSzPct val="90000"/>
              <a:buFont typeface="Wingdings" pitchFamily="2" charset="2"/>
              <a:buAutoNum type="arabicPeriod"/>
            </a:pPr>
            <a:r>
              <a:rPr lang="en-US" sz="2600" b="1">
                <a:solidFill>
                  <a:schemeClr val="tx2"/>
                </a:solidFill>
                <a:latin typeface="Trebuchet MS" pitchFamily="34" charset="0"/>
              </a:rPr>
              <a:t>Perbedaan aturan perdagangan dan Peraturan Pemerintah</a:t>
            </a:r>
          </a:p>
        </p:txBody>
      </p:sp>
      <p:sp>
        <p:nvSpPr>
          <p:cNvPr id="220164" name="Rectangle 4"/>
          <p:cNvSpPr>
            <a:spLocks noChangeArrowheads="1"/>
          </p:cNvSpPr>
          <p:nvPr/>
        </p:nvSpPr>
        <p:spPr bwMode="auto">
          <a:xfrm>
            <a:off x="952500" y="2476500"/>
            <a:ext cx="7315200" cy="876300"/>
          </a:xfrm>
          <a:prstGeom prst="rect">
            <a:avLst/>
          </a:prstGeom>
          <a:noFill/>
          <a:ln w="9525">
            <a:noFill/>
            <a:miter lim="800000"/>
            <a:headEnd/>
            <a:tailEnd/>
          </a:ln>
          <a:effectLst/>
        </p:spPr>
        <p:txBody>
          <a:bodyPr lIns="92075" tIns="46038" rIns="92075" bIns="46038"/>
          <a:lstStyle/>
          <a:p>
            <a:pPr algn="ctr" eaLnBrk="1" hangingPunct="1">
              <a:spcBef>
                <a:spcPct val="15000"/>
              </a:spcBef>
              <a:spcAft>
                <a:spcPct val="15000"/>
              </a:spcAft>
              <a:defRPr/>
            </a:pPr>
            <a:r>
              <a:rPr lang="en-US" sz="2600" i="1">
                <a:solidFill>
                  <a:srgbClr val="3333FF"/>
                </a:solidFill>
                <a:effectLst>
                  <a:outerShdw blurRad="38100" dist="38100" dir="2700000" algn="tl">
                    <a:srgbClr val="C0C0C0"/>
                  </a:outerShdw>
                </a:effectLst>
                <a:latin typeface="Comic Sans MS" pitchFamily="66" charset="0"/>
              </a:rPr>
              <a:t>ATRIBUT YANG MEMPENGARUHI INDUSTRI GLOBAL</a:t>
            </a:r>
          </a:p>
        </p:txBody>
      </p:sp>
    </p:spTree>
    <p:extLst>
      <p:ext uri="{BB962C8B-B14F-4D97-AF65-F5344CB8AC3E}">
        <p14:creationId xmlns:p14="http://schemas.microsoft.com/office/powerpoint/2010/main" val="19222707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ChangeArrowheads="1"/>
          </p:cNvSpPr>
          <p:nvPr/>
        </p:nvSpPr>
        <p:spPr bwMode="auto">
          <a:xfrm>
            <a:off x="838200" y="2286000"/>
            <a:ext cx="7620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eaLnBrk="1" hangingPunct="1">
              <a:lnSpc>
                <a:spcPct val="90000"/>
              </a:lnSpc>
              <a:spcBef>
                <a:spcPct val="30000"/>
              </a:spcBef>
              <a:spcAft>
                <a:spcPct val="30000"/>
              </a:spcAft>
              <a:buClr>
                <a:srgbClr val="FFFF66"/>
              </a:buClr>
              <a:buSzPct val="90000"/>
              <a:buFont typeface="Wingdings" pitchFamily="2" charset="2"/>
              <a:buAutoNum type="arabicPeriod"/>
            </a:pPr>
            <a:r>
              <a:rPr lang="en-US" sz="2600" b="1">
                <a:solidFill>
                  <a:srgbClr val="00FF99"/>
                </a:solidFill>
                <a:latin typeface="Arial Unicode MS" pitchFamily="34" charset="-128"/>
              </a:rPr>
              <a:t>Lisensi kepada perusahaan mancanegara untuk membuat dan mendistribusikan produk perusahaan</a:t>
            </a:r>
          </a:p>
          <a:p>
            <a:pPr marL="609600" indent="-609600" algn="just" eaLnBrk="1" hangingPunct="1">
              <a:lnSpc>
                <a:spcPct val="90000"/>
              </a:lnSpc>
              <a:spcBef>
                <a:spcPct val="30000"/>
              </a:spcBef>
              <a:spcAft>
                <a:spcPct val="30000"/>
              </a:spcAft>
              <a:buClr>
                <a:srgbClr val="FFFF66"/>
              </a:buClr>
              <a:buSzPct val="90000"/>
              <a:buFont typeface="Wingdings" pitchFamily="2" charset="2"/>
              <a:buAutoNum type="arabicPeriod"/>
            </a:pPr>
            <a:r>
              <a:rPr lang="en-US" sz="2600" b="1">
                <a:solidFill>
                  <a:srgbClr val="3333FF"/>
                </a:solidFill>
                <a:latin typeface="Arial Unicode MS" pitchFamily="34" charset="-128"/>
              </a:rPr>
              <a:t>Tetap melakukan produk domestic dan mengekspor produk ke mancanegara</a:t>
            </a:r>
          </a:p>
          <a:p>
            <a:pPr marL="609600" indent="-609600" algn="just" eaLnBrk="1" hangingPunct="1">
              <a:lnSpc>
                <a:spcPct val="90000"/>
              </a:lnSpc>
              <a:spcBef>
                <a:spcPct val="30000"/>
              </a:spcBef>
              <a:spcAft>
                <a:spcPct val="30000"/>
              </a:spcAft>
              <a:buClr>
                <a:srgbClr val="FFFF66"/>
              </a:buClr>
              <a:buSzPct val="90000"/>
              <a:buFont typeface="Wingdings" pitchFamily="2" charset="2"/>
              <a:buAutoNum type="arabicPeriod"/>
            </a:pPr>
            <a:r>
              <a:rPr lang="en-US" sz="2600" b="1">
                <a:solidFill>
                  <a:srgbClr val="00FF99"/>
                </a:solidFill>
                <a:latin typeface="Arial Unicode MS" pitchFamily="34" charset="-128"/>
              </a:rPr>
              <a:t>Mendirikan pabrik dan membentuk jaringan distribusi dimancanegara untuk bersaing langsung disatu atau beberapa pasar negara asing</a:t>
            </a:r>
          </a:p>
        </p:txBody>
      </p:sp>
      <p:sp>
        <p:nvSpPr>
          <p:cNvPr id="221187" name="Rectangle 3"/>
          <p:cNvSpPr>
            <a:spLocks noChangeArrowheads="1"/>
          </p:cNvSpPr>
          <p:nvPr/>
        </p:nvSpPr>
        <p:spPr bwMode="auto">
          <a:xfrm>
            <a:off x="990600" y="800100"/>
            <a:ext cx="7315200" cy="876300"/>
          </a:xfrm>
          <a:prstGeom prst="rect">
            <a:avLst/>
          </a:prstGeom>
          <a:solidFill>
            <a:srgbClr val="CCFF33"/>
          </a:solidFill>
          <a:ln w="9525">
            <a:noFill/>
            <a:miter lim="800000"/>
            <a:headEnd/>
            <a:tailEnd/>
          </a:ln>
          <a:effectLst/>
        </p:spPr>
        <p:txBody>
          <a:bodyPr lIns="92075" tIns="46038" rIns="92075" bIns="46038"/>
          <a:lstStyle/>
          <a:p>
            <a:pPr algn="ctr" eaLnBrk="1" hangingPunct="1">
              <a:spcBef>
                <a:spcPct val="15000"/>
              </a:spcBef>
              <a:spcAft>
                <a:spcPct val="15000"/>
              </a:spcAft>
              <a:defRPr/>
            </a:pPr>
            <a:r>
              <a:rPr lang="en-US" sz="2600" i="1">
                <a:solidFill>
                  <a:srgbClr val="000066"/>
                </a:solidFill>
                <a:effectLst>
                  <a:outerShdw blurRad="38100" dist="38100" dir="2700000" algn="tl">
                    <a:srgbClr val="000000"/>
                  </a:outerShdw>
                </a:effectLst>
                <a:latin typeface="Comic Sans MS" pitchFamily="66" charset="0"/>
              </a:rPr>
              <a:t>PILIHAN UTAMA UNTUK MENDAPATKAN LIPUTAN PASAR GLOBAL</a:t>
            </a:r>
          </a:p>
        </p:txBody>
      </p:sp>
    </p:spTree>
    <p:extLst>
      <p:ext uri="{BB962C8B-B14F-4D97-AF65-F5344CB8AC3E}">
        <p14:creationId xmlns:p14="http://schemas.microsoft.com/office/powerpoint/2010/main" val="26875540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ChangeArrowheads="1"/>
          </p:cNvSpPr>
          <p:nvPr/>
        </p:nvSpPr>
        <p:spPr bwMode="auto">
          <a:xfrm>
            <a:off x="304800" y="1676400"/>
            <a:ext cx="8382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eaLnBrk="1" hangingPunct="1">
              <a:lnSpc>
                <a:spcPct val="90000"/>
              </a:lnSpc>
              <a:buClr>
                <a:srgbClr val="FF9999"/>
              </a:buClr>
              <a:buFont typeface="Wingdings" pitchFamily="2" charset="2"/>
              <a:buAutoNum type="arabicPeriod"/>
            </a:pPr>
            <a:r>
              <a:rPr lang="en-US" sz="2800">
                <a:solidFill>
                  <a:srgbClr val="FF0000"/>
                </a:solidFill>
                <a:latin typeface="Arial" charset="0"/>
              </a:rPr>
              <a:t>Penyusun strategi harus menyadari bahwa pilihan mereka berkisar diantara 3 opsi generic dan setelah salah satu dipilih dibutuhkan</a:t>
            </a:r>
            <a:r>
              <a:rPr lang="en-US" sz="2800">
                <a:solidFill>
                  <a:schemeClr val="folHlink"/>
                </a:solidFill>
                <a:latin typeface="Arial" charset="0"/>
              </a:rPr>
              <a:t> </a:t>
            </a:r>
            <a:r>
              <a:rPr lang="en-US" sz="2800">
                <a:solidFill>
                  <a:srgbClr val="FF3300"/>
                </a:solidFill>
                <a:latin typeface="Arial" charset="0"/>
              </a:rPr>
              <a:t>komitmen total</a:t>
            </a:r>
            <a:r>
              <a:rPr lang="en-US" sz="2800">
                <a:solidFill>
                  <a:schemeClr val="folHlink"/>
                </a:solidFill>
                <a:latin typeface="Arial" charset="0"/>
              </a:rPr>
              <a:t> </a:t>
            </a:r>
            <a:r>
              <a:rPr lang="en-US" sz="2800">
                <a:solidFill>
                  <a:srgbClr val="FF0000"/>
                </a:solidFill>
                <a:latin typeface="Arial" charset="0"/>
              </a:rPr>
              <a:t>dan</a:t>
            </a:r>
            <a:r>
              <a:rPr lang="en-US" sz="2800">
                <a:solidFill>
                  <a:schemeClr val="folHlink"/>
                </a:solidFill>
                <a:latin typeface="Arial" charset="0"/>
              </a:rPr>
              <a:t> </a:t>
            </a:r>
            <a:r>
              <a:rPr lang="en-US" sz="2800">
                <a:solidFill>
                  <a:srgbClr val="FF3300"/>
                </a:solidFill>
                <a:latin typeface="Arial" charset="0"/>
              </a:rPr>
              <a:t>konsisten</a:t>
            </a:r>
            <a:endParaRPr lang="en-US" sz="2800" i="1">
              <a:solidFill>
                <a:srgbClr val="FF3300"/>
              </a:solidFill>
              <a:latin typeface="Arial" charset="0"/>
            </a:endParaRPr>
          </a:p>
          <a:p>
            <a:pPr marL="609600" indent="-609600" algn="just" eaLnBrk="1" hangingPunct="1">
              <a:lnSpc>
                <a:spcPct val="90000"/>
              </a:lnSpc>
              <a:buClr>
                <a:srgbClr val="FF9999"/>
              </a:buClr>
              <a:buFont typeface="Wingdings" pitchFamily="2" charset="2"/>
              <a:buAutoNum type="arabicPeriod"/>
            </a:pPr>
            <a:r>
              <a:rPr lang="en-US" sz="2800">
                <a:latin typeface="Arial" charset="0"/>
              </a:rPr>
              <a:t>Penyusun strategi harus secara cermat </a:t>
            </a:r>
            <a:r>
              <a:rPr lang="en-US" sz="2800">
                <a:solidFill>
                  <a:srgbClr val="FF3300"/>
                </a:solidFill>
                <a:latin typeface="Arial" charset="0"/>
              </a:rPr>
              <a:t>membobot</a:t>
            </a:r>
            <a:r>
              <a:rPr lang="en-US" sz="2800">
                <a:latin typeface="Arial" charset="0"/>
              </a:rPr>
              <a:t> ketrampilan, sumberdaya dan persyaratan organisasi serta resiko yang terkait dengan masing-masing strategi bisnis generic</a:t>
            </a:r>
          </a:p>
          <a:p>
            <a:pPr marL="609600" indent="-609600" algn="just" eaLnBrk="1" hangingPunct="1">
              <a:lnSpc>
                <a:spcPct val="90000"/>
              </a:lnSpc>
              <a:buClr>
                <a:srgbClr val="FF9999"/>
              </a:buClr>
              <a:buFont typeface="Wingdings" pitchFamily="2" charset="2"/>
              <a:buAutoNum type="arabicPeriod"/>
            </a:pPr>
            <a:r>
              <a:rPr lang="en-US" sz="2800">
                <a:solidFill>
                  <a:srgbClr val="FF0000"/>
                </a:solidFill>
                <a:latin typeface="Arial" charset="0"/>
              </a:rPr>
              <a:t>Penyusun strategi harus mempertimbangkan faktor-faktor unik yang mempengaruhi lingkungan industri generic yang akan menentukan strategi generic yang dipilih</a:t>
            </a:r>
          </a:p>
        </p:txBody>
      </p:sp>
      <p:sp>
        <p:nvSpPr>
          <p:cNvPr id="222211" name="Rectangle 3"/>
          <p:cNvSpPr>
            <a:spLocks noChangeArrowheads="1"/>
          </p:cNvSpPr>
          <p:nvPr/>
        </p:nvSpPr>
        <p:spPr bwMode="auto">
          <a:xfrm>
            <a:off x="952500" y="495300"/>
            <a:ext cx="7315200" cy="876300"/>
          </a:xfrm>
          <a:prstGeom prst="rect">
            <a:avLst/>
          </a:prstGeom>
          <a:solidFill>
            <a:srgbClr val="FF9999"/>
          </a:solidFill>
          <a:ln w="9525">
            <a:noFill/>
            <a:miter lim="800000"/>
            <a:headEnd/>
            <a:tailEnd/>
          </a:ln>
          <a:effectLst/>
        </p:spPr>
        <p:txBody>
          <a:bodyPr lIns="92075" tIns="46038" rIns="92075" bIns="46038"/>
          <a:lstStyle/>
          <a:p>
            <a:pPr algn="ctr" eaLnBrk="1" hangingPunct="1">
              <a:spcBef>
                <a:spcPct val="15000"/>
              </a:spcBef>
              <a:spcAft>
                <a:spcPct val="15000"/>
              </a:spcAft>
              <a:defRPr/>
            </a:pPr>
            <a:r>
              <a:rPr lang="en-US" sz="2600" i="1">
                <a:solidFill>
                  <a:srgbClr val="990099"/>
                </a:solidFill>
                <a:effectLst>
                  <a:outerShdw blurRad="38100" dist="38100" dir="2700000" algn="tl">
                    <a:srgbClr val="000000"/>
                  </a:outerShdw>
                </a:effectLst>
                <a:latin typeface="Comic Sans MS" pitchFamily="66" charset="0"/>
              </a:rPr>
              <a:t>KESIMPULAN ANALISIS DAN PEMILIHAN STRATEGI BISNIS</a:t>
            </a:r>
          </a:p>
        </p:txBody>
      </p:sp>
    </p:spTree>
    <p:extLst>
      <p:ext uri="{BB962C8B-B14F-4D97-AF65-F5344CB8AC3E}">
        <p14:creationId xmlns:p14="http://schemas.microsoft.com/office/powerpoint/2010/main" val="31810511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ctrTitle"/>
          </p:nvPr>
        </p:nvSpPr>
        <p:spPr>
          <a:xfrm>
            <a:off x="762000" y="633413"/>
            <a:ext cx="7772400" cy="814387"/>
          </a:xfrm>
          <a:solidFill>
            <a:srgbClr val="CCFF33"/>
          </a:solidFill>
        </p:spPr>
        <p:txBody>
          <a:bodyPr>
            <a:normAutofit fontScale="90000"/>
          </a:bodyPr>
          <a:lstStyle/>
          <a:p>
            <a:pPr eaLnBrk="1" hangingPunct="1">
              <a:spcBef>
                <a:spcPct val="30000"/>
              </a:spcBef>
              <a:spcAft>
                <a:spcPct val="30000"/>
              </a:spcAft>
              <a:defRPr/>
            </a:pPr>
            <a:r>
              <a:rPr lang="en-US" sz="4300" smtClean="0">
                <a:solidFill>
                  <a:srgbClr val="0000FF"/>
                </a:solidFill>
                <a:effectLst>
                  <a:outerShdw blurRad="38100" dist="38100" dir="2700000" algn="tl">
                    <a:srgbClr val="000000"/>
                  </a:outerShdw>
                </a:effectLst>
                <a:latin typeface="Century Gothic" pitchFamily="34" charset="0"/>
              </a:rPr>
              <a:t>Matrik Pemilihan Strategi Umum</a:t>
            </a:r>
          </a:p>
        </p:txBody>
      </p:sp>
      <p:sp>
        <p:nvSpPr>
          <p:cNvPr id="223235" name="Rectangle 3"/>
          <p:cNvSpPr>
            <a:spLocks noGrp="1" noChangeArrowheads="1"/>
          </p:cNvSpPr>
          <p:nvPr>
            <p:ph type="subTitle" idx="1"/>
          </p:nvPr>
        </p:nvSpPr>
        <p:spPr>
          <a:xfrm>
            <a:off x="827088" y="1628775"/>
            <a:ext cx="7696200" cy="1924050"/>
          </a:xfrm>
        </p:spPr>
        <p:txBody>
          <a:bodyPr>
            <a:normAutofit fontScale="92500"/>
          </a:bodyPr>
          <a:lstStyle/>
          <a:p>
            <a:pPr eaLnBrk="1" hangingPunct="1">
              <a:defRPr/>
            </a:pPr>
            <a:r>
              <a:rPr lang="en-US" sz="3000" smtClean="0">
                <a:solidFill>
                  <a:srgbClr val="FF0000"/>
                </a:solidFill>
              </a:rPr>
              <a:t>Masa lalu</a:t>
            </a:r>
            <a:r>
              <a:rPr lang="en-US" sz="3000" smtClean="0"/>
              <a:t> : </a:t>
            </a:r>
            <a:r>
              <a:rPr lang="en-US" sz="3000" smtClean="0">
                <a:solidFill>
                  <a:srgbClr val="00FF99"/>
                </a:solidFill>
              </a:rPr>
              <a:t>Perencana mengikuti aturan atau resep tertentu dalam memilih strategi.</a:t>
            </a:r>
          </a:p>
          <a:p>
            <a:pPr eaLnBrk="1" hangingPunct="1">
              <a:defRPr/>
            </a:pPr>
            <a:r>
              <a:rPr lang="en-US" sz="3000" smtClean="0">
                <a:solidFill>
                  <a:srgbClr val="FF0000"/>
                </a:solidFill>
              </a:rPr>
              <a:t>Masa Sekarang</a:t>
            </a:r>
            <a:r>
              <a:rPr lang="en-US" sz="3000" smtClean="0"/>
              <a:t> :  </a:t>
            </a:r>
            <a:r>
              <a:rPr lang="en-US" sz="3000" smtClean="0">
                <a:solidFill>
                  <a:srgbClr val="990099"/>
                </a:solidFill>
              </a:rPr>
              <a:t>Pemilihan strategi berpedoman pada kekuatan dan kelemahan perusahaan</a:t>
            </a:r>
          </a:p>
        </p:txBody>
      </p:sp>
      <p:sp>
        <p:nvSpPr>
          <p:cNvPr id="115716" name="Rectangle 4"/>
          <p:cNvSpPr>
            <a:spLocks noChangeArrowheads="1"/>
          </p:cNvSpPr>
          <p:nvPr/>
        </p:nvSpPr>
        <p:spPr bwMode="auto">
          <a:xfrm>
            <a:off x="900113" y="4941888"/>
            <a:ext cx="7467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US" sz="3000">
                <a:solidFill>
                  <a:srgbClr val="FF3300"/>
                </a:solidFill>
                <a:latin typeface="Arial" charset="0"/>
              </a:rPr>
              <a:t>Pemilihan Strategi</a:t>
            </a:r>
            <a:r>
              <a:rPr lang="en-US" sz="3000">
                <a:solidFill>
                  <a:srgbClr val="CC9900"/>
                </a:solidFill>
                <a:latin typeface="Arial" charset="0"/>
              </a:rPr>
              <a:t> </a:t>
            </a:r>
            <a:r>
              <a:rPr lang="en-US" sz="3000">
                <a:solidFill>
                  <a:srgbClr val="CCFF33"/>
                </a:solidFill>
                <a:latin typeface="Arial" charset="0"/>
              </a:rPr>
              <a:t>berupaya menyesuaikan pertumbuhan intern dan ekstern dengan mengatasi</a:t>
            </a:r>
            <a:r>
              <a:rPr lang="en-US" sz="3000">
                <a:solidFill>
                  <a:srgbClr val="CC9900"/>
                </a:solidFill>
                <a:latin typeface="Arial" charset="0"/>
              </a:rPr>
              <a:t> </a:t>
            </a:r>
            <a:r>
              <a:rPr lang="en-US" sz="3000">
                <a:solidFill>
                  <a:srgbClr val="FF3300"/>
                </a:solidFill>
                <a:latin typeface="Arial" charset="0"/>
              </a:rPr>
              <a:t>kelemahan dan memaksimalkan kekuatan</a:t>
            </a:r>
          </a:p>
        </p:txBody>
      </p:sp>
    </p:spTree>
    <p:extLst>
      <p:ext uri="{BB962C8B-B14F-4D97-AF65-F5344CB8AC3E}">
        <p14:creationId xmlns:p14="http://schemas.microsoft.com/office/powerpoint/2010/main" val="27266418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ext Box 2"/>
          <p:cNvSpPr txBox="1">
            <a:spLocks noChangeArrowheads="1"/>
          </p:cNvSpPr>
          <p:nvPr/>
        </p:nvSpPr>
        <p:spPr bwMode="auto">
          <a:xfrm>
            <a:off x="6705600" y="2876550"/>
            <a:ext cx="2176463"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z="1600">
                <a:solidFill>
                  <a:srgbClr val="00FF99"/>
                </a:solidFill>
                <a:latin typeface="Arial" charset="0"/>
              </a:rPr>
              <a:t>Eksternal (Akuisisi atau merger untuk mendapatkan kapabilitas sumber daya)</a:t>
            </a:r>
            <a:endParaRPr lang="en-US" sz="1600">
              <a:solidFill>
                <a:srgbClr val="00FF99"/>
              </a:solidFill>
              <a:latin typeface="Tahoma" pitchFamily="34" charset="0"/>
            </a:endParaRPr>
          </a:p>
        </p:txBody>
      </p:sp>
      <p:sp>
        <p:nvSpPr>
          <p:cNvPr id="116739" name="Text Box 3"/>
          <p:cNvSpPr txBox="1">
            <a:spLocks noChangeArrowheads="1"/>
          </p:cNvSpPr>
          <p:nvPr/>
        </p:nvSpPr>
        <p:spPr bwMode="auto">
          <a:xfrm>
            <a:off x="1557338" y="228600"/>
            <a:ext cx="5605462" cy="457200"/>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spcBef>
                <a:spcPct val="30000"/>
              </a:spcBef>
              <a:spcAft>
                <a:spcPct val="30000"/>
              </a:spcAft>
            </a:pPr>
            <a:r>
              <a:rPr lang="en-US" sz="2000" b="1" i="1">
                <a:solidFill>
                  <a:srgbClr val="990099"/>
                </a:solidFill>
                <a:latin typeface="Bookman Old Style" pitchFamily="18" charset="0"/>
              </a:rPr>
              <a:t>Model Pemilihan Strategi Umum</a:t>
            </a:r>
          </a:p>
          <a:p>
            <a:endParaRPr lang="en-US" sz="2000" b="1" i="1">
              <a:solidFill>
                <a:srgbClr val="990099"/>
              </a:solidFill>
              <a:latin typeface="Bookman Old Style" pitchFamily="18" charset="0"/>
            </a:endParaRPr>
          </a:p>
        </p:txBody>
      </p:sp>
      <p:sp>
        <p:nvSpPr>
          <p:cNvPr id="116740" name="Text Box 4"/>
          <p:cNvSpPr txBox="1">
            <a:spLocks noChangeArrowheads="1"/>
          </p:cNvSpPr>
          <p:nvPr/>
        </p:nvSpPr>
        <p:spPr bwMode="auto">
          <a:xfrm>
            <a:off x="3230563" y="5688013"/>
            <a:ext cx="2208212"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1600">
                <a:solidFill>
                  <a:srgbClr val="00FF99"/>
                </a:solidFill>
                <a:latin typeface="Arial" charset="0"/>
              </a:rPr>
              <a:t>Maksimalkan kekuatan</a:t>
            </a:r>
          </a:p>
          <a:p>
            <a:endParaRPr lang="en-US">
              <a:latin typeface="Tahoma" pitchFamily="34" charset="0"/>
            </a:endParaRPr>
          </a:p>
        </p:txBody>
      </p:sp>
      <p:sp>
        <p:nvSpPr>
          <p:cNvPr id="116741" name="Text Box 5"/>
          <p:cNvSpPr txBox="1">
            <a:spLocks noChangeArrowheads="1"/>
          </p:cNvSpPr>
          <p:nvPr/>
        </p:nvSpPr>
        <p:spPr bwMode="auto">
          <a:xfrm>
            <a:off x="3521075" y="914400"/>
            <a:ext cx="1703388"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1600">
                <a:solidFill>
                  <a:srgbClr val="00FF99"/>
                </a:solidFill>
                <a:latin typeface="Arial" charset="0"/>
              </a:rPr>
              <a:t>Atasi Kelemahan</a:t>
            </a:r>
          </a:p>
          <a:p>
            <a:endParaRPr lang="en-US" sz="1600">
              <a:latin typeface="Tahoma" pitchFamily="34" charset="0"/>
            </a:endParaRPr>
          </a:p>
        </p:txBody>
      </p:sp>
      <p:sp>
        <p:nvSpPr>
          <p:cNvPr id="116742" name="Text Box 6"/>
          <p:cNvSpPr txBox="1">
            <a:spLocks noChangeArrowheads="1"/>
          </p:cNvSpPr>
          <p:nvPr/>
        </p:nvSpPr>
        <p:spPr bwMode="auto">
          <a:xfrm>
            <a:off x="4629150" y="1809750"/>
            <a:ext cx="421005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a:r>
              <a:rPr lang="en-US" sz="1600">
                <a:solidFill>
                  <a:schemeClr val="accent2"/>
                </a:solidFill>
                <a:latin typeface="Arial" charset="0"/>
              </a:rPr>
              <a:t>Integrasi Vertikal</a:t>
            </a:r>
          </a:p>
          <a:p>
            <a:pPr algn="just"/>
            <a:r>
              <a:rPr lang="en-US" sz="1600">
                <a:solidFill>
                  <a:schemeClr val="accent2"/>
                </a:solidFill>
                <a:latin typeface="Arial" charset="0"/>
              </a:rPr>
              <a:t>Diversifikasi Konglomerat</a:t>
            </a:r>
            <a:endParaRPr lang="en-US" sz="1600">
              <a:solidFill>
                <a:schemeClr val="accent2"/>
              </a:solidFill>
              <a:latin typeface="Tahoma" pitchFamily="34" charset="0"/>
            </a:endParaRPr>
          </a:p>
        </p:txBody>
      </p:sp>
      <p:sp>
        <p:nvSpPr>
          <p:cNvPr id="116743" name="Text Box 7"/>
          <p:cNvSpPr txBox="1">
            <a:spLocks noChangeArrowheads="1"/>
          </p:cNvSpPr>
          <p:nvPr/>
        </p:nvSpPr>
        <p:spPr bwMode="auto">
          <a:xfrm>
            <a:off x="990600" y="1824038"/>
            <a:ext cx="3163888" cy="100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a:r>
              <a:rPr lang="en-US" sz="1600">
                <a:solidFill>
                  <a:schemeClr val="accent2"/>
                </a:solidFill>
                <a:latin typeface="Arial" charset="0"/>
              </a:rPr>
              <a:t>Pembenahan diri / penghematan</a:t>
            </a:r>
          </a:p>
          <a:p>
            <a:pPr algn="just"/>
            <a:r>
              <a:rPr lang="en-US" sz="1600">
                <a:solidFill>
                  <a:schemeClr val="accent2"/>
                </a:solidFill>
                <a:latin typeface="Arial" charset="0"/>
              </a:rPr>
              <a:t>Divestasi</a:t>
            </a:r>
          </a:p>
          <a:p>
            <a:pPr algn="just"/>
            <a:r>
              <a:rPr lang="en-US" sz="1600">
                <a:solidFill>
                  <a:schemeClr val="accent2"/>
                </a:solidFill>
                <a:latin typeface="Arial" charset="0"/>
              </a:rPr>
              <a:t>Liquidasi</a:t>
            </a:r>
            <a:endParaRPr lang="en-US" sz="1600">
              <a:solidFill>
                <a:schemeClr val="accent2"/>
              </a:solidFill>
              <a:latin typeface="Tahoma" pitchFamily="34" charset="0"/>
            </a:endParaRPr>
          </a:p>
        </p:txBody>
      </p:sp>
      <p:sp>
        <p:nvSpPr>
          <p:cNvPr id="116744" name="Text Box 8"/>
          <p:cNvSpPr txBox="1">
            <a:spLocks noChangeArrowheads="1"/>
          </p:cNvSpPr>
          <p:nvPr/>
        </p:nvSpPr>
        <p:spPr bwMode="auto">
          <a:xfrm>
            <a:off x="304800" y="2971800"/>
            <a:ext cx="1828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z="1600">
                <a:solidFill>
                  <a:srgbClr val="00FF99"/>
                </a:solidFill>
                <a:latin typeface="Arial" charset="0"/>
              </a:rPr>
              <a:t>Internal (mengubah arah sumber daya dlm perusahaan</a:t>
            </a:r>
            <a:endParaRPr lang="en-US" sz="1600">
              <a:solidFill>
                <a:srgbClr val="00FF99"/>
              </a:solidFill>
              <a:latin typeface="Tahoma" pitchFamily="34" charset="0"/>
            </a:endParaRPr>
          </a:p>
        </p:txBody>
      </p:sp>
      <p:sp>
        <p:nvSpPr>
          <p:cNvPr id="116745" name="Line 9"/>
          <p:cNvSpPr>
            <a:spLocks noChangeShapeType="1"/>
          </p:cNvSpPr>
          <p:nvPr/>
        </p:nvSpPr>
        <p:spPr bwMode="auto">
          <a:xfrm>
            <a:off x="4381500" y="1587500"/>
            <a:ext cx="0" cy="3916363"/>
          </a:xfrm>
          <a:prstGeom prst="line">
            <a:avLst/>
          </a:prstGeom>
          <a:noFill/>
          <a:ln w="381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6746" name="Line 10"/>
          <p:cNvSpPr>
            <a:spLocks noChangeShapeType="1"/>
          </p:cNvSpPr>
          <p:nvPr/>
        </p:nvSpPr>
        <p:spPr bwMode="auto">
          <a:xfrm>
            <a:off x="2135188" y="3563938"/>
            <a:ext cx="4416425" cy="0"/>
          </a:xfrm>
          <a:prstGeom prst="line">
            <a:avLst/>
          </a:prstGeom>
          <a:noFill/>
          <a:ln w="381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6747" name="Text Box 11"/>
          <p:cNvSpPr txBox="1">
            <a:spLocks noChangeArrowheads="1"/>
          </p:cNvSpPr>
          <p:nvPr/>
        </p:nvSpPr>
        <p:spPr bwMode="auto">
          <a:xfrm>
            <a:off x="4721225" y="4314825"/>
            <a:ext cx="388937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a:r>
              <a:rPr lang="en-US" sz="1600">
                <a:solidFill>
                  <a:schemeClr val="accent2"/>
                </a:solidFill>
                <a:latin typeface="Arial" charset="0"/>
              </a:rPr>
              <a:t>Integrasi Horizontal</a:t>
            </a:r>
          </a:p>
          <a:p>
            <a:pPr algn="just"/>
            <a:r>
              <a:rPr lang="en-US" sz="1600">
                <a:solidFill>
                  <a:schemeClr val="accent2"/>
                </a:solidFill>
                <a:latin typeface="Arial" charset="0"/>
              </a:rPr>
              <a:t>Diversifikasi Konsentrik</a:t>
            </a:r>
          </a:p>
          <a:p>
            <a:pPr algn="just"/>
            <a:r>
              <a:rPr lang="en-US" sz="1600">
                <a:solidFill>
                  <a:schemeClr val="accent2"/>
                </a:solidFill>
                <a:latin typeface="Arial" charset="0"/>
              </a:rPr>
              <a:t>Usaha Patungan</a:t>
            </a:r>
            <a:endParaRPr lang="en-US" sz="1600">
              <a:solidFill>
                <a:schemeClr val="accent2"/>
              </a:solidFill>
              <a:latin typeface="Tahoma" pitchFamily="34" charset="0"/>
            </a:endParaRPr>
          </a:p>
        </p:txBody>
      </p:sp>
      <p:sp>
        <p:nvSpPr>
          <p:cNvPr id="116748" name="Text Box 12"/>
          <p:cNvSpPr txBox="1">
            <a:spLocks noChangeArrowheads="1"/>
          </p:cNvSpPr>
          <p:nvPr/>
        </p:nvSpPr>
        <p:spPr bwMode="auto">
          <a:xfrm>
            <a:off x="1039813" y="4314825"/>
            <a:ext cx="2998787"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a:r>
              <a:rPr lang="en-US" sz="1600">
                <a:solidFill>
                  <a:schemeClr val="accent2"/>
                </a:solidFill>
                <a:latin typeface="Arial" charset="0"/>
              </a:rPr>
              <a:t>Pertumbuhan terkonsentrasi</a:t>
            </a:r>
          </a:p>
          <a:p>
            <a:pPr algn="just"/>
            <a:r>
              <a:rPr lang="en-US" sz="1600">
                <a:solidFill>
                  <a:schemeClr val="accent2"/>
                </a:solidFill>
                <a:latin typeface="Arial" charset="0"/>
              </a:rPr>
              <a:t>Pengembangan Pasar</a:t>
            </a:r>
          </a:p>
          <a:p>
            <a:pPr algn="just"/>
            <a:r>
              <a:rPr lang="en-US" sz="1600">
                <a:solidFill>
                  <a:schemeClr val="accent2"/>
                </a:solidFill>
                <a:latin typeface="Arial" charset="0"/>
              </a:rPr>
              <a:t>Pengembangan Produk</a:t>
            </a:r>
          </a:p>
          <a:p>
            <a:pPr algn="just"/>
            <a:r>
              <a:rPr lang="en-US" sz="1600">
                <a:solidFill>
                  <a:schemeClr val="accent2"/>
                </a:solidFill>
                <a:latin typeface="Arial" charset="0"/>
              </a:rPr>
              <a:t>Inovasi</a:t>
            </a:r>
          </a:p>
        </p:txBody>
      </p:sp>
      <p:sp>
        <p:nvSpPr>
          <p:cNvPr id="116749" name="Text Box 13"/>
          <p:cNvSpPr txBox="1">
            <a:spLocks noChangeArrowheads="1"/>
          </p:cNvSpPr>
          <p:nvPr/>
        </p:nvSpPr>
        <p:spPr bwMode="auto">
          <a:xfrm>
            <a:off x="3759200" y="3698875"/>
            <a:ext cx="509588"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1600">
                <a:solidFill>
                  <a:srgbClr val="FF3300"/>
                </a:solidFill>
                <a:latin typeface="Arial" charset="0"/>
              </a:rPr>
              <a:t>III</a:t>
            </a:r>
            <a:endParaRPr lang="en-US" sz="1600">
              <a:solidFill>
                <a:srgbClr val="FF3300"/>
              </a:solidFill>
              <a:latin typeface="Tahoma" pitchFamily="34" charset="0"/>
            </a:endParaRPr>
          </a:p>
        </p:txBody>
      </p:sp>
      <p:sp>
        <p:nvSpPr>
          <p:cNvPr id="116750" name="Text Box 14"/>
          <p:cNvSpPr txBox="1">
            <a:spLocks noChangeArrowheads="1"/>
          </p:cNvSpPr>
          <p:nvPr/>
        </p:nvSpPr>
        <p:spPr bwMode="auto">
          <a:xfrm>
            <a:off x="3702050" y="2965450"/>
            <a:ext cx="509588"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1600">
                <a:solidFill>
                  <a:srgbClr val="FF3300"/>
                </a:solidFill>
                <a:latin typeface="Arial" charset="0"/>
              </a:rPr>
              <a:t>II</a:t>
            </a:r>
            <a:endParaRPr lang="en-US" sz="1600">
              <a:solidFill>
                <a:srgbClr val="FF3300"/>
              </a:solidFill>
              <a:latin typeface="Tahoma" pitchFamily="34" charset="0"/>
            </a:endParaRPr>
          </a:p>
        </p:txBody>
      </p:sp>
      <p:sp>
        <p:nvSpPr>
          <p:cNvPr id="116751" name="Text Box 15"/>
          <p:cNvSpPr txBox="1">
            <a:spLocks noChangeArrowheads="1"/>
          </p:cNvSpPr>
          <p:nvPr/>
        </p:nvSpPr>
        <p:spPr bwMode="auto">
          <a:xfrm>
            <a:off x="4551363" y="2959100"/>
            <a:ext cx="509587"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1600">
                <a:solidFill>
                  <a:srgbClr val="FF3300"/>
                </a:solidFill>
                <a:latin typeface="Arial" charset="0"/>
              </a:rPr>
              <a:t>I</a:t>
            </a:r>
            <a:endParaRPr lang="en-US" sz="1600">
              <a:solidFill>
                <a:srgbClr val="FF3300"/>
              </a:solidFill>
              <a:latin typeface="Tahoma" pitchFamily="34" charset="0"/>
            </a:endParaRPr>
          </a:p>
        </p:txBody>
      </p:sp>
      <p:sp>
        <p:nvSpPr>
          <p:cNvPr id="116752" name="Text Box 16"/>
          <p:cNvSpPr txBox="1">
            <a:spLocks noChangeArrowheads="1"/>
          </p:cNvSpPr>
          <p:nvPr/>
        </p:nvSpPr>
        <p:spPr bwMode="auto">
          <a:xfrm>
            <a:off x="4532313" y="3698875"/>
            <a:ext cx="509587"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1600">
                <a:solidFill>
                  <a:srgbClr val="FF3300"/>
                </a:solidFill>
                <a:latin typeface="Arial" charset="0"/>
              </a:rPr>
              <a:t>IV</a:t>
            </a:r>
            <a:endParaRPr lang="en-US" sz="1600">
              <a:solidFill>
                <a:srgbClr val="FF3300"/>
              </a:solidFill>
              <a:latin typeface="Tahoma" pitchFamily="34" charset="0"/>
            </a:endParaRPr>
          </a:p>
        </p:txBody>
      </p:sp>
    </p:spTree>
    <p:extLst>
      <p:ext uri="{BB962C8B-B14F-4D97-AF65-F5344CB8AC3E}">
        <p14:creationId xmlns:p14="http://schemas.microsoft.com/office/powerpoint/2010/main" val="998926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subTitle" idx="1"/>
          </p:nvPr>
        </p:nvSpPr>
        <p:spPr>
          <a:xfrm>
            <a:off x="323850" y="127000"/>
            <a:ext cx="8001000" cy="1066800"/>
          </a:xfrm>
          <a:solidFill>
            <a:srgbClr val="99FF99"/>
          </a:solidFill>
        </p:spPr>
        <p:txBody>
          <a:bodyPr>
            <a:normAutofit lnSpcReduction="10000"/>
          </a:bodyPr>
          <a:lstStyle/>
          <a:p>
            <a:pPr algn="r" eaLnBrk="1" hangingPunct="1">
              <a:defRPr/>
            </a:pPr>
            <a:r>
              <a:rPr lang="en-US" i="1" smtClean="0">
                <a:solidFill>
                  <a:srgbClr val="FF9999"/>
                </a:solidFill>
                <a:effectLst>
                  <a:outerShdw blurRad="38100" dist="38100" dir="2700000" algn="tl">
                    <a:srgbClr val="000000"/>
                  </a:outerShdw>
                </a:effectLst>
                <a:latin typeface="Trebuchet MS" pitchFamily="34" charset="0"/>
              </a:rPr>
              <a:t>Setelah mempelajari Bab ini diharapkan</a:t>
            </a:r>
          </a:p>
          <a:p>
            <a:pPr algn="r" eaLnBrk="1" hangingPunct="1">
              <a:defRPr/>
            </a:pPr>
            <a:r>
              <a:rPr lang="en-US" b="0" i="1" smtClean="0">
                <a:solidFill>
                  <a:srgbClr val="FF3300"/>
                </a:solidFill>
                <a:effectLst>
                  <a:outerShdw blurRad="38100" dist="38100" dir="2700000" algn="tl">
                    <a:srgbClr val="000000"/>
                  </a:outerShdw>
                </a:effectLst>
                <a:latin typeface="Trebuchet MS" pitchFamily="34" charset="0"/>
              </a:rPr>
              <a:t>M a m p u :</a:t>
            </a:r>
          </a:p>
        </p:txBody>
      </p:sp>
      <p:sp>
        <p:nvSpPr>
          <p:cNvPr id="99331" name="Rectangle 3"/>
          <p:cNvSpPr>
            <a:spLocks noChangeArrowheads="1"/>
          </p:cNvSpPr>
          <p:nvPr/>
        </p:nvSpPr>
        <p:spPr bwMode="auto">
          <a:xfrm>
            <a:off x="280988" y="1155700"/>
            <a:ext cx="8077200" cy="554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gn="just" eaLnBrk="1" hangingPunct="1">
              <a:lnSpc>
                <a:spcPct val="90000"/>
              </a:lnSpc>
              <a:buFont typeface="Wingdings" pitchFamily="2" charset="2"/>
              <a:buNone/>
            </a:pPr>
            <a:endParaRPr lang="en-US">
              <a:solidFill>
                <a:srgbClr val="663300"/>
              </a:solidFill>
              <a:latin typeface="Arial" charset="0"/>
            </a:endParaRPr>
          </a:p>
          <a:p>
            <a:pPr marL="609600" indent="-609600" algn="just" eaLnBrk="1" hangingPunct="1">
              <a:lnSpc>
                <a:spcPct val="90000"/>
              </a:lnSpc>
              <a:spcBef>
                <a:spcPct val="30000"/>
              </a:spcBef>
              <a:spcAft>
                <a:spcPct val="30000"/>
              </a:spcAft>
              <a:buClr>
                <a:schemeClr val="tx2"/>
              </a:buClr>
              <a:buSzPct val="90000"/>
              <a:buFont typeface="Wingdings" pitchFamily="2" charset="2"/>
              <a:buAutoNum type="arabicParenR"/>
            </a:pPr>
            <a:r>
              <a:rPr lang="en-US" sz="2200" b="1">
                <a:solidFill>
                  <a:srgbClr val="00FF00"/>
                </a:solidFill>
                <a:latin typeface="Comic Sans MS" pitchFamily="66" charset="0"/>
              </a:rPr>
              <a:t>Menentukan kenapa sebuah Bisnis memilih Strategi biaya rendah, strategi membuat perbedaan atau strategi langkah dasar</a:t>
            </a:r>
          </a:p>
          <a:p>
            <a:pPr marL="609600" indent="-609600" algn="just" eaLnBrk="1" hangingPunct="1">
              <a:lnSpc>
                <a:spcPct val="90000"/>
              </a:lnSpc>
              <a:spcBef>
                <a:spcPct val="30000"/>
              </a:spcBef>
              <a:spcAft>
                <a:spcPct val="30000"/>
              </a:spcAft>
              <a:buClr>
                <a:schemeClr val="tx2"/>
              </a:buClr>
              <a:buSzPct val="90000"/>
              <a:buFont typeface="Wingdings" pitchFamily="2" charset="2"/>
              <a:buAutoNum type="arabicParenR"/>
            </a:pPr>
            <a:r>
              <a:rPr lang="en-US" sz="2200" b="1">
                <a:solidFill>
                  <a:srgbClr val="1F28E1"/>
                </a:solidFill>
                <a:latin typeface="Comic Sans MS" pitchFamily="66" charset="0"/>
              </a:rPr>
              <a:t>Menjelaskan keahlian dan nilai dasar strategi</a:t>
            </a:r>
          </a:p>
          <a:p>
            <a:pPr marL="609600" indent="-609600" algn="just" eaLnBrk="1" hangingPunct="1">
              <a:lnSpc>
                <a:spcPct val="90000"/>
              </a:lnSpc>
              <a:spcBef>
                <a:spcPct val="30000"/>
              </a:spcBef>
              <a:spcAft>
                <a:spcPct val="30000"/>
              </a:spcAft>
              <a:buClr>
                <a:schemeClr val="tx2"/>
              </a:buClr>
              <a:buSzPct val="90000"/>
              <a:buFont typeface="Wingdings" pitchFamily="2" charset="2"/>
              <a:buAutoNum type="arabicParenR"/>
            </a:pPr>
            <a:r>
              <a:rPr lang="en-US" sz="2200" b="1">
                <a:solidFill>
                  <a:srgbClr val="00FF00"/>
                </a:solidFill>
                <a:latin typeface="Comic Sans MS" pitchFamily="66" charset="0"/>
              </a:rPr>
              <a:t>Menggambarkan bagaimana sebuah perusahaan memanfaatkan strategi biaya rendah dan membuat perbedaannya</a:t>
            </a:r>
          </a:p>
          <a:p>
            <a:pPr marL="609600" indent="-609600" algn="just" eaLnBrk="1" hangingPunct="1">
              <a:lnSpc>
                <a:spcPct val="90000"/>
              </a:lnSpc>
              <a:spcBef>
                <a:spcPct val="30000"/>
              </a:spcBef>
              <a:spcAft>
                <a:spcPct val="30000"/>
              </a:spcAft>
              <a:buClr>
                <a:schemeClr val="tx2"/>
              </a:buClr>
              <a:buSzPct val="90000"/>
              <a:buFont typeface="Wingdings" pitchFamily="2" charset="2"/>
              <a:buAutoNum type="arabicParenR"/>
            </a:pPr>
            <a:r>
              <a:rPr lang="en-US" sz="2200" b="1">
                <a:solidFill>
                  <a:srgbClr val="1F28E1"/>
                </a:solidFill>
                <a:latin typeface="Comic Sans MS" pitchFamily="66" charset="0"/>
              </a:rPr>
              <a:t>Mengenali persyaratan kesuksesan sebuah bisnis pada tahap membuat perbedaan dari evolusi industri</a:t>
            </a:r>
          </a:p>
          <a:p>
            <a:pPr marL="609600" indent="-609600" algn="just" eaLnBrk="1" hangingPunct="1">
              <a:lnSpc>
                <a:spcPct val="90000"/>
              </a:lnSpc>
              <a:spcBef>
                <a:spcPct val="30000"/>
              </a:spcBef>
              <a:spcAft>
                <a:spcPct val="30000"/>
              </a:spcAft>
              <a:buClr>
                <a:schemeClr val="tx2"/>
              </a:buClr>
              <a:buSzPct val="90000"/>
              <a:buFont typeface="Wingdings" pitchFamily="2" charset="2"/>
              <a:buAutoNum type="arabicParenR"/>
            </a:pPr>
            <a:r>
              <a:rPr lang="en-US" sz="2200" b="1">
                <a:solidFill>
                  <a:srgbClr val="00FF00"/>
                </a:solidFill>
                <a:latin typeface="Comic Sans MS" pitchFamily="66" charset="0"/>
              </a:rPr>
              <a:t>Menerangkan strategi bisnis yang baik didalam industi global dan industri terpecah</a:t>
            </a:r>
          </a:p>
          <a:p>
            <a:pPr marL="609600" indent="-609600" algn="just" eaLnBrk="1" hangingPunct="1">
              <a:lnSpc>
                <a:spcPct val="90000"/>
              </a:lnSpc>
              <a:spcBef>
                <a:spcPct val="30000"/>
              </a:spcBef>
              <a:spcAft>
                <a:spcPct val="30000"/>
              </a:spcAft>
              <a:buClr>
                <a:schemeClr val="tx2"/>
              </a:buClr>
              <a:buSzPct val="90000"/>
              <a:buFont typeface="Wingdings" pitchFamily="2" charset="2"/>
              <a:buAutoNum type="arabicParenR"/>
            </a:pPr>
            <a:r>
              <a:rPr lang="en-US" sz="2200" b="1">
                <a:solidFill>
                  <a:srgbClr val="1F28E1"/>
                </a:solidFill>
                <a:latin typeface="Comic Sans MS" pitchFamily="66" charset="0"/>
              </a:rPr>
              <a:t>Menyimpulkan bahwa sebuah bisnis itu membuat variasi/perubahan</a:t>
            </a:r>
          </a:p>
        </p:txBody>
      </p:sp>
    </p:spTree>
    <p:extLst>
      <p:ext uri="{BB962C8B-B14F-4D97-AF65-F5344CB8AC3E}">
        <p14:creationId xmlns:p14="http://schemas.microsoft.com/office/powerpoint/2010/main" val="5450676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a:xfrm>
            <a:off x="442913" y="449263"/>
            <a:ext cx="8239125" cy="609600"/>
          </a:xfrm>
          <a:solidFill>
            <a:schemeClr val="tx2"/>
          </a:solidFill>
        </p:spPr>
        <p:txBody>
          <a:bodyPr>
            <a:normAutofit fontScale="90000"/>
          </a:bodyPr>
          <a:lstStyle/>
          <a:p>
            <a:pPr eaLnBrk="1" hangingPunct="1">
              <a:defRPr/>
            </a:pPr>
            <a:r>
              <a:rPr lang="en-US" sz="3600" smtClean="0">
                <a:solidFill>
                  <a:srgbClr val="FF3300"/>
                </a:solidFill>
                <a:effectLst>
                  <a:outerShdw blurRad="38100" dist="38100" dir="2700000" algn="tl">
                    <a:srgbClr val="000000"/>
                  </a:outerShdw>
                </a:effectLst>
              </a:rPr>
              <a:t>Model Pemilihan Strategi Umum :</a:t>
            </a:r>
          </a:p>
        </p:txBody>
      </p:sp>
      <p:sp>
        <p:nvSpPr>
          <p:cNvPr id="117763" name="Rectangle 3"/>
          <p:cNvSpPr>
            <a:spLocks noGrp="1" noChangeArrowheads="1"/>
          </p:cNvSpPr>
          <p:nvPr>
            <p:ph type="body" idx="1"/>
          </p:nvPr>
        </p:nvSpPr>
        <p:spPr>
          <a:xfrm>
            <a:off x="661988" y="1752600"/>
            <a:ext cx="7772400" cy="4495800"/>
          </a:xfrm>
        </p:spPr>
        <p:txBody>
          <a:bodyPr/>
          <a:lstStyle/>
          <a:p>
            <a:pPr algn="just" eaLnBrk="1" hangingPunct="1">
              <a:lnSpc>
                <a:spcPct val="90000"/>
              </a:lnSpc>
              <a:buFontTx/>
              <a:buNone/>
            </a:pPr>
            <a:r>
              <a:rPr lang="en-US" b="1" dirty="0" smtClean="0">
                <a:solidFill>
                  <a:srgbClr val="FF0000"/>
                </a:solidFill>
              </a:rPr>
              <a:t>KUADRAN  I</a:t>
            </a:r>
          </a:p>
          <a:p>
            <a:pPr algn="just" eaLnBrk="1" hangingPunct="1">
              <a:lnSpc>
                <a:spcPct val="90000"/>
              </a:lnSpc>
              <a:buFontTx/>
              <a:buNone/>
            </a:pPr>
            <a:endParaRPr lang="en-US" sz="2800" b="1" dirty="0" smtClean="0">
              <a:solidFill>
                <a:srgbClr val="FF0000"/>
              </a:solidFill>
            </a:endParaRPr>
          </a:p>
          <a:p>
            <a:pPr algn="just" eaLnBrk="1" hangingPunct="1">
              <a:lnSpc>
                <a:spcPct val="90000"/>
              </a:lnSpc>
            </a:pPr>
            <a:r>
              <a:rPr lang="en-US" sz="2800" dirty="0" err="1" smtClean="0">
                <a:solidFill>
                  <a:srgbClr val="FF3300"/>
                </a:solidFill>
              </a:rPr>
              <a:t>Integrasi</a:t>
            </a:r>
            <a:r>
              <a:rPr lang="en-US" sz="2800" dirty="0" smtClean="0">
                <a:solidFill>
                  <a:srgbClr val="FF3300"/>
                </a:solidFill>
              </a:rPr>
              <a:t> </a:t>
            </a:r>
            <a:r>
              <a:rPr lang="en-US" sz="2800" dirty="0" err="1" smtClean="0">
                <a:solidFill>
                  <a:srgbClr val="FF3300"/>
                </a:solidFill>
              </a:rPr>
              <a:t>Vertikal</a:t>
            </a:r>
            <a:r>
              <a:rPr lang="en-US" sz="2800" dirty="0" smtClean="0">
                <a:solidFill>
                  <a:srgbClr val="CCFF33"/>
                </a:solidFill>
              </a:rPr>
              <a:t>: </a:t>
            </a:r>
            <a:r>
              <a:rPr lang="en-US" sz="2800" dirty="0" smtClean="0">
                <a:solidFill>
                  <a:srgbClr val="CCFF33"/>
                </a:solidFill>
              </a:rPr>
              <a:t>Perusahaan </a:t>
            </a:r>
            <a:r>
              <a:rPr lang="en-US" sz="2800" dirty="0" err="1" smtClean="0">
                <a:solidFill>
                  <a:srgbClr val="CCFF33"/>
                </a:solidFill>
              </a:rPr>
              <a:t>mengurangi</a:t>
            </a:r>
            <a:r>
              <a:rPr lang="en-US" sz="2800" dirty="0" smtClean="0">
                <a:solidFill>
                  <a:srgbClr val="CCFF33"/>
                </a:solidFill>
              </a:rPr>
              <a:t> </a:t>
            </a:r>
            <a:r>
              <a:rPr lang="en-US" sz="2800" dirty="0" err="1">
                <a:solidFill>
                  <a:srgbClr val="CCFF33"/>
                </a:solidFill>
              </a:rPr>
              <a:t>r</a:t>
            </a:r>
            <a:r>
              <a:rPr lang="en-US" sz="2800" dirty="0" err="1" smtClean="0">
                <a:solidFill>
                  <a:srgbClr val="CCFF33"/>
                </a:solidFill>
              </a:rPr>
              <a:t>esiko</a:t>
            </a:r>
            <a:r>
              <a:rPr lang="en-US" sz="2800" dirty="0" smtClean="0">
                <a:solidFill>
                  <a:srgbClr val="CCFF33"/>
                </a:solidFill>
              </a:rPr>
              <a:t> </a:t>
            </a:r>
            <a:r>
              <a:rPr lang="en-US" sz="2800" dirty="0" err="1" smtClean="0">
                <a:solidFill>
                  <a:srgbClr val="CCFF33"/>
                </a:solidFill>
              </a:rPr>
              <a:t>dengan</a:t>
            </a:r>
            <a:r>
              <a:rPr lang="en-US" sz="2800" dirty="0" smtClean="0">
                <a:solidFill>
                  <a:srgbClr val="CCFF33"/>
                </a:solidFill>
              </a:rPr>
              <a:t> </a:t>
            </a:r>
            <a:r>
              <a:rPr lang="en-US" sz="2800" dirty="0" err="1" smtClean="0">
                <a:solidFill>
                  <a:srgbClr val="CCFF33"/>
                </a:solidFill>
              </a:rPr>
              <a:t>mengurangi</a:t>
            </a:r>
            <a:r>
              <a:rPr lang="en-US" sz="2800" dirty="0" smtClean="0">
                <a:solidFill>
                  <a:srgbClr val="CCFF33"/>
                </a:solidFill>
              </a:rPr>
              <a:t> </a:t>
            </a:r>
            <a:r>
              <a:rPr lang="en-US" sz="2800" dirty="0" err="1" smtClean="0">
                <a:solidFill>
                  <a:srgbClr val="CCFF33"/>
                </a:solidFill>
              </a:rPr>
              <a:t>ketidakpastian</a:t>
            </a:r>
            <a:r>
              <a:rPr lang="en-US" sz="2800" dirty="0" smtClean="0">
                <a:solidFill>
                  <a:srgbClr val="CCFF33"/>
                </a:solidFill>
              </a:rPr>
              <a:t> </a:t>
            </a:r>
            <a:r>
              <a:rPr lang="en-US" sz="2800" dirty="0" err="1" smtClean="0">
                <a:solidFill>
                  <a:srgbClr val="CCFF33"/>
                </a:solidFill>
              </a:rPr>
              <a:t>mengenai</a:t>
            </a:r>
            <a:r>
              <a:rPr lang="en-US" sz="2800" dirty="0" smtClean="0">
                <a:solidFill>
                  <a:srgbClr val="CCFF33"/>
                </a:solidFill>
              </a:rPr>
              <a:t> </a:t>
            </a:r>
            <a:r>
              <a:rPr lang="en-US" sz="2800" dirty="0" err="1" smtClean="0">
                <a:solidFill>
                  <a:srgbClr val="CCFF33"/>
                </a:solidFill>
              </a:rPr>
              <a:t>masukan</a:t>
            </a:r>
            <a:r>
              <a:rPr lang="en-US" sz="2800" dirty="0" smtClean="0">
                <a:solidFill>
                  <a:srgbClr val="CCFF33"/>
                </a:solidFill>
              </a:rPr>
              <a:t> </a:t>
            </a:r>
            <a:r>
              <a:rPr lang="en-US" sz="2800" dirty="0" err="1" smtClean="0">
                <a:solidFill>
                  <a:srgbClr val="CCFF33"/>
                </a:solidFill>
              </a:rPr>
              <a:t>atau</a:t>
            </a:r>
            <a:r>
              <a:rPr lang="en-US" sz="2800" dirty="0" smtClean="0">
                <a:solidFill>
                  <a:srgbClr val="CCFF33"/>
                </a:solidFill>
              </a:rPr>
              <a:t> </a:t>
            </a:r>
            <a:r>
              <a:rPr lang="en-US" sz="2800" dirty="0" err="1" smtClean="0">
                <a:solidFill>
                  <a:srgbClr val="CCFF33"/>
                </a:solidFill>
              </a:rPr>
              <a:t>akses</a:t>
            </a:r>
            <a:r>
              <a:rPr lang="en-US" sz="2800" dirty="0" smtClean="0">
                <a:solidFill>
                  <a:srgbClr val="CCFF33"/>
                </a:solidFill>
              </a:rPr>
              <a:t> </a:t>
            </a:r>
            <a:r>
              <a:rPr lang="en-US" sz="2800" dirty="0" err="1" smtClean="0">
                <a:solidFill>
                  <a:srgbClr val="CCFF33"/>
                </a:solidFill>
              </a:rPr>
              <a:t>ke</a:t>
            </a:r>
            <a:r>
              <a:rPr lang="en-US" sz="2800" dirty="0" smtClean="0">
                <a:solidFill>
                  <a:srgbClr val="CCFF33"/>
                </a:solidFill>
              </a:rPr>
              <a:t> </a:t>
            </a:r>
            <a:r>
              <a:rPr lang="en-US" sz="2800" dirty="0" err="1" smtClean="0">
                <a:solidFill>
                  <a:srgbClr val="CCFF33"/>
                </a:solidFill>
              </a:rPr>
              <a:t>pelanggan</a:t>
            </a:r>
            <a:endParaRPr lang="en-US" sz="2800" dirty="0" smtClean="0">
              <a:solidFill>
                <a:srgbClr val="CCFF33"/>
              </a:solidFill>
            </a:endParaRPr>
          </a:p>
          <a:p>
            <a:pPr algn="just" eaLnBrk="1" hangingPunct="1">
              <a:lnSpc>
                <a:spcPct val="90000"/>
              </a:lnSpc>
              <a:buFontTx/>
              <a:buNone/>
            </a:pPr>
            <a:endParaRPr lang="en-US" sz="2800" dirty="0" smtClean="0"/>
          </a:p>
          <a:p>
            <a:pPr algn="just" eaLnBrk="1" hangingPunct="1">
              <a:lnSpc>
                <a:spcPct val="90000"/>
              </a:lnSpc>
            </a:pPr>
            <a:r>
              <a:rPr lang="en-US" sz="2800" dirty="0" err="1" smtClean="0">
                <a:solidFill>
                  <a:srgbClr val="FF3300"/>
                </a:solidFill>
              </a:rPr>
              <a:t>Difersifikasi</a:t>
            </a:r>
            <a:r>
              <a:rPr lang="en-US" sz="2800" dirty="0" smtClean="0">
                <a:solidFill>
                  <a:srgbClr val="FF3300"/>
                </a:solidFill>
              </a:rPr>
              <a:t> </a:t>
            </a:r>
            <a:r>
              <a:rPr lang="en-US" sz="2800" dirty="0" err="1" smtClean="0">
                <a:solidFill>
                  <a:srgbClr val="FF3300"/>
                </a:solidFill>
              </a:rPr>
              <a:t>Konglomerat</a:t>
            </a:r>
            <a:r>
              <a:rPr lang="en-US" sz="2800" dirty="0" smtClean="0">
                <a:solidFill>
                  <a:srgbClr val="00FF99"/>
                </a:solidFill>
              </a:rPr>
              <a:t>: </a:t>
            </a:r>
            <a:r>
              <a:rPr lang="en-US" sz="2800" dirty="0" smtClean="0">
                <a:solidFill>
                  <a:srgbClr val="00FF99"/>
                </a:solidFill>
              </a:rPr>
              <a:t>Perusahaan </a:t>
            </a:r>
            <a:r>
              <a:rPr lang="en-US" sz="2800" dirty="0" err="1" smtClean="0">
                <a:solidFill>
                  <a:srgbClr val="00FF99"/>
                </a:solidFill>
              </a:rPr>
              <a:t>memberikan</a:t>
            </a:r>
            <a:r>
              <a:rPr lang="en-US" sz="2800" dirty="0" smtClean="0">
                <a:solidFill>
                  <a:srgbClr val="00FF99"/>
                </a:solidFill>
              </a:rPr>
              <a:t> </a:t>
            </a:r>
            <a:r>
              <a:rPr lang="en-US" sz="2800" dirty="0" err="1" smtClean="0">
                <a:solidFill>
                  <a:srgbClr val="00FF99"/>
                </a:solidFill>
              </a:rPr>
              <a:t>alternatif</a:t>
            </a:r>
            <a:r>
              <a:rPr lang="en-US" sz="2800" dirty="0" smtClean="0">
                <a:solidFill>
                  <a:srgbClr val="00FF99"/>
                </a:solidFill>
              </a:rPr>
              <a:t> </a:t>
            </a:r>
            <a:r>
              <a:rPr lang="en-US" sz="2800" dirty="0" err="1" smtClean="0">
                <a:solidFill>
                  <a:srgbClr val="00FF99"/>
                </a:solidFill>
              </a:rPr>
              <a:t>investasi</a:t>
            </a:r>
            <a:r>
              <a:rPr lang="en-US" sz="2800" dirty="0" smtClean="0">
                <a:solidFill>
                  <a:srgbClr val="00FF99"/>
                </a:solidFill>
              </a:rPr>
              <a:t> </a:t>
            </a:r>
            <a:r>
              <a:rPr lang="en-US" sz="2800" dirty="0" smtClean="0">
                <a:solidFill>
                  <a:srgbClr val="00FF99"/>
                </a:solidFill>
              </a:rPr>
              <a:t>yang </a:t>
            </a:r>
            <a:r>
              <a:rPr lang="en-US" sz="2800" dirty="0" err="1" smtClean="0">
                <a:solidFill>
                  <a:srgbClr val="00FF99"/>
                </a:solidFill>
              </a:rPr>
              <a:t>menguntungkan</a:t>
            </a:r>
            <a:r>
              <a:rPr lang="en-US" sz="2800" dirty="0" smtClean="0">
                <a:solidFill>
                  <a:srgbClr val="00FF99"/>
                </a:solidFill>
              </a:rPr>
              <a:t> </a:t>
            </a:r>
            <a:r>
              <a:rPr lang="en-US" sz="2800" dirty="0" err="1" smtClean="0">
                <a:solidFill>
                  <a:srgbClr val="00FF99"/>
                </a:solidFill>
              </a:rPr>
              <a:t>dengan</a:t>
            </a:r>
            <a:r>
              <a:rPr lang="en-US" sz="2800" dirty="0" smtClean="0">
                <a:solidFill>
                  <a:srgbClr val="00FF99"/>
                </a:solidFill>
              </a:rPr>
              <a:t> </a:t>
            </a:r>
            <a:r>
              <a:rPr lang="en-US" sz="2800" dirty="0" err="1" smtClean="0">
                <a:solidFill>
                  <a:srgbClr val="00FF99"/>
                </a:solidFill>
              </a:rPr>
              <a:t>mengalihkan</a:t>
            </a:r>
            <a:r>
              <a:rPr lang="en-US" sz="2800" dirty="0" smtClean="0">
                <a:solidFill>
                  <a:srgbClr val="00FF99"/>
                </a:solidFill>
              </a:rPr>
              <a:t> </a:t>
            </a:r>
            <a:r>
              <a:rPr lang="en-US" sz="2800" dirty="0" err="1" smtClean="0">
                <a:solidFill>
                  <a:srgbClr val="00FF99"/>
                </a:solidFill>
              </a:rPr>
              <a:t>perhatian</a:t>
            </a:r>
            <a:r>
              <a:rPr lang="en-US" sz="2800" dirty="0" smtClean="0">
                <a:solidFill>
                  <a:srgbClr val="00FF99"/>
                </a:solidFill>
              </a:rPr>
              <a:t> </a:t>
            </a:r>
            <a:r>
              <a:rPr lang="en-US" sz="2800" dirty="0" err="1" smtClean="0">
                <a:solidFill>
                  <a:srgbClr val="00FF99"/>
                </a:solidFill>
              </a:rPr>
              <a:t>manajemen</a:t>
            </a:r>
            <a:r>
              <a:rPr lang="en-US" sz="2800" dirty="0" smtClean="0">
                <a:solidFill>
                  <a:srgbClr val="00FF99"/>
                </a:solidFill>
              </a:rPr>
              <a:t> </a:t>
            </a:r>
            <a:r>
              <a:rPr lang="en-US" sz="2800" dirty="0" err="1" smtClean="0">
                <a:solidFill>
                  <a:srgbClr val="00FF99"/>
                </a:solidFill>
              </a:rPr>
              <a:t>dari</a:t>
            </a:r>
            <a:r>
              <a:rPr lang="en-US" sz="2800" dirty="0" smtClean="0">
                <a:solidFill>
                  <a:srgbClr val="00FF99"/>
                </a:solidFill>
              </a:rPr>
              <a:t> </a:t>
            </a:r>
            <a:r>
              <a:rPr lang="en-US" sz="2800" dirty="0" err="1" smtClean="0">
                <a:solidFill>
                  <a:srgbClr val="00FF99"/>
                </a:solidFill>
              </a:rPr>
              <a:t>bisnis</a:t>
            </a:r>
            <a:r>
              <a:rPr lang="en-US" sz="2800" dirty="0" smtClean="0">
                <a:solidFill>
                  <a:srgbClr val="00FF99"/>
                </a:solidFill>
              </a:rPr>
              <a:t> </a:t>
            </a:r>
            <a:r>
              <a:rPr lang="en-US" sz="2800" dirty="0" err="1" smtClean="0">
                <a:solidFill>
                  <a:srgbClr val="00FF99"/>
                </a:solidFill>
              </a:rPr>
              <a:t>semula</a:t>
            </a:r>
            <a:endParaRPr lang="en-US" sz="2800" dirty="0" smtClean="0">
              <a:solidFill>
                <a:srgbClr val="00FF99"/>
              </a:solidFill>
            </a:endParaRPr>
          </a:p>
        </p:txBody>
      </p:sp>
    </p:spTree>
    <p:extLst>
      <p:ext uri="{BB962C8B-B14F-4D97-AF65-F5344CB8AC3E}">
        <p14:creationId xmlns:p14="http://schemas.microsoft.com/office/powerpoint/2010/main" val="7098037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body" idx="1"/>
          </p:nvPr>
        </p:nvSpPr>
        <p:spPr>
          <a:xfrm>
            <a:off x="381000" y="647700"/>
            <a:ext cx="8229600" cy="2933700"/>
          </a:xfrm>
        </p:spPr>
        <p:txBody>
          <a:bodyPr/>
          <a:lstStyle/>
          <a:p>
            <a:pPr eaLnBrk="1" hangingPunct="1">
              <a:buFontTx/>
              <a:buNone/>
            </a:pPr>
            <a:r>
              <a:rPr lang="en-US" sz="2800" b="1" smtClean="0">
                <a:solidFill>
                  <a:srgbClr val="FF3300"/>
                </a:solidFill>
              </a:rPr>
              <a:t>	</a:t>
            </a:r>
            <a:r>
              <a:rPr lang="en-US" sz="2800" b="1" smtClean="0">
                <a:solidFill>
                  <a:srgbClr val="FF0000"/>
                </a:solidFill>
              </a:rPr>
              <a:t>KUADRAN  II</a:t>
            </a:r>
          </a:p>
          <a:p>
            <a:pPr eaLnBrk="1" hangingPunct="1"/>
            <a:r>
              <a:rPr lang="en-US" sz="2800" smtClean="0">
                <a:solidFill>
                  <a:srgbClr val="FFFF66"/>
                </a:solidFill>
              </a:rPr>
              <a:t>Perusahaan sering memilih untuk mengubah arah sumber daya dari satu aktivitas bisnis internal ke yang lain</a:t>
            </a:r>
          </a:p>
          <a:p>
            <a:pPr eaLnBrk="1" hangingPunct="1"/>
            <a:r>
              <a:rPr lang="en-US" sz="2800" smtClean="0">
                <a:solidFill>
                  <a:srgbClr val="00FF99"/>
                </a:solidFill>
              </a:rPr>
              <a:t>Penghematan </a:t>
            </a:r>
            <a:r>
              <a:rPr lang="en-US" sz="2800" smtClean="0">
                <a:solidFill>
                  <a:srgbClr val="FFFF66"/>
                </a:solidFill>
              </a:rPr>
              <a:t>(retrenchment Strategy),</a:t>
            </a:r>
            <a:r>
              <a:rPr lang="en-US" sz="2800" smtClean="0"/>
              <a:t> </a:t>
            </a:r>
          </a:p>
          <a:p>
            <a:pPr eaLnBrk="1" hangingPunct="1"/>
            <a:r>
              <a:rPr lang="en-US" sz="2800" smtClean="0">
                <a:solidFill>
                  <a:srgbClr val="00FF99"/>
                </a:solidFill>
              </a:rPr>
              <a:t>Divestasi</a:t>
            </a:r>
          </a:p>
        </p:txBody>
      </p:sp>
      <p:sp>
        <p:nvSpPr>
          <p:cNvPr id="118787" name="Rectangle 3"/>
          <p:cNvSpPr>
            <a:spLocks noChangeArrowheads="1"/>
          </p:cNvSpPr>
          <p:nvPr/>
        </p:nvSpPr>
        <p:spPr bwMode="auto">
          <a:xfrm>
            <a:off x="1047750" y="3600450"/>
            <a:ext cx="7562850"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just" eaLnBrk="1" hangingPunct="1">
              <a:spcBef>
                <a:spcPct val="20000"/>
              </a:spcBef>
              <a:buClr>
                <a:srgbClr val="CC9900"/>
              </a:buClr>
              <a:buFont typeface="Wingdings" pitchFamily="2" charset="2"/>
              <a:buChar char="Ø"/>
            </a:pPr>
            <a:r>
              <a:rPr lang="en-US" sz="2800">
                <a:solidFill>
                  <a:srgbClr val="FF9999"/>
                </a:solidFill>
              </a:rPr>
              <a:t>berfungsi sbg Strategi Pembenahan Diri (turnaround Strategy): Bisnis memperoleh kekuatan baru karena merampingkan operasinya &amp; meniadakan penyia-nyiaan.</a:t>
            </a:r>
          </a:p>
        </p:txBody>
      </p:sp>
      <p:sp>
        <p:nvSpPr>
          <p:cNvPr id="118788" name="Rectangle 4"/>
          <p:cNvSpPr>
            <a:spLocks noChangeArrowheads="1"/>
          </p:cNvSpPr>
          <p:nvPr/>
        </p:nvSpPr>
        <p:spPr bwMode="auto">
          <a:xfrm>
            <a:off x="468313" y="6308725"/>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1" hangingPunct="1">
              <a:spcBef>
                <a:spcPct val="20000"/>
              </a:spcBef>
              <a:buFontTx/>
              <a:buChar char="•"/>
            </a:pPr>
            <a:r>
              <a:rPr lang="en-US" sz="3200">
                <a:solidFill>
                  <a:srgbClr val="00FF99"/>
                </a:solidFill>
              </a:rPr>
              <a:t>Likuidasi</a:t>
            </a:r>
          </a:p>
        </p:txBody>
      </p:sp>
    </p:spTree>
    <p:extLst>
      <p:ext uri="{BB962C8B-B14F-4D97-AF65-F5344CB8AC3E}">
        <p14:creationId xmlns:p14="http://schemas.microsoft.com/office/powerpoint/2010/main" val="16153568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body" idx="1"/>
          </p:nvPr>
        </p:nvSpPr>
        <p:spPr>
          <a:xfrm>
            <a:off x="468313" y="260350"/>
            <a:ext cx="8458200" cy="5634038"/>
          </a:xfrm>
        </p:spPr>
        <p:txBody>
          <a:bodyPr/>
          <a:lstStyle/>
          <a:p>
            <a:pPr eaLnBrk="1" hangingPunct="1">
              <a:lnSpc>
                <a:spcPct val="80000"/>
              </a:lnSpc>
              <a:spcBef>
                <a:spcPct val="30000"/>
              </a:spcBef>
              <a:spcAft>
                <a:spcPct val="30000"/>
              </a:spcAft>
              <a:buFontTx/>
              <a:buNone/>
            </a:pPr>
            <a:r>
              <a:rPr lang="en-US" sz="2800" b="1" smtClean="0">
                <a:solidFill>
                  <a:srgbClr val="CC9900"/>
                </a:solidFill>
              </a:rPr>
              <a:t>	KUADRAN III</a:t>
            </a:r>
          </a:p>
          <a:p>
            <a:pPr eaLnBrk="1" hangingPunct="1">
              <a:lnSpc>
                <a:spcPct val="80000"/>
              </a:lnSpc>
              <a:spcBef>
                <a:spcPct val="30000"/>
              </a:spcBef>
              <a:spcAft>
                <a:spcPct val="30000"/>
              </a:spcAft>
              <a:buFontTx/>
              <a:buNone/>
            </a:pPr>
            <a:r>
              <a:rPr lang="en-US" sz="2800" smtClean="0"/>
              <a:t>   </a:t>
            </a:r>
            <a:r>
              <a:rPr lang="en-US" sz="2800" smtClean="0">
                <a:solidFill>
                  <a:srgbClr val="FF9999"/>
                </a:solidFill>
              </a:rPr>
              <a:t>Perusahaan haruslah dibangun berdasarkan kekuatannya</a:t>
            </a:r>
          </a:p>
          <a:p>
            <a:pPr eaLnBrk="1" hangingPunct="1">
              <a:lnSpc>
                <a:spcPct val="80000"/>
              </a:lnSpc>
              <a:spcBef>
                <a:spcPct val="30000"/>
              </a:spcBef>
              <a:spcAft>
                <a:spcPct val="30000"/>
              </a:spcAft>
            </a:pPr>
            <a:r>
              <a:rPr lang="en-US" sz="2800" smtClean="0">
                <a:solidFill>
                  <a:srgbClr val="FF3300"/>
                </a:solidFill>
              </a:rPr>
              <a:t>Pertumbuhan terkonsentrasi</a:t>
            </a:r>
            <a:r>
              <a:rPr lang="en-US" sz="2800" smtClean="0"/>
              <a:t>: </a:t>
            </a:r>
            <a:r>
              <a:rPr lang="en-US" sz="2800" smtClean="0">
                <a:solidFill>
                  <a:srgbClr val="99FF99"/>
                </a:solidFill>
              </a:rPr>
              <a:t>Penetrasi Pasar. Perusahaan mengikatkan dirinya secara kuat pada produk dan pasarnya yang sekarang</a:t>
            </a:r>
          </a:p>
          <a:p>
            <a:pPr eaLnBrk="1" hangingPunct="1">
              <a:lnSpc>
                <a:spcPct val="80000"/>
              </a:lnSpc>
              <a:spcBef>
                <a:spcPct val="30000"/>
              </a:spcBef>
              <a:spcAft>
                <a:spcPct val="30000"/>
              </a:spcAft>
            </a:pPr>
            <a:r>
              <a:rPr lang="en-US" sz="2800" smtClean="0">
                <a:solidFill>
                  <a:srgbClr val="FF3300"/>
                </a:solidFill>
              </a:rPr>
              <a:t>Pengembangan Pasar</a:t>
            </a:r>
            <a:r>
              <a:rPr lang="en-US" sz="2800" smtClean="0"/>
              <a:t>: </a:t>
            </a:r>
            <a:r>
              <a:rPr lang="en-US" sz="2800" smtClean="0">
                <a:solidFill>
                  <a:srgbClr val="99FF99"/>
                </a:solidFill>
              </a:rPr>
              <a:t>Dipilih karena produk-produk yang sudah ada akan diterima dengan baik oleh kelompok pelanggan baru</a:t>
            </a:r>
            <a:r>
              <a:rPr lang="en-US" sz="2800" smtClean="0"/>
              <a:t> </a:t>
            </a:r>
          </a:p>
          <a:p>
            <a:pPr eaLnBrk="1" hangingPunct="1">
              <a:lnSpc>
                <a:spcPct val="80000"/>
              </a:lnSpc>
              <a:spcBef>
                <a:spcPct val="30000"/>
              </a:spcBef>
              <a:spcAft>
                <a:spcPct val="30000"/>
              </a:spcAft>
            </a:pPr>
            <a:r>
              <a:rPr lang="en-US" sz="2800" smtClean="0">
                <a:solidFill>
                  <a:srgbClr val="FF3300"/>
                </a:solidFill>
              </a:rPr>
              <a:t>Pengembangan Produk</a:t>
            </a:r>
            <a:r>
              <a:rPr lang="en-US" sz="2800" smtClean="0"/>
              <a:t>: </a:t>
            </a:r>
            <a:r>
              <a:rPr lang="en-US" sz="2800" smtClean="0">
                <a:solidFill>
                  <a:srgbClr val="99FF99"/>
                </a:solidFill>
              </a:rPr>
              <a:t>Pelanggan yang sudah ada akan berminat terhadap produk yang masih berkaitan</a:t>
            </a:r>
          </a:p>
          <a:p>
            <a:pPr eaLnBrk="1" hangingPunct="1">
              <a:lnSpc>
                <a:spcPct val="80000"/>
              </a:lnSpc>
              <a:spcBef>
                <a:spcPct val="30000"/>
              </a:spcBef>
              <a:spcAft>
                <a:spcPct val="30000"/>
              </a:spcAft>
            </a:pPr>
            <a:r>
              <a:rPr lang="en-US" sz="2800" smtClean="0">
                <a:solidFill>
                  <a:srgbClr val="FF3300"/>
                </a:solidFill>
              </a:rPr>
              <a:t>Inovasi</a:t>
            </a:r>
          </a:p>
        </p:txBody>
      </p:sp>
    </p:spTree>
    <p:extLst>
      <p:ext uri="{BB962C8B-B14F-4D97-AF65-F5344CB8AC3E}">
        <p14:creationId xmlns:p14="http://schemas.microsoft.com/office/powerpoint/2010/main" val="16023267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body" idx="1"/>
          </p:nvPr>
        </p:nvSpPr>
        <p:spPr>
          <a:xfrm>
            <a:off x="457200" y="838200"/>
            <a:ext cx="8229600" cy="5105400"/>
          </a:xfrm>
        </p:spPr>
        <p:txBody>
          <a:bodyPr/>
          <a:lstStyle/>
          <a:p>
            <a:pPr algn="just" eaLnBrk="1" hangingPunct="1">
              <a:lnSpc>
                <a:spcPct val="90000"/>
              </a:lnSpc>
              <a:spcBef>
                <a:spcPct val="30000"/>
              </a:spcBef>
              <a:spcAft>
                <a:spcPct val="30000"/>
              </a:spcAft>
              <a:buFontTx/>
              <a:buNone/>
            </a:pPr>
            <a:r>
              <a:rPr lang="en-US" sz="2800" b="1" dirty="0" smtClean="0">
                <a:solidFill>
                  <a:srgbClr val="FF3300"/>
                </a:solidFill>
              </a:rPr>
              <a:t>	</a:t>
            </a:r>
            <a:r>
              <a:rPr lang="en-US" sz="2800" b="1" dirty="0" smtClean="0">
                <a:solidFill>
                  <a:srgbClr val="FF0000"/>
                </a:solidFill>
              </a:rPr>
              <a:t>KUADRAN IV</a:t>
            </a:r>
          </a:p>
          <a:p>
            <a:pPr algn="just" eaLnBrk="1" hangingPunct="1">
              <a:lnSpc>
                <a:spcPct val="90000"/>
              </a:lnSpc>
              <a:spcBef>
                <a:spcPct val="30000"/>
              </a:spcBef>
              <a:spcAft>
                <a:spcPct val="30000"/>
              </a:spcAft>
              <a:buClr>
                <a:srgbClr val="990099"/>
              </a:buClr>
              <a:buFont typeface="Wingdings" pitchFamily="2" charset="2"/>
              <a:buChar char="Ø"/>
            </a:pPr>
            <a:r>
              <a:rPr lang="en-US" sz="2800" dirty="0" err="1" smtClean="0">
                <a:solidFill>
                  <a:srgbClr val="00FF99"/>
                </a:solidFill>
              </a:rPr>
              <a:t>Integrasi</a:t>
            </a:r>
            <a:r>
              <a:rPr lang="en-US" sz="2800" dirty="0" smtClean="0">
                <a:solidFill>
                  <a:srgbClr val="00FF99"/>
                </a:solidFill>
              </a:rPr>
              <a:t> Horizontal</a:t>
            </a:r>
            <a:r>
              <a:rPr lang="en-US" sz="2800" dirty="0" smtClean="0"/>
              <a:t>: </a:t>
            </a:r>
            <a:r>
              <a:rPr lang="en-US" sz="2800" dirty="0" err="1" smtClean="0">
                <a:solidFill>
                  <a:srgbClr val="3333FF"/>
                </a:solidFill>
              </a:rPr>
              <a:t>peningkatan</a:t>
            </a:r>
            <a:r>
              <a:rPr lang="en-US" sz="2800" dirty="0" smtClean="0">
                <a:solidFill>
                  <a:srgbClr val="3333FF"/>
                </a:solidFill>
              </a:rPr>
              <a:t> </a:t>
            </a:r>
            <a:r>
              <a:rPr lang="en-US" sz="2800" dirty="0" err="1" smtClean="0">
                <a:solidFill>
                  <a:srgbClr val="3333FF"/>
                </a:solidFill>
              </a:rPr>
              <a:t>kapabilitas</a:t>
            </a:r>
            <a:r>
              <a:rPr lang="en-US" sz="2800" dirty="0" smtClean="0">
                <a:solidFill>
                  <a:srgbClr val="3333FF"/>
                </a:solidFill>
              </a:rPr>
              <a:t> </a:t>
            </a:r>
            <a:r>
              <a:rPr lang="en-US" sz="2800" dirty="0" err="1" smtClean="0">
                <a:solidFill>
                  <a:srgbClr val="3333FF"/>
                </a:solidFill>
              </a:rPr>
              <a:t>keluaran</a:t>
            </a:r>
            <a:r>
              <a:rPr lang="en-US" sz="2800" dirty="0" smtClean="0">
                <a:solidFill>
                  <a:srgbClr val="3333FF"/>
                </a:solidFill>
              </a:rPr>
              <a:t> </a:t>
            </a:r>
            <a:r>
              <a:rPr lang="en-US" sz="2800" dirty="0" smtClean="0">
                <a:solidFill>
                  <a:srgbClr val="3333FF"/>
                </a:solidFill>
              </a:rPr>
              <a:t>yang </a:t>
            </a:r>
            <a:r>
              <a:rPr lang="en-US" sz="2800" dirty="0" err="1" smtClean="0">
                <a:solidFill>
                  <a:srgbClr val="3333FF"/>
                </a:solidFill>
              </a:rPr>
              <a:t>tepat</a:t>
            </a:r>
            <a:r>
              <a:rPr lang="en-US" sz="2800" dirty="0" smtClean="0">
                <a:solidFill>
                  <a:srgbClr val="3333FF"/>
                </a:solidFill>
              </a:rPr>
              <a:t>. </a:t>
            </a:r>
            <a:r>
              <a:rPr lang="en-US" sz="2800" dirty="0" err="1" smtClean="0">
                <a:solidFill>
                  <a:srgbClr val="3333FF"/>
                </a:solidFill>
              </a:rPr>
              <a:t>Diperlukan</a:t>
            </a:r>
            <a:r>
              <a:rPr lang="en-US" sz="2800" dirty="0" smtClean="0">
                <a:solidFill>
                  <a:srgbClr val="3333FF"/>
                </a:solidFill>
              </a:rPr>
              <a:t> </a:t>
            </a:r>
            <a:r>
              <a:rPr lang="en-US" sz="2800" dirty="0" err="1" smtClean="0">
                <a:solidFill>
                  <a:srgbClr val="3333FF"/>
                </a:solidFill>
              </a:rPr>
              <a:t>keahlian</a:t>
            </a:r>
            <a:r>
              <a:rPr lang="en-US" sz="2800" dirty="0" smtClean="0">
                <a:solidFill>
                  <a:srgbClr val="3333FF"/>
                </a:solidFill>
              </a:rPr>
              <a:t> </a:t>
            </a:r>
            <a:r>
              <a:rPr lang="en-US" sz="2800" dirty="0" err="1" smtClean="0">
                <a:solidFill>
                  <a:srgbClr val="3333FF"/>
                </a:solidFill>
              </a:rPr>
              <a:t>Manajer</a:t>
            </a:r>
            <a:r>
              <a:rPr lang="en-US" sz="2800" dirty="0" smtClean="0">
                <a:solidFill>
                  <a:srgbClr val="3333FF"/>
                </a:solidFill>
              </a:rPr>
              <a:t> </a:t>
            </a:r>
            <a:r>
              <a:rPr lang="en-US" sz="2800" dirty="0" err="1" smtClean="0">
                <a:solidFill>
                  <a:srgbClr val="3333FF"/>
                </a:solidFill>
              </a:rPr>
              <a:t>dalam</a:t>
            </a:r>
            <a:r>
              <a:rPr lang="en-US" sz="2800" dirty="0" smtClean="0">
                <a:solidFill>
                  <a:srgbClr val="3333FF"/>
                </a:solidFill>
              </a:rPr>
              <a:t> </a:t>
            </a:r>
            <a:r>
              <a:rPr lang="en-US" sz="2800" dirty="0" err="1" smtClean="0">
                <a:solidFill>
                  <a:srgbClr val="3333FF"/>
                </a:solidFill>
              </a:rPr>
              <a:t>mengkonversi</a:t>
            </a:r>
            <a:r>
              <a:rPr lang="en-US" sz="2800" dirty="0" smtClean="0">
                <a:solidFill>
                  <a:srgbClr val="3333FF"/>
                </a:solidFill>
              </a:rPr>
              <a:t> </a:t>
            </a:r>
            <a:r>
              <a:rPr lang="en-US" sz="2800" dirty="0" err="1" smtClean="0">
                <a:solidFill>
                  <a:srgbClr val="3333FF"/>
                </a:solidFill>
              </a:rPr>
              <a:t>fasilitas</a:t>
            </a:r>
            <a:r>
              <a:rPr lang="en-US" sz="2800" dirty="0" smtClean="0">
                <a:solidFill>
                  <a:srgbClr val="3333FF"/>
                </a:solidFill>
              </a:rPr>
              <a:t> </a:t>
            </a:r>
            <a:r>
              <a:rPr lang="en-US" sz="2800" dirty="0" err="1" smtClean="0">
                <a:solidFill>
                  <a:srgbClr val="3333FF"/>
                </a:solidFill>
              </a:rPr>
              <a:t>yg</a:t>
            </a:r>
            <a:r>
              <a:rPr lang="en-US" sz="2800" dirty="0" smtClean="0">
                <a:solidFill>
                  <a:srgbClr val="3333FF"/>
                </a:solidFill>
              </a:rPr>
              <a:t> </a:t>
            </a:r>
            <a:r>
              <a:rPr lang="en-US" sz="2800" dirty="0" err="1" smtClean="0">
                <a:solidFill>
                  <a:srgbClr val="3333FF"/>
                </a:solidFill>
              </a:rPr>
              <a:t>baru</a:t>
            </a:r>
            <a:r>
              <a:rPr lang="en-US" sz="2800" dirty="0" smtClean="0">
                <a:solidFill>
                  <a:srgbClr val="3333FF"/>
                </a:solidFill>
              </a:rPr>
              <a:t> </a:t>
            </a:r>
            <a:r>
              <a:rPr lang="en-US" sz="2800" dirty="0" err="1" smtClean="0">
                <a:solidFill>
                  <a:srgbClr val="3333FF"/>
                </a:solidFill>
              </a:rPr>
              <a:t>diakuisisi</a:t>
            </a:r>
            <a:r>
              <a:rPr lang="en-US" sz="2800" dirty="0" smtClean="0">
                <a:solidFill>
                  <a:srgbClr val="3333FF"/>
                </a:solidFill>
              </a:rPr>
              <a:t>.</a:t>
            </a:r>
          </a:p>
          <a:p>
            <a:pPr algn="just" eaLnBrk="1" hangingPunct="1">
              <a:lnSpc>
                <a:spcPct val="90000"/>
              </a:lnSpc>
              <a:spcBef>
                <a:spcPct val="30000"/>
              </a:spcBef>
              <a:spcAft>
                <a:spcPct val="30000"/>
              </a:spcAft>
              <a:buClr>
                <a:srgbClr val="990099"/>
              </a:buClr>
              <a:buFont typeface="Wingdings" pitchFamily="2" charset="2"/>
              <a:buChar char="Ø"/>
            </a:pPr>
            <a:r>
              <a:rPr lang="en-US" sz="2800" dirty="0" err="1" smtClean="0">
                <a:solidFill>
                  <a:srgbClr val="00FF99"/>
                </a:solidFill>
              </a:rPr>
              <a:t>Difersifikasi</a:t>
            </a:r>
            <a:r>
              <a:rPr lang="en-US" sz="2800" dirty="0" smtClean="0">
                <a:solidFill>
                  <a:srgbClr val="00FF99"/>
                </a:solidFill>
              </a:rPr>
              <a:t> </a:t>
            </a:r>
            <a:r>
              <a:rPr lang="en-US" sz="2800" dirty="0" err="1" smtClean="0">
                <a:solidFill>
                  <a:srgbClr val="00FF99"/>
                </a:solidFill>
              </a:rPr>
              <a:t>Konsentrik</a:t>
            </a:r>
            <a:r>
              <a:rPr lang="en-US" sz="2800" dirty="0" smtClean="0">
                <a:solidFill>
                  <a:srgbClr val="CC9900"/>
                </a:solidFill>
              </a:rPr>
              <a:t>: </a:t>
            </a:r>
            <a:r>
              <a:rPr lang="en-US" sz="2800" dirty="0" err="1" smtClean="0">
                <a:solidFill>
                  <a:srgbClr val="CC9900"/>
                </a:solidFill>
              </a:rPr>
              <a:t>Karena</a:t>
            </a:r>
            <a:r>
              <a:rPr lang="en-US" sz="2800" dirty="0" smtClean="0">
                <a:solidFill>
                  <a:srgbClr val="CC9900"/>
                </a:solidFill>
              </a:rPr>
              <a:t> </a:t>
            </a:r>
            <a:r>
              <a:rPr lang="en-US" sz="2800" dirty="0" err="1" smtClean="0">
                <a:solidFill>
                  <a:srgbClr val="CC9900"/>
                </a:solidFill>
              </a:rPr>
              <a:t>bisnis</a:t>
            </a:r>
            <a:r>
              <a:rPr lang="en-US" sz="2800" dirty="0" smtClean="0">
                <a:solidFill>
                  <a:srgbClr val="CC9900"/>
                </a:solidFill>
              </a:rPr>
              <a:t> </a:t>
            </a:r>
            <a:r>
              <a:rPr lang="en-US" sz="2800" dirty="0" err="1" smtClean="0">
                <a:solidFill>
                  <a:srgbClr val="CC9900"/>
                </a:solidFill>
              </a:rPr>
              <a:t>semula</a:t>
            </a:r>
            <a:r>
              <a:rPr lang="en-US" sz="2800" dirty="0" smtClean="0">
                <a:solidFill>
                  <a:srgbClr val="CC9900"/>
                </a:solidFill>
              </a:rPr>
              <a:t> &amp; </a:t>
            </a:r>
            <a:r>
              <a:rPr lang="en-US" sz="2800" dirty="0" err="1" smtClean="0">
                <a:solidFill>
                  <a:srgbClr val="CC9900"/>
                </a:solidFill>
              </a:rPr>
              <a:t>bisnis</a:t>
            </a:r>
            <a:r>
              <a:rPr lang="en-US" sz="2800" dirty="0" smtClean="0">
                <a:solidFill>
                  <a:srgbClr val="CC9900"/>
                </a:solidFill>
              </a:rPr>
              <a:t> </a:t>
            </a:r>
            <a:r>
              <a:rPr lang="en-US" sz="2800" dirty="0" err="1" smtClean="0">
                <a:solidFill>
                  <a:srgbClr val="CC9900"/>
                </a:solidFill>
              </a:rPr>
              <a:t>yg</a:t>
            </a:r>
            <a:r>
              <a:rPr lang="en-US" sz="2800" dirty="0" smtClean="0">
                <a:solidFill>
                  <a:srgbClr val="CC9900"/>
                </a:solidFill>
              </a:rPr>
              <a:t> </a:t>
            </a:r>
            <a:r>
              <a:rPr lang="en-US" sz="2800" dirty="0" err="1" smtClean="0">
                <a:solidFill>
                  <a:srgbClr val="CC9900"/>
                </a:solidFill>
              </a:rPr>
              <a:t>diakuisisi</a:t>
            </a:r>
            <a:r>
              <a:rPr lang="en-US" sz="2800" dirty="0" smtClean="0">
                <a:solidFill>
                  <a:srgbClr val="CC9900"/>
                </a:solidFill>
              </a:rPr>
              <a:t> </a:t>
            </a:r>
            <a:r>
              <a:rPr lang="en-US" sz="2800" dirty="0" err="1" smtClean="0">
                <a:solidFill>
                  <a:srgbClr val="CC9900"/>
                </a:solidFill>
              </a:rPr>
              <a:t>berkaitan</a:t>
            </a:r>
            <a:r>
              <a:rPr lang="en-US" sz="2800" dirty="0" smtClean="0">
                <a:solidFill>
                  <a:srgbClr val="CC9900"/>
                </a:solidFill>
              </a:rPr>
              <a:t>, </a:t>
            </a:r>
            <a:r>
              <a:rPr lang="en-US" sz="2800" dirty="0" err="1" smtClean="0">
                <a:solidFill>
                  <a:srgbClr val="CC9900"/>
                </a:solidFill>
              </a:rPr>
              <a:t>kompetensi</a:t>
            </a:r>
            <a:r>
              <a:rPr lang="en-US" sz="2800" dirty="0" smtClean="0">
                <a:solidFill>
                  <a:srgbClr val="CC9900"/>
                </a:solidFill>
              </a:rPr>
              <a:t> </a:t>
            </a:r>
            <a:r>
              <a:rPr lang="en-US" sz="2800" dirty="0" err="1" smtClean="0">
                <a:solidFill>
                  <a:srgbClr val="CC9900"/>
                </a:solidFill>
              </a:rPr>
              <a:t>distinktif</a:t>
            </a:r>
            <a:r>
              <a:rPr lang="en-US" sz="2800" dirty="0" smtClean="0">
                <a:solidFill>
                  <a:srgbClr val="CC9900"/>
                </a:solidFill>
              </a:rPr>
              <a:t> (</a:t>
            </a:r>
            <a:r>
              <a:rPr lang="en-US" sz="2800" dirty="0" err="1" smtClean="0">
                <a:solidFill>
                  <a:srgbClr val="CC9900"/>
                </a:solidFill>
              </a:rPr>
              <a:t>khusus</a:t>
            </a:r>
            <a:r>
              <a:rPr lang="en-US" sz="2800" dirty="0" smtClean="0">
                <a:solidFill>
                  <a:srgbClr val="CC9900"/>
                </a:solidFill>
              </a:rPr>
              <a:t>/</a:t>
            </a:r>
            <a:r>
              <a:rPr lang="en-US" sz="2800" dirty="0" err="1" smtClean="0">
                <a:solidFill>
                  <a:srgbClr val="CC9900"/>
                </a:solidFill>
              </a:rPr>
              <a:t>khas</a:t>
            </a:r>
            <a:r>
              <a:rPr lang="en-US" sz="2800" dirty="0" smtClean="0">
                <a:solidFill>
                  <a:srgbClr val="CC9900"/>
                </a:solidFill>
              </a:rPr>
              <a:t>) </a:t>
            </a:r>
            <a:r>
              <a:rPr lang="en-US" sz="2800" dirty="0" err="1" smtClean="0">
                <a:solidFill>
                  <a:srgbClr val="CC9900"/>
                </a:solidFill>
              </a:rPr>
              <a:t>dari</a:t>
            </a:r>
            <a:r>
              <a:rPr lang="en-US" sz="2800" dirty="0" smtClean="0">
                <a:solidFill>
                  <a:srgbClr val="CC9900"/>
                </a:solidFill>
              </a:rPr>
              <a:t> </a:t>
            </a:r>
            <a:r>
              <a:rPr lang="en-US" sz="2800" dirty="0" err="1" smtClean="0">
                <a:solidFill>
                  <a:srgbClr val="CC9900"/>
                </a:solidFill>
              </a:rPr>
              <a:t>perusahaan</a:t>
            </a:r>
            <a:r>
              <a:rPr lang="en-US" sz="2800" dirty="0" smtClean="0">
                <a:solidFill>
                  <a:srgbClr val="CC9900"/>
                </a:solidFill>
              </a:rPr>
              <a:t> </a:t>
            </a:r>
            <a:r>
              <a:rPr lang="en-US" sz="2800" dirty="0" err="1" smtClean="0">
                <a:solidFill>
                  <a:srgbClr val="CC9900"/>
                </a:solidFill>
              </a:rPr>
              <a:t>yg</a:t>
            </a:r>
            <a:r>
              <a:rPr lang="en-US" sz="2800" dirty="0" smtClean="0">
                <a:solidFill>
                  <a:srgbClr val="CC9900"/>
                </a:solidFill>
              </a:rPr>
              <a:t> </a:t>
            </a:r>
            <a:r>
              <a:rPr lang="en-US" sz="2800" dirty="0" err="1" smtClean="0">
                <a:solidFill>
                  <a:srgbClr val="CC9900"/>
                </a:solidFill>
              </a:rPr>
              <a:t>berdiversifikasi</a:t>
            </a:r>
            <a:r>
              <a:rPr lang="en-US" sz="2800" dirty="0" smtClean="0">
                <a:solidFill>
                  <a:srgbClr val="CC9900"/>
                </a:solidFill>
              </a:rPr>
              <a:t> </a:t>
            </a:r>
            <a:r>
              <a:rPr lang="en-US" sz="2800" dirty="0" err="1" smtClean="0">
                <a:solidFill>
                  <a:srgbClr val="CC9900"/>
                </a:solidFill>
              </a:rPr>
              <a:t>diperlukan</a:t>
            </a:r>
            <a:r>
              <a:rPr lang="en-US" sz="2800" dirty="0" smtClean="0">
                <a:solidFill>
                  <a:srgbClr val="CC9900"/>
                </a:solidFill>
              </a:rPr>
              <a:t> </a:t>
            </a:r>
            <a:r>
              <a:rPr lang="en-US" sz="2800" dirty="0" err="1" smtClean="0">
                <a:solidFill>
                  <a:srgbClr val="CC9900"/>
                </a:solidFill>
              </a:rPr>
              <a:t>untuk</a:t>
            </a:r>
            <a:r>
              <a:rPr lang="en-US" sz="2800" dirty="0" smtClean="0">
                <a:solidFill>
                  <a:srgbClr val="CC9900"/>
                </a:solidFill>
              </a:rPr>
              <a:t> </a:t>
            </a:r>
            <a:r>
              <a:rPr lang="en-US" sz="2800" dirty="0" err="1" smtClean="0">
                <a:solidFill>
                  <a:srgbClr val="CC9900"/>
                </a:solidFill>
              </a:rPr>
              <a:t>ekspansi</a:t>
            </a:r>
            <a:r>
              <a:rPr lang="en-US" sz="2800" dirty="0" smtClean="0">
                <a:solidFill>
                  <a:srgbClr val="CC9900"/>
                </a:solidFill>
              </a:rPr>
              <a:t>, </a:t>
            </a:r>
            <a:r>
              <a:rPr lang="en-US" sz="2800" dirty="0" err="1" smtClean="0">
                <a:solidFill>
                  <a:srgbClr val="CC9900"/>
                </a:solidFill>
              </a:rPr>
              <a:t>sinergistik</a:t>
            </a:r>
            <a:r>
              <a:rPr lang="en-US" sz="2800" dirty="0" smtClean="0">
                <a:solidFill>
                  <a:srgbClr val="CC9900"/>
                </a:solidFill>
              </a:rPr>
              <a:t> yang </a:t>
            </a:r>
            <a:r>
              <a:rPr lang="en-US" sz="2800" dirty="0" err="1" smtClean="0">
                <a:solidFill>
                  <a:srgbClr val="CC9900"/>
                </a:solidFill>
              </a:rPr>
              <a:t>menguntungkan</a:t>
            </a:r>
            <a:endParaRPr lang="en-US" sz="2800" dirty="0" smtClean="0">
              <a:solidFill>
                <a:srgbClr val="CC9900"/>
              </a:solidFill>
            </a:endParaRPr>
          </a:p>
          <a:p>
            <a:pPr algn="just" eaLnBrk="1" hangingPunct="1">
              <a:lnSpc>
                <a:spcPct val="90000"/>
              </a:lnSpc>
              <a:spcBef>
                <a:spcPct val="30000"/>
              </a:spcBef>
              <a:spcAft>
                <a:spcPct val="30000"/>
              </a:spcAft>
              <a:buClr>
                <a:srgbClr val="990099"/>
              </a:buClr>
              <a:buFont typeface="Wingdings" pitchFamily="2" charset="2"/>
              <a:buChar char="Ø"/>
            </a:pPr>
            <a:r>
              <a:rPr lang="en-US" sz="2800" dirty="0" smtClean="0">
                <a:solidFill>
                  <a:srgbClr val="00FF99"/>
                </a:solidFill>
              </a:rPr>
              <a:t>Usaha </a:t>
            </a:r>
            <a:r>
              <a:rPr lang="en-US" sz="2800" dirty="0" err="1" smtClean="0">
                <a:solidFill>
                  <a:srgbClr val="00FF99"/>
                </a:solidFill>
              </a:rPr>
              <a:t>patungan</a:t>
            </a:r>
            <a:r>
              <a:rPr lang="en-US" sz="2800" dirty="0" smtClean="0">
                <a:solidFill>
                  <a:srgbClr val="00FF99"/>
                </a:solidFill>
              </a:rPr>
              <a:t> (</a:t>
            </a:r>
            <a:r>
              <a:rPr lang="en-US" sz="2800" dirty="0" err="1" smtClean="0">
                <a:solidFill>
                  <a:srgbClr val="00FF99"/>
                </a:solidFill>
              </a:rPr>
              <a:t>penekanan</a:t>
            </a:r>
            <a:r>
              <a:rPr lang="en-US" sz="2800" dirty="0" smtClean="0">
                <a:solidFill>
                  <a:srgbClr val="00FF99"/>
                </a:solidFill>
              </a:rPr>
              <a:t> </a:t>
            </a:r>
            <a:r>
              <a:rPr lang="en-US" sz="2800" dirty="0" err="1" smtClean="0">
                <a:solidFill>
                  <a:srgbClr val="00FF99"/>
                </a:solidFill>
              </a:rPr>
              <a:t>eksternal</a:t>
            </a:r>
            <a:r>
              <a:rPr lang="en-US" sz="2800" dirty="0" smtClean="0">
                <a:solidFill>
                  <a:srgbClr val="00FF99"/>
                </a:solidFill>
              </a:rPr>
              <a:t>)</a:t>
            </a:r>
          </a:p>
        </p:txBody>
      </p:sp>
    </p:spTree>
    <p:extLst>
      <p:ext uri="{BB962C8B-B14F-4D97-AF65-F5344CB8AC3E}">
        <p14:creationId xmlns:p14="http://schemas.microsoft.com/office/powerpoint/2010/main" val="36430107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ChangeArrowheads="1"/>
          </p:cNvSpPr>
          <p:nvPr/>
        </p:nvSpPr>
        <p:spPr bwMode="auto">
          <a:xfrm>
            <a:off x="1828800" y="838200"/>
            <a:ext cx="7086600" cy="685800"/>
          </a:xfrm>
          <a:prstGeom prst="rect">
            <a:avLst/>
          </a:prstGeom>
          <a:solidFill>
            <a:srgbClr val="FF9999"/>
          </a:solidFill>
          <a:ln w="9525">
            <a:noFill/>
            <a:miter lim="800000"/>
            <a:headEnd/>
            <a:tailEnd/>
          </a:ln>
          <a:effectLst/>
        </p:spPr>
        <p:txBody>
          <a:bodyPr anchor="ctr"/>
          <a:lstStyle/>
          <a:p>
            <a:pPr algn="ctr" eaLnBrk="1" hangingPunct="1">
              <a:lnSpc>
                <a:spcPct val="90000"/>
              </a:lnSpc>
              <a:defRPr/>
            </a:pPr>
            <a:r>
              <a:rPr lang="en-US" sz="4300" b="1">
                <a:solidFill>
                  <a:srgbClr val="990099"/>
                </a:solidFill>
                <a:effectLst>
                  <a:outerShdw blurRad="38100" dist="38100" dir="2700000" algn="tl">
                    <a:srgbClr val="000000"/>
                  </a:outerShdw>
                </a:effectLst>
                <a:latin typeface="Trebuchet MS" pitchFamily="34" charset="0"/>
              </a:rPr>
              <a:t>Model Kelompok Strategi Umum</a:t>
            </a:r>
          </a:p>
        </p:txBody>
      </p:sp>
      <p:sp>
        <p:nvSpPr>
          <p:cNvPr id="229379" name="Rectangle 3"/>
          <p:cNvSpPr>
            <a:spLocks noChangeArrowheads="1"/>
          </p:cNvSpPr>
          <p:nvPr/>
        </p:nvSpPr>
        <p:spPr bwMode="auto">
          <a:xfrm>
            <a:off x="1447800" y="2133600"/>
            <a:ext cx="7467600" cy="3276600"/>
          </a:xfrm>
          <a:prstGeom prst="rect">
            <a:avLst/>
          </a:prstGeom>
          <a:noFill/>
          <a:ln w="9525">
            <a:noFill/>
            <a:miter lim="800000"/>
            <a:headEnd/>
            <a:tailEnd/>
          </a:ln>
          <a:effectLst/>
        </p:spPr>
        <p:txBody>
          <a:bodyPr/>
          <a:lstStyle/>
          <a:p>
            <a:pPr algn="ctr" eaLnBrk="1" hangingPunct="1">
              <a:spcBef>
                <a:spcPct val="20000"/>
              </a:spcBef>
              <a:defRPr/>
            </a:pPr>
            <a:r>
              <a:rPr lang="en-US" sz="3200" b="1">
                <a:solidFill>
                  <a:srgbClr val="FF0000"/>
                </a:solidFill>
                <a:effectLst>
                  <a:outerShdw blurRad="38100" dist="38100" dir="2700000" algn="tl">
                    <a:srgbClr val="C0C0C0"/>
                  </a:outerShdw>
                </a:effectLst>
                <a:latin typeface="Bookman Old Style" pitchFamily="18" charset="0"/>
              </a:rPr>
              <a:t>Di dasarkan pada:</a:t>
            </a:r>
          </a:p>
          <a:p>
            <a:pPr algn="ctr" eaLnBrk="1" hangingPunct="1">
              <a:spcBef>
                <a:spcPct val="20000"/>
              </a:spcBef>
              <a:defRPr/>
            </a:pPr>
            <a:r>
              <a:rPr lang="en-US" sz="3200" b="1">
                <a:solidFill>
                  <a:schemeClr val="tx2"/>
                </a:solidFill>
                <a:effectLst>
                  <a:outerShdw blurRad="38100" dist="38100" dir="2700000" algn="tl">
                    <a:srgbClr val="C0C0C0"/>
                  </a:outerShdw>
                </a:effectLst>
                <a:latin typeface="Bookman Old Style" pitchFamily="18" charset="0"/>
              </a:rPr>
              <a:t>Pemikiran bahwa situasi suatu bisnis ditentukan oleh tingkat pertumbuhan pasar dan posisi bersaing perusahaan di pasar tersebut</a:t>
            </a:r>
          </a:p>
        </p:txBody>
      </p:sp>
    </p:spTree>
    <p:extLst>
      <p:ext uri="{BB962C8B-B14F-4D97-AF65-F5344CB8AC3E}">
        <p14:creationId xmlns:p14="http://schemas.microsoft.com/office/powerpoint/2010/main" val="8318619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ext Box 2"/>
          <p:cNvSpPr txBox="1">
            <a:spLocks noChangeArrowheads="1"/>
          </p:cNvSpPr>
          <p:nvPr/>
        </p:nvSpPr>
        <p:spPr bwMode="auto">
          <a:xfrm>
            <a:off x="7048500" y="3086100"/>
            <a:ext cx="1528763"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a:r>
              <a:rPr lang="en-US" sz="1600">
                <a:solidFill>
                  <a:srgbClr val="FF0000"/>
                </a:solidFill>
                <a:latin typeface="Arial" charset="0"/>
              </a:rPr>
              <a:t>Posisi</a:t>
            </a:r>
          </a:p>
          <a:p>
            <a:pPr algn="just"/>
            <a:r>
              <a:rPr lang="en-US" sz="1600">
                <a:solidFill>
                  <a:srgbClr val="FF0000"/>
                </a:solidFill>
                <a:latin typeface="Arial" charset="0"/>
              </a:rPr>
              <a:t>Bersaing</a:t>
            </a:r>
          </a:p>
          <a:p>
            <a:pPr algn="just"/>
            <a:r>
              <a:rPr lang="en-US" sz="1600">
                <a:solidFill>
                  <a:srgbClr val="FF0000"/>
                </a:solidFill>
                <a:latin typeface="Arial" charset="0"/>
              </a:rPr>
              <a:t>Lemah</a:t>
            </a:r>
            <a:endParaRPr lang="en-US" sz="1600">
              <a:solidFill>
                <a:srgbClr val="FF0000"/>
              </a:solidFill>
              <a:latin typeface="Tahoma" pitchFamily="34" charset="0"/>
            </a:endParaRPr>
          </a:p>
        </p:txBody>
      </p:sp>
      <p:sp>
        <p:nvSpPr>
          <p:cNvPr id="122883" name="Text Box 3"/>
          <p:cNvSpPr txBox="1">
            <a:spLocks noChangeArrowheads="1"/>
          </p:cNvSpPr>
          <p:nvPr/>
        </p:nvSpPr>
        <p:spPr bwMode="auto">
          <a:xfrm>
            <a:off x="3230563" y="5688013"/>
            <a:ext cx="2208212"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1600">
                <a:solidFill>
                  <a:srgbClr val="FF0000"/>
                </a:solidFill>
                <a:latin typeface="Arial" charset="0"/>
              </a:rPr>
              <a:t>Pertumbuhan</a:t>
            </a:r>
          </a:p>
          <a:p>
            <a:pPr algn="ctr"/>
            <a:r>
              <a:rPr lang="en-US" sz="1600">
                <a:solidFill>
                  <a:srgbClr val="FF0000"/>
                </a:solidFill>
                <a:latin typeface="Arial" charset="0"/>
              </a:rPr>
              <a:t>Pasar Lambat</a:t>
            </a:r>
            <a:endParaRPr lang="en-US">
              <a:solidFill>
                <a:srgbClr val="FF0000"/>
              </a:solidFill>
              <a:latin typeface="Tahoma" pitchFamily="34" charset="0"/>
            </a:endParaRPr>
          </a:p>
        </p:txBody>
      </p:sp>
      <p:sp>
        <p:nvSpPr>
          <p:cNvPr id="122884" name="Text Box 4"/>
          <p:cNvSpPr txBox="1">
            <a:spLocks noChangeArrowheads="1"/>
          </p:cNvSpPr>
          <p:nvPr/>
        </p:nvSpPr>
        <p:spPr bwMode="auto">
          <a:xfrm>
            <a:off x="3249613" y="914400"/>
            <a:ext cx="2208212"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1600">
                <a:solidFill>
                  <a:srgbClr val="FF0000"/>
                </a:solidFill>
                <a:latin typeface="Arial" charset="0"/>
              </a:rPr>
              <a:t>Pertumbuhan</a:t>
            </a:r>
          </a:p>
          <a:p>
            <a:pPr algn="ctr"/>
            <a:r>
              <a:rPr lang="en-US" sz="1600">
                <a:solidFill>
                  <a:srgbClr val="FF0000"/>
                </a:solidFill>
                <a:latin typeface="Arial" charset="0"/>
              </a:rPr>
              <a:t>Pasar Cepat</a:t>
            </a:r>
            <a:endParaRPr lang="en-US" sz="1600">
              <a:solidFill>
                <a:srgbClr val="FF0000"/>
              </a:solidFill>
              <a:latin typeface="Tahoma" pitchFamily="34" charset="0"/>
            </a:endParaRPr>
          </a:p>
        </p:txBody>
      </p:sp>
      <p:sp>
        <p:nvSpPr>
          <p:cNvPr id="122885" name="Text Box 5"/>
          <p:cNvSpPr txBox="1">
            <a:spLocks noChangeArrowheads="1"/>
          </p:cNvSpPr>
          <p:nvPr/>
        </p:nvSpPr>
        <p:spPr bwMode="auto">
          <a:xfrm>
            <a:off x="4629150" y="1809750"/>
            <a:ext cx="42100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a:r>
              <a:rPr lang="en-US" sz="1600">
                <a:solidFill>
                  <a:schemeClr val="tx2"/>
                </a:solidFill>
                <a:latin typeface="Arial" charset="0"/>
              </a:rPr>
              <a:t>Reformulasi Pertumbuhan Terkonsentrasi</a:t>
            </a:r>
          </a:p>
          <a:p>
            <a:pPr algn="just"/>
            <a:r>
              <a:rPr lang="en-US" sz="1600">
                <a:solidFill>
                  <a:schemeClr val="tx2"/>
                </a:solidFill>
                <a:latin typeface="Arial" charset="0"/>
              </a:rPr>
              <a:t>Integrasi Horizontal</a:t>
            </a:r>
          </a:p>
          <a:p>
            <a:pPr algn="just"/>
            <a:r>
              <a:rPr lang="en-US" sz="1600">
                <a:solidFill>
                  <a:schemeClr val="tx2"/>
                </a:solidFill>
                <a:latin typeface="Arial" charset="0"/>
              </a:rPr>
              <a:t>Divestasi</a:t>
            </a:r>
          </a:p>
          <a:p>
            <a:pPr algn="just"/>
            <a:r>
              <a:rPr lang="en-US" sz="1600">
                <a:solidFill>
                  <a:schemeClr val="tx2"/>
                </a:solidFill>
                <a:latin typeface="Arial" charset="0"/>
              </a:rPr>
              <a:t>Likuidasi</a:t>
            </a:r>
            <a:endParaRPr lang="en-US" sz="1600">
              <a:solidFill>
                <a:schemeClr val="tx2"/>
              </a:solidFill>
              <a:latin typeface="Tahoma" pitchFamily="34" charset="0"/>
            </a:endParaRPr>
          </a:p>
        </p:txBody>
      </p:sp>
      <p:sp>
        <p:nvSpPr>
          <p:cNvPr id="122886" name="Text Box 6"/>
          <p:cNvSpPr txBox="1">
            <a:spLocks noChangeArrowheads="1"/>
          </p:cNvSpPr>
          <p:nvPr/>
        </p:nvSpPr>
        <p:spPr bwMode="auto">
          <a:xfrm>
            <a:off x="1096963" y="1824038"/>
            <a:ext cx="3057525" cy="100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a:r>
              <a:rPr lang="en-US" sz="1600">
                <a:solidFill>
                  <a:srgbClr val="3333FF"/>
                </a:solidFill>
                <a:latin typeface="Arial" charset="0"/>
              </a:rPr>
              <a:t>Pertumbuhan Terkonsentrasi</a:t>
            </a:r>
          </a:p>
          <a:p>
            <a:pPr algn="just"/>
            <a:r>
              <a:rPr lang="en-US" sz="1600">
                <a:solidFill>
                  <a:srgbClr val="3333FF"/>
                </a:solidFill>
                <a:latin typeface="Arial" charset="0"/>
              </a:rPr>
              <a:t>Integrasi Vertikal</a:t>
            </a:r>
          </a:p>
          <a:p>
            <a:pPr algn="just"/>
            <a:r>
              <a:rPr lang="en-US" sz="1600">
                <a:solidFill>
                  <a:srgbClr val="3333FF"/>
                </a:solidFill>
                <a:latin typeface="Arial" charset="0"/>
              </a:rPr>
              <a:t>Diversifikasi Konsentrik</a:t>
            </a:r>
            <a:endParaRPr lang="en-US" sz="1600">
              <a:solidFill>
                <a:srgbClr val="3333FF"/>
              </a:solidFill>
              <a:latin typeface="Tahoma" pitchFamily="34" charset="0"/>
            </a:endParaRPr>
          </a:p>
        </p:txBody>
      </p:sp>
      <p:sp>
        <p:nvSpPr>
          <p:cNvPr id="122887" name="Text Box 7"/>
          <p:cNvSpPr txBox="1">
            <a:spLocks noChangeArrowheads="1"/>
          </p:cNvSpPr>
          <p:nvPr/>
        </p:nvSpPr>
        <p:spPr bwMode="auto">
          <a:xfrm>
            <a:off x="685800" y="3094038"/>
            <a:ext cx="1281113"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a:r>
              <a:rPr lang="en-US" sz="1600">
                <a:solidFill>
                  <a:srgbClr val="FF0000"/>
                </a:solidFill>
                <a:latin typeface="Arial" charset="0"/>
              </a:rPr>
              <a:t>Posisi</a:t>
            </a:r>
          </a:p>
          <a:p>
            <a:pPr algn="just"/>
            <a:r>
              <a:rPr lang="en-US" sz="1600">
                <a:solidFill>
                  <a:srgbClr val="FF0000"/>
                </a:solidFill>
                <a:latin typeface="Arial" charset="0"/>
              </a:rPr>
              <a:t>Bersaing</a:t>
            </a:r>
          </a:p>
          <a:p>
            <a:pPr algn="just"/>
            <a:r>
              <a:rPr lang="en-US" sz="1600">
                <a:solidFill>
                  <a:srgbClr val="FF0000"/>
                </a:solidFill>
                <a:latin typeface="Arial" charset="0"/>
              </a:rPr>
              <a:t>Kuat</a:t>
            </a:r>
            <a:endParaRPr lang="en-US" sz="1600">
              <a:solidFill>
                <a:srgbClr val="FF0000"/>
              </a:solidFill>
              <a:latin typeface="Tahoma" pitchFamily="34" charset="0"/>
            </a:endParaRPr>
          </a:p>
        </p:txBody>
      </p:sp>
      <p:sp>
        <p:nvSpPr>
          <p:cNvPr id="122888" name="Line 8"/>
          <p:cNvSpPr>
            <a:spLocks noChangeShapeType="1"/>
          </p:cNvSpPr>
          <p:nvPr/>
        </p:nvSpPr>
        <p:spPr bwMode="auto">
          <a:xfrm>
            <a:off x="4381500" y="1587500"/>
            <a:ext cx="0" cy="3916363"/>
          </a:xfrm>
          <a:prstGeom prst="line">
            <a:avLst/>
          </a:prstGeom>
          <a:noFill/>
          <a:ln w="381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889" name="Line 9"/>
          <p:cNvSpPr>
            <a:spLocks noChangeShapeType="1"/>
          </p:cNvSpPr>
          <p:nvPr/>
        </p:nvSpPr>
        <p:spPr bwMode="auto">
          <a:xfrm>
            <a:off x="2135188" y="3563938"/>
            <a:ext cx="4416425" cy="0"/>
          </a:xfrm>
          <a:prstGeom prst="line">
            <a:avLst/>
          </a:prstGeom>
          <a:noFill/>
          <a:ln w="381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890" name="Text Box 10"/>
          <p:cNvSpPr txBox="1">
            <a:spLocks noChangeArrowheads="1"/>
          </p:cNvSpPr>
          <p:nvPr/>
        </p:nvSpPr>
        <p:spPr bwMode="auto">
          <a:xfrm>
            <a:off x="4721225" y="4310063"/>
            <a:ext cx="3889375"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a:r>
              <a:rPr lang="en-US" sz="1600">
                <a:solidFill>
                  <a:srgbClr val="3333FF"/>
                </a:solidFill>
                <a:latin typeface="Arial" charset="0"/>
              </a:rPr>
              <a:t>Pembenahan diri / penghematan</a:t>
            </a:r>
          </a:p>
          <a:p>
            <a:pPr algn="just"/>
            <a:r>
              <a:rPr lang="en-US" sz="1600">
                <a:solidFill>
                  <a:srgbClr val="3333FF"/>
                </a:solidFill>
                <a:latin typeface="Arial" charset="0"/>
              </a:rPr>
              <a:t>Diversifikasi konsentrik</a:t>
            </a:r>
          </a:p>
          <a:p>
            <a:pPr algn="just"/>
            <a:r>
              <a:rPr lang="en-US" sz="1600">
                <a:solidFill>
                  <a:srgbClr val="3333FF"/>
                </a:solidFill>
                <a:latin typeface="Arial" charset="0"/>
              </a:rPr>
              <a:t>Diversifikasi konglomerat</a:t>
            </a:r>
          </a:p>
          <a:p>
            <a:pPr algn="just"/>
            <a:r>
              <a:rPr lang="en-US" sz="1600">
                <a:solidFill>
                  <a:srgbClr val="3333FF"/>
                </a:solidFill>
                <a:latin typeface="Arial" charset="0"/>
              </a:rPr>
              <a:t>Divestasi</a:t>
            </a:r>
          </a:p>
          <a:p>
            <a:pPr algn="just"/>
            <a:r>
              <a:rPr lang="en-US" sz="1600">
                <a:solidFill>
                  <a:srgbClr val="3333FF"/>
                </a:solidFill>
                <a:latin typeface="Arial" charset="0"/>
              </a:rPr>
              <a:t>Likuidasi</a:t>
            </a:r>
            <a:endParaRPr lang="en-US" sz="1600">
              <a:solidFill>
                <a:srgbClr val="3333FF"/>
              </a:solidFill>
              <a:latin typeface="Tahoma" pitchFamily="34" charset="0"/>
            </a:endParaRPr>
          </a:p>
        </p:txBody>
      </p:sp>
      <p:sp>
        <p:nvSpPr>
          <p:cNvPr id="122891" name="Text Box 11"/>
          <p:cNvSpPr txBox="1">
            <a:spLocks noChangeArrowheads="1"/>
          </p:cNvSpPr>
          <p:nvPr/>
        </p:nvSpPr>
        <p:spPr bwMode="auto">
          <a:xfrm>
            <a:off x="1154113" y="4348163"/>
            <a:ext cx="3057525"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a:r>
              <a:rPr lang="en-US" sz="1600">
                <a:solidFill>
                  <a:srgbClr val="FF0000"/>
                </a:solidFill>
                <a:latin typeface="Arial" charset="0"/>
              </a:rPr>
              <a:t>Diversifikasi konsentrik</a:t>
            </a:r>
          </a:p>
          <a:p>
            <a:pPr algn="just"/>
            <a:r>
              <a:rPr lang="en-US" sz="1600">
                <a:solidFill>
                  <a:srgbClr val="FF0000"/>
                </a:solidFill>
                <a:latin typeface="Arial" charset="0"/>
              </a:rPr>
              <a:t>Diversifikasi konglomerat</a:t>
            </a:r>
          </a:p>
          <a:p>
            <a:pPr algn="just"/>
            <a:r>
              <a:rPr lang="en-US" sz="1600">
                <a:solidFill>
                  <a:srgbClr val="FF0000"/>
                </a:solidFill>
                <a:latin typeface="Arial" charset="0"/>
              </a:rPr>
              <a:t>Usaha Patungan</a:t>
            </a:r>
          </a:p>
        </p:txBody>
      </p:sp>
      <p:sp>
        <p:nvSpPr>
          <p:cNvPr id="122892" name="Text Box 12"/>
          <p:cNvSpPr txBox="1">
            <a:spLocks noChangeArrowheads="1"/>
          </p:cNvSpPr>
          <p:nvPr/>
        </p:nvSpPr>
        <p:spPr bwMode="auto">
          <a:xfrm>
            <a:off x="3759200" y="3698875"/>
            <a:ext cx="509588"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1600">
                <a:solidFill>
                  <a:srgbClr val="00FF99"/>
                </a:solidFill>
                <a:latin typeface="Arial" charset="0"/>
              </a:rPr>
              <a:t>IV</a:t>
            </a:r>
            <a:endParaRPr lang="en-US" sz="1600">
              <a:solidFill>
                <a:srgbClr val="00FF99"/>
              </a:solidFill>
              <a:latin typeface="Tahoma" pitchFamily="34" charset="0"/>
            </a:endParaRPr>
          </a:p>
        </p:txBody>
      </p:sp>
      <p:sp>
        <p:nvSpPr>
          <p:cNvPr id="122893" name="Text Box 13"/>
          <p:cNvSpPr txBox="1">
            <a:spLocks noChangeArrowheads="1"/>
          </p:cNvSpPr>
          <p:nvPr/>
        </p:nvSpPr>
        <p:spPr bwMode="auto">
          <a:xfrm>
            <a:off x="3702050" y="2965450"/>
            <a:ext cx="509588"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1600">
                <a:solidFill>
                  <a:srgbClr val="00FF99"/>
                </a:solidFill>
                <a:latin typeface="Arial" charset="0"/>
              </a:rPr>
              <a:t>I</a:t>
            </a:r>
            <a:endParaRPr lang="en-US" sz="1600">
              <a:solidFill>
                <a:srgbClr val="00FF99"/>
              </a:solidFill>
              <a:latin typeface="Tahoma" pitchFamily="34" charset="0"/>
            </a:endParaRPr>
          </a:p>
        </p:txBody>
      </p:sp>
      <p:sp>
        <p:nvSpPr>
          <p:cNvPr id="122894" name="Text Box 14"/>
          <p:cNvSpPr txBox="1">
            <a:spLocks noChangeArrowheads="1"/>
          </p:cNvSpPr>
          <p:nvPr/>
        </p:nvSpPr>
        <p:spPr bwMode="auto">
          <a:xfrm>
            <a:off x="4551363" y="2959100"/>
            <a:ext cx="509587"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1600">
                <a:solidFill>
                  <a:srgbClr val="00FF99"/>
                </a:solidFill>
                <a:latin typeface="Arial" charset="0"/>
              </a:rPr>
              <a:t>II</a:t>
            </a:r>
            <a:endParaRPr lang="en-US" sz="1600">
              <a:solidFill>
                <a:srgbClr val="00FF99"/>
              </a:solidFill>
              <a:latin typeface="Tahoma" pitchFamily="34" charset="0"/>
            </a:endParaRPr>
          </a:p>
        </p:txBody>
      </p:sp>
      <p:sp>
        <p:nvSpPr>
          <p:cNvPr id="122895" name="Text Box 15"/>
          <p:cNvSpPr txBox="1">
            <a:spLocks noChangeArrowheads="1"/>
          </p:cNvSpPr>
          <p:nvPr/>
        </p:nvSpPr>
        <p:spPr bwMode="auto">
          <a:xfrm>
            <a:off x="4532313" y="3698875"/>
            <a:ext cx="509587"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1600">
                <a:solidFill>
                  <a:srgbClr val="00FF99"/>
                </a:solidFill>
                <a:latin typeface="Arial" charset="0"/>
              </a:rPr>
              <a:t>III</a:t>
            </a:r>
            <a:endParaRPr lang="en-US" sz="1600">
              <a:solidFill>
                <a:srgbClr val="00FF99"/>
              </a:solidFill>
              <a:latin typeface="Tahoma" pitchFamily="34" charset="0"/>
            </a:endParaRPr>
          </a:p>
        </p:txBody>
      </p:sp>
      <p:sp>
        <p:nvSpPr>
          <p:cNvPr id="122896" name="Text Box 16"/>
          <p:cNvSpPr txBox="1">
            <a:spLocks noChangeArrowheads="1"/>
          </p:cNvSpPr>
          <p:nvPr/>
        </p:nvSpPr>
        <p:spPr bwMode="auto">
          <a:xfrm>
            <a:off x="1938338" y="304800"/>
            <a:ext cx="5605462" cy="4572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spcBef>
                <a:spcPct val="30000"/>
              </a:spcBef>
              <a:spcAft>
                <a:spcPct val="30000"/>
              </a:spcAft>
            </a:pPr>
            <a:r>
              <a:rPr lang="en-US" sz="2000" b="1" i="1">
                <a:solidFill>
                  <a:srgbClr val="0000FF"/>
                </a:solidFill>
                <a:latin typeface="Bookman Old Style" pitchFamily="18" charset="0"/>
              </a:rPr>
              <a:t>Model Kelompok Strategi Umum</a:t>
            </a:r>
          </a:p>
          <a:p>
            <a:endParaRPr lang="en-US" sz="2000" b="1" i="1">
              <a:solidFill>
                <a:srgbClr val="990099"/>
              </a:solidFill>
              <a:latin typeface="Bookman Old Style" pitchFamily="18" charset="0"/>
            </a:endParaRPr>
          </a:p>
        </p:txBody>
      </p:sp>
    </p:spTree>
    <p:extLst>
      <p:ext uri="{BB962C8B-B14F-4D97-AF65-F5344CB8AC3E}">
        <p14:creationId xmlns:p14="http://schemas.microsoft.com/office/powerpoint/2010/main" val="18318437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ChangeArrowheads="1"/>
          </p:cNvSpPr>
          <p:nvPr/>
        </p:nvSpPr>
        <p:spPr bwMode="auto">
          <a:xfrm>
            <a:off x="457200" y="381000"/>
            <a:ext cx="8382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20000"/>
              </a:spcBef>
            </a:pPr>
            <a:r>
              <a:rPr lang="en-US" sz="3600" b="1">
                <a:solidFill>
                  <a:srgbClr val="00FF99"/>
                </a:solidFill>
                <a:latin typeface="Trebuchet MS" pitchFamily="34" charset="0"/>
              </a:rPr>
              <a:t>KUADRAN I</a:t>
            </a:r>
          </a:p>
          <a:p>
            <a:pPr eaLnBrk="1" hangingPunct="1">
              <a:spcBef>
                <a:spcPct val="20000"/>
              </a:spcBef>
            </a:pPr>
            <a:r>
              <a:rPr lang="en-US" sz="2400" b="1">
                <a:solidFill>
                  <a:srgbClr val="FF9999"/>
                </a:solidFill>
                <a:latin typeface="Trebuchet MS" pitchFamily="34" charset="0"/>
              </a:rPr>
              <a:t>Posisi bersaing yang kuat</a:t>
            </a:r>
            <a:r>
              <a:rPr lang="en-US" sz="2400" b="1">
                <a:solidFill>
                  <a:srgbClr val="CC9900"/>
                </a:solidFill>
                <a:latin typeface="Trebuchet MS" pitchFamily="34" charset="0"/>
              </a:rPr>
              <a:t> </a:t>
            </a:r>
            <a:r>
              <a:rPr lang="en-US" sz="2400" b="1">
                <a:latin typeface="Trebuchet MS" pitchFamily="34" charset="0"/>
              </a:rPr>
              <a:t>di pasar yang</a:t>
            </a:r>
            <a:r>
              <a:rPr lang="en-US" sz="2400" b="1">
                <a:solidFill>
                  <a:srgbClr val="CC9900"/>
                </a:solidFill>
                <a:latin typeface="Trebuchet MS" pitchFamily="34" charset="0"/>
              </a:rPr>
              <a:t> </a:t>
            </a:r>
            <a:r>
              <a:rPr lang="en-US" sz="2400" b="1">
                <a:solidFill>
                  <a:srgbClr val="FF9999"/>
                </a:solidFill>
                <a:latin typeface="Trebuchet MS" pitchFamily="34" charset="0"/>
              </a:rPr>
              <a:t>Pertumbuhannya cepat</a:t>
            </a:r>
            <a:r>
              <a:rPr lang="en-US" sz="2400" b="1">
                <a:solidFill>
                  <a:srgbClr val="FF3300"/>
                </a:solidFill>
                <a:latin typeface="Trebuchet MS" pitchFamily="34" charset="0"/>
              </a:rPr>
              <a:t> </a:t>
            </a:r>
            <a:r>
              <a:rPr lang="en-US" sz="2400" b="1">
                <a:solidFill>
                  <a:srgbClr val="CC9900"/>
                </a:solidFill>
                <a:latin typeface="Trebuchet MS" pitchFamily="34" charset="0"/>
              </a:rPr>
              <a:t> </a:t>
            </a:r>
            <a:r>
              <a:rPr lang="en-US" sz="2400" b="1">
                <a:latin typeface="Trebuchet MS" pitchFamily="34" charset="0"/>
              </a:rPr>
              <a:t>Perusahaan dalam posisi strategi yang sangat baik</a:t>
            </a:r>
          </a:p>
          <a:p>
            <a:pPr eaLnBrk="1" hangingPunct="1">
              <a:spcBef>
                <a:spcPct val="20000"/>
              </a:spcBef>
            </a:pPr>
            <a:endParaRPr lang="en-US" sz="2400" b="1">
              <a:latin typeface="Trebuchet MS" pitchFamily="34" charset="0"/>
            </a:endParaRPr>
          </a:p>
          <a:p>
            <a:pPr eaLnBrk="1" hangingPunct="1">
              <a:spcBef>
                <a:spcPct val="20000"/>
              </a:spcBef>
              <a:buFontTx/>
              <a:buChar char="•"/>
            </a:pPr>
            <a:r>
              <a:rPr lang="en-US" sz="2400" b="1">
                <a:solidFill>
                  <a:srgbClr val="CC9900"/>
                </a:solidFill>
                <a:latin typeface="Trebuchet MS" pitchFamily="34" charset="0"/>
              </a:rPr>
              <a:t> </a:t>
            </a:r>
            <a:r>
              <a:rPr lang="en-US" sz="2400" b="1">
                <a:latin typeface="Trebuchet MS" pitchFamily="34" charset="0"/>
              </a:rPr>
              <a:t>Sumber daya Perusahaan &gt;</a:t>
            </a:r>
            <a:r>
              <a:rPr lang="en-US" sz="2400" b="1">
                <a:solidFill>
                  <a:srgbClr val="CC9900"/>
                </a:solidFill>
                <a:latin typeface="Trebuchet MS" pitchFamily="34" charset="0"/>
              </a:rPr>
              <a:t> </a:t>
            </a:r>
            <a:r>
              <a:rPr lang="en-US" sz="2400" b="1">
                <a:solidFill>
                  <a:srgbClr val="FF0000"/>
                </a:solidFill>
                <a:latin typeface="Trebuchet MS" pitchFamily="34" charset="0"/>
              </a:rPr>
              <a:t>Strategi Pertumbuhan Terkonsentrasi,</a:t>
            </a:r>
            <a:r>
              <a:rPr lang="en-US" sz="2400" b="1">
                <a:solidFill>
                  <a:srgbClr val="CC9900"/>
                </a:solidFill>
                <a:latin typeface="Trebuchet MS" pitchFamily="34" charset="0"/>
              </a:rPr>
              <a:t> </a:t>
            </a:r>
            <a:r>
              <a:rPr lang="en-US" sz="2400" b="1">
                <a:latin typeface="Trebuchet MS" pitchFamily="34" charset="0"/>
              </a:rPr>
              <a:t>maka perusahaan dapat</a:t>
            </a:r>
            <a:r>
              <a:rPr lang="en-US" sz="2400" b="1">
                <a:solidFill>
                  <a:schemeClr val="accent2"/>
                </a:solidFill>
                <a:latin typeface="Trebuchet MS" pitchFamily="34" charset="0"/>
              </a:rPr>
              <a:t> </a:t>
            </a:r>
            <a:r>
              <a:rPr lang="en-US" sz="2400" b="1">
                <a:latin typeface="Trebuchet MS" pitchFamily="34" charset="0"/>
              </a:rPr>
              <a:t>mempertimbangkan</a:t>
            </a:r>
            <a:r>
              <a:rPr lang="en-US" sz="2400" b="1">
                <a:solidFill>
                  <a:srgbClr val="CC9900"/>
                </a:solidFill>
                <a:latin typeface="Trebuchet MS" pitchFamily="34" charset="0"/>
              </a:rPr>
              <a:t> </a:t>
            </a:r>
            <a:r>
              <a:rPr lang="en-US" sz="2400" b="1">
                <a:solidFill>
                  <a:srgbClr val="FF0000"/>
                </a:solidFill>
                <a:latin typeface="Trebuchet MS" pitchFamily="34" charset="0"/>
              </a:rPr>
              <a:t>Integrasi Vertikal</a:t>
            </a:r>
            <a:r>
              <a:rPr lang="en-US" sz="2400" b="1">
                <a:latin typeface="Trebuchet MS" pitchFamily="34" charset="0"/>
              </a:rPr>
              <a:t> (membantu perusahaan melindungi marjin laba dan pasarnya, akses yang lebih baik ke konsumen atau masukan bahan baku)</a:t>
            </a:r>
          </a:p>
          <a:p>
            <a:pPr eaLnBrk="1" hangingPunct="1">
              <a:spcBef>
                <a:spcPct val="20000"/>
              </a:spcBef>
            </a:pPr>
            <a:endParaRPr lang="en-US" sz="2400" b="1">
              <a:latin typeface="Trebuchet MS" pitchFamily="34" charset="0"/>
            </a:endParaRPr>
          </a:p>
          <a:p>
            <a:pPr eaLnBrk="1" hangingPunct="1">
              <a:spcBef>
                <a:spcPct val="20000"/>
              </a:spcBef>
              <a:buFontTx/>
              <a:buChar char="•"/>
            </a:pPr>
            <a:r>
              <a:rPr lang="en-US" sz="2400" b="1">
                <a:latin typeface="Trebuchet MS" pitchFamily="34" charset="0"/>
              </a:rPr>
              <a:t> </a:t>
            </a:r>
            <a:r>
              <a:rPr lang="en-US" sz="2400" b="1">
                <a:solidFill>
                  <a:srgbClr val="FF0000"/>
                </a:solidFill>
                <a:latin typeface="Trebuchet MS" pitchFamily="34" charset="0"/>
              </a:rPr>
              <a:t>Difersifikasi Konsentrik :</a:t>
            </a:r>
            <a:r>
              <a:rPr lang="en-US" sz="2400" b="1">
                <a:solidFill>
                  <a:schemeClr val="accent2"/>
                </a:solidFill>
                <a:latin typeface="Trebuchet MS" pitchFamily="34" charset="0"/>
              </a:rPr>
              <a:t> </a:t>
            </a:r>
            <a:r>
              <a:rPr lang="en-US" sz="2400" b="1">
                <a:latin typeface="Trebuchet MS" pitchFamily="34" charset="0"/>
              </a:rPr>
              <a:t>Untuk mengurangi resiko yang timbul oleh lini produk atau jasa yang sempit. Perusahaan melakukan investasi besar-besaran dibidang utamanya</a:t>
            </a:r>
          </a:p>
          <a:p>
            <a:pPr eaLnBrk="1" hangingPunct="1">
              <a:spcBef>
                <a:spcPct val="20000"/>
              </a:spcBef>
              <a:buFontTx/>
              <a:buChar char="•"/>
            </a:pPr>
            <a:endParaRPr lang="en-US" sz="2800" b="1">
              <a:latin typeface="Trebuchet MS" pitchFamily="34" charset="0"/>
            </a:endParaRPr>
          </a:p>
        </p:txBody>
      </p:sp>
    </p:spTree>
    <p:extLst>
      <p:ext uri="{BB962C8B-B14F-4D97-AF65-F5344CB8AC3E}">
        <p14:creationId xmlns:p14="http://schemas.microsoft.com/office/powerpoint/2010/main" val="31582836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ChangeArrowheads="1"/>
          </p:cNvSpPr>
          <p:nvPr/>
        </p:nvSpPr>
        <p:spPr bwMode="auto">
          <a:xfrm>
            <a:off x="381000" y="5334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20000"/>
              </a:spcBef>
            </a:pPr>
            <a:r>
              <a:rPr lang="en-US" sz="3600" b="1">
                <a:solidFill>
                  <a:schemeClr val="tx2"/>
                </a:solidFill>
                <a:latin typeface="Century Gothic" pitchFamily="34" charset="0"/>
              </a:rPr>
              <a:t>KUADRAN II</a:t>
            </a:r>
            <a:r>
              <a:rPr lang="en-US" sz="2800" b="1">
                <a:solidFill>
                  <a:srgbClr val="CC9900"/>
                </a:solidFill>
                <a:latin typeface="Century Gothic" pitchFamily="34" charset="0"/>
              </a:rPr>
              <a:t> </a:t>
            </a:r>
          </a:p>
          <a:p>
            <a:pPr eaLnBrk="1" hangingPunct="1">
              <a:spcBef>
                <a:spcPct val="20000"/>
              </a:spcBef>
            </a:pPr>
            <a:endParaRPr lang="en-US" sz="2800" b="1">
              <a:solidFill>
                <a:srgbClr val="CC9900"/>
              </a:solidFill>
              <a:latin typeface="Century Gothic" pitchFamily="34" charset="0"/>
            </a:endParaRPr>
          </a:p>
          <a:p>
            <a:pPr eaLnBrk="1" hangingPunct="1">
              <a:spcBef>
                <a:spcPct val="20000"/>
              </a:spcBef>
            </a:pPr>
            <a:r>
              <a:rPr lang="en-US" sz="2600" b="1">
                <a:solidFill>
                  <a:srgbClr val="FF9999"/>
                </a:solidFill>
                <a:latin typeface="Century Gothic" pitchFamily="34" charset="0"/>
              </a:rPr>
              <a:t>Posisi lemah</a:t>
            </a:r>
            <a:r>
              <a:rPr lang="en-US" sz="2600" b="1">
                <a:solidFill>
                  <a:srgbClr val="CC9900"/>
                </a:solidFill>
                <a:latin typeface="Century Gothic" pitchFamily="34" charset="0"/>
              </a:rPr>
              <a:t> </a:t>
            </a:r>
            <a:r>
              <a:rPr lang="en-US" sz="2600" b="1">
                <a:solidFill>
                  <a:srgbClr val="99FF99"/>
                </a:solidFill>
                <a:latin typeface="Century Gothic" pitchFamily="34" charset="0"/>
              </a:rPr>
              <a:t>di pasar yang</a:t>
            </a:r>
            <a:r>
              <a:rPr lang="en-US" sz="2600" b="1">
                <a:solidFill>
                  <a:srgbClr val="CC9900"/>
                </a:solidFill>
                <a:latin typeface="Century Gothic" pitchFamily="34" charset="0"/>
              </a:rPr>
              <a:t> </a:t>
            </a:r>
            <a:r>
              <a:rPr lang="en-US" sz="2600" b="1">
                <a:solidFill>
                  <a:srgbClr val="FF9999"/>
                </a:solidFill>
                <a:latin typeface="Century Gothic" pitchFamily="34" charset="0"/>
              </a:rPr>
              <a:t>Pertumbuhannya cepat</a:t>
            </a:r>
            <a:r>
              <a:rPr lang="en-US" sz="2600" b="1">
                <a:solidFill>
                  <a:srgbClr val="FF3300"/>
                </a:solidFill>
                <a:latin typeface="Century Gothic" pitchFamily="34" charset="0"/>
              </a:rPr>
              <a:t> </a:t>
            </a:r>
          </a:p>
          <a:p>
            <a:pPr eaLnBrk="1" hangingPunct="1">
              <a:spcBef>
                <a:spcPct val="20000"/>
              </a:spcBef>
            </a:pPr>
            <a:endParaRPr lang="en-US" sz="2600" b="1">
              <a:solidFill>
                <a:srgbClr val="FF3300"/>
              </a:solidFill>
              <a:latin typeface="Century Gothic" pitchFamily="34" charset="0"/>
            </a:endParaRPr>
          </a:p>
          <a:p>
            <a:pPr eaLnBrk="1" hangingPunct="1">
              <a:spcBef>
                <a:spcPct val="30000"/>
              </a:spcBef>
              <a:spcAft>
                <a:spcPct val="30000"/>
              </a:spcAft>
              <a:buFontTx/>
              <a:buChar char="•"/>
            </a:pPr>
            <a:r>
              <a:rPr lang="en-US" sz="2600" b="1">
                <a:solidFill>
                  <a:srgbClr val="FF3300"/>
                </a:solidFill>
                <a:latin typeface="Century Gothic" pitchFamily="34" charset="0"/>
              </a:rPr>
              <a:t>Reformulasi strategi</a:t>
            </a:r>
            <a:r>
              <a:rPr lang="en-US" sz="2600" b="1">
                <a:solidFill>
                  <a:srgbClr val="CC9900"/>
                </a:solidFill>
                <a:latin typeface="Century Gothic" pitchFamily="34" charset="0"/>
              </a:rPr>
              <a:t> </a:t>
            </a:r>
            <a:r>
              <a:rPr lang="en-US" sz="2600" b="1">
                <a:solidFill>
                  <a:srgbClr val="99FF99"/>
                </a:solidFill>
                <a:latin typeface="Century Gothic" pitchFamily="34" charset="0"/>
              </a:rPr>
              <a:t>Pertumbuhan terkonsentrasi</a:t>
            </a:r>
          </a:p>
          <a:p>
            <a:pPr eaLnBrk="1" hangingPunct="1">
              <a:spcBef>
                <a:spcPct val="30000"/>
              </a:spcBef>
              <a:spcAft>
                <a:spcPct val="30000"/>
              </a:spcAft>
              <a:buFontTx/>
              <a:buChar char="•"/>
            </a:pPr>
            <a:r>
              <a:rPr lang="en-US" sz="2600" b="1">
                <a:solidFill>
                  <a:srgbClr val="CC9900"/>
                </a:solidFill>
                <a:latin typeface="Century Gothic" pitchFamily="34" charset="0"/>
              </a:rPr>
              <a:t> </a:t>
            </a:r>
            <a:r>
              <a:rPr lang="en-US" sz="2600" b="1">
                <a:latin typeface="Century Gothic" pitchFamily="34" charset="0"/>
              </a:rPr>
              <a:t>Integrasi Horizontal</a:t>
            </a:r>
          </a:p>
          <a:p>
            <a:pPr eaLnBrk="1" hangingPunct="1">
              <a:spcBef>
                <a:spcPct val="30000"/>
              </a:spcBef>
              <a:spcAft>
                <a:spcPct val="30000"/>
              </a:spcAft>
              <a:buFontTx/>
              <a:buChar char="•"/>
            </a:pPr>
            <a:r>
              <a:rPr lang="en-US" sz="2600" b="1">
                <a:solidFill>
                  <a:srgbClr val="CC9900"/>
                </a:solidFill>
                <a:latin typeface="Century Gothic" pitchFamily="34" charset="0"/>
              </a:rPr>
              <a:t> </a:t>
            </a:r>
            <a:r>
              <a:rPr lang="en-US" sz="2600" b="1">
                <a:solidFill>
                  <a:srgbClr val="FF3300"/>
                </a:solidFill>
                <a:latin typeface="Century Gothic" pitchFamily="34" charset="0"/>
              </a:rPr>
              <a:t>Divestasi</a:t>
            </a:r>
          </a:p>
          <a:p>
            <a:pPr eaLnBrk="1" hangingPunct="1">
              <a:spcBef>
                <a:spcPct val="30000"/>
              </a:spcBef>
              <a:spcAft>
                <a:spcPct val="30000"/>
              </a:spcAft>
              <a:buFontTx/>
              <a:buChar char="•"/>
            </a:pPr>
            <a:r>
              <a:rPr lang="en-US" sz="2600" b="1">
                <a:latin typeface="Century Gothic" pitchFamily="34" charset="0"/>
              </a:rPr>
              <a:t> Likuidasi</a:t>
            </a:r>
          </a:p>
          <a:p>
            <a:pPr eaLnBrk="1" hangingPunct="1">
              <a:spcBef>
                <a:spcPct val="20000"/>
              </a:spcBef>
              <a:buFontTx/>
              <a:buChar char="•"/>
            </a:pPr>
            <a:endParaRPr lang="en-US" sz="2800"/>
          </a:p>
        </p:txBody>
      </p:sp>
    </p:spTree>
    <p:extLst>
      <p:ext uri="{BB962C8B-B14F-4D97-AF65-F5344CB8AC3E}">
        <p14:creationId xmlns:p14="http://schemas.microsoft.com/office/powerpoint/2010/main" val="30551370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ChangeArrowheads="1"/>
          </p:cNvSpPr>
          <p:nvPr/>
        </p:nvSpPr>
        <p:spPr bwMode="auto">
          <a:xfrm>
            <a:off x="685800" y="514350"/>
            <a:ext cx="80772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20000"/>
              </a:spcBef>
            </a:pPr>
            <a:r>
              <a:rPr lang="en-US" sz="3600" b="1">
                <a:solidFill>
                  <a:srgbClr val="FF9999"/>
                </a:solidFill>
                <a:latin typeface="Trebuchet MS" pitchFamily="34" charset="0"/>
              </a:rPr>
              <a:t>KUADRAN III</a:t>
            </a:r>
            <a:r>
              <a:rPr lang="en-US" sz="2800" b="1">
                <a:solidFill>
                  <a:srgbClr val="CC9900"/>
                </a:solidFill>
                <a:latin typeface="Trebuchet MS" pitchFamily="34" charset="0"/>
              </a:rPr>
              <a:t> </a:t>
            </a:r>
          </a:p>
          <a:p>
            <a:pPr eaLnBrk="1" hangingPunct="1">
              <a:spcBef>
                <a:spcPct val="20000"/>
              </a:spcBef>
            </a:pPr>
            <a:r>
              <a:rPr lang="en-US" sz="2800" b="1">
                <a:solidFill>
                  <a:srgbClr val="FF0000"/>
                </a:solidFill>
                <a:latin typeface="Trebuchet MS" pitchFamily="34" charset="0"/>
              </a:rPr>
              <a:t>Posisi lemah</a:t>
            </a:r>
            <a:r>
              <a:rPr lang="en-US" sz="2800" b="1">
                <a:solidFill>
                  <a:srgbClr val="CC9900"/>
                </a:solidFill>
                <a:latin typeface="Trebuchet MS" pitchFamily="34" charset="0"/>
              </a:rPr>
              <a:t> di pasar yang </a:t>
            </a:r>
            <a:r>
              <a:rPr lang="en-US" sz="2800" b="1">
                <a:solidFill>
                  <a:srgbClr val="FF0000"/>
                </a:solidFill>
                <a:latin typeface="Trebuchet MS" pitchFamily="34" charset="0"/>
              </a:rPr>
              <a:t>pertumbuhannya sangat lambat </a:t>
            </a:r>
          </a:p>
          <a:p>
            <a:pPr eaLnBrk="1" hangingPunct="1">
              <a:spcBef>
                <a:spcPct val="20000"/>
              </a:spcBef>
              <a:buFontTx/>
              <a:buChar char="•"/>
            </a:pPr>
            <a:r>
              <a:rPr lang="en-US" sz="2800" b="1">
                <a:solidFill>
                  <a:srgbClr val="CC9900"/>
                </a:solidFill>
                <a:latin typeface="Trebuchet MS" pitchFamily="34" charset="0"/>
              </a:rPr>
              <a:t> </a:t>
            </a:r>
            <a:r>
              <a:rPr lang="en-US" sz="2800" b="1">
                <a:solidFill>
                  <a:srgbClr val="00FF00"/>
                </a:solidFill>
                <a:latin typeface="Trebuchet MS" pitchFamily="34" charset="0"/>
              </a:rPr>
              <a:t>Para manajer mengurangi komitmen sumberdayanya pada bisnis ini</a:t>
            </a:r>
          </a:p>
          <a:p>
            <a:pPr eaLnBrk="1" hangingPunct="1">
              <a:spcBef>
                <a:spcPct val="20000"/>
              </a:spcBef>
              <a:buFontTx/>
              <a:buChar char="•"/>
            </a:pPr>
            <a:r>
              <a:rPr lang="en-US" sz="2800" b="1">
                <a:solidFill>
                  <a:srgbClr val="CC9900"/>
                </a:solidFill>
                <a:latin typeface="Trebuchet MS" pitchFamily="34" charset="0"/>
              </a:rPr>
              <a:t> </a:t>
            </a:r>
            <a:r>
              <a:rPr lang="en-US" sz="2800" b="1">
                <a:latin typeface="Trebuchet MS" pitchFamily="34" charset="0"/>
              </a:rPr>
              <a:t>Penarikan diri secara minimal dengan cara penghematan (retrenchment strategy</a:t>
            </a:r>
            <a:r>
              <a:rPr lang="en-US" sz="2800" b="1">
                <a:solidFill>
                  <a:schemeClr val="accent1"/>
                </a:solidFill>
                <a:latin typeface="Trebuchet MS" pitchFamily="34" charset="0"/>
              </a:rPr>
              <a:t>)</a:t>
            </a:r>
          </a:p>
          <a:p>
            <a:pPr eaLnBrk="1" hangingPunct="1">
              <a:spcBef>
                <a:spcPct val="20000"/>
              </a:spcBef>
              <a:buFontTx/>
              <a:buChar char="•"/>
            </a:pPr>
            <a:r>
              <a:rPr lang="en-US" sz="2800" b="1">
                <a:solidFill>
                  <a:srgbClr val="CC9900"/>
                </a:solidFill>
                <a:latin typeface="Trebuchet MS" pitchFamily="34" charset="0"/>
              </a:rPr>
              <a:t> </a:t>
            </a:r>
            <a:r>
              <a:rPr lang="en-US" sz="2800" b="1">
                <a:solidFill>
                  <a:srgbClr val="00FF00"/>
                </a:solidFill>
                <a:latin typeface="Trebuchet MS" pitchFamily="34" charset="0"/>
              </a:rPr>
              <a:t>Diversifikasi konsentrik atau konglomerat : </a:t>
            </a:r>
            <a:r>
              <a:rPr lang="en-US" sz="2800" b="1">
                <a:latin typeface="Trebuchet MS" pitchFamily="34" charset="0"/>
              </a:rPr>
              <a:t>mengalihkan sumber daya untuk investasi pada bisnis lain</a:t>
            </a:r>
          </a:p>
          <a:p>
            <a:pPr eaLnBrk="1" hangingPunct="1">
              <a:spcBef>
                <a:spcPct val="20000"/>
              </a:spcBef>
              <a:buFontTx/>
              <a:buChar char="•"/>
            </a:pPr>
            <a:r>
              <a:rPr lang="en-US" sz="2800" b="1">
                <a:latin typeface="Trebuchet MS" pitchFamily="34" charset="0"/>
              </a:rPr>
              <a:t> Divestasi , jika ada pembeli yang optimistik</a:t>
            </a:r>
          </a:p>
          <a:p>
            <a:pPr eaLnBrk="1" hangingPunct="1">
              <a:spcBef>
                <a:spcPct val="20000"/>
              </a:spcBef>
              <a:buFontTx/>
              <a:buChar char="•"/>
            </a:pPr>
            <a:r>
              <a:rPr lang="en-US" sz="2800" b="1">
                <a:latin typeface="Trebuchet MS" pitchFamily="34" charset="0"/>
              </a:rPr>
              <a:t> Likuidasi</a:t>
            </a:r>
          </a:p>
        </p:txBody>
      </p:sp>
    </p:spTree>
    <p:extLst>
      <p:ext uri="{BB962C8B-B14F-4D97-AF65-F5344CB8AC3E}">
        <p14:creationId xmlns:p14="http://schemas.microsoft.com/office/powerpoint/2010/main" val="13335031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ChangeArrowheads="1"/>
          </p:cNvSpPr>
          <p:nvPr/>
        </p:nvSpPr>
        <p:spPr bwMode="auto">
          <a:xfrm>
            <a:off x="533400" y="381000"/>
            <a:ext cx="82296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20000"/>
              </a:spcBef>
            </a:pPr>
            <a:r>
              <a:rPr lang="en-US" sz="3600" b="1">
                <a:solidFill>
                  <a:srgbClr val="00FF00"/>
                </a:solidFill>
                <a:latin typeface="Arial Unicode MS" pitchFamily="34" charset="-128"/>
              </a:rPr>
              <a:t>KUADRAN IV</a:t>
            </a:r>
          </a:p>
          <a:p>
            <a:pPr eaLnBrk="1" hangingPunct="1">
              <a:spcBef>
                <a:spcPct val="20000"/>
              </a:spcBef>
            </a:pPr>
            <a:r>
              <a:rPr lang="en-US" sz="2600" b="1">
                <a:solidFill>
                  <a:srgbClr val="FF0000"/>
                </a:solidFill>
                <a:latin typeface="Arial Unicode MS" pitchFamily="34" charset="-128"/>
              </a:rPr>
              <a:t>Posisi Kuat</a:t>
            </a:r>
            <a:r>
              <a:rPr lang="en-US" sz="2600" b="1">
                <a:solidFill>
                  <a:srgbClr val="CC9900"/>
                </a:solidFill>
                <a:latin typeface="Arial Unicode MS" pitchFamily="34" charset="-128"/>
              </a:rPr>
              <a:t> di pasar yang </a:t>
            </a:r>
            <a:r>
              <a:rPr lang="en-US" sz="2600" b="1">
                <a:solidFill>
                  <a:srgbClr val="FF0000"/>
                </a:solidFill>
                <a:latin typeface="Arial Unicode MS" pitchFamily="34" charset="-128"/>
              </a:rPr>
              <a:t>Pertumbuhannya sangat lambat,</a:t>
            </a:r>
            <a:r>
              <a:rPr lang="en-US" sz="2600" b="1">
                <a:solidFill>
                  <a:srgbClr val="FF3300"/>
                </a:solidFill>
                <a:latin typeface="Arial Unicode MS" pitchFamily="34" charset="-128"/>
              </a:rPr>
              <a:t> </a:t>
            </a:r>
            <a:r>
              <a:rPr lang="en-US" sz="2600" b="1">
                <a:solidFill>
                  <a:srgbClr val="CC9900"/>
                </a:solidFill>
                <a:latin typeface="Arial Unicode MS" pitchFamily="34" charset="-128"/>
              </a:rPr>
              <a:t>memiliki basis yang kuat untuk melakukan diversifikasi ke bidang lain</a:t>
            </a:r>
          </a:p>
          <a:p>
            <a:pPr eaLnBrk="1" hangingPunct="1">
              <a:spcBef>
                <a:spcPct val="20000"/>
              </a:spcBef>
            </a:pPr>
            <a:endParaRPr lang="en-US" sz="2600" b="1">
              <a:solidFill>
                <a:srgbClr val="CC9900"/>
              </a:solidFill>
              <a:latin typeface="Arial Unicode MS" pitchFamily="34" charset="-128"/>
            </a:endParaRPr>
          </a:p>
          <a:p>
            <a:pPr eaLnBrk="1" hangingPunct="1">
              <a:spcBef>
                <a:spcPct val="20000"/>
              </a:spcBef>
              <a:buFont typeface="Wingdings" pitchFamily="2" charset="2"/>
              <a:buChar char="Ø"/>
            </a:pPr>
            <a:r>
              <a:rPr lang="en-US" sz="2600" b="1">
                <a:solidFill>
                  <a:srgbClr val="CC9900"/>
                </a:solidFill>
                <a:latin typeface="Arial Unicode MS" pitchFamily="34" charset="-128"/>
              </a:rPr>
              <a:t> </a:t>
            </a:r>
            <a:r>
              <a:rPr lang="en-US" sz="2600" b="1">
                <a:solidFill>
                  <a:srgbClr val="FF9999"/>
                </a:solidFill>
                <a:latin typeface="Arial Unicode MS" pitchFamily="34" charset="-128"/>
              </a:rPr>
              <a:t>Memiliki dana yang besar</a:t>
            </a:r>
          </a:p>
          <a:p>
            <a:pPr eaLnBrk="1" hangingPunct="1">
              <a:spcBef>
                <a:spcPct val="20000"/>
              </a:spcBef>
              <a:buFont typeface="Wingdings" pitchFamily="2" charset="2"/>
              <a:buChar char="Ø"/>
            </a:pPr>
            <a:r>
              <a:rPr lang="en-US" sz="2600" b="1">
                <a:solidFill>
                  <a:srgbClr val="CC9900"/>
                </a:solidFill>
                <a:latin typeface="Arial Unicode MS" pitchFamily="34" charset="-128"/>
              </a:rPr>
              <a:t> </a:t>
            </a:r>
            <a:r>
              <a:rPr lang="en-US" sz="2600" b="1">
                <a:solidFill>
                  <a:srgbClr val="FF0000"/>
                </a:solidFill>
                <a:latin typeface="Arial Unicode MS" pitchFamily="34" charset="-128"/>
              </a:rPr>
              <a:t>Diversifikasi konsentrik atau konglomerat :</a:t>
            </a:r>
            <a:r>
              <a:rPr lang="en-US" sz="2600" b="1">
                <a:solidFill>
                  <a:srgbClr val="00FF99"/>
                </a:solidFill>
                <a:latin typeface="Arial Unicode MS" pitchFamily="34" charset="-128"/>
              </a:rPr>
              <a:t> menyebarkan resiko investasi dan tidak mengalihkan perhatian manajerial dari bisnis lama</a:t>
            </a:r>
          </a:p>
          <a:p>
            <a:pPr eaLnBrk="1" hangingPunct="1">
              <a:spcBef>
                <a:spcPct val="20000"/>
              </a:spcBef>
              <a:buFont typeface="Wingdings" pitchFamily="2" charset="2"/>
              <a:buChar char="Ø"/>
            </a:pPr>
            <a:r>
              <a:rPr lang="en-US" sz="2600" b="1">
                <a:latin typeface="Arial Unicode MS" pitchFamily="34" charset="-128"/>
              </a:rPr>
              <a:t> </a:t>
            </a:r>
            <a:r>
              <a:rPr lang="en-US" sz="2600" b="1">
                <a:solidFill>
                  <a:srgbClr val="FF9999"/>
                </a:solidFill>
                <a:latin typeface="Arial Unicode MS" pitchFamily="34" charset="-128"/>
              </a:rPr>
              <a:t>Usaha Patungan : </a:t>
            </a:r>
            <a:r>
              <a:rPr lang="en-US" sz="2600" b="1">
                <a:solidFill>
                  <a:schemeClr val="accent2"/>
                </a:solidFill>
                <a:latin typeface="Arial Unicode MS" pitchFamily="34" charset="-128"/>
              </a:rPr>
              <a:t>Usaha-usaha yang menarik bagi perusahaan Multi Nasional. Melalui usaha ini perusahaan domestik memperoleh keunggulan bersaing dibidang baru, menjanjikan dan tanpa resiko</a:t>
            </a:r>
          </a:p>
        </p:txBody>
      </p:sp>
    </p:spTree>
    <p:extLst>
      <p:ext uri="{BB962C8B-B14F-4D97-AF65-F5344CB8AC3E}">
        <p14:creationId xmlns:p14="http://schemas.microsoft.com/office/powerpoint/2010/main" val="1057122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subTitle" idx="1"/>
          </p:nvPr>
        </p:nvSpPr>
        <p:spPr>
          <a:xfrm>
            <a:off x="762000" y="603250"/>
            <a:ext cx="7543800" cy="692150"/>
          </a:xfrm>
        </p:spPr>
        <p:txBody>
          <a:bodyPr/>
          <a:lstStyle/>
          <a:p>
            <a:pPr eaLnBrk="1" hangingPunct="1">
              <a:spcBef>
                <a:spcPct val="15000"/>
              </a:spcBef>
              <a:spcAft>
                <a:spcPct val="15000"/>
              </a:spcAft>
              <a:defRPr/>
            </a:pPr>
            <a:r>
              <a:rPr lang="en-US" sz="3600" b="0" i="1" smtClean="0">
                <a:solidFill>
                  <a:srgbClr val="FF3300"/>
                </a:solidFill>
                <a:latin typeface="Trebuchet MS" pitchFamily="34" charset="0"/>
              </a:rPr>
              <a:t>Melihat Keuntungan Persaingan</a:t>
            </a:r>
          </a:p>
        </p:txBody>
      </p:sp>
      <p:sp>
        <p:nvSpPr>
          <p:cNvPr id="100355" name="Rectangle 3"/>
          <p:cNvSpPr>
            <a:spLocks noChangeArrowheads="1"/>
          </p:cNvSpPr>
          <p:nvPr/>
        </p:nvSpPr>
        <p:spPr bwMode="auto">
          <a:xfrm>
            <a:off x="990600" y="1905000"/>
            <a:ext cx="7239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eaLnBrk="1" hangingPunct="1">
              <a:lnSpc>
                <a:spcPct val="90000"/>
              </a:lnSpc>
              <a:spcBef>
                <a:spcPct val="20000"/>
              </a:spcBef>
              <a:buFont typeface="Wingdings" pitchFamily="2" charset="2"/>
              <a:buChar char="q"/>
            </a:pPr>
            <a:endParaRPr lang="en-US" i="1">
              <a:solidFill>
                <a:srgbClr val="663300"/>
              </a:solidFill>
              <a:latin typeface="Times New Roman" pitchFamily="18" charset="0"/>
            </a:endParaRPr>
          </a:p>
          <a:p>
            <a:pPr marL="609600" indent="-609600" eaLnBrk="1" hangingPunct="1">
              <a:lnSpc>
                <a:spcPts val="3300"/>
              </a:lnSpc>
              <a:spcBef>
                <a:spcPct val="35000"/>
              </a:spcBef>
              <a:spcAft>
                <a:spcPct val="35000"/>
              </a:spcAft>
              <a:buClr>
                <a:srgbClr val="FF3300"/>
              </a:buClr>
              <a:buSzPct val="75000"/>
              <a:buFont typeface="Wingdings" pitchFamily="2" charset="2"/>
              <a:buAutoNum type="arabicParenR"/>
            </a:pPr>
            <a:r>
              <a:rPr lang="en-US" sz="3600" i="1">
                <a:solidFill>
                  <a:schemeClr val="tx2"/>
                </a:solidFill>
                <a:latin typeface="Arial Unicode MS" pitchFamily="34" charset="-128"/>
              </a:rPr>
              <a:t>Strategi biaya rendah</a:t>
            </a:r>
          </a:p>
          <a:p>
            <a:pPr marL="609600" indent="-609600" eaLnBrk="1" hangingPunct="1">
              <a:lnSpc>
                <a:spcPts val="3300"/>
              </a:lnSpc>
              <a:spcBef>
                <a:spcPct val="35000"/>
              </a:spcBef>
              <a:spcAft>
                <a:spcPct val="35000"/>
              </a:spcAft>
              <a:buClr>
                <a:srgbClr val="FF3300"/>
              </a:buClr>
              <a:buSzPct val="75000"/>
              <a:buFont typeface="Wingdings" pitchFamily="2" charset="2"/>
              <a:buAutoNum type="arabicParenR"/>
            </a:pPr>
            <a:r>
              <a:rPr lang="en-US" sz="3600" i="1">
                <a:solidFill>
                  <a:schemeClr val="tx2"/>
                </a:solidFill>
                <a:latin typeface="Arial Unicode MS" pitchFamily="34" charset="-128"/>
              </a:rPr>
              <a:t>Strategi  membuat perbedaan</a:t>
            </a:r>
          </a:p>
          <a:p>
            <a:pPr marL="609600" indent="-609600" eaLnBrk="1" hangingPunct="1">
              <a:lnSpc>
                <a:spcPts val="3300"/>
              </a:lnSpc>
              <a:spcBef>
                <a:spcPct val="35000"/>
              </a:spcBef>
              <a:spcAft>
                <a:spcPct val="35000"/>
              </a:spcAft>
              <a:buClr>
                <a:srgbClr val="FF3300"/>
              </a:buClr>
              <a:buSzPct val="75000"/>
              <a:buFont typeface="Wingdings" pitchFamily="2" charset="2"/>
              <a:buAutoNum type="arabicParenR"/>
            </a:pPr>
            <a:r>
              <a:rPr lang="en-US" sz="3600" i="1">
                <a:solidFill>
                  <a:schemeClr val="tx2"/>
                </a:solidFill>
                <a:latin typeface="Arial Unicode MS" pitchFamily="34" charset="-128"/>
              </a:rPr>
              <a:t>Strategi berbasis kecepatan</a:t>
            </a:r>
          </a:p>
          <a:p>
            <a:pPr marL="609600" indent="-609600" eaLnBrk="1" hangingPunct="1">
              <a:lnSpc>
                <a:spcPts val="3300"/>
              </a:lnSpc>
              <a:spcBef>
                <a:spcPct val="35000"/>
              </a:spcBef>
              <a:spcAft>
                <a:spcPct val="35000"/>
              </a:spcAft>
              <a:buClr>
                <a:srgbClr val="FF3300"/>
              </a:buClr>
              <a:buSzPct val="75000"/>
              <a:buFont typeface="Wingdings" pitchFamily="2" charset="2"/>
              <a:buAutoNum type="arabicParenR"/>
            </a:pPr>
            <a:r>
              <a:rPr lang="en-US" sz="3600" i="1">
                <a:solidFill>
                  <a:schemeClr val="tx2"/>
                </a:solidFill>
                <a:latin typeface="Arial Unicode MS" pitchFamily="34" charset="-128"/>
              </a:rPr>
              <a:t>Fokus Pasar</a:t>
            </a:r>
          </a:p>
        </p:txBody>
      </p:sp>
    </p:spTree>
    <p:extLst>
      <p:ext uri="{BB962C8B-B14F-4D97-AF65-F5344CB8AC3E}">
        <p14:creationId xmlns:p14="http://schemas.microsoft.com/office/powerpoint/2010/main" val="17426592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subTitle" idx="1"/>
          </p:nvPr>
        </p:nvSpPr>
        <p:spPr>
          <a:xfrm>
            <a:off x="609600" y="457200"/>
            <a:ext cx="7467600" cy="3048000"/>
          </a:xfrm>
        </p:spPr>
        <p:txBody>
          <a:bodyPr/>
          <a:lstStyle/>
          <a:p>
            <a:pPr algn="just" eaLnBrk="1" hangingPunct="1">
              <a:spcBef>
                <a:spcPct val="15000"/>
              </a:spcBef>
              <a:spcAft>
                <a:spcPct val="15000"/>
              </a:spcAft>
              <a:buClr>
                <a:srgbClr val="0000FF"/>
              </a:buClr>
              <a:buFont typeface="Wingdings" pitchFamily="2" charset="2"/>
              <a:buChar char="Ø"/>
              <a:defRPr/>
            </a:pPr>
            <a:r>
              <a:rPr lang="en-US" sz="2800" b="0" i="1" dirty="0" err="1" smtClean="0">
                <a:solidFill>
                  <a:srgbClr val="FF3300"/>
                </a:solidFill>
                <a:latin typeface="Trebuchet MS" pitchFamily="34" charset="0"/>
              </a:rPr>
              <a:t>Strategi</a:t>
            </a:r>
            <a:r>
              <a:rPr lang="en-US" sz="2800" b="0" i="1" dirty="0" smtClean="0">
                <a:solidFill>
                  <a:srgbClr val="FF3300"/>
                </a:solidFill>
                <a:latin typeface="Trebuchet MS" pitchFamily="34" charset="0"/>
              </a:rPr>
              <a:t> </a:t>
            </a:r>
            <a:r>
              <a:rPr lang="en-US" sz="2800" b="0" i="1" dirty="0" err="1" smtClean="0">
                <a:solidFill>
                  <a:srgbClr val="FF3300"/>
                </a:solidFill>
                <a:latin typeface="Trebuchet MS" pitchFamily="34" charset="0"/>
              </a:rPr>
              <a:t>Biaya</a:t>
            </a:r>
            <a:r>
              <a:rPr lang="en-US" sz="2800" b="0" i="1" dirty="0" smtClean="0">
                <a:solidFill>
                  <a:srgbClr val="FF3300"/>
                </a:solidFill>
                <a:latin typeface="Trebuchet MS" pitchFamily="34" charset="0"/>
              </a:rPr>
              <a:t> </a:t>
            </a:r>
            <a:r>
              <a:rPr lang="en-US" sz="2800" b="0" i="1" dirty="0" err="1" smtClean="0">
                <a:solidFill>
                  <a:srgbClr val="FF3300"/>
                </a:solidFill>
                <a:latin typeface="Trebuchet MS" pitchFamily="34" charset="0"/>
              </a:rPr>
              <a:t>Rendah</a:t>
            </a:r>
            <a:r>
              <a:rPr lang="en-US" sz="2800" b="0" i="1" dirty="0" smtClean="0">
                <a:solidFill>
                  <a:srgbClr val="FF3300"/>
                </a:solidFill>
                <a:latin typeface="Trebuchet MS" pitchFamily="34" charset="0"/>
              </a:rPr>
              <a:t> :</a:t>
            </a:r>
          </a:p>
          <a:p>
            <a:pPr algn="just" eaLnBrk="1" hangingPunct="1">
              <a:spcBef>
                <a:spcPct val="15000"/>
              </a:spcBef>
              <a:spcAft>
                <a:spcPct val="15000"/>
              </a:spcAft>
              <a:defRPr/>
            </a:pPr>
            <a:r>
              <a:rPr lang="en-US" sz="2200" b="0" dirty="0" err="1" smtClean="0">
                <a:solidFill>
                  <a:srgbClr val="1F28E1"/>
                </a:solidFill>
                <a:latin typeface="Century Gothic" pitchFamily="34" charset="0"/>
              </a:rPr>
              <a:t>Strategi</a:t>
            </a:r>
            <a:r>
              <a:rPr lang="en-US" sz="2200" b="0" dirty="0" smtClean="0">
                <a:solidFill>
                  <a:srgbClr val="1F28E1"/>
                </a:solidFill>
                <a:latin typeface="Century Gothic" pitchFamily="34" charset="0"/>
              </a:rPr>
              <a:t> </a:t>
            </a:r>
            <a:r>
              <a:rPr lang="en-US" sz="2200" b="0" dirty="0" err="1" smtClean="0">
                <a:solidFill>
                  <a:srgbClr val="1F28E1"/>
                </a:solidFill>
                <a:latin typeface="Century Gothic" pitchFamily="34" charset="0"/>
              </a:rPr>
              <a:t>usaha</a:t>
            </a:r>
            <a:r>
              <a:rPr lang="en-US" sz="2200" b="0" dirty="0" smtClean="0">
                <a:solidFill>
                  <a:srgbClr val="1F28E1"/>
                </a:solidFill>
                <a:latin typeface="Century Gothic" pitchFamily="34" charset="0"/>
              </a:rPr>
              <a:t> yang </a:t>
            </a:r>
            <a:r>
              <a:rPr lang="en-US" sz="2200" b="0" dirty="0" err="1" smtClean="0">
                <a:solidFill>
                  <a:srgbClr val="1F28E1"/>
                </a:solidFill>
                <a:latin typeface="Century Gothic" pitchFamily="34" charset="0"/>
              </a:rPr>
              <a:t>berusaha</a:t>
            </a:r>
            <a:r>
              <a:rPr lang="en-US" sz="2200" b="0" dirty="0" smtClean="0">
                <a:solidFill>
                  <a:srgbClr val="1F28E1"/>
                </a:solidFill>
                <a:latin typeface="Century Gothic" pitchFamily="34" charset="0"/>
              </a:rPr>
              <a:t> </a:t>
            </a:r>
            <a:r>
              <a:rPr lang="en-US" sz="2200" b="0" dirty="0" err="1" smtClean="0">
                <a:solidFill>
                  <a:srgbClr val="1F28E1"/>
                </a:solidFill>
                <a:latin typeface="Century Gothic" pitchFamily="34" charset="0"/>
              </a:rPr>
              <a:t>membangun</a:t>
            </a:r>
            <a:r>
              <a:rPr lang="en-US" sz="2200" b="0" dirty="0" smtClean="0">
                <a:solidFill>
                  <a:srgbClr val="1F28E1"/>
                </a:solidFill>
                <a:latin typeface="Century Gothic" pitchFamily="34" charset="0"/>
              </a:rPr>
              <a:t> </a:t>
            </a:r>
            <a:r>
              <a:rPr lang="en-US" sz="2200" b="0" dirty="0" err="1" smtClean="0">
                <a:solidFill>
                  <a:srgbClr val="1F28E1"/>
                </a:solidFill>
                <a:latin typeface="Century Gothic" pitchFamily="34" charset="0"/>
              </a:rPr>
              <a:t>keuntungan</a:t>
            </a:r>
            <a:r>
              <a:rPr lang="en-US" sz="2200" b="0" dirty="0" smtClean="0">
                <a:solidFill>
                  <a:srgbClr val="1F28E1"/>
                </a:solidFill>
                <a:latin typeface="Century Gothic" pitchFamily="34" charset="0"/>
              </a:rPr>
              <a:t> </a:t>
            </a:r>
            <a:r>
              <a:rPr lang="en-US" sz="2200" b="0" dirty="0" err="1" smtClean="0">
                <a:solidFill>
                  <a:srgbClr val="1F28E1"/>
                </a:solidFill>
                <a:latin typeface="Century Gothic" pitchFamily="34" charset="0"/>
              </a:rPr>
              <a:t>persaingan</a:t>
            </a:r>
            <a:r>
              <a:rPr lang="en-US" sz="2200" b="0" dirty="0" smtClean="0">
                <a:solidFill>
                  <a:srgbClr val="1F28E1"/>
                </a:solidFill>
                <a:latin typeface="Century Gothic" pitchFamily="34" charset="0"/>
              </a:rPr>
              <a:t> </a:t>
            </a:r>
            <a:r>
              <a:rPr lang="en-US" sz="2200" b="0" dirty="0" err="1" smtClean="0">
                <a:solidFill>
                  <a:srgbClr val="1F28E1"/>
                </a:solidFill>
                <a:latin typeface="Century Gothic" pitchFamily="34" charset="0"/>
              </a:rPr>
              <a:t>jangka</a:t>
            </a:r>
            <a:r>
              <a:rPr lang="en-US" sz="2200" b="0" dirty="0" smtClean="0">
                <a:solidFill>
                  <a:srgbClr val="1F28E1"/>
                </a:solidFill>
                <a:latin typeface="Century Gothic" pitchFamily="34" charset="0"/>
              </a:rPr>
              <a:t> </a:t>
            </a:r>
            <a:r>
              <a:rPr lang="en-US" sz="2200" b="0" dirty="0" err="1" smtClean="0">
                <a:solidFill>
                  <a:srgbClr val="1F28E1"/>
                </a:solidFill>
                <a:latin typeface="Century Gothic" pitchFamily="34" charset="0"/>
              </a:rPr>
              <a:t>panjang</a:t>
            </a:r>
            <a:r>
              <a:rPr lang="en-US" sz="2200" b="0" dirty="0" smtClean="0">
                <a:solidFill>
                  <a:srgbClr val="1F28E1"/>
                </a:solidFill>
                <a:latin typeface="Century Gothic" pitchFamily="34" charset="0"/>
              </a:rPr>
              <a:t> </a:t>
            </a:r>
            <a:r>
              <a:rPr lang="en-US" sz="2200" b="0" dirty="0" err="1" smtClean="0">
                <a:solidFill>
                  <a:srgbClr val="1F28E1"/>
                </a:solidFill>
                <a:latin typeface="Century Gothic" pitchFamily="34" charset="0"/>
              </a:rPr>
              <a:t>dengan</a:t>
            </a:r>
            <a:r>
              <a:rPr lang="en-US" sz="2200" b="0" dirty="0" smtClean="0">
                <a:solidFill>
                  <a:srgbClr val="1F28E1"/>
                </a:solidFill>
                <a:latin typeface="Century Gothic" pitchFamily="34" charset="0"/>
              </a:rPr>
              <a:t> </a:t>
            </a:r>
            <a:r>
              <a:rPr lang="en-US" sz="2200" b="0" dirty="0" err="1" smtClean="0">
                <a:solidFill>
                  <a:srgbClr val="1F28E1"/>
                </a:solidFill>
                <a:latin typeface="Century Gothic" pitchFamily="34" charset="0"/>
              </a:rPr>
              <a:t>menekankan</a:t>
            </a:r>
            <a:r>
              <a:rPr lang="en-US" sz="2200" b="0" dirty="0" smtClean="0">
                <a:solidFill>
                  <a:srgbClr val="1F28E1"/>
                </a:solidFill>
                <a:latin typeface="Century Gothic" pitchFamily="34" charset="0"/>
              </a:rPr>
              <a:t> </a:t>
            </a:r>
            <a:r>
              <a:rPr lang="en-US" sz="2200" b="0" dirty="0" err="1" smtClean="0">
                <a:solidFill>
                  <a:srgbClr val="1F28E1"/>
                </a:solidFill>
                <a:latin typeface="Century Gothic" pitchFamily="34" charset="0"/>
              </a:rPr>
              <a:t>dan</a:t>
            </a:r>
            <a:r>
              <a:rPr lang="en-US" sz="2200" b="0" dirty="0" smtClean="0">
                <a:solidFill>
                  <a:srgbClr val="1F28E1"/>
                </a:solidFill>
                <a:latin typeface="Century Gothic" pitchFamily="34" charset="0"/>
              </a:rPr>
              <a:t> </a:t>
            </a:r>
            <a:r>
              <a:rPr lang="en-US" sz="2200" b="0" dirty="0" err="1" smtClean="0">
                <a:solidFill>
                  <a:srgbClr val="1F28E1"/>
                </a:solidFill>
                <a:latin typeface="Century Gothic" pitchFamily="34" charset="0"/>
              </a:rPr>
              <a:t>menyempurnakan</a:t>
            </a:r>
            <a:r>
              <a:rPr lang="en-US" sz="2200" b="0" dirty="0" smtClean="0">
                <a:solidFill>
                  <a:srgbClr val="1F28E1"/>
                </a:solidFill>
                <a:latin typeface="Century Gothic" pitchFamily="34" charset="0"/>
              </a:rPr>
              <a:t> </a:t>
            </a:r>
            <a:r>
              <a:rPr lang="en-US" sz="2200" b="0" dirty="0" err="1" smtClean="0">
                <a:solidFill>
                  <a:srgbClr val="1F28E1"/>
                </a:solidFill>
                <a:latin typeface="Century Gothic" pitchFamily="34" charset="0"/>
              </a:rPr>
              <a:t>nilai</a:t>
            </a:r>
            <a:r>
              <a:rPr lang="en-US" sz="2200" b="0" dirty="0" smtClean="0">
                <a:solidFill>
                  <a:srgbClr val="1F28E1"/>
                </a:solidFill>
                <a:latin typeface="Century Gothic" pitchFamily="34" charset="0"/>
              </a:rPr>
              <a:t> </a:t>
            </a:r>
            <a:r>
              <a:rPr lang="en-US" sz="2200" b="0" dirty="0" err="1" smtClean="0">
                <a:solidFill>
                  <a:srgbClr val="1F28E1"/>
                </a:solidFill>
                <a:latin typeface="Century Gothic" pitchFamily="34" charset="0"/>
              </a:rPr>
              <a:t>keuntungan</a:t>
            </a:r>
            <a:r>
              <a:rPr lang="en-US" sz="2200" b="0" dirty="0" smtClean="0">
                <a:solidFill>
                  <a:srgbClr val="1F28E1"/>
                </a:solidFill>
                <a:latin typeface="Century Gothic" pitchFamily="34" charset="0"/>
              </a:rPr>
              <a:t> </a:t>
            </a:r>
            <a:r>
              <a:rPr lang="en-US" sz="2200" b="0" dirty="0" err="1" smtClean="0">
                <a:solidFill>
                  <a:srgbClr val="1F28E1"/>
                </a:solidFill>
                <a:latin typeface="Century Gothic" pitchFamily="34" charset="0"/>
              </a:rPr>
              <a:t>aktivitas</a:t>
            </a:r>
            <a:r>
              <a:rPr lang="en-US" sz="2200" b="0" dirty="0" smtClean="0">
                <a:solidFill>
                  <a:srgbClr val="1F28E1"/>
                </a:solidFill>
                <a:latin typeface="Century Gothic" pitchFamily="34" charset="0"/>
              </a:rPr>
              <a:t> yang </a:t>
            </a:r>
            <a:r>
              <a:rPr lang="en-US" sz="2200" b="0" dirty="0" err="1" smtClean="0">
                <a:solidFill>
                  <a:srgbClr val="1F28E1"/>
                </a:solidFill>
                <a:latin typeface="Century Gothic" pitchFamily="34" charset="0"/>
              </a:rPr>
              <a:t>dapat</a:t>
            </a:r>
            <a:r>
              <a:rPr lang="en-US" sz="2200" b="0" dirty="0" smtClean="0">
                <a:solidFill>
                  <a:srgbClr val="1F28E1"/>
                </a:solidFill>
                <a:latin typeface="Century Gothic" pitchFamily="34" charset="0"/>
              </a:rPr>
              <a:t> </a:t>
            </a:r>
            <a:r>
              <a:rPr lang="en-US" sz="2200" b="0" dirty="0" err="1" smtClean="0">
                <a:solidFill>
                  <a:srgbClr val="1F28E1"/>
                </a:solidFill>
                <a:latin typeface="Century Gothic" pitchFamily="34" charset="0"/>
              </a:rPr>
              <a:t>diperoleh</a:t>
            </a:r>
            <a:r>
              <a:rPr lang="en-US" sz="2200" b="0" dirty="0" smtClean="0">
                <a:solidFill>
                  <a:srgbClr val="1F28E1"/>
                </a:solidFill>
                <a:latin typeface="Century Gothic" pitchFamily="34" charset="0"/>
              </a:rPr>
              <a:t> </a:t>
            </a:r>
            <a:r>
              <a:rPr lang="en-US" sz="2200" b="0" dirty="0" err="1" smtClean="0">
                <a:solidFill>
                  <a:srgbClr val="1F28E1"/>
                </a:solidFill>
                <a:latin typeface="Century Gothic" pitchFamily="34" charset="0"/>
              </a:rPr>
              <a:t>pada</a:t>
            </a:r>
            <a:r>
              <a:rPr lang="en-US" sz="2200" b="0" dirty="0" smtClean="0">
                <a:solidFill>
                  <a:srgbClr val="1F28E1"/>
                </a:solidFill>
                <a:latin typeface="Century Gothic" pitchFamily="34" charset="0"/>
              </a:rPr>
              <a:t> </a:t>
            </a:r>
            <a:r>
              <a:rPr lang="en-US" sz="2200" b="0" dirty="0" err="1" smtClean="0">
                <a:solidFill>
                  <a:srgbClr val="1F28E1"/>
                </a:solidFill>
                <a:latin typeface="Century Gothic" pitchFamily="34" charset="0"/>
              </a:rPr>
              <a:t>biaya</a:t>
            </a:r>
            <a:r>
              <a:rPr lang="en-US" sz="2200" b="0" dirty="0" smtClean="0">
                <a:solidFill>
                  <a:srgbClr val="1F28E1"/>
                </a:solidFill>
                <a:latin typeface="Century Gothic" pitchFamily="34" charset="0"/>
              </a:rPr>
              <a:t> </a:t>
            </a:r>
            <a:r>
              <a:rPr lang="en-US" sz="2200" b="0" dirty="0" smtClean="0">
                <a:solidFill>
                  <a:srgbClr val="1F28E1"/>
                </a:solidFill>
                <a:latin typeface="Century Gothic" pitchFamily="34" charset="0"/>
              </a:rPr>
              <a:t>di </a:t>
            </a:r>
            <a:r>
              <a:rPr lang="en-US" sz="2200" b="0" dirty="0" err="1" smtClean="0">
                <a:solidFill>
                  <a:srgbClr val="1F28E1"/>
                </a:solidFill>
                <a:latin typeface="Century Gothic" pitchFamily="34" charset="0"/>
              </a:rPr>
              <a:t>bawah</a:t>
            </a:r>
            <a:r>
              <a:rPr lang="en-US" sz="2200" b="0" dirty="0" smtClean="0">
                <a:solidFill>
                  <a:srgbClr val="1F28E1"/>
                </a:solidFill>
                <a:latin typeface="Century Gothic" pitchFamily="34" charset="0"/>
              </a:rPr>
              <a:t> </a:t>
            </a:r>
            <a:r>
              <a:rPr lang="en-US" sz="2200" b="0" dirty="0" smtClean="0">
                <a:solidFill>
                  <a:srgbClr val="1F28E1"/>
                </a:solidFill>
                <a:latin typeface="Century Gothic" pitchFamily="34" charset="0"/>
              </a:rPr>
              <a:t>yang </a:t>
            </a:r>
            <a:r>
              <a:rPr lang="en-US" sz="2200" b="0" dirty="0" err="1" smtClean="0">
                <a:solidFill>
                  <a:srgbClr val="1F28E1"/>
                </a:solidFill>
                <a:latin typeface="Century Gothic" pitchFamily="34" charset="0"/>
              </a:rPr>
              <a:t>sebenarnya</a:t>
            </a:r>
            <a:r>
              <a:rPr lang="en-US" sz="2200" b="0" dirty="0" smtClean="0">
                <a:solidFill>
                  <a:srgbClr val="1F28E1"/>
                </a:solidFill>
                <a:latin typeface="Century Gothic" pitchFamily="34" charset="0"/>
              </a:rPr>
              <a:t>, </a:t>
            </a:r>
            <a:r>
              <a:rPr lang="en-US" sz="2200" b="0" dirty="0" err="1" smtClean="0">
                <a:solidFill>
                  <a:srgbClr val="1F28E1"/>
                </a:solidFill>
                <a:latin typeface="Century Gothic" pitchFamily="34" charset="0"/>
              </a:rPr>
              <a:t>apakah</a:t>
            </a:r>
            <a:r>
              <a:rPr lang="en-US" sz="2200" b="0" dirty="0" smtClean="0">
                <a:solidFill>
                  <a:srgbClr val="1F28E1"/>
                </a:solidFill>
                <a:latin typeface="Century Gothic" pitchFamily="34" charset="0"/>
              </a:rPr>
              <a:t> </a:t>
            </a:r>
            <a:r>
              <a:rPr lang="en-US" sz="2200" b="0" dirty="0" err="1" smtClean="0">
                <a:solidFill>
                  <a:srgbClr val="1F28E1"/>
                </a:solidFill>
                <a:latin typeface="Century Gothic" pitchFamily="34" charset="0"/>
              </a:rPr>
              <a:t>para</a:t>
            </a:r>
            <a:r>
              <a:rPr lang="en-US" sz="2200" b="0" dirty="0" smtClean="0">
                <a:solidFill>
                  <a:srgbClr val="1F28E1"/>
                </a:solidFill>
                <a:latin typeface="Century Gothic" pitchFamily="34" charset="0"/>
              </a:rPr>
              <a:t> </a:t>
            </a:r>
            <a:r>
              <a:rPr lang="en-US" sz="2200" b="0" dirty="0" err="1" smtClean="0">
                <a:solidFill>
                  <a:srgbClr val="1F28E1"/>
                </a:solidFill>
                <a:latin typeface="Century Gothic" pitchFamily="34" charset="0"/>
              </a:rPr>
              <a:t>pesaing</a:t>
            </a:r>
            <a:r>
              <a:rPr lang="en-US" sz="2200" b="0" dirty="0" smtClean="0">
                <a:solidFill>
                  <a:srgbClr val="1F28E1"/>
                </a:solidFill>
                <a:latin typeface="Century Gothic" pitchFamily="34" charset="0"/>
              </a:rPr>
              <a:t> </a:t>
            </a:r>
            <a:r>
              <a:rPr lang="en-US" sz="2200" b="0" dirty="0" err="1" smtClean="0">
                <a:solidFill>
                  <a:srgbClr val="1F28E1"/>
                </a:solidFill>
                <a:latin typeface="Century Gothic" pitchFamily="34" charset="0"/>
              </a:rPr>
              <a:t>dapat</a:t>
            </a:r>
            <a:r>
              <a:rPr lang="en-US" sz="2200" b="0" dirty="0" smtClean="0">
                <a:solidFill>
                  <a:srgbClr val="1F28E1"/>
                </a:solidFill>
                <a:latin typeface="Century Gothic" pitchFamily="34" charset="0"/>
              </a:rPr>
              <a:t> </a:t>
            </a:r>
            <a:r>
              <a:rPr lang="en-US" sz="2200" b="0" dirty="0" err="1" smtClean="0">
                <a:solidFill>
                  <a:srgbClr val="1F28E1"/>
                </a:solidFill>
                <a:latin typeface="Century Gothic" pitchFamily="34" charset="0"/>
              </a:rPr>
              <a:t>menandingi</a:t>
            </a:r>
            <a:r>
              <a:rPr lang="en-US" sz="2200" b="0" dirty="0" smtClean="0">
                <a:solidFill>
                  <a:srgbClr val="1F28E1"/>
                </a:solidFill>
                <a:latin typeface="Century Gothic" pitchFamily="34" charset="0"/>
              </a:rPr>
              <a:t> </a:t>
            </a:r>
            <a:r>
              <a:rPr lang="en-US" sz="2200" b="0" dirty="0" err="1" smtClean="0">
                <a:solidFill>
                  <a:srgbClr val="1F28E1"/>
                </a:solidFill>
                <a:latin typeface="Century Gothic" pitchFamily="34" charset="0"/>
              </a:rPr>
              <a:t>nilai</a:t>
            </a:r>
            <a:r>
              <a:rPr lang="en-US" sz="2200" b="0" dirty="0" smtClean="0">
                <a:solidFill>
                  <a:srgbClr val="1F28E1"/>
                </a:solidFill>
                <a:latin typeface="Century Gothic" pitchFamily="34" charset="0"/>
              </a:rPr>
              <a:t> </a:t>
            </a:r>
            <a:r>
              <a:rPr lang="en-US" sz="2200" b="0" dirty="0" err="1" smtClean="0">
                <a:solidFill>
                  <a:srgbClr val="1F28E1"/>
                </a:solidFill>
                <a:latin typeface="Century Gothic" pitchFamily="34" charset="0"/>
              </a:rPr>
              <a:t>dasar</a:t>
            </a:r>
            <a:r>
              <a:rPr lang="en-US" sz="2200" b="0" dirty="0" smtClean="0">
                <a:solidFill>
                  <a:srgbClr val="1F28E1"/>
                </a:solidFill>
                <a:latin typeface="Century Gothic" pitchFamily="34" charset="0"/>
              </a:rPr>
              <a:t> </a:t>
            </a:r>
            <a:r>
              <a:rPr lang="en-US" sz="2200" b="0" dirty="0" err="1" smtClean="0">
                <a:solidFill>
                  <a:srgbClr val="1F28E1"/>
                </a:solidFill>
                <a:latin typeface="Century Gothic" pitchFamily="34" charset="0"/>
              </a:rPr>
              <a:t>secara</a:t>
            </a:r>
            <a:r>
              <a:rPr lang="en-US" sz="2200" b="0" dirty="0" smtClean="0">
                <a:solidFill>
                  <a:srgbClr val="1F28E1"/>
                </a:solidFill>
                <a:latin typeface="Century Gothic" pitchFamily="34" charset="0"/>
              </a:rPr>
              <a:t> </a:t>
            </a:r>
            <a:r>
              <a:rPr lang="en-US" sz="2200" b="0" dirty="0" err="1" smtClean="0">
                <a:solidFill>
                  <a:srgbClr val="1F28E1"/>
                </a:solidFill>
                <a:latin typeface="Century Gothic" pitchFamily="34" charset="0"/>
              </a:rPr>
              <a:t>terus</a:t>
            </a:r>
            <a:r>
              <a:rPr lang="en-US" sz="2200" b="0" dirty="0" smtClean="0">
                <a:solidFill>
                  <a:srgbClr val="1F28E1"/>
                </a:solidFill>
                <a:latin typeface="Century Gothic" pitchFamily="34" charset="0"/>
              </a:rPr>
              <a:t> - </a:t>
            </a:r>
            <a:r>
              <a:rPr lang="en-US" sz="2200" b="0" dirty="0" err="1" smtClean="0">
                <a:solidFill>
                  <a:srgbClr val="1F28E1"/>
                </a:solidFill>
                <a:latin typeface="Century Gothic" pitchFamily="34" charset="0"/>
              </a:rPr>
              <a:t>menerus</a:t>
            </a:r>
            <a:endParaRPr lang="en-US" sz="2200" b="0" dirty="0" smtClean="0">
              <a:solidFill>
                <a:srgbClr val="1F28E1"/>
              </a:solidFill>
              <a:latin typeface="Century Gothic" pitchFamily="34" charset="0"/>
            </a:endParaRPr>
          </a:p>
        </p:txBody>
      </p:sp>
      <p:sp>
        <p:nvSpPr>
          <p:cNvPr id="203779" name="Rectangle 3"/>
          <p:cNvSpPr>
            <a:spLocks noChangeArrowheads="1"/>
          </p:cNvSpPr>
          <p:nvPr/>
        </p:nvSpPr>
        <p:spPr bwMode="auto">
          <a:xfrm>
            <a:off x="1752600" y="3733800"/>
            <a:ext cx="7086600" cy="2743200"/>
          </a:xfrm>
          <a:prstGeom prst="rect">
            <a:avLst/>
          </a:prstGeom>
          <a:noFill/>
          <a:ln w="9525">
            <a:noFill/>
            <a:miter lim="800000"/>
            <a:headEnd/>
            <a:tailEnd/>
          </a:ln>
          <a:effectLst/>
        </p:spPr>
        <p:txBody>
          <a:bodyPr lIns="92075" tIns="46038" rIns="92075" bIns="46038"/>
          <a:lstStyle/>
          <a:p>
            <a:pPr algn="just" eaLnBrk="1" hangingPunct="1">
              <a:spcBef>
                <a:spcPct val="15000"/>
              </a:spcBef>
              <a:spcAft>
                <a:spcPct val="15000"/>
              </a:spcAft>
              <a:buClr>
                <a:srgbClr val="000000"/>
              </a:buClr>
              <a:buFont typeface="Wingdings" pitchFamily="2" charset="2"/>
              <a:buChar char="Ø"/>
              <a:defRPr/>
            </a:pPr>
            <a:r>
              <a:rPr lang="en-US" sz="2800" i="1">
                <a:solidFill>
                  <a:srgbClr val="990099"/>
                </a:solidFill>
                <a:effectLst>
                  <a:outerShdw blurRad="38100" dist="38100" dir="2700000" algn="tl">
                    <a:srgbClr val="C0C0C0"/>
                  </a:outerShdw>
                </a:effectLst>
                <a:latin typeface="Trebuchet MS" pitchFamily="34" charset="0"/>
              </a:rPr>
              <a:t>Strategi Membuat Perbedaan</a:t>
            </a:r>
          </a:p>
          <a:p>
            <a:pPr algn="just" eaLnBrk="1" hangingPunct="1">
              <a:spcBef>
                <a:spcPct val="15000"/>
              </a:spcBef>
              <a:spcAft>
                <a:spcPct val="15000"/>
              </a:spcAft>
              <a:defRPr/>
            </a:pPr>
            <a:r>
              <a:rPr lang="en-US" sz="2200">
                <a:solidFill>
                  <a:schemeClr val="tx2"/>
                </a:solidFill>
                <a:effectLst>
                  <a:outerShdw blurRad="38100" dist="38100" dir="2700000" algn="tl">
                    <a:srgbClr val="C0C0C0"/>
                  </a:outerShdw>
                </a:effectLst>
                <a:latin typeface="Century Gothic" pitchFamily="34" charset="0"/>
              </a:rPr>
              <a:t>Strategi usaha yang berusaha membangun keuntungan persaingan dengan hasil produknya atau pelayanannya dengan membuat perbedaan dari persaingan produk yang ada berdasarkan ciri, tampilan, atau faktor lain yang tidak berhubungan langsung dengan biaya dan harga</a:t>
            </a:r>
          </a:p>
        </p:txBody>
      </p:sp>
    </p:spTree>
    <p:extLst>
      <p:ext uri="{BB962C8B-B14F-4D97-AF65-F5344CB8AC3E}">
        <p14:creationId xmlns:p14="http://schemas.microsoft.com/office/powerpoint/2010/main" val="3213212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02" name="Group 2"/>
          <p:cNvGrpSpPr>
            <a:grpSpLocks/>
          </p:cNvGrpSpPr>
          <p:nvPr/>
        </p:nvGrpSpPr>
        <p:grpSpPr bwMode="auto">
          <a:xfrm>
            <a:off x="457200" y="1143000"/>
            <a:ext cx="8280400" cy="5410200"/>
            <a:chOff x="288" y="720"/>
            <a:chExt cx="5216" cy="3408"/>
          </a:xfrm>
        </p:grpSpPr>
        <p:sp>
          <p:nvSpPr>
            <p:cNvPr id="102406" name="AutoShape 3"/>
            <p:cNvSpPr>
              <a:spLocks noChangeAspect="1" noChangeArrowheads="1" noTextEdit="1"/>
            </p:cNvSpPr>
            <p:nvPr/>
          </p:nvSpPr>
          <p:spPr bwMode="auto">
            <a:xfrm>
              <a:off x="1012" y="832"/>
              <a:ext cx="4492" cy="3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2407" name="Line 4"/>
            <p:cNvSpPr>
              <a:spLocks noChangeShapeType="1"/>
            </p:cNvSpPr>
            <p:nvPr/>
          </p:nvSpPr>
          <p:spPr bwMode="auto">
            <a:xfrm flipV="1">
              <a:off x="1100" y="1186"/>
              <a:ext cx="3699" cy="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08" name="Line 5"/>
            <p:cNvSpPr>
              <a:spLocks noChangeShapeType="1"/>
            </p:cNvSpPr>
            <p:nvPr/>
          </p:nvSpPr>
          <p:spPr bwMode="auto">
            <a:xfrm>
              <a:off x="1100" y="1572"/>
              <a:ext cx="378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09" name="Line 6"/>
            <p:cNvSpPr>
              <a:spLocks noChangeShapeType="1"/>
            </p:cNvSpPr>
            <p:nvPr/>
          </p:nvSpPr>
          <p:spPr bwMode="auto">
            <a:xfrm>
              <a:off x="1100" y="2055"/>
              <a:ext cx="387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10" name="Line 7"/>
            <p:cNvSpPr>
              <a:spLocks noChangeShapeType="1"/>
            </p:cNvSpPr>
            <p:nvPr/>
          </p:nvSpPr>
          <p:spPr bwMode="auto">
            <a:xfrm>
              <a:off x="1100" y="2440"/>
              <a:ext cx="396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11" name="Line 8"/>
            <p:cNvSpPr>
              <a:spLocks noChangeShapeType="1"/>
            </p:cNvSpPr>
            <p:nvPr/>
          </p:nvSpPr>
          <p:spPr bwMode="auto">
            <a:xfrm>
              <a:off x="1805" y="2454"/>
              <a:ext cx="0" cy="133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12" name="Line 9"/>
            <p:cNvSpPr>
              <a:spLocks noChangeShapeType="1"/>
            </p:cNvSpPr>
            <p:nvPr/>
          </p:nvSpPr>
          <p:spPr bwMode="auto">
            <a:xfrm>
              <a:off x="2510" y="2440"/>
              <a:ext cx="0" cy="135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13" name="Line 10"/>
            <p:cNvSpPr>
              <a:spLocks noChangeShapeType="1"/>
            </p:cNvSpPr>
            <p:nvPr/>
          </p:nvSpPr>
          <p:spPr bwMode="auto">
            <a:xfrm>
              <a:off x="3302" y="2440"/>
              <a:ext cx="0" cy="135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14" name="Line 11"/>
            <p:cNvSpPr>
              <a:spLocks noChangeShapeType="1"/>
            </p:cNvSpPr>
            <p:nvPr/>
          </p:nvSpPr>
          <p:spPr bwMode="auto">
            <a:xfrm>
              <a:off x="4007" y="2440"/>
              <a:ext cx="0" cy="135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15" name="Freeform 12"/>
            <p:cNvSpPr>
              <a:spLocks/>
            </p:cNvSpPr>
            <p:nvPr/>
          </p:nvSpPr>
          <p:spPr bwMode="auto">
            <a:xfrm>
              <a:off x="4712" y="814"/>
              <a:ext cx="352" cy="1640"/>
            </a:xfrm>
            <a:custGeom>
              <a:avLst/>
              <a:gdLst>
                <a:gd name="T0" fmla="*/ 0 w 720"/>
                <a:gd name="T1" fmla="*/ 0 h 3060"/>
                <a:gd name="T2" fmla="*/ 20 w 720"/>
                <a:gd name="T3" fmla="*/ 135 h 3060"/>
                <a:gd name="T4" fmla="*/ 0 60000 65536"/>
                <a:gd name="T5" fmla="*/ 0 60000 65536"/>
                <a:gd name="T6" fmla="*/ 0 w 720"/>
                <a:gd name="T7" fmla="*/ 0 h 3060"/>
                <a:gd name="T8" fmla="*/ 720 w 720"/>
                <a:gd name="T9" fmla="*/ 3060 h 3060"/>
              </a:gdLst>
              <a:ahLst/>
              <a:cxnLst>
                <a:cxn ang="T4">
                  <a:pos x="T0" y="T1"/>
                </a:cxn>
                <a:cxn ang="T5">
                  <a:pos x="T2" y="T3"/>
                </a:cxn>
              </a:cxnLst>
              <a:rect l="T6" t="T7" r="T8" b="T9"/>
              <a:pathLst>
                <a:path w="720" h="3060">
                  <a:moveTo>
                    <a:pt x="0" y="0"/>
                  </a:moveTo>
                  <a:cubicBezTo>
                    <a:pt x="300" y="1275"/>
                    <a:pt x="600" y="2550"/>
                    <a:pt x="720" y="306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416" name="Line 13"/>
            <p:cNvSpPr>
              <a:spLocks noChangeShapeType="1"/>
            </p:cNvSpPr>
            <p:nvPr/>
          </p:nvSpPr>
          <p:spPr bwMode="auto">
            <a:xfrm>
              <a:off x="1100" y="3791"/>
              <a:ext cx="396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17" name="Rectangle 14"/>
            <p:cNvSpPr>
              <a:spLocks noChangeArrowheads="1"/>
            </p:cNvSpPr>
            <p:nvPr/>
          </p:nvSpPr>
          <p:spPr bwMode="auto">
            <a:xfrm>
              <a:off x="2913" y="827"/>
              <a:ext cx="1673" cy="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1000">
                  <a:solidFill>
                    <a:schemeClr val="tx2"/>
                  </a:solidFill>
                  <a:latin typeface="Arial" charset="0"/>
                  <a:ea typeface="Times New Roman" pitchFamily="18" charset="0"/>
                  <a:cs typeface="Arial" charset="0"/>
                </a:rPr>
                <a:t>Pembentuk kembali produk memperkecil jumlah komponen</a:t>
              </a:r>
            </a:p>
          </p:txBody>
        </p:sp>
        <p:sp>
          <p:nvSpPr>
            <p:cNvPr id="102418" name="Rectangle 15"/>
            <p:cNvSpPr>
              <a:spLocks noChangeArrowheads="1"/>
            </p:cNvSpPr>
            <p:nvPr/>
          </p:nvSpPr>
          <p:spPr bwMode="auto">
            <a:xfrm>
              <a:off x="1188" y="1229"/>
              <a:ext cx="2114"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1000" dirty="0">
                  <a:solidFill>
                    <a:schemeClr val="tx2"/>
                  </a:solidFill>
                  <a:latin typeface="Arial" charset="0"/>
                  <a:ea typeface="Times New Roman" pitchFamily="18" charset="0"/>
                  <a:cs typeface="Arial" charset="0"/>
                </a:rPr>
                <a:t>Pelatihan penyelamatan untuk pekerja memperkecil absent, waktu rendah, kecelakaan</a:t>
              </a:r>
            </a:p>
          </p:txBody>
        </p:sp>
        <p:sp>
          <p:nvSpPr>
            <p:cNvPr id="102419" name="Rectangle 16"/>
            <p:cNvSpPr>
              <a:spLocks noChangeArrowheads="1"/>
            </p:cNvSpPr>
            <p:nvPr/>
          </p:nvSpPr>
          <p:spPr bwMode="auto">
            <a:xfrm>
              <a:off x="1188" y="1669"/>
              <a:ext cx="1498" cy="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1000">
                  <a:solidFill>
                    <a:schemeClr val="tx2"/>
                  </a:solidFill>
                  <a:latin typeface="Arial" charset="0"/>
                  <a:ea typeface="Times New Roman" pitchFamily="18" charset="0"/>
                  <a:cs typeface="Arial" charset="0"/>
                </a:rPr>
                <a:t>Memperkecil tingkat manajemen</a:t>
              </a:r>
              <a:endParaRPr lang="en-US" sz="1000">
                <a:solidFill>
                  <a:schemeClr val="tx2"/>
                </a:solidFill>
                <a:latin typeface="Tahoma" pitchFamily="34" charset="0"/>
                <a:ea typeface="Times New Roman" pitchFamily="18" charset="0"/>
                <a:cs typeface="Arial" charset="0"/>
              </a:endParaRPr>
            </a:p>
            <a:p>
              <a:r>
                <a:rPr lang="sv-SE" sz="1000">
                  <a:solidFill>
                    <a:schemeClr val="tx2"/>
                  </a:solidFill>
                  <a:latin typeface="Arial" charset="0"/>
                  <a:ea typeface="Times New Roman" pitchFamily="18" charset="0"/>
                  <a:cs typeface="Arial" charset="0"/>
                </a:rPr>
                <a:t>Pemotongan ongkos sama-sama</a:t>
              </a:r>
            </a:p>
          </p:txBody>
        </p:sp>
        <p:sp>
          <p:nvSpPr>
            <p:cNvPr id="102420" name="Rectangle 17"/>
            <p:cNvSpPr>
              <a:spLocks noChangeArrowheads="1"/>
            </p:cNvSpPr>
            <p:nvPr/>
          </p:nvSpPr>
          <p:spPr bwMode="auto">
            <a:xfrm>
              <a:off x="2921" y="1669"/>
              <a:ext cx="2025"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1000">
                  <a:solidFill>
                    <a:schemeClr val="tx2"/>
                  </a:solidFill>
                  <a:latin typeface="Arial" charset="0"/>
                  <a:ea typeface="Times New Roman" pitchFamily="18" charset="0"/>
                  <a:cs typeface="Arial" charset="0"/>
                </a:rPr>
                <a:t>Komputerisasi, hubungan sistim informasi memperkecil kesalahan dan biaya administrasi</a:t>
              </a:r>
            </a:p>
          </p:txBody>
        </p:sp>
        <p:sp>
          <p:nvSpPr>
            <p:cNvPr id="102421" name="Rectangle 18"/>
            <p:cNvSpPr>
              <a:spLocks noChangeArrowheads="1"/>
            </p:cNvSpPr>
            <p:nvPr/>
          </p:nvSpPr>
          <p:spPr bwMode="auto">
            <a:xfrm>
              <a:off x="1188" y="2055"/>
              <a:ext cx="1762" cy="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900">
                  <a:solidFill>
                    <a:schemeClr val="tx2"/>
                  </a:solidFill>
                  <a:latin typeface="Arial" charset="0"/>
                  <a:ea typeface="Times New Roman" pitchFamily="18" charset="0"/>
                  <a:cs typeface="Arial" charset="0"/>
                </a:rPr>
                <a:t>Kontrak jangka panjang, agen atau kunci pelanggan untuk agen</a:t>
              </a:r>
              <a:endParaRPr lang="sv-SE">
                <a:solidFill>
                  <a:schemeClr val="tx2"/>
                </a:solidFill>
                <a:latin typeface="Arial" charset="0"/>
                <a:ea typeface="Times New Roman" pitchFamily="18" charset="0"/>
                <a:cs typeface="Arial" charset="0"/>
              </a:endParaRPr>
            </a:p>
          </p:txBody>
        </p:sp>
        <p:sp>
          <p:nvSpPr>
            <p:cNvPr id="102422" name="Rectangle 19"/>
            <p:cNvSpPr>
              <a:spLocks noChangeArrowheads="1"/>
            </p:cNvSpPr>
            <p:nvPr/>
          </p:nvSpPr>
          <p:spPr bwMode="auto">
            <a:xfrm>
              <a:off x="1140" y="2547"/>
              <a:ext cx="616" cy="1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1000">
                  <a:solidFill>
                    <a:schemeClr val="tx2"/>
                  </a:solidFill>
                  <a:latin typeface="Arial" charset="0"/>
                  <a:ea typeface="Times New Roman" pitchFamily="18" charset="0"/>
                  <a:cs typeface="Arial" charset="0"/>
                </a:rPr>
                <a:t>Global, agen online melengkapi otomatis stok kembali jenis pada penjualan</a:t>
              </a:r>
            </a:p>
          </p:txBody>
        </p:sp>
        <p:sp>
          <p:nvSpPr>
            <p:cNvPr id="102423" name="Rectangle 20"/>
            <p:cNvSpPr>
              <a:spLocks noChangeArrowheads="1"/>
            </p:cNvSpPr>
            <p:nvPr/>
          </p:nvSpPr>
          <p:spPr bwMode="auto">
            <a:xfrm>
              <a:off x="1864" y="2558"/>
              <a:ext cx="616" cy="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1000">
                  <a:solidFill>
                    <a:schemeClr val="tx2"/>
                  </a:solidFill>
                  <a:latin typeface="Arial" charset="0"/>
                  <a:ea typeface="Times New Roman" pitchFamily="18" charset="0"/>
                  <a:cs typeface="Arial" charset="0"/>
                </a:rPr>
                <a:t>Skala ekonomi mengurangi biaya perlengkapan dan depresiasi</a:t>
              </a:r>
            </a:p>
          </p:txBody>
        </p:sp>
        <p:sp>
          <p:nvSpPr>
            <p:cNvPr id="102424" name="Freeform 21"/>
            <p:cNvSpPr>
              <a:spLocks/>
            </p:cNvSpPr>
            <p:nvPr/>
          </p:nvSpPr>
          <p:spPr bwMode="auto">
            <a:xfrm>
              <a:off x="4712" y="2430"/>
              <a:ext cx="352" cy="1362"/>
            </a:xfrm>
            <a:custGeom>
              <a:avLst/>
              <a:gdLst>
                <a:gd name="T0" fmla="*/ 20 w 720"/>
                <a:gd name="T1" fmla="*/ 0 h 2700"/>
                <a:gd name="T2" fmla="*/ 0 w 720"/>
                <a:gd name="T3" fmla="*/ 88 h 2700"/>
                <a:gd name="T4" fmla="*/ 0 60000 65536"/>
                <a:gd name="T5" fmla="*/ 0 60000 65536"/>
                <a:gd name="T6" fmla="*/ 0 w 720"/>
                <a:gd name="T7" fmla="*/ 0 h 2700"/>
                <a:gd name="T8" fmla="*/ 720 w 720"/>
                <a:gd name="T9" fmla="*/ 2700 h 2700"/>
              </a:gdLst>
              <a:ahLst/>
              <a:cxnLst>
                <a:cxn ang="T4">
                  <a:pos x="T0" y="T1"/>
                </a:cxn>
                <a:cxn ang="T5">
                  <a:pos x="T2" y="T3"/>
                </a:cxn>
              </a:cxnLst>
              <a:rect l="T6" t="T7" r="T8" b="T9"/>
              <a:pathLst>
                <a:path w="720" h="2700">
                  <a:moveTo>
                    <a:pt x="720" y="0"/>
                  </a:moveTo>
                  <a:cubicBezTo>
                    <a:pt x="420" y="1125"/>
                    <a:pt x="120" y="2250"/>
                    <a:pt x="0" y="270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425" name="Rectangle 22"/>
            <p:cNvSpPr>
              <a:spLocks noChangeArrowheads="1"/>
            </p:cNvSpPr>
            <p:nvPr/>
          </p:nvSpPr>
          <p:spPr bwMode="auto">
            <a:xfrm>
              <a:off x="1188" y="814"/>
              <a:ext cx="1673" cy="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sz="1000">
                  <a:solidFill>
                    <a:schemeClr val="tx2"/>
                  </a:solidFill>
                  <a:latin typeface="Tahoma" pitchFamily="34" charset="0"/>
                </a:rPr>
                <a:t>Proses inovasi dibawah biaya</a:t>
              </a:r>
            </a:p>
            <a:p>
              <a:r>
                <a:rPr lang="sv-SE" sz="1000">
                  <a:solidFill>
                    <a:schemeClr val="tx2"/>
                  </a:solidFill>
                  <a:latin typeface="Tahoma" pitchFamily="34" charset="0"/>
                </a:rPr>
                <a:t>produksi</a:t>
              </a:r>
              <a:endParaRPr lang="en-US" sz="1000">
                <a:solidFill>
                  <a:schemeClr val="tx2"/>
                </a:solidFill>
                <a:latin typeface="Tahoma" pitchFamily="34" charset="0"/>
              </a:endParaRPr>
            </a:p>
          </p:txBody>
        </p:sp>
        <p:sp>
          <p:nvSpPr>
            <p:cNvPr id="102426" name="Rectangle 23"/>
            <p:cNvSpPr>
              <a:spLocks noChangeArrowheads="1"/>
            </p:cNvSpPr>
            <p:nvPr/>
          </p:nvSpPr>
          <p:spPr bwMode="auto">
            <a:xfrm>
              <a:off x="2539" y="2558"/>
              <a:ext cx="792" cy="1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1000">
                  <a:solidFill>
                    <a:schemeClr val="tx2"/>
                  </a:solidFill>
                  <a:latin typeface="Arial" charset="0"/>
                  <a:ea typeface="Times New Roman" pitchFamily="18" charset="0"/>
                  <a:cs typeface="Arial" charset="0"/>
                </a:rPr>
                <a:t>Skala ekonomi mengurangi biaya perlengkapan dan depresiasi</a:t>
              </a:r>
            </a:p>
          </p:txBody>
        </p:sp>
        <p:sp>
          <p:nvSpPr>
            <p:cNvPr id="102427" name="Rectangle 24"/>
            <p:cNvSpPr>
              <a:spLocks noChangeArrowheads="1"/>
            </p:cNvSpPr>
            <p:nvPr/>
          </p:nvSpPr>
          <p:spPr bwMode="auto">
            <a:xfrm>
              <a:off x="3292" y="2547"/>
              <a:ext cx="792" cy="1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1000">
                  <a:solidFill>
                    <a:schemeClr val="tx2"/>
                  </a:solidFill>
                  <a:latin typeface="Arial" charset="0"/>
                  <a:ea typeface="Times New Roman" pitchFamily="18" charset="0"/>
                  <a:cs typeface="Arial" charset="0"/>
                </a:rPr>
                <a:t>Iklan yang koperatif dengan distribusi biaya lokal laba pada pembelian media dan waktu.</a:t>
              </a:r>
            </a:p>
          </p:txBody>
        </p:sp>
        <p:sp>
          <p:nvSpPr>
            <p:cNvPr id="102428" name="Rectangle 25"/>
            <p:cNvSpPr>
              <a:spLocks noChangeArrowheads="1"/>
            </p:cNvSpPr>
            <p:nvPr/>
          </p:nvSpPr>
          <p:spPr bwMode="auto">
            <a:xfrm>
              <a:off x="4026" y="2536"/>
              <a:ext cx="705" cy="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1000">
                  <a:solidFill>
                    <a:schemeClr val="tx2"/>
                  </a:solidFill>
                  <a:latin typeface="Arial" charset="0"/>
                  <a:ea typeface="Times New Roman" pitchFamily="18" charset="0"/>
                  <a:cs typeface="Arial" charset="0"/>
                </a:rPr>
                <a:t>Sub-kontrak pelayanan teknis perbaikan produk pertama kali atau menahan semua biaya</a:t>
              </a:r>
            </a:p>
          </p:txBody>
        </p:sp>
        <p:sp>
          <p:nvSpPr>
            <p:cNvPr id="102429" name="Line 26"/>
            <p:cNvSpPr>
              <a:spLocks noChangeShapeType="1"/>
            </p:cNvSpPr>
            <p:nvPr/>
          </p:nvSpPr>
          <p:spPr bwMode="auto">
            <a:xfrm>
              <a:off x="1090" y="773"/>
              <a:ext cx="0" cy="299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30" name="Freeform 27"/>
            <p:cNvSpPr>
              <a:spLocks/>
            </p:cNvSpPr>
            <p:nvPr/>
          </p:nvSpPr>
          <p:spPr bwMode="auto">
            <a:xfrm>
              <a:off x="5083" y="805"/>
              <a:ext cx="353" cy="1640"/>
            </a:xfrm>
            <a:custGeom>
              <a:avLst/>
              <a:gdLst>
                <a:gd name="T0" fmla="*/ 0 w 720"/>
                <a:gd name="T1" fmla="*/ 0 h 3060"/>
                <a:gd name="T2" fmla="*/ 21 w 720"/>
                <a:gd name="T3" fmla="*/ 135 h 3060"/>
                <a:gd name="T4" fmla="*/ 0 60000 65536"/>
                <a:gd name="T5" fmla="*/ 0 60000 65536"/>
                <a:gd name="T6" fmla="*/ 0 w 720"/>
                <a:gd name="T7" fmla="*/ 0 h 3060"/>
                <a:gd name="T8" fmla="*/ 720 w 720"/>
                <a:gd name="T9" fmla="*/ 3060 h 3060"/>
              </a:gdLst>
              <a:ahLst/>
              <a:cxnLst>
                <a:cxn ang="T4">
                  <a:pos x="T0" y="T1"/>
                </a:cxn>
                <a:cxn ang="T5">
                  <a:pos x="T2" y="T3"/>
                </a:cxn>
              </a:cxnLst>
              <a:rect l="T6" t="T7" r="T8" b="T9"/>
              <a:pathLst>
                <a:path w="720" h="3060">
                  <a:moveTo>
                    <a:pt x="0" y="0"/>
                  </a:moveTo>
                  <a:cubicBezTo>
                    <a:pt x="300" y="1275"/>
                    <a:pt x="600" y="2550"/>
                    <a:pt x="720" y="306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431" name="Freeform 28"/>
            <p:cNvSpPr>
              <a:spLocks/>
            </p:cNvSpPr>
            <p:nvPr/>
          </p:nvSpPr>
          <p:spPr bwMode="auto">
            <a:xfrm>
              <a:off x="5083" y="2445"/>
              <a:ext cx="353" cy="1340"/>
            </a:xfrm>
            <a:custGeom>
              <a:avLst/>
              <a:gdLst>
                <a:gd name="T0" fmla="*/ 21 w 720"/>
                <a:gd name="T1" fmla="*/ 0 h 2520"/>
                <a:gd name="T2" fmla="*/ 0 w 720"/>
                <a:gd name="T3" fmla="*/ 107 h 2520"/>
                <a:gd name="T4" fmla="*/ 0 60000 65536"/>
                <a:gd name="T5" fmla="*/ 0 60000 65536"/>
                <a:gd name="T6" fmla="*/ 0 w 720"/>
                <a:gd name="T7" fmla="*/ 0 h 2520"/>
                <a:gd name="T8" fmla="*/ 720 w 720"/>
                <a:gd name="T9" fmla="*/ 2520 h 2520"/>
              </a:gdLst>
              <a:ahLst/>
              <a:cxnLst>
                <a:cxn ang="T4">
                  <a:pos x="T0" y="T1"/>
                </a:cxn>
                <a:cxn ang="T5">
                  <a:pos x="T2" y="T3"/>
                </a:cxn>
              </a:cxnLst>
              <a:rect l="T6" t="T7" r="T8" b="T9"/>
              <a:pathLst>
                <a:path w="720" h="2520">
                  <a:moveTo>
                    <a:pt x="720" y="0"/>
                  </a:moveTo>
                  <a:cubicBezTo>
                    <a:pt x="420" y="1050"/>
                    <a:pt x="120" y="2100"/>
                    <a:pt x="0" y="252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432" name="Line 29"/>
            <p:cNvSpPr>
              <a:spLocks noChangeShapeType="1"/>
            </p:cNvSpPr>
            <p:nvPr/>
          </p:nvSpPr>
          <p:spPr bwMode="auto">
            <a:xfrm>
              <a:off x="1111" y="793"/>
              <a:ext cx="3962" cy="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33" name="Rectangle 30"/>
            <p:cNvSpPr>
              <a:spLocks noChangeArrowheads="1"/>
            </p:cNvSpPr>
            <p:nvPr/>
          </p:nvSpPr>
          <p:spPr bwMode="auto">
            <a:xfrm rot="5249318">
              <a:off x="4556" y="2203"/>
              <a:ext cx="1126"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US" sz="1000" b="1" dirty="0">
                  <a:solidFill>
                    <a:srgbClr val="FF0000"/>
                  </a:solidFill>
                  <a:latin typeface="Arial" charset="0"/>
                  <a:ea typeface="Times New Roman" pitchFamily="18" charset="0"/>
                  <a:cs typeface="Arial" charset="0"/>
                </a:rPr>
                <a:t>Margin </a:t>
              </a:r>
              <a:r>
                <a:rPr lang="en-US" sz="1000" b="1" dirty="0" err="1">
                  <a:solidFill>
                    <a:srgbClr val="FF0000"/>
                  </a:solidFill>
                  <a:latin typeface="Arial" charset="0"/>
                  <a:ea typeface="Times New Roman" pitchFamily="18" charset="0"/>
                  <a:cs typeface="Arial" charset="0"/>
                </a:rPr>
                <a:t>Keuntungan</a:t>
              </a:r>
              <a:endParaRPr lang="en-US" sz="1000" b="1" dirty="0">
                <a:solidFill>
                  <a:srgbClr val="FF0000"/>
                </a:solidFill>
                <a:latin typeface="Arial" charset="0"/>
                <a:ea typeface="Times New Roman" pitchFamily="18" charset="0"/>
                <a:cs typeface="Arial" charset="0"/>
              </a:endParaRPr>
            </a:p>
          </p:txBody>
        </p:sp>
        <p:sp>
          <p:nvSpPr>
            <p:cNvPr id="102434" name="Rectangle 31"/>
            <p:cNvSpPr>
              <a:spLocks noChangeArrowheads="1"/>
            </p:cNvSpPr>
            <p:nvPr/>
          </p:nvSpPr>
          <p:spPr bwMode="auto">
            <a:xfrm>
              <a:off x="327" y="720"/>
              <a:ext cx="969"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dirty="0">
                <a:latin typeface="Arial" charset="0"/>
                <a:ea typeface="Times New Roman" pitchFamily="18" charset="0"/>
                <a:cs typeface="Arial" charset="0"/>
              </a:endParaRPr>
            </a:p>
            <a:p>
              <a:r>
                <a:rPr lang="en-US" sz="1000" b="1" dirty="0" err="1">
                  <a:solidFill>
                    <a:srgbClr val="FF0000"/>
                  </a:solidFill>
                  <a:latin typeface="Arial" charset="0"/>
                  <a:ea typeface="Times New Roman" pitchFamily="18" charset="0"/>
                  <a:cs typeface="Arial" charset="0"/>
                </a:rPr>
                <a:t>Perkembangan</a:t>
              </a:r>
              <a:r>
                <a:rPr lang="en-US" sz="1000" b="1" dirty="0">
                  <a:solidFill>
                    <a:srgbClr val="FF0000"/>
                  </a:solidFill>
                  <a:latin typeface="Arial" charset="0"/>
                  <a:ea typeface="Times New Roman" pitchFamily="18" charset="0"/>
                  <a:cs typeface="Arial" charset="0"/>
                </a:rPr>
                <a:t> </a:t>
              </a:r>
              <a:r>
                <a:rPr lang="en-US" sz="1000" b="1" dirty="0" err="1">
                  <a:solidFill>
                    <a:srgbClr val="FF0000"/>
                  </a:solidFill>
                  <a:latin typeface="Arial" charset="0"/>
                  <a:ea typeface="Times New Roman" pitchFamily="18" charset="0"/>
                  <a:cs typeface="Arial" charset="0"/>
                </a:rPr>
                <a:t>Teknologi</a:t>
              </a:r>
              <a:endParaRPr lang="en-US" sz="1000" b="1" dirty="0">
                <a:solidFill>
                  <a:srgbClr val="FF0000"/>
                </a:solidFill>
                <a:latin typeface="Arial" charset="0"/>
                <a:ea typeface="Times New Roman" pitchFamily="18" charset="0"/>
                <a:cs typeface="Arial" charset="0"/>
              </a:endParaRPr>
            </a:p>
          </p:txBody>
        </p:sp>
        <p:sp>
          <p:nvSpPr>
            <p:cNvPr id="102435" name="Rectangle 32"/>
            <p:cNvSpPr>
              <a:spLocks noChangeArrowheads="1"/>
            </p:cNvSpPr>
            <p:nvPr/>
          </p:nvSpPr>
          <p:spPr bwMode="auto">
            <a:xfrm>
              <a:off x="298" y="1556"/>
              <a:ext cx="705" cy="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dirty="0">
                <a:latin typeface="Arial" charset="0"/>
                <a:ea typeface="Times New Roman" pitchFamily="18" charset="0"/>
                <a:cs typeface="Arial" charset="0"/>
              </a:endParaRPr>
            </a:p>
            <a:p>
              <a:r>
                <a:rPr lang="en-US" sz="1000" b="1" dirty="0" err="1">
                  <a:solidFill>
                    <a:srgbClr val="FF0000"/>
                  </a:solidFill>
                  <a:latin typeface="Arial" charset="0"/>
                  <a:ea typeface="Times New Roman" pitchFamily="18" charset="0"/>
                  <a:cs typeface="Arial" charset="0"/>
                </a:rPr>
                <a:t>Administrasi</a:t>
              </a:r>
              <a:r>
                <a:rPr lang="en-US" sz="1000" b="1" dirty="0">
                  <a:solidFill>
                    <a:srgbClr val="FF0000"/>
                  </a:solidFill>
                  <a:latin typeface="Arial" charset="0"/>
                  <a:ea typeface="Times New Roman" pitchFamily="18" charset="0"/>
                  <a:cs typeface="Arial" charset="0"/>
                </a:rPr>
                <a:t> </a:t>
              </a:r>
              <a:r>
                <a:rPr lang="en-US" sz="1000" b="1" dirty="0" err="1">
                  <a:solidFill>
                    <a:srgbClr val="FF0000"/>
                  </a:solidFill>
                  <a:latin typeface="Arial" charset="0"/>
                  <a:ea typeface="Times New Roman" pitchFamily="18" charset="0"/>
                  <a:cs typeface="Arial" charset="0"/>
                </a:rPr>
                <a:t>Umum</a:t>
              </a:r>
              <a:endParaRPr lang="en-US" sz="1000" b="1" dirty="0">
                <a:solidFill>
                  <a:srgbClr val="FF0000"/>
                </a:solidFill>
                <a:latin typeface="Arial" charset="0"/>
                <a:ea typeface="Times New Roman" pitchFamily="18" charset="0"/>
                <a:cs typeface="Arial" charset="0"/>
              </a:endParaRPr>
            </a:p>
          </p:txBody>
        </p:sp>
        <p:sp>
          <p:nvSpPr>
            <p:cNvPr id="102436" name="Rectangle 33"/>
            <p:cNvSpPr>
              <a:spLocks noChangeArrowheads="1"/>
            </p:cNvSpPr>
            <p:nvPr/>
          </p:nvSpPr>
          <p:spPr bwMode="auto">
            <a:xfrm>
              <a:off x="288" y="2081"/>
              <a:ext cx="705"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dirty="0" err="1">
                  <a:solidFill>
                    <a:srgbClr val="FF0000"/>
                  </a:solidFill>
                  <a:latin typeface="Arial" charset="0"/>
                  <a:ea typeface="Times New Roman" pitchFamily="18" charset="0"/>
                  <a:cs typeface="Arial" charset="0"/>
                </a:rPr>
                <a:t>Pembelian</a:t>
              </a:r>
              <a:endParaRPr lang="en-US" sz="1000" b="1" dirty="0">
                <a:solidFill>
                  <a:srgbClr val="FF0000"/>
                </a:solidFill>
                <a:latin typeface="Arial" charset="0"/>
                <a:ea typeface="Times New Roman" pitchFamily="18" charset="0"/>
                <a:cs typeface="Arial" charset="0"/>
              </a:endParaRPr>
            </a:p>
          </p:txBody>
        </p:sp>
        <p:sp>
          <p:nvSpPr>
            <p:cNvPr id="102437" name="Rectangle 34"/>
            <p:cNvSpPr>
              <a:spLocks noChangeArrowheads="1"/>
            </p:cNvSpPr>
            <p:nvPr/>
          </p:nvSpPr>
          <p:spPr bwMode="auto">
            <a:xfrm>
              <a:off x="317" y="1106"/>
              <a:ext cx="686"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dirty="0">
                <a:latin typeface="Arial" charset="0"/>
                <a:ea typeface="Times New Roman" pitchFamily="18" charset="0"/>
                <a:cs typeface="Arial" charset="0"/>
              </a:endParaRPr>
            </a:p>
            <a:p>
              <a:r>
                <a:rPr lang="en-US" sz="1000" b="1" dirty="0" err="1">
                  <a:solidFill>
                    <a:srgbClr val="FF0000"/>
                  </a:solidFill>
                  <a:latin typeface="Arial" charset="0"/>
                  <a:ea typeface="Times New Roman" pitchFamily="18" charset="0"/>
                  <a:cs typeface="Arial" charset="0"/>
                </a:rPr>
                <a:t>Manajemen</a:t>
              </a:r>
              <a:r>
                <a:rPr lang="en-US" sz="1000" b="1" dirty="0">
                  <a:solidFill>
                    <a:srgbClr val="FF0000"/>
                  </a:solidFill>
                  <a:latin typeface="Arial" charset="0"/>
                  <a:ea typeface="Times New Roman" pitchFamily="18" charset="0"/>
                  <a:cs typeface="Arial" charset="0"/>
                </a:rPr>
                <a:t> SDM</a:t>
              </a:r>
            </a:p>
          </p:txBody>
        </p:sp>
        <p:sp>
          <p:nvSpPr>
            <p:cNvPr id="102438" name="Rectangle 35"/>
            <p:cNvSpPr>
              <a:spLocks noChangeArrowheads="1"/>
            </p:cNvSpPr>
            <p:nvPr/>
          </p:nvSpPr>
          <p:spPr bwMode="auto">
            <a:xfrm>
              <a:off x="1090" y="3742"/>
              <a:ext cx="881"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b="1" dirty="0">
                <a:solidFill>
                  <a:srgbClr val="FF0000"/>
                </a:solidFill>
                <a:latin typeface="Arial" charset="0"/>
                <a:ea typeface="Times New Roman" pitchFamily="18" charset="0"/>
                <a:cs typeface="Arial" charset="0"/>
              </a:endParaRPr>
            </a:p>
            <a:p>
              <a:r>
                <a:rPr lang="en-US" sz="1000" b="1" dirty="0" err="1">
                  <a:solidFill>
                    <a:srgbClr val="FF0000"/>
                  </a:solidFill>
                  <a:latin typeface="Arial" charset="0"/>
                  <a:ea typeface="Times New Roman" pitchFamily="18" charset="0"/>
                  <a:cs typeface="Arial" charset="0"/>
                </a:rPr>
                <a:t>Logistik</a:t>
              </a:r>
              <a:r>
                <a:rPr lang="en-US" sz="1000" b="1" dirty="0">
                  <a:solidFill>
                    <a:srgbClr val="FF0000"/>
                  </a:solidFill>
                  <a:latin typeface="Arial" charset="0"/>
                  <a:ea typeface="Times New Roman" pitchFamily="18" charset="0"/>
                  <a:cs typeface="Arial" charset="0"/>
                </a:rPr>
                <a:t> </a:t>
              </a:r>
              <a:r>
                <a:rPr lang="en-US" sz="1000" b="1" dirty="0" err="1">
                  <a:solidFill>
                    <a:srgbClr val="FF0000"/>
                  </a:solidFill>
                  <a:latin typeface="Arial" charset="0"/>
                  <a:ea typeface="Times New Roman" pitchFamily="18" charset="0"/>
                  <a:cs typeface="Arial" charset="0"/>
                </a:rPr>
                <a:t>didalam</a:t>
              </a:r>
              <a:r>
                <a:rPr lang="en-US" sz="1000" b="1" dirty="0">
                  <a:solidFill>
                    <a:srgbClr val="FF0000"/>
                  </a:solidFill>
                  <a:latin typeface="Arial" charset="0"/>
                  <a:ea typeface="Times New Roman" pitchFamily="18" charset="0"/>
                  <a:cs typeface="Arial" charset="0"/>
                </a:rPr>
                <a:t> </a:t>
              </a:r>
              <a:r>
                <a:rPr lang="en-US" sz="1000" b="1" dirty="0" err="1">
                  <a:solidFill>
                    <a:srgbClr val="FF0000"/>
                  </a:solidFill>
                  <a:latin typeface="Arial" charset="0"/>
                  <a:ea typeface="Times New Roman" pitchFamily="18" charset="0"/>
                  <a:cs typeface="Arial" charset="0"/>
                </a:rPr>
                <a:t>batas</a:t>
              </a:r>
              <a:endParaRPr lang="en-US" sz="1000" b="1" dirty="0">
                <a:solidFill>
                  <a:srgbClr val="FF0000"/>
                </a:solidFill>
                <a:latin typeface="Arial" charset="0"/>
                <a:ea typeface="Times New Roman" pitchFamily="18" charset="0"/>
                <a:cs typeface="Arial" charset="0"/>
              </a:endParaRPr>
            </a:p>
          </p:txBody>
        </p:sp>
        <p:sp>
          <p:nvSpPr>
            <p:cNvPr id="102439" name="Rectangle 36"/>
            <p:cNvSpPr>
              <a:spLocks noChangeArrowheads="1"/>
            </p:cNvSpPr>
            <p:nvPr/>
          </p:nvSpPr>
          <p:spPr bwMode="auto">
            <a:xfrm>
              <a:off x="1913" y="3742"/>
              <a:ext cx="880"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b="1" dirty="0">
                <a:solidFill>
                  <a:srgbClr val="FF0000"/>
                </a:solidFill>
                <a:latin typeface="Arial" charset="0"/>
                <a:ea typeface="Times New Roman" pitchFamily="18" charset="0"/>
                <a:cs typeface="Arial" charset="0"/>
              </a:endParaRPr>
            </a:p>
            <a:p>
              <a:r>
                <a:rPr lang="en-US" sz="1000" b="1" dirty="0" err="1">
                  <a:solidFill>
                    <a:srgbClr val="FF0000"/>
                  </a:solidFill>
                  <a:latin typeface="Arial" charset="0"/>
                  <a:ea typeface="Times New Roman" pitchFamily="18" charset="0"/>
                  <a:cs typeface="Arial" charset="0"/>
                </a:rPr>
                <a:t>Operasi</a:t>
              </a:r>
              <a:endParaRPr lang="en-US" sz="1000" b="1" dirty="0">
                <a:solidFill>
                  <a:srgbClr val="FF0000"/>
                </a:solidFill>
                <a:latin typeface="Arial" charset="0"/>
                <a:ea typeface="Times New Roman" pitchFamily="18" charset="0"/>
                <a:cs typeface="Arial" charset="0"/>
              </a:endParaRPr>
            </a:p>
          </p:txBody>
        </p:sp>
        <p:sp>
          <p:nvSpPr>
            <p:cNvPr id="102440" name="Rectangle 37"/>
            <p:cNvSpPr>
              <a:spLocks noChangeArrowheads="1"/>
            </p:cNvSpPr>
            <p:nvPr/>
          </p:nvSpPr>
          <p:spPr bwMode="auto">
            <a:xfrm>
              <a:off x="2558" y="3742"/>
              <a:ext cx="770"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b="1" dirty="0">
                <a:solidFill>
                  <a:srgbClr val="FF0000"/>
                </a:solidFill>
                <a:latin typeface="Arial" charset="0"/>
                <a:ea typeface="Times New Roman" pitchFamily="18" charset="0"/>
                <a:cs typeface="Arial" charset="0"/>
              </a:endParaRPr>
            </a:p>
            <a:p>
              <a:r>
                <a:rPr lang="en-US" sz="1000" b="1" dirty="0" err="1">
                  <a:solidFill>
                    <a:srgbClr val="FF0000"/>
                  </a:solidFill>
                  <a:latin typeface="Arial" charset="0"/>
                  <a:ea typeface="Times New Roman" pitchFamily="18" charset="0"/>
                  <a:cs typeface="Arial" charset="0"/>
                </a:rPr>
                <a:t>Logistik</a:t>
              </a:r>
              <a:r>
                <a:rPr lang="en-US" sz="1000" b="1" dirty="0">
                  <a:solidFill>
                    <a:srgbClr val="FF0000"/>
                  </a:solidFill>
                  <a:latin typeface="Arial" charset="0"/>
                  <a:ea typeface="Times New Roman" pitchFamily="18" charset="0"/>
                  <a:cs typeface="Arial" charset="0"/>
                </a:rPr>
                <a:t> </a:t>
              </a:r>
              <a:r>
                <a:rPr lang="en-US" sz="1000" b="1" dirty="0" err="1">
                  <a:solidFill>
                    <a:srgbClr val="FF0000"/>
                  </a:solidFill>
                  <a:latin typeface="Arial" charset="0"/>
                  <a:ea typeface="Times New Roman" pitchFamily="18" charset="0"/>
                  <a:cs typeface="Arial" charset="0"/>
                </a:rPr>
                <a:t>diluar</a:t>
              </a:r>
              <a:r>
                <a:rPr lang="en-US" sz="1000" b="1" dirty="0">
                  <a:solidFill>
                    <a:srgbClr val="FF0000"/>
                  </a:solidFill>
                  <a:latin typeface="Arial" charset="0"/>
                  <a:ea typeface="Times New Roman" pitchFamily="18" charset="0"/>
                  <a:cs typeface="Arial" charset="0"/>
                </a:rPr>
                <a:t> </a:t>
              </a:r>
              <a:r>
                <a:rPr lang="en-US" sz="1000" b="1" dirty="0" err="1">
                  <a:solidFill>
                    <a:srgbClr val="FF0000"/>
                  </a:solidFill>
                  <a:latin typeface="Arial" charset="0"/>
                  <a:ea typeface="Times New Roman" pitchFamily="18" charset="0"/>
                  <a:cs typeface="Arial" charset="0"/>
                </a:rPr>
                <a:t>batas</a:t>
              </a:r>
              <a:endParaRPr lang="en-US" sz="1000" b="1" dirty="0">
                <a:solidFill>
                  <a:srgbClr val="FF0000"/>
                </a:solidFill>
                <a:latin typeface="Arial" charset="0"/>
                <a:ea typeface="Times New Roman" pitchFamily="18" charset="0"/>
                <a:cs typeface="Arial" charset="0"/>
              </a:endParaRPr>
            </a:p>
          </p:txBody>
        </p:sp>
        <p:sp>
          <p:nvSpPr>
            <p:cNvPr id="102441" name="Rectangle 38"/>
            <p:cNvSpPr>
              <a:spLocks noChangeArrowheads="1"/>
            </p:cNvSpPr>
            <p:nvPr/>
          </p:nvSpPr>
          <p:spPr bwMode="auto">
            <a:xfrm>
              <a:off x="3263" y="3742"/>
              <a:ext cx="881"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b="1" dirty="0">
                <a:solidFill>
                  <a:srgbClr val="FF0000"/>
                </a:solidFill>
                <a:latin typeface="Arial" charset="0"/>
                <a:ea typeface="Times New Roman" pitchFamily="18" charset="0"/>
                <a:cs typeface="Arial" charset="0"/>
              </a:endParaRPr>
            </a:p>
            <a:p>
              <a:r>
                <a:rPr lang="en-US" sz="1000" b="1" dirty="0" err="1">
                  <a:solidFill>
                    <a:srgbClr val="FF0000"/>
                  </a:solidFill>
                  <a:latin typeface="Arial" charset="0"/>
                  <a:ea typeface="Times New Roman" pitchFamily="18" charset="0"/>
                  <a:cs typeface="Arial" charset="0"/>
                </a:rPr>
                <a:t>Pemasaran</a:t>
              </a:r>
              <a:r>
                <a:rPr lang="en-US" sz="1000" b="1" dirty="0">
                  <a:solidFill>
                    <a:srgbClr val="FF0000"/>
                  </a:solidFill>
                  <a:latin typeface="Arial" charset="0"/>
                  <a:ea typeface="Times New Roman" pitchFamily="18" charset="0"/>
                  <a:cs typeface="Arial" charset="0"/>
                </a:rPr>
                <a:t> </a:t>
              </a:r>
              <a:r>
                <a:rPr lang="en-US" sz="1000" b="1" dirty="0" err="1">
                  <a:solidFill>
                    <a:srgbClr val="FF0000"/>
                  </a:solidFill>
                  <a:latin typeface="Arial" charset="0"/>
                  <a:ea typeface="Times New Roman" pitchFamily="18" charset="0"/>
                  <a:cs typeface="Arial" charset="0"/>
                </a:rPr>
                <a:t>dan</a:t>
              </a:r>
              <a:r>
                <a:rPr lang="en-US" sz="1000" b="1" dirty="0">
                  <a:solidFill>
                    <a:srgbClr val="FF0000"/>
                  </a:solidFill>
                  <a:latin typeface="Arial" charset="0"/>
                  <a:ea typeface="Times New Roman" pitchFamily="18" charset="0"/>
                  <a:cs typeface="Arial" charset="0"/>
                </a:rPr>
                <a:t> </a:t>
              </a:r>
              <a:r>
                <a:rPr lang="en-US" sz="1000" b="1" dirty="0" err="1">
                  <a:solidFill>
                    <a:srgbClr val="FF0000"/>
                  </a:solidFill>
                  <a:latin typeface="Arial" charset="0"/>
                  <a:ea typeface="Times New Roman" pitchFamily="18" charset="0"/>
                  <a:cs typeface="Arial" charset="0"/>
                </a:rPr>
                <a:t>penjualan</a:t>
              </a:r>
              <a:endParaRPr lang="en-US" sz="1000" b="1" dirty="0">
                <a:solidFill>
                  <a:srgbClr val="FF0000"/>
                </a:solidFill>
                <a:latin typeface="Arial" charset="0"/>
                <a:ea typeface="Times New Roman" pitchFamily="18" charset="0"/>
                <a:cs typeface="Arial" charset="0"/>
              </a:endParaRPr>
            </a:p>
          </p:txBody>
        </p:sp>
        <p:sp>
          <p:nvSpPr>
            <p:cNvPr id="102442" name="Rectangle 39"/>
            <p:cNvSpPr>
              <a:spLocks noChangeArrowheads="1"/>
            </p:cNvSpPr>
            <p:nvPr/>
          </p:nvSpPr>
          <p:spPr bwMode="auto">
            <a:xfrm>
              <a:off x="4084" y="3774"/>
              <a:ext cx="881"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b="1" dirty="0">
                <a:solidFill>
                  <a:srgbClr val="FF0000"/>
                </a:solidFill>
                <a:latin typeface="Arial" charset="0"/>
                <a:ea typeface="Times New Roman" pitchFamily="18" charset="0"/>
                <a:cs typeface="Arial" charset="0"/>
              </a:endParaRPr>
            </a:p>
            <a:p>
              <a:r>
                <a:rPr lang="en-US" sz="1000" b="1" dirty="0" err="1">
                  <a:solidFill>
                    <a:srgbClr val="FF0000"/>
                  </a:solidFill>
                  <a:latin typeface="Arial" charset="0"/>
                  <a:ea typeface="Times New Roman" pitchFamily="18" charset="0"/>
                  <a:cs typeface="Arial" charset="0"/>
                </a:rPr>
                <a:t>Pelayanan</a:t>
              </a:r>
              <a:endParaRPr lang="en-US" sz="1000" b="1" dirty="0">
                <a:solidFill>
                  <a:srgbClr val="FF0000"/>
                </a:solidFill>
                <a:latin typeface="Arial" charset="0"/>
                <a:ea typeface="Times New Roman" pitchFamily="18" charset="0"/>
                <a:cs typeface="Arial" charset="0"/>
              </a:endParaRPr>
            </a:p>
          </p:txBody>
        </p:sp>
      </p:grpSp>
      <p:sp>
        <p:nvSpPr>
          <p:cNvPr id="102403" name="Rectangle 40"/>
          <p:cNvSpPr>
            <a:spLocks noChangeArrowheads="1"/>
          </p:cNvSpPr>
          <p:nvPr/>
        </p:nvSpPr>
        <p:spPr bwMode="auto">
          <a:xfrm>
            <a:off x="1104900" y="300593"/>
            <a:ext cx="7162800" cy="738664"/>
          </a:xfrm>
          <a:prstGeom prst="rect">
            <a:avLst/>
          </a:prstGeom>
          <a:noFill/>
          <a:ln>
            <a:noFill/>
          </a:ln>
          <a:extLst/>
        </p:spPr>
        <p:txBody>
          <a:bodyPr tIns="0" bIns="0" anchor="ctr">
            <a:spAutoFit/>
          </a:bodyPr>
          <a:lstStyle/>
          <a:p>
            <a:pPr algn="ctr" eaLnBrk="1" hangingPunct="1">
              <a:spcBef>
                <a:spcPct val="30000"/>
              </a:spcBef>
              <a:spcAft>
                <a:spcPct val="30000"/>
              </a:spcAft>
            </a:pPr>
            <a:r>
              <a:rPr lang="pt-BR" sz="2400" b="1" dirty="0">
                <a:solidFill>
                  <a:srgbClr val="990099"/>
                </a:solidFill>
                <a:latin typeface="Arial" charset="0"/>
                <a:ea typeface="Times New Roman" pitchFamily="18" charset="0"/>
                <a:cs typeface="Arial" charset="0"/>
              </a:rPr>
              <a:t>Contoh Cara Bisnis mencapai Persaingan Laba  melalui </a:t>
            </a:r>
            <a:r>
              <a:rPr lang="pt-BR" sz="2400" b="1" dirty="0" smtClean="0">
                <a:solidFill>
                  <a:srgbClr val="990099"/>
                </a:solidFill>
                <a:latin typeface="Arial" charset="0"/>
                <a:ea typeface="Times New Roman" pitchFamily="18" charset="0"/>
                <a:cs typeface="Arial" charset="0"/>
              </a:rPr>
              <a:t>cost leadership</a:t>
            </a:r>
            <a:endParaRPr lang="en-US" sz="2400" dirty="0">
              <a:solidFill>
                <a:srgbClr val="990099"/>
              </a:solidFill>
              <a:latin typeface="Arial" charset="0"/>
              <a:ea typeface="Times New Roman" pitchFamily="18" charset="0"/>
              <a:cs typeface="Arial" charset="0"/>
            </a:endParaRPr>
          </a:p>
        </p:txBody>
      </p:sp>
      <p:sp>
        <p:nvSpPr>
          <p:cNvPr id="102404" name="Rectangle 41"/>
          <p:cNvSpPr>
            <a:spLocks noChangeArrowheads="1"/>
          </p:cNvSpPr>
          <p:nvPr/>
        </p:nvSpPr>
        <p:spPr bwMode="auto">
          <a:xfrm>
            <a:off x="304800" y="17526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a:endParaRPr lang="en-US"/>
          </a:p>
        </p:txBody>
      </p:sp>
      <p:sp>
        <p:nvSpPr>
          <p:cNvPr id="102405" name="Rectangle 42"/>
          <p:cNvSpPr>
            <a:spLocks noChangeArrowheads="1"/>
          </p:cNvSpPr>
          <p:nvPr/>
        </p:nvSpPr>
        <p:spPr bwMode="auto">
          <a:xfrm>
            <a:off x="292100" y="5543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en-US">
              <a:latin typeface="Arial" charset="0"/>
            </a:endParaRPr>
          </a:p>
        </p:txBody>
      </p:sp>
    </p:spTree>
    <p:extLst>
      <p:ext uri="{BB962C8B-B14F-4D97-AF65-F5344CB8AC3E}">
        <p14:creationId xmlns:p14="http://schemas.microsoft.com/office/powerpoint/2010/main" val="3636361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AutoShape 2"/>
          <p:cNvSpPr>
            <a:spLocks noChangeAspect="1" noChangeArrowheads="1" noTextEdit="1"/>
          </p:cNvSpPr>
          <p:nvPr/>
        </p:nvSpPr>
        <p:spPr bwMode="auto">
          <a:xfrm>
            <a:off x="1116013" y="1268413"/>
            <a:ext cx="6996112" cy="478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427" name="Line 3"/>
          <p:cNvSpPr>
            <a:spLocks noChangeShapeType="1"/>
          </p:cNvSpPr>
          <p:nvPr/>
        </p:nvSpPr>
        <p:spPr bwMode="auto">
          <a:xfrm flipV="1">
            <a:off x="1674813" y="1917700"/>
            <a:ext cx="5762625" cy="2063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28" name="Line 4"/>
          <p:cNvSpPr>
            <a:spLocks noChangeShapeType="1"/>
          </p:cNvSpPr>
          <p:nvPr/>
        </p:nvSpPr>
        <p:spPr bwMode="auto">
          <a:xfrm>
            <a:off x="1674813" y="2516188"/>
            <a:ext cx="5899150" cy="15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29" name="Line 5"/>
          <p:cNvSpPr>
            <a:spLocks noChangeShapeType="1"/>
          </p:cNvSpPr>
          <p:nvPr/>
        </p:nvSpPr>
        <p:spPr bwMode="auto">
          <a:xfrm>
            <a:off x="1674813" y="3265488"/>
            <a:ext cx="603726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30" name="Line 6"/>
          <p:cNvSpPr>
            <a:spLocks noChangeShapeType="1"/>
          </p:cNvSpPr>
          <p:nvPr/>
        </p:nvSpPr>
        <p:spPr bwMode="auto">
          <a:xfrm>
            <a:off x="1674813" y="3862388"/>
            <a:ext cx="6173787"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31" name="Line 7"/>
          <p:cNvSpPr>
            <a:spLocks noChangeShapeType="1"/>
          </p:cNvSpPr>
          <p:nvPr/>
        </p:nvSpPr>
        <p:spPr bwMode="auto">
          <a:xfrm>
            <a:off x="2773363" y="3883025"/>
            <a:ext cx="0" cy="20732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32" name="Line 8"/>
          <p:cNvSpPr>
            <a:spLocks noChangeShapeType="1"/>
          </p:cNvSpPr>
          <p:nvPr/>
        </p:nvSpPr>
        <p:spPr bwMode="auto">
          <a:xfrm>
            <a:off x="3870325" y="3862388"/>
            <a:ext cx="0" cy="209391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33" name="Line 9"/>
          <p:cNvSpPr>
            <a:spLocks noChangeShapeType="1"/>
          </p:cNvSpPr>
          <p:nvPr/>
        </p:nvSpPr>
        <p:spPr bwMode="auto">
          <a:xfrm>
            <a:off x="5105400" y="3862388"/>
            <a:ext cx="0" cy="209391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34" name="Line 10"/>
          <p:cNvSpPr>
            <a:spLocks noChangeShapeType="1"/>
          </p:cNvSpPr>
          <p:nvPr/>
        </p:nvSpPr>
        <p:spPr bwMode="auto">
          <a:xfrm>
            <a:off x="6202363" y="3862388"/>
            <a:ext cx="0" cy="209391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35" name="Freeform 11"/>
          <p:cNvSpPr>
            <a:spLocks/>
          </p:cNvSpPr>
          <p:nvPr/>
        </p:nvSpPr>
        <p:spPr bwMode="auto">
          <a:xfrm>
            <a:off x="7299325" y="1339850"/>
            <a:ext cx="549275" cy="2543175"/>
          </a:xfrm>
          <a:custGeom>
            <a:avLst/>
            <a:gdLst>
              <a:gd name="T0" fmla="*/ 0 w 720"/>
              <a:gd name="T1" fmla="*/ 0 h 3060"/>
              <a:gd name="T2" fmla="*/ 2147483647 w 720"/>
              <a:gd name="T3" fmla="*/ 2147483647 h 3060"/>
              <a:gd name="T4" fmla="*/ 0 60000 65536"/>
              <a:gd name="T5" fmla="*/ 0 60000 65536"/>
              <a:gd name="T6" fmla="*/ 0 w 720"/>
              <a:gd name="T7" fmla="*/ 0 h 3060"/>
              <a:gd name="T8" fmla="*/ 720 w 720"/>
              <a:gd name="T9" fmla="*/ 3060 h 3060"/>
            </a:gdLst>
            <a:ahLst/>
            <a:cxnLst>
              <a:cxn ang="T4">
                <a:pos x="T0" y="T1"/>
              </a:cxn>
              <a:cxn ang="T5">
                <a:pos x="T2" y="T3"/>
              </a:cxn>
            </a:cxnLst>
            <a:rect l="T6" t="T7" r="T8" b="T9"/>
            <a:pathLst>
              <a:path w="720" h="3060">
                <a:moveTo>
                  <a:pt x="0" y="0"/>
                </a:moveTo>
                <a:cubicBezTo>
                  <a:pt x="300" y="1275"/>
                  <a:pt x="600" y="2550"/>
                  <a:pt x="720" y="306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436" name="Line 12"/>
          <p:cNvSpPr>
            <a:spLocks noChangeShapeType="1"/>
          </p:cNvSpPr>
          <p:nvPr/>
        </p:nvSpPr>
        <p:spPr bwMode="auto">
          <a:xfrm>
            <a:off x="1674813" y="5956300"/>
            <a:ext cx="6173787"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37" name="Rectangle 13"/>
          <p:cNvSpPr>
            <a:spLocks noChangeArrowheads="1"/>
          </p:cNvSpPr>
          <p:nvPr/>
        </p:nvSpPr>
        <p:spPr bwMode="auto">
          <a:xfrm>
            <a:off x="1812925" y="1984375"/>
            <a:ext cx="5075238"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a:solidFill>
                  <a:srgbClr val="3333FF"/>
                </a:solidFill>
                <a:latin typeface="Arial" charset="0"/>
                <a:ea typeface="Times New Roman" pitchFamily="18" charset="0"/>
                <a:cs typeface="Arial" charset="0"/>
              </a:rPr>
              <a:t>Pengembangan produk untuk menjamin ahli teknik kemampuan staff penjual dan orientasi pemasaran dari pekerja servis </a:t>
            </a:r>
          </a:p>
        </p:txBody>
      </p:sp>
      <p:sp>
        <p:nvSpPr>
          <p:cNvPr id="103438" name="Rectangle 14"/>
          <p:cNvSpPr>
            <a:spLocks noChangeArrowheads="1"/>
          </p:cNvSpPr>
          <p:nvPr/>
        </p:nvSpPr>
        <p:spPr bwMode="auto">
          <a:xfrm>
            <a:off x="1797050" y="2582863"/>
            <a:ext cx="60356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a:solidFill>
                  <a:srgbClr val="3333FF"/>
                </a:solidFill>
                <a:latin typeface="Arial" charset="0"/>
                <a:ea typeface="Times New Roman" pitchFamily="18" charset="0"/>
                <a:cs typeface="Arial" charset="0"/>
              </a:rPr>
              <a:t>Membuat Pilihan, datadasar pekerja untuk pengetahuan grup pelanggan dan pembeli </a:t>
            </a:r>
          </a:p>
          <a:p>
            <a:pPr eaLnBrk="1" hangingPunct="1"/>
            <a:r>
              <a:rPr lang="en-US" sz="1000">
                <a:solidFill>
                  <a:srgbClr val="3333FF"/>
                </a:solidFill>
                <a:latin typeface="Arial" charset="0"/>
                <a:ea typeface="Times New Roman" pitchFamily="18" charset="0"/>
                <a:cs typeface="Arial" charset="0"/>
              </a:rPr>
              <a:t>perorangan untuk menggunakan pemakaian bagaimana produk dijual, pelayanan dan penempatan kembali</a:t>
            </a:r>
          </a:p>
        </p:txBody>
      </p:sp>
      <p:sp>
        <p:nvSpPr>
          <p:cNvPr id="103439" name="Rectangle 15"/>
          <p:cNvSpPr>
            <a:spLocks noChangeArrowheads="1"/>
          </p:cNvSpPr>
          <p:nvPr/>
        </p:nvSpPr>
        <p:spPr bwMode="auto">
          <a:xfrm>
            <a:off x="1782763" y="3332163"/>
            <a:ext cx="48006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1000">
                <a:solidFill>
                  <a:srgbClr val="3333FF"/>
                </a:solidFill>
                <a:latin typeface="Arial" charset="0"/>
                <a:ea typeface="Times New Roman" pitchFamily="18" charset="0"/>
                <a:cs typeface="Arial" charset="0"/>
              </a:rPr>
              <a:t>Pekerja pengawas kuliatas memberikan fasilitas kunci agen ; bekerja dengan agen kegiatan pengembangan produk baru</a:t>
            </a:r>
          </a:p>
        </p:txBody>
      </p:sp>
      <p:sp>
        <p:nvSpPr>
          <p:cNvPr id="103440" name="Rectangle 16"/>
          <p:cNvSpPr>
            <a:spLocks noChangeArrowheads="1"/>
          </p:cNvSpPr>
          <p:nvPr/>
        </p:nvSpPr>
        <p:spPr bwMode="auto">
          <a:xfrm>
            <a:off x="1660525" y="3929063"/>
            <a:ext cx="1096963"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1000">
                <a:solidFill>
                  <a:srgbClr val="3333FF"/>
                </a:solidFill>
                <a:latin typeface="Arial" charset="0"/>
                <a:ea typeface="Times New Roman" pitchFamily="18" charset="0"/>
                <a:cs typeface="Arial" charset="0"/>
              </a:rPr>
              <a:t>Membeli kualitas yang super, komponen yang lebih baik, menaikan kualitas dan gambaran produk akhir.</a:t>
            </a:r>
            <a:endParaRPr lang="en-US" sz="1000">
              <a:solidFill>
                <a:srgbClr val="3333FF"/>
              </a:solidFill>
              <a:latin typeface="Tahoma" pitchFamily="34" charset="0"/>
              <a:ea typeface="Times New Roman" pitchFamily="18" charset="0"/>
              <a:cs typeface="Arial" charset="0"/>
            </a:endParaRPr>
          </a:p>
          <a:p>
            <a:endParaRPr lang="en-US" sz="1000">
              <a:solidFill>
                <a:srgbClr val="3333FF"/>
              </a:solidFill>
              <a:latin typeface="Arial" charset="0"/>
              <a:ea typeface="Times New Roman" pitchFamily="18" charset="0"/>
              <a:cs typeface="Arial" charset="0"/>
            </a:endParaRPr>
          </a:p>
        </p:txBody>
      </p:sp>
      <p:sp>
        <p:nvSpPr>
          <p:cNvPr id="103441" name="Rectangle 17"/>
          <p:cNvSpPr>
            <a:spLocks noChangeArrowheads="1"/>
          </p:cNvSpPr>
          <p:nvPr/>
        </p:nvSpPr>
        <p:spPr bwMode="auto">
          <a:xfrm>
            <a:off x="2697163" y="3946525"/>
            <a:ext cx="1233487"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1000">
                <a:solidFill>
                  <a:srgbClr val="3333FF"/>
                </a:solidFill>
                <a:latin typeface="Arial" charset="0"/>
                <a:ea typeface="Times New Roman" pitchFamily="18" charset="0"/>
                <a:cs typeface="Arial" charset="0"/>
              </a:rPr>
              <a:t>Berhati-hati memeriksa produk di tiap tahpa produksi untuk memperbaiki pekerjaan produk dan tingkat terendah kerusakan</a:t>
            </a:r>
          </a:p>
        </p:txBody>
      </p:sp>
      <p:sp>
        <p:nvSpPr>
          <p:cNvPr id="103442" name="Freeform 18"/>
          <p:cNvSpPr>
            <a:spLocks/>
          </p:cNvSpPr>
          <p:nvPr/>
        </p:nvSpPr>
        <p:spPr bwMode="auto">
          <a:xfrm>
            <a:off x="7299325" y="3844925"/>
            <a:ext cx="549275" cy="2114550"/>
          </a:xfrm>
          <a:custGeom>
            <a:avLst/>
            <a:gdLst>
              <a:gd name="T0" fmla="*/ 2147483647 w 720"/>
              <a:gd name="T1" fmla="*/ 0 h 2700"/>
              <a:gd name="T2" fmla="*/ 0 w 720"/>
              <a:gd name="T3" fmla="*/ 2147483647 h 2700"/>
              <a:gd name="T4" fmla="*/ 0 60000 65536"/>
              <a:gd name="T5" fmla="*/ 0 60000 65536"/>
              <a:gd name="T6" fmla="*/ 0 w 720"/>
              <a:gd name="T7" fmla="*/ 0 h 2700"/>
              <a:gd name="T8" fmla="*/ 720 w 720"/>
              <a:gd name="T9" fmla="*/ 2700 h 2700"/>
            </a:gdLst>
            <a:ahLst/>
            <a:cxnLst>
              <a:cxn ang="T4">
                <a:pos x="T0" y="T1"/>
              </a:cxn>
              <a:cxn ang="T5">
                <a:pos x="T2" y="T3"/>
              </a:cxn>
            </a:cxnLst>
            <a:rect l="T6" t="T7" r="T8" b="T9"/>
            <a:pathLst>
              <a:path w="720" h="2700">
                <a:moveTo>
                  <a:pt x="720" y="0"/>
                </a:moveTo>
                <a:cubicBezTo>
                  <a:pt x="420" y="1125"/>
                  <a:pt x="120" y="2250"/>
                  <a:pt x="0" y="270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443" name="Rectangle 19"/>
          <p:cNvSpPr>
            <a:spLocks noChangeArrowheads="1"/>
          </p:cNvSpPr>
          <p:nvPr/>
        </p:nvSpPr>
        <p:spPr bwMode="auto">
          <a:xfrm>
            <a:off x="1812925" y="1390650"/>
            <a:ext cx="5075238"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1000">
                <a:solidFill>
                  <a:srgbClr val="3333FF"/>
                </a:solidFill>
                <a:latin typeface="Arial" charset="0"/>
                <a:ea typeface="Times New Roman" pitchFamily="18" charset="0"/>
                <a:cs typeface="Arial" charset="0"/>
              </a:rPr>
              <a:t>Memotong-produksi teknologi dan produk gambar untuk mempertahankan gambaran tertentu dan produk aktual</a:t>
            </a:r>
            <a:endParaRPr lang="sv-SE">
              <a:solidFill>
                <a:srgbClr val="3333FF"/>
              </a:solidFill>
              <a:latin typeface="Arial" charset="0"/>
              <a:ea typeface="Times New Roman" pitchFamily="18" charset="0"/>
              <a:cs typeface="Arial" charset="0"/>
            </a:endParaRPr>
          </a:p>
        </p:txBody>
      </p:sp>
      <p:sp>
        <p:nvSpPr>
          <p:cNvPr id="103444" name="Rectangle 20"/>
          <p:cNvSpPr>
            <a:spLocks noChangeArrowheads="1"/>
          </p:cNvSpPr>
          <p:nvPr/>
        </p:nvSpPr>
        <p:spPr bwMode="auto">
          <a:xfrm>
            <a:off x="3976688" y="3946525"/>
            <a:ext cx="960437"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1000">
                <a:solidFill>
                  <a:srgbClr val="3333FF"/>
                </a:solidFill>
                <a:latin typeface="Arial" charset="0"/>
                <a:ea typeface="Times New Roman" pitchFamily="18" charset="0"/>
                <a:cs typeface="Arial" charset="0"/>
              </a:rPr>
              <a:t>Koordinasi JIT dengan pembeli; digunakan sendiri atau transportasi melayani kepastian waktu</a:t>
            </a:r>
          </a:p>
        </p:txBody>
      </p:sp>
      <p:sp>
        <p:nvSpPr>
          <p:cNvPr id="103445" name="Rectangle 21"/>
          <p:cNvSpPr>
            <a:spLocks noChangeArrowheads="1"/>
          </p:cNvSpPr>
          <p:nvPr/>
        </p:nvSpPr>
        <p:spPr bwMode="auto">
          <a:xfrm>
            <a:off x="5089525" y="3946525"/>
            <a:ext cx="1096963"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1000">
                <a:solidFill>
                  <a:srgbClr val="3333FF"/>
                </a:solidFill>
                <a:latin typeface="Arial" charset="0"/>
                <a:ea typeface="Times New Roman" pitchFamily="18" charset="0"/>
                <a:cs typeface="Arial" charset="0"/>
              </a:rPr>
              <a:t>Membangun gambaran merk yang mahal, informative iklan dan promosi.</a:t>
            </a:r>
            <a:endParaRPr lang="en-US" sz="1000">
              <a:solidFill>
                <a:srgbClr val="3333FF"/>
              </a:solidFill>
              <a:latin typeface="Tahoma" pitchFamily="34" charset="0"/>
              <a:ea typeface="Times New Roman" pitchFamily="18" charset="0"/>
              <a:cs typeface="Arial" charset="0"/>
            </a:endParaRPr>
          </a:p>
          <a:p>
            <a:endParaRPr lang="en-US" sz="1000">
              <a:solidFill>
                <a:srgbClr val="3333FF"/>
              </a:solidFill>
              <a:latin typeface="Arial" charset="0"/>
              <a:ea typeface="Times New Roman" pitchFamily="18" charset="0"/>
              <a:cs typeface="Arial" charset="0"/>
            </a:endParaRPr>
          </a:p>
        </p:txBody>
      </p:sp>
      <p:sp>
        <p:nvSpPr>
          <p:cNvPr id="103446" name="Rectangle 22"/>
          <p:cNvSpPr>
            <a:spLocks noChangeArrowheads="1"/>
          </p:cNvSpPr>
          <p:nvPr/>
        </p:nvSpPr>
        <p:spPr bwMode="auto">
          <a:xfrm>
            <a:off x="6218238" y="3929063"/>
            <a:ext cx="1096962" cy="194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1000">
                <a:solidFill>
                  <a:srgbClr val="3333FF"/>
                </a:solidFill>
                <a:latin typeface="Arial" charset="0"/>
                <a:ea typeface="Times New Roman" pitchFamily="18" charset="0"/>
                <a:cs typeface="Arial" charset="0"/>
              </a:rPr>
              <a:t>Menginginkan pelayanan pekerja dengan pertimbangan matang untuk kredit pelanggan bagi perbaikan</a:t>
            </a:r>
          </a:p>
        </p:txBody>
      </p:sp>
      <p:sp>
        <p:nvSpPr>
          <p:cNvPr id="103447" name="Line 23"/>
          <p:cNvSpPr>
            <a:spLocks noChangeShapeType="1"/>
          </p:cNvSpPr>
          <p:nvPr/>
        </p:nvSpPr>
        <p:spPr bwMode="auto">
          <a:xfrm>
            <a:off x="1662113" y="1319213"/>
            <a:ext cx="0" cy="46386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48" name="Freeform 24"/>
          <p:cNvSpPr>
            <a:spLocks/>
          </p:cNvSpPr>
          <p:nvPr/>
        </p:nvSpPr>
        <p:spPr bwMode="auto">
          <a:xfrm>
            <a:off x="7832725" y="1303338"/>
            <a:ext cx="549275" cy="2543175"/>
          </a:xfrm>
          <a:custGeom>
            <a:avLst/>
            <a:gdLst>
              <a:gd name="T0" fmla="*/ 0 w 720"/>
              <a:gd name="T1" fmla="*/ 0 h 3060"/>
              <a:gd name="T2" fmla="*/ 2147483647 w 720"/>
              <a:gd name="T3" fmla="*/ 2147483647 h 3060"/>
              <a:gd name="T4" fmla="*/ 0 60000 65536"/>
              <a:gd name="T5" fmla="*/ 0 60000 65536"/>
              <a:gd name="T6" fmla="*/ 0 w 720"/>
              <a:gd name="T7" fmla="*/ 0 h 3060"/>
              <a:gd name="T8" fmla="*/ 720 w 720"/>
              <a:gd name="T9" fmla="*/ 3060 h 3060"/>
            </a:gdLst>
            <a:ahLst/>
            <a:cxnLst>
              <a:cxn ang="T4">
                <a:pos x="T0" y="T1"/>
              </a:cxn>
              <a:cxn ang="T5">
                <a:pos x="T2" y="T3"/>
              </a:cxn>
            </a:cxnLst>
            <a:rect l="T6" t="T7" r="T8" b="T9"/>
            <a:pathLst>
              <a:path w="720" h="3060">
                <a:moveTo>
                  <a:pt x="0" y="0"/>
                </a:moveTo>
                <a:cubicBezTo>
                  <a:pt x="300" y="1275"/>
                  <a:pt x="600" y="2550"/>
                  <a:pt x="720" y="306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449" name="Freeform 25"/>
          <p:cNvSpPr>
            <a:spLocks/>
          </p:cNvSpPr>
          <p:nvPr/>
        </p:nvSpPr>
        <p:spPr bwMode="auto">
          <a:xfrm>
            <a:off x="7848600" y="3862388"/>
            <a:ext cx="549275" cy="2079625"/>
          </a:xfrm>
          <a:custGeom>
            <a:avLst/>
            <a:gdLst>
              <a:gd name="T0" fmla="*/ 2147483647 w 720"/>
              <a:gd name="T1" fmla="*/ 0 h 2520"/>
              <a:gd name="T2" fmla="*/ 0 w 720"/>
              <a:gd name="T3" fmla="*/ 2147483647 h 2520"/>
              <a:gd name="T4" fmla="*/ 0 60000 65536"/>
              <a:gd name="T5" fmla="*/ 0 60000 65536"/>
              <a:gd name="T6" fmla="*/ 0 w 720"/>
              <a:gd name="T7" fmla="*/ 0 h 2520"/>
              <a:gd name="T8" fmla="*/ 720 w 720"/>
              <a:gd name="T9" fmla="*/ 2520 h 2520"/>
            </a:gdLst>
            <a:ahLst/>
            <a:cxnLst>
              <a:cxn ang="T4">
                <a:pos x="T0" y="T1"/>
              </a:cxn>
              <a:cxn ang="T5">
                <a:pos x="T2" y="T3"/>
              </a:cxn>
            </a:cxnLst>
            <a:rect l="T6" t="T7" r="T8" b="T9"/>
            <a:pathLst>
              <a:path w="720" h="2520">
                <a:moveTo>
                  <a:pt x="720" y="0"/>
                </a:moveTo>
                <a:cubicBezTo>
                  <a:pt x="420" y="1050"/>
                  <a:pt x="120" y="2100"/>
                  <a:pt x="0" y="252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450" name="Line 26"/>
          <p:cNvSpPr>
            <a:spLocks noChangeShapeType="1"/>
          </p:cNvSpPr>
          <p:nvPr/>
        </p:nvSpPr>
        <p:spPr bwMode="auto">
          <a:xfrm>
            <a:off x="1662113" y="1317625"/>
            <a:ext cx="6170612"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51" name="Rectangle 27"/>
          <p:cNvSpPr>
            <a:spLocks noChangeArrowheads="1"/>
          </p:cNvSpPr>
          <p:nvPr/>
        </p:nvSpPr>
        <p:spPr bwMode="auto">
          <a:xfrm rot="5224597">
            <a:off x="7028656" y="3459957"/>
            <a:ext cx="1944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US" sz="1000">
                <a:solidFill>
                  <a:srgbClr val="3333FF"/>
                </a:solidFill>
                <a:latin typeface="Arial" charset="0"/>
                <a:ea typeface="Times New Roman" pitchFamily="18" charset="0"/>
                <a:cs typeface="Arial" charset="0"/>
              </a:rPr>
              <a:t>Margin Keuntungan</a:t>
            </a:r>
          </a:p>
        </p:txBody>
      </p:sp>
      <p:sp>
        <p:nvSpPr>
          <p:cNvPr id="103452" name="Rectangle 28"/>
          <p:cNvSpPr>
            <a:spLocks noChangeArrowheads="1"/>
          </p:cNvSpPr>
          <p:nvPr/>
        </p:nvSpPr>
        <p:spPr bwMode="auto">
          <a:xfrm>
            <a:off x="533400" y="1219200"/>
            <a:ext cx="1509713"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a:latin typeface="Arial" charset="0"/>
              <a:ea typeface="Times New Roman" pitchFamily="18" charset="0"/>
              <a:cs typeface="Arial" charset="0"/>
            </a:endParaRPr>
          </a:p>
          <a:p>
            <a:r>
              <a:rPr lang="en-US" sz="1000">
                <a:solidFill>
                  <a:srgbClr val="3333FF"/>
                </a:solidFill>
                <a:latin typeface="Arial" charset="0"/>
                <a:ea typeface="Times New Roman" pitchFamily="18" charset="0"/>
                <a:cs typeface="Arial" charset="0"/>
              </a:rPr>
              <a:t>Perkembangan Teknologi</a:t>
            </a:r>
          </a:p>
        </p:txBody>
      </p:sp>
      <p:sp>
        <p:nvSpPr>
          <p:cNvPr id="103453" name="Rectangle 29"/>
          <p:cNvSpPr>
            <a:spLocks noChangeArrowheads="1"/>
          </p:cNvSpPr>
          <p:nvPr/>
        </p:nvSpPr>
        <p:spPr bwMode="auto">
          <a:xfrm>
            <a:off x="533400" y="1817688"/>
            <a:ext cx="1096963"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a:latin typeface="Arial" charset="0"/>
              <a:ea typeface="Times New Roman" pitchFamily="18" charset="0"/>
              <a:cs typeface="Arial" charset="0"/>
            </a:endParaRPr>
          </a:p>
          <a:p>
            <a:r>
              <a:rPr lang="en-US" sz="1000">
                <a:solidFill>
                  <a:srgbClr val="3333FF"/>
                </a:solidFill>
                <a:latin typeface="Arial" charset="0"/>
                <a:ea typeface="Times New Roman" pitchFamily="18" charset="0"/>
                <a:cs typeface="Arial" charset="0"/>
              </a:rPr>
              <a:t>Manajemen SDM</a:t>
            </a:r>
          </a:p>
        </p:txBody>
      </p:sp>
      <p:sp>
        <p:nvSpPr>
          <p:cNvPr id="103454" name="Rectangle 30"/>
          <p:cNvSpPr>
            <a:spLocks noChangeArrowheads="1"/>
          </p:cNvSpPr>
          <p:nvPr/>
        </p:nvSpPr>
        <p:spPr bwMode="auto">
          <a:xfrm>
            <a:off x="533400" y="2416175"/>
            <a:ext cx="1096963"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a:latin typeface="Arial" charset="0"/>
              <a:ea typeface="Times New Roman" pitchFamily="18" charset="0"/>
              <a:cs typeface="Arial" charset="0"/>
            </a:endParaRPr>
          </a:p>
          <a:p>
            <a:r>
              <a:rPr lang="en-US" sz="1000">
                <a:solidFill>
                  <a:srgbClr val="3333FF"/>
                </a:solidFill>
                <a:latin typeface="Arial" charset="0"/>
                <a:ea typeface="Times New Roman" pitchFamily="18" charset="0"/>
                <a:cs typeface="Arial" charset="0"/>
              </a:rPr>
              <a:t>Administrasi Umum</a:t>
            </a:r>
          </a:p>
        </p:txBody>
      </p:sp>
      <p:sp>
        <p:nvSpPr>
          <p:cNvPr id="103455" name="Rectangle 31"/>
          <p:cNvSpPr>
            <a:spLocks noChangeArrowheads="1"/>
          </p:cNvSpPr>
          <p:nvPr/>
        </p:nvSpPr>
        <p:spPr bwMode="auto">
          <a:xfrm>
            <a:off x="533400" y="3176588"/>
            <a:ext cx="1096963"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a:latin typeface="Arial" charset="0"/>
              <a:ea typeface="Times New Roman" pitchFamily="18" charset="0"/>
              <a:cs typeface="Arial" charset="0"/>
            </a:endParaRPr>
          </a:p>
          <a:p>
            <a:r>
              <a:rPr lang="en-US" sz="1000">
                <a:solidFill>
                  <a:srgbClr val="3333FF"/>
                </a:solidFill>
                <a:latin typeface="Arial" charset="0"/>
                <a:ea typeface="Times New Roman" pitchFamily="18" charset="0"/>
                <a:cs typeface="Arial" charset="0"/>
              </a:rPr>
              <a:t>Pembelian</a:t>
            </a:r>
          </a:p>
        </p:txBody>
      </p:sp>
      <p:sp>
        <p:nvSpPr>
          <p:cNvPr id="103456" name="Rectangle 32"/>
          <p:cNvSpPr>
            <a:spLocks noChangeArrowheads="1"/>
          </p:cNvSpPr>
          <p:nvPr/>
        </p:nvSpPr>
        <p:spPr bwMode="auto">
          <a:xfrm>
            <a:off x="1630363" y="6121400"/>
            <a:ext cx="13716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a:solidFill>
                  <a:srgbClr val="3333FF"/>
                </a:solidFill>
                <a:latin typeface="Arial" charset="0"/>
                <a:ea typeface="Times New Roman" pitchFamily="18" charset="0"/>
                <a:cs typeface="Arial" charset="0"/>
              </a:rPr>
              <a:t>Logistik didalam batas</a:t>
            </a:r>
          </a:p>
        </p:txBody>
      </p:sp>
      <p:sp>
        <p:nvSpPr>
          <p:cNvPr id="103457" name="Rectangle 33"/>
          <p:cNvSpPr>
            <a:spLocks noChangeArrowheads="1"/>
          </p:cNvSpPr>
          <p:nvPr/>
        </p:nvSpPr>
        <p:spPr bwMode="auto">
          <a:xfrm>
            <a:off x="3916363" y="6078538"/>
            <a:ext cx="13716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a:solidFill>
                  <a:srgbClr val="3333FF"/>
                </a:solidFill>
                <a:latin typeface="Arial" charset="0"/>
                <a:ea typeface="Times New Roman" pitchFamily="18" charset="0"/>
                <a:cs typeface="Arial" charset="0"/>
              </a:rPr>
              <a:t>Logistik diluar batas</a:t>
            </a:r>
          </a:p>
        </p:txBody>
      </p:sp>
      <p:sp>
        <p:nvSpPr>
          <p:cNvPr id="103458" name="Rectangle 34"/>
          <p:cNvSpPr>
            <a:spLocks noChangeArrowheads="1"/>
          </p:cNvSpPr>
          <p:nvPr/>
        </p:nvSpPr>
        <p:spPr bwMode="auto">
          <a:xfrm>
            <a:off x="5105400" y="6078538"/>
            <a:ext cx="1371600"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a:solidFill>
                  <a:srgbClr val="3333FF"/>
                </a:solidFill>
                <a:latin typeface="Arial" charset="0"/>
                <a:ea typeface="Times New Roman" pitchFamily="18" charset="0"/>
                <a:cs typeface="Arial" charset="0"/>
              </a:rPr>
              <a:t>Pemasaran dan Penjualan</a:t>
            </a:r>
          </a:p>
        </p:txBody>
      </p:sp>
      <p:sp>
        <p:nvSpPr>
          <p:cNvPr id="103459" name="Rectangle 35"/>
          <p:cNvSpPr>
            <a:spLocks noChangeArrowheads="1"/>
          </p:cNvSpPr>
          <p:nvPr/>
        </p:nvSpPr>
        <p:spPr bwMode="auto">
          <a:xfrm>
            <a:off x="6202363" y="5907088"/>
            <a:ext cx="137160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a:latin typeface="Arial" charset="0"/>
              <a:ea typeface="Times New Roman" pitchFamily="18" charset="0"/>
              <a:cs typeface="Arial" charset="0"/>
            </a:endParaRPr>
          </a:p>
          <a:p>
            <a:r>
              <a:rPr lang="en-US" sz="1000">
                <a:solidFill>
                  <a:srgbClr val="3333FF"/>
                </a:solidFill>
                <a:latin typeface="Arial" charset="0"/>
                <a:ea typeface="Times New Roman" pitchFamily="18" charset="0"/>
                <a:cs typeface="Arial" charset="0"/>
              </a:rPr>
              <a:t>Pelayanan</a:t>
            </a:r>
          </a:p>
        </p:txBody>
      </p:sp>
      <p:sp>
        <p:nvSpPr>
          <p:cNvPr id="103460" name="Rectangle 36"/>
          <p:cNvSpPr>
            <a:spLocks noChangeArrowheads="1"/>
          </p:cNvSpPr>
          <p:nvPr/>
        </p:nvSpPr>
        <p:spPr bwMode="auto">
          <a:xfrm>
            <a:off x="3001963" y="6107113"/>
            <a:ext cx="137160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a:solidFill>
                  <a:srgbClr val="3333FF"/>
                </a:solidFill>
                <a:latin typeface="Arial" charset="0"/>
                <a:ea typeface="Times New Roman" pitchFamily="18" charset="0"/>
                <a:cs typeface="Arial" charset="0"/>
              </a:rPr>
              <a:t>Operasi</a:t>
            </a:r>
          </a:p>
        </p:txBody>
      </p:sp>
      <p:sp>
        <p:nvSpPr>
          <p:cNvPr id="103461" name="Rectangle 37"/>
          <p:cNvSpPr>
            <a:spLocks noChangeArrowheads="1"/>
          </p:cNvSpPr>
          <p:nvPr/>
        </p:nvSpPr>
        <p:spPr bwMode="auto">
          <a:xfrm>
            <a:off x="1219200" y="224264"/>
            <a:ext cx="6629400" cy="830997"/>
          </a:xfrm>
          <a:prstGeom prst="rect">
            <a:avLst/>
          </a:prstGeom>
          <a:solidFill>
            <a:srgbClr val="71BBA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342900" indent="-342900" algn="ctr" eaLnBrk="1" hangingPunct="1">
              <a:tabLst>
                <a:tab pos="228600" algn="l"/>
              </a:tabLst>
            </a:pPr>
            <a:r>
              <a:rPr lang="pt-BR" sz="2400" b="1" dirty="0">
                <a:solidFill>
                  <a:srgbClr val="0000FF"/>
                </a:solidFill>
                <a:latin typeface="Arial" charset="0"/>
                <a:ea typeface="Times New Roman" pitchFamily="18" charset="0"/>
                <a:cs typeface="Arial" charset="0"/>
              </a:rPr>
              <a:t>Contoh Cara Bisnis mencapai Persaingan Laba   melalui </a:t>
            </a:r>
            <a:r>
              <a:rPr lang="pt-BR" sz="2400" b="1" dirty="0" smtClean="0">
                <a:solidFill>
                  <a:srgbClr val="0000FF"/>
                </a:solidFill>
                <a:latin typeface="Arial" charset="0"/>
                <a:ea typeface="Times New Roman" pitchFamily="18" charset="0"/>
                <a:cs typeface="Arial" charset="0"/>
              </a:rPr>
              <a:t>Diferensiasi</a:t>
            </a:r>
            <a:endParaRPr lang="en-US" sz="2400" dirty="0">
              <a:solidFill>
                <a:srgbClr val="0000FF"/>
              </a:solidFill>
              <a:latin typeface="Arial" charset="0"/>
              <a:ea typeface="Times New Roman" pitchFamily="18" charset="0"/>
              <a:cs typeface="Arial" charset="0"/>
            </a:endParaRPr>
          </a:p>
        </p:txBody>
      </p:sp>
      <p:sp>
        <p:nvSpPr>
          <p:cNvPr id="103462" name="Rectangle 38"/>
          <p:cNvSpPr>
            <a:spLocks noChangeArrowheads="1"/>
          </p:cNvSpPr>
          <p:nvPr/>
        </p:nvSpPr>
        <p:spPr bwMode="auto">
          <a:xfrm>
            <a:off x="298450" y="16938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a:endParaRPr lang="en-US"/>
          </a:p>
        </p:txBody>
      </p:sp>
      <p:sp>
        <p:nvSpPr>
          <p:cNvPr id="103463" name="Rectangle 39"/>
          <p:cNvSpPr>
            <a:spLocks noChangeArrowheads="1"/>
          </p:cNvSpPr>
          <p:nvPr/>
        </p:nvSpPr>
        <p:spPr bwMode="auto">
          <a:xfrm>
            <a:off x="298450" y="53514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en-US">
              <a:latin typeface="Arial" charset="0"/>
            </a:endParaRPr>
          </a:p>
        </p:txBody>
      </p:sp>
    </p:spTree>
    <p:extLst>
      <p:ext uri="{BB962C8B-B14F-4D97-AF65-F5344CB8AC3E}">
        <p14:creationId xmlns:p14="http://schemas.microsoft.com/office/powerpoint/2010/main" val="1951202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ChangeArrowheads="1"/>
          </p:cNvSpPr>
          <p:nvPr/>
        </p:nvSpPr>
        <p:spPr bwMode="auto">
          <a:xfrm>
            <a:off x="642938" y="685800"/>
            <a:ext cx="8077200" cy="579438"/>
          </a:xfrm>
          <a:prstGeom prst="rect">
            <a:avLst/>
          </a:prstGeom>
          <a:solidFill>
            <a:srgbClr val="66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rtl="1" eaLnBrk="1" hangingPunct="1">
              <a:tabLst>
                <a:tab pos="342900" algn="l"/>
                <a:tab pos="1028700" algn="l"/>
                <a:tab pos="3657600" algn="l"/>
              </a:tabLst>
            </a:pPr>
            <a:r>
              <a:rPr lang="en-US" sz="3200" b="1">
                <a:solidFill>
                  <a:srgbClr val="FF3300"/>
                </a:solidFill>
                <a:latin typeface="Arial" charset="0"/>
                <a:cs typeface="Arial" charset="0"/>
              </a:rPr>
              <a:t>STRATEGI BERBASIS KECEPATAN</a:t>
            </a:r>
            <a:endParaRPr lang="id-ID" sz="3200">
              <a:solidFill>
                <a:srgbClr val="FF3300"/>
              </a:solidFill>
              <a:latin typeface="Arial" charset="0"/>
              <a:cs typeface="Arial" charset="0"/>
            </a:endParaRPr>
          </a:p>
        </p:txBody>
      </p:sp>
      <p:sp>
        <p:nvSpPr>
          <p:cNvPr id="104451" name="Rectangle 3"/>
          <p:cNvSpPr>
            <a:spLocks noChangeArrowheads="1"/>
          </p:cNvSpPr>
          <p:nvPr/>
        </p:nvSpPr>
        <p:spPr bwMode="auto">
          <a:xfrm>
            <a:off x="533400" y="3175000"/>
            <a:ext cx="8153400" cy="301307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rtl="1" eaLnBrk="1" hangingPunct="1">
              <a:tabLst>
                <a:tab pos="228600" algn="l"/>
                <a:tab pos="1028700" algn="l"/>
                <a:tab pos="3657600" algn="l"/>
              </a:tabLst>
            </a:pPr>
            <a:r>
              <a:rPr lang="id-ID" sz="2400" b="1">
                <a:solidFill>
                  <a:srgbClr val="0033CC"/>
                </a:solidFill>
                <a:latin typeface="Tahoma" pitchFamily="34" charset="0"/>
              </a:rPr>
              <a:t>Keuntungan kompetitif berbasis kecepatan</a:t>
            </a:r>
            <a:endParaRPr lang="en-US" sz="2400" b="1">
              <a:solidFill>
                <a:srgbClr val="0033CC"/>
              </a:solidFill>
              <a:latin typeface="Tahoma" pitchFamily="34" charset="0"/>
            </a:endParaRPr>
          </a:p>
          <a:p>
            <a:pPr algn="ctr" rtl="1" eaLnBrk="1" hangingPunct="1">
              <a:tabLst>
                <a:tab pos="228600" algn="l"/>
                <a:tab pos="1028700" algn="l"/>
                <a:tab pos="3657600" algn="l"/>
              </a:tabLst>
            </a:pPr>
            <a:r>
              <a:rPr lang="id-ID" sz="2400" b="1">
                <a:solidFill>
                  <a:srgbClr val="FF3300"/>
                </a:solidFill>
                <a:latin typeface="Tahoma" pitchFamily="34" charset="0"/>
              </a:rPr>
              <a:t>dapat diciptakan</a:t>
            </a:r>
            <a:r>
              <a:rPr lang="id-ID" sz="2400" b="1">
                <a:solidFill>
                  <a:srgbClr val="0033CC"/>
                </a:solidFill>
                <a:latin typeface="Tahoma" pitchFamily="34" charset="0"/>
              </a:rPr>
              <a:t> melalui beberapa aktifitas</a:t>
            </a:r>
            <a:r>
              <a:rPr lang="id-ID" sz="2400">
                <a:solidFill>
                  <a:srgbClr val="0033CC"/>
                </a:solidFill>
                <a:latin typeface="Tahoma" pitchFamily="34" charset="0"/>
              </a:rPr>
              <a:t> :</a:t>
            </a:r>
            <a:endParaRPr lang="en-US" sz="2400">
              <a:solidFill>
                <a:srgbClr val="0033CC"/>
              </a:solidFill>
              <a:latin typeface="Tahoma" pitchFamily="34" charset="0"/>
            </a:endParaRPr>
          </a:p>
          <a:p>
            <a:pPr algn="ctr" rtl="1" eaLnBrk="1" hangingPunct="1">
              <a:tabLst>
                <a:tab pos="228600" algn="l"/>
                <a:tab pos="1028700" algn="l"/>
                <a:tab pos="3657600" algn="l"/>
              </a:tabLst>
            </a:pPr>
            <a:endParaRPr lang="en-US" sz="2400" b="1">
              <a:solidFill>
                <a:srgbClr val="0033CC"/>
              </a:solidFill>
              <a:latin typeface="Arial" charset="0"/>
              <a:cs typeface="Arial" charset="0"/>
            </a:endParaRPr>
          </a:p>
          <a:p>
            <a:pPr algn="ctr" rtl="1" eaLnBrk="1" hangingPunct="1">
              <a:tabLst>
                <a:tab pos="228600" algn="l"/>
                <a:tab pos="1028700" algn="l"/>
                <a:tab pos="3657600" algn="l"/>
              </a:tabLst>
            </a:pPr>
            <a:r>
              <a:rPr lang="id-ID" sz="2400" b="1">
                <a:solidFill>
                  <a:srgbClr val="0033CC"/>
                </a:solidFill>
                <a:latin typeface="Arial" charset="0"/>
                <a:cs typeface="Arial" charset="0"/>
              </a:rPr>
              <a:t>Kemauan mendengar pelanggan</a:t>
            </a:r>
            <a:endParaRPr lang="en-US" sz="2400" b="1">
              <a:solidFill>
                <a:srgbClr val="0033CC"/>
              </a:solidFill>
              <a:latin typeface="Arial" charset="0"/>
              <a:cs typeface="Arial" charset="0"/>
            </a:endParaRPr>
          </a:p>
          <a:p>
            <a:pPr algn="ctr" rtl="1" eaLnBrk="1" hangingPunct="1">
              <a:tabLst>
                <a:tab pos="228600" algn="l"/>
                <a:tab pos="1028700" algn="l"/>
                <a:tab pos="3657600" algn="l"/>
              </a:tabLst>
            </a:pPr>
            <a:r>
              <a:rPr lang="id-ID" sz="2400" b="1">
                <a:solidFill>
                  <a:srgbClr val="FF3300"/>
                </a:solidFill>
                <a:latin typeface="Arial" charset="0"/>
                <a:cs typeface="Arial" charset="0"/>
              </a:rPr>
              <a:t>Peredaran perkembangan produk</a:t>
            </a:r>
            <a:endParaRPr lang="en-US" sz="2400" b="1">
              <a:solidFill>
                <a:srgbClr val="FF3300"/>
              </a:solidFill>
              <a:latin typeface="Arial" charset="0"/>
              <a:cs typeface="Arial" charset="0"/>
            </a:endParaRPr>
          </a:p>
          <a:p>
            <a:pPr algn="ctr" rtl="1" eaLnBrk="1" hangingPunct="1">
              <a:tabLst>
                <a:tab pos="228600" algn="l"/>
                <a:tab pos="1028700" algn="l"/>
                <a:tab pos="3657600" algn="l"/>
              </a:tabLst>
            </a:pPr>
            <a:r>
              <a:rPr lang="id-ID" sz="2400" b="1">
                <a:solidFill>
                  <a:srgbClr val="0033CC"/>
                </a:solidFill>
                <a:latin typeface="Arial" charset="0"/>
                <a:cs typeface="Arial" charset="0"/>
              </a:rPr>
              <a:t>Peningkatan produk atau pelayanan</a:t>
            </a:r>
            <a:endParaRPr lang="en-US" sz="2400" b="1">
              <a:solidFill>
                <a:srgbClr val="0033CC"/>
              </a:solidFill>
              <a:latin typeface="Arial" charset="0"/>
              <a:cs typeface="Arial" charset="0"/>
            </a:endParaRPr>
          </a:p>
          <a:p>
            <a:pPr algn="ctr" rtl="1" eaLnBrk="1" hangingPunct="1">
              <a:tabLst>
                <a:tab pos="228600" algn="l"/>
                <a:tab pos="1028700" algn="l"/>
                <a:tab pos="3657600" algn="l"/>
              </a:tabLst>
            </a:pPr>
            <a:r>
              <a:rPr lang="id-ID" sz="2400" b="1">
                <a:solidFill>
                  <a:srgbClr val="FF3300"/>
                </a:solidFill>
                <a:latin typeface="Arial" charset="0"/>
                <a:cs typeface="Arial" charset="0"/>
              </a:rPr>
              <a:t>Cepat dalam pengiriman dan pendistribusian</a:t>
            </a:r>
            <a:endParaRPr lang="en-US" sz="2400" b="1">
              <a:solidFill>
                <a:srgbClr val="FF3300"/>
              </a:solidFill>
              <a:latin typeface="Arial" charset="0"/>
              <a:cs typeface="Arial" charset="0"/>
            </a:endParaRPr>
          </a:p>
          <a:p>
            <a:pPr algn="ctr" rtl="1" eaLnBrk="1" hangingPunct="1">
              <a:tabLst>
                <a:tab pos="228600" algn="l"/>
                <a:tab pos="1028700" algn="l"/>
                <a:tab pos="3657600" algn="l"/>
              </a:tabLst>
            </a:pPr>
            <a:r>
              <a:rPr lang="id-ID" sz="2400" b="1">
                <a:solidFill>
                  <a:srgbClr val="0033CC"/>
                </a:solidFill>
                <a:latin typeface="Arial" charset="0"/>
                <a:cs typeface="Arial" charset="0"/>
              </a:rPr>
              <a:t>Berbagi informasi dan tehnologi</a:t>
            </a:r>
          </a:p>
        </p:txBody>
      </p:sp>
      <p:sp>
        <p:nvSpPr>
          <p:cNvPr id="104452" name="Rectangle 4"/>
          <p:cNvSpPr>
            <a:spLocks noChangeArrowheads="1"/>
          </p:cNvSpPr>
          <p:nvPr/>
        </p:nvSpPr>
        <p:spPr bwMode="auto">
          <a:xfrm>
            <a:off x="566738" y="1524000"/>
            <a:ext cx="8229600" cy="1187450"/>
          </a:xfrm>
          <a:prstGeom prst="rect">
            <a:avLst/>
          </a:prstGeom>
          <a:solidFill>
            <a:srgbClr val="66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rtl="1" eaLnBrk="1" hangingPunct="1">
              <a:tabLst>
                <a:tab pos="342900" algn="l"/>
                <a:tab pos="1028700" algn="l"/>
                <a:tab pos="3657600" algn="l"/>
              </a:tabLst>
            </a:pPr>
            <a:r>
              <a:rPr lang="en-US" sz="2400" b="1">
                <a:solidFill>
                  <a:srgbClr val="990099"/>
                </a:solidFill>
                <a:latin typeface="Arial" charset="0"/>
                <a:cs typeface="Arial" charset="0"/>
              </a:rPr>
              <a:t>Respon yang cepat</a:t>
            </a:r>
            <a:r>
              <a:rPr lang="en-US" sz="2400" b="1">
                <a:solidFill>
                  <a:srgbClr val="0033CC"/>
                </a:solidFill>
                <a:latin typeface="Arial" charset="0"/>
                <a:cs typeface="Arial" charset="0"/>
              </a:rPr>
              <a:t> kepada permintaan pelanggan, perubahan teknologi yang menjadi sumber keuntungan kompetitif</a:t>
            </a:r>
            <a:endParaRPr lang="id-ID" sz="2400">
              <a:solidFill>
                <a:srgbClr val="0033CC"/>
              </a:solidFill>
              <a:latin typeface="Arial" charset="0"/>
              <a:cs typeface="Arial" charset="0"/>
            </a:endParaRPr>
          </a:p>
        </p:txBody>
      </p:sp>
    </p:spTree>
    <p:extLst>
      <p:ext uri="{BB962C8B-B14F-4D97-AF65-F5344CB8AC3E}">
        <p14:creationId xmlns:p14="http://schemas.microsoft.com/office/powerpoint/2010/main" val="2843403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AutoShape 2"/>
          <p:cNvSpPr>
            <a:spLocks noChangeAspect="1" noChangeArrowheads="1" noTextEdit="1"/>
          </p:cNvSpPr>
          <p:nvPr/>
        </p:nvSpPr>
        <p:spPr bwMode="auto">
          <a:xfrm>
            <a:off x="1547813" y="1268413"/>
            <a:ext cx="7380287" cy="491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5475" name="Line 3"/>
          <p:cNvSpPr>
            <a:spLocks noChangeShapeType="1"/>
          </p:cNvSpPr>
          <p:nvPr/>
        </p:nvSpPr>
        <p:spPr bwMode="auto">
          <a:xfrm flipV="1">
            <a:off x="1679575" y="1862138"/>
            <a:ext cx="6078538" cy="2063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76" name="Line 4"/>
          <p:cNvSpPr>
            <a:spLocks noChangeShapeType="1"/>
          </p:cNvSpPr>
          <p:nvPr/>
        </p:nvSpPr>
        <p:spPr bwMode="auto">
          <a:xfrm>
            <a:off x="1679575" y="2476500"/>
            <a:ext cx="622300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77" name="Line 5"/>
          <p:cNvSpPr>
            <a:spLocks noChangeShapeType="1"/>
          </p:cNvSpPr>
          <p:nvPr/>
        </p:nvSpPr>
        <p:spPr bwMode="auto">
          <a:xfrm>
            <a:off x="1679575" y="3244850"/>
            <a:ext cx="6367463"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78" name="Line 6"/>
          <p:cNvSpPr>
            <a:spLocks noChangeShapeType="1"/>
          </p:cNvSpPr>
          <p:nvPr/>
        </p:nvSpPr>
        <p:spPr bwMode="auto">
          <a:xfrm>
            <a:off x="1679575" y="3857625"/>
            <a:ext cx="6511925"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79" name="Line 7"/>
          <p:cNvSpPr>
            <a:spLocks noChangeShapeType="1"/>
          </p:cNvSpPr>
          <p:nvPr/>
        </p:nvSpPr>
        <p:spPr bwMode="auto">
          <a:xfrm>
            <a:off x="2836863" y="3878263"/>
            <a:ext cx="1587" cy="212883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80" name="Line 8"/>
          <p:cNvSpPr>
            <a:spLocks noChangeShapeType="1"/>
          </p:cNvSpPr>
          <p:nvPr/>
        </p:nvSpPr>
        <p:spPr bwMode="auto">
          <a:xfrm>
            <a:off x="3995738" y="3857625"/>
            <a:ext cx="0" cy="21494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81" name="Line 9"/>
          <p:cNvSpPr>
            <a:spLocks noChangeShapeType="1"/>
          </p:cNvSpPr>
          <p:nvPr/>
        </p:nvSpPr>
        <p:spPr bwMode="auto">
          <a:xfrm>
            <a:off x="5297488" y="3857625"/>
            <a:ext cx="1587" cy="21494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82" name="Line 10"/>
          <p:cNvSpPr>
            <a:spLocks noChangeShapeType="1"/>
          </p:cNvSpPr>
          <p:nvPr/>
        </p:nvSpPr>
        <p:spPr bwMode="auto">
          <a:xfrm>
            <a:off x="6454775" y="3857625"/>
            <a:ext cx="1588" cy="21494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83" name="Freeform 11"/>
          <p:cNvSpPr>
            <a:spLocks/>
          </p:cNvSpPr>
          <p:nvPr/>
        </p:nvSpPr>
        <p:spPr bwMode="auto">
          <a:xfrm>
            <a:off x="7613650" y="1268413"/>
            <a:ext cx="577850" cy="2609850"/>
          </a:xfrm>
          <a:custGeom>
            <a:avLst/>
            <a:gdLst>
              <a:gd name="T0" fmla="*/ 0 w 720"/>
              <a:gd name="T1" fmla="*/ 0 h 3060"/>
              <a:gd name="T2" fmla="*/ 2147483647 w 720"/>
              <a:gd name="T3" fmla="*/ 2147483647 h 3060"/>
              <a:gd name="T4" fmla="*/ 0 60000 65536"/>
              <a:gd name="T5" fmla="*/ 0 60000 65536"/>
              <a:gd name="T6" fmla="*/ 0 w 720"/>
              <a:gd name="T7" fmla="*/ 0 h 3060"/>
              <a:gd name="T8" fmla="*/ 720 w 720"/>
              <a:gd name="T9" fmla="*/ 3060 h 3060"/>
            </a:gdLst>
            <a:ahLst/>
            <a:cxnLst>
              <a:cxn ang="T4">
                <a:pos x="T0" y="T1"/>
              </a:cxn>
              <a:cxn ang="T5">
                <a:pos x="T2" y="T3"/>
              </a:cxn>
            </a:cxnLst>
            <a:rect l="T6" t="T7" r="T8" b="T9"/>
            <a:pathLst>
              <a:path w="720" h="3060">
                <a:moveTo>
                  <a:pt x="0" y="0"/>
                </a:moveTo>
                <a:cubicBezTo>
                  <a:pt x="300" y="1275"/>
                  <a:pt x="600" y="2550"/>
                  <a:pt x="720" y="306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5484" name="Line 12"/>
          <p:cNvSpPr>
            <a:spLocks noChangeShapeType="1"/>
          </p:cNvSpPr>
          <p:nvPr/>
        </p:nvSpPr>
        <p:spPr bwMode="auto">
          <a:xfrm>
            <a:off x="1679575" y="6007100"/>
            <a:ext cx="6511925"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85" name="Rectangle 13"/>
          <p:cNvSpPr>
            <a:spLocks noChangeArrowheads="1"/>
          </p:cNvSpPr>
          <p:nvPr/>
        </p:nvSpPr>
        <p:spPr bwMode="auto">
          <a:xfrm>
            <a:off x="1824038" y="1930400"/>
            <a:ext cx="5354637"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id-ID" sz="1000">
                <a:solidFill>
                  <a:srgbClr val="3333FF"/>
                </a:solidFill>
                <a:latin typeface="Arial" charset="0"/>
                <a:ea typeface="Times New Roman" pitchFamily="18" charset="0"/>
                <a:cs typeface="Arial" charset="0"/>
              </a:rPr>
              <a:t>Membangun team kerja yang mengatur sendiri dan membuat keputusan pada tingkat terendah untuk meningkatkan daya tanggap</a:t>
            </a:r>
          </a:p>
        </p:txBody>
      </p:sp>
      <p:sp>
        <p:nvSpPr>
          <p:cNvPr id="105486" name="Rectangle 14"/>
          <p:cNvSpPr>
            <a:spLocks noChangeArrowheads="1"/>
          </p:cNvSpPr>
          <p:nvPr/>
        </p:nvSpPr>
        <p:spPr bwMode="auto">
          <a:xfrm>
            <a:off x="1808163" y="2578100"/>
            <a:ext cx="6367462"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id-ID" sz="1000">
                <a:solidFill>
                  <a:srgbClr val="3333FF"/>
                </a:solidFill>
                <a:latin typeface="Arial" charset="0"/>
                <a:ea typeface="Times New Roman" pitchFamily="18" charset="0"/>
                <a:cs typeface="Arial" charset="0"/>
              </a:rPr>
              <a:t>Membangun sistem proses informasi yang terintegrasi dan otomatis tinggi. Termasuk pembeli </a:t>
            </a:r>
            <a:endParaRPr lang="en-US" sz="1000">
              <a:solidFill>
                <a:srgbClr val="3333FF"/>
              </a:solidFill>
              <a:latin typeface="Arial" charset="0"/>
              <a:ea typeface="Times New Roman" pitchFamily="18" charset="0"/>
              <a:cs typeface="Arial" charset="0"/>
            </a:endParaRPr>
          </a:p>
          <a:p>
            <a:pPr eaLnBrk="1" hangingPunct="1"/>
            <a:r>
              <a:rPr lang="id-ID" sz="1000">
                <a:solidFill>
                  <a:srgbClr val="3333FF"/>
                </a:solidFill>
                <a:latin typeface="Arial" charset="0"/>
                <a:ea typeface="Times New Roman" pitchFamily="18" charset="0"/>
                <a:cs typeface="Arial" charset="0"/>
              </a:rPr>
              <a:t>utama dalam ''sistem'' tersebut di atas dasar waktu sebenarnya</a:t>
            </a:r>
          </a:p>
        </p:txBody>
      </p:sp>
      <p:sp>
        <p:nvSpPr>
          <p:cNvPr id="105487" name="Rectangle 15"/>
          <p:cNvSpPr>
            <a:spLocks noChangeArrowheads="1"/>
          </p:cNvSpPr>
          <p:nvPr/>
        </p:nvSpPr>
        <p:spPr bwMode="auto">
          <a:xfrm>
            <a:off x="1792288" y="3381375"/>
            <a:ext cx="567531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id-ID" sz="1000">
                <a:solidFill>
                  <a:srgbClr val="3333FF"/>
                </a:solidFill>
                <a:latin typeface="Arial" charset="0"/>
                <a:ea typeface="Times New Roman" pitchFamily="18" charset="0"/>
                <a:cs typeface="Arial" charset="0"/>
              </a:rPr>
              <a:t>Menggabungkan penyedia barang sebelum diakui secara online kedalam produksi</a:t>
            </a:r>
          </a:p>
        </p:txBody>
      </p:sp>
      <p:sp>
        <p:nvSpPr>
          <p:cNvPr id="105488" name="Rectangle 16"/>
          <p:cNvSpPr>
            <a:spLocks noChangeArrowheads="1"/>
          </p:cNvSpPr>
          <p:nvPr/>
        </p:nvSpPr>
        <p:spPr bwMode="auto">
          <a:xfrm>
            <a:off x="1616075" y="3892550"/>
            <a:ext cx="1317625"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id-ID" sz="1000">
                <a:solidFill>
                  <a:srgbClr val="3333FF"/>
                </a:solidFill>
                <a:latin typeface="Arial" charset="0"/>
                <a:ea typeface="Times New Roman" pitchFamily="18" charset="0"/>
                <a:cs typeface="Arial" charset="0"/>
              </a:rPr>
              <a:t>Bekerja sedekat mungkin dengan peyedia barang untuk memasukan pilihan mereka atas lokasi pabrik untuk meminimalisir waktu pengiriman</a:t>
            </a:r>
          </a:p>
        </p:txBody>
      </p:sp>
      <p:sp>
        <p:nvSpPr>
          <p:cNvPr id="105489" name="Rectangle 17"/>
          <p:cNvSpPr>
            <a:spLocks noChangeArrowheads="1"/>
          </p:cNvSpPr>
          <p:nvPr/>
        </p:nvSpPr>
        <p:spPr bwMode="auto">
          <a:xfrm>
            <a:off x="2789238" y="3892550"/>
            <a:ext cx="1301750" cy="206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tabLst>
                <a:tab pos="228600" algn="l"/>
                <a:tab pos="1028700" algn="l"/>
                <a:tab pos="2295525" algn="l"/>
                <a:tab pos="3657600" algn="l"/>
              </a:tabLst>
            </a:pPr>
            <a:r>
              <a:rPr lang="id-ID" sz="1000">
                <a:solidFill>
                  <a:srgbClr val="3333FF"/>
                </a:solidFill>
                <a:latin typeface="Arial" charset="0"/>
                <a:ea typeface="Times New Roman" pitchFamily="18" charset="0"/>
                <a:cs typeface="Arial" charset="0"/>
              </a:rPr>
              <a:t>Menstandarisasikan keputusan, komponen dan perlengkapan produk untuk membolehkan perubahan cepat bagi pemesanan baru atau khusus</a:t>
            </a:r>
            <a:endParaRPr lang="en-US" sz="1000">
              <a:solidFill>
                <a:srgbClr val="3333FF"/>
              </a:solidFill>
              <a:latin typeface="Tahoma" pitchFamily="34" charset="0"/>
              <a:ea typeface="Times New Roman" pitchFamily="18" charset="0"/>
              <a:cs typeface="Arial" charset="0"/>
            </a:endParaRPr>
          </a:p>
          <a:p>
            <a:pPr>
              <a:tabLst>
                <a:tab pos="228600" algn="l"/>
                <a:tab pos="1028700" algn="l"/>
                <a:tab pos="2295525" algn="l"/>
                <a:tab pos="3657600" algn="l"/>
              </a:tabLst>
            </a:pPr>
            <a:endParaRPr lang="en-US" sz="1000">
              <a:solidFill>
                <a:srgbClr val="3333FF"/>
              </a:solidFill>
              <a:latin typeface="Arial" charset="0"/>
              <a:ea typeface="Times New Roman" pitchFamily="18" charset="0"/>
              <a:cs typeface="Arial" charset="0"/>
            </a:endParaRPr>
          </a:p>
        </p:txBody>
      </p:sp>
      <p:sp>
        <p:nvSpPr>
          <p:cNvPr id="105490" name="Freeform 18"/>
          <p:cNvSpPr>
            <a:spLocks/>
          </p:cNvSpPr>
          <p:nvPr/>
        </p:nvSpPr>
        <p:spPr bwMode="auto">
          <a:xfrm>
            <a:off x="7613650" y="3840163"/>
            <a:ext cx="577850" cy="2170112"/>
          </a:xfrm>
          <a:custGeom>
            <a:avLst/>
            <a:gdLst>
              <a:gd name="T0" fmla="*/ 2147483647 w 720"/>
              <a:gd name="T1" fmla="*/ 0 h 2700"/>
              <a:gd name="T2" fmla="*/ 0 w 720"/>
              <a:gd name="T3" fmla="*/ 2147483647 h 2700"/>
              <a:gd name="T4" fmla="*/ 0 60000 65536"/>
              <a:gd name="T5" fmla="*/ 0 60000 65536"/>
              <a:gd name="T6" fmla="*/ 0 w 720"/>
              <a:gd name="T7" fmla="*/ 0 h 2700"/>
              <a:gd name="T8" fmla="*/ 720 w 720"/>
              <a:gd name="T9" fmla="*/ 2700 h 2700"/>
            </a:gdLst>
            <a:ahLst/>
            <a:cxnLst>
              <a:cxn ang="T4">
                <a:pos x="T0" y="T1"/>
              </a:cxn>
              <a:cxn ang="T5">
                <a:pos x="T2" y="T3"/>
              </a:cxn>
            </a:cxnLst>
            <a:rect l="T6" t="T7" r="T8" b="T9"/>
            <a:pathLst>
              <a:path w="720" h="2700">
                <a:moveTo>
                  <a:pt x="720" y="0"/>
                </a:moveTo>
                <a:cubicBezTo>
                  <a:pt x="420" y="1125"/>
                  <a:pt x="120" y="2250"/>
                  <a:pt x="0" y="270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5491" name="Rectangle 19"/>
          <p:cNvSpPr>
            <a:spLocks noChangeArrowheads="1"/>
          </p:cNvSpPr>
          <p:nvPr/>
        </p:nvSpPr>
        <p:spPr bwMode="auto">
          <a:xfrm>
            <a:off x="4075113" y="3892550"/>
            <a:ext cx="1190625" cy="199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id-ID" sz="1000">
                <a:solidFill>
                  <a:srgbClr val="3333FF"/>
                </a:solidFill>
                <a:latin typeface="Arial" charset="0"/>
                <a:ea typeface="Times New Roman" pitchFamily="18" charset="0"/>
                <a:cs typeface="Arial" charset="0"/>
              </a:rPr>
              <a:t>Menjamin pengiriman secepatnya dengan pengiriman JIT ditambah pelayanan surat yang cepat</a:t>
            </a:r>
          </a:p>
        </p:txBody>
      </p:sp>
      <p:sp>
        <p:nvSpPr>
          <p:cNvPr id="105492" name="Rectangle 20"/>
          <p:cNvSpPr>
            <a:spLocks noChangeArrowheads="1"/>
          </p:cNvSpPr>
          <p:nvPr/>
        </p:nvSpPr>
        <p:spPr bwMode="auto">
          <a:xfrm>
            <a:off x="5249863" y="3806825"/>
            <a:ext cx="131762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1000">
              <a:latin typeface="Arial" charset="0"/>
              <a:ea typeface="Times New Roman" pitchFamily="18" charset="0"/>
              <a:cs typeface="Arial" charset="0"/>
            </a:endParaRPr>
          </a:p>
          <a:p>
            <a:pPr eaLnBrk="1" hangingPunct="1"/>
            <a:r>
              <a:rPr lang="id-ID" sz="1000">
                <a:solidFill>
                  <a:srgbClr val="3333FF"/>
                </a:solidFill>
                <a:latin typeface="Arial" charset="0"/>
                <a:ea typeface="Times New Roman" pitchFamily="18" charset="0"/>
                <a:cs typeface="Arial" charset="0"/>
              </a:rPr>
              <a:t>Menggunakan laptop yang terhubung langsung ke operasional untuk mempercepat proses pemesanan dan memperpendek peredaran penjualan</a:t>
            </a:r>
          </a:p>
        </p:txBody>
      </p:sp>
      <p:sp>
        <p:nvSpPr>
          <p:cNvPr id="105493" name="Rectangle 21"/>
          <p:cNvSpPr>
            <a:spLocks noChangeArrowheads="1"/>
          </p:cNvSpPr>
          <p:nvPr/>
        </p:nvSpPr>
        <p:spPr bwMode="auto">
          <a:xfrm>
            <a:off x="6503988" y="3857625"/>
            <a:ext cx="1157287" cy="199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id-ID" sz="1000">
                <a:solidFill>
                  <a:srgbClr val="3333FF"/>
                </a:solidFill>
                <a:latin typeface="Arial" charset="0"/>
                <a:ea typeface="Times New Roman" pitchFamily="18" charset="0"/>
                <a:cs typeface="Arial" charset="0"/>
              </a:rPr>
              <a:t>Menempatkan ahli teknik pelayanan pada fasilitas pelanggan yang secara geografis dekat</a:t>
            </a:r>
          </a:p>
        </p:txBody>
      </p:sp>
      <p:sp>
        <p:nvSpPr>
          <p:cNvPr id="105494" name="Rectangle 22"/>
          <p:cNvSpPr>
            <a:spLocks noChangeArrowheads="1"/>
          </p:cNvSpPr>
          <p:nvPr/>
        </p:nvSpPr>
        <p:spPr bwMode="auto">
          <a:xfrm>
            <a:off x="1811338" y="1314450"/>
            <a:ext cx="593407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id-ID" sz="1000">
                <a:solidFill>
                  <a:srgbClr val="3333FF"/>
                </a:solidFill>
                <a:latin typeface="Arial" charset="0"/>
                <a:ea typeface="Times New Roman" pitchFamily="18" charset="0"/>
                <a:cs typeface="Arial" charset="0"/>
              </a:rPr>
              <a:t>Menggunakan teknologi perusahaan secara luas untuk berbagi aktifitas dan otomatisasi team perkembangan teknologi untuk mempercepat perkembangan produk baru</a:t>
            </a:r>
          </a:p>
        </p:txBody>
      </p:sp>
      <p:sp>
        <p:nvSpPr>
          <p:cNvPr id="105495" name="Line 23"/>
          <p:cNvSpPr>
            <a:spLocks noChangeShapeType="1"/>
          </p:cNvSpPr>
          <p:nvPr/>
        </p:nvSpPr>
        <p:spPr bwMode="auto">
          <a:xfrm>
            <a:off x="1658938" y="1228725"/>
            <a:ext cx="0" cy="475773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96" name="Freeform 24"/>
          <p:cNvSpPr>
            <a:spLocks/>
          </p:cNvSpPr>
          <p:nvPr/>
        </p:nvSpPr>
        <p:spPr bwMode="auto">
          <a:xfrm>
            <a:off x="8204200" y="1211263"/>
            <a:ext cx="577850" cy="2609850"/>
          </a:xfrm>
          <a:custGeom>
            <a:avLst/>
            <a:gdLst>
              <a:gd name="T0" fmla="*/ 0 w 720"/>
              <a:gd name="T1" fmla="*/ 0 h 3060"/>
              <a:gd name="T2" fmla="*/ 2147483647 w 720"/>
              <a:gd name="T3" fmla="*/ 2147483647 h 3060"/>
              <a:gd name="T4" fmla="*/ 0 60000 65536"/>
              <a:gd name="T5" fmla="*/ 0 60000 65536"/>
              <a:gd name="T6" fmla="*/ 0 w 720"/>
              <a:gd name="T7" fmla="*/ 0 h 3060"/>
              <a:gd name="T8" fmla="*/ 720 w 720"/>
              <a:gd name="T9" fmla="*/ 3060 h 3060"/>
            </a:gdLst>
            <a:ahLst/>
            <a:cxnLst>
              <a:cxn ang="T4">
                <a:pos x="T0" y="T1"/>
              </a:cxn>
              <a:cxn ang="T5">
                <a:pos x="T2" y="T3"/>
              </a:cxn>
            </a:cxnLst>
            <a:rect l="T6" t="T7" r="T8" b="T9"/>
            <a:pathLst>
              <a:path w="720" h="3060">
                <a:moveTo>
                  <a:pt x="0" y="0"/>
                </a:moveTo>
                <a:cubicBezTo>
                  <a:pt x="300" y="1275"/>
                  <a:pt x="600" y="2550"/>
                  <a:pt x="720" y="306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5497" name="Freeform 25"/>
          <p:cNvSpPr>
            <a:spLocks/>
          </p:cNvSpPr>
          <p:nvPr/>
        </p:nvSpPr>
        <p:spPr bwMode="auto">
          <a:xfrm>
            <a:off x="8204200" y="3856038"/>
            <a:ext cx="577850" cy="2130425"/>
          </a:xfrm>
          <a:custGeom>
            <a:avLst/>
            <a:gdLst>
              <a:gd name="T0" fmla="*/ 2147483647 w 720"/>
              <a:gd name="T1" fmla="*/ 0 h 2520"/>
              <a:gd name="T2" fmla="*/ 0 w 720"/>
              <a:gd name="T3" fmla="*/ 2147483647 h 2520"/>
              <a:gd name="T4" fmla="*/ 0 60000 65536"/>
              <a:gd name="T5" fmla="*/ 0 60000 65536"/>
              <a:gd name="T6" fmla="*/ 0 w 720"/>
              <a:gd name="T7" fmla="*/ 0 h 2520"/>
              <a:gd name="T8" fmla="*/ 720 w 720"/>
              <a:gd name="T9" fmla="*/ 2520 h 2520"/>
            </a:gdLst>
            <a:ahLst/>
            <a:cxnLst>
              <a:cxn ang="T4">
                <a:pos x="T0" y="T1"/>
              </a:cxn>
              <a:cxn ang="T5">
                <a:pos x="T2" y="T3"/>
              </a:cxn>
            </a:cxnLst>
            <a:rect l="T6" t="T7" r="T8" b="T9"/>
            <a:pathLst>
              <a:path w="720" h="2520">
                <a:moveTo>
                  <a:pt x="720" y="0"/>
                </a:moveTo>
                <a:cubicBezTo>
                  <a:pt x="420" y="1050"/>
                  <a:pt x="120" y="2100"/>
                  <a:pt x="0" y="252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5498" name="Line 26"/>
          <p:cNvSpPr>
            <a:spLocks noChangeShapeType="1"/>
          </p:cNvSpPr>
          <p:nvPr/>
        </p:nvSpPr>
        <p:spPr bwMode="auto">
          <a:xfrm>
            <a:off x="1658938" y="1247775"/>
            <a:ext cx="6511925"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99" name="Rectangle 27"/>
          <p:cNvSpPr>
            <a:spLocks noChangeArrowheads="1"/>
          </p:cNvSpPr>
          <p:nvPr/>
        </p:nvSpPr>
        <p:spPr bwMode="auto">
          <a:xfrm rot="5154863">
            <a:off x="7356475" y="3497263"/>
            <a:ext cx="2058987"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US" sz="1000">
                <a:solidFill>
                  <a:srgbClr val="3333FF"/>
                </a:solidFill>
                <a:latin typeface="Arial" charset="0"/>
                <a:ea typeface="Times New Roman" pitchFamily="18" charset="0"/>
                <a:cs typeface="Arial" charset="0"/>
              </a:rPr>
              <a:t>Margin Keuntungan</a:t>
            </a:r>
          </a:p>
        </p:txBody>
      </p:sp>
      <p:sp>
        <p:nvSpPr>
          <p:cNvPr id="105500" name="Rectangle 28"/>
          <p:cNvSpPr>
            <a:spLocks noChangeArrowheads="1"/>
          </p:cNvSpPr>
          <p:nvPr/>
        </p:nvSpPr>
        <p:spPr bwMode="auto">
          <a:xfrm>
            <a:off x="228600" y="1143000"/>
            <a:ext cx="1463675"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a:latin typeface="Arial" charset="0"/>
              <a:ea typeface="Times New Roman" pitchFamily="18" charset="0"/>
              <a:cs typeface="Arial" charset="0"/>
            </a:endParaRPr>
          </a:p>
          <a:p>
            <a:r>
              <a:rPr lang="en-US" sz="1000">
                <a:solidFill>
                  <a:srgbClr val="3333FF"/>
                </a:solidFill>
                <a:latin typeface="Arial" charset="0"/>
                <a:ea typeface="Times New Roman" pitchFamily="18" charset="0"/>
                <a:cs typeface="Arial" charset="0"/>
              </a:rPr>
              <a:t>Perkembangan Teknologi</a:t>
            </a:r>
          </a:p>
        </p:txBody>
      </p:sp>
      <p:sp>
        <p:nvSpPr>
          <p:cNvPr id="105501" name="Rectangle 29"/>
          <p:cNvSpPr>
            <a:spLocks noChangeArrowheads="1"/>
          </p:cNvSpPr>
          <p:nvPr/>
        </p:nvSpPr>
        <p:spPr bwMode="auto">
          <a:xfrm>
            <a:off x="244475" y="1757363"/>
            <a:ext cx="1157288"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a:latin typeface="Arial" charset="0"/>
              <a:ea typeface="Times New Roman" pitchFamily="18" charset="0"/>
              <a:cs typeface="Arial" charset="0"/>
            </a:endParaRPr>
          </a:p>
          <a:p>
            <a:r>
              <a:rPr lang="en-US" sz="1000">
                <a:solidFill>
                  <a:srgbClr val="3333FF"/>
                </a:solidFill>
                <a:latin typeface="Arial" charset="0"/>
                <a:ea typeface="Times New Roman" pitchFamily="18" charset="0"/>
                <a:cs typeface="Arial" charset="0"/>
              </a:rPr>
              <a:t>Manajemen SDM</a:t>
            </a:r>
          </a:p>
        </p:txBody>
      </p:sp>
      <p:sp>
        <p:nvSpPr>
          <p:cNvPr id="105502" name="Rectangle 30"/>
          <p:cNvSpPr>
            <a:spLocks noChangeArrowheads="1"/>
          </p:cNvSpPr>
          <p:nvPr/>
        </p:nvSpPr>
        <p:spPr bwMode="auto">
          <a:xfrm>
            <a:off x="244475" y="2370138"/>
            <a:ext cx="1157288"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a:latin typeface="Arial" charset="0"/>
              <a:ea typeface="Times New Roman" pitchFamily="18" charset="0"/>
              <a:cs typeface="Arial" charset="0"/>
            </a:endParaRPr>
          </a:p>
          <a:p>
            <a:r>
              <a:rPr lang="en-US" sz="1000">
                <a:solidFill>
                  <a:srgbClr val="3333FF"/>
                </a:solidFill>
                <a:latin typeface="Arial" charset="0"/>
                <a:ea typeface="Times New Roman" pitchFamily="18" charset="0"/>
                <a:cs typeface="Arial" charset="0"/>
              </a:rPr>
              <a:t>Administrasi Umum</a:t>
            </a:r>
          </a:p>
        </p:txBody>
      </p:sp>
      <p:sp>
        <p:nvSpPr>
          <p:cNvPr id="105503" name="Rectangle 31"/>
          <p:cNvSpPr>
            <a:spLocks noChangeArrowheads="1"/>
          </p:cNvSpPr>
          <p:nvPr/>
        </p:nvSpPr>
        <p:spPr bwMode="auto">
          <a:xfrm>
            <a:off x="244475" y="3397250"/>
            <a:ext cx="1157288"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a:solidFill>
                  <a:srgbClr val="3333FF"/>
                </a:solidFill>
                <a:latin typeface="Arial" charset="0"/>
                <a:ea typeface="Times New Roman" pitchFamily="18" charset="0"/>
                <a:cs typeface="Arial" charset="0"/>
              </a:rPr>
              <a:t>Pembelian</a:t>
            </a:r>
          </a:p>
        </p:txBody>
      </p:sp>
      <p:sp>
        <p:nvSpPr>
          <p:cNvPr id="105504" name="Rectangle 32"/>
          <p:cNvSpPr>
            <a:spLocks noChangeArrowheads="1"/>
          </p:cNvSpPr>
          <p:nvPr/>
        </p:nvSpPr>
        <p:spPr bwMode="auto">
          <a:xfrm>
            <a:off x="1627188" y="6081713"/>
            <a:ext cx="1268412"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a:solidFill>
                  <a:srgbClr val="3333FF"/>
                </a:solidFill>
                <a:latin typeface="Arial" charset="0"/>
                <a:ea typeface="Times New Roman" pitchFamily="18" charset="0"/>
                <a:cs typeface="Arial" charset="0"/>
              </a:rPr>
              <a:t>Logistik didalam batas</a:t>
            </a:r>
          </a:p>
        </p:txBody>
      </p:sp>
      <p:sp>
        <p:nvSpPr>
          <p:cNvPr id="105505" name="Rectangle 33"/>
          <p:cNvSpPr>
            <a:spLocks noChangeArrowheads="1"/>
          </p:cNvSpPr>
          <p:nvPr/>
        </p:nvSpPr>
        <p:spPr bwMode="auto">
          <a:xfrm>
            <a:off x="4102100" y="6096000"/>
            <a:ext cx="1447800"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a:solidFill>
                  <a:srgbClr val="3333FF"/>
                </a:solidFill>
                <a:latin typeface="Arial" charset="0"/>
                <a:ea typeface="Times New Roman" pitchFamily="18" charset="0"/>
                <a:cs typeface="Arial" charset="0"/>
              </a:rPr>
              <a:t>Logistik diluar </a:t>
            </a:r>
          </a:p>
          <a:p>
            <a:r>
              <a:rPr lang="en-US" sz="1000">
                <a:solidFill>
                  <a:srgbClr val="3333FF"/>
                </a:solidFill>
                <a:latin typeface="Arial" charset="0"/>
                <a:ea typeface="Times New Roman" pitchFamily="18" charset="0"/>
                <a:cs typeface="Arial" charset="0"/>
              </a:rPr>
              <a:t>batas</a:t>
            </a:r>
          </a:p>
        </p:txBody>
      </p:sp>
      <p:sp>
        <p:nvSpPr>
          <p:cNvPr id="105506" name="Rectangle 34"/>
          <p:cNvSpPr>
            <a:spLocks noChangeArrowheads="1"/>
          </p:cNvSpPr>
          <p:nvPr/>
        </p:nvSpPr>
        <p:spPr bwMode="auto">
          <a:xfrm>
            <a:off x="5259388" y="6096000"/>
            <a:ext cx="1447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a:solidFill>
                  <a:srgbClr val="3333FF"/>
                </a:solidFill>
                <a:latin typeface="Arial" charset="0"/>
                <a:ea typeface="Times New Roman" pitchFamily="18" charset="0"/>
                <a:cs typeface="Arial" charset="0"/>
              </a:rPr>
              <a:t>Pemasaran dan Penjualan</a:t>
            </a:r>
          </a:p>
        </p:txBody>
      </p:sp>
      <p:sp>
        <p:nvSpPr>
          <p:cNvPr id="105507" name="Rectangle 35"/>
          <p:cNvSpPr>
            <a:spLocks noChangeArrowheads="1"/>
          </p:cNvSpPr>
          <p:nvPr/>
        </p:nvSpPr>
        <p:spPr bwMode="auto">
          <a:xfrm>
            <a:off x="6542088" y="6137275"/>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a:solidFill>
                  <a:srgbClr val="3333FF"/>
                </a:solidFill>
                <a:latin typeface="Arial" charset="0"/>
                <a:ea typeface="Times New Roman" pitchFamily="18" charset="0"/>
                <a:cs typeface="Arial" charset="0"/>
              </a:rPr>
              <a:t>Pelayanan</a:t>
            </a:r>
          </a:p>
        </p:txBody>
      </p:sp>
      <p:sp>
        <p:nvSpPr>
          <p:cNvPr id="105508" name="Rectangle 36"/>
          <p:cNvSpPr>
            <a:spLocks noChangeArrowheads="1"/>
          </p:cNvSpPr>
          <p:nvPr/>
        </p:nvSpPr>
        <p:spPr bwMode="auto">
          <a:xfrm>
            <a:off x="2946400" y="6096000"/>
            <a:ext cx="96361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a:solidFill>
                  <a:srgbClr val="3333FF"/>
                </a:solidFill>
                <a:latin typeface="Arial" charset="0"/>
                <a:ea typeface="Times New Roman" pitchFamily="18" charset="0"/>
                <a:cs typeface="Arial" charset="0"/>
              </a:rPr>
              <a:t>Operasi</a:t>
            </a:r>
          </a:p>
        </p:txBody>
      </p:sp>
      <p:sp>
        <p:nvSpPr>
          <p:cNvPr id="105509" name="Rectangle 37"/>
          <p:cNvSpPr>
            <a:spLocks noChangeArrowheads="1"/>
          </p:cNvSpPr>
          <p:nvPr/>
        </p:nvSpPr>
        <p:spPr bwMode="auto">
          <a:xfrm>
            <a:off x="762000" y="228600"/>
            <a:ext cx="8001000" cy="822325"/>
          </a:xfrm>
          <a:prstGeom prst="rect">
            <a:avLst/>
          </a:prstGeom>
          <a:noFill/>
          <a:ln>
            <a:noFill/>
          </a:ln>
          <a:extLst/>
        </p:spPr>
        <p:txBody>
          <a:bodyPr anchor="ctr">
            <a:spAutoFit/>
          </a:bodyPr>
          <a:lstStyle/>
          <a:p>
            <a:pPr algn="ctr" eaLnBrk="1" hangingPunct="1">
              <a:tabLst>
                <a:tab pos="1028700" algn="l"/>
                <a:tab pos="3657600" algn="l"/>
              </a:tabLst>
            </a:pPr>
            <a:r>
              <a:rPr lang="id-ID" sz="2400" b="1">
                <a:solidFill>
                  <a:srgbClr val="3333FF"/>
                </a:solidFill>
                <a:latin typeface="Arial" charset="0"/>
                <a:ea typeface="Times New Roman" pitchFamily="18" charset="0"/>
                <a:cs typeface="Arial" charset="0"/>
              </a:rPr>
              <a:t>Contoh Cara Bisnis Memperoleh Keuntungan Kompetitif melalui Kecepatan</a:t>
            </a:r>
            <a:endParaRPr lang="en-US" sz="2400">
              <a:solidFill>
                <a:srgbClr val="3333FF"/>
              </a:solidFill>
              <a:latin typeface="Arial" charset="0"/>
              <a:ea typeface="Times New Roman" pitchFamily="18" charset="0"/>
              <a:cs typeface="Arial" charset="0"/>
            </a:endParaRPr>
          </a:p>
        </p:txBody>
      </p:sp>
      <p:sp>
        <p:nvSpPr>
          <p:cNvPr id="105510" name="Rectangle 38"/>
          <p:cNvSpPr>
            <a:spLocks noChangeArrowheads="1"/>
          </p:cNvSpPr>
          <p:nvPr/>
        </p:nvSpPr>
        <p:spPr bwMode="auto">
          <a:xfrm>
            <a:off x="298450" y="18748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a:endParaRPr lang="en-US"/>
          </a:p>
        </p:txBody>
      </p:sp>
      <p:sp>
        <p:nvSpPr>
          <p:cNvPr id="105511" name="Rectangle 39"/>
          <p:cNvSpPr>
            <a:spLocks noChangeArrowheads="1"/>
          </p:cNvSpPr>
          <p:nvPr/>
        </p:nvSpPr>
        <p:spPr bwMode="auto">
          <a:xfrm>
            <a:off x="298450" y="55324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en-US">
              <a:latin typeface="Arial" charset="0"/>
            </a:endParaRPr>
          </a:p>
        </p:txBody>
      </p:sp>
    </p:spTree>
    <p:extLst>
      <p:ext uri="{BB962C8B-B14F-4D97-AF65-F5344CB8AC3E}">
        <p14:creationId xmlns:p14="http://schemas.microsoft.com/office/powerpoint/2010/main" val="698120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ChangeArrowheads="1"/>
          </p:cNvSpPr>
          <p:nvPr/>
        </p:nvSpPr>
        <p:spPr bwMode="auto">
          <a:xfrm>
            <a:off x="4191000" y="457200"/>
            <a:ext cx="3700463" cy="5794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rtl="1" eaLnBrk="1" hangingPunct="1">
              <a:tabLst>
                <a:tab pos="342900" algn="l"/>
                <a:tab pos="1028700" algn="l"/>
                <a:tab pos="3657600" algn="l"/>
              </a:tabLst>
            </a:pPr>
            <a:r>
              <a:rPr lang="en-US" sz="3200" b="1">
                <a:solidFill>
                  <a:srgbClr val="000066"/>
                </a:solidFill>
                <a:latin typeface="Arial" charset="0"/>
                <a:cs typeface="Arial" charset="0"/>
              </a:rPr>
              <a:t>FOKUS PASAR</a:t>
            </a:r>
            <a:endParaRPr lang="id-ID" sz="3200">
              <a:solidFill>
                <a:srgbClr val="000066"/>
              </a:solidFill>
              <a:latin typeface="Arial" charset="0"/>
              <a:cs typeface="Arial" charset="0"/>
            </a:endParaRPr>
          </a:p>
        </p:txBody>
      </p:sp>
      <p:sp>
        <p:nvSpPr>
          <p:cNvPr id="106499" name="Rectangle 3"/>
          <p:cNvSpPr>
            <a:spLocks noChangeArrowheads="1"/>
          </p:cNvSpPr>
          <p:nvPr/>
        </p:nvSpPr>
        <p:spPr bwMode="auto">
          <a:xfrm>
            <a:off x="1447800" y="5029200"/>
            <a:ext cx="7315200" cy="155257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rtl="1" eaLnBrk="1" hangingPunct="1">
              <a:tabLst>
                <a:tab pos="228600" algn="l"/>
                <a:tab pos="1028700" algn="l"/>
                <a:tab pos="3657600" algn="l"/>
              </a:tabLst>
            </a:pPr>
            <a:r>
              <a:rPr lang="en-US" sz="2400" b="1" i="1">
                <a:solidFill>
                  <a:srgbClr val="CC3300"/>
                </a:solidFill>
                <a:latin typeface="Tahoma" pitchFamily="34" charset="0"/>
              </a:rPr>
              <a:t>Fokus yang terbatas</a:t>
            </a:r>
            <a:r>
              <a:rPr lang="en-US" sz="2400" b="1">
                <a:solidFill>
                  <a:srgbClr val="CC3300"/>
                </a:solidFill>
                <a:latin typeface="Tahoma" pitchFamily="34" charset="0"/>
              </a:rPr>
              <a:t> :</a:t>
            </a:r>
            <a:r>
              <a:rPr lang="en-US" sz="2400" b="1">
                <a:solidFill>
                  <a:srgbClr val="0033CC"/>
                </a:solidFill>
                <a:latin typeface="Tahoma" pitchFamily="34" charset="0"/>
              </a:rPr>
              <a:t> </a:t>
            </a:r>
          </a:p>
          <a:p>
            <a:pPr algn="ctr" rtl="1" eaLnBrk="1" hangingPunct="1">
              <a:tabLst>
                <a:tab pos="228600" algn="l"/>
                <a:tab pos="1028700" algn="l"/>
                <a:tab pos="3657600" algn="l"/>
              </a:tabLst>
            </a:pPr>
            <a:r>
              <a:rPr lang="en-US" sz="2400" b="1">
                <a:solidFill>
                  <a:srgbClr val="66FF33"/>
                </a:solidFill>
                <a:latin typeface="Tahoma" pitchFamily="34" charset="0"/>
              </a:rPr>
              <a:t>batas geografisnya / ciri produknya / target tipe pelanggannya / kombinasi dari beberapa hal tersebut</a:t>
            </a:r>
            <a:endParaRPr lang="en-US" sz="2400" b="1">
              <a:solidFill>
                <a:srgbClr val="66FF33"/>
              </a:solidFill>
              <a:latin typeface="Arial" charset="0"/>
              <a:cs typeface="Arial" charset="0"/>
            </a:endParaRPr>
          </a:p>
        </p:txBody>
      </p:sp>
      <p:sp>
        <p:nvSpPr>
          <p:cNvPr id="106500" name="Rectangle 4"/>
          <p:cNvSpPr>
            <a:spLocks noChangeArrowheads="1"/>
          </p:cNvSpPr>
          <p:nvPr/>
        </p:nvSpPr>
        <p:spPr bwMode="auto">
          <a:xfrm>
            <a:off x="304800" y="1539875"/>
            <a:ext cx="6781800" cy="3013075"/>
          </a:xfrm>
          <a:prstGeom prst="rect">
            <a:avLst/>
          </a:prstGeom>
          <a:solidFill>
            <a:srgbClr val="66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rtl="1" eaLnBrk="1" hangingPunct="1">
              <a:tabLst>
                <a:tab pos="342900" algn="l"/>
                <a:tab pos="1028700" algn="l"/>
                <a:tab pos="3657600" algn="l"/>
              </a:tabLst>
            </a:pPr>
            <a:r>
              <a:rPr lang="en-US" sz="2400" b="1">
                <a:solidFill>
                  <a:srgbClr val="990099"/>
                </a:solidFill>
                <a:latin typeface="Arial" charset="0"/>
                <a:cs typeface="Arial" charset="0"/>
              </a:rPr>
              <a:t>Strategi sederhana yang mengaplikasikan pendekatan sebuah strategi, membuat perbedaan atau pendekatan strategi biaya rendah atau kombinasi keduanya dan melakukan pasar terbatas/terpusat dengan sendiri yang sesuai, lebih baik dari pada mencoba melakukannya dipasar luar/lain yang berseberangan</a:t>
            </a:r>
            <a:endParaRPr lang="id-ID" sz="2400">
              <a:solidFill>
                <a:srgbClr val="0033CC"/>
              </a:solidFill>
              <a:latin typeface="Arial" charset="0"/>
              <a:cs typeface="Arial" charset="0"/>
            </a:endParaRPr>
          </a:p>
        </p:txBody>
      </p:sp>
    </p:spTree>
    <p:extLst>
      <p:ext uri="{BB962C8B-B14F-4D97-AF65-F5344CB8AC3E}">
        <p14:creationId xmlns:p14="http://schemas.microsoft.com/office/powerpoint/2010/main" val="36994212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1671</Words>
  <Application>Microsoft Office PowerPoint</Application>
  <PresentationFormat>On-screen Show (4:3)</PresentationFormat>
  <Paragraphs>283</Paragraphs>
  <Slides>29</Slides>
  <Notes>8</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Matrik Pemilihan Strategi Umum</vt:lpstr>
      <vt:lpstr>PowerPoint Presentation</vt:lpstr>
      <vt:lpstr>Model Pemilihan Strategi Umum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Yanuar</cp:lastModifiedBy>
  <cp:revision>6</cp:revision>
  <dcterms:created xsi:type="dcterms:W3CDTF">2017-04-02T10:18:03Z</dcterms:created>
  <dcterms:modified xsi:type="dcterms:W3CDTF">2018-04-23T11:45:08Z</dcterms:modified>
</cp:coreProperties>
</file>