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3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69A92-B65F-4E9D-A16E-46B6760614AA}" type="datetimeFigureOut">
              <a:rPr lang="en-US" smtClean="0"/>
              <a:t>4/2/2017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C0FD5-7BD0-4A49-9E9C-91F672EC837F}" type="slidenum">
              <a:rPr lang="en-US" smtClean="0"/>
              <a:t>‹#›</a:t>
            </a:fld>
            <a:endParaRPr lang="en-US"/>
          </a:p>
        </p:txBody>
      </p:sp>
    </p:spTree>
    <p:extLst>
      <p:ext uri="{BB962C8B-B14F-4D97-AF65-F5344CB8AC3E}">
        <p14:creationId xmlns:p14="http://schemas.microsoft.com/office/powerpoint/2010/main" val="358960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2BEC30E-3031-4CB2-9DAA-E2D82DE6F85F}" type="slidenum">
              <a:rPr lang="en-US">
                <a:latin typeface="Arial" charset="0"/>
              </a:rPr>
              <a:pPr/>
              <a:t>1</a:t>
            </a:fld>
            <a:endParaRPr lang="en-US">
              <a:latin typeface="Arial" charset="0"/>
            </a:endParaRPr>
          </a:p>
        </p:txBody>
      </p:sp>
      <p:sp>
        <p:nvSpPr>
          <p:cNvPr id="319491" name="Rectangle 2"/>
          <p:cNvSpPr>
            <a:spLocks noChangeArrowheads="1" noTextEdit="1"/>
          </p:cNvSpPr>
          <p:nvPr>
            <p:ph type="sldImg"/>
          </p:nvPr>
        </p:nvSpPr>
        <p:spPr>
          <a:xfrm>
            <a:off x="2143125" y="696384"/>
            <a:ext cx="2571750" cy="3429000"/>
          </a:xfrm>
          <a:ln/>
        </p:spPr>
      </p:sp>
      <p:sp>
        <p:nvSpPr>
          <p:cNvPr id="319492"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7AC713E-75DE-43FA-9B9E-C932C18A8A08}" type="slidenum">
              <a:rPr lang="en-US">
                <a:latin typeface="Arial" charset="0"/>
              </a:rPr>
              <a:pPr/>
              <a:t>2</a:t>
            </a:fld>
            <a:endParaRPr lang="en-US">
              <a:latin typeface="Arial" charset="0"/>
            </a:endParaRPr>
          </a:p>
        </p:txBody>
      </p:sp>
      <p:sp>
        <p:nvSpPr>
          <p:cNvPr id="320515" name="Rectangle 2"/>
          <p:cNvSpPr>
            <a:spLocks noChangeArrowheads="1" noTextEdit="1"/>
          </p:cNvSpPr>
          <p:nvPr>
            <p:ph type="sldImg"/>
          </p:nvPr>
        </p:nvSpPr>
        <p:spPr>
          <a:xfrm>
            <a:off x="2143125" y="696384"/>
            <a:ext cx="2571750" cy="3429000"/>
          </a:xfrm>
          <a:ln/>
        </p:spPr>
      </p:sp>
      <p:sp>
        <p:nvSpPr>
          <p:cNvPr id="320516"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175D30A-C369-44C2-8CED-C4D128C5E764}" type="slidenum">
              <a:rPr lang="en-US">
                <a:latin typeface="Arial" charset="0"/>
              </a:rPr>
              <a:pPr/>
              <a:t>3</a:t>
            </a:fld>
            <a:endParaRPr lang="en-US">
              <a:latin typeface="Arial" charset="0"/>
            </a:endParaRPr>
          </a:p>
        </p:txBody>
      </p:sp>
      <p:sp>
        <p:nvSpPr>
          <p:cNvPr id="321539" name="Rectangle 2"/>
          <p:cNvSpPr>
            <a:spLocks noChangeArrowheads="1" noTextEdit="1"/>
          </p:cNvSpPr>
          <p:nvPr>
            <p:ph type="sldImg"/>
          </p:nvPr>
        </p:nvSpPr>
        <p:spPr>
          <a:xfrm>
            <a:off x="2143125" y="696384"/>
            <a:ext cx="2571750" cy="3429000"/>
          </a:xfrm>
          <a:ln/>
        </p:spPr>
      </p:sp>
      <p:sp>
        <p:nvSpPr>
          <p:cNvPr id="321540"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0C173AA-3193-4DDF-B6C1-721882937D61}" type="slidenum">
              <a:rPr lang="en-US">
                <a:latin typeface="Arial" charset="0"/>
              </a:rPr>
              <a:pPr/>
              <a:t>4</a:t>
            </a:fld>
            <a:endParaRPr lang="en-US">
              <a:latin typeface="Arial" charset="0"/>
            </a:endParaRPr>
          </a:p>
        </p:txBody>
      </p:sp>
      <p:sp>
        <p:nvSpPr>
          <p:cNvPr id="322563" name="Rectangle 2"/>
          <p:cNvSpPr>
            <a:spLocks noChangeArrowheads="1" noTextEdit="1"/>
          </p:cNvSpPr>
          <p:nvPr>
            <p:ph type="sldImg"/>
          </p:nvPr>
        </p:nvSpPr>
        <p:spPr>
          <a:xfrm>
            <a:off x="2143125" y="696384"/>
            <a:ext cx="2571750" cy="3429000"/>
          </a:xfrm>
          <a:ln/>
        </p:spPr>
      </p:sp>
      <p:sp>
        <p:nvSpPr>
          <p:cNvPr id="322564"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E530109-C23F-4914-B1DE-6876468E9039}" type="slidenum">
              <a:rPr lang="en-US">
                <a:latin typeface="Arial" charset="0"/>
              </a:rPr>
              <a:pPr/>
              <a:t>5</a:t>
            </a:fld>
            <a:endParaRPr lang="en-US">
              <a:latin typeface="Arial" charset="0"/>
            </a:endParaRPr>
          </a:p>
        </p:txBody>
      </p:sp>
      <p:sp>
        <p:nvSpPr>
          <p:cNvPr id="323587" name="Rectangle 2"/>
          <p:cNvSpPr>
            <a:spLocks noChangeArrowheads="1" noTextEdit="1"/>
          </p:cNvSpPr>
          <p:nvPr>
            <p:ph type="sldImg"/>
          </p:nvPr>
        </p:nvSpPr>
        <p:spPr>
          <a:xfrm>
            <a:off x="2143125" y="696384"/>
            <a:ext cx="2571750" cy="3429000"/>
          </a:xfrm>
          <a:ln/>
        </p:spPr>
      </p:sp>
      <p:sp>
        <p:nvSpPr>
          <p:cNvPr id="323588"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86E0C-1DA0-4513-AE0F-FA09207B2D9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244278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86E0C-1DA0-4513-AE0F-FA09207B2D9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203405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86E0C-1DA0-4513-AE0F-FA09207B2D9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158360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86E0C-1DA0-4513-AE0F-FA09207B2D9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339454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86E0C-1DA0-4513-AE0F-FA09207B2D9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310666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86E0C-1DA0-4513-AE0F-FA09207B2D9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236719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86E0C-1DA0-4513-AE0F-FA09207B2D91}"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40626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86E0C-1DA0-4513-AE0F-FA09207B2D91}"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2867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86E0C-1DA0-4513-AE0F-FA09207B2D91}"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129993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86E0C-1DA0-4513-AE0F-FA09207B2D9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281835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86E0C-1DA0-4513-AE0F-FA09207B2D9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02F4-FE6B-4900-965B-3EE6B662419E}" type="slidenum">
              <a:rPr lang="en-US" smtClean="0"/>
              <a:t>‹#›</a:t>
            </a:fld>
            <a:endParaRPr lang="en-US"/>
          </a:p>
        </p:txBody>
      </p:sp>
    </p:spTree>
    <p:extLst>
      <p:ext uri="{BB962C8B-B14F-4D97-AF65-F5344CB8AC3E}">
        <p14:creationId xmlns:p14="http://schemas.microsoft.com/office/powerpoint/2010/main" val="250263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86E0C-1DA0-4513-AE0F-FA09207B2D91}" type="datetimeFigureOut">
              <a:rPr lang="en-US" smtClean="0"/>
              <a:t>4/2/2017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802F4-FE6B-4900-965B-3EE6B662419E}" type="slidenum">
              <a:rPr lang="en-US" smtClean="0"/>
              <a:t>‹#›</a:t>
            </a:fld>
            <a:endParaRPr lang="en-US"/>
          </a:p>
        </p:txBody>
      </p:sp>
    </p:spTree>
    <p:extLst>
      <p:ext uri="{BB962C8B-B14F-4D97-AF65-F5344CB8AC3E}">
        <p14:creationId xmlns:p14="http://schemas.microsoft.com/office/powerpoint/2010/main" val="130070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295400" y="0"/>
            <a:ext cx="7620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41313" indent="-341313" algn="ctr" defTabSz="449263" eaLnBrk="1" hangingPunct="1">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100">
                <a:solidFill>
                  <a:srgbClr val="000000"/>
                </a:solidFill>
                <a:latin typeface="Arial" charset="0"/>
                <a:cs typeface="Arial" charset="0"/>
              </a:rPr>
              <a:t/>
            </a:r>
            <a:br>
              <a:rPr lang="en-GB" sz="1100">
                <a:solidFill>
                  <a:srgbClr val="000000"/>
                </a:solidFill>
                <a:latin typeface="Arial" charset="0"/>
                <a:cs typeface="Arial" charset="0"/>
              </a:rPr>
            </a:br>
            <a:endParaRPr lang="en-GB" sz="1100">
              <a:solidFill>
                <a:srgbClr val="000000"/>
              </a:solidFill>
              <a:latin typeface="Arial" charset="0"/>
              <a:cs typeface="Arial" charset="0"/>
            </a:endParaRPr>
          </a:p>
          <a:p>
            <a:pPr marL="341313" indent="-341313" algn="ctr"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a:solidFill>
                  <a:srgbClr val="000000"/>
                </a:solidFill>
                <a:latin typeface="Arial" charset="0"/>
                <a:cs typeface="Arial" charset="0"/>
              </a:rPr>
              <a:t>BAB IX</a:t>
            </a:r>
          </a:p>
          <a:p>
            <a:pPr marL="341313" indent="-341313" algn="ctr"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a:solidFill>
                  <a:srgbClr val="000000"/>
                </a:solidFill>
                <a:latin typeface="Arial" charset="0"/>
                <a:cs typeface="Arial" charset="0"/>
              </a:rPr>
              <a:t>STRATEGI MULTIBISNIS</a:t>
            </a:r>
          </a:p>
          <a:p>
            <a:pPr marL="341313" indent="-341313" algn="just"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100">
                <a:solidFill>
                  <a:srgbClr val="000000"/>
                </a:solidFill>
                <a:latin typeface="Arial" charset="0"/>
                <a:cs typeface="Arial" charset="0"/>
              </a:rPr>
              <a:t> </a:t>
            </a:r>
          </a:p>
          <a:p>
            <a:pPr marL="341313" indent="-341313" algn="just"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Arial" charset="0"/>
                <a:cs typeface="Arial" charset="0"/>
              </a:rPr>
              <a:t>Sesudah membaca dan mempelajari bab ini, diharapkan anda dapat:</a:t>
            </a:r>
          </a:p>
          <a:p>
            <a:pPr marL="341313" indent="-341313" algn="just"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a:solidFill>
                <a:srgbClr val="000000"/>
              </a:solidFill>
              <a:latin typeface="Arial" charset="0"/>
              <a:cs typeface="Arial" charset="0"/>
            </a:endParaRPr>
          </a:p>
          <a:p>
            <a:pPr marL="341313" indent="-341313" algn="just" defTabSz="449263">
              <a:buClr>
                <a:srgbClr val="0000FF"/>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FF"/>
                </a:solidFill>
                <a:latin typeface="Arial" charset="0"/>
                <a:cs typeface="Arial" charset="0"/>
              </a:rPr>
              <a:t>Memahami cara pendekatan potofolio (terhadap bermacam-macam produk barang dan jasa) dalam melakukan analisis dan membuat pilihan yang strategik di dalam suatu perusahaan multibisnis.</a:t>
            </a:r>
          </a:p>
          <a:p>
            <a:pPr marL="341313" indent="-341313" algn="just" defTabSz="449263">
              <a:buClr>
                <a:srgbClr val="FF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FF0000"/>
                </a:solidFill>
                <a:latin typeface="Arial" charset="0"/>
                <a:cs typeface="Arial" charset="0"/>
              </a:rPr>
              <a:t>Memahami dan menggunakan ketiga cara pendekatan portofolio dalam melakukan analisis dan membuat pilihan yang strategik di dalam suatu perusahaan multibisnis.</a:t>
            </a:r>
          </a:p>
          <a:p>
            <a:pPr marL="341313" indent="-341313" algn="just" defTabSz="449263">
              <a:buClr>
                <a:srgbClr val="00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Arial" charset="0"/>
                <a:cs typeface="Arial" charset="0"/>
              </a:rPr>
              <a:t>Menemukenali batasan-batasan dan kekurangan-kekurangan dari berbagai cara pendekatan portofolio.</a:t>
            </a:r>
          </a:p>
          <a:p>
            <a:pPr marL="341313" indent="-341313" algn="just" defTabSz="449263">
              <a:buClr>
                <a:srgbClr val="0000FF"/>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FF"/>
                </a:solidFill>
                <a:latin typeface="Arial" charset="0"/>
                <a:cs typeface="Arial" charset="0"/>
              </a:rPr>
              <a:t>Memahami sinergi pendekatan dalam melakukan analisis dan membuat pilihan yang strategik di dalam suatu perusahaan multibisnis</a:t>
            </a:r>
            <a:r>
              <a:rPr lang="en-GB">
                <a:solidFill>
                  <a:srgbClr val="0099CC"/>
                </a:solidFill>
                <a:latin typeface="Arial" charset="0"/>
                <a:cs typeface="Arial" charset="0"/>
              </a:rPr>
              <a:t>.</a:t>
            </a:r>
          </a:p>
          <a:p>
            <a:pPr marL="341313" indent="-341313" algn="just" defTabSz="449263">
              <a:buClr>
                <a:srgbClr val="FF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FF0000"/>
                </a:solidFill>
                <a:latin typeface="Arial" charset="0"/>
                <a:cs typeface="Arial" charset="0"/>
              </a:rPr>
              <a:t>Mengevaluasi peran dari induk perusahaan dalam melakukan analisis dan membuat pilihan yang strategic untuk menentukan apa bagaimana meningkatkan nilai yang berujud di dalam suatu perusahaan multibisnis.</a:t>
            </a:r>
          </a:p>
          <a:p>
            <a:pPr marL="341313" indent="-341313" algn="just"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Arial" charset="0"/>
                <a:cs typeface="Arial" charset="0"/>
              </a:rPr>
              <a:t> </a:t>
            </a:r>
          </a:p>
          <a:p>
            <a:pPr marL="341313" indent="-341313" defTabSz="449263">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a:solidFill>
                <a:srgbClr val="000000"/>
              </a:solidFill>
              <a:latin typeface="Arial" charset="0"/>
              <a:cs typeface="Arial" charset="0"/>
            </a:endParaRPr>
          </a:p>
        </p:txBody>
      </p:sp>
      <p:pic>
        <p:nvPicPr>
          <p:cNvPr id="128003" name="Picture 3" descr="MPj040923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54675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381000" y="228600"/>
            <a:ext cx="8229600" cy="1295400"/>
          </a:xfrm>
        </p:spPr>
        <p:txBody>
          <a:bodyPr/>
          <a:lstStyle/>
          <a:p>
            <a:pPr eaLnBrk="1" hangingPunct="1">
              <a:defRPr/>
            </a:pPr>
            <a:r>
              <a:rPr lang="id-ID" sz="2200" b="0" smtClean="0"/>
              <a:t>Kombinasi Lain dari Kompetensi Sebaiknya Unik atau Sulit untuk Diciptakan Kembali</a:t>
            </a:r>
            <a:endParaRPr lang="en-US" sz="2200" b="0" smtClean="0"/>
          </a:p>
        </p:txBody>
      </p:sp>
      <p:sp>
        <p:nvSpPr>
          <p:cNvPr id="249859" name="Rectangle 3"/>
          <p:cNvSpPr>
            <a:spLocks noGrp="1" noChangeArrowheads="1"/>
          </p:cNvSpPr>
          <p:nvPr>
            <p:ph type="subTitle" idx="1"/>
          </p:nvPr>
        </p:nvSpPr>
        <p:spPr>
          <a:xfrm>
            <a:off x="228600" y="1676400"/>
            <a:ext cx="5943600" cy="4495800"/>
          </a:xfrm>
        </p:spPr>
        <p:txBody>
          <a:bodyPr/>
          <a:lstStyle/>
          <a:p>
            <a:pPr eaLnBrk="1" hangingPunct="1">
              <a:lnSpc>
                <a:spcPct val="80000"/>
              </a:lnSpc>
              <a:defRPr/>
            </a:pPr>
            <a:r>
              <a:rPr lang="id-ID" sz="2000" smtClean="0"/>
              <a:t>Kadang-kadang strategi mencari sebuah kombinasi dari kompetensi, merupakan jalan untuk menciptakan suatu situasi dimana terlihat mudah untuk diciptakan kembali menjadi unik, ini merupakan keuntungan kompetitif</a:t>
            </a:r>
            <a:r>
              <a:rPr lang="en-US" sz="2000" smtClean="0"/>
              <a:t> </a:t>
            </a:r>
          </a:p>
          <a:p>
            <a:pPr eaLnBrk="1" hangingPunct="1">
              <a:lnSpc>
                <a:spcPct val="80000"/>
              </a:lnSpc>
              <a:defRPr/>
            </a:pPr>
            <a:endParaRPr lang="en-US" sz="2000" smtClean="0"/>
          </a:p>
          <a:p>
            <a:pPr eaLnBrk="1" hangingPunct="1">
              <a:lnSpc>
                <a:spcPct val="80000"/>
              </a:lnSpc>
              <a:defRPr/>
            </a:pPr>
            <a:endParaRPr lang="en-US" sz="2000" smtClean="0"/>
          </a:p>
          <a:p>
            <a:pPr eaLnBrk="1" hangingPunct="1">
              <a:lnSpc>
                <a:spcPct val="80000"/>
              </a:lnSpc>
              <a:defRPr/>
            </a:pPr>
            <a:r>
              <a:rPr lang="id-ID" sz="2000" smtClean="0"/>
              <a:t>Banyak juga perusahaan mengembangkan visi dengan konsep yang masuk akal. Visi ini mengembangkan sinergi untuk mereka sendiri, para CEO memimpin dengan mendorong penggabungan untuk pencipaan ulang membuktikan bahwa memungkinkan untuk mencipatakn kembali ke posisi nomor satu</a:t>
            </a:r>
            <a:r>
              <a:rPr lang="en-US" sz="2000" smtClean="0"/>
              <a:t> </a:t>
            </a:r>
          </a:p>
          <a:p>
            <a:pPr eaLnBrk="1" hangingPunct="1">
              <a:lnSpc>
                <a:spcPct val="80000"/>
              </a:lnSpc>
              <a:defRPr/>
            </a:pPr>
            <a:endParaRPr lang="en-US" sz="2000" smtClean="0"/>
          </a:p>
        </p:txBody>
      </p:sp>
      <p:pic>
        <p:nvPicPr>
          <p:cNvPr id="135172" name="Picture 4" descr="star su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00200"/>
            <a:ext cx="259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73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en-US" b="1" smtClean="0"/>
              <a:t>PERUSAHAAN INDUK</a:t>
            </a:r>
          </a:p>
        </p:txBody>
      </p:sp>
      <p:sp>
        <p:nvSpPr>
          <p:cNvPr id="250883" name="Rectangle 3"/>
          <p:cNvSpPr>
            <a:spLocks noGrp="1" noChangeArrowheads="1"/>
          </p:cNvSpPr>
          <p:nvPr>
            <p:ph type="body" idx="1"/>
          </p:nvPr>
        </p:nvSpPr>
        <p:spPr/>
        <p:txBody>
          <a:bodyPr/>
          <a:lstStyle/>
          <a:p>
            <a:pPr eaLnBrk="1" hangingPunct="1">
              <a:lnSpc>
                <a:spcPct val="90000"/>
              </a:lnSpc>
              <a:defRPr/>
            </a:pPr>
            <a:r>
              <a:rPr lang="en-US" sz="2800" smtClean="0">
                <a:effectLst>
                  <a:outerShdw blurRad="38100" dist="38100" dir="2700000" algn="tl">
                    <a:srgbClr val="C0C0C0"/>
                  </a:outerShdw>
                </a:effectLst>
              </a:rPr>
              <a:t>Induk perusahaan yang bagus akan menciptakan nilai-nilai yang lebih baik dari pada yang diciptakan oleh lawan bisnisnya yang memiliki usaha yang sama.</a:t>
            </a:r>
          </a:p>
          <a:p>
            <a:pPr eaLnBrk="1" hangingPunct="1">
              <a:lnSpc>
                <a:spcPct val="90000"/>
              </a:lnSpc>
              <a:defRPr/>
            </a:pPr>
            <a:r>
              <a:rPr lang="en-US" sz="2800" smtClean="0">
                <a:effectLst>
                  <a:outerShdw blurRad="38100" dist="38100" dir="2700000" algn="tl">
                    <a:srgbClr val="C0C0C0"/>
                  </a:outerShdw>
                </a:effectLst>
              </a:rPr>
              <a:t>Untuk meningkatkan nilai-nilai tersebut, perusahaan induk harus meningkatkan mutu bisnis tersebut. Oleh karena itu harus ada peluang untuk usaha tersebut.</a:t>
            </a:r>
          </a:p>
          <a:p>
            <a:pPr eaLnBrk="1" hangingPunct="1">
              <a:lnSpc>
                <a:spcPct val="90000"/>
              </a:lnSpc>
              <a:defRPr/>
            </a:pPr>
            <a:r>
              <a:rPr lang="en-US" sz="2800" smtClean="0">
                <a:effectLst>
                  <a:outerShdw blurRad="38100" dist="38100" dir="2700000" algn="tl">
                    <a:srgbClr val="C0C0C0"/>
                  </a:outerShdw>
                </a:effectLst>
              </a:rPr>
              <a:t>Potensi untuk peningkatan dalam suatu bisnis disebut “Parenting Opportunity”.</a:t>
            </a:r>
          </a:p>
        </p:txBody>
      </p:sp>
    </p:spTree>
    <p:extLst>
      <p:ext uri="{BB962C8B-B14F-4D97-AF65-F5344CB8AC3E}">
        <p14:creationId xmlns:p14="http://schemas.microsoft.com/office/powerpoint/2010/main" val="87441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normAutofit fontScale="90000"/>
          </a:bodyPr>
          <a:lstStyle/>
          <a:p>
            <a:pPr eaLnBrk="1" hangingPunct="1">
              <a:defRPr/>
            </a:pPr>
            <a:r>
              <a:rPr lang="en-US" sz="4000" b="1" smtClean="0"/>
              <a:t>10 Cara mengindikasikan “Parenting Opportunity”</a:t>
            </a:r>
          </a:p>
        </p:txBody>
      </p:sp>
      <p:sp>
        <p:nvSpPr>
          <p:cNvPr id="251907" name="Rectangle 3"/>
          <p:cNvSpPr>
            <a:spLocks noGrp="1" noChangeArrowheads="1"/>
          </p:cNvSpPr>
          <p:nvPr>
            <p:ph type="body" idx="1"/>
          </p:nvPr>
        </p:nvSpPr>
        <p:spPr>
          <a:xfrm>
            <a:off x="301625" y="1752600"/>
            <a:ext cx="8540750" cy="5105400"/>
          </a:xfrm>
        </p:spPr>
        <p:txBody>
          <a:bodyPr/>
          <a:lstStyle/>
          <a:p>
            <a:pPr eaLnBrk="1" hangingPunct="1">
              <a:lnSpc>
                <a:spcPct val="90000"/>
              </a:lnSpc>
              <a:defRPr/>
            </a:pPr>
            <a:r>
              <a:rPr lang="en-US" sz="2800" smtClean="0">
                <a:effectLst>
                  <a:outerShdw blurRad="38100" dist="38100" dir="2700000" algn="tl">
                    <a:srgbClr val="C0C0C0"/>
                  </a:outerShdw>
                </a:effectLst>
              </a:rPr>
              <a:t>Ukuran dan Waktu</a:t>
            </a:r>
          </a:p>
          <a:p>
            <a:pPr eaLnBrk="1" hangingPunct="1">
              <a:lnSpc>
                <a:spcPct val="90000"/>
              </a:lnSpc>
              <a:defRPr/>
            </a:pPr>
            <a:r>
              <a:rPr lang="en-US" sz="2800" smtClean="0">
                <a:effectLst>
                  <a:outerShdw blurRad="38100" dist="38100" dir="2700000" algn="tl">
                    <a:srgbClr val="C0C0C0"/>
                  </a:outerShdw>
                </a:effectLst>
              </a:rPr>
              <a:t>Manajemen</a:t>
            </a:r>
          </a:p>
          <a:p>
            <a:pPr eaLnBrk="1" hangingPunct="1">
              <a:lnSpc>
                <a:spcPct val="90000"/>
              </a:lnSpc>
              <a:defRPr/>
            </a:pPr>
            <a:r>
              <a:rPr lang="en-US" sz="2800" smtClean="0">
                <a:effectLst>
                  <a:outerShdw blurRad="38100" dist="38100" dir="2700000" algn="tl">
                    <a:srgbClr val="C0C0C0"/>
                  </a:outerShdw>
                </a:effectLst>
              </a:rPr>
              <a:t>Pendefinisian Usaha</a:t>
            </a:r>
          </a:p>
          <a:p>
            <a:pPr eaLnBrk="1" hangingPunct="1">
              <a:lnSpc>
                <a:spcPct val="90000"/>
              </a:lnSpc>
              <a:defRPr/>
            </a:pPr>
            <a:r>
              <a:rPr lang="en-US" sz="2800" smtClean="0">
                <a:effectLst>
                  <a:outerShdw blurRad="38100" dist="38100" dir="2700000" algn="tl">
                    <a:srgbClr val="C0C0C0"/>
                  </a:outerShdw>
                </a:effectLst>
              </a:rPr>
              <a:t>Meramalkan Kesalahan</a:t>
            </a:r>
          </a:p>
          <a:p>
            <a:pPr eaLnBrk="1" hangingPunct="1">
              <a:lnSpc>
                <a:spcPct val="90000"/>
              </a:lnSpc>
              <a:defRPr/>
            </a:pPr>
            <a:r>
              <a:rPr lang="en-US" sz="2800" smtClean="0">
                <a:effectLst>
                  <a:outerShdw blurRad="38100" dist="38100" dir="2700000" algn="tl">
                    <a:srgbClr val="C0C0C0"/>
                  </a:outerShdw>
                </a:effectLst>
              </a:rPr>
              <a:t>Hubungan antar unit usaha</a:t>
            </a:r>
          </a:p>
          <a:p>
            <a:pPr eaLnBrk="1" hangingPunct="1">
              <a:lnSpc>
                <a:spcPct val="90000"/>
              </a:lnSpc>
              <a:defRPr/>
            </a:pPr>
            <a:r>
              <a:rPr lang="en-US" sz="2800" smtClean="0">
                <a:effectLst>
                  <a:outerShdw blurRad="38100" dist="38100" dir="2700000" algn="tl">
                    <a:srgbClr val="C0C0C0"/>
                  </a:outerShdw>
                </a:effectLst>
              </a:rPr>
              <a:t>Kemampuan Umum</a:t>
            </a:r>
          </a:p>
          <a:p>
            <a:pPr eaLnBrk="1" hangingPunct="1">
              <a:lnSpc>
                <a:spcPct val="90000"/>
              </a:lnSpc>
              <a:defRPr/>
            </a:pPr>
            <a:r>
              <a:rPr lang="en-US" sz="2800" smtClean="0">
                <a:effectLst>
                  <a:outerShdw blurRad="38100" dist="38100" dir="2700000" algn="tl">
                    <a:srgbClr val="C0C0C0"/>
                  </a:outerShdw>
                </a:effectLst>
              </a:rPr>
              <a:t>Keahlian Khusus</a:t>
            </a:r>
          </a:p>
          <a:p>
            <a:pPr eaLnBrk="1" hangingPunct="1">
              <a:lnSpc>
                <a:spcPct val="90000"/>
              </a:lnSpc>
              <a:defRPr/>
            </a:pPr>
            <a:r>
              <a:rPr lang="en-US" sz="2800" smtClean="0">
                <a:effectLst>
                  <a:outerShdw blurRad="38100" dist="38100" dir="2700000" algn="tl">
                    <a:srgbClr val="C0C0C0"/>
                  </a:outerShdw>
                </a:effectLst>
              </a:rPr>
              <a:t>Hubungan dengan pihak luar</a:t>
            </a:r>
          </a:p>
          <a:p>
            <a:pPr eaLnBrk="1" hangingPunct="1">
              <a:lnSpc>
                <a:spcPct val="90000"/>
              </a:lnSpc>
              <a:defRPr/>
            </a:pPr>
            <a:r>
              <a:rPr lang="en-US" sz="2800" smtClean="0">
                <a:effectLst>
                  <a:outerShdw blurRad="38100" dist="38100" dir="2700000" algn="tl">
                    <a:srgbClr val="C0C0C0"/>
                  </a:outerShdw>
                </a:effectLst>
              </a:rPr>
              <a:t>Keputusan Pokok</a:t>
            </a:r>
          </a:p>
          <a:p>
            <a:pPr eaLnBrk="1" hangingPunct="1">
              <a:lnSpc>
                <a:spcPct val="90000"/>
              </a:lnSpc>
              <a:defRPr/>
            </a:pPr>
            <a:r>
              <a:rPr lang="en-US" sz="2800" smtClean="0">
                <a:effectLst>
                  <a:outerShdw blurRad="38100" dist="38100" dir="2700000" algn="tl">
                    <a:srgbClr val="C0C0C0"/>
                  </a:outerShdw>
                </a:effectLst>
              </a:rPr>
              <a:t>Perubahan Besar</a:t>
            </a:r>
          </a:p>
        </p:txBody>
      </p:sp>
    </p:spTree>
    <p:extLst>
      <p:ext uri="{BB962C8B-B14F-4D97-AF65-F5344CB8AC3E}">
        <p14:creationId xmlns:p14="http://schemas.microsoft.com/office/powerpoint/2010/main" val="354619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23850" y="-571500"/>
            <a:ext cx="8540750" cy="1143000"/>
          </a:xfrm>
        </p:spPr>
        <p:txBody>
          <a:bodyPr/>
          <a:lstStyle/>
          <a:p>
            <a:pPr eaLnBrk="1" hangingPunct="1">
              <a:defRPr/>
            </a:pPr>
            <a:r>
              <a:rPr lang="en-US" b="1" smtClean="0"/>
              <a:t>KESIMPULAN</a:t>
            </a:r>
          </a:p>
        </p:txBody>
      </p:sp>
      <p:sp>
        <p:nvSpPr>
          <p:cNvPr id="138243" name="Rectangle 3"/>
          <p:cNvSpPr>
            <a:spLocks noGrp="1" noChangeArrowheads="1"/>
          </p:cNvSpPr>
          <p:nvPr>
            <p:ph type="body" idx="1"/>
          </p:nvPr>
        </p:nvSpPr>
        <p:spPr>
          <a:xfrm>
            <a:off x="323850" y="549275"/>
            <a:ext cx="8540750" cy="5715000"/>
          </a:xfrm>
        </p:spPr>
        <p:txBody>
          <a:bodyPr/>
          <a:lstStyle/>
          <a:p>
            <a:pPr eaLnBrk="1" hangingPunct="1">
              <a:lnSpc>
                <a:spcPct val="80000"/>
              </a:lnSpc>
            </a:pPr>
            <a:r>
              <a:rPr lang="en-US" sz="2000" smtClean="0"/>
              <a:t>Pada pokok bahasan ini dibahas bagaimana seorang manajer mengambil keputusan strategis dalam perusahaan multibisnis</a:t>
            </a:r>
          </a:p>
          <a:p>
            <a:pPr eaLnBrk="1" hangingPunct="1">
              <a:lnSpc>
                <a:spcPct val="80000"/>
              </a:lnSpc>
            </a:pPr>
            <a:r>
              <a:rPr lang="en-US" sz="2000" smtClean="0"/>
              <a:t>Yang paling utama adalah denganmelihat portofolio perusahaan. Di dalam portofolio perusahaan dapat digunakan:</a:t>
            </a:r>
          </a:p>
          <a:p>
            <a:pPr lvl="1" eaLnBrk="1" hangingPunct="1">
              <a:lnSpc>
                <a:spcPct val="80000"/>
              </a:lnSpc>
            </a:pPr>
            <a:r>
              <a:rPr lang="en-US" sz="1800" smtClean="0"/>
              <a:t>Evaluasi pertumbuhan perusahaan</a:t>
            </a:r>
          </a:p>
          <a:p>
            <a:pPr lvl="1" eaLnBrk="1" hangingPunct="1">
              <a:lnSpc>
                <a:spcPct val="80000"/>
              </a:lnSpc>
            </a:pPr>
            <a:r>
              <a:rPr lang="en-US" sz="1800" smtClean="0"/>
              <a:t>Mengetahui market share / posisi pasar</a:t>
            </a:r>
          </a:p>
          <a:p>
            <a:pPr lvl="1" eaLnBrk="1" hangingPunct="1">
              <a:lnSpc>
                <a:spcPct val="80000"/>
              </a:lnSpc>
            </a:pPr>
            <a:r>
              <a:rPr lang="en-US" sz="1800" smtClean="0"/>
              <a:t>Melihat kemampuan perusahaan dalam menghasilkan laba, serta</a:t>
            </a:r>
          </a:p>
          <a:p>
            <a:pPr lvl="1" eaLnBrk="1" hangingPunct="1">
              <a:lnSpc>
                <a:spcPct val="80000"/>
              </a:lnSpc>
            </a:pPr>
            <a:r>
              <a:rPr lang="en-US" sz="1800" smtClean="0"/>
              <a:t>Untuk melihat perusahaan tersebut menguntungkan atau tidak</a:t>
            </a:r>
          </a:p>
          <a:p>
            <a:pPr eaLnBrk="1" hangingPunct="1">
              <a:lnSpc>
                <a:spcPct val="80000"/>
              </a:lnSpc>
            </a:pPr>
            <a:r>
              <a:rPr lang="en-US" sz="2000" smtClean="0"/>
              <a:t>Keuntungan dari gabungan perusahaan atau perusahaan group:</a:t>
            </a:r>
          </a:p>
          <a:p>
            <a:pPr lvl="1" eaLnBrk="1" hangingPunct="1">
              <a:lnSpc>
                <a:spcPct val="80000"/>
              </a:lnSpc>
            </a:pPr>
            <a:r>
              <a:rPr lang="en-US" sz="1800" smtClean="0"/>
              <a:t>Efisiensi</a:t>
            </a:r>
          </a:p>
          <a:p>
            <a:pPr lvl="1" eaLnBrk="1" hangingPunct="1">
              <a:lnSpc>
                <a:spcPct val="80000"/>
              </a:lnSpc>
            </a:pPr>
            <a:r>
              <a:rPr lang="en-US" sz="1800" smtClean="0"/>
              <a:t>Keunggulan komparatif</a:t>
            </a:r>
          </a:p>
          <a:p>
            <a:pPr lvl="1" eaLnBrk="1" hangingPunct="1">
              <a:lnSpc>
                <a:spcPct val="80000"/>
              </a:lnSpc>
            </a:pPr>
            <a:r>
              <a:rPr lang="en-US" sz="1800" smtClean="0"/>
              <a:t>Dari segi sumberdaya manusia: perusahaan tersebut terdiri dari orang-orang yang mempunyai pengalaman dan keahlian yang berbeda-beda</a:t>
            </a:r>
          </a:p>
          <a:p>
            <a:pPr eaLnBrk="1" hangingPunct="1">
              <a:lnSpc>
                <a:spcPct val="80000"/>
              </a:lnSpc>
            </a:pPr>
            <a:r>
              <a:rPr lang="en-US" sz="2000" smtClean="0"/>
              <a:t>Di dalam era globalisasi, perubahan yang cepat, serta banyaknya kekuatan-kekuatan yang mempengaruhi kondisi perekonomian membuat perusahaan memfokuskan pada role dan kontribusi nilai tambah pada perusahaan multibisnis itu sendiri</a:t>
            </a:r>
          </a:p>
          <a:p>
            <a:pPr eaLnBrk="1" hangingPunct="1">
              <a:lnSpc>
                <a:spcPct val="80000"/>
              </a:lnSpc>
            </a:pPr>
            <a:r>
              <a:rPr lang="en-US" sz="2000" smtClean="0"/>
              <a:t>Dua pandangan untuk memperoleh laba pada perusahaan multibisnis adalah strategi pengambilan keputusan dan </a:t>
            </a:r>
            <a:r>
              <a:rPr lang="en-US" sz="2000" i="1" smtClean="0"/>
              <a:t>Patching Approach</a:t>
            </a:r>
          </a:p>
        </p:txBody>
      </p:sp>
    </p:spTree>
    <p:extLst>
      <p:ext uri="{BB962C8B-B14F-4D97-AF65-F5344CB8AC3E}">
        <p14:creationId xmlns:p14="http://schemas.microsoft.com/office/powerpoint/2010/main" val="377115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2971800" y="685800"/>
            <a:ext cx="58674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just" defTabSz="449263"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a:solidFill>
                  <a:schemeClr val="folHlink"/>
                </a:solidFill>
                <a:latin typeface="Arial" charset="0"/>
                <a:cs typeface="Times New Roman" pitchFamily="18" charset="0"/>
              </a:rPr>
              <a:t>TEKNIK PORTOFOLIO</a:t>
            </a:r>
          </a:p>
          <a:p>
            <a:pPr algn="just" defTabSz="449263" eaLnBrk="1" hangingPunct="1">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4000">
              <a:solidFill>
                <a:srgbClr val="000000"/>
              </a:solidFill>
              <a:latin typeface="Times New Roman" pitchFamily="18" charset="0"/>
              <a:cs typeface="Times New Roman" pitchFamily="18" charset="0"/>
            </a:endParaRPr>
          </a:p>
          <a:p>
            <a:pPr algn="just" defTabSz="449263">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latin typeface="Arial" charset="0"/>
                <a:cs typeface="Times New Roman" pitchFamily="18" charset="0"/>
              </a:rPr>
              <a:t>Suatu cara pendekatan yang dipelopori </a:t>
            </a:r>
            <a:r>
              <a:rPr lang="en-GB" sz="2800" i="1">
                <a:latin typeface="Arial" charset="0"/>
                <a:cs typeface="Times New Roman" pitchFamily="18" charset="0"/>
              </a:rPr>
              <a:t>The Boston Consulting Group</a:t>
            </a:r>
            <a:r>
              <a:rPr lang="en-GB" sz="2800">
                <a:latin typeface="Arial" charset="0"/>
                <a:cs typeface="Times New Roman" pitchFamily="18" charset="0"/>
              </a:rPr>
              <a:t> yang berusaha membantu manajer dalam menyeimbangkan </a:t>
            </a:r>
            <a:r>
              <a:rPr lang="en-GB" sz="2800" i="1">
                <a:latin typeface="Arial" charset="0"/>
                <a:cs typeface="Times New Roman" pitchFamily="18" charset="0"/>
              </a:rPr>
              <a:t>cash flow</a:t>
            </a:r>
            <a:r>
              <a:rPr lang="en-GB" sz="2800">
                <a:latin typeface="Arial" charset="0"/>
                <a:cs typeface="Times New Roman" pitchFamily="18" charset="0"/>
              </a:rPr>
              <a:t> sumberdaya diantara berbagai bisnisnya sambil menemukenali tujuan strategi dasar dalam seluruh bisnis produk barang dan jasanya</a:t>
            </a:r>
            <a:r>
              <a:rPr lang="en-GB" sz="2800">
                <a:solidFill>
                  <a:srgbClr val="0000FF"/>
                </a:solidFill>
                <a:latin typeface="Arial" charset="0"/>
                <a:cs typeface="Times New Roman" pitchFamily="18" charset="0"/>
              </a:rPr>
              <a:t>.</a:t>
            </a:r>
          </a:p>
          <a:p>
            <a:pPr defTabSz="449263">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FF"/>
              </a:solidFill>
              <a:latin typeface="Arial" charset="0"/>
              <a:cs typeface="Times New Roman" pitchFamily="18" charset="0"/>
            </a:endParaRPr>
          </a:p>
        </p:txBody>
      </p:sp>
      <p:pic>
        <p:nvPicPr>
          <p:cNvPr id="129027" name="Picture 3" descr="j03029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71732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
          <p:cNvGrpSpPr>
            <a:grpSpLocks/>
          </p:cNvGrpSpPr>
          <p:nvPr/>
        </p:nvGrpSpPr>
        <p:grpSpPr bwMode="auto">
          <a:xfrm>
            <a:off x="1524000" y="1295400"/>
            <a:ext cx="6858000" cy="3810000"/>
            <a:chOff x="960" y="720"/>
            <a:chExt cx="4319" cy="2392"/>
          </a:xfrm>
        </p:grpSpPr>
        <p:sp>
          <p:nvSpPr>
            <p:cNvPr id="130053" name="Rectangle 3"/>
            <p:cNvSpPr>
              <a:spLocks noChangeArrowheads="1"/>
            </p:cNvSpPr>
            <p:nvPr/>
          </p:nvSpPr>
          <p:spPr bwMode="auto">
            <a:xfrm>
              <a:off x="4416" y="2136"/>
              <a:ext cx="864"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2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000000"/>
                  </a:solidFill>
                  <a:latin typeface="Arial" charset="0"/>
                  <a:cs typeface="Arial" charset="0"/>
                </a:rPr>
                <a:t>X</a:t>
              </a:r>
            </a:p>
            <a:p>
              <a:pPr algn="ct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Arial" charset="0"/>
                  <a:cs typeface="Arial" charset="0"/>
                </a:rPr>
                <a:t> </a:t>
              </a:r>
            </a:p>
            <a:p>
              <a:pPr algn="ct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Times New Roman" pitchFamily="18" charset="0"/>
                <a:cs typeface="Times New Roman" pitchFamily="18" charset="0"/>
              </a:endParaRPr>
            </a:p>
            <a:p>
              <a:pPr algn="ct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Arial" charset="0"/>
                <a:cs typeface="Arial" charset="0"/>
              </a:endParaRPr>
            </a:p>
            <a:p>
              <a:pPr algn="ct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Dog</a:t>
              </a:r>
            </a:p>
          </p:txBody>
        </p:sp>
        <p:sp>
          <p:nvSpPr>
            <p:cNvPr id="130054" name="Rectangle 4"/>
            <p:cNvSpPr>
              <a:spLocks noChangeArrowheads="1"/>
            </p:cNvSpPr>
            <p:nvPr/>
          </p:nvSpPr>
          <p:spPr bwMode="auto">
            <a:xfrm>
              <a:off x="3552" y="2136"/>
              <a:ext cx="864"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a:solidFill>
                    <a:srgbClr val="000000"/>
                  </a:solidFill>
                  <a:latin typeface="Arial" charset="0"/>
                  <a:cs typeface="Arial" charset="0"/>
                </a:rPr>
                <a:t>$</a:t>
              </a:r>
            </a:p>
            <a:p>
              <a:pPr algn="ctr" defTabSz="449263">
                <a:spcBef>
                  <a:spcPts val="10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000000"/>
                </a:solidFill>
                <a:latin typeface="Arial" charset="0"/>
                <a:cs typeface="Arial" charset="0"/>
              </a:endParaRPr>
            </a:p>
            <a:p>
              <a:pPr algn="ct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Cash Cow</a:t>
              </a:r>
            </a:p>
          </p:txBody>
        </p:sp>
        <p:sp>
          <p:nvSpPr>
            <p:cNvPr id="130055" name="Rectangle 5"/>
            <p:cNvSpPr>
              <a:spLocks noChangeArrowheads="1"/>
            </p:cNvSpPr>
            <p:nvPr/>
          </p:nvSpPr>
          <p:spPr bwMode="auto">
            <a:xfrm>
              <a:off x="3012" y="2136"/>
              <a:ext cx="540"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Rendah</a:t>
              </a:r>
            </a:p>
          </p:txBody>
        </p:sp>
        <p:sp>
          <p:nvSpPr>
            <p:cNvPr id="130056" name="Rectangle 6"/>
            <p:cNvSpPr>
              <a:spLocks noChangeArrowheads="1"/>
            </p:cNvSpPr>
            <p:nvPr/>
          </p:nvSpPr>
          <p:spPr bwMode="auto">
            <a:xfrm>
              <a:off x="2202" y="2136"/>
              <a:ext cx="810"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buClr>
                  <a:srgbClr val="FF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cs typeface="Arial" charset="0"/>
                </a:rPr>
                <a:t>Pertumbuhan</a:t>
              </a: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cs typeface="Arial" charset="0"/>
              </a:endParaRPr>
            </a:p>
          </p:txBody>
        </p:sp>
        <p:sp>
          <p:nvSpPr>
            <p:cNvPr id="130057" name="Rectangle 7"/>
            <p:cNvSpPr>
              <a:spLocks noChangeArrowheads="1"/>
            </p:cNvSpPr>
            <p:nvPr/>
          </p:nvSpPr>
          <p:spPr bwMode="auto">
            <a:xfrm>
              <a:off x="960" y="2136"/>
              <a:ext cx="1242"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i="1">
                <a:solidFill>
                  <a:srgbClr val="000000"/>
                </a:solidFill>
                <a:latin typeface="Arial" charset="0"/>
                <a:cs typeface="Arial" charset="0"/>
              </a:endParaRPr>
            </a:p>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a:latin typeface="Arial" charset="0"/>
                  <a:cs typeface="Arial" charset="0"/>
                </a:rPr>
                <a:t>Growth rate</a:t>
              </a:r>
              <a:r>
                <a:rPr lang="en-GB" sz="1400">
                  <a:latin typeface="Arial" charset="0"/>
                  <a:cs typeface="Arial" charset="0"/>
                </a:rPr>
                <a:t>: Tingkat Pertumbuhan suatu industri dinilai dalam konstanta dolar (misalnya jika dibandingkan terhadap tingkat tingkat pertumbuhan GNP)</a:t>
              </a: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latin typeface="Arial" charset="0"/>
                <a:cs typeface="Arial"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solidFill>
                  <a:srgbClr val="000000"/>
                </a:solidFill>
                <a:latin typeface="Arial" charset="0"/>
                <a:cs typeface="Arial" charset="0"/>
              </a:endParaRPr>
            </a:p>
          </p:txBody>
        </p:sp>
        <p:sp>
          <p:nvSpPr>
            <p:cNvPr id="130058" name="Rectangle 8"/>
            <p:cNvSpPr>
              <a:spLocks noChangeArrowheads="1"/>
            </p:cNvSpPr>
            <p:nvPr/>
          </p:nvSpPr>
          <p:spPr bwMode="auto">
            <a:xfrm>
              <a:off x="4416" y="1136"/>
              <a:ext cx="864"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375"/>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a:solidFill>
                    <a:srgbClr val="000000"/>
                  </a:solidFill>
                  <a:latin typeface="Arial" charset="0"/>
                  <a:cs typeface="Arial" charset="0"/>
                </a:rPr>
                <a:t>?</a:t>
              </a:r>
            </a:p>
            <a:p>
              <a:pPr algn="ctr" defTabSz="449263">
                <a:spcBef>
                  <a:spcPts val="5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a:solidFill>
                    <a:srgbClr val="000000"/>
                  </a:solidFill>
                  <a:latin typeface="Arial" charset="0"/>
                  <a:cs typeface="Arial" charset="0"/>
                </a:rPr>
                <a:t> </a:t>
              </a:r>
            </a:p>
            <a:p>
              <a:pPr algn="ctr" defTabSz="449263">
                <a:spcBef>
                  <a:spcPts val="5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a:solidFill>
                  <a:srgbClr val="000000"/>
                </a:solidFill>
                <a:latin typeface="Arial" charset="0"/>
                <a:cs typeface="Arial" charset="0"/>
              </a:endParaRPr>
            </a:p>
            <a:p>
              <a:pPr algn="ct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Problem Child</a:t>
              </a:r>
            </a:p>
          </p:txBody>
        </p:sp>
        <p:sp>
          <p:nvSpPr>
            <p:cNvPr id="130059" name="Rectangle 9"/>
            <p:cNvSpPr>
              <a:spLocks noChangeArrowheads="1"/>
            </p:cNvSpPr>
            <p:nvPr/>
          </p:nvSpPr>
          <p:spPr bwMode="auto">
            <a:xfrm>
              <a:off x="3552" y="1136"/>
              <a:ext cx="864"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50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0">
                  <a:solidFill>
                    <a:srgbClr val="000000"/>
                  </a:solidFill>
                  <a:latin typeface="Arial" charset="0"/>
                  <a:cs typeface="Arial" charset="0"/>
                </a:rPr>
                <a:t>*</a:t>
              </a:r>
            </a:p>
            <a:p>
              <a:pPr algn="ct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Star</a:t>
              </a:r>
            </a:p>
          </p:txBody>
        </p:sp>
        <p:sp>
          <p:nvSpPr>
            <p:cNvPr id="130060" name="Rectangle 10"/>
            <p:cNvSpPr>
              <a:spLocks noChangeArrowheads="1"/>
            </p:cNvSpPr>
            <p:nvPr/>
          </p:nvSpPr>
          <p:spPr bwMode="auto">
            <a:xfrm>
              <a:off x="3012" y="1136"/>
              <a:ext cx="54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Tinggi</a:t>
              </a:r>
            </a:p>
          </p:txBody>
        </p:sp>
        <p:sp>
          <p:nvSpPr>
            <p:cNvPr id="130061" name="Rectangle 11"/>
            <p:cNvSpPr>
              <a:spLocks noChangeArrowheads="1"/>
            </p:cNvSpPr>
            <p:nvPr/>
          </p:nvSpPr>
          <p:spPr bwMode="auto">
            <a:xfrm>
              <a:off x="2202" y="1136"/>
              <a:ext cx="81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FFFF"/>
                  </a:solidFill>
                  <a:latin typeface="Arial" charset="0"/>
                  <a:ea typeface="Lucida Sans Unicode" pitchFamily="34" charset="0"/>
                  <a:cs typeface="Lucida Sans Unicode" pitchFamily="34" charset="0"/>
                </a:rPr>
                <a:t>Tingkat</a:t>
              </a:r>
            </a:p>
          </p:txBody>
        </p:sp>
        <p:sp>
          <p:nvSpPr>
            <p:cNvPr id="130062" name="Rectangle 12"/>
            <p:cNvSpPr>
              <a:spLocks noChangeArrowheads="1"/>
            </p:cNvSpPr>
            <p:nvPr/>
          </p:nvSpPr>
          <p:spPr bwMode="auto">
            <a:xfrm>
              <a:off x="960" y="1136"/>
              <a:ext cx="1242"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a:latin typeface="Arial" charset="0"/>
                  <a:cs typeface="Arial" charset="0"/>
                </a:rPr>
                <a:t>Market Sh</a:t>
              </a:r>
              <a:r>
                <a:rPr lang="en-GB" sz="1400" b="1">
                  <a:latin typeface="Arial" charset="0"/>
                  <a:cs typeface="Arial" charset="0"/>
                </a:rPr>
                <a:t>are</a:t>
              </a:r>
              <a:r>
                <a:rPr lang="en-GB" sz="1400">
                  <a:latin typeface="Arial" charset="0"/>
                  <a:cs typeface="Arial" charset="0"/>
                </a:rPr>
                <a:t>: Penjualan jika dibandingkan terhadap kompetitor di pasar (biasanya dipilih hanya dua atau tiga kompetitor terbesar yang ada di pasar)</a:t>
              </a: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latin typeface="Arial" charset="0"/>
                <a:cs typeface="Arial" charset="0"/>
              </a:endParaRPr>
            </a:p>
          </p:txBody>
        </p:sp>
        <p:sp>
          <p:nvSpPr>
            <p:cNvPr id="130063" name="Rectangle 13"/>
            <p:cNvSpPr>
              <a:spLocks noChangeArrowheads="1"/>
            </p:cNvSpPr>
            <p:nvPr/>
          </p:nvSpPr>
          <p:spPr bwMode="auto">
            <a:xfrm>
              <a:off x="4416" y="944"/>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Rendah</a:t>
              </a:r>
            </a:p>
          </p:txBody>
        </p:sp>
        <p:sp>
          <p:nvSpPr>
            <p:cNvPr id="130064" name="Rectangle 14"/>
            <p:cNvSpPr>
              <a:spLocks noChangeArrowheads="1"/>
            </p:cNvSpPr>
            <p:nvPr/>
          </p:nvSpPr>
          <p:spPr bwMode="auto">
            <a:xfrm>
              <a:off x="3552" y="944"/>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Tinggi</a:t>
              </a:r>
            </a:p>
          </p:txBody>
        </p:sp>
        <p:sp>
          <p:nvSpPr>
            <p:cNvPr id="130065" name="Rectangle 15"/>
            <p:cNvSpPr>
              <a:spLocks noChangeArrowheads="1"/>
            </p:cNvSpPr>
            <p:nvPr/>
          </p:nvSpPr>
          <p:spPr bwMode="auto">
            <a:xfrm>
              <a:off x="3012" y="944"/>
              <a:ext cx="5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0066" name="Rectangle 16"/>
            <p:cNvSpPr>
              <a:spLocks noChangeArrowheads="1"/>
            </p:cNvSpPr>
            <p:nvPr/>
          </p:nvSpPr>
          <p:spPr bwMode="auto">
            <a:xfrm>
              <a:off x="2202" y="944"/>
              <a:ext cx="8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0067" name="Rectangle 17"/>
            <p:cNvSpPr>
              <a:spLocks noChangeArrowheads="1"/>
            </p:cNvSpPr>
            <p:nvPr/>
          </p:nvSpPr>
          <p:spPr bwMode="auto">
            <a:xfrm>
              <a:off x="960" y="944"/>
              <a:ext cx="12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latin typeface="Arial" charset="0"/>
                  <a:cs typeface="Arial" charset="0"/>
                </a:rPr>
                <a:t>Diskripsi dari dimensi</a:t>
              </a:r>
              <a:r>
                <a:rPr lang="en-GB" sz="1400">
                  <a:solidFill>
                    <a:srgbClr val="000000"/>
                  </a:solidFill>
                  <a:latin typeface="Arial" charset="0"/>
                  <a:cs typeface="Arial" charset="0"/>
                </a:rPr>
                <a:t>:</a:t>
              </a:r>
            </a:p>
          </p:txBody>
        </p:sp>
        <p:sp>
          <p:nvSpPr>
            <p:cNvPr id="130068" name="Rectangle 18"/>
            <p:cNvSpPr>
              <a:spLocks noChangeArrowheads="1"/>
            </p:cNvSpPr>
            <p:nvPr/>
          </p:nvSpPr>
          <p:spPr bwMode="auto">
            <a:xfrm>
              <a:off x="4416" y="720"/>
              <a:ext cx="86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Arial" charset="0"/>
                  <a:cs typeface="Arial" charset="0"/>
                </a:rPr>
                <a:t>Share</a:t>
              </a:r>
            </a:p>
          </p:txBody>
        </p:sp>
        <p:sp>
          <p:nvSpPr>
            <p:cNvPr id="130069" name="Rectangle 19"/>
            <p:cNvSpPr>
              <a:spLocks noChangeArrowheads="1"/>
            </p:cNvSpPr>
            <p:nvPr/>
          </p:nvSpPr>
          <p:spPr bwMode="auto">
            <a:xfrm>
              <a:off x="3552" y="720"/>
              <a:ext cx="86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r" defTabSz="449263" eaLnBrk="1" hangingPunct="1">
                <a:buClr>
                  <a:srgbClr val="FF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Arial" charset="0"/>
                  <a:cs typeface="Arial" charset="0"/>
                </a:rPr>
                <a:t>Market</a:t>
              </a:r>
            </a:p>
          </p:txBody>
        </p:sp>
        <p:sp>
          <p:nvSpPr>
            <p:cNvPr id="130070" name="Rectangle 20"/>
            <p:cNvSpPr>
              <a:spLocks noChangeArrowheads="1"/>
            </p:cNvSpPr>
            <p:nvPr/>
          </p:nvSpPr>
          <p:spPr bwMode="auto">
            <a:xfrm>
              <a:off x="3012" y="720"/>
              <a:ext cx="5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0071" name="Rectangle 21"/>
            <p:cNvSpPr>
              <a:spLocks noChangeArrowheads="1"/>
            </p:cNvSpPr>
            <p:nvPr/>
          </p:nvSpPr>
          <p:spPr bwMode="auto">
            <a:xfrm>
              <a:off x="2202" y="720"/>
              <a:ext cx="81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0072" name="Rectangle 22"/>
            <p:cNvSpPr>
              <a:spLocks noChangeArrowheads="1"/>
            </p:cNvSpPr>
            <p:nvPr/>
          </p:nvSpPr>
          <p:spPr bwMode="auto">
            <a:xfrm>
              <a:off x="960" y="720"/>
              <a:ext cx="124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0073" name="Line 23"/>
            <p:cNvSpPr>
              <a:spLocks noChangeShapeType="1"/>
            </p:cNvSpPr>
            <p:nvPr/>
          </p:nvSpPr>
          <p:spPr bwMode="auto">
            <a:xfrm>
              <a:off x="960" y="720"/>
              <a:ext cx="1" cy="2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74" name="Line 24"/>
            <p:cNvSpPr>
              <a:spLocks noChangeShapeType="1"/>
            </p:cNvSpPr>
            <p:nvPr/>
          </p:nvSpPr>
          <p:spPr bwMode="auto">
            <a:xfrm>
              <a:off x="5280" y="720"/>
              <a:ext cx="1" cy="2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75" name="Line 25"/>
            <p:cNvSpPr>
              <a:spLocks noChangeShapeType="1"/>
            </p:cNvSpPr>
            <p:nvPr/>
          </p:nvSpPr>
          <p:spPr bwMode="auto">
            <a:xfrm>
              <a:off x="3552" y="720"/>
              <a:ext cx="864"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76" name="Line 26"/>
            <p:cNvSpPr>
              <a:spLocks noChangeShapeType="1"/>
            </p:cNvSpPr>
            <p:nvPr/>
          </p:nvSpPr>
          <p:spPr bwMode="auto">
            <a:xfrm>
              <a:off x="960" y="720"/>
              <a:ext cx="124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77" name="Line 27"/>
            <p:cNvSpPr>
              <a:spLocks noChangeShapeType="1"/>
            </p:cNvSpPr>
            <p:nvPr/>
          </p:nvSpPr>
          <p:spPr bwMode="auto">
            <a:xfrm>
              <a:off x="3012" y="720"/>
              <a:ext cx="54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78" name="Line 28"/>
            <p:cNvSpPr>
              <a:spLocks noChangeShapeType="1"/>
            </p:cNvSpPr>
            <p:nvPr/>
          </p:nvSpPr>
          <p:spPr bwMode="auto">
            <a:xfrm>
              <a:off x="960" y="3113"/>
              <a:ext cx="124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79" name="Line 29"/>
            <p:cNvSpPr>
              <a:spLocks noChangeShapeType="1"/>
            </p:cNvSpPr>
            <p:nvPr/>
          </p:nvSpPr>
          <p:spPr bwMode="auto">
            <a:xfrm>
              <a:off x="2202" y="720"/>
              <a:ext cx="81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0" name="Line 30"/>
            <p:cNvSpPr>
              <a:spLocks noChangeShapeType="1"/>
            </p:cNvSpPr>
            <p:nvPr/>
          </p:nvSpPr>
          <p:spPr bwMode="auto">
            <a:xfrm>
              <a:off x="960" y="1136"/>
              <a:ext cx="1" cy="1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1" name="Line 31"/>
            <p:cNvSpPr>
              <a:spLocks noChangeShapeType="1"/>
            </p:cNvSpPr>
            <p:nvPr/>
          </p:nvSpPr>
          <p:spPr bwMode="auto">
            <a:xfrm>
              <a:off x="960" y="944"/>
              <a:ext cx="1" cy="19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2" name="Line 32"/>
            <p:cNvSpPr>
              <a:spLocks noChangeShapeType="1"/>
            </p:cNvSpPr>
            <p:nvPr/>
          </p:nvSpPr>
          <p:spPr bwMode="auto">
            <a:xfrm>
              <a:off x="960" y="2136"/>
              <a:ext cx="1" cy="9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3" name="Line 33"/>
            <p:cNvSpPr>
              <a:spLocks noChangeShapeType="1"/>
            </p:cNvSpPr>
            <p:nvPr/>
          </p:nvSpPr>
          <p:spPr bwMode="auto">
            <a:xfrm>
              <a:off x="2202" y="3113"/>
              <a:ext cx="81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4" name="Line 34"/>
            <p:cNvSpPr>
              <a:spLocks noChangeShapeType="1"/>
            </p:cNvSpPr>
            <p:nvPr/>
          </p:nvSpPr>
          <p:spPr bwMode="auto">
            <a:xfrm>
              <a:off x="3552" y="1136"/>
              <a:ext cx="86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85" name="Line 35"/>
            <p:cNvSpPr>
              <a:spLocks noChangeShapeType="1"/>
            </p:cNvSpPr>
            <p:nvPr/>
          </p:nvSpPr>
          <p:spPr bwMode="auto">
            <a:xfrm>
              <a:off x="4416" y="720"/>
              <a:ext cx="864"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86" name="Line 36"/>
            <p:cNvSpPr>
              <a:spLocks noChangeShapeType="1"/>
            </p:cNvSpPr>
            <p:nvPr/>
          </p:nvSpPr>
          <p:spPr bwMode="auto">
            <a:xfrm>
              <a:off x="3552" y="1136"/>
              <a:ext cx="1" cy="100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87" name="Line 37"/>
            <p:cNvSpPr>
              <a:spLocks noChangeShapeType="1"/>
            </p:cNvSpPr>
            <p:nvPr/>
          </p:nvSpPr>
          <p:spPr bwMode="auto">
            <a:xfrm>
              <a:off x="5280" y="1136"/>
              <a:ext cx="1" cy="197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88" name="Line 38"/>
            <p:cNvSpPr>
              <a:spLocks noChangeShapeType="1"/>
            </p:cNvSpPr>
            <p:nvPr/>
          </p:nvSpPr>
          <p:spPr bwMode="auto">
            <a:xfrm>
              <a:off x="4416" y="1136"/>
              <a:ext cx="86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89" name="Line 39"/>
            <p:cNvSpPr>
              <a:spLocks noChangeShapeType="1"/>
            </p:cNvSpPr>
            <p:nvPr/>
          </p:nvSpPr>
          <p:spPr bwMode="auto">
            <a:xfrm>
              <a:off x="5280" y="944"/>
              <a:ext cx="1" cy="19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90" name="Line 40"/>
            <p:cNvSpPr>
              <a:spLocks noChangeShapeType="1"/>
            </p:cNvSpPr>
            <p:nvPr/>
          </p:nvSpPr>
          <p:spPr bwMode="auto">
            <a:xfrm>
              <a:off x="3552" y="3113"/>
              <a:ext cx="1728"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91" name="Line 41"/>
            <p:cNvSpPr>
              <a:spLocks noChangeShapeType="1"/>
            </p:cNvSpPr>
            <p:nvPr/>
          </p:nvSpPr>
          <p:spPr bwMode="auto">
            <a:xfrm>
              <a:off x="4416" y="1136"/>
              <a:ext cx="1" cy="197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92" name="Line 42"/>
            <p:cNvSpPr>
              <a:spLocks noChangeShapeType="1"/>
            </p:cNvSpPr>
            <p:nvPr/>
          </p:nvSpPr>
          <p:spPr bwMode="auto">
            <a:xfrm>
              <a:off x="4416" y="2136"/>
              <a:ext cx="86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93" name="Line 43"/>
            <p:cNvSpPr>
              <a:spLocks noChangeShapeType="1"/>
            </p:cNvSpPr>
            <p:nvPr/>
          </p:nvSpPr>
          <p:spPr bwMode="auto">
            <a:xfrm>
              <a:off x="3552" y="2136"/>
              <a:ext cx="86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0094" name="Line 44"/>
            <p:cNvSpPr>
              <a:spLocks noChangeShapeType="1"/>
            </p:cNvSpPr>
            <p:nvPr/>
          </p:nvSpPr>
          <p:spPr bwMode="auto">
            <a:xfrm>
              <a:off x="3012" y="3113"/>
              <a:ext cx="54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95" name="Line 45"/>
            <p:cNvSpPr>
              <a:spLocks noChangeShapeType="1"/>
            </p:cNvSpPr>
            <p:nvPr/>
          </p:nvSpPr>
          <p:spPr bwMode="auto">
            <a:xfrm>
              <a:off x="3552" y="2136"/>
              <a:ext cx="1" cy="97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130051" name="Rectangle 46"/>
          <p:cNvSpPr>
            <a:spLocks noChangeArrowheads="1"/>
          </p:cNvSpPr>
          <p:nvPr/>
        </p:nvSpPr>
        <p:spPr bwMode="auto">
          <a:xfrm>
            <a:off x="3505200" y="5461000"/>
            <a:ext cx="3113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defTabSz="449263"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Arial" charset="0"/>
                <a:cs typeface="Arial" charset="0"/>
              </a:rPr>
              <a:t>Tabel 1. The BGC Growth – Share Matrix</a:t>
            </a:r>
          </a:p>
        </p:txBody>
      </p:sp>
      <p:pic>
        <p:nvPicPr>
          <p:cNvPr id="130052" name="Picture 47" descr="MPj042864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525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4971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1296988" y="76200"/>
            <a:ext cx="7694612" cy="5661025"/>
            <a:chOff x="768" y="192"/>
            <a:chExt cx="4847" cy="3566"/>
          </a:xfrm>
        </p:grpSpPr>
        <p:sp>
          <p:nvSpPr>
            <p:cNvPr id="131077" name="Rectangle 3"/>
            <p:cNvSpPr>
              <a:spLocks noChangeArrowheads="1"/>
            </p:cNvSpPr>
            <p:nvPr/>
          </p:nvSpPr>
          <p:spPr bwMode="auto">
            <a:xfrm>
              <a:off x="4416" y="2533"/>
              <a:ext cx="120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Harvest or divest:</a:t>
              </a:r>
            </a:p>
            <a:p>
              <a:pPr marL="177800" indent="-177800"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 </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Keluar dari pasar atau memangkas jalur produksi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Mengatur tempo sehingga memaksimalkan present value</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Konsentrasi pada kompetitor cash generators</a:t>
              </a:r>
            </a:p>
            <a:p>
              <a:pPr marL="177800" indent="-177800"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78" name="Rectangle 4"/>
            <p:cNvSpPr>
              <a:spLocks noChangeArrowheads="1"/>
            </p:cNvSpPr>
            <p:nvPr/>
          </p:nvSpPr>
          <p:spPr bwMode="auto">
            <a:xfrm>
              <a:off x="3168" y="2533"/>
              <a:ext cx="1248"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Opportunistic-preserve for harvest:</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Tetap bertahan atau menaikkan cash flow</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Mencoba penjualan yg menguntungkan</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Mencoba rasionalisasi yang menguntungkan utk meningkatkan kekuatan</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Memangkas jalur produksi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Minimisasi investasi</a:t>
              </a:r>
            </a:p>
          </p:txBody>
        </p:sp>
        <p:sp>
          <p:nvSpPr>
            <p:cNvPr id="131079" name="Rectangle 5"/>
            <p:cNvSpPr>
              <a:spLocks noChangeArrowheads="1"/>
            </p:cNvSpPr>
            <p:nvPr/>
          </p:nvSpPr>
          <p:spPr bwMode="auto">
            <a:xfrm>
              <a:off x="1872" y="2533"/>
              <a:ext cx="1296"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Opportunistic-selectively invest for earnings:</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Mengikuti pasar memelihara posisi keseluruhan</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Mencari yg baik, spesialisasi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Mencari yg menguntungkan utk meningkatkan kekuatan (melalui akuisisi)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Investasi di level pemeliharaan</a:t>
              </a:r>
            </a:p>
          </p:txBody>
        </p:sp>
        <p:sp>
          <p:nvSpPr>
            <p:cNvPr id="131080" name="Rectangle 6"/>
            <p:cNvSpPr>
              <a:spLocks noChangeArrowheads="1"/>
            </p:cNvSpPr>
            <p:nvPr/>
          </p:nvSpPr>
          <p:spPr bwMode="auto">
            <a:xfrm>
              <a:off x="1392" y="2533"/>
              <a:ext cx="48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Rendah</a:t>
              </a:r>
            </a:p>
          </p:txBody>
        </p:sp>
        <p:sp>
          <p:nvSpPr>
            <p:cNvPr id="131081" name="Rectangle 7"/>
            <p:cNvSpPr>
              <a:spLocks noChangeArrowheads="1"/>
            </p:cNvSpPr>
            <p:nvPr/>
          </p:nvSpPr>
          <p:spPr bwMode="auto">
            <a:xfrm>
              <a:off x="768" y="2533"/>
              <a:ext cx="624"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082" name="Rectangle 8"/>
            <p:cNvSpPr>
              <a:spLocks noChangeArrowheads="1"/>
            </p:cNvSpPr>
            <p:nvPr/>
          </p:nvSpPr>
          <p:spPr bwMode="auto">
            <a:xfrm>
              <a:off x="4416" y="1698"/>
              <a:ext cx="1200"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Restructure-harvest or divest:</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Memungkinkan tiadanya komitmen yg tdk esensial</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Memposisikan utk divestasi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Bergeser kearah sekmen yang lebih menarik</a:t>
              </a:r>
            </a:p>
          </p:txBody>
        </p:sp>
        <p:sp>
          <p:nvSpPr>
            <p:cNvPr id="131083" name="Rectangle 9"/>
            <p:cNvSpPr>
              <a:spLocks noChangeArrowheads="1"/>
            </p:cNvSpPr>
            <p:nvPr/>
          </p:nvSpPr>
          <p:spPr bwMode="auto">
            <a:xfrm>
              <a:off x="3168" y="1698"/>
              <a:ext cx="1248"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Prime-Selectively Invest for Earnings:</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Sekmen pasar</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Membuat rancangan contijensi untuk menghadapi tantangan</a:t>
              </a:r>
            </a:p>
            <a:p>
              <a:pPr marL="177800" indent="-177800"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84" name="Rectangle 10"/>
            <p:cNvSpPr>
              <a:spLocks noChangeArrowheads="1"/>
            </p:cNvSpPr>
            <p:nvPr/>
          </p:nvSpPr>
          <p:spPr bwMode="auto">
            <a:xfrm>
              <a:off x="1872" y="1698"/>
              <a:ext cx="1296"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Challenge-invest for growth:</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Selektif membangun utk memperkuat</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Menetapkan implikasi kepemimpinan</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Mengabaikan tantangan</a:t>
              </a:r>
            </a:p>
            <a:p>
              <a:pPr marL="177800" indent="-177800"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85" name="Rectangle 11"/>
            <p:cNvSpPr>
              <a:spLocks noChangeArrowheads="1"/>
            </p:cNvSpPr>
            <p:nvPr/>
          </p:nvSpPr>
          <p:spPr bwMode="auto">
            <a:xfrm>
              <a:off x="1392" y="1698"/>
              <a:ext cx="480"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Sedang</a:t>
              </a:r>
            </a:p>
          </p:txBody>
        </p:sp>
        <p:sp>
          <p:nvSpPr>
            <p:cNvPr id="131086" name="Rectangle 12"/>
            <p:cNvSpPr>
              <a:spLocks noChangeArrowheads="1"/>
            </p:cNvSpPr>
            <p:nvPr/>
          </p:nvSpPr>
          <p:spPr bwMode="auto">
            <a:xfrm>
              <a:off x="768" y="1698"/>
              <a:ext cx="624"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Arial" charset="0"/>
                <a:cs typeface="Arial"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Arial" charset="0"/>
                <a:cs typeface="Arial"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FFCC"/>
                  </a:solidFill>
                  <a:latin typeface="Arial" charset="0"/>
                  <a:cs typeface="Arial" charset="0"/>
                </a:rPr>
                <a:t>Daya tarik Industri</a:t>
              </a:r>
            </a:p>
          </p:txBody>
        </p:sp>
        <p:sp>
          <p:nvSpPr>
            <p:cNvPr id="131087" name="Rectangle 13"/>
            <p:cNvSpPr>
              <a:spLocks noChangeArrowheads="1"/>
            </p:cNvSpPr>
            <p:nvPr/>
          </p:nvSpPr>
          <p:spPr bwMode="auto">
            <a:xfrm>
              <a:off x="4416" y="585"/>
              <a:ext cx="1200"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Protect/refocus-selectively invest for earnings:</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Kuat bertahan</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Kembali focus pada sekmen yang menarik</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Mengevaluasi revitaqlisasi industri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Memonitor perolehan atau saat untuk divestasi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Mempertimbangkan utk akuisisi</a:t>
              </a:r>
            </a:p>
          </p:txBody>
        </p:sp>
        <p:sp>
          <p:nvSpPr>
            <p:cNvPr id="131088" name="Rectangle 14"/>
            <p:cNvSpPr>
              <a:spLocks noChangeArrowheads="1"/>
            </p:cNvSpPr>
            <p:nvPr/>
          </p:nvSpPr>
          <p:spPr bwMode="auto">
            <a:xfrm>
              <a:off x="3168" y="585"/>
              <a:ext cx="1248"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Selective-Invest for growth:</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Investasi sukar dalam sekmen tertentu</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Mengikuti batas teratas</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Mencari daya tarik sekmen baru utk memperkuat</a:t>
              </a:r>
            </a:p>
            <a:p>
              <a:pPr marL="177800" indent="-177800"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89" name="Rectangle 15"/>
            <p:cNvSpPr>
              <a:spLocks noChangeArrowheads="1"/>
            </p:cNvSpPr>
            <p:nvPr/>
          </p:nvSpPr>
          <p:spPr bwMode="auto">
            <a:xfrm>
              <a:off x="1872" y="585"/>
              <a:ext cx="129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177800" indent="-177800"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Premium-Invest for growth:</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Memungkinkan investasi maksimum</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Menembus seluruh dunia</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Posisinya teratur</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Rata-rata keuntungan dapat dicapai</a:t>
              </a:r>
            </a:p>
            <a:p>
              <a:pPr marL="177800" indent="-177800"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Cenderung mendominasi</a:t>
              </a:r>
            </a:p>
            <a:p>
              <a:pPr marL="177800" indent="-177800"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Arial" charset="0"/>
                  <a:cs typeface="Arial" charset="0"/>
                </a:rPr>
                <a:t> </a:t>
              </a:r>
            </a:p>
            <a:p>
              <a:pPr marL="177800" indent="-177800" defTabSz="449263" eaLnBrk="1" hangingPunct="1">
                <a:spcBef>
                  <a:spcPts val="250"/>
                </a:spcBef>
                <a:buClr>
                  <a:srgbClr val="0099CC"/>
                </a:buClr>
                <a:buSzPct val="80000"/>
                <a:buFont typeface="Wingdings" pitchFamily="2"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endParaRPr lang="en-GB" sz="1000">
                <a:latin typeface="Arial" charset="0"/>
                <a:cs typeface="Arial" charset="0"/>
              </a:endParaRPr>
            </a:p>
          </p:txBody>
        </p:sp>
        <p:sp>
          <p:nvSpPr>
            <p:cNvPr id="131090" name="Rectangle 16"/>
            <p:cNvSpPr>
              <a:spLocks noChangeArrowheads="1"/>
            </p:cNvSpPr>
            <p:nvPr/>
          </p:nvSpPr>
          <p:spPr bwMode="auto">
            <a:xfrm>
              <a:off x="1392" y="585"/>
              <a:ext cx="480"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Tinggi</a:t>
              </a:r>
            </a:p>
          </p:txBody>
        </p:sp>
        <p:sp>
          <p:nvSpPr>
            <p:cNvPr id="131091" name="Rectangle 17"/>
            <p:cNvSpPr>
              <a:spLocks noChangeArrowheads="1"/>
            </p:cNvSpPr>
            <p:nvPr/>
          </p:nvSpPr>
          <p:spPr bwMode="auto">
            <a:xfrm>
              <a:off x="768" y="585"/>
              <a:ext cx="624"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092" name="Rectangle 18"/>
            <p:cNvSpPr>
              <a:spLocks noChangeArrowheads="1"/>
            </p:cNvSpPr>
            <p:nvPr/>
          </p:nvSpPr>
          <p:spPr bwMode="auto">
            <a:xfrm>
              <a:off x="4416" y="388"/>
              <a:ext cx="120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Lemah</a:t>
              </a:r>
            </a:p>
          </p:txBody>
        </p:sp>
        <p:sp>
          <p:nvSpPr>
            <p:cNvPr id="131093" name="Rectangle 19"/>
            <p:cNvSpPr>
              <a:spLocks noChangeArrowheads="1"/>
            </p:cNvSpPr>
            <p:nvPr/>
          </p:nvSpPr>
          <p:spPr bwMode="auto">
            <a:xfrm>
              <a:off x="3168" y="388"/>
              <a:ext cx="124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Rata-rata</a:t>
              </a:r>
            </a:p>
          </p:txBody>
        </p:sp>
        <p:sp>
          <p:nvSpPr>
            <p:cNvPr id="131094" name="Rectangle 20"/>
            <p:cNvSpPr>
              <a:spLocks noChangeArrowheads="1"/>
            </p:cNvSpPr>
            <p:nvPr/>
          </p:nvSpPr>
          <p:spPr bwMode="auto">
            <a:xfrm>
              <a:off x="1872" y="388"/>
              <a:ext cx="129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Kuat</a:t>
              </a:r>
            </a:p>
          </p:txBody>
        </p:sp>
        <p:sp>
          <p:nvSpPr>
            <p:cNvPr id="131095" name="Rectangle 21"/>
            <p:cNvSpPr>
              <a:spLocks noChangeArrowheads="1"/>
            </p:cNvSpPr>
            <p:nvPr/>
          </p:nvSpPr>
          <p:spPr bwMode="auto">
            <a:xfrm>
              <a:off x="1392" y="388"/>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096" name="Rectangle 22"/>
            <p:cNvSpPr>
              <a:spLocks noChangeArrowheads="1"/>
            </p:cNvSpPr>
            <p:nvPr/>
          </p:nvSpPr>
          <p:spPr bwMode="auto">
            <a:xfrm>
              <a:off x="768" y="388"/>
              <a:ext cx="62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097" name="Rectangle 23"/>
            <p:cNvSpPr>
              <a:spLocks noChangeArrowheads="1"/>
            </p:cNvSpPr>
            <p:nvPr/>
          </p:nvSpPr>
          <p:spPr bwMode="auto">
            <a:xfrm>
              <a:off x="4416" y="192"/>
              <a:ext cx="120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098" name="Rectangle 24"/>
            <p:cNvSpPr>
              <a:spLocks noChangeArrowheads="1"/>
            </p:cNvSpPr>
            <p:nvPr/>
          </p:nvSpPr>
          <p:spPr bwMode="auto">
            <a:xfrm>
              <a:off x="3168" y="192"/>
              <a:ext cx="124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FFCC"/>
                  </a:solidFill>
                  <a:latin typeface="Arial" charset="0"/>
                  <a:ea typeface="Lucida Sans Unicode" pitchFamily="34" charset="0"/>
                  <a:cs typeface="Lucida Sans Unicode" pitchFamily="34" charset="0"/>
                </a:rPr>
                <a:t>Kekuatan bisnis</a:t>
              </a:r>
            </a:p>
          </p:txBody>
        </p:sp>
        <p:sp>
          <p:nvSpPr>
            <p:cNvPr id="131099" name="Rectangle 25"/>
            <p:cNvSpPr>
              <a:spLocks noChangeArrowheads="1"/>
            </p:cNvSpPr>
            <p:nvPr/>
          </p:nvSpPr>
          <p:spPr bwMode="auto">
            <a:xfrm>
              <a:off x="1872" y="192"/>
              <a:ext cx="129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100" name="Rectangle 26"/>
            <p:cNvSpPr>
              <a:spLocks noChangeArrowheads="1"/>
            </p:cNvSpPr>
            <p:nvPr/>
          </p:nvSpPr>
          <p:spPr bwMode="auto">
            <a:xfrm>
              <a:off x="1392" y="192"/>
              <a:ext cx="48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101" name="Rectangle 27"/>
            <p:cNvSpPr>
              <a:spLocks noChangeArrowheads="1"/>
            </p:cNvSpPr>
            <p:nvPr/>
          </p:nvSpPr>
          <p:spPr bwMode="auto">
            <a:xfrm>
              <a:off x="768" y="192"/>
              <a:ext cx="62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1102" name="Line 28"/>
            <p:cNvSpPr>
              <a:spLocks noChangeShapeType="1"/>
            </p:cNvSpPr>
            <p:nvPr/>
          </p:nvSpPr>
          <p:spPr bwMode="auto">
            <a:xfrm>
              <a:off x="768" y="192"/>
              <a:ext cx="624"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3" name="Line 29"/>
            <p:cNvSpPr>
              <a:spLocks noChangeShapeType="1"/>
            </p:cNvSpPr>
            <p:nvPr/>
          </p:nvSpPr>
          <p:spPr bwMode="auto">
            <a:xfrm>
              <a:off x="768" y="3759"/>
              <a:ext cx="624"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Line 30"/>
            <p:cNvSpPr>
              <a:spLocks noChangeShapeType="1"/>
            </p:cNvSpPr>
            <p:nvPr/>
          </p:nvSpPr>
          <p:spPr bwMode="auto">
            <a:xfrm>
              <a:off x="768" y="192"/>
              <a:ext cx="1" cy="1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5" name="Line 31"/>
            <p:cNvSpPr>
              <a:spLocks noChangeShapeType="1"/>
            </p:cNvSpPr>
            <p:nvPr/>
          </p:nvSpPr>
          <p:spPr bwMode="auto">
            <a:xfrm>
              <a:off x="5616" y="192"/>
              <a:ext cx="1" cy="1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6" name="Line 32"/>
            <p:cNvSpPr>
              <a:spLocks noChangeShapeType="1"/>
            </p:cNvSpPr>
            <p:nvPr/>
          </p:nvSpPr>
          <p:spPr bwMode="auto">
            <a:xfrm>
              <a:off x="1392" y="192"/>
              <a:ext cx="4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7" name="Line 33"/>
            <p:cNvSpPr>
              <a:spLocks noChangeShapeType="1"/>
            </p:cNvSpPr>
            <p:nvPr/>
          </p:nvSpPr>
          <p:spPr bwMode="auto">
            <a:xfrm>
              <a:off x="768" y="388"/>
              <a:ext cx="1" cy="19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8" name="Line 34"/>
            <p:cNvSpPr>
              <a:spLocks noChangeShapeType="1"/>
            </p:cNvSpPr>
            <p:nvPr/>
          </p:nvSpPr>
          <p:spPr bwMode="auto">
            <a:xfrm>
              <a:off x="1872" y="192"/>
              <a:ext cx="1296"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9" name="Line 35"/>
            <p:cNvSpPr>
              <a:spLocks noChangeShapeType="1"/>
            </p:cNvSpPr>
            <p:nvPr/>
          </p:nvSpPr>
          <p:spPr bwMode="auto">
            <a:xfrm>
              <a:off x="3168" y="192"/>
              <a:ext cx="124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0" name="Line 36"/>
            <p:cNvSpPr>
              <a:spLocks noChangeShapeType="1"/>
            </p:cNvSpPr>
            <p:nvPr/>
          </p:nvSpPr>
          <p:spPr bwMode="auto">
            <a:xfrm>
              <a:off x="4416" y="192"/>
              <a:ext cx="120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1" name="Line 37"/>
            <p:cNvSpPr>
              <a:spLocks noChangeShapeType="1"/>
            </p:cNvSpPr>
            <p:nvPr/>
          </p:nvSpPr>
          <p:spPr bwMode="auto">
            <a:xfrm>
              <a:off x="768" y="585"/>
              <a:ext cx="1" cy="11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2" name="Line 38"/>
            <p:cNvSpPr>
              <a:spLocks noChangeShapeType="1"/>
            </p:cNvSpPr>
            <p:nvPr/>
          </p:nvSpPr>
          <p:spPr bwMode="auto">
            <a:xfrm>
              <a:off x="768" y="1698"/>
              <a:ext cx="1" cy="83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3" name="Line 39"/>
            <p:cNvSpPr>
              <a:spLocks noChangeShapeType="1"/>
            </p:cNvSpPr>
            <p:nvPr/>
          </p:nvSpPr>
          <p:spPr bwMode="auto">
            <a:xfrm>
              <a:off x="768" y="2533"/>
              <a:ext cx="1" cy="1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4" name="Line 40"/>
            <p:cNvSpPr>
              <a:spLocks noChangeShapeType="1"/>
            </p:cNvSpPr>
            <p:nvPr/>
          </p:nvSpPr>
          <p:spPr bwMode="auto">
            <a:xfrm>
              <a:off x="1872" y="585"/>
              <a:ext cx="374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15" name="Line 41"/>
            <p:cNvSpPr>
              <a:spLocks noChangeShapeType="1"/>
            </p:cNvSpPr>
            <p:nvPr/>
          </p:nvSpPr>
          <p:spPr bwMode="auto">
            <a:xfrm>
              <a:off x="1872" y="1698"/>
              <a:ext cx="374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16" name="Line 42"/>
            <p:cNvSpPr>
              <a:spLocks noChangeShapeType="1"/>
            </p:cNvSpPr>
            <p:nvPr/>
          </p:nvSpPr>
          <p:spPr bwMode="auto">
            <a:xfrm>
              <a:off x="1392" y="3759"/>
              <a:ext cx="4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Line 43"/>
            <p:cNvSpPr>
              <a:spLocks noChangeShapeType="1"/>
            </p:cNvSpPr>
            <p:nvPr/>
          </p:nvSpPr>
          <p:spPr bwMode="auto">
            <a:xfrm>
              <a:off x="1872" y="2533"/>
              <a:ext cx="374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18" name="Line 44"/>
            <p:cNvSpPr>
              <a:spLocks noChangeShapeType="1"/>
            </p:cNvSpPr>
            <p:nvPr/>
          </p:nvSpPr>
          <p:spPr bwMode="auto">
            <a:xfrm>
              <a:off x="1872" y="3759"/>
              <a:ext cx="374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19" name="Line 45"/>
            <p:cNvSpPr>
              <a:spLocks noChangeShapeType="1"/>
            </p:cNvSpPr>
            <p:nvPr/>
          </p:nvSpPr>
          <p:spPr bwMode="auto">
            <a:xfrm>
              <a:off x="5616" y="388"/>
              <a:ext cx="1" cy="19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0" name="Line 46"/>
            <p:cNvSpPr>
              <a:spLocks noChangeShapeType="1"/>
            </p:cNvSpPr>
            <p:nvPr/>
          </p:nvSpPr>
          <p:spPr bwMode="auto">
            <a:xfrm>
              <a:off x="1872" y="585"/>
              <a:ext cx="1" cy="3174"/>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21" name="Line 47"/>
            <p:cNvSpPr>
              <a:spLocks noChangeShapeType="1"/>
            </p:cNvSpPr>
            <p:nvPr/>
          </p:nvSpPr>
          <p:spPr bwMode="auto">
            <a:xfrm>
              <a:off x="3168" y="585"/>
              <a:ext cx="1" cy="3174"/>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22" name="Line 48"/>
            <p:cNvSpPr>
              <a:spLocks noChangeShapeType="1"/>
            </p:cNvSpPr>
            <p:nvPr/>
          </p:nvSpPr>
          <p:spPr bwMode="auto">
            <a:xfrm>
              <a:off x="4416" y="585"/>
              <a:ext cx="1" cy="3174"/>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1123" name="Line 49"/>
            <p:cNvSpPr>
              <a:spLocks noChangeShapeType="1"/>
            </p:cNvSpPr>
            <p:nvPr/>
          </p:nvSpPr>
          <p:spPr bwMode="auto">
            <a:xfrm>
              <a:off x="5616" y="585"/>
              <a:ext cx="1" cy="3174"/>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131075" name="Rectangle 50"/>
          <p:cNvSpPr>
            <a:spLocks noChangeArrowheads="1"/>
          </p:cNvSpPr>
          <p:nvPr/>
        </p:nvSpPr>
        <p:spPr bwMode="auto">
          <a:xfrm>
            <a:off x="3505200" y="6019800"/>
            <a:ext cx="4953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just" defTabSz="449263"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Arial" charset="0"/>
                <a:cs typeface="Arial" charset="0"/>
              </a:rPr>
              <a:t>. </a:t>
            </a:r>
          </a:p>
          <a:p>
            <a:pPr algn="just" defTabSz="449263">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Arial" charset="0"/>
                <a:cs typeface="Arial" charset="0"/>
              </a:rPr>
              <a:t>Tabel 2. The Industry Attractiveness-Business Strength Matrix</a:t>
            </a:r>
          </a:p>
          <a:p>
            <a:pPr algn="just" defTabSz="449263">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Arial" charset="0"/>
                <a:cs typeface="Arial" charset="0"/>
              </a:rPr>
              <a:t> </a:t>
            </a:r>
          </a:p>
        </p:txBody>
      </p:sp>
      <p:pic>
        <p:nvPicPr>
          <p:cNvPr id="131076" name="Picture 51" descr="MPj04019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48720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nvGrpSpPr>
        <p:grpSpPr bwMode="auto">
          <a:xfrm>
            <a:off x="1143000" y="990600"/>
            <a:ext cx="7770813" cy="4424363"/>
            <a:chOff x="720" y="624"/>
            <a:chExt cx="4895" cy="2787"/>
          </a:xfrm>
        </p:grpSpPr>
        <p:sp>
          <p:nvSpPr>
            <p:cNvPr id="132103" name="Rectangle 3"/>
            <p:cNvSpPr>
              <a:spLocks noChangeArrowheads="1"/>
            </p:cNvSpPr>
            <p:nvPr/>
          </p:nvSpPr>
          <p:spPr bwMode="auto">
            <a:xfrm>
              <a:off x="4158" y="3172"/>
              <a:ext cx="145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Arial" charset="0"/>
                  <a:ea typeface="Lucida Sans Unicode" pitchFamily="34" charset="0"/>
                  <a:cs typeface="Lucida Sans Unicode" pitchFamily="34" charset="0"/>
                </a:rPr>
                <a:t>keuntungan</a:t>
              </a:r>
            </a:p>
          </p:txBody>
        </p:sp>
        <p:sp>
          <p:nvSpPr>
            <p:cNvPr id="132104" name="Rectangle 4"/>
            <p:cNvSpPr>
              <a:spLocks noChangeArrowheads="1"/>
            </p:cNvSpPr>
            <p:nvPr/>
          </p:nvSpPr>
          <p:spPr bwMode="auto">
            <a:xfrm>
              <a:off x="2617" y="3172"/>
              <a:ext cx="154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Arial" charset="0"/>
                  <a:ea typeface="Lucida Sans Unicode" pitchFamily="34" charset="0"/>
                  <a:cs typeface="Lucida Sans Unicode" pitchFamily="34" charset="0"/>
                </a:rPr>
                <a:t>Besarnya</a:t>
              </a:r>
            </a:p>
          </p:txBody>
        </p:sp>
        <p:sp>
          <p:nvSpPr>
            <p:cNvPr id="132105" name="Rectangle 5"/>
            <p:cNvSpPr>
              <a:spLocks noChangeArrowheads="1"/>
            </p:cNvSpPr>
            <p:nvPr/>
          </p:nvSpPr>
          <p:spPr bwMode="auto">
            <a:xfrm>
              <a:off x="1968" y="3172"/>
              <a:ext cx="64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2106" name="Rectangle 6"/>
            <p:cNvSpPr>
              <a:spLocks noChangeArrowheads="1"/>
            </p:cNvSpPr>
            <p:nvPr/>
          </p:nvSpPr>
          <p:spPr bwMode="auto">
            <a:xfrm>
              <a:off x="720" y="3172"/>
              <a:ext cx="124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2107" name="Rectangle 7"/>
            <p:cNvSpPr>
              <a:spLocks noChangeArrowheads="1"/>
            </p:cNvSpPr>
            <p:nvPr/>
          </p:nvSpPr>
          <p:spPr bwMode="auto">
            <a:xfrm>
              <a:off x="4158" y="2884"/>
              <a:ext cx="1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Besar</a:t>
              </a:r>
            </a:p>
          </p:txBody>
        </p:sp>
        <p:sp>
          <p:nvSpPr>
            <p:cNvPr id="132108" name="Rectangle 8"/>
            <p:cNvSpPr>
              <a:spLocks noChangeArrowheads="1"/>
            </p:cNvSpPr>
            <p:nvPr/>
          </p:nvSpPr>
          <p:spPr bwMode="auto">
            <a:xfrm>
              <a:off x="2617" y="2884"/>
              <a:ext cx="1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Kecil</a:t>
              </a:r>
            </a:p>
          </p:txBody>
        </p:sp>
        <p:sp>
          <p:nvSpPr>
            <p:cNvPr id="132109" name="Rectangle 9"/>
            <p:cNvSpPr>
              <a:spLocks noChangeArrowheads="1"/>
            </p:cNvSpPr>
            <p:nvPr/>
          </p:nvSpPr>
          <p:spPr bwMode="auto">
            <a:xfrm>
              <a:off x="1968" y="2884"/>
              <a:ext cx="6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2110" name="Rectangle 10"/>
            <p:cNvSpPr>
              <a:spLocks noChangeArrowheads="1"/>
            </p:cNvSpPr>
            <p:nvPr/>
          </p:nvSpPr>
          <p:spPr bwMode="auto">
            <a:xfrm>
              <a:off x="720" y="288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2111" name="Rectangle 11"/>
            <p:cNvSpPr>
              <a:spLocks noChangeArrowheads="1"/>
            </p:cNvSpPr>
            <p:nvPr/>
          </p:nvSpPr>
          <p:spPr bwMode="auto">
            <a:xfrm>
              <a:off x="4158" y="1754"/>
              <a:ext cx="1458"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Volume</a:t>
              </a:r>
            </a:p>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Mesin jet, supermarket, speda motor, microprocessor standard</a:t>
              </a:r>
              <a:r>
                <a:rPr lang="en-GB">
                  <a:solidFill>
                    <a:schemeClr val="tx2"/>
                  </a:solidFill>
                  <a:latin typeface="Arial" charset="0"/>
                  <a:ea typeface="Lucida Sans Unicode" pitchFamily="34" charset="0"/>
                  <a:cs typeface="Lucida Sans Unicode" pitchFamily="34" charset="0"/>
                </a:rPr>
                <a:t> </a:t>
              </a:r>
            </a:p>
          </p:txBody>
        </p:sp>
        <p:sp>
          <p:nvSpPr>
            <p:cNvPr id="132112" name="Rectangle 12"/>
            <p:cNvSpPr>
              <a:spLocks noChangeArrowheads="1"/>
            </p:cNvSpPr>
            <p:nvPr/>
          </p:nvSpPr>
          <p:spPr bwMode="auto">
            <a:xfrm>
              <a:off x="2617" y="1754"/>
              <a:ext cx="1541"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Stalemate</a:t>
              </a:r>
            </a:p>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Kimia dasar, kertas bermutu, kapal pribadi, grosir perbankan</a:t>
              </a:r>
              <a:r>
                <a:rPr lang="en-GB">
                  <a:solidFill>
                    <a:srgbClr val="000000"/>
                  </a:solidFill>
                  <a:latin typeface="Arial" charset="0"/>
                  <a:ea typeface="Lucida Sans Unicode" pitchFamily="34" charset="0"/>
                  <a:cs typeface="Lucida Sans Unicode" pitchFamily="34" charset="0"/>
                </a:rPr>
                <a:t> </a:t>
              </a:r>
            </a:p>
          </p:txBody>
        </p:sp>
        <p:sp>
          <p:nvSpPr>
            <p:cNvPr id="132113" name="Rectangle 13"/>
            <p:cNvSpPr>
              <a:spLocks noChangeArrowheads="1"/>
            </p:cNvSpPr>
            <p:nvPr/>
          </p:nvSpPr>
          <p:spPr bwMode="auto">
            <a:xfrm>
              <a:off x="1968" y="1754"/>
              <a:ext cx="649"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Sedikit</a:t>
              </a:r>
            </a:p>
          </p:txBody>
        </p:sp>
        <p:sp>
          <p:nvSpPr>
            <p:cNvPr id="132114" name="Rectangle 14"/>
            <p:cNvSpPr>
              <a:spLocks noChangeArrowheads="1"/>
            </p:cNvSpPr>
            <p:nvPr/>
          </p:nvSpPr>
          <p:spPr bwMode="auto">
            <a:xfrm>
              <a:off x="720" y="1754"/>
              <a:ext cx="1248"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Arial" charset="0"/>
                  <a:ea typeface="Lucida Sans Unicode" pitchFamily="34" charset="0"/>
                  <a:cs typeface="Lucida Sans Unicode" pitchFamily="34" charset="0"/>
                </a:rPr>
                <a:t>menguntungkan</a:t>
              </a:r>
            </a:p>
          </p:txBody>
        </p:sp>
        <p:sp>
          <p:nvSpPr>
            <p:cNvPr id="132115" name="Rectangle 15"/>
            <p:cNvSpPr>
              <a:spLocks noChangeArrowheads="1"/>
            </p:cNvSpPr>
            <p:nvPr/>
          </p:nvSpPr>
          <p:spPr bwMode="auto">
            <a:xfrm>
              <a:off x="4158" y="624"/>
              <a:ext cx="1458"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Specialization</a:t>
              </a:r>
            </a:p>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Farmasi, mobil mewah, pembuatan kembang gula coklat</a:t>
              </a:r>
              <a:r>
                <a:rPr lang="en-GB">
                  <a:solidFill>
                    <a:schemeClr val="tx2"/>
                  </a:solidFill>
                  <a:latin typeface="Arial" charset="0"/>
                  <a:ea typeface="Lucida Sans Unicode" pitchFamily="34" charset="0"/>
                  <a:cs typeface="Lucida Sans Unicode" pitchFamily="34" charset="0"/>
                </a:rPr>
                <a:t> </a:t>
              </a:r>
            </a:p>
          </p:txBody>
        </p:sp>
        <p:sp>
          <p:nvSpPr>
            <p:cNvPr id="132116" name="Rectangle 16"/>
            <p:cNvSpPr>
              <a:spLocks noChangeArrowheads="1"/>
            </p:cNvSpPr>
            <p:nvPr/>
          </p:nvSpPr>
          <p:spPr bwMode="auto">
            <a:xfrm>
              <a:off x="2617" y="624"/>
              <a:ext cx="1541"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Fragmented</a:t>
              </a:r>
            </a:p>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Pakaian, pembangunan perumahan, pengecer berlian, penggergajian kayu</a:t>
              </a:r>
            </a:p>
          </p:txBody>
        </p:sp>
        <p:sp>
          <p:nvSpPr>
            <p:cNvPr id="132117" name="Rectangle 17"/>
            <p:cNvSpPr>
              <a:spLocks noChangeArrowheads="1"/>
            </p:cNvSpPr>
            <p:nvPr/>
          </p:nvSpPr>
          <p:spPr bwMode="auto">
            <a:xfrm>
              <a:off x="1968" y="624"/>
              <a:ext cx="649"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Banyak</a:t>
              </a:r>
            </a:p>
          </p:txBody>
        </p:sp>
        <p:sp>
          <p:nvSpPr>
            <p:cNvPr id="132118" name="Rectangle 18"/>
            <p:cNvSpPr>
              <a:spLocks noChangeArrowheads="1"/>
            </p:cNvSpPr>
            <p:nvPr/>
          </p:nvSpPr>
          <p:spPr bwMode="auto">
            <a:xfrm>
              <a:off x="720" y="624"/>
              <a:ext cx="1248"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lstStyle/>
            <a:p>
              <a:pPr algn="ct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0000"/>
                  </a:solidFill>
                  <a:latin typeface="Arial" charset="0"/>
                  <a:ea typeface="Lucida Sans Unicode" pitchFamily="34" charset="0"/>
                  <a:cs typeface="Lucida Sans Unicode" pitchFamily="34" charset="0"/>
                </a:rPr>
                <a:t>Sumberdaya</a:t>
              </a:r>
            </a:p>
          </p:txBody>
        </p:sp>
        <p:sp>
          <p:nvSpPr>
            <p:cNvPr id="132119" name="Line 19"/>
            <p:cNvSpPr>
              <a:spLocks noChangeShapeType="1"/>
            </p:cNvSpPr>
            <p:nvPr/>
          </p:nvSpPr>
          <p:spPr bwMode="auto">
            <a:xfrm>
              <a:off x="720" y="624"/>
              <a:ext cx="124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0" name="Line 20"/>
            <p:cNvSpPr>
              <a:spLocks noChangeShapeType="1"/>
            </p:cNvSpPr>
            <p:nvPr/>
          </p:nvSpPr>
          <p:spPr bwMode="auto">
            <a:xfrm>
              <a:off x="720" y="3412"/>
              <a:ext cx="124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1" name="Line 21"/>
            <p:cNvSpPr>
              <a:spLocks noChangeShapeType="1"/>
            </p:cNvSpPr>
            <p:nvPr/>
          </p:nvSpPr>
          <p:spPr bwMode="auto">
            <a:xfrm>
              <a:off x="720" y="624"/>
              <a:ext cx="1" cy="11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2" name="Line 22"/>
            <p:cNvSpPr>
              <a:spLocks noChangeShapeType="1"/>
            </p:cNvSpPr>
            <p:nvPr/>
          </p:nvSpPr>
          <p:spPr bwMode="auto">
            <a:xfrm>
              <a:off x="2617" y="624"/>
              <a:ext cx="1" cy="226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2123" name="Line 23"/>
            <p:cNvSpPr>
              <a:spLocks noChangeShapeType="1"/>
            </p:cNvSpPr>
            <p:nvPr/>
          </p:nvSpPr>
          <p:spPr bwMode="auto">
            <a:xfrm>
              <a:off x="4158" y="624"/>
              <a:ext cx="1" cy="226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2124" name="Line 24"/>
            <p:cNvSpPr>
              <a:spLocks noChangeShapeType="1"/>
            </p:cNvSpPr>
            <p:nvPr/>
          </p:nvSpPr>
          <p:spPr bwMode="auto">
            <a:xfrm>
              <a:off x="5616" y="624"/>
              <a:ext cx="1" cy="226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2125" name="Line 25"/>
            <p:cNvSpPr>
              <a:spLocks noChangeShapeType="1"/>
            </p:cNvSpPr>
            <p:nvPr/>
          </p:nvSpPr>
          <p:spPr bwMode="auto">
            <a:xfrm>
              <a:off x="720" y="3172"/>
              <a:ext cx="1" cy="2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6" name="Line 26"/>
            <p:cNvSpPr>
              <a:spLocks noChangeShapeType="1"/>
            </p:cNvSpPr>
            <p:nvPr/>
          </p:nvSpPr>
          <p:spPr bwMode="auto">
            <a:xfrm>
              <a:off x="720" y="2884"/>
              <a:ext cx="1"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7" name="Line 27"/>
            <p:cNvSpPr>
              <a:spLocks noChangeShapeType="1"/>
            </p:cNvSpPr>
            <p:nvPr/>
          </p:nvSpPr>
          <p:spPr bwMode="auto">
            <a:xfrm>
              <a:off x="5616" y="3172"/>
              <a:ext cx="1" cy="2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8" name="Line 28"/>
            <p:cNvSpPr>
              <a:spLocks noChangeShapeType="1"/>
            </p:cNvSpPr>
            <p:nvPr/>
          </p:nvSpPr>
          <p:spPr bwMode="auto">
            <a:xfrm>
              <a:off x="5616" y="2884"/>
              <a:ext cx="1"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29" name="Line 29"/>
            <p:cNvSpPr>
              <a:spLocks noChangeShapeType="1"/>
            </p:cNvSpPr>
            <p:nvPr/>
          </p:nvSpPr>
          <p:spPr bwMode="auto">
            <a:xfrm>
              <a:off x="1968" y="3412"/>
              <a:ext cx="649"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30" name="Line 30"/>
            <p:cNvSpPr>
              <a:spLocks noChangeShapeType="1"/>
            </p:cNvSpPr>
            <p:nvPr/>
          </p:nvSpPr>
          <p:spPr bwMode="auto">
            <a:xfrm>
              <a:off x="2617" y="3412"/>
              <a:ext cx="154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31" name="Line 31"/>
            <p:cNvSpPr>
              <a:spLocks noChangeShapeType="1"/>
            </p:cNvSpPr>
            <p:nvPr/>
          </p:nvSpPr>
          <p:spPr bwMode="auto">
            <a:xfrm>
              <a:off x="4158" y="3412"/>
              <a:ext cx="145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32" name="Line 32"/>
            <p:cNvSpPr>
              <a:spLocks noChangeShapeType="1"/>
            </p:cNvSpPr>
            <p:nvPr/>
          </p:nvSpPr>
          <p:spPr bwMode="auto">
            <a:xfrm>
              <a:off x="1968" y="624"/>
              <a:ext cx="649"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33" name="Line 33"/>
            <p:cNvSpPr>
              <a:spLocks noChangeShapeType="1"/>
            </p:cNvSpPr>
            <p:nvPr/>
          </p:nvSpPr>
          <p:spPr bwMode="auto">
            <a:xfrm>
              <a:off x="720" y="1754"/>
              <a:ext cx="1" cy="11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34" name="Line 34"/>
            <p:cNvSpPr>
              <a:spLocks noChangeShapeType="1"/>
            </p:cNvSpPr>
            <p:nvPr/>
          </p:nvSpPr>
          <p:spPr bwMode="auto">
            <a:xfrm>
              <a:off x="2617" y="624"/>
              <a:ext cx="2999"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2135" name="Line 35"/>
            <p:cNvSpPr>
              <a:spLocks noChangeShapeType="1"/>
            </p:cNvSpPr>
            <p:nvPr/>
          </p:nvSpPr>
          <p:spPr bwMode="auto">
            <a:xfrm>
              <a:off x="2617" y="1754"/>
              <a:ext cx="2999"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2136" name="Line 36"/>
            <p:cNvSpPr>
              <a:spLocks noChangeShapeType="1"/>
            </p:cNvSpPr>
            <p:nvPr/>
          </p:nvSpPr>
          <p:spPr bwMode="auto">
            <a:xfrm>
              <a:off x="2617" y="2884"/>
              <a:ext cx="2999"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132099" name="Rectangle 37"/>
          <p:cNvSpPr>
            <a:spLocks noChangeArrowheads="1"/>
          </p:cNvSpPr>
          <p:nvPr/>
        </p:nvSpPr>
        <p:spPr bwMode="auto">
          <a:xfrm>
            <a:off x="4038600" y="55626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defTabSz="449263"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Arial" charset="0"/>
                <a:cs typeface="Arial" charset="0"/>
              </a:rPr>
              <a:t>Tabel 3. BGC”s Strategic Environments Matrix</a:t>
            </a:r>
            <a:r>
              <a:rPr lang="en-GB" sz="2000">
                <a:solidFill>
                  <a:srgbClr val="000000"/>
                </a:solidFill>
                <a:latin typeface="Times New Roman" pitchFamily="18" charset="0"/>
                <a:ea typeface="Lucida Sans Unicode" pitchFamily="34" charset="0"/>
                <a:cs typeface="Lucida Sans Unicode" pitchFamily="34" charset="0"/>
              </a:rPr>
              <a:t> </a:t>
            </a:r>
          </a:p>
        </p:txBody>
      </p:sp>
      <p:pic>
        <p:nvPicPr>
          <p:cNvPr id="132100" name="Picture 38" descr="MPj04026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2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39" descr="MPj040269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2286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40" descr="MPj041009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4114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06256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sz="4000" smtClean="0"/>
              <a:t>Pengaruh Inti Kompetesi</a:t>
            </a:r>
            <a:br>
              <a:rPr lang="en-US" sz="4000" smtClean="0"/>
            </a:br>
            <a:endParaRPr lang="en-US" sz="4000" smtClean="0"/>
          </a:p>
        </p:txBody>
      </p:sp>
      <p:grpSp>
        <p:nvGrpSpPr>
          <p:cNvPr id="2" name="Diagram 3"/>
          <p:cNvGrpSpPr>
            <a:grpSpLocks/>
          </p:cNvGrpSpPr>
          <p:nvPr/>
        </p:nvGrpSpPr>
        <p:grpSpPr bwMode="auto">
          <a:xfrm>
            <a:off x="304800" y="1066800"/>
            <a:ext cx="8610600" cy="4267200"/>
            <a:chOff x="1535" y="1087"/>
            <a:chExt cx="2690" cy="2693"/>
          </a:xfrm>
        </p:grpSpPr>
        <p:sp>
          <p:nvSpPr>
            <p:cNvPr id="3" name="_s1028"/>
            <p:cNvSpPr>
              <a:spLocks noChangeShapeType="1"/>
            </p:cNvSpPr>
            <p:nvPr/>
          </p:nvSpPr>
          <p:spPr bwMode="auto">
            <a:xfrm flipV="1">
              <a:off x="2880" y="1761"/>
              <a:ext cx="0" cy="3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4" name="_s1029"/>
            <p:cNvSpPr>
              <a:spLocks noChangeArrowheads="1"/>
            </p:cNvSpPr>
            <p:nvPr/>
          </p:nvSpPr>
          <p:spPr bwMode="auto">
            <a:xfrm>
              <a:off x="2544" y="1089"/>
              <a:ext cx="672" cy="672"/>
            </a:xfrm>
            <a:prstGeom prst="ellipse">
              <a:avLst/>
            </a:prstGeom>
            <a:gradFill rotWithShape="1">
              <a:gsLst>
                <a:gs pos="0">
                  <a:schemeClr val="accent1"/>
                </a:gs>
                <a:gs pos="100000">
                  <a:srgbClr val="FFD799"/>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Berbagi Kapabilitas</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Operasi</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1500" b="1" i="0" u="none" strike="noStrike" cap="none" normalizeH="0" baseline="0" smtClean="0">
                <a:ln>
                  <a:noFill/>
                </a:ln>
                <a:solidFill>
                  <a:schemeClr val="tx1"/>
                </a:solidFill>
                <a:effectLst/>
                <a:latin typeface="Verdana" pitchFamily="34" charset="0"/>
              </a:endParaRPr>
            </a:p>
          </p:txBody>
        </p:sp>
        <p:sp>
          <p:nvSpPr>
            <p:cNvPr id="5" name="_s1030"/>
            <p:cNvSpPr>
              <a:spLocks noChangeShapeType="1"/>
            </p:cNvSpPr>
            <p:nvPr/>
          </p:nvSpPr>
          <p:spPr bwMode="auto">
            <a:xfrm>
              <a:off x="3170" y="2602"/>
              <a:ext cx="292" cy="168"/>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6" name="_s1031"/>
            <p:cNvSpPr>
              <a:spLocks noChangeArrowheads="1"/>
            </p:cNvSpPr>
            <p:nvPr/>
          </p:nvSpPr>
          <p:spPr bwMode="auto">
            <a:xfrm>
              <a:off x="3417" y="2602"/>
              <a:ext cx="672" cy="672"/>
            </a:xfrm>
            <a:prstGeom prst="ellipse">
              <a:avLst/>
            </a:prstGeom>
            <a:gradFill rotWithShape="1">
              <a:gsLst>
                <a:gs pos="0">
                  <a:schemeClr val="accent1"/>
                </a:gs>
                <a:gs pos="100000">
                  <a:srgbClr val="FFD799"/>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Mengulang Strategi </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Analisis</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1900" b="1" i="0" u="none" strike="noStrike" cap="none" normalizeH="0" baseline="0" smtClean="0">
                <a:ln>
                  <a:noFill/>
                </a:ln>
                <a:solidFill>
                  <a:srgbClr val="000000"/>
                </a:solidFill>
                <a:effectLst/>
                <a:latin typeface="Verdana" pitchFamily="34" charset="0"/>
              </a:endParaRPr>
            </a:p>
          </p:txBody>
        </p:sp>
        <p:sp>
          <p:nvSpPr>
            <p:cNvPr id="7" name="_s1032"/>
            <p:cNvSpPr>
              <a:spLocks noChangeShapeType="1"/>
            </p:cNvSpPr>
            <p:nvPr/>
          </p:nvSpPr>
          <p:spPr bwMode="auto">
            <a:xfrm flipH="1">
              <a:off x="2298" y="2601"/>
              <a:ext cx="291" cy="169"/>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8" name="_s1033"/>
            <p:cNvSpPr>
              <a:spLocks noChangeArrowheads="1"/>
            </p:cNvSpPr>
            <p:nvPr/>
          </p:nvSpPr>
          <p:spPr bwMode="auto">
            <a:xfrm>
              <a:off x="1671" y="2602"/>
              <a:ext cx="672" cy="672"/>
            </a:xfrm>
            <a:prstGeom prst="ellipse">
              <a:avLst/>
            </a:prstGeom>
            <a:gradFill rotWithShape="1">
              <a:gsLst>
                <a:gs pos="0">
                  <a:schemeClr val="accent1"/>
                </a:gs>
                <a:gs pos="100000">
                  <a:srgbClr val="FFD799"/>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Memacu Keputusan </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Manajemen</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1900" b="1" i="0" u="none" strike="noStrike" cap="none" normalizeH="0" baseline="0" smtClean="0">
                <a:ln>
                  <a:noFill/>
                </a:ln>
                <a:solidFill>
                  <a:srgbClr val="000000"/>
                </a:solidFill>
                <a:effectLst/>
                <a:latin typeface="Verdana" pitchFamily="34" charset="0"/>
              </a:endParaRPr>
            </a:p>
          </p:txBody>
        </p:sp>
        <p:sp>
          <p:nvSpPr>
            <p:cNvPr id="9" name="_s1034"/>
            <p:cNvSpPr>
              <a:spLocks noChangeArrowheads="1"/>
            </p:cNvSpPr>
            <p:nvPr/>
          </p:nvSpPr>
          <p:spPr bwMode="auto">
            <a:xfrm>
              <a:off x="2544" y="2098"/>
              <a:ext cx="672" cy="672"/>
            </a:xfrm>
            <a:prstGeom prst="ellipse">
              <a:avLst/>
            </a:prstGeom>
            <a:gradFill rotWithShape="1">
              <a:gsLst>
                <a:gs pos="0">
                  <a:schemeClr val="accent1"/>
                </a:gs>
                <a:gs pos="100000">
                  <a:srgbClr val="FFD799"/>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Inti Dasar </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1900" b="1" i="0" u="none" strike="noStrike" cap="none" normalizeH="0" baseline="0" smtClean="0">
                  <a:ln>
                    <a:noFill/>
                  </a:ln>
                  <a:solidFill>
                    <a:srgbClr val="000000"/>
                  </a:solidFill>
                  <a:effectLst/>
                  <a:latin typeface="Verdana" pitchFamily="34" charset="0"/>
                </a:rPr>
                <a:t>Bisnis</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1300" b="0" i="0" u="none" strike="noStrike" cap="none" normalizeH="0" baseline="0" smtClean="0">
                <a:ln>
                  <a:noFill/>
                </a:ln>
                <a:solidFill>
                  <a:srgbClr val="800000"/>
                </a:solidFill>
                <a:effectLst/>
                <a:latin typeface="Verdana" pitchFamily="34" charset="0"/>
              </a:endParaRPr>
            </a:p>
          </p:txBody>
        </p:sp>
      </p:grpSp>
      <p:pic>
        <p:nvPicPr>
          <p:cNvPr id="2060" name="Picture 12" descr="smilie_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148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78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fontScale="90000"/>
          </a:bodyPr>
          <a:lstStyle/>
          <a:p>
            <a:pPr eaLnBrk="1" hangingPunct="1">
              <a:defRPr/>
            </a:pPr>
            <a:r>
              <a:rPr lang="en-US" sz="4000" smtClean="0"/>
              <a:t>Dua</a:t>
            </a:r>
            <a:r>
              <a:rPr lang="id-ID" sz="4000" smtClean="0"/>
              <a:t> </a:t>
            </a:r>
            <a:r>
              <a:rPr lang="en-US" sz="4000" smtClean="0"/>
              <a:t>E</a:t>
            </a:r>
            <a:r>
              <a:rPr lang="id-ID" sz="4000" smtClean="0"/>
              <a:t>lemen </a:t>
            </a:r>
            <a:r>
              <a:rPr lang="en-US" sz="4000" smtClean="0"/>
              <a:t>K</a:t>
            </a:r>
            <a:r>
              <a:rPr lang="id-ID" sz="4000" smtClean="0"/>
              <a:t>ritis dalam </a:t>
            </a:r>
            <a:r>
              <a:rPr lang="en-US" sz="4000" smtClean="0"/>
              <a:t>K</a:t>
            </a:r>
            <a:r>
              <a:rPr lang="id-ID" sz="4000" smtClean="0"/>
              <a:t>esempatan yang </a:t>
            </a:r>
            <a:r>
              <a:rPr lang="en-US" sz="4000" smtClean="0"/>
              <a:t>B</a:t>
            </a:r>
            <a:r>
              <a:rPr lang="id-ID" sz="4000" smtClean="0"/>
              <a:t>er</a:t>
            </a:r>
            <a:r>
              <a:rPr lang="en-US" sz="4000" smtClean="0"/>
              <a:t>nilai</a:t>
            </a:r>
          </a:p>
        </p:txBody>
      </p:sp>
      <p:sp>
        <p:nvSpPr>
          <p:cNvPr id="133123" name="Rectangle 3"/>
          <p:cNvSpPr>
            <a:spLocks noGrp="1" noChangeArrowheads="1"/>
          </p:cNvSpPr>
          <p:nvPr>
            <p:ph type="body" idx="1"/>
          </p:nvPr>
        </p:nvSpPr>
        <p:spPr>
          <a:xfrm>
            <a:off x="2667000" y="1717675"/>
            <a:ext cx="6477000" cy="4530725"/>
          </a:xfrm>
        </p:spPr>
        <p:txBody>
          <a:bodyPr/>
          <a:lstStyle/>
          <a:p>
            <a:pPr eaLnBrk="1" hangingPunct="1">
              <a:lnSpc>
                <a:spcPct val="90000"/>
              </a:lnSpc>
            </a:pPr>
            <a:r>
              <a:rPr lang="id-ID" smtClean="0"/>
              <a:t>Dalam berbagi kesempatan  nilai mata rantai dari bisnis yang tergabung porsinya harus signifikan</a:t>
            </a:r>
            <a:r>
              <a:rPr lang="en-US" smtClean="0"/>
              <a:t>.</a:t>
            </a:r>
          </a:p>
          <a:p>
            <a:pPr eaLnBrk="1" hangingPunct="1">
              <a:lnSpc>
                <a:spcPct val="90000"/>
              </a:lnSpc>
            </a:pPr>
            <a:r>
              <a:rPr lang="id-ID" smtClean="0"/>
              <a:t>Didalam bisnis yang berbelit harus mempunyai kebutuhan bersama-kebutuhan untuk beberapa aktifitas-atau tidak ada dasar nomor satu untuk sinergi. </a:t>
            </a:r>
            <a:endParaRPr lang="en-US" smtClean="0"/>
          </a:p>
        </p:txBody>
      </p:sp>
      <p:pic>
        <p:nvPicPr>
          <p:cNvPr id="133124" name="Picture 4" descr="Dcp01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2743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05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42913" y="103188"/>
            <a:ext cx="8243887" cy="965200"/>
          </a:xfrm>
        </p:spPr>
        <p:txBody>
          <a:bodyPr/>
          <a:lstStyle/>
          <a:p>
            <a:pPr eaLnBrk="1" hangingPunct="1">
              <a:defRPr/>
            </a:pPr>
            <a:r>
              <a:rPr lang="en-US" smtClean="0">
                <a:latin typeface="Bookman Old Style" pitchFamily="18" charset="0"/>
              </a:rPr>
              <a:t>Kunci Kompetensi</a:t>
            </a:r>
          </a:p>
        </p:txBody>
      </p:sp>
      <p:grpSp>
        <p:nvGrpSpPr>
          <p:cNvPr id="2" name="Diagram 3"/>
          <p:cNvGrpSpPr>
            <a:grpSpLocks/>
          </p:cNvGrpSpPr>
          <p:nvPr/>
        </p:nvGrpSpPr>
        <p:grpSpPr bwMode="auto">
          <a:xfrm>
            <a:off x="2895600" y="1447800"/>
            <a:ext cx="6248400" cy="4994275"/>
            <a:chOff x="480" y="886"/>
            <a:chExt cx="4032" cy="2954"/>
          </a:xfrm>
        </p:grpSpPr>
        <p:sp>
          <p:nvSpPr>
            <p:cNvPr id="3" name="_s2052"/>
            <p:cNvSpPr>
              <a:spLocks noChangeArrowheads="1" noTextEdit="1"/>
            </p:cNvSpPr>
            <p:nvPr/>
          </p:nvSpPr>
          <p:spPr bwMode="auto">
            <a:xfrm>
              <a:off x="1541" y="1107"/>
              <a:ext cx="1910" cy="1910"/>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chemeClr val="hlink"/>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hlink"/>
              </a:extrusionClr>
            </a:sp3d>
          </p:spPr>
          <p:txBody>
            <a:bodyPr vert="horz" wrap="square" lIns="0" tIns="0" rIns="0" bIns="0" numCol="1" anchor="ctr" anchorCtr="0" compatLnSpc="1">
              <a:prstTxWarp prst="textNoShape">
                <a:avLst/>
              </a:prstTxWarp>
              <a:flatTx/>
            </a:bodyPr>
            <a:lstStyle/>
            <a:p>
              <a:endParaRPr lang="en-US"/>
            </a:p>
          </p:txBody>
        </p:sp>
        <p:sp>
          <p:nvSpPr>
            <p:cNvPr id="4" name="_s2053"/>
            <p:cNvSpPr>
              <a:spLocks noChangeArrowheads="1" noTextEdit="1"/>
            </p:cNvSpPr>
            <p:nvPr/>
          </p:nvSpPr>
          <p:spPr bwMode="auto">
            <a:xfrm rot="7200000">
              <a:off x="1801" y="1559"/>
              <a:ext cx="1910" cy="1910"/>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chemeClr val="accent2"/>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2"/>
              </a:extrusionClr>
            </a:sp3d>
          </p:spPr>
          <p:txBody>
            <a:bodyPr vert="horz" wrap="square" lIns="0" tIns="0" rIns="0" bIns="0" numCol="1" anchor="ctr" anchorCtr="0" compatLnSpc="1">
              <a:prstTxWarp prst="textNoShape">
                <a:avLst/>
              </a:prstTxWarp>
              <a:flatTx/>
            </a:bodyPr>
            <a:lstStyle/>
            <a:p>
              <a:endParaRPr lang="en-US"/>
            </a:p>
          </p:txBody>
        </p:sp>
        <p:sp>
          <p:nvSpPr>
            <p:cNvPr id="5" name="_s2054"/>
            <p:cNvSpPr>
              <a:spLocks noChangeArrowheads="1" noTextEdit="1"/>
            </p:cNvSpPr>
            <p:nvPr/>
          </p:nvSpPr>
          <p:spPr bwMode="auto">
            <a:xfrm rot="14400000">
              <a:off x="1280" y="1558"/>
              <a:ext cx="1910" cy="1910"/>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chemeClr val="accent1"/>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vert="horz" wrap="square" lIns="0" tIns="0" rIns="0" bIns="0" numCol="1" anchor="ctr" anchorCtr="0" compatLnSpc="1">
              <a:prstTxWarp prst="textNoShape">
                <a:avLst/>
              </a:prstTxWarp>
              <a:flatTx/>
            </a:bodyPr>
            <a:lstStyle/>
            <a:p>
              <a:endParaRPr lang="en-US"/>
            </a:p>
          </p:txBody>
        </p:sp>
        <p:sp>
          <p:nvSpPr>
            <p:cNvPr id="6" name="_s2055"/>
            <p:cNvSpPr>
              <a:spLocks noChangeArrowheads="1"/>
            </p:cNvSpPr>
            <p:nvPr/>
          </p:nvSpPr>
          <p:spPr bwMode="auto">
            <a:xfrm>
              <a:off x="1207" y="1457"/>
              <a:ext cx="766"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2100" b="0" i="0" u="none" strike="noStrike" cap="none" normalizeH="0" baseline="0" smtClean="0">
                  <a:ln>
                    <a:noFill/>
                  </a:ln>
                  <a:solidFill>
                    <a:schemeClr val="tx1"/>
                  </a:solidFill>
                  <a:effectLst/>
                  <a:latin typeface="Comic Sans MS" pitchFamily="66" charset="0"/>
                </a:rPr>
                <a:t>Menciptakan Peluang </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2100" b="0" i="0" u="none" strike="noStrike" cap="none" normalizeH="0" baseline="0" smtClean="0">
                  <a:ln>
                    <a:noFill/>
                  </a:ln>
                  <a:solidFill>
                    <a:schemeClr val="tx1"/>
                  </a:solidFill>
                  <a:effectLst/>
                  <a:latin typeface="Comic Sans MS" pitchFamily="66" charset="0"/>
                </a:rPr>
                <a:t>Bisnis</a:t>
              </a:r>
              <a:r>
                <a:rPr kumimoji="0" lang="en-US" sz="2600" b="0" i="0" u="none" strike="noStrike" cap="none" normalizeH="0" baseline="0" smtClean="0">
                  <a:ln>
                    <a:noFill/>
                  </a:ln>
                  <a:solidFill>
                    <a:schemeClr val="tx1"/>
                  </a:solidFill>
                  <a:effectLst/>
                  <a:latin typeface="Comic Sans MS" pitchFamily="66" charset="0"/>
                </a:rPr>
                <a:t> </a:t>
              </a:r>
            </a:p>
          </p:txBody>
        </p:sp>
        <p:sp>
          <p:nvSpPr>
            <p:cNvPr id="7" name="_s2056"/>
            <p:cNvSpPr>
              <a:spLocks noChangeArrowheads="1"/>
            </p:cNvSpPr>
            <p:nvPr/>
          </p:nvSpPr>
          <p:spPr bwMode="auto">
            <a:xfrm>
              <a:off x="2113" y="3026"/>
              <a:ext cx="766"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2600" b="0" i="0" u="none" strike="noStrike" cap="none" normalizeH="0" baseline="0" smtClean="0">
                  <a:ln>
                    <a:noFill/>
                  </a:ln>
                  <a:solidFill>
                    <a:schemeClr val="tx1"/>
                  </a:solidFill>
                  <a:effectLst/>
                  <a:latin typeface="Comic Sans MS" pitchFamily="66" charset="0"/>
                </a:rPr>
                <a:t>Transparan</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2600" b="0" i="0" u="none" strike="noStrike" cap="none" normalizeH="0" baseline="0" smtClean="0">
                <a:ln>
                  <a:noFill/>
                </a:ln>
                <a:solidFill>
                  <a:schemeClr val="tx1"/>
                </a:solidFill>
                <a:effectLst/>
                <a:latin typeface="Comic Sans MS" pitchFamily="66" charset="0"/>
              </a:endParaRPr>
            </a:p>
          </p:txBody>
        </p:sp>
        <p:sp>
          <p:nvSpPr>
            <p:cNvPr id="8" name="_s2057"/>
            <p:cNvSpPr>
              <a:spLocks noChangeArrowheads="1"/>
            </p:cNvSpPr>
            <p:nvPr/>
          </p:nvSpPr>
          <p:spPr bwMode="auto">
            <a:xfrm>
              <a:off x="3019" y="1456"/>
              <a:ext cx="766"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2100" b="0" i="0" u="none" strike="noStrike" cap="none" normalizeH="0" baseline="0" smtClean="0">
                  <a:ln>
                    <a:noFill/>
                  </a:ln>
                  <a:solidFill>
                    <a:schemeClr val="tx1"/>
                  </a:solidFill>
                  <a:effectLst/>
                  <a:latin typeface="Comic Sans MS" pitchFamily="66" charset="0"/>
                </a:rPr>
                <a:t>Menciptakan Kekuatan</a:t>
              </a:r>
            </a:p>
            <a:p>
              <a:pPr marL="0" marR="0" lvl="0" indent="0" algn="ctr" defTabSz="914400" rtl="0" eaLnBrk="1" fontAlgn="base" latinLnBrk="0" hangingPunct="1">
                <a:lnSpc>
                  <a:spcPct val="95000"/>
                </a:lnSpc>
                <a:spcBef>
                  <a:spcPct val="0"/>
                </a:spcBef>
                <a:spcAft>
                  <a:spcPct val="0"/>
                </a:spcAft>
                <a:buClr>
                  <a:srgbClr val="000000"/>
                </a:buClr>
                <a:buSzPct val="100000"/>
                <a:buFont typeface="Times New Roman" pitchFamily="18" charset="0"/>
                <a:buNone/>
                <a:tabLst/>
              </a:pPr>
              <a:r>
                <a:rPr kumimoji="0" lang="en-US" sz="2100" b="0" i="0" u="none" strike="noStrike" cap="none" normalizeH="0" baseline="0" smtClean="0">
                  <a:ln>
                    <a:noFill/>
                  </a:ln>
                  <a:solidFill>
                    <a:schemeClr val="tx1"/>
                  </a:solidFill>
                  <a:effectLst/>
                  <a:latin typeface="Comic Sans MS" pitchFamily="66" charset="0"/>
                </a:rPr>
                <a:t>Yang Relatif</a:t>
              </a:r>
            </a:p>
          </p:txBody>
        </p:sp>
      </p:grpSp>
      <p:pic>
        <p:nvPicPr>
          <p:cNvPr id="3083" name="Picture 11" descr="1117005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2971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4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457200" y="381000"/>
            <a:ext cx="8229600" cy="1371600"/>
          </a:xfrm>
        </p:spPr>
        <p:txBody>
          <a:bodyPr/>
          <a:lstStyle/>
          <a:p>
            <a:pPr eaLnBrk="1" hangingPunct="1">
              <a:defRPr/>
            </a:pPr>
            <a:r>
              <a:rPr lang="id-ID" sz="2600" b="0" smtClean="0"/>
              <a:t>Portfolio </a:t>
            </a:r>
            <a:r>
              <a:rPr lang="en-US" sz="2600" b="0" smtClean="0"/>
              <a:t>Sebaiknya </a:t>
            </a:r>
            <a:r>
              <a:rPr lang="id-ID" sz="2600" b="0" smtClean="0"/>
              <a:t>Dapat Menjadikan</a:t>
            </a:r>
            <a:r>
              <a:rPr lang="en-US" sz="2600" b="0" smtClean="0"/>
              <a:t> </a:t>
            </a:r>
            <a:r>
              <a:rPr lang="id-ID" sz="2600" b="0" smtClean="0"/>
              <a:t>Keuntungan Kompetensi Inti Perusahaan</a:t>
            </a:r>
            <a:r>
              <a:rPr lang="en-US" sz="4800" smtClean="0"/>
              <a:t> </a:t>
            </a:r>
          </a:p>
        </p:txBody>
      </p:sp>
      <p:sp>
        <p:nvSpPr>
          <p:cNvPr id="248835" name="Rectangle 3"/>
          <p:cNvSpPr>
            <a:spLocks noGrp="1" noChangeArrowheads="1"/>
          </p:cNvSpPr>
          <p:nvPr>
            <p:ph type="subTitle" idx="1"/>
          </p:nvPr>
        </p:nvSpPr>
        <p:spPr>
          <a:xfrm>
            <a:off x="1371600" y="1981200"/>
            <a:ext cx="6400800" cy="3200400"/>
          </a:xfrm>
        </p:spPr>
        <p:txBody>
          <a:bodyPr/>
          <a:lstStyle/>
          <a:p>
            <a:pPr eaLnBrk="1" hangingPunct="1">
              <a:lnSpc>
                <a:spcPct val="90000"/>
              </a:lnSpc>
              <a:defRPr/>
            </a:pPr>
            <a:r>
              <a:rPr lang="id-ID" sz="2400" smtClean="0"/>
              <a:t>“</a:t>
            </a:r>
            <a:r>
              <a:rPr lang="en-US" sz="2400" smtClean="0"/>
              <a:t>”Related-Bisnis”</a:t>
            </a:r>
            <a:r>
              <a:rPr lang="id-ID" sz="2400" smtClean="0"/>
              <a:t> merupakan kemampuan yang sama atau hampir sama untuk sukses dan mengambil keuntungan kompetensi dalam produk pasar. </a:t>
            </a:r>
            <a:endParaRPr lang="en-US" sz="2400" smtClean="0"/>
          </a:p>
          <a:p>
            <a:pPr eaLnBrk="1" hangingPunct="1">
              <a:lnSpc>
                <a:spcPct val="90000"/>
              </a:lnSpc>
              <a:defRPr/>
            </a:pPr>
            <a:r>
              <a:rPr lang="id-ID" sz="2400" smtClean="0"/>
              <a:t>Situasi yang berbelit “</a:t>
            </a:r>
            <a:r>
              <a:rPr lang="en-US" sz="2400" smtClean="0"/>
              <a:t>Unrelated-Bisnis</a:t>
            </a:r>
            <a:r>
              <a:rPr lang="id-ID" sz="2400" smtClean="0"/>
              <a:t>” mendiversifikasi terjadi ketika tumpang tindih kapabilitas yang tidak nyata atau produk tetap lainnya dan sumber keuangan</a:t>
            </a:r>
            <a:r>
              <a:rPr lang="en-US" sz="2400" smtClean="0"/>
              <a:t> </a:t>
            </a:r>
          </a:p>
        </p:txBody>
      </p:sp>
      <p:pic>
        <p:nvPicPr>
          <p:cNvPr id="134148" name="Picture 4" descr="Sakerhets Tandstick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05400"/>
            <a:ext cx="1828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descr="Sakerhets Tandstick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96184">
            <a:off x="538163" y="4948238"/>
            <a:ext cx="1362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6" descr="Sakerhets Tandstick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80732">
            <a:off x="2438400" y="5105400"/>
            <a:ext cx="1676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Sakerhets Tandstick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74088">
            <a:off x="4648200" y="5029200"/>
            <a:ext cx="1676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86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On-screen Show (4:3)</PresentationFormat>
  <Paragraphs>199</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Pengaruh Inti Kompetesi </vt:lpstr>
      <vt:lpstr>Dua Elemen Kritis dalam Kesempatan yang Bernilai</vt:lpstr>
      <vt:lpstr>Kunci Kompetensi</vt:lpstr>
      <vt:lpstr>Portfolio Sebaiknya Dapat Menjadikan Keuntungan Kompetensi Inti Perusahaan </vt:lpstr>
      <vt:lpstr>Kombinasi Lain dari Kompetensi Sebaiknya Unik atau Sulit untuk Diciptakan Kembali</vt:lpstr>
      <vt:lpstr>PERUSAHAAN INDUK</vt:lpstr>
      <vt:lpstr>10 Cara mengindikasikan “Parenting Opportunity”</vt:lpstr>
      <vt:lpstr>KESIMPULAN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2017-04-02T10:21:02Z</dcterms:created>
  <dcterms:modified xsi:type="dcterms:W3CDTF">2017-04-02T10:21:58Z</dcterms:modified>
</cp:coreProperties>
</file>