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348" y="-2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1523" y="6492239"/>
            <a:ext cx="12188952" cy="36575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232025" y="224154"/>
            <a:ext cx="7727949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9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300097" y="305815"/>
            <a:ext cx="7591425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852267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73250" y="1888362"/>
            <a:ext cx="9445498" cy="4145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900" b="0" i="0">
                <a:solidFill>
                  <a:srgbClr val="31313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07-Apr-19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2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96211" y="1094232"/>
            <a:ext cx="8316468" cy="16809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189479" y="1336624"/>
            <a:ext cx="7336155" cy="9258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5900" dirty="0">
                <a:solidFill>
                  <a:srgbClr val="FFFFFF"/>
                </a:solidFill>
              </a:rPr>
              <a:t>RISK</a:t>
            </a:r>
            <a:r>
              <a:rPr sz="5900" spc="-70" dirty="0">
                <a:solidFill>
                  <a:srgbClr val="FFFFFF"/>
                </a:solidFill>
              </a:rPr>
              <a:t> </a:t>
            </a:r>
            <a:r>
              <a:rPr sz="5900" dirty="0">
                <a:solidFill>
                  <a:srgbClr val="FFFFFF"/>
                </a:solidFill>
              </a:rPr>
              <a:t>MANAGEMENT</a:t>
            </a:r>
            <a:endParaRPr sz="5900"/>
          </a:p>
        </p:txBody>
      </p:sp>
      <p:sp>
        <p:nvSpPr>
          <p:cNvPr id="5" name="object 5"/>
          <p:cNvSpPr txBox="1"/>
          <p:nvPr/>
        </p:nvSpPr>
        <p:spPr>
          <a:xfrm>
            <a:off x="4790694" y="3044443"/>
            <a:ext cx="28860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852267"/>
                </a:solidFill>
                <a:latin typeface="Times New Roman"/>
                <a:cs typeface="Times New Roman"/>
              </a:rPr>
              <a:t>Theory </a:t>
            </a:r>
            <a:r>
              <a:rPr sz="2800" spc="-10" dirty="0">
                <a:solidFill>
                  <a:srgbClr val="852267"/>
                </a:solidFill>
                <a:latin typeface="Times New Roman"/>
                <a:cs typeface="Times New Roman"/>
              </a:rPr>
              <a:t>and</a:t>
            </a:r>
            <a:r>
              <a:rPr sz="2800" spc="-20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852267"/>
                </a:solidFill>
                <a:latin typeface="Times New Roman"/>
                <a:cs typeface="Times New Roman"/>
              </a:rPr>
              <a:t>Practice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52648" y="4991227"/>
            <a:ext cx="56927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5" dirty="0">
                <a:solidFill>
                  <a:srgbClr val="852267"/>
                </a:solidFill>
                <a:latin typeface="Times New Roman"/>
                <a:cs typeface="Times New Roman"/>
              </a:rPr>
              <a:t>Dr. </a:t>
            </a:r>
            <a:r>
              <a:rPr sz="2800" spc="-5" dirty="0">
                <a:solidFill>
                  <a:srgbClr val="852267"/>
                </a:solidFill>
                <a:latin typeface="Times New Roman"/>
                <a:cs typeface="Times New Roman"/>
              </a:rPr>
              <a:t>Sudarwan, Ak, CIA, </a:t>
            </a:r>
            <a:r>
              <a:rPr sz="2800" spc="-10" dirty="0">
                <a:solidFill>
                  <a:srgbClr val="852267"/>
                </a:solidFill>
                <a:latin typeface="Times New Roman"/>
                <a:cs typeface="Times New Roman"/>
              </a:rPr>
              <a:t>CCSA,</a:t>
            </a:r>
            <a:r>
              <a:rPr sz="2800" spc="-55" dirty="0">
                <a:solidFill>
                  <a:srgbClr val="852267"/>
                </a:solidFill>
                <a:latin typeface="Times New Roman"/>
                <a:cs typeface="Times New Roman"/>
              </a:rPr>
              <a:t> </a:t>
            </a:r>
            <a:r>
              <a:rPr sz="2800" spc="-10" dirty="0">
                <a:solidFill>
                  <a:srgbClr val="852267"/>
                </a:solidFill>
                <a:latin typeface="Times New Roman"/>
                <a:cs typeface="Times New Roman"/>
              </a:rPr>
              <a:t>CRMA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8753" y="356361"/>
            <a:ext cx="3174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7664" algn="l"/>
              </a:tabLst>
            </a:pPr>
            <a:r>
              <a:rPr dirty="0"/>
              <a:t>I. Basic	Concept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1131570"/>
            <a:ext cx="8110220" cy="4313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Understanding</a:t>
            </a:r>
            <a:r>
              <a:rPr sz="2000" b="1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buClr>
                <a:srgbClr val="313131"/>
              </a:buClr>
              <a:buFont typeface="Times New Roman"/>
              <a:buAutoNum type="arabicPeriod"/>
            </a:pPr>
            <a:endParaRPr sz="2550">
              <a:latin typeface="Times New Roman"/>
              <a:cs typeface="Times New Roman"/>
            </a:endParaRPr>
          </a:p>
          <a:p>
            <a:pPr marL="946150" lvl="1" indent="-457834">
              <a:lnSpc>
                <a:spcPct val="100000"/>
              </a:lnSpc>
              <a:buAutoNum type="alphaLcPeriod"/>
              <a:tabLst>
                <a:tab pos="946150" algn="l"/>
                <a:tab pos="94678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What is Risk</a:t>
            </a:r>
            <a:r>
              <a:rPr sz="2000" b="1" spc="-5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buClr>
                <a:srgbClr val="313131"/>
              </a:buClr>
              <a:buFont typeface="Times New Roman"/>
              <a:buAutoNum type="alphaLcPeriod"/>
            </a:pPr>
            <a:endParaRPr sz="2550">
              <a:latin typeface="Times New Roman"/>
              <a:cs typeface="Times New Roman"/>
            </a:endParaRPr>
          </a:p>
          <a:p>
            <a:pPr marL="965835">
              <a:lnSpc>
                <a:spcPct val="100000"/>
              </a:lnSpc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“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Unwanted future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events or conditions harmful against the</a:t>
            </a:r>
            <a:r>
              <a:rPr sz="2000" b="1" spc="-229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wish”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200">
              <a:latin typeface="Times New Roman"/>
              <a:cs typeface="Times New Roman"/>
            </a:endParaRPr>
          </a:p>
          <a:p>
            <a:pPr marL="963930" lvl="1" indent="-457834">
              <a:lnSpc>
                <a:spcPct val="100000"/>
              </a:lnSpc>
              <a:spcBef>
                <a:spcPts val="1820"/>
              </a:spcBef>
              <a:buAutoNum type="alphaLcPeriod" startAt="2"/>
              <a:tabLst>
                <a:tab pos="963930" algn="l"/>
                <a:tab pos="96456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Does Risk</a:t>
            </a:r>
            <a:r>
              <a:rPr sz="2000" b="1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Matter?</a:t>
            </a:r>
            <a:endParaRPr sz="2000">
              <a:latin typeface="Times New Roman"/>
              <a:cs typeface="Times New Roman"/>
            </a:endParaRPr>
          </a:p>
          <a:p>
            <a:pPr marL="965835">
              <a:lnSpc>
                <a:spcPct val="100000"/>
              </a:lnSpc>
              <a:spcBef>
                <a:spcPts val="705"/>
              </a:spcBef>
            </a:pPr>
            <a:r>
              <a:rPr sz="2000" b="1" spc="-70" dirty="0">
                <a:solidFill>
                  <a:srgbClr val="313131"/>
                </a:solidFill>
                <a:latin typeface="Times New Roman"/>
                <a:cs typeface="Times New Roman"/>
              </a:rPr>
              <a:t>Yes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it does </a:t>
            </a:r>
            <a:r>
              <a:rPr sz="2000" b="1" spc="-25" dirty="0">
                <a:solidFill>
                  <a:srgbClr val="313131"/>
                </a:solidFill>
                <a:latin typeface="Times New Roman"/>
                <a:cs typeface="Times New Roman"/>
              </a:rPr>
              <a:t>matter.</a:t>
            </a:r>
            <a:r>
              <a:rPr sz="2000" b="1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Why?</a:t>
            </a:r>
            <a:endParaRPr sz="2000">
              <a:latin typeface="Times New Roman"/>
              <a:cs typeface="Times New Roman"/>
            </a:endParaRPr>
          </a:p>
          <a:p>
            <a:pPr marL="1423035" lvl="2" indent="-457200">
              <a:lnSpc>
                <a:spcPct val="100000"/>
              </a:lnSpc>
              <a:spcBef>
                <a:spcPts val="700"/>
              </a:spcBef>
              <a:buAutoNum type="arabicParenR"/>
              <a:tabLst>
                <a:tab pos="1422400" algn="l"/>
                <a:tab pos="142303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Unwanted, but cannot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fully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escape </a:t>
            </a:r>
            <a:r>
              <a:rPr sz="2000" b="1" spc="-10" dirty="0">
                <a:solidFill>
                  <a:srgbClr val="313131"/>
                </a:solidFill>
                <a:latin typeface="Times New Roman"/>
                <a:cs typeface="Times New Roman"/>
              </a:rPr>
              <a:t>from</a:t>
            </a:r>
            <a:r>
              <a:rPr sz="2000" b="1" spc="-1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it.</a:t>
            </a:r>
            <a:endParaRPr sz="2000">
              <a:latin typeface="Times New Roman"/>
              <a:cs typeface="Times New Roman"/>
            </a:endParaRPr>
          </a:p>
          <a:p>
            <a:pPr marL="1423035" lvl="2" indent="-457200">
              <a:lnSpc>
                <a:spcPct val="100000"/>
              </a:lnSpc>
              <a:spcBef>
                <a:spcPts val="1250"/>
              </a:spcBef>
              <a:buAutoNum type="arabicParenR"/>
              <a:tabLst>
                <a:tab pos="1422400" algn="l"/>
                <a:tab pos="142303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Inevitably have to deal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with</a:t>
            </a:r>
            <a:r>
              <a:rPr sz="2000" b="1" spc="-9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it</a:t>
            </a:r>
            <a:endParaRPr sz="2000">
              <a:latin typeface="Times New Roman"/>
              <a:cs typeface="Times New Roman"/>
            </a:endParaRPr>
          </a:p>
          <a:p>
            <a:pPr marL="1423035" lvl="2" indent="-457200">
              <a:lnSpc>
                <a:spcPct val="100000"/>
              </a:lnSpc>
              <a:spcBef>
                <a:spcPts val="1685"/>
              </a:spcBef>
              <a:buAutoNum type="arabicParenR"/>
              <a:tabLst>
                <a:tab pos="1422400" algn="l"/>
                <a:tab pos="142303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No guaranteed successful method of handling risk</a:t>
            </a:r>
            <a:r>
              <a:rPr sz="2000" b="1" spc="-19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available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8753" y="356361"/>
            <a:ext cx="3174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7664" algn="l"/>
              </a:tabLst>
            </a:pPr>
            <a:r>
              <a:rPr dirty="0"/>
              <a:t>I. Basic	Concept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996188"/>
            <a:ext cx="6087745" cy="5459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Understanding</a:t>
            </a:r>
            <a:r>
              <a:rPr sz="2000" b="1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 marL="965835" marR="1776095" lvl="1" indent="-503555">
              <a:lnSpc>
                <a:spcPct val="149800"/>
              </a:lnSpc>
              <a:spcBef>
                <a:spcPts val="275"/>
              </a:spcBef>
              <a:buAutoNum type="alphaLcPeriod" startAt="3"/>
              <a:tabLst>
                <a:tab pos="918844" algn="l"/>
                <a:tab pos="919480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How does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happen ?  “Chains of causes and</a:t>
            </a:r>
            <a:r>
              <a:rPr sz="2000" b="1" spc="-1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effects”</a:t>
            </a:r>
            <a:endParaRPr sz="2000">
              <a:latin typeface="Times New Roman"/>
              <a:cs typeface="Times New Roman"/>
            </a:endParaRPr>
          </a:p>
          <a:p>
            <a:pPr marL="919480" lvl="1" indent="-457200">
              <a:lnSpc>
                <a:spcPct val="100000"/>
              </a:lnSpc>
              <a:spcBef>
                <a:spcPts val="1640"/>
              </a:spcBef>
              <a:buAutoNum type="alphaLcPeriod" startAt="3"/>
              <a:tabLst>
                <a:tab pos="918844" algn="l"/>
                <a:tab pos="919480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What is the cause of</a:t>
            </a:r>
            <a:r>
              <a:rPr sz="2000" b="1" spc="-9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risk?6</a:t>
            </a:r>
            <a:endParaRPr sz="2000">
              <a:latin typeface="Times New Roman"/>
              <a:cs typeface="Times New Roman"/>
            </a:endParaRPr>
          </a:p>
          <a:p>
            <a:pPr marL="965835">
              <a:lnSpc>
                <a:spcPct val="100000"/>
              </a:lnSpc>
              <a:spcBef>
                <a:spcPts val="1090"/>
              </a:spcBef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“Anything that triggers the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happening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of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r>
              <a:rPr sz="2000" b="1" spc="-17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”</a:t>
            </a:r>
            <a:endParaRPr sz="2000">
              <a:latin typeface="Times New Roman"/>
              <a:cs typeface="Times New Roman"/>
            </a:endParaRPr>
          </a:p>
          <a:p>
            <a:pPr marL="946150" indent="-457834">
              <a:lnSpc>
                <a:spcPct val="100000"/>
              </a:lnSpc>
              <a:spcBef>
                <a:spcPts val="1495"/>
              </a:spcBef>
              <a:buAutoNum type="alphaLcPeriod" startAt="4"/>
              <a:tabLst>
                <a:tab pos="946150" algn="l"/>
                <a:tab pos="94678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What causes</a:t>
            </a:r>
            <a:r>
              <a:rPr sz="2000" b="1" spc="-5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risk?</a:t>
            </a:r>
            <a:endParaRPr sz="2000">
              <a:latin typeface="Times New Roman"/>
              <a:cs typeface="Times New Roman"/>
            </a:endParaRPr>
          </a:p>
          <a:p>
            <a:pPr marL="965835">
              <a:lnSpc>
                <a:spcPct val="100000"/>
              </a:lnSpc>
              <a:spcBef>
                <a:spcPts val="295"/>
              </a:spcBef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People made and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nature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based</a:t>
            </a:r>
            <a:r>
              <a:rPr sz="2000" b="1" spc="-10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causes</a:t>
            </a:r>
            <a:endParaRPr sz="2000">
              <a:latin typeface="Times New Roman"/>
              <a:cs typeface="Times New Roman"/>
            </a:endParaRPr>
          </a:p>
          <a:p>
            <a:pPr marL="1423035" lvl="1" indent="-457200">
              <a:lnSpc>
                <a:spcPct val="100000"/>
              </a:lnSpc>
              <a:spcBef>
                <a:spcPts val="700"/>
              </a:spcBef>
              <a:buAutoNum type="arabicParenR"/>
              <a:tabLst>
                <a:tab pos="1422400" algn="l"/>
                <a:tab pos="142303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People made</a:t>
            </a:r>
            <a:r>
              <a:rPr sz="2000" b="1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causes:</a:t>
            </a:r>
            <a:endParaRPr sz="2000">
              <a:latin typeface="Times New Roman"/>
              <a:cs typeface="Times New Roman"/>
            </a:endParaRPr>
          </a:p>
          <a:p>
            <a:pPr marL="1643380" lvl="2" indent="-229235">
              <a:lnSpc>
                <a:spcPts val="2160"/>
              </a:lnSpc>
              <a:spcBef>
                <a:spcPts val="1170"/>
              </a:spcBef>
              <a:buFont typeface="Arial"/>
              <a:buChar char="•"/>
              <a:tabLst>
                <a:tab pos="1643380" algn="l"/>
                <a:tab pos="1644014" algn="l"/>
              </a:tabLst>
            </a:pP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Behavior</a:t>
            </a:r>
            <a:endParaRPr sz="1800">
              <a:latin typeface="Times New Roman"/>
              <a:cs typeface="Times New Roman"/>
            </a:endParaRPr>
          </a:p>
          <a:p>
            <a:pPr marL="1630045" lvl="2" indent="-229235">
              <a:lnSpc>
                <a:spcPct val="100000"/>
              </a:lnSpc>
              <a:buFont typeface="Arial"/>
              <a:buChar char="•"/>
              <a:tabLst>
                <a:tab pos="1630045" algn="l"/>
                <a:tab pos="1630680" algn="l"/>
              </a:tabLst>
            </a:pPr>
            <a:r>
              <a:rPr sz="1800" b="1" spc="-10" dirty="0">
                <a:solidFill>
                  <a:srgbClr val="313131"/>
                </a:solidFill>
                <a:latin typeface="Times New Roman"/>
                <a:cs typeface="Times New Roman"/>
              </a:rPr>
              <a:t>Culture</a:t>
            </a:r>
            <a:endParaRPr sz="1800">
              <a:latin typeface="Times New Roman"/>
              <a:cs typeface="Times New Roman"/>
            </a:endParaRPr>
          </a:p>
          <a:p>
            <a:pPr marL="1630045" lvl="2" indent="-229235">
              <a:lnSpc>
                <a:spcPct val="100000"/>
              </a:lnSpc>
              <a:spcBef>
                <a:spcPts val="185"/>
              </a:spcBef>
              <a:buFont typeface="Arial"/>
              <a:buChar char="•"/>
              <a:tabLst>
                <a:tab pos="1630045" algn="l"/>
                <a:tab pos="1630680" algn="l"/>
              </a:tabLst>
            </a:pP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 marL="1656714" lvl="2" indent="-229235">
              <a:lnSpc>
                <a:spcPct val="100000"/>
              </a:lnSpc>
              <a:spcBef>
                <a:spcPts val="530"/>
              </a:spcBef>
              <a:buFont typeface="Arial"/>
              <a:buChar char="•"/>
              <a:tabLst>
                <a:tab pos="1656714" algn="l"/>
                <a:tab pos="1657350" algn="l"/>
              </a:tabLst>
            </a:pPr>
            <a:r>
              <a:rPr sz="1800" b="1" spc="-20" dirty="0">
                <a:solidFill>
                  <a:srgbClr val="313131"/>
                </a:solidFill>
                <a:latin typeface="Times New Roman"/>
                <a:cs typeface="Times New Roman"/>
              </a:rPr>
              <a:t>Technology</a:t>
            </a:r>
            <a:endParaRPr sz="1800">
              <a:latin typeface="Times New Roman"/>
              <a:cs typeface="Times New Roman"/>
            </a:endParaRPr>
          </a:p>
          <a:p>
            <a:pPr marL="1656714" lvl="2" indent="-229235">
              <a:lnSpc>
                <a:spcPct val="100000"/>
              </a:lnSpc>
              <a:spcBef>
                <a:spcPts val="495"/>
              </a:spcBef>
              <a:buFont typeface="Arial"/>
              <a:buChar char="•"/>
              <a:tabLst>
                <a:tab pos="1656714" algn="l"/>
                <a:tab pos="1657350" algn="l"/>
              </a:tabLst>
            </a:pP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Economy</a:t>
            </a:r>
            <a:endParaRPr sz="1800">
              <a:latin typeface="Times New Roman"/>
              <a:cs typeface="Times New Roman"/>
            </a:endParaRPr>
          </a:p>
          <a:p>
            <a:pPr marL="1656714" lvl="2" indent="-229235">
              <a:lnSpc>
                <a:spcPct val="100000"/>
              </a:lnSpc>
              <a:spcBef>
                <a:spcPts val="350"/>
              </a:spcBef>
              <a:buFont typeface="Arial"/>
              <a:buChar char="•"/>
              <a:tabLst>
                <a:tab pos="1656714" algn="l"/>
                <a:tab pos="1657350" algn="l"/>
              </a:tabLst>
            </a:pP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Social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and</a:t>
            </a:r>
            <a:r>
              <a:rPr sz="1800" b="1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Politics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08753" y="356361"/>
            <a:ext cx="31743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637664" algn="l"/>
              </a:tabLst>
            </a:pPr>
            <a:r>
              <a:rPr dirty="0"/>
              <a:t>I. Basic	Concept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1078586"/>
            <a:ext cx="3738879" cy="3395979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5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Understanding</a:t>
            </a:r>
            <a:r>
              <a:rPr sz="2000" b="1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 marL="1409065" lvl="1" indent="-457834">
              <a:lnSpc>
                <a:spcPct val="100000"/>
              </a:lnSpc>
              <a:spcBef>
                <a:spcPts val="420"/>
              </a:spcBef>
              <a:buAutoNum type="arabicParenR" startAt="2"/>
              <a:tabLst>
                <a:tab pos="1409065" algn="l"/>
                <a:tab pos="1409700" algn="l"/>
              </a:tabLst>
            </a:pP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Nature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based</a:t>
            </a:r>
            <a:r>
              <a:rPr sz="2000" b="1" spc="-9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causes: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20"/>
              </a:spcBef>
              <a:buClr>
                <a:srgbClr val="313131"/>
              </a:buClr>
              <a:buFont typeface="Times New Roman"/>
              <a:buAutoNum type="arabicParenR" startAt="2"/>
            </a:pPr>
            <a:endParaRPr sz="1900">
              <a:latin typeface="Times New Roman"/>
              <a:cs typeface="Times New Roman"/>
            </a:endParaRPr>
          </a:p>
          <a:p>
            <a:pPr marL="1630045" lvl="2" indent="-229235">
              <a:lnSpc>
                <a:spcPct val="100000"/>
              </a:lnSpc>
              <a:buFont typeface="Arial"/>
              <a:buChar char="•"/>
              <a:tabLst>
                <a:tab pos="1630045" algn="l"/>
                <a:tab pos="1630680" algn="l"/>
              </a:tabLst>
            </a:pP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Ecological</a:t>
            </a:r>
            <a:r>
              <a:rPr sz="1800" b="1" spc="-3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 marL="1656714" lvl="2" indent="-229235">
              <a:lnSpc>
                <a:spcPct val="100000"/>
              </a:lnSpc>
              <a:spcBef>
                <a:spcPts val="1670"/>
              </a:spcBef>
              <a:buFont typeface="Arial"/>
              <a:buChar char="•"/>
              <a:tabLst>
                <a:tab pos="1656714" algn="l"/>
                <a:tab pos="1657350" algn="l"/>
              </a:tabLst>
            </a:pP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Geological</a:t>
            </a:r>
            <a:r>
              <a:rPr sz="1800" b="1" spc="-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 marL="1630045" lvl="2" indent="-229235">
              <a:lnSpc>
                <a:spcPct val="100000"/>
              </a:lnSpc>
              <a:spcBef>
                <a:spcPts val="1795"/>
              </a:spcBef>
              <a:buFont typeface="Arial"/>
              <a:buChar char="•"/>
              <a:tabLst>
                <a:tab pos="1630045" algn="l"/>
                <a:tab pos="1630680" algn="l"/>
              </a:tabLst>
            </a:pP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Geographical</a:t>
            </a:r>
            <a:r>
              <a:rPr sz="1800" b="1" spc="35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system</a:t>
            </a:r>
            <a:endParaRPr sz="1800">
              <a:latin typeface="Times New Roman"/>
              <a:cs typeface="Times New Roman"/>
            </a:endParaRPr>
          </a:p>
          <a:p>
            <a:pPr marL="1630045" lvl="2" indent="-229235">
              <a:lnSpc>
                <a:spcPct val="100000"/>
              </a:lnSpc>
              <a:spcBef>
                <a:spcPts val="1795"/>
              </a:spcBef>
              <a:buFont typeface="Arial"/>
              <a:buChar char="•"/>
              <a:tabLst>
                <a:tab pos="1630045" algn="l"/>
                <a:tab pos="1630680" algn="l"/>
              </a:tabLst>
            </a:pPr>
            <a:r>
              <a:rPr sz="1800" b="1" spc="-20" dirty="0">
                <a:solidFill>
                  <a:srgbClr val="313131"/>
                </a:solidFill>
                <a:latin typeface="Times New Roman"/>
                <a:cs typeface="Times New Roman"/>
              </a:rPr>
              <a:t>Vulcanology</a:t>
            </a:r>
            <a:endParaRPr sz="18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40"/>
              </a:spcBef>
              <a:buClr>
                <a:srgbClr val="313131"/>
              </a:buClr>
              <a:buFont typeface="Arial"/>
              <a:buChar char="•"/>
            </a:pPr>
            <a:endParaRPr sz="2250">
              <a:latin typeface="Times New Roman"/>
              <a:cs typeface="Times New Roman"/>
            </a:endParaRPr>
          </a:p>
          <a:p>
            <a:pPr marL="1656714" lvl="2" indent="-229235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1656714" algn="l"/>
                <a:tab pos="1657350" algn="l"/>
              </a:tabLst>
            </a:pPr>
            <a:r>
              <a:rPr sz="1800" b="1" spc="-15" dirty="0">
                <a:solidFill>
                  <a:srgbClr val="313131"/>
                </a:solidFill>
                <a:latin typeface="Times New Roman"/>
                <a:cs typeface="Times New Roman"/>
              </a:rPr>
              <a:t>Weather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6665" y="356361"/>
            <a:ext cx="3060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I. Basic</a:t>
            </a:r>
            <a:r>
              <a:rPr spc="-95" dirty="0"/>
              <a:t> </a:t>
            </a:r>
            <a:r>
              <a:rPr dirty="0"/>
              <a:t>Concept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1131570"/>
            <a:ext cx="8856980" cy="4175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Understanding</a:t>
            </a:r>
            <a:r>
              <a:rPr sz="2000" b="1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 marL="871219" lvl="1" indent="-457834">
              <a:lnSpc>
                <a:spcPct val="100000"/>
              </a:lnSpc>
              <a:spcBef>
                <a:spcPts val="1470"/>
              </a:spcBef>
              <a:buAutoNum type="alphaLcPeriod" startAt="4"/>
              <a:tabLst>
                <a:tab pos="871219" algn="l"/>
                <a:tab pos="87185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What is the effect of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r>
              <a:rPr sz="2000" b="1" spc="-114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  <a:p>
            <a:pPr marL="938530">
              <a:lnSpc>
                <a:spcPct val="100000"/>
              </a:lnSpc>
              <a:spcBef>
                <a:spcPts val="1290"/>
              </a:spcBef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“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Loss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of opportunity to have, add, or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keep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tangible and intangible</a:t>
            </a:r>
            <a:r>
              <a:rPr sz="2000" b="1" spc="-24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asset”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Times New Roman"/>
              <a:cs typeface="Times New Roman"/>
            </a:endParaRPr>
          </a:p>
          <a:p>
            <a:pPr marL="871219" lvl="1" indent="-457834">
              <a:lnSpc>
                <a:spcPct val="100000"/>
              </a:lnSpc>
              <a:buAutoNum type="alphaLcPeriod" startAt="5"/>
              <a:tabLst>
                <a:tab pos="871219" algn="l"/>
                <a:tab pos="87185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What makes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r>
              <a:rPr sz="2000" b="1" spc="-6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i="1" dirty="0">
                <a:solidFill>
                  <a:srgbClr val="313131"/>
                </a:solidFill>
                <a:latin typeface="Times New Roman"/>
                <a:cs typeface="Times New Roman"/>
              </a:rPr>
              <a:t>appealing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15"/>
              </a:spcBef>
              <a:buClr>
                <a:srgbClr val="313131"/>
              </a:buClr>
              <a:buFont typeface="Times New Roman"/>
              <a:buAutoNum type="alphaLcPeriod" startAt="5"/>
            </a:pPr>
            <a:endParaRPr sz="2900">
              <a:latin typeface="Times New Roman"/>
              <a:cs typeface="Times New Roman"/>
            </a:endParaRPr>
          </a:p>
          <a:p>
            <a:pPr marL="1630045" lvl="2" indent="-229235">
              <a:lnSpc>
                <a:spcPct val="100000"/>
              </a:lnSpc>
              <a:buFont typeface="Arial"/>
              <a:buChar char="•"/>
              <a:tabLst>
                <a:tab pos="1630045" algn="l"/>
                <a:tab pos="1630680" algn="l"/>
              </a:tabLst>
            </a:pP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Uncertainty</a:t>
            </a:r>
            <a:endParaRPr sz="18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35"/>
              </a:spcBef>
              <a:buClr>
                <a:srgbClr val="313131"/>
              </a:buClr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1643380" lvl="2" indent="-229235">
              <a:lnSpc>
                <a:spcPct val="100000"/>
              </a:lnSpc>
              <a:buFont typeface="Arial"/>
              <a:buChar char="•"/>
              <a:tabLst>
                <a:tab pos="1643380" algn="l"/>
                <a:tab pos="1644014" algn="l"/>
              </a:tabLst>
            </a:pP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 and reward</a:t>
            </a:r>
            <a:r>
              <a:rPr sz="1800" b="1" spc="-3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coupling</a:t>
            </a:r>
            <a:endParaRPr sz="1800">
              <a:latin typeface="Times New Roman"/>
              <a:cs typeface="Times New Roman"/>
            </a:endParaRPr>
          </a:p>
          <a:p>
            <a:pPr marL="1630045" lvl="2" indent="-229235">
              <a:lnSpc>
                <a:spcPct val="100000"/>
              </a:lnSpc>
              <a:spcBef>
                <a:spcPts val="1715"/>
              </a:spcBef>
              <a:buFont typeface="Arial"/>
              <a:buChar char="•"/>
              <a:tabLst>
                <a:tab pos="1630045" algn="l"/>
                <a:tab pos="1630680" algn="l"/>
              </a:tabLst>
            </a:pP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Fearful </a:t>
            </a:r>
            <a:r>
              <a:rPr sz="1800" b="1" spc="-10" dirty="0">
                <a:solidFill>
                  <a:srgbClr val="313131"/>
                </a:solidFill>
                <a:latin typeface="Times New Roman"/>
                <a:cs typeface="Times New Roman"/>
              </a:rPr>
              <a:t>but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stimulating</a:t>
            </a:r>
            <a:endParaRPr sz="1800">
              <a:latin typeface="Times New Roman"/>
              <a:cs typeface="Times New Roman"/>
            </a:endParaRPr>
          </a:p>
          <a:p>
            <a:pPr lvl="2">
              <a:lnSpc>
                <a:spcPct val="100000"/>
              </a:lnSpc>
              <a:spcBef>
                <a:spcPts val="55"/>
              </a:spcBef>
              <a:buClr>
                <a:srgbClr val="313131"/>
              </a:buClr>
              <a:buFont typeface="Arial"/>
              <a:buChar char="•"/>
            </a:pPr>
            <a:endParaRPr sz="1900">
              <a:latin typeface="Times New Roman"/>
              <a:cs typeface="Times New Roman"/>
            </a:endParaRPr>
          </a:p>
          <a:p>
            <a:pPr marL="1630045" lvl="2" indent="-229235">
              <a:lnSpc>
                <a:spcPct val="100000"/>
              </a:lnSpc>
              <a:buFont typeface="Arial"/>
              <a:buChar char="•"/>
              <a:tabLst>
                <a:tab pos="1630045" algn="l"/>
                <a:tab pos="1630680" algn="l"/>
              </a:tabLst>
            </a:pPr>
            <a:r>
              <a:rPr sz="1800" b="1" spc="-10" dirty="0">
                <a:solidFill>
                  <a:srgbClr val="313131"/>
                </a:solidFill>
                <a:latin typeface="Times New Roman"/>
                <a:cs typeface="Times New Roman"/>
              </a:rPr>
              <a:t>Crossing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path</a:t>
            </a:r>
            <a:r>
              <a:rPr sz="1800" b="1" spc="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line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66665" y="356361"/>
            <a:ext cx="30600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I. Basic</a:t>
            </a:r>
            <a:r>
              <a:rPr spc="-95" dirty="0"/>
              <a:t> </a:t>
            </a:r>
            <a:r>
              <a:rPr dirty="0"/>
              <a:t>Concept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4832" y="988568"/>
            <a:ext cx="5807710" cy="57397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Understanding</a:t>
            </a:r>
            <a:r>
              <a:rPr sz="2000" b="1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endParaRPr sz="2000">
              <a:latin typeface="Times New Roman"/>
              <a:cs typeface="Times New Roman"/>
            </a:endParaRPr>
          </a:p>
          <a:p>
            <a:pPr marL="871219" lvl="1" indent="-457834">
              <a:lnSpc>
                <a:spcPct val="100000"/>
              </a:lnSpc>
              <a:spcBef>
                <a:spcPts val="1465"/>
              </a:spcBef>
              <a:buAutoNum type="alphaLcPeriod" startAt="4"/>
              <a:tabLst>
                <a:tab pos="871219" algn="l"/>
                <a:tab pos="87185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What is the coomon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reactions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to risk</a:t>
            </a:r>
            <a:r>
              <a:rPr sz="2000" b="1" spc="-1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?</a:t>
            </a:r>
            <a:endParaRPr sz="2000">
              <a:latin typeface="Times New Roman"/>
              <a:cs typeface="Times New Roman"/>
            </a:endParaRPr>
          </a:p>
          <a:p>
            <a:pPr marL="1558925" lvl="2" indent="-229235">
              <a:lnSpc>
                <a:spcPct val="100000"/>
              </a:lnSpc>
              <a:spcBef>
                <a:spcPts val="960"/>
              </a:spcBef>
              <a:buFont typeface="Arial"/>
              <a:buChar char="•"/>
              <a:tabLst>
                <a:tab pos="1558925" algn="l"/>
                <a:tab pos="1559560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Anxiety</a:t>
            </a:r>
            <a:endParaRPr sz="2000">
              <a:latin typeface="Times New Roman"/>
              <a:cs typeface="Times New Roman"/>
            </a:endParaRPr>
          </a:p>
          <a:p>
            <a:pPr marL="865505" lvl="1" indent="-457200">
              <a:lnSpc>
                <a:spcPct val="100000"/>
              </a:lnSpc>
              <a:spcBef>
                <a:spcPts val="969"/>
              </a:spcBef>
              <a:buAutoNum type="alphaLcPeriod" startAt="4"/>
              <a:tabLst>
                <a:tab pos="864869" algn="l"/>
                <a:tab pos="865505" algn="l"/>
              </a:tabLst>
            </a:pP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What is </a:t>
            </a:r>
            <a:r>
              <a:rPr sz="20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r>
              <a:rPr sz="2000" b="1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313131"/>
                </a:solidFill>
                <a:latin typeface="Times New Roman"/>
                <a:cs typeface="Times New Roman"/>
              </a:rPr>
              <a:t>management?</a:t>
            </a:r>
            <a:endParaRPr sz="2000">
              <a:latin typeface="Times New Roman"/>
              <a:cs typeface="Times New Roman"/>
            </a:endParaRPr>
          </a:p>
          <a:p>
            <a:pPr marL="875030">
              <a:lnSpc>
                <a:spcPct val="100000"/>
              </a:lnSpc>
              <a:spcBef>
                <a:spcPts val="1220"/>
              </a:spcBef>
            </a:pP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“Efforts to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keep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risk at acceptable</a:t>
            </a:r>
            <a:r>
              <a:rPr sz="1800" b="1" spc="-5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level”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00">
              <a:latin typeface="Times New Roman"/>
              <a:cs typeface="Times New Roman"/>
            </a:endParaRPr>
          </a:p>
          <a:p>
            <a:pPr marL="936625" lvl="1" indent="-528955">
              <a:lnSpc>
                <a:spcPct val="100000"/>
              </a:lnSpc>
              <a:buAutoNum type="alphaLcPeriod" startAt="6"/>
              <a:tabLst>
                <a:tab pos="936625" algn="l"/>
                <a:tab pos="937260" algn="l"/>
              </a:tabLst>
            </a:pP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What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is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the acceptable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level of</a:t>
            </a:r>
            <a:r>
              <a:rPr sz="1800" b="1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isk?</a:t>
            </a:r>
            <a:endParaRPr sz="180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AutoNum type="alphaLcPeriod" startAt="6"/>
            </a:pPr>
            <a:endParaRPr sz="1600">
              <a:latin typeface="Times New Roman"/>
              <a:cs typeface="Times New Roman"/>
            </a:endParaRPr>
          </a:p>
          <a:p>
            <a:pPr marL="995680">
              <a:lnSpc>
                <a:spcPct val="100000"/>
              </a:lnSpc>
            </a:pP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“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 being considered, </a:t>
            </a:r>
            <a:r>
              <a:rPr sz="1800" b="1" i="1" dirty="0">
                <a:solidFill>
                  <a:srgbClr val="313131"/>
                </a:solidFill>
                <a:latin typeface="Times New Roman"/>
                <a:cs typeface="Times New Roman"/>
              </a:rPr>
              <a:t>go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decision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is</a:t>
            </a:r>
            <a:r>
              <a:rPr sz="1800" b="1" spc="-5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warranted</a:t>
            </a:r>
            <a:endParaRPr sz="1800">
              <a:latin typeface="Times New Roman"/>
              <a:cs typeface="Times New Roman"/>
            </a:endParaRPr>
          </a:p>
          <a:p>
            <a:pPr marL="669925" lvl="1" indent="-224154">
              <a:lnSpc>
                <a:spcPct val="100000"/>
              </a:lnSpc>
              <a:spcBef>
                <a:spcPts val="1235"/>
              </a:spcBef>
              <a:buAutoNum type="alphaLcPeriod" startAt="7"/>
              <a:tabLst>
                <a:tab pos="670560" algn="l"/>
              </a:tabLst>
            </a:pP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What determines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the accceptable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of</a:t>
            </a:r>
            <a:r>
              <a:rPr sz="1800" b="1" spc="-1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risk?</a:t>
            </a:r>
            <a:endParaRPr sz="1800">
              <a:latin typeface="Times New Roman"/>
              <a:cs typeface="Times New Roman"/>
            </a:endParaRPr>
          </a:p>
          <a:p>
            <a:pPr marL="1769110" lvl="2" indent="-287020">
              <a:lnSpc>
                <a:spcPct val="100000"/>
              </a:lnSpc>
              <a:spcBef>
                <a:spcPts val="420"/>
              </a:spcBef>
              <a:buFont typeface="Arial"/>
              <a:buChar char="•"/>
              <a:tabLst>
                <a:tab pos="1769110" algn="l"/>
                <a:tab pos="1769745" algn="l"/>
              </a:tabLst>
            </a:pP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The peobability of risk</a:t>
            </a:r>
            <a:r>
              <a:rPr sz="1800" b="1" spc="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occurrence</a:t>
            </a:r>
            <a:endParaRPr sz="1800">
              <a:latin typeface="Times New Roman"/>
              <a:cs typeface="Times New Roman"/>
            </a:endParaRPr>
          </a:p>
          <a:p>
            <a:pPr marL="1769110" lvl="2" indent="-287020">
              <a:lnSpc>
                <a:spcPct val="100000"/>
              </a:lnSpc>
              <a:spcBef>
                <a:spcPts val="1664"/>
              </a:spcBef>
              <a:buFont typeface="Arial"/>
              <a:buChar char="•"/>
              <a:tabLst>
                <a:tab pos="1769110" algn="l"/>
                <a:tab pos="1769745" algn="l"/>
              </a:tabLst>
            </a:pP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The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severity of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r>
              <a:rPr sz="1800" b="1" spc="-2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impact</a:t>
            </a:r>
            <a:endParaRPr sz="1800">
              <a:latin typeface="Times New Roman"/>
              <a:cs typeface="Times New Roman"/>
            </a:endParaRPr>
          </a:p>
          <a:p>
            <a:pPr marL="1769110" lvl="2" indent="-287020">
              <a:lnSpc>
                <a:spcPct val="100000"/>
              </a:lnSpc>
              <a:spcBef>
                <a:spcPts val="1040"/>
              </a:spcBef>
              <a:buFont typeface="Arial"/>
              <a:buChar char="•"/>
              <a:tabLst>
                <a:tab pos="1769110" algn="l"/>
                <a:tab pos="1769745" algn="l"/>
              </a:tabLst>
            </a:pP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The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velocity of</a:t>
            </a:r>
            <a:r>
              <a:rPr sz="1800" b="1" spc="-1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endParaRPr sz="1800">
              <a:latin typeface="Times New Roman"/>
              <a:cs typeface="Times New Roman"/>
            </a:endParaRPr>
          </a:p>
          <a:p>
            <a:pPr marL="1757680" lvl="2" indent="-287020">
              <a:lnSpc>
                <a:spcPct val="100000"/>
              </a:lnSpc>
              <a:spcBef>
                <a:spcPts val="1755"/>
              </a:spcBef>
              <a:buFont typeface="Arial"/>
              <a:buChar char="•"/>
              <a:tabLst>
                <a:tab pos="1757045" algn="l"/>
                <a:tab pos="1757680" algn="l"/>
              </a:tabLst>
            </a:pP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The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effectiveness of risk</a:t>
            </a:r>
            <a:r>
              <a:rPr sz="1800" b="1" spc="-45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management</a:t>
            </a:r>
            <a:endParaRPr sz="1800">
              <a:latin typeface="Times New Roman"/>
              <a:cs typeface="Times New Roman"/>
            </a:endParaRPr>
          </a:p>
          <a:p>
            <a:pPr marL="1769110" lvl="2" indent="-287020">
              <a:lnSpc>
                <a:spcPct val="100000"/>
              </a:lnSpc>
              <a:spcBef>
                <a:spcPts val="1375"/>
              </a:spcBef>
              <a:buFont typeface="Arial"/>
              <a:buChar char="•"/>
              <a:tabLst>
                <a:tab pos="1769110" algn="l"/>
                <a:tab pos="1769745" algn="l"/>
              </a:tabLst>
            </a:pP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The </a:t>
            </a:r>
            <a:r>
              <a:rPr sz="1800" b="1" dirty="0">
                <a:solidFill>
                  <a:srgbClr val="313131"/>
                </a:solidFill>
                <a:latin typeface="Times New Roman"/>
                <a:cs typeface="Times New Roman"/>
              </a:rPr>
              <a:t>tolerance level of</a:t>
            </a:r>
            <a:r>
              <a:rPr sz="1800" b="1" spc="-20" dirty="0">
                <a:solidFill>
                  <a:srgbClr val="313131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313131"/>
                </a:solidFill>
                <a:latin typeface="Times New Roman"/>
                <a:cs typeface="Times New Roman"/>
              </a:rPr>
              <a:t>risk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263</Words>
  <Application>Microsoft Office PowerPoint</Application>
  <PresentationFormat>Custom</PresentationFormat>
  <Paragraphs>68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RISK MANAGEMENT</vt:lpstr>
      <vt:lpstr>I. Basic Concept</vt:lpstr>
      <vt:lpstr>I. Basic Concept</vt:lpstr>
      <vt:lpstr>I. Basic Concept</vt:lpstr>
      <vt:lpstr>I. Basic Concept</vt:lpstr>
      <vt:lpstr>I. Basic Concept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MANAGEMENT</dc:title>
  <dc:creator>Sudarwan</dc:creator>
  <cp:lastModifiedBy>BPISTI2008</cp:lastModifiedBy>
  <cp:revision>1</cp:revision>
  <dcterms:created xsi:type="dcterms:W3CDTF">2019-04-07T06:57:09Z</dcterms:created>
  <dcterms:modified xsi:type="dcterms:W3CDTF">2019-04-07T07:05:27Z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2019-04-06T00:00:00Z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2019-04-07T00:00:00Z</vt:filetime>
  </property>
</Properties>
</file>