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48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2025" y="224154"/>
            <a:ext cx="772794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0097" y="305815"/>
            <a:ext cx="7591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3250" y="1888362"/>
            <a:ext cx="9445498" cy="414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6211" y="1094232"/>
            <a:ext cx="8316468" cy="1680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9479" y="1336624"/>
            <a:ext cx="7336155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FFFFFF"/>
                </a:solidFill>
              </a:rPr>
              <a:t>RISK</a:t>
            </a:r>
            <a:r>
              <a:rPr sz="5900" spc="-70" dirty="0">
                <a:solidFill>
                  <a:srgbClr val="FFFFFF"/>
                </a:solidFill>
              </a:rPr>
              <a:t> </a:t>
            </a:r>
            <a:r>
              <a:rPr sz="5900" dirty="0">
                <a:solidFill>
                  <a:srgbClr val="FFFFFF"/>
                </a:solidFill>
              </a:rPr>
              <a:t>MANAGEMENT</a:t>
            </a:r>
            <a:endParaRPr sz="5900"/>
          </a:p>
        </p:txBody>
      </p:sp>
      <p:sp>
        <p:nvSpPr>
          <p:cNvPr id="5" name="object 5"/>
          <p:cNvSpPr txBox="1"/>
          <p:nvPr/>
        </p:nvSpPr>
        <p:spPr>
          <a:xfrm>
            <a:off x="4790694" y="3044443"/>
            <a:ext cx="2886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Theory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Practice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2648" y="4991227"/>
            <a:ext cx="569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solidFill>
                  <a:srgbClr val="852267"/>
                </a:solidFill>
                <a:latin typeface="Times New Roman"/>
                <a:cs typeface="Times New Roman"/>
              </a:rPr>
              <a:t>Dr. </a:t>
            </a: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Sudarwan, Ak, CIA,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CCSA,</a:t>
            </a:r>
            <a:r>
              <a:rPr sz="2800" spc="-5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CRMA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6670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3769" y="2968574"/>
            <a:ext cx="6745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1F1F1"/>
                </a:solidFill>
              </a:rPr>
              <a:t>Konsep Risk That Matter (Risk</a:t>
            </a:r>
            <a:r>
              <a:rPr sz="3200" spc="-95" dirty="0">
                <a:solidFill>
                  <a:srgbClr val="F1F1F1"/>
                </a:solidFill>
              </a:rPr>
              <a:t> </a:t>
            </a:r>
            <a:r>
              <a:rPr sz="3200" dirty="0">
                <a:solidFill>
                  <a:srgbClr val="F1F1F1"/>
                </a:solidFill>
              </a:rPr>
              <a:t>Ranking)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1619952"/>
            <a:ext cx="7037070" cy="347726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Definisi: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1250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“Risks that Matter”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adalah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risiko-risiko  prioritas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yang dianggap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paling signifikan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bagi 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perusahaan secara</a:t>
            </a:r>
            <a:r>
              <a:rPr sz="2800" b="1" spc="1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keseluruhan.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Contoh: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Risk That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Matter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= </a:t>
            </a:r>
            <a:r>
              <a:rPr sz="2800" b="1" spc="-90" dirty="0">
                <a:solidFill>
                  <a:srgbClr val="852267"/>
                </a:solidFill>
                <a:latin typeface="Times New Roman"/>
                <a:cs typeface="Times New Roman"/>
              </a:rPr>
              <a:t>Top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20</a:t>
            </a:r>
            <a:r>
              <a:rPr sz="2800" b="1" spc="-6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Risk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381000"/>
            <a:ext cx="77724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That Matter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(Risk</a:t>
            </a:r>
            <a:r>
              <a:rPr sz="3200" spc="-10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Ranking)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77724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That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Matter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(Risk</a:t>
            </a:r>
            <a:r>
              <a:rPr sz="3200" spc="-1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Ranking)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32050" y="1289050"/>
          <a:ext cx="7715250" cy="4732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210"/>
                <a:gridCol w="2042160"/>
                <a:gridCol w="1353820"/>
                <a:gridCol w="3129915"/>
              </a:tblGrid>
              <a:tr h="421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Ranking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Predikat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Score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Mitigation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64020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Catastrophic</a:t>
                      </a:r>
                      <a:r>
                        <a:rPr sz="18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Action taken</a:t>
                      </a:r>
                      <a:r>
                        <a:rPr sz="1800" spc="-4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immediately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Critical</a:t>
                      </a:r>
                      <a:r>
                        <a:rPr sz="1800" spc="-3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Action necessitated but</a:t>
                      </a:r>
                      <a:r>
                        <a:rPr sz="18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allowed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for prior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118884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Serious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762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Action needed after getting  proper and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complete 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information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Chronic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11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Action maybe needed but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can  be done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later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64014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sz="1800" spc="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33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Monitor and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maintain</a:t>
                      </a:r>
                      <a:r>
                        <a:rPr sz="1800" spc="-6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existing  control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184775" y="865378"/>
            <a:ext cx="154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1800" b="1" spc="-5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13131"/>
                </a:solidFill>
                <a:latin typeface="Arial"/>
                <a:cs typeface="Arial"/>
              </a:rPr>
              <a:t>Ranking: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6394" y="1239291"/>
            <a:ext cx="4259580" cy="324548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Risk Ranking</a:t>
            </a:r>
            <a:r>
              <a:rPr sz="2800" b="1" spc="3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Factor:</a:t>
            </a:r>
            <a:endParaRPr sz="2800">
              <a:latin typeface="Times New Roman"/>
              <a:cs typeface="Times New Roman"/>
            </a:endParaRPr>
          </a:p>
          <a:p>
            <a:pPr marL="914400" indent="-361950">
              <a:lnSpc>
                <a:spcPct val="100000"/>
              </a:lnSpc>
              <a:spcBef>
                <a:spcPts val="870"/>
              </a:spcBef>
              <a:buAutoNum type="arabicPeriod"/>
              <a:tabLst>
                <a:tab pos="915035" algn="l"/>
              </a:tabLst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Likelihood</a:t>
            </a:r>
            <a:endParaRPr sz="2800">
              <a:latin typeface="Times New Roman"/>
              <a:cs typeface="Times New Roman"/>
            </a:endParaRPr>
          </a:p>
          <a:p>
            <a:pPr marL="914400" indent="-36195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915035" algn="l"/>
              </a:tabLst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Scope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Impact</a:t>
            </a:r>
            <a:endParaRPr sz="2800">
              <a:latin typeface="Times New Roman"/>
              <a:cs typeface="Times New Roman"/>
            </a:endParaRPr>
          </a:p>
          <a:p>
            <a:pPr marL="1003300" indent="-45021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1002665" algn="l"/>
                <a:tab pos="1003300" algn="l"/>
              </a:tabLst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Level of</a:t>
            </a:r>
            <a:r>
              <a:rPr sz="2800" b="1" spc="-1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Impact</a:t>
            </a:r>
            <a:endParaRPr sz="2800">
              <a:latin typeface="Times New Roman"/>
              <a:cs typeface="Times New Roman"/>
            </a:endParaRPr>
          </a:p>
          <a:p>
            <a:pPr marL="914400" indent="-36195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915035" algn="l"/>
              </a:tabLst>
            </a:pPr>
            <a:r>
              <a:rPr sz="2800" b="1" spc="-35" dirty="0">
                <a:solidFill>
                  <a:srgbClr val="852267"/>
                </a:solidFill>
                <a:latin typeface="Times New Roman"/>
                <a:cs typeface="Times New Roman"/>
              </a:rPr>
              <a:t>Velocity</a:t>
            </a:r>
            <a:endParaRPr sz="2800">
              <a:latin typeface="Times New Roman"/>
              <a:cs typeface="Times New Roman"/>
            </a:endParaRPr>
          </a:p>
          <a:p>
            <a:pPr marL="1003300" indent="-45021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1002665" algn="l"/>
                <a:tab pos="1003300" algn="l"/>
              </a:tabLst>
            </a:pPr>
            <a:r>
              <a:rPr sz="28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Control</a:t>
            </a:r>
            <a:r>
              <a:rPr sz="2800" b="1" spc="-1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Effectiveness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That Matter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(Risk</a:t>
            </a:r>
            <a:r>
              <a:rPr sz="3200" spc="-10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Ranking)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6394" y="1089825"/>
            <a:ext cx="7129145" cy="29400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Approach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to Risk Ranking</a:t>
            </a:r>
            <a:r>
              <a:rPr sz="2400" b="1" spc="4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Calculation:</a:t>
            </a:r>
            <a:endParaRPr sz="2400">
              <a:latin typeface="Times New Roman"/>
              <a:cs typeface="Times New Roman"/>
            </a:endParaRPr>
          </a:p>
          <a:p>
            <a:pPr marL="733425" indent="-361950" algn="just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734060" algn="l"/>
              </a:tabLst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Pilih risiko yang berada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pada </a:t>
            </a:r>
            <a:r>
              <a:rPr sz="2400" b="1" spc="-15" dirty="0">
                <a:solidFill>
                  <a:srgbClr val="852267"/>
                </a:solidFill>
                <a:latin typeface="Times New Roman"/>
                <a:cs typeface="Times New Roman"/>
              </a:rPr>
              <a:t>area</a:t>
            </a:r>
            <a:r>
              <a:rPr sz="2400" b="1" spc="-8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“significant”</a:t>
            </a:r>
            <a:endParaRPr sz="2400">
              <a:latin typeface="Times New Roman"/>
              <a:cs typeface="Times New Roman"/>
            </a:endParaRPr>
          </a:p>
          <a:p>
            <a:pPr marL="733425" marR="5080" indent="-361315" algn="just">
              <a:lnSpc>
                <a:spcPts val="2590"/>
              </a:lnSpc>
              <a:spcBef>
                <a:spcPts val="1240"/>
              </a:spcBef>
              <a:buAutoNum type="arabicPeriod"/>
              <a:tabLst>
                <a:tab pos="734060" algn="l"/>
              </a:tabLst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Formula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penghitungan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risk ranking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untuk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risiko 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pada </a:t>
            </a:r>
            <a:r>
              <a:rPr sz="2400" b="1" spc="-15" dirty="0">
                <a:solidFill>
                  <a:srgbClr val="852267"/>
                </a:solidFill>
                <a:latin typeface="Times New Roman"/>
                <a:cs typeface="Times New Roman"/>
              </a:rPr>
              <a:t>area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 significant:</a:t>
            </a:r>
            <a:endParaRPr sz="2400">
              <a:latin typeface="Times New Roman"/>
              <a:cs typeface="Times New Roman"/>
            </a:endParaRPr>
          </a:p>
          <a:p>
            <a:pPr marL="733425" marR="524510" indent="-132715" algn="just">
              <a:lnSpc>
                <a:spcPct val="90000"/>
              </a:lnSpc>
              <a:spcBef>
                <a:spcPts val="1165"/>
              </a:spcBef>
            </a:pP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[{(score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likelihood)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+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(score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scope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of impact) + 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(score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level of impact) +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(score </a:t>
            </a:r>
            <a:r>
              <a:rPr sz="2400" b="1" spc="-60" dirty="0">
                <a:solidFill>
                  <a:srgbClr val="852267"/>
                </a:solidFill>
                <a:latin typeface="Times New Roman"/>
                <a:cs typeface="Times New Roman"/>
              </a:rPr>
              <a:t>VoR)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+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(score  control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effectiveness)}/</a:t>
            </a:r>
            <a:r>
              <a:rPr sz="2400" b="1" spc="-5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5]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381000"/>
            <a:ext cx="77724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That Matter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(Risk</a:t>
            </a:r>
            <a:r>
              <a:rPr sz="3200" spc="-10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Ranking)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6670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9026" y="2968574"/>
            <a:ext cx="33928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1F1F1"/>
                </a:solidFill>
              </a:rPr>
              <a:t>Risk Ranking</a:t>
            </a:r>
            <a:r>
              <a:rPr sz="3200" spc="-85" dirty="0">
                <a:solidFill>
                  <a:srgbClr val="F1F1F1"/>
                </a:solidFill>
              </a:rPr>
              <a:t> </a:t>
            </a:r>
            <a:r>
              <a:rPr sz="3200" dirty="0">
                <a:solidFill>
                  <a:srgbClr val="F1F1F1"/>
                </a:solidFill>
              </a:rPr>
              <a:t>Factor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77724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6995" rIns="0" bIns="0" rtlCol="0">
            <a:spAutoFit/>
          </a:bodyPr>
          <a:lstStyle/>
          <a:p>
            <a:pPr marL="785495">
              <a:lnSpc>
                <a:spcPct val="100000"/>
              </a:lnSpc>
              <a:spcBef>
                <a:spcPts val="685"/>
              </a:spcBef>
            </a:pPr>
            <a:r>
              <a:rPr sz="3200" b="1" dirty="0">
                <a:solidFill>
                  <a:srgbClr val="888888"/>
                </a:solidFill>
                <a:latin typeface="Arial"/>
                <a:cs typeface="Arial"/>
              </a:rPr>
              <a:t>Risk Ranking Factor:</a:t>
            </a:r>
            <a:r>
              <a:rPr sz="3200" b="1" spc="-9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88888"/>
                </a:solidFill>
                <a:latin typeface="Arial"/>
                <a:cs typeface="Arial"/>
              </a:rPr>
              <a:t>Likelihood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36850" y="1289050"/>
          <a:ext cx="6115050" cy="3140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1905000"/>
              </a:tblGrid>
              <a:tr h="504316">
                <a:tc>
                  <a:txBody>
                    <a:bodyPr/>
                    <a:lstStyle/>
                    <a:p>
                      <a:pPr marL="83311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Level of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Likelihood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Score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504444">
                <a:tc>
                  <a:txBody>
                    <a:bodyPr/>
                    <a:lstStyle/>
                    <a:p>
                      <a:pPr marL="365760" indent="-27495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24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Almost</a:t>
                      </a:r>
                      <a:r>
                        <a:rPr sz="2400" b="1" spc="-1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Certain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514985">
                <a:tc>
                  <a:txBody>
                    <a:bodyPr/>
                    <a:lstStyle/>
                    <a:p>
                      <a:pPr marL="365760" indent="-27495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24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Likely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504443">
                <a:tc>
                  <a:txBody>
                    <a:bodyPr/>
                    <a:lstStyle/>
                    <a:p>
                      <a:pPr marL="365760" indent="-27495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24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Possible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594868">
                <a:tc>
                  <a:txBody>
                    <a:bodyPr/>
                    <a:lstStyle/>
                    <a:p>
                      <a:pPr marL="365760" indent="-27495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24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Unlikely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504317">
                <a:tc>
                  <a:txBody>
                    <a:bodyPr/>
                    <a:lstStyle/>
                    <a:p>
                      <a:pPr marL="365760" indent="-274955">
                        <a:lnSpc>
                          <a:spcPct val="100000"/>
                        </a:lnSpc>
                        <a:spcBef>
                          <a:spcPts val="284"/>
                        </a:spcBef>
                        <a:buFont typeface="Arial"/>
                        <a:buChar char="•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2400" b="1" spc="-1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Rare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6873" y="3180722"/>
            <a:ext cx="2865755" cy="6940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7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Score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of Each </a:t>
            </a:r>
            <a:r>
              <a:rPr sz="1700" b="1" spc="-25" dirty="0">
                <a:solidFill>
                  <a:srgbClr val="888888"/>
                </a:solidFill>
                <a:latin typeface="Times New Roman"/>
                <a:cs typeface="Times New Roman"/>
              </a:rPr>
              <a:t>Type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of</a:t>
            </a:r>
            <a:r>
              <a:rPr sz="1700" b="1" spc="-1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Impact:</a:t>
            </a:r>
            <a:endParaRPr sz="1700">
              <a:latin typeface="Times New Roman"/>
              <a:cs typeface="Times New Roman"/>
            </a:endParaRPr>
          </a:p>
          <a:p>
            <a:pPr marL="548640" indent="-27495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548640" algn="l"/>
                <a:tab pos="549275" algn="l"/>
              </a:tabLst>
            </a:pPr>
            <a:r>
              <a:rPr sz="1700" b="1" spc="-40" dirty="0">
                <a:solidFill>
                  <a:srgbClr val="888888"/>
                </a:solidFill>
                <a:latin typeface="Times New Roman"/>
                <a:cs typeface="Times New Roman"/>
              </a:rPr>
              <a:t>Very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High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=</a:t>
            </a:r>
            <a:r>
              <a:rPr sz="1700" b="1" spc="2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5</a:t>
            </a:r>
            <a:endParaRPr sz="17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09951" y="3956356"/>
          <a:ext cx="1787525" cy="124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70"/>
                <a:gridCol w="284480"/>
                <a:gridCol w="194310"/>
              </a:tblGrid>
              <a:tr h="288237">
                <a:tc>
                  <a:txBody>
                    <a:bodyPr/>
                    <a:lstStyle/>
                    <a:p>
                      <a:pPr marL="306070" indent="-274320">
                        <a:lnSpc>
                          <a:spcPts val="1885"/>
                        </a:lnSpc>
                        <a:buFont typeface="Arial"/>
                        <a:buChar char="•"/>
                        <a:tabLst>
                          <a:tab pos="305435" algn="l"/>
                          <a:tab pos="306070" algn="l"/>
                        </a:tabLst>
                      </a:pPr>
                      <a:r>
                        <a:rPr sz="17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High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885"/>
                        </a:lnSpc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885"/>
                        </a:lnSpc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3756">
                <a:tc>
                  <a:txBody>
                    <a:bodyPr/>
                    <a:lstStyle/>
                    <a:p>
                      <a:pPr marL="306070" indent="-27432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305435" algn="l"/>
                          <a:tab pos="306070" algn="l"/>
                        </a:tabLst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Medium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</a:tr>
              <a:tr h="333946">
                <a:tc>
                  <a:txBody>
                    <a:bodyPr/>
                    <a:lstStyle/>
                    <a:p>
                      <a:pPr marL="306070" indent="-27432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305435" algn="l"/>
                          <a:tab pos="306070" algn="l"/>
                        </a:tabLst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Low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</a:tr>
              <a:tr h="288428">
                <a:tc>
                  <a:txBody>
                    <a:bodyPr/>
                    <a:lstStyle/>
                    <a:p>
                      <a:pPr marL="306070" indent="-274320">
                        <a:lnSpc>
                          <a:spcPts val="197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305435" algn="l"/>
                          <a:tab pos="306070" algn="l"/>
                        </a:tabLst>
                      </a:pPr>
                      <a:r>
                        <a:rPr sz="1700" b="1" spc="-4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1700" b="1" spc="-5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Low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970"/>
                        </a:lnSpc>
                        <a:spcBef>
                          <a:spcPts val="200"/>
                        </a:spcBef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970"/>
                        </a:lnSpc>
                        <a:spcBef>
                          <a:spcPts val="200"/>
                        </a:spcBef>
                      </a:pPr>
                      <a:r>
                        <a:rPr sz="17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27833" y="5196738"/>
            <a:ext cx="7024370" cy="10648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Aggregate </a:t>
            </a:r>
            <a:r>
              <a:rPr sz="17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Score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of Scope of</a:t>
            </a:r>
            <a:r>
              <a:rPr sz="1700" b="1" spc="-9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Impact:</a:t>
            </a:r>
            <a:endParaRPr sz="1700">
              <a:latin typeface="Times New Roman"/>
              <a:cs typeface="Times New Roman"/>
            </a:endParaRPr>
          </a:p>
          <a:p>
            <a:pPr marL="213360">
              <a:lnSpc>
                <a:spcPts val="1735"/>
              </a:lnSpc>
              <a:spcBef>
                <a:spcPts val="625"/>
              </a:spcBef>
            </a:pP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[{(Strategic score)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(weight) + (Reputation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score)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(weight) +</a:t>
            </a:r>
            <a:r>
              <a:rPr sz="1700" b="1" spc="-1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(Operation</a:t>
            </a:r>
            <a:endParaRPr sz="1700">
              <a:latin typeface="Times New Roman"/>
              <a:cs typeface="Times New Roman"/>
            </a:endParaRPr>
          </a:p>
          <a:p>
            <a:pPr marL="213360">
              <a:lnSpc>
                <a:spcPts val="1430"/>
              </a:lnSpc>
            </a:pP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score)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(weight) +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(Financial score)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(weight) + (Compliance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score)</a:t>
            </a:r>
            <a:r>
              <a:rPr sz="1700" b="1" spc="-1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(weight)</a:t>
            </a:r>
            <a:endParaRPr sz="1700">
              <a:latin typeface="Times New Roman"/>
              <a:cs typeface="Times New Roman"/>
            </a:endParaRPr>
          </a:p>
          <a:p>
            <a:pPr marL="213360">
              <a:lnSpc>
                <a:spcPts val="1735"/>
              </a:lnSpc>
            </a:pP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}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/5]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77724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6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5"/>
              </a:spcBef>
            </a:pPr>
            <a:r>
              <a:rPr sz="3200" b="1" dirty="0">
                <a:solidFill>
                  <a:srgbClr val="888888"/>
                </a:solidFill>
                <a:latin typeface="Arial"/>
                <a:cs typeface="Arial"/>
              </a:rPr>
              <a:t>Risk Ranking Factor: Scope of</a:t>
            </a:r>
            <a:r>
              <a:rPr sz="3200" b="1" spc="-1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88888"/>
                </a:solidFill>
                <a:latin typeface="Arial"/>
                <a:cs typeface="Arial"/>
              </a:rPr>
              <a:t>Impact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27250" y="908050"/>
          <a:ext cx="7029450" cy="216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0575"/>
                <a:gridCol w="2409825"/>
              </a:tblGrid>
              <a:tr h="3352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Weight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marL="810895" indent="-27495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810895" algn="l"/>
                          <a:tab pos="811530" algn="l"/>
                        </a:tabLst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Strategic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1,00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810895" indent="-27495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810895" algn="l"/>
                          <a:tab pos="811530" algn="l"/>
                        </a:tabLst>
                      </a:pPr>
                      <a:r>
                        <a:rPr sz="18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Reputation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0,75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marL="810895" indent="-27495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810895" algn="l"/>
                          <a:tab pos="811530" algn="l"/>
                        </a:tabLst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Operation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10895" indent="-274955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Arial"/>
                        <a:buChar char="•"/>
                        <a:tabLst>
                          <a:tab pos="810895" algn="l"/>
                          <a:tab pos="811530" algn="l"/>
                        </a:tabLst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Financia</a:t>
                      </a:r>
                      <a:r>
                        <a:rPr sz="20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0,75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433704">
                <a:tc>
                  <a:txBody>
                    <a:bodyPr/>
                    <a:lstStyle/>
                    <a:p>
                      <a:pPr marL="810895" indent="-27495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810895" algn="l"/>
                          <a:tab pos="811530" algn="l"/>
                        </a:tabLst>
                      </a:pPr>
                      <a:r>
                        <a:rPr sz="16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Compliance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6873" y="2970403"/>
            <a:ext cx="3034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Score </a:t>
            </a:r>
            <a:r>
              <a:rPr sz="18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of Each </a:t>
            </a:r>
            <a:r>
              <a:rPr sz="1800" b="1" spc="-35" dirty="0">
                <a:solidFill>
                  <a:srgbClr val="888888"/>
                </a:solidFill>
                <a:latin typeface="Times New Roman"/>
                <a:cs typeface="Times New Roman"/>
              </a:rPr>
              <a:t>Type </a:t>
            </a:r>
            <a:r>
              <a:rPr sz="18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of Impact: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84272" y="3404299"/>
          <a:ext cx="1797050" cy="145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1595"/>
                <a:gridCol w="243840"/>
                <a:gridCol w="220345"/>
              </a:tblGrid>
              <a:tr h="327840">
                <a:tc>
                  <a:txBody>
                    <a:bodyPr/>
                    <a:lstStyle/>
                    <a:p>
                      <a:pPr marL="292100" indent="-260985">
                        <a:lnSpc>
                          <a:spcPts val="1989"/>
                        </a:lnSpc>
                        <a:buFont typeface="Arial"/>
                        <a:buChar char="•"/>
                        <a:tabLst>
                          <a:tab pos="292100" algn="l"/>
                          <a:tab pos="292735" algn="l"/>
                        </a:tabLst>
                      </a:pPr>
                      <a:r>
                        <a:rPr sz="1800" b="1" spc="-4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1800" b="1" spc="-6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High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989"/>
                        </a:lnSpc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989"/>
                        </a:lnSpc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99288">
                <a:tc>
                  <a:txBody>
                    <a:bodyPr/>
                    <a:lstStyle/>
                    <a:p>
                      <a:pPr marL="292100" indent="-260985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92100" algn="l"/>
                          <a:tab pos="292735" algn="l"/>
                        </a:tabLst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High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</a:tr>
              <a:tr h="399288">
                <a:tc>
                  <a:txBody>
                    <a:bodyPr/>
                    <a:lstStyle/>
                    <a:p>
                      <a:pPr marL="292100" indent="-260985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92100" algn="l"/>
                          <a:tab pos="292735" algn="l"/>
                        </a:tabLst>
                      </a:pPr>
                      <a:r>
                        <a:rPr sz="18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Medium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</a:tr>
              <a:tr h="327840">
                <a:tc>
                  <a:txBody>
                    <a:bodyPr/>
                    <a:lstStyle/>
                    <a:p>
                      <a:pPr marL="292100" indent="-260985">
                        <a:lnSpc>
                          <a:spcPts val="209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92100" algn="l"/>
                          <a:tab pos="292735" algn="l"/>
                        </a:tabLst>
                      </a:pPr>
                      <a:r>
                        <a:rPr sz="18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Low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30882" y="4821224"/>
            <a:ext cx="6774180" cy="151892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745490" indent="-26098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745490" algn="l"/>
                <a:tab pos="746125" algn="l"/>
                <a:tab pos="1924050" algn="l"/>
              </a:tabLst>
            </a:pPr>
            <a:r>
              <a:rPr sz="1800" b="1" spc="-45" dirty="0">
                <a:solidFill>
                  <a:srgbClr val="888888"/>
                </a:solidFill>
                <a:latin typeface="Times New Roman"/>
                <a:cs typeface="Times New Roman"/>
              </a:rPr>
              <a:t>Very</a:t>
            </a:r>
            <a:r>
              <a:rPr sz="18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88888"/>
                </a:solidFill>
                <a:latin typeface="Times New Roman"/>
                <a:cs typeface="Times New Roman"/>
              </a:rPr>
              <a:t>Low	=</a:t>
            </a:r>
            <a:r>
              <a:rPr sz="1800" b="1" spc="4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Aggregate </a:t>
            </a:r>
            <a:r>
              <a:rPr sz="18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Score </a:t>
            </a:r>
            <a:r>
              <a:rPr sz="1800" b="1" dirty="0">
                <a:solidFill>
                  <a:srgbClr val="888888"/>
                </a:solidFill>
                <a:latin typeface="Times New Roman"/>
                <a:cs typeface="Times New Roman"/>
              </a:rPr>
              <a:t>of Level of</a:t>
            </a:r>
            <a:r>
              <a:rPr sz="18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Impact:</a:t>
            </a:r>
            <a:endParaRPr sz="1800">
              <a:latin typeface="Times New Roman"/>
              <a:cs typeface="Times New Roman"/>
            </a:endParaRPr>
          </a:p>
          <a:p>
            <a:pPr marL="210185">
              <a:lnSpc>
                <a:spcPts val="2050"/>
              </a:lnSpc>
              <a:spcBef>
                <a:spcPts val="1035"/>
              </a:spcBef>
            </a:pPr>
            <a:r>
              <a:rPr sz="1800" b="1" dirty="0">
                <a:solidFill>
                  <a:srgbClr val="888888"/>
                </a:solidFill>
                <a:latin typeface="Times New Roman"/>
                <a:cs typeface="Times New Roman"/>
              </a:rPr>
              <a:t>[{(Global </a:t>
            </a:r>
            <a:r>
              <a:rPr sz="18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Impact </a:t>
            </a:r>
            <a:r>
              <a:rPr sz="18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Score) </a:t>
            </a:r>
            <a:r>
              <a:rPr sz="1800" b="1" dirty="0">
                <a:solidFill>
                  <a:srgbClr val="888888"/>
                </a:solidFill>
                <a:latin typeface="Times New Roman"/>
                <a:cs typeface="Times New Roman"/>
              </a:rPr>
              <a:t>(weight) + (Local </a:t>
            </a:r>
            <a:r>
              <a:rPr sz="18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Impact </a:t>
            </a:r>
            <a:r>
              <a:rPr sz="1800" b="1" spc="-10" dirty="0">
                <a:solidFill>
                  <a:srgbClr val="888888"/>
                </a:solidFill>
                <a:latin typeface="Times New Roman"/>
                <a:cs typeface="Times New Roman"/>
              </a:rPr>
              <a:t>Score)</a:t>
            </a:r>
            <a:r>
              <a:rPr sz="1800" b="1" spc="2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88888"/>
                </a:solidFill>
                <a:latin typeface="Times New Roman"/>
                <a:cs typeface="Times New Roman"/>
              </a:rPr>
              <a:t>(weight)}</a:t>
            </a:r>
            <a:endParaRPr sz="1800">
              <a:latin typeface="Times New Roman"/>
              <a:cs typeface="Times New Roman"/>
            </a:endParaRPr>
          </a:p>
          <a:p>
            <a:pPr marL="210185">
              <a:lnSpc>
                <a:spcPts val="2050"/>
              </a:lnSpc>
            </a:pPr>
            <a:r>
              <a:rPr sz="1800" b="1" dirty="0">
                <a:solidFill>
                  <a:srgbClr val="888888"/>
                </a:solidFill>
                <a:latin typeface="Times New Roman"/>
                <a:cs typeface="Times New Roman"/>
              </a:rPr>
              <a:t>/2]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77724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6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5"/>
              </a:spcBef>
            </a:pPr>
            <a:r>
              <a:rPr sz="3200" b="1" dirty="0">
                <a:solidFill>
                  <a:srgbClr val="888888"/>
                </a:solidFill>
                <a:latin typeface="Arial"/>
                <a:cs typeface="Arial"/>
              </a:rPr>
              <a:t>Risk Ranking Factor: </a:t>
            </a:r>
            <a:r>
              <a:rPr sz="3200" b="1" spc="-5" dirty="0">
                <a:solidFill>
                  <a:srgbClr val="888888"/>
                </a:solidFill>
                <a:latin typeface="Arial"/>
                <a:cs typeface="Arial"/>
              </a:rPr>
              <a:t>Level of</a:t>
            </a:r>
            <a:r>
              <a:rPr sz="3200" b="1" spc="-1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88888"/>
                </a:solidFill>
                <a:latin typeface="Arial"/>
                <a:cs typeface="Arial"/>
              </a:rPr>
              <a:t>Impact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27250" y="1136650"/>
          <a:ext cx="7029450" cy="102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0575"/>
                <a:gridCol w="2409825"/>
              </a:tblGrid>
              <a:tr h="33515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Level  of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Weight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338074">
                <a:tc>
                  <a:txBody>
                    <a:bodyPr/>
                    <a:lstStyle/>
                    <a:p>
                      <a:pPr marL="810895" indent="-27495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810895" algn="l"/>
                          <a:tab pos="811530" algn="l"/>
                        </a:tabLst>
                      </a:pPr>
                      <a:r>
                        <a:rPr sz="18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Enterprise </a:t>
                      </a:r>
                      <a:r>
                        <a:rPr sz="1800" b="1" spc="-1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Wide </a:t>
                      </a: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(Global</a:t>
                      </a:r>
                      <a:r>
                        <a:rPr sz="1800" b="1" spc="-4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Impact)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1,00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marL="810895" indent="-27495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810895" algn="l"/>
                          <a:tab pos="811530" algn="l"/>
                        </a:tabLst>
                      </a:pPr>
                      <a:r>
                        <a:rPr sz="18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Organizational Unit </a:t>
                      </a:r>
                      <a:r>
                        <a:rPr sz="1800" b="1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(Local</a:t>
                      </a:r>
                      <a:r>
                        <a:rPr sz="1800" b="1" spc="1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Impact)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381000"/>
            <a:ext cx="7772400" cy="762000"/>
          </a:xfrm>
          <a:custGeom>
            <a:avLst/>
            <a:gdLst/>
            <a:ahLst/>
            <a:cxnLst/>
            <a:rect l="l" t="t" r="r" b="b"/>
            <a:pathLst>
              <a:path w="7772400" h="762000">
                <a:moveTo>
                  <a:pt x="0" y="762000"/>
                </a:moveTo>
                <a:lnTo>
                  <a:pt x="7772400" y="762000"/>
                </a:lnTo>
                <a:lnTo>
                  <a:pt x="77724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E69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4288" y="451104"/>
            <a:ext cx="6877050" cy="92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19743" y="451104"/>
            <a:ext cx="1279398" cy="927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37547" y="451104"/>
            <a:ext cx="697229" cy="927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4417" y="583438"/>
            <a:ext cx="7195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Risk ranking Factor: </a:t>
            </a:r>
            <a:r>
              <a:rPr sz="3200" spc="-45" dirty="0">
                <a:solidFill>
                  <a:srgbClr val="FFFFFF"/>
                </a:solidFill>
              </a:rPr>
              <a:t>Velocity </a:t>
            </a:r>
            <a:r>
              <a:rPr sz="3200" dirty="0">
                <a:solidFill>
                  <a:srgbClr val="FFFFFF"/>
                </a:solidFill>
              </a:rPr>
              <a:t>of Risk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80" dirty="0">
                <a:solidFill>
                  <a:srgbClr val="FFFFFF"/>
                </a:solidFill>
              </a:rPr>
              <a:t>(VoR)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2288794" y="1622064"/>
            <a:ext cx="7217409" cy="164846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Definisi:</a:t>
            </a:r>
            <a:endParaRPr sz="2400">
              <a:latin typeface="Times New Roman"/>
              <a:cs typeface="Times New Roman"/>
            </a:endParaRPr>
          </a:p>
          <a:p>
            <a:pPr marL="463550" marR="5080">
              <a:lnSpc>
                <a:spcPts val="2590"/>
              </a:lnSpc>
              <a:spcBef>
                <a:spcPts val="1245"/>
              </a:spcBef>
              <a:tabLst>
                <a:tab pos="6013450" algn="l"/>
              </a:tabLst>
            </a:pPr>
            <a:r>
              <a:rPr sz="2400" spc="-25" dirty="0">
                <a:solidFill>
                  <a:srgbClr val="852267"/>
                </a:solidFill>
                <a:latin typeface="Times New Roman"/>
                <a:cs typeface="Times New Roman"/>
              </a:rPr>
              <a:t>Tenggat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antara waktu terjadinya</a:t>
            </a:r>
            <a:r>
              <a:rPr sz="2400" spc="-4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suatu</a:t>
            </a:r>
            <a:r>
              <a:rPr sz="2400" spc="-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risiko	dengan  waktu </a:t>
            </a:r>
            <a:r>
              <a:rPr sz="2400" spc="-5" dirty="0">
                <a:solidFill>
                  <a:srgbClr val="852267"/>
                </a:solidFill>
                <a:latin typeface="Times New Roman"/>
                <a:cs typeface="Times New Roman"/>
              </a:rPr>
              <a:t>timbulnya dampak/pengaruh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dari kejadian</a:t>
            </a:r>
            <a:r>
              <a:rPr sz="2400" spc="-5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risiko  tersebut terhadap unit </a:t>
            </a:r>
            <a:r>
              <a:rPr sz="2400" spc="-5" dirty="0">
                <a:solidFill>
                  <a:srgbClr val="852267"/>
                </a:solidFill>
                <a:latin typeface="Times New Roman"/>
                <a:cs typeface="Times New Roman"/>
              </a:rPr>
              <a:t>kerja/organisasi</a:t>
            </a:r>
            <a:r>
              <a:rPr sz="2400" spc="-10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2389" y="2238248"/>
            <a:ext cx="77146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313131"/>
                </a:solidFill>
                <a:latin typeface="Times New Roman"/>
                <a:cs typeface="Times New Roman"/>
              </a:rPr>
              <a:t>Minggu </a:t>
            </a:r>
            <a:r>
              <a:rPr sz="2800" b="1" spc="-15" dirty="0">
                <a:solidFill>
                  <a:srgbClr val="313131"/>
                </a:solidFill>
                <a:latin typeface="Times New Roman"/>
                <a:cs typeface="Times New Roman"/>
              </a:rPr>
              <a:t>ke </a:t>
            </a:r>
            <a:r>
              <a:rPr sz="2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10 s/d</a:t>
            </a:r>
            <a:r>
              <a:rPr sz="2800" b="1" spc="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14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313131"/>
                </a:solidFill>
                <a:latin typeface="Times New Roman"/>
                <a:cs typeface="Times New Roman"/>
              </a:rPr>
              <a:t>Petunjuk </a:t>
            </a:r>
            <a:r>
              <a:rPr sz="28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Praktis </a:t>
            </a:r>
            <a:r>
              <a:rPr sz="2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Implementasi manajemen</a:t>
            </a:r>
            <a:r>
              <a:rPr sz="2800" b="1" spc="9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381000"/>
            <a:ext cx="7772400" cy="685800"/>
          </a:xfrm>
          <a:custGeom>
            <a:avLst/>
            <a:gdLst/>
            <a:ahLst/>
            <a:cxnLst/>
            <a:rect l="l" t="t" r="r" b="b"/>
            <a:pathLst>
              <a:path w="7772400" h="685800">
                <a:moveTo>
                  <a:pt x="0" y="685800"/>
                </a:moveTo>
                <a:lnTo>
                  <a:pt x="7772400" y="6858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E69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4288" y="374904"/>
            <a:ext cx="6877050" cy="92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19743" y="374904"/>
            <a:ext cx="1279398" cy="927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37547" y="374904"/>
            <a:ext cx="697229" cy="927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4417" y="507238"/>
            <a:ext cx="7195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Risk ranking Factor: </a:t>
            </a:r>
            <a:r>
              <a:rPr sz="3200" spc="-45" dirty="0">
                <a:solidFill>
                  <a:srgbClr val="FFFFFF"/>
                </a:solidFill>
              </a:rPr>
              <a:t>Velocity </a:t>
            </a:r>
            <a:r>
              <a:rPr sz="3200" dirty="0">
                <a:solidFill>
                  <a:srgbClr val="FFFFFF"/>
                </a:solidFill>
              </a:rPr>
              <a:t>of Risk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80" dirty="0">
                <a:solidFill>
                  <a:srgbClr val="FFFFFF"/>
                </a:solidFill>
              </a:rPr>
              <a:t>(VoR)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2288794" y="1738325"/>
            <a:ext cx="6720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Faktor yang menentukan tingkat (komponen)</a:t>
            </a:r>
            <a:r>
              <a:rPr sz="2400" b="1" spc="-18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852267"/>
                </a:solidFill>
                <a:latin typeface="Times New Roman"/>
                <a:cs typeface="Times New Roman"/>
              </a:rPr>
              <a:t>VoR: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32050" y="2432050"/>
          <a:ext cx="7486650" cy="342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  <a:gridCol w="1371600"/>
              </a:tblGrid>
              <a:tr h="396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Komponnen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Bobot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548640" marR="221615" indent="-45720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548640" algn="l"/>
                        </a:tabLst>
                      </a:pP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1.	Kecepatan waktu kejadian </a:t>
                      </a:r>
                      <a:r>
                        <a:rPr sz="20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risiko </a:t>
                      </a: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(speed of</a:t>
                      </a:r>
                      <a:r>
                        <a:rPr sz="2000" b="1" spc="-1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onset/  </a:t>
                      </a:r>
                      <a:r>
                        <a:rPr sz="20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occurrence)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1005713">
                <a:tc>
                  <a:txBody>
                    <a:bodyPr/>
                    <a:lstStyle/>
                    <a:p>
                      <a:pPr marL="548640" marR="776605" indent="-45720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536575" algn="l"/>
                        </a:tabLst>
                      </a:pP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2.	Kecepatan waktu timbulnya dampak</a:t>
                      </a:r>
                      <a:r>
                        <a:rPr sz="2000" b="1" spc="-1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risiko  </a:t>
                      </a: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(speed of</a:t>
                      </a:r>
                      <a:r>
                        <a:rPr sz="2000" b="1" spc="-4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impact)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1005814">
                <a:tc>
                  <a:txBody>
                    <a:bodyPr/>
                    <a:lstStyle/>
                    <a:p>
                      <a:pPr marL="548640" marR="383540" indent="-45720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536575" algn="l"/>
                        </a:tabLst>
                      </a:pP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3.	Kecepatan dan ketepatan </a:t>
                      </a:r>
                      <a:r>
                        <a:rPr sz="20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respons </a:t>
                      </a: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atas</a:t>
                      </a:r>
                      <a:r>
                        <a:rPr sz="2000" b="1" spc="-13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kejadian  dan dampak </a:t>
                      </a:r>
                      <a:r>
                        <a:rPr sz="20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risiko </a:t>
                      </a: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(speed of</a:t>
                      </a:r>
                      <a:r>
                        <a:rPr sz="2000" b="1" spc="-10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response)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1,00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381000"/>
            <a:ext cx="7772400" cy="685800"/>
          </a:xfrm>
          <a:custGeom>
            <a:avLst/>
            <a:gdLst/>
            <a:ahLst/>
            <a:cxnLst/>
            <a:rect l="l" t="t" r="r" b="b"/>
            <a:pathLst>
              <a:path w="7772400" h="685800">
                <a:moveTo>
                  <a:pt x="0" y="685800"/>
                </a:moveTo>
                <a:lnTo>
                  <a:pt x="7772400" y="6858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E69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4288" y="374904"/>
            <a:ext cx="6877050" cy="92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19743" y="374904"/>
            <a:ext cx="1279398" cy="927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37547" y="374904"/>
            <a:ext cx="697229" cy="927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4417" y="507238"/>
            <a:ext cx="7195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Risk ranking Factor: </a:t>
            </a:r>
            <a:r>
              <a:rPr sz="3200" spc="-45" dirty="0">
                <a:solidFill>
                  <a:srgbClr val="FFFFFF"/>
                </a:solidFill>
              </a:rPr>
              <a:t>Velocity </a:t>
            </a:r>
            <a:r>
              <a:rPr sz="3200" dirty="0">
                <a:solidFill>
                  <a:srgbClr val="FFFFFF"/>
                </a:solidFill>
              </a:rPr>
              <a:t>of Risk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80" dirty="0">
                <a:solidFill>
                  <a:srgbClr val="FFFFFF"/>
                </a:solidFill>
              </a:rPr>
              <a:t>(VoR)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2212594" y="1273810"/>
            <a:ext cx="5321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5755" algn="l"/>
              </a:tabLst>
            </a:pPr>
            <a:r>
              <a:rPr sz="28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Skor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pengukuran	komponen</a:t>
            </a:r>
            <a:r>
              <a:rPr sz="2800" b="1" spc="-7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852267"/>
                </a:solidFill>
                <a:latin typeface="Times New Roman"/>
                <a:cs typeface="Times New Roman"/>
              </a:rPr>
              <a:t>VoR</a:t>
            </a:r>
            <a:r>
              <a:rPr sz="2800" spc="-70" dirty="0">
                <a:solidFill>
                  <a:srgbClr val="852267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03450" y="1974850"/>
          <a:ext cx="7791450" cy="450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914400"/>
                <a:gridCol w="1752600"/>
                <a:gridCol w="838200"/>
                <a:gridCol w="1828800"/>
                <a:gridCol w="762000"/>
              </a:tblGrid>
              <a:tr h="3817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Komponen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5">
                <a:tc gridSpan="2"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Occurrence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Response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762">
                <a:tc>
                  <a:txBody>
                    <a:bodyPr/>
                    <a:lstStyle/>
                    <a:p>
                      <a:pPr marR="53530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ak</a:t>
                      </a:r>
                      <a:r>
                        <a:rPr sz="1800" spc="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86968">
                <a:tc>
                  <a:txBody>
                    <a:bodyPr/>
                    <a:lstStyle/>
                    <a:p>
                      <a:pPr marR="5251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1</a:t>
                      </a:r>
                      <a:r>
                        <a:rPr sz="1800" spc="-9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≤1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6680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I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4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4 hari ≤</a:t>
                      </a:r>
                      <a:r>
                        <a:rPr sz="1800" spc="-4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9542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8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hari ≤ 4</a:t>
                      </a:r>
                      <a:r>
                        <a:rPr sz="1800" spc="-7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hari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543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09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minggu≤</a:t>
                      </a:r>
                      <a:r>
                        <a:rPr sz="1800" spc="-8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 hari ≤ 2</a:t>
                      </a:r>
                      <a:r>
                        <a:rPr sz="1800" spc="-7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hari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87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1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hari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1045210"/>
            <a:ext cx="5341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5755" algn="l"/>
              </a:tabLst>
            </a:pPr>
            <a:r>
              <a:rPr sz="28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Skor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pengukuran	komponen</a:t>
            </a:r>
            <a:r>
              <a:rPr sz="2800" b="1" spc="-7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852267"/>
                </a:solidFill>
                <a:latin typeface="Times New Roman"/>
                <a:cs typeface="Times New Roman"/>
              </a:rPr>
              <a:t>VoR: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27250" y="1670050"/>
          <a:ext cx="7791450" cy="476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914400"/>
                <a:gridCol w="1752600"/>
                <a:gridCol w="838200"/>
                <a:gridCol w="1828800"/>
                <a:gridCol w="762000"/>
              </a:tblGrid>
              <a:tr h="3816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Komponen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5">
                <a:tc gridSpan="2"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Occurrence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Response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762"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marL="91440" marR="1670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8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≤1 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</a:t>
                      </a:r>
                      <a:r>
                        <a:rPr sz="18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66801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06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I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8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954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8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54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09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minggu≤</a:t>
                      </a:r>
                      <a:r>
                        <a:rPr sz="1800" spc="-8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68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I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86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≤1 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80010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ranking Factor: </a:t>
            </a:r>
            <a:r>
              <a:rPr sz="3200" spc="-25" dirty="0">
                <a:solidFill>
                  <a:srgbClr val="313131"/>
                </a:solidFill>
                <a:latin typeface="Arial"/>
                <a:cs typeface="Arial"/>
              </a:rPr>
              <a:t>Velocity </a:t>
            </a:r>
            <a:r>
              <a:rPr sz="3200" spc="-10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3200" spc="-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(VoR)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1045210"/>
            <a:ext cx="525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5755" algn="l"/>
              </a:tabLst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or</a:t>
            </a:r>
            <a:r>
              <a:rPr sz="2800" b="1" spc="-3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g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uran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om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en</a:t>
            </a:r>
            <a:r>
              <a:rPr sz="2800" b="1" spc="-260" dirty="0">
                <a:solidFill>
                  <a:srgbClr val="852267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</a:t>
            </a:r>
            <a:r>
              <a:rPr sz="2800" b="1" spc="5" dirty="0">
                <a:solidFill>
                  <a:srgbClr val="852267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27250" y="1670050"/>
          <a:ext cx="7791450" cy="476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914400"/>
                <a:gridCol w="1752600"/>
                <a:gridCol w="838200"/>
                <a:gridCol w="1828800"/>
                <a:gridCol w="762000"/>
              </a:tblGrid>
              <a:tr h="3816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Komponen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5">
                <a:tc gridSpan="2"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Occurrence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Response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762"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marL="91440" marR="357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 bulan ≤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≤1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</a:t>
                      </a:r>
                      <a:r>
                        <a:rPr sz="18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66801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71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I bulan ≤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9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 bulan ≤</a:t>
                      </a:r>
                      <a:r>
                        <a:rPr sz="1800" spc="-1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954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30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bulan ≤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54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08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bulan≤</a:t>
                      </a:r>
                      <a:r>
                        <a:rPr sz="1800" spc="-1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6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68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I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86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6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≤1 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ranking Factor: </a:t>
            </a:r>
            <a:r>
              <a:rPr sz="3200" spc="-25" dirty="0">
                <a:solidFill>
                  <a:srgbClr val="313131"/>
                </a:solidFill>
                <a:latin typeface="Arial"/>
                <a:cs typeface="Arial"/>
              </a:rPr>
              <a:t>Velocity </a:t>
            </a:r>
            <a:r>
              <a:rPr sz="3200" spc="-10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3200" spc="-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(VoR)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1045210"/>
            <a:ext cx="525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5755" algn="l"/>
              </a:tabLst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or</a:t>
            </a:r>
            <a:r>
              <a:rPr sz="2800" b="1" spc="-3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g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uran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om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en</a:t>
            </a:r>
            <a:r>
              <a:rPr sz="2800" b="1" spc="-260" dirty="0">
                <a:solidFill>
                  <a:srgbClr val="852267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</a:t>
            </a:r>
            <a:r>
              <a:rPr sz="2800" b="1" spc="5" dirty="0">
                <a:solidFill>
                  <a:srgbClr val="852267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27250" y="1670050"/>
          <a:ext cx="7791450" cy="476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914400"/>
                <a:gridCol w="1752600"/>
                <a:gridCol w="838200"/>
                <a:gridCol w="1828800"/>
                <a:gridCol w="762000"/>
              </a:tblGrid>
              <a:tr h="3816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Komponen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5">
                <a:tc gridSpan="2"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Occurrence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Response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762"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marL="91440" marR="357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bulan ≤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6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3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6</a:t>
                      </a:r>
                      <a:r>
                        <a:rPr sz="18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66801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30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bulan ≤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6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9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bulan ≤</a:t>
                      </a:r>
                      <a:r>
                        <a:rPr sz="1800" spc="-1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6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954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30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6 bulan ≤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9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9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 bulan ≤</a:t>
                      </a:r>
                      <a:r>
                        <a:rPr sz="1800" spc="-1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54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65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9 bulan≤</a:t>
                      </a:r>
                      <a:r>
                        <a:rPr sz="1800" spc="-1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12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7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86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12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2</a:t>
                      </a:r>
                      <a:r>
                        <a:rPr sz="18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minggu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ranking Factor: </a:t>
            </a:r>
            <a:r>
              <a:rPr sz="3200" spc="-25" dirty="0">
                <a:solidFill>
                  <a:srgbClr val="313131"/>
                </a:solidFill>
                <a:latin typeface="Arial"/>
                <a:cs typeface="Arial"/>
              </a:rPr>
              <a:t>Velocity </a:t>
            </a:r>
            <a:r>
              <a:rPr sz="3200" spc="-10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3200" spc="-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(VoR)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1045210"/>
            <a:ext cx="525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5755" algn="l"/>
              </a:tabLst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or</a:t>
            </a:r>
            <a:r>
              <a:rPr sz="2800" b="1" spc="-3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g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</a:t>
            </a:r>
            <a:r>
              <a:rPr sz="28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uran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852267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om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en</a:t>
            </a:r>
            <a:r>
              <a:rPr sz="2800" b="1" spc="-260" dirty="0">
                <a:solidFill>
                  <a:srgbClr val="852267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o</a:t>
            </a:r>
            <a:r>
              <a:rPr sz="2800" b="1" spc="5" dirty="0">
                <a:solidFill>
                  <a:srgbClr val="852267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27250" y="1670050"/>
          <a:ext cx="7791450" cy="450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914400"/>
                <a:gridCol w="1752600"/>
                <a:gridCol w="838200"/>
                <a:gridCol w="1828800"/>
                <a:gridCol w="762000"/>
              </a:tblGrid>
              <a:tr h="3817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Komponen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5">
                <a:tc gridSpan="2"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Occurrence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Response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762"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869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6</a:t>
                      </a:r>
                      <a:r>
                        <a:rPr sz="18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6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6</a:t>
                      </a:r>
                      <a:r>
                        <a:rPr sz="18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6680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6 bulan ≤</a:t>
                      </a:r>
                      <a:r>
                        <a:rPr sz="1800" spc="-5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3 bulan ≤</a:t>
                      </a:r>
                      <a:r>
                        <a:rPr sz="1800" spc="-4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9542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9 bulan ≤</a:t>
                      </a:r>
                      <a:r>
                        <a:rPr sz="1800" spc="-114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12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9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2 bulan ≤</a:t>
                      </a:r>
                      <a:r>
                        <a:rPr sz="1800" spc="-1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543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12 bulan≤</a:t>
                      </a:r>
                      <a:r>
                        <a:rPr sz="1800" spc="-1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18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670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 bulan≤</a:t>
                      </a:r>
                      <a:r>
                        <a:rPr sz="1800" spc="-1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  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387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&gt; 18</a:t>
                      </a:r>
                      <a:r>
                        <a:rPr sz="18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1</a:t>
                      </a:r>
                      <a:r>
                        <a:rPr sz="18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286000" y="381000"/>
            <a:ext cx="7772400" cy="685800"/>
          </a:xfrm>
          <a:custGeom>
            <a:avLst/>
            <a:gdLst/>
            <a:ahLst/>
            <a:cxnLst/>
            <a:rect l="l" t="t" r="r" b="b"/>
            <a:pathLst>
              <a:path w="7772400" h="685800">
                <a:moveTo>
                  <a:pt x="0" y="685800"/>
                </a:moveTo>
                <a:lnTo>
                  <a:pt x="7772400" y="6858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E69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4288" y="374904"/>
            <a:ext cx="6877050" cy="92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9743" y="374904"/>
            <a:ext cx="1279398" cy="927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37547" y="374904"/>
            <a:ext cx="697229" cy="927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74417" y="507238"/>
            <a:ext cx="7195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Risk ranking Factor: </a:t>
            </a:r>
            <a:r>
              <a:rPr sz="3200" spc="-45" dirty="0">
                <a:solidFill>
                  <a:srgbClr val="FFFFFF"/>
                </a:solidFill>
              </a:rPr>
              <a:t>Velocity </a:t>
            </a:r>
            <a:r>
              <a:rPr sz="3200" dirty="0">
                <a:solidFill>
                  <a:srgbClr val="FFFFFF"/>
                </a:solidFill>
              </a:rPr>
              <a:t>of Risk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80" dirty="0">
                <a:solidFill>
                  <a:srgbClr val="FFFFFF"/>
                </a:solidFill>
              </a:rPr>
              <a:t>(VoR)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1350010"/>
            <a:ext cx="7085330" cy="26777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Formula pengukuran </a:t>
            </a:r>
            <a:r>
              <a:rPr sz="28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agregasi skor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komponen  </a:t>
            </a:r>
            <a:r>
              <a:rPr sz="2800" b="1" spc="-70" dirty="0">
                <a:solidFill>
                  <a:srgbClr val="852267"/>
                </a:solidFill>
                <a:latin typeface="Times New Roman"/>
                <a:cs typeface="Times New Roman"/>
              </a:rPr>
              <a:t>VoR: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 marR="453390">
              <a:lnSpc>
                <a:spcPct val="90000"/>
              </a:lnSpc>
              <a:spcBef>
                <a:spcPts val="1820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[{ (skor speed of </a:t>
            </a:r>
            <a:r>
              <a:rPr sz="28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occurrence)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(bobot)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+(skor  speed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impact)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(bobot)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+ (skor speed of  </a:t>
            </a:r>
            <a:r>
              <a:rPr sz="28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response)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(bobot)}/3]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381000"/>
            <a:ext cx="7772400" cy="685800"/>
          </a:xfrm>
          <a:custGeom>
            <a:avLst/>
            <a:gdLst/>
            <a:ahLst/>
            <a:cxnLst/>
            <a:rect l="l" t="t" r="r" b="b"/>
            <a:pathLst>
              <a:path w="7772400" h="685800">
                <a:moveTo>
                  <a:pt x="0" y="685800"/>
                </a:moveTo>
                <a:lnTo>
                  <a:pt x="7772400" y="6858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E69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4288" y="374904"/>
            <a:ext cx="6877050" cy="92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19743" y="374904"/>
            <a:ext cx="1279398" cy="927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547" y="374904"/>
            <a:ext cx="697229" cy="927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74417" y="507238"/>
            <a:ext cx="7195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Risk ranking Factor: </a:t>
            </a:r>
            <a:r>
              <a:rPr sz="3200" spc="-45" dirty="0">
                <a:solidFill>
                  <a:srgbClr val="FFFFFF"/>
                </a:solidFill>
              </a:rPr>
              <a:t>Velocity </a:t>
            </a:r>
            <a:r>
              <a:rPr sz="3200" dirty="0">
                <a:solidFill>
                  <a:srgbClr val="FFFFFF"/>
                </a:solidFill>
              </a:rPr>
              <a:t>of Risk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80" dirty="0">
                <a:solidFill>
                  <a:srgbClr val="FFFFFF"/>
                </a:solidFill>
              </a:rPr>
              <a:t>(VoR)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1273810"/>
            <a:ext cx="601408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Matriks hasilpengukuran </a:t>
            </a:r>
            <a:r>
              <a:rPr sz="28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agregasi skor 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komponen </a:t>
            </a:r>
            <a:r>
              <a:rPr sz="2800" b="1" spc="-90" dirty="0">
                <a:solidFill>
                  <a:srgbClr val="852267"/>
                </a:solidFill>
                <a:latin typeface="Times New Roman"/>
                <a:cs typeface="Times New Roman"/>
              </a:rPr>
              <a:t>VoR </a:t>
            </a:r>
            <a:r>
              <a:rPr sz="28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dan </a:t>
            </a:r>
            <a:r>
              <a:rPr sz="2800" b="1" dirty="0">
                <a:solidFill>
                  <a:srgbClr val="852267"/>
                </a:solidFill>
                <a:latin typeface="Times New Roman"/>
                <a:cs typeface="Times New Roman"/>
              </a:rPr>
              <a:t>nilai</a:t>
            </a:r>
            <a:r>
              <a:rPr sz="2800" b="1" spc="2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852267"/>
                </a:solidFill>
                <a:latin typeface="Times New Roman"/>
                <a:cs typeface="Times New Roman"/>
              </a:rPr>
              <a:t>VoR: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03450" y="2508250"/>
          <a:ext cx="6877050" cy="2695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4495800"/>
              </a:tblGrid>
              <a:tr h="3963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Nilai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Predikat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457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7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High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High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457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Medium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457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Low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457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spc="-7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Low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80010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ranking Factor: </a:t>
            </a:r>
            <a:r>
              <a:rPr sz="3200" spc="-25" dirty="0">
                <a:solidFill>
                  <a:srgbClr val="313131"/>
                </a:solidFill>
                <a:latin typeface="Arial"/>
                <a:cs typeface="Arial"/>
              </a:rPr>
              <a:t>Velocity </a:t>
            </a:r>
            <a:r>
              <a:rPr sz="3200" spc="-10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3200" spc="-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(VoR)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381000"/>
            <a:ext cx="7772400" cy="685800"/>
          </a:xfrm>
          <a:custGeom>
            <a:avLst/>
            <a:gdLst/>
            <a:ahLst/>
            <a:cxnLst/>
            <a:rect l="l" t="t" r="r" b="b"/>
            <a:pathLst>
              <a:path w="7772400" h="685800">
                <a:moveTo>
                  <a:pt x="0" y="685800"/>
                </a:moveTo>
                <a:lnTo>
                  <a:pt x="7772400" y="6858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E69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3244" y="374904"/>
            <a:ext cx="7672578" cy="92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507238"/>
            <a:ext cx="7772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Risk Ranking Factor :Control</a:t>
            </a:r>
            <a:r>
              <a:rPr sz="3200" spc="-8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Effectiveness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288794" y="1592793"/>
            <a:ext cx="5124450" cy="20370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Komponen </a:t>
            </a:r>
            <a:r>
              <a:rPr sz="2800" dirty="0">
                <a:solidFill>
                  <a:srgbClr val="852267"/>
                </a:solidFill>
                <a:latin typeface="Times New Roman"/>
                <a:cs typeface="Times New Roman"/>
              </a:rPr>
              <a:t>control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effectiveness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852267"/>
                </a:solidFill>
                <a:latin typeface="Times New Roman"/>
                <a:cs typeface="Times New Roman"/>
              </a:rPr>
              <a:t>Efektivitas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disain</a:t>
            </a:r>
            <a:r>
              <a:rPr sz="2400" spc="-3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kontrol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852267"/>
                </a:solidFill>
                <a:latin typeface="Times New Roman"/>
                <a:cs typeface="Times New Roman"/>
              </a:rPr>
              <a:t>Efektivitas implementasi</a:t>
            </a:r>
            <a:r>
              <a:rPr sz="2400" spc="-2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kontrol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Efektivitas hasil </a:t>
            </a:r>
            <a:r>
              <a:rPr sz="2400" spc="-5" dirty="0">
                <a:solidFill>
                  <a:srgbClr val="852267"/>
                </a:solidFill>
                <a:latin typeface="Times New Roman"/>
                <a:cs typeface="Times New Roman"/>
              </a:rPr>
              <a:t>implementasi</a:t>
            </a:r>
            <a:r>
              <a:rPr sz="2400" spc="-10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52267"/>
                </a:solidFill>
                <a:latin typeface="Times New Roman"/>
                <a:cs typeface="Times New Roman"/>
              </a:rPr>
              <a:t>kontrol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969010"/>
            <a:ext cx="7517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Kriteria pengukuran komponen control</a:t>
            </a:r>
            <a:r>
              <a:rPr sz="2800" spc="6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effectiveness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51050" y="1517650"/>
          <a:ext cx="779145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533400"/>
                <a:gridCol w="2133600"/>
                <a:gridCol w="533400"/>
                <a:gridCol w="1981200"/>
                <a:gridCol w="533400"/>
              </a:tblGrid>
              <a:tr h="381762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Komponen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Effectiveness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762">
                <a:tc gridSpan="2"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Disain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24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Hasil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Kriteria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Kriteria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Kriteria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Skor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91440" marR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Belum dibangun disain  kontrol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400" spc="-1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dibutuhakn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 kontrol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tidak  sesuai dengan disain  kontrol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417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Tingkat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risiko</a:t>
                      </a:r>
                      <a:r>
                        <a:rPr sz="14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setelah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malah</a:t>
                      </a:r>
                      <a:r>
                        <a:rPr sz="1400" spc="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meningkat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45007">
                <a:tc>
                  <a:txBody>
                    <a:bodyPr/>
                    <a:lstStyle/>
                    <a:p>
                      <a:pPr marL="91440" marR="3727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Sedang dipersiapkan  rencana disain</a:t>
                      </a:r>
                      <a:r>
                        <a:rPr sz="1400" spc="-1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dibutuhkan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11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 kontrol 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secara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signifikan  menyimpang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dari</a:t>
                      </a:r>
                      <a:r>
                        <a:rPr sz="1400" spc="-5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disain  kontrol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4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Tingkat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risiko</a:t>
                      </a:r>
                      <a:r>
                        <a:rPr sz="1400" spc="-7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setelah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sama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dengan tingkat  risiko</a:t>
                      </a:r>
                      <a:r>
                        <a:rPr sz="1400" spc="-3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sebelumnya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91440" marR="1651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Sedang dibangun</a:t>
                      </a:r>
                      <a:r>
                        <a:rPr sz="1400" spc="-1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dibutuhkan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35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Terdapat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beberapa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penyimpangan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dalam 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</a:t>
                      </a:r>
                      <a:r>
                        <a:rPr sz="1400" spc="-4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Target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penurunan</a:t>
                      </a:r>
                      <a:r>
                        <a:rPr sz="1400" spc="-9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tingkat  risiko tercapai 50</a:t>
                      </a:r>
                      <a:r>
                        <a:rPr sz="1400" spc="-8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731596"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Sebagian kontrol</a:t>
                      </a:r>
                      <a:r>
                        <a:rPr sz="1400" spc="-1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sudah  selesai</a:t>
                      </a:r>
                      <a:r>
                        <a:rPr sz="14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dibangun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Terdapat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penyimpangan  minor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dalam</a:t>
                      </a:r>
                      <a:r>
                        <a:rPr sz="1400" spc="-5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 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4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Target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penurunan</a:t>
                      </a:r>
                      <a:r>
                        <a:rPr sz="1400" spc="-9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tingkat  risiko tercapai 75</a:t>
                      </a:r>
                      <a:r>
                        <a:rPr sz="1400" spc="-8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731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Seluruh </a:t>
                      </a: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disain</a:t>
                      </a:r>
                      <a:r>
                        <a:rPr sz="1400" spc="-5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sudah selesai</a:t>
                      </a:r>
                      <a:r>
                        <a:rPr sz="1400" spc="-4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dibangun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Implementasi kontrol 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sepenuhnya sesuai dengan  disain</a:t>
                      </a:r>
                      <a:r>
                        <a:rPr sz="1400" spc="-3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kontrol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Target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penurunan</a:t>
                      </a:r>
                      <a:r>
                        <a:rPr sz="1400" spc="-6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tingkat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risiko tercapai 100</a:t>
                      </a:r>
                      <a:r>
                        <a:rPr sz="1400" spc="-8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80010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Ranking Factor :Control</a:t>
            </a:r>
            <a:r>
              <a:rPr sz="3200" spc="-1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Effectiveness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228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0794" y="2159634"/>
            <a:ext cx="61436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Conceptual Basic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527685" marR="1058545" indent="-515620">
              <a:lnSpc>
                <a:spcPct val="100000"/>
              </a:lnSpc>
              <a:buAutoNum type="romanUcPeriod"/>
              <a:tabLst>
                <a:tab pos="527685" algn="l"/>
                <a:tab pos="528320" algn="l"/>
                <a:tab pos="232219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Theoretical	Foundation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of</a:t>
            </a:r>
            <a:r>
              <a:rPr sz="2400" b="1" spc="-8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  Management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romanUcPeriod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Risk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Management</a:t>
            </a:r>
            <a:r>
              <a:rPr sz="2400" b="1" spc="-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Essentials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romanU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 Management</a:t>
            </a:r>
            <a:r>
              <a:rPr sz="2400" b="1" spc="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Framework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romanU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Rsik Management</a:t>
            </a:r>
            <a:r>
              <a:rPr sz="2400" b="1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Modelling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1205229"/>
            <a:ext cx="7195820" cy="20135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8905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Formula pengukuran Jumlah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skor komponen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Control 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effectiveness: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2010"/>
              </a:spcBef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[{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(skor disain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kontrol) +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(skor implementasi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kontrol)</a:t>
            </a:r>
            <a:r>
              <a:rPr sz="2400" b="1" spc="-21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+ 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(skor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hasil</a:t>
            </a:r>
            <a:r>
              <a:rPr sz="2400" b="1" spc="-6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kontrol)}/3]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Ranking Factor :Control</a:t>
            </a:r>
            <a:r>
              <a:rPr sz="3200" spc="-14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Effectiveness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0194" y="1129029"/>
            <a:ext cx="69843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Matriks hasilpengukuran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agregasi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skor komponen 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Control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Effectiveness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dan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nilai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Control</a:t>
            </a:r>
            <a:r>
              <a:rPr sz="2400" b="1" spc="-4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Effectiveness: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51050" y="2279650"/>
          <a:ext cx="7562850" cy="348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4800600"/>
              </a:tblGrid>
              <a:tr h="1188592">
                <a:tc>
                  <a:txBody>
                    <a:bodyPr/>
                    <a:lstStyle/>
                    <a:p>
                      <a:pPr marL="523240" marR="516890" indent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Jumlah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Nilai 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Control 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Effect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veness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Predikat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Effectiveness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2947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sz="24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Effective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457073">
                <a:tc>
                  <a:txBody>
                    <a:bodyPr/>
                    <a:lstStyle/>
                    <a:p>
                      <a:pPr marL="12947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Mostly not</a:t>
                      </a:r>
                      <a:r>
                        <a:rPr sz="2400" spc="-3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Effective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29476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Partially</a:t>
                      </a:r>
                      <a:r>
                        <a:rPr sz="2400" spc="-5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Effective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457072">
                <a:tc>
                  <a:txBody>
                    <a:bodyPr/>
                    <a:lstStyle/>
                    <a:p>
                      <a:pPr marL="129476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Mostly</a:t>
                      </a:r>
                      <a:r>
                        <a:rPr sz="24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Effective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2947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Effective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0772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 Ranking Factor :Control</a:t>
            </a:r>
            <a:r>
              <a:rPr sz="3200" spc="-13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Effectiveness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6670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9738" y="2968574"/>
            <a:ext cx="41941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1F1F1"/>
                </a:solidFill>
              </a:rPr>
              <a:t>Key Risk Indicator</a:t>
            </a:r>
            <a:r>
              <a:rPr sz="3200" spc="-85" dirty="0">
                <a:solidFill>
                  <a:srgbClr val="F1F1F1"/>
                </a:solidFill>
              </a:rPr>
              <a:t> </a:t>
            </a:r>
            <a:r>
              <a:rPr sz="3200" dirty="0">
                <a:solidFill>
                  <a:srgbClr val="F1F1F1"/>
                </a:solidFill>
              </a:rPr>
              <a:t>(KRI)</a:t>
            </a:r>
            <a:endParaRPr sz="3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1205229"/>
            <a:ext cx="7059295" cy="26720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63500" indent="-274320">
              <a:lnSpc>
                <a:spcPct val="90100"/>
              </a:lnSpc>
              <a:spcBef>
                <a:spcPts val="38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Informasi atau data yang terukur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dan dapat  diobservasi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yang menggambarkan gejala akan</a:t>
            </a:r>
            <a:r>
              <a:rPr sz="2400" b="1" spc="-5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atau 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sedang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terjadinya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suatu</a:t>
            </a:r>
            <a:r>
              <a:rPr sz="2400" b="1" spc="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risiko.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52267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90"/>
              </a:lnSpc>
              <a:spcBef>
                <a:spcPts val="2039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KRI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berfungsi sebagai sistem peringatan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dini</a:t>
            </a:r>
            <a:r>
              <a:rPr sz="2400" b="1" spc="-4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untuk 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meningkatkab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kewaspadaan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terhadap risiko,  terutama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852267"/>
                </a:solidFill>
                <a:latin typeface="Times New Roman"/>
                <a:cs typeface="Times New Roman"/>
              </a:rPr>
              <a:t>RTM.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Key 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Indicator: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Definisi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1089825"/>
            <a:ext cx="7170420" cy="29400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Langkah</a:t>
            </a:r>
            <a:r>
              <a:rPr sz="2400" b="1" spc="1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Pengukuran</a:t>
            </a:r>
            <a:endParaRPr sz="2400">
              <a:latin typeface="Times New Roman"/>
              <a:cs typeface="Times New Roman"/>
            </a:endParaRPr>
          </a:p>
          <a:p>
            <a:pPr marL="821690" lvl="1" indent="-274955">
              <a:lnSpc>
                <a:spcPts val="2735"/>
              </a:lnSpc>
              <a:spcBef>
                <a:spcPts val="915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spc="-30" dirty="0">
                <a:solidFill>
                  <a:srgbClr val="852267"/>
                </a:solidFill>
                <a:latin typeface="Times New Roman"/>
                <a:cs typeface="Times New Roman"/>
              </a:rPr>
              <a:t>Tetapkan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jenis pengukuran yang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relevan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 untuk</a:t>
            </a:r>
            <a:endParaRPr sz="2400">
              <a:latin typeface="Times New Roman"/>
              <a:cs typeface="Times New Roman"/>
            </a:endParaRPr>
          </a:p>
          <a:p>
            <a:pPr marL="821690">
              <a:lnSpc>
                <a:spcPts val="2735"/>
              </a:lnSpc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masing-masing gejala kejadian</a:t>
            </a:r>
            <a:r>
              <a:rPr sz="2400" b="1" spc="-4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risiko.</a:t>
            </a:r>
            <a:endParaRPr sz="2400">
              <a:latin typeface="Times New Roman"/>
              <a:cs typeface="Times New Roman"/>
            </a:endParaRPr>
          </a:p>
          <a:p>
            <a:pPr marL="821690" marR="80645" lvl="1" indent="-274320">
              <a:lnSpc>
                <a:spcPts val="2590"/>
              </a:lnSpc>
              <a:spcBef>
                <a:spcPts val="1240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spc="-30" dirty="0">
                <a:solidFill>
                  <a:srgbClr val="852267"/>
                </a:solidFill>
                <a:latin typeface="Times New Roman"/>
                <a:cs typeface="Times New Roman"/>
              </a:rPr>
              <a:t>Tetapkan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level ambang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bawah dan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ambang atas 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untuk masing-masing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fenomena gejala risiko.</a:t>
            </a:r>
            <a:endParaRPr sz="2400">
              <a:latin typeface="Times New Roman"/>
              <a:cs typeface="Times New Roman"/>
            </a:endParaRPr>
          </a:p>
          <a:p>
            <a:pPr marL="821690" marR="5080" lvl="1" indent="-274320">
              <a:lnSpc>
                <a:spcPts val="2590"/>
              </a:lnSpc>
              <a:spcBef>
                <a:spcPts val="1205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spc="-30" dirty="0">
                <a:solidFill>
                  <a:srgbClr val="852267"/>
                </a:solidFill>
                <a:latin typeface="Times New Roman"/>
                <a:cs typeface="Times New Roman"/>
              </a:rPr>
              <a:t>Tetapkan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kriteria pengukuran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untuk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setiap level 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KRI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Key 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Indicator: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Pengukuran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1089825"/>
            <a:ext cx="3446779" cy="195198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73685" marR="805815" indent="-273685" algn="r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73685" algn="l"/>
                <a:tab pos="274320" algn="l"/>
              </a:tabLst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Jenis</a:t>
            </a:r>
            <a:r>
              <a:rPr sz="2400" b="1" spc="-3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Pengukuran</a:t>
            </a:r>
            <a:endParaRPr sz="2400">
              <a:latin typeface="Times New Roman"/>
              <a:cs typeface="Times New Roman"/>
            </a:endParaRPr>
          </a:p>
          <a:p>
            <a:pPr marL="273685" marR="744855" lvl="1" indent="-273685" algn="r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73685" algn="l"/>
                <a:tab pos="274320" algn="l"/>
              </a:tabLst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Jumlah</a:t>
            </a:r>
            <a:r>
              <a:rPr sz="2400" b="1" spc="-8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waktu</a:t>
            </a:r>
            <a:endParaRPr sz="2400">
              <a:latin typeface="Times New Roman"/>
              <a:cs typeface="Times New Roman"/>
            </a:endParaRPr>
          </a:p>
          <a:p>
            <a:pPr marL="821690" lvl="1" indent="-27495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Jumlah</a:t>
            </a:r>
            <a:r>
              <a:rPr sz="2400" b="1" spc="-6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kejadian</a:t>
            </a:r>
            <a:endParaRPr sz="2400">
              <a:latin typeface="Times New Roman"/>
              <a:cs typeface="Times New Roman"/>
            </a:endParaRPr>
          </a:p>
          <a:p>
            <a:pPr marL="821690" lvl="1" indent="-27495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Prosentase</a:t>
            </a:r>
            <a:r>
              <a:rPr sz="2400" b="1" spc="-5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kejadian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Key 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Indicator: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Pengukuran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1089789"/>
            <a:ext cx="7218680" cy="41471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Limit</a:t>
            </a:r>
            <a:r>
              <a:rPr sz="2400" b="1" spc="-2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Pengukuran</a:t>
            </a:r>
            <a:endParaRPr sz="2400">
              <a:latin typeface="Times New Roman"/>
              <a:cs typeface="Times New Roman"/>
            </a:endParaRPr>
          </a:p>
          <a:p>
            <a:pPr marL="821690" marR="5080" lvl="1" indent="-27432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Ambang bawah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merupakan ukuran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untuk 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fenomena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yang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mengindikasikan gejala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awal  bahwa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suatu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risiko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sedang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dalam </a:t>
            </a:r>
            <a:r>
              <a:rPr sz="2400" b="1" spc="-10" dirty="0">
                <a:solidFill>
                  <a:srgbClr val="852267"/>
                </a:solidFill>
                <a:latin typeface="Times New Roman"/>
                <a:cs typeface="Times New Roman"/>
              </a:rPr>
              <a:t>proses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menjadi 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kenyataan</a:t>
            </a:r>
            <a:endParaRPr sz="2400">
              <a:latin typeface="Times New Roman"/>
              <a:cs typeface="Times New Roman"/>
            </a:endParaRPr>
          </a:p>
          <a:p>
            <a:pPr marL="821690" marR="60325" lvl="1" indent="-274320">
              <a:lnSpc>
                <a:spcPts val="2310"/>
              </a:lnSpc>
              <a:spcBef>
                <a:spcPts val="1175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Ambang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atas merupakan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ukuran untuk 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fenomena yang menunjukkan risiko segera</a:t>
            </a:r>
            <a:r>
              <a:rPr sz="2400" b="1" spc="-10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akan 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atau sedang</a:t>
            </a:r>
            <a:r>
              <a:rPr sz="2400" b="1" spc="1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terjadi.</a:t>
            </a:r>
            <a:endParaRPr sz="2400">
              <a:latin typeface="Times New Roman"/>
              <a:cs typeface="Times New Roman"/>
            </a:endParaRPr>
          </a:p>
          <a:p>
            <a:pPr marL="821690" marR="230504" lvl="1" indent="-274320">
              <a:lnSpc>
                <a:spcPct val="80000"/>
              </a:lnSpc>
              <a:spcBef>
                <a:spcPts val="1210"/>
              </a:spcBef>
              <a:buFont typeface="Arial"/>
              <a:buChar char="•"/>
              <a:tabLst>
                <a:tab pos="821690" algn="l"/>
                <a:tab pos="822325" algn="l"/>
              </a:tabLst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Hasil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pengukuran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yang semakin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mendekati 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ambang atas mencerminkan kondisi siaga</a:t>
            </a:r>
            <a:r>
              <a:rPr sz="2400" b="1" spc="-10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yang  semakin tinggi dan perlu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mendapat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perhatian 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besar dan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tindakan yang</a:t>
            </a:r>
            <a:r>
              <a:rPr sz="2400" b="1" spc="-3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segera.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Key 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Indicator: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Pengukuran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1205229"/>
            <a:ext cx="3151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852267"/>
                </a:solidFill>
                <a:latin typeface="Times New Roman"/>
                <a:cs typeface="Times New Roman"/>
              </a:rPr>
              <a:t>Kriteria</a:t>
            </a:r>
            <a:r>
              <a:rPr sz="2400" b="1" spc="-7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52267"/>
                </a:solidFill>
                <a:latin typeface="Times New Roman"/>
                <a:cs typeface="Times New Roman"/>
              </a:rPr>
              <a:t>Pengukuran: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Key Risk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Indicator: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Pengukuran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60650" y="1898650"/>
          <a:ext cx="7334250" cy="413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7840"/>
                <a:gridCol w="1737360"/>
              </a:tblGrid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Hasil</a:t>
                      </a:r>
                      <a:r>
                        <a:rPr sz="1800" b="1" spc="4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Observasi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3705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Hasil observasi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ambang</a:t>
                      </a:r>
                      <a:r>
                        <a:rPr sz="1800" b="1" spc="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Normal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&lt;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hasil observasi 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r>
                        <a:rPr sz="1800" b="1" spc="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20% interval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antara 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dan ambang</a:t>
                      </a:r>
                      <a:r>
                        <a:rPr sz="1800" b="1" spc="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atas)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Waspada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1327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+ 20% interval antara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ambang</a:t>
                      </a:r>
                      <a:r>
                        <a:rPr sz="1800" b="1" spc="-5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 ambang atas)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hasil observasi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(ambang</a:t>
                      </a:r>
                      <a:r>
                        <a:rPr sz="1800" b="1" spc="8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+ 40% interval antara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 ambang</a:t>
                      </a:r>
                      <a:r>
                        <a:rPr sz="1800" b="1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atas)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Siaga</a:t>
                      </a:r>
                      <a:r>
                        <a:rPr sz="1800" b="1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914272">
                <a:tc>
                  <a:txBody>
                    <a:bodyPr/>
                    <a:lstStyle/>
                    <a:p>
                      <a:pPr marL="91440" marR="1327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+ 40% interval antara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ambang</a:t>
                      </a:r>
                      <a:r>
                        <a:rPr sz="1800" b="1" spc="-5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 ambang atas)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hasil observasi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≤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(ambang</a:t>
                      </a:r>
                      <a:r>
                        <a:rPr sz="1800" b="1" spc="8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+ 60% interval antara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 ambang</a:t>
                      </a:r>
                      <a:r>
                        <a:rPr sz="1800" b="1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atas)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Siaga</a:t>
                      </a:r>
                      <a:r>
                        <a:rPr sz="1800" b="1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(ambang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 + 60% interval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antara ambang</a:t>
                      </a:r>
                      <a:r>
                        <a:rPr sz="1800" b="1" spc="-3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 ambang atas) </a:t>
                      </a:r>
                      <a:r>
                        <a:rPr sz="1800" b="1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hasil</a:t>
                      </a:r>
                      <a:r>
                        <a:rPr sz="1800" b="1" spc="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observasi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Siaga</a:t>
                      </a:r>
                      <a:r>
                        <a:rPr sz="1800" b="1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675"/>
              </a:spcBef>
              <a:tabLst>
                <a:tab pos="3961765" algn="l"/>
              </a:tabLst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Key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3200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Indicator:	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Contoh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Pengukuran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03450" y="1390650"/>
          <a:ext cx="7943850" cy="4585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/>
                <a:gridCol w="1132205"/>
                <a:gridCol w="1132205"/>
                <a:gridCol w="1132204"/>
                <a:gridCol w="1132204"/>
                <a:gridCol w="1132204"/>
                <a:gridCol w="1132204"/>
              </a:tblGrid>
              <a:tr h="1371600">
                <a:tc>
                  <a:txBody>
                    <a:bodyPr/>
                    <a:lstStyle/>
                    <a:p>
                      <a:pPr marL="311785" marR="163830" indent="-142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ena  Gejala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Risiko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8900" indent="2743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Jenis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engu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uran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300990" marR="231775" indent="-60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bang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393065" marR="231775" indent="-152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bang  Atas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28905" indent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Jarak  antara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Ambang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r>
                        <a:rPr sz="1400" b="1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dan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Ambang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163195" indent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Hasil  Obser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asi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Terhadap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Status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KRI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1737614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Down  time 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stem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Jumlah 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jam down  system  dalam  satu</a:t>
                      </a:r>
                      <a:r>
                        <a:rPr sz="1800" spc="-1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-2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Siaga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  <a:tr h="1463268">
                <a:tc>
                  <a:txBody>
                    <a:bodyPr/>
                    <a:lstStyle/>
                    <a:p>
                      <a:pPr marL="91440" marR="1187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Ko</a:t>
                      </a:r>
                      <a:r>
                        <a:rPr sz="1800" spc="-1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sz="1800" spc="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dari  pengguna 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jasa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4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Jumlah  komplain 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dalam  satu</a:t>
                      </a:r>
                      <a:r>
                        <a:rPr sz="1800" spc="-1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Siaga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7924800" cy="685800"/>
          </a:xfrm>
          <a:prstGeom prst="rect">
            <a:avLst/>
          </a:prstGeom>
          <a:solidFill>
            <a:srgbClr val="E6909B"/>
          </a:solidFill>
        </p:spPr>
        <p:txBody>
          <a:bodyPr vert="horz" wrap="square" lIns="0" tIns="8572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675"/>
              </a:spcBef>
              <a:tabLst>
                <a:tab pos="3961765" algn="l"/>
              </a:tabLst>
            </a:pP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Key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3200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Indicator:	</a:t>
            </a:r>
            <a:r>
              <a:rPr sz="3200" dirty="0">
                <a:solidFill>
                  <a:srgbClr val="313131"/>
                </a:solidFill>
                <a:latin typeface="Arial"/>
                <a:cs typeface="Arial"/>
              </a:rPr>
              <a:t>Contoh</a:t>
            </a:r>
            <a:r>
              <a:rPr sz="3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13131"/>
                </a:solidFill>
                <a:latin typeface="Arial"/>
                <a:cs typeface="Arial"/>
              </a:rPr>
              <a:t>Pengukuran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4850" y="1390650"/>
          <a:ext cx="8172450" cy="3395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590"/>
                <a:gridCol w="1273810"/>
                <a:gridCol w="1143000"/>
                <a:gridCol w="1077595"/>
                <a:gridCol w="1164589"/>
                <a:gridCol w="1164589"/>
                <a:gridCol w="1164590"/>
              </a:tblGrid>
              <a:tr h="1371600">
                <a:tc>
                  <a:txBody>
                    <a:bodyPr/>
                    <a:lstStyle/>
                    <a:p>
                      <a:pPr marL="328295" marR="179070" indent="-1422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eno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ena  Gejala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Risiko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Jenis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Pengukuran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Ambang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Ambang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145415" indent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Jarak  antara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Ambang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r>
                        <a:rPr sz="1400" b="1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dan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Ambang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179070" indent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Hasil  Obser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asi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Terhadap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Status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KRI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52267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91440" marR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Penolakan  system  terhadap  data entry  </a:t>
                      </a:r>
                      <a:r>
                        <a:rPr sz="1800" spc="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800" spc="-12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salah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6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Prosentase 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kejadian  terhadap  total data  entry</a:t>
                      </a:r>
                      <a:r>
                        <a:rPr sz="1800" spc="-9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dalam  satu</a:t>
                      </a:r>
                      <a:r>
                        <a:rPr sz="1800" spc="-3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bulan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0,5%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Siaga</a:t>
                      </a:r>
                      <a:r>
                        <a:rPr sz="1800" spc="-1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698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Basic Concept of Risk</a:t>
            </a:r>
            <a:r>
              <a:rPr b="1" dirty="0">
                <a:latin typeface="Times New Roman"/>
                <a:cs typeface="Times New Roman"/>
              </a:rPr>
              <a:t> 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0794" y="2159634"/>
            <a:ext cx="459803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Uncertainty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sz="2400" b="1" spc="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Return/Opportunity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Unwanted but Inevitable</a:t>
            </a:r>
            <a:r>
              <a:rPr sz="2400" b="1" spc="-1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Inherent</a:t>
            </a:r>
            <a:r>
              <a:rPr sz="2400" b="1" spc="-1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 Control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Residual Risk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2400" b="1" spc="-4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313131"/>
                </a:solidFill>
                <a:latin typeface="Arial"/>
                <a:cs typeface="Arial"/>
              </a:rPr>
              <a:t>Tolerance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23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2400" b="1" spc="-7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Mitigation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236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Uncertainty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6200" y="1828800"/>
            <a:ext cx="4876800" cy="1828800"/>
          </a:xfrm>
          <a:prstGeom prst="rect">
            <a:avLst/>
          </a:prstGeom>
          <a:solidFill>
            <a:srgbClr val="852267"/>
          </a:solidFill>
          <a:ln w="12192">
            <a:solidFill>
              <a:srgbClr val="5F1749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587375" indent="-342900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86740" algn="l"/>
                <a:tab pos="587375" algn="l"/>
              </a:tabLst>
            </a:pP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Persistent</a:t>
            </a:r>
            <a:r>
              <a:rPr sz="2000" b="1" spc="-4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Changes</a:t>
            </a:r>
            <a:endParaRPr sz="2000">
              <a:latin typeface="Arial"/>
              <a:cs typeface="Arial"/>
            </a:endParaRPr>
          </a:p>
          <a:p>
            <a:pPr marL="587375" indent="-342900">
              <a:lnSpc>
                <a:spcPct val="100000"/>
              </a:lnSpc>
              <a:buAutoNum type="arabicPeriod"/>
              <a:tabLst>
                <a:tab pos="586740" algn="l"/>
                <a:tab pos="587375" algn="l"/>
              </a:tabLst>
            </a:pP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Lack of Full Information</a:t>
            </a:r>
            <a:r>
              <a:rPr sz="2000" b="1" spc="-20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13131"/>
                </a:solidFill>
                <a:latin typeface="Arial"/>
                <a:cs typeface="Arial"/>
              </a:rPr>
              <a:t>Availability</a:t>
            </a:r>
            <a:endParaRPr sz="2000">
              <a:latin typeface="Arial"/>
              <a:cs typeface="Arial"/>
            </a:endParaRPr>
          </a:p>
          <a:p>
            <a:pPr marL="587375" indent="-342900">
              <a:lnSpc>
                <a:spcPct val="100000"/>
              </a:lnSpc>
              <a:buAutoNum type="arabicPeriod"/>
              <a:tabLst>
                <a:tab pos="586740" algn="l"/>
                <a:tab pos="587375" algn="l"/>
              </a:tabLst>
            </a:pP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Procurement Cost of</a:t>
            </a:r>
            <a:r>
              <a:rPr sz="2000" b="1" spc="-8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marL="587375" indent="-342900">
              <a:lnSpc>
                <a:spcPct val="100000"/>
              </a:lnSpc>
              <a:buAutoNum type="arabicPeriod"/>
              <a:tabLst>
                <a:tab pos="586740" algn="l"/>
                <a:tab pos="587375" algn="l"/>
              </a:tabLst>
            </a:pP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Limitation of </a:t>
            </a:r>
            <a:r>
              <a:rPr sz="2000" b="1" spc="-5" dirty="0">
                <a:solidFill>
                  <a:srgbClr val="313131"/>
                </a:solidFill>
                <a:latin typeface="Arial"/>
                <a:cs typeface="Arial"/>
              </a:rPr>
              <a:t>Predictive</a:t>
            </a:r>
            <a:r>
              <a:rPr sz="2000" b="1" spc="-114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Capability</a:t>
            </a:r>
            <a:endParaRPr sz="2000">
              <a:latin typeface="Arial"/>
              <a:cs typeface="Arial"/>
            </a:endParaRPr>
          </a:p>
          <a:p>
            <a:pPr marL="587375" indent="-342900">
              <a:lnSpc>
                <a:spcPct val="100000"/>
              </a:lnSpc>
              <a:buAutoNum type="arabicPeriod"/>
              <a:tabLst>
                <a:tab pos="586740" algn="l"/>
                <a:tab pos="587375" algn="l"/>
              </a:tabLst>
            </a:pP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Limitation of Control</a:t>
            </a:r>
            <a:r>
              <a:rPr sz="2000" b="1" spc="-14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13131"/>
                </a:solidFill>
                <a:latin typeface="Arial"/>
                <a:cs typeface="Arial"/>
              </a:rPr>
              <a:t>Capability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6200" y="4191000"/>
            <a:ext cx="4876800" cy="1828800"/>
          </a:xfrm>
          <a:prstGeom prst="rect">
            <a:avLst/>
          </a:prstGeom>
          <a:solidFill>
            <a:srgbClr val="852267"/>
          </a:solidFill>
          <a:ln w="12192">
            <a:solidFill>
              <a:srgbClr val="5F174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607820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Uncertainty:</a:t>
            </a:r>
            <a:endParaRPr sz="2400">
              <a:latin typeface="Times New Roman"/>
              <a:cs typeface="Times New Roman"/>
            </a:endParaRPr>
          </a:p>
          <a:p>
            <a:pPr marL="1217295" indent="-343535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1217295" algn="l"/>
                <a:tab pos="1217930" algn="l"/>
              </a:tabLst>
            </a:pP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Environmental</a:t>
            </a:r>
            <a:r>
              <a:rPr sz="20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Condition</a:t>
            </a:r>
            <a:endParaRPr sz="2000">
              <a:latin typeface="Times New Roman"/>
              <a:cs typeface="Times New Roman"/>
            </a:endParaRPr>
          </a:p>
          <a:p>
            <a:pPr marL="883285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83285" algn="l"/>
                <a:tab pos="883919" algn="l"/>
              </a:tabLst>
            </a:pP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Input-Process-Output-Outcome</a:t>
            </a:r>
            <a:endParaRPr sz="2000">
              <a:latin typeface="Times New Roman"/>
              <a:cs typeface="Times New Roman"/>
            </a:endParaRPr>
          </a:p>
          <a:p>
            <a:pPr marL="1617980" lvl="1" indent="-343535">
              <a:lnSpc>
                <a:spcPct val="100000"/>
              </a:lnSpc>
              <a:buFont typeface="Wingdings"/>
              <a:buChar char=""/>
              <a:tabLst>
                <a:tab pos="1617980" algn="l"/>
                <a:tab pos="161861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Goal</a:t>
            </a:r>
            <a:r>
              <a:rPr sz="2000" b="1" spc="-1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Achievement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7" y="3657600"/>
            <a:ext cx="485140" cy="533400"/>
          </a:xfrm>
          <a:custGeom>
            <a:avLst/>
            <a:gdLst/>
            <a:ahLst/>
            <a:cxnLst/>
            <a:rect l="l" t="t" r="r" b="b"/>
            <a:pathLst>
              <a:path w="485139" h="533400">
                <a:moveTo>
                  <a:pt x="484632" y="291083"/>
                </a:moveTo>
                <a:lnTo>
                  <a:pt x="0" y="291083"/>
                </a:lnTo>
                <a:lnTo>
                  <a:pt x="242316" y="533400"/>
                </a:lnTo>
                <a:lnTo>
                  <a:pt x="484632" y="291083"/>
                </a:lnTo>
                <a:close/>
              </a:path>
              <a:path w="485139" h="533400">
                <a:moveTo>
                  <a:pt x="363474" y="0"/>
                </a:moveTo>
                <a:lnTo>
                  <a:pt x="121158" y="0"/>
                </a:lnTo>
                <a:lnTo>
                  <a:pt x="121158" y="291083"/>
                </a:lnTo>
                <a:lnTo>
                  <a:pt x="363474" y="291083"/>
                </a:lnTo>
                <a:lnTo>
                  <a:pt x="36347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9967" y="3657600"/>
            <a:ext cx="485140" cy="533400"/>
          </a:xfrm>
          <a:custGeom>
            <a:avLst/>
            <a:gdLst/>
            <a:ahLst/>
            <a:cxnLst/>
            <a:rect l="l" t="t" r="r" b="b"/>
            <a:pathLst>
              <a:path w="485139" h="533400">
                <a:moveTo>
                  <a:pt x="0" y="291083"/>
                </a:moveTo>
                <a:lnTo>
                  <a:pt x="121158" y="291083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91083"/>
                </a:lnTo>
                <a:lnTo>
                  <a:pt x="484632" y="291083"/>
                </a:lnTo>
                <a:lnTo>
                  <a:pt x="242316" y="533400"/>
                </a:lnTo>
                <a:lnTo>
                  <a:pt x="0" y="291083"/>
                </a:lnTo>
                <a:close/>
              </a:path>
            </a:pathLst>
          </a:custGeom>
          <a:ln w="12192">
            <a:solidFill>
              <a:srgbClr val="5F17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8805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Theoretical </a:t>
            </a:r>
            <a:r>
              <a:rPr b="1" spc="-5" dirty="0">
                <a:latin typeface="Times New Roman"/>
                <a:cs typeface="Times New Roman"/>
              </a:rPr>
              <a:t>Foundation of Risk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75" y="2159634"/>
            <a:ext cx="33121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Probability</a:t>
            </a:r>
            <a:r>
              <a:rPr sz="2400" b="1" spc="-7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Contingency</a:t>
            </a:r>
            <a:r>
              <a:rPr sz="2400" b="1" spc="-5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Constraint</a:t>
            </a:r>
            <a:r>
              <a:rPr sz="2400" b="1" spc="-4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Relational</a:t>
            </a:r>
            <a:r>
              <a:rPr sz="2400" b="1" spc="-3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495" y="1144269"/>
            <a:ext cx="2187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App</a:t>
            </a:r>
            <a:r>
              <a:rPr sz="4000" b="1" spc="-85" dirty="0">
                <a:latin typeface="Times New Roman"/>
                <a:cs typeface="Times New Roman"/>
              </a:rPr>
              <a:t>r</a:t>
            </a:r>
            <a:r>
              <a:rPr sz="4000" b="1" spc="-5" dirty="0">
                <a:latin typeface="Times New Roman"/>
                <a:cs typeface="Times New Roman"/>
              </a:rPr>
              <a:t>o</a:t>
            </a: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00" b="1" spc="-5" dirty="0">
                <a:latin typeface="Times New Roman"/>
                <a:cs typeface="Times New Roman"/>
              </a:rPr>
              <a:t>ch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8375" y="2159634"/>
            <a:ext cx="32156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Path</a:t>
            </a:r>
            <a:r>
              <a:rPr sz="2400" b="1" spc="-10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Fish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Bone</a:t>
            </a:r>
            <a:r>
              <a:rPr sz="2400" b="1" spc="-17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What if</a:t>
            </a:r>
            <a:r>
              <a:rPr sz="2400" b="1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Scenario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Sensitivity</a:t>
            </a:r>
            <a:r>
              <a:rPr sz="2400" b="1" spc="-14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495" y="1144269"/>
            <a:ext cx="2590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Framework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8375" y="2159634"/>
            <a:ext cx="510857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Contextual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Comprehensively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 Integrated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Objective</a:t>
            </a:r>
            <a:r>
              <a:rPr sz="2400" b="1" spc="-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Driven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248660" algn="l"/>
              </a:tabLst>
            </a:pP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–</a:t>
            </a:r>
            <a:r>
              <a:rPr sz="2400" b="1" spc="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Opportunity	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Optimization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Acceptance Level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of</a:t>
            </a:r>
            <a:r>
              <a:rPr sz="2400" b="1" spc="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Reasonable</a:t>
            </a:r>
            <a:r>
              <a:rPr sz="2400" b="1" spc="-7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Assurance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257429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Cost</a:t>
            </a:r>
            <a:r>
              <a:rPr sz="2400" b="1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–</a:t>
            </a:r>
            <a:r>
              <a:rPr sz="2400" b="1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Benefit	Constraint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794" y="631698"/>
            <a:ext cx="4909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4078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Implementat</a:t>
            </a:r>
            <a:r>
              <a:rPr sz="4000" b="1" spc="5" dirty="0">
                <a:latin typeface="Times New Roman"/>
                <a:cs typeface="Times New Roman"/>
              </a:rPr>
              <a:t>i</a:t>
            </a:r>
            <a:r>
              <a:rPr sz="4000" b="1" spc="-5" dirty="0">
                <a:latin typeface="Times New Roman"/>
                <a:cs typeface="Times New Roman"/>
              </a:rPr>
              <a:t>on</a:t>
            </a:r>
            <a:r>
              <a:rPr sz="4000" b="1" dirty="0">
                <a:latin typeface="Times New Roman"/>
                <a:cs typeface="Times New Roman"/>
              </a:rPr>
              <a:t>	</a:t>
            </a:r>
            <a:r>
              <a:rPr sz="4000" b="1" spc="-5" dirty="0">
                <a:latin typeface="Times New Roman"/>
                <a:cs typeface="Times New Roman"/>
              </a:rPr>
              <a:t>Steps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8375" y="1244853"/>
            <a:ext cx="544639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Establish</a:t>
            </a:r>
            <a:r>
              <a:rPr sz="2400" b="1" spc="-2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1709420" algn="l"/>
                <a:tab pos="3537585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Develop	Conceptual	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sz="2400" b="1" spc="-6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Practical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Construction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sz="2400" b="1" spc="-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Set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 Objectives</a:t>
            </a:r>
            <a:endParaRPr sz="2400">
              <a:latin typeface="Arial"/>
              <a:cs typeface="Arial"/>
            </a:endParaRPr>
          </a:p>
          <a:p>
            <a:pPr marL="355600" marR="125476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Develop Relevant Paths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to  Objectives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Conduct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Fish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Bone</a:t>
            </a:r>
            <a:r>
              <a:rPr sz="2400" b="1" spc="-114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Develop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What If</a:t>
            </a:r>
            <a:r>
              <a:rPr sz="2400" b="1" spc="-2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Scenario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Conduct Sensitivity</a:t>
            </a:r>
            <a:r>
              <a:rPr sz="2400" b="1" spc="-114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Assess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Risk</a:t>
            </a:r>
            <a:r>
              <a:rPr sz="2400" b="1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Probability</a:t>
            </a:r>
            <a:endParaRPr sz="2400">
              <a:latin typeface="Arial"/>
              <a:cs typeface="Arial"/>
            </a:endParaRPr>
          </a:p>
          <a:p>
            <a:pPr marL="355600" marR="1016635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Evaluate Risk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–</a:t>
            </a:r>
            <a:r>
              <a:rPr sz="2400" b="1" spc="-3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Opportunity 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  <a:p>
            <a:pPr marL="520065" indent="-508000">
              <a:lnSpc>
                <a:spcPct val="100000"/>
              </a:lnSpc>
              <a:buAutoNum type="arabicPeriod" startAt="3"/>
              <a:tabLst>
                <a:tab pos="5207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Determine Risk </a:t>
            </a:r>
            <a:r>
              <a:rPr sz="2400" b="1" spc="-25" dirty="0">
                <a:solidFill>
                  <a:srgbClr val="313131"/>
                </a:solidFill>
                <a:latin typeface="Arial"/>
                <a:cs typeface="Arial"/>
              </a:rPr>
              <a:t>Tolerance</a:t>
            </a:r>
            <a:r>
              <a:rPr sz="2400" b="1" spc="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605155" indent="-593090">
              <a:lnSpc>
                <a:spcPct val="100000"/>
              </a:lnSpc>
              <a:buAutoNum type="arabicPeriod" startAt="3"/>
              <a:tabLst>
                <a:tab pos="605155" algn="l"/>
                <a:tab pos="60579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Evaluate Cost 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Benefit</a:t>
            </a:r>
            <a:r>
              <a:rPr sz="2400" b="1" spc="-10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520065" indent="-5080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520700" algn="l"/>
              </a:tabLst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Select</a:t>
            </a:r>
            <a:r>
              <a:rPr sz="2400" b="1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Decision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1705</Words>
  <Application>Microsoft Office PowerPoint</Application>
  <PresentationFormat>Custom</PresentationFormat>
  <Paragraphs>528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RISK MANAGEMENT</vt:lpstr>
      <vt:lpstr>Minggu ke 10 s/d 14 Petunjuk Praktis Implementasi manajemen Risiko</vt:lpstr>
      <vt:lpstr>CONTENT</vt:lpstr>
      <vt:lpstr>Basic Concept of Risk Management</vt:lpstr>
      <vt:lpstr>Uncertainty</vt:lpstr>
      <vt:lpstr>Theoretical Foundation of Risk Management</vt:lpstr>
      <vt:lpstr>Approach</vt:lpstr>
      <vt:lpstr>Framework</vt:lpstr>
      <vt:lpstr>Implementation Steps</vt:lpstr>
      <vt:lpstr>Konsep Risk That Matter (Risk Ranking)</vt:lpstr>
      <vt:lpstr>Risk That Matter (Risk Ranking)</vt:lpstr>
      <vt:lpstr>Risk That Matter (Risk Ranking)</vt:lpstr>
      <vt:lpstr>Risk That Matter (Risk Ranking)</vt:lpstr>
      <vt:lpstr>Risk That Matter (Risk Ranking)</vt:lpstr>
      <vt:lpstr>Risk Ranking Factor</vt:lpstr>
      <vt:lpstr>Risk Ranking Factor: Likelihood</vt:lpstr>
      <vt:lpstr>Risk Ranking Factor: Scope of Impact</vt:lpstr>
      <vt:lpstr>Risk Ranking Factor: Level of Impact</vt:lpstr>
      <vt:lpstr>Risk ranking Factor: Velocity of Risk (VoR)</vt:lpstr>
      <vt:lpstr>Risk ranking Factor: Velocity of Risk (VoR)</vt:lpstr>
      <vt:lpstr>Risk ranking Factor: Velocity of Risk (VoR)</vt:lpstr>
      <vt:lpstr>Risk ranking Factor: Velocity of Risk (VoR)</vt:lpstr>
      <vt:lpstr>Risk ranking Factor: Velocity of Risk (VoR)</vt:lpstr>
      <vt:lpstr>Risk ranking Factor: Velocity of Risk (VoR)</vt:lpstr>
      <vt:lpstr>Risk ranking Factor: Velocity of Risk (VoR)</vt:lpstr>
      <vt:lpstr>Risk ranking Factor: Velocity of Risk (VoR)</vt:lpstr>
      <vt:lpstr>Risk ranking Factor: Velocity of Risk (VoR)</vt:lpstr>
      <vt:lpstr>Risk Ranking Factor :Control Effectiveness</vt:lpstr>
      <vt:lpstr>Risk Ranking Factor :Control Effectiveness</vt:lpstr>
      <vt:lpstr>Risk Ranking Factor :Control Effectiveness</vt:lpstr>
      <vt:lpstr>Risk Ranking Factor :Control Effectiveness</vt:lpstr>
      <vt:lpstr>Key Risk Indicator (KRI)</vt:lpstr>
      <vt:lpstr>Key Risk Indicator: Definisi</vt:lpstr>
      <vt:lpstr>Key Risk Indicator: Pengukuran</vt:lpstr>
      <vt:lpstr>Key Risk Indicator: Pengukuran</vt:lpstr>
      <vt:lpstr>Key Risk Indicator: Pengukuran</vt:lpstr>
      <vt:lpstr>Key Risk Indicator: Pengukuran</vt:lpstr>
      <vt:lpstr>Key Risk Indicator: Contoh Pengukuran</vt:lpstr>
      <vt:lpstr>Key Risk Indicator: Contoh Pengukuran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Sudarwan</dc:creator>
  <cp:lastModifiedBy>BPISTI2008</cp:lastModifiedBy>
  <cp:revision>1</cp:revision>
  <dcterms:created xsi:type="dcterms:W3CDTF">2019-04-07T06:57:09Z</dcterms:created>
  <dcterms:modified xsi:type="dcterms:W3CDTF">2019-04-07T07:08:41Z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2019-04-07T00:00:00Z</vt:filetime>
  </property>
</Properties>
</file>