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48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2025" y="224154"/>
            <a:ext cx="77279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0097" y="305815"/>
            <a:ext cx="7591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3250" y="1888362"/>
            <a:ext cx="9445498" cy="414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279" y="694944"/>
            <a:ext cx="7825740" cy="168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160" y="1504188"/>
            <a:ext cx="9561576" cy="1680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3316" y="937640"/>
            <a:ext cx="8580120" cy="175689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960119">
              <a:lnSpc>
                <a:spcPts val="6380"/>
              </a:lnSpc>
              <a:spcBef>
                <a:spcPts val="900"/>
              </a:spcBef>
            </a:pPr>
            <a:r>
              <a:rPr sz="59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Pengantar</a:t>
            </a:r>
            <a:r>
              <a:rPr sz="59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9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manajemen</a:t>
            </a:r>
            <a:r>
              <a:rPr sz="5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59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Risiko</a:t>
            </a:r>
            <a:r>
              <a:rPr sz="59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9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Minggu</a:t>
            </a:r>
            <a:r>
              <a:rPr sz="5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9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sz="59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2, 3</a:t>
            </a:r>
            <a:r>
              <a:rPr lang="en-US" sz="59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,4,5,6</a:t>
            </a:r>
            <a:endParaRPr sz="5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4457" y="4192651"/>
            <a:ext cx="6400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Sudarwan, Ph.D, </a:t>
            </a:r>
            <a:r>
              <a:rPr sz="2800" b="1" spc="-15" dirty="0">
                <a:solidFill>
                  <a:srgbClr val="852267"/>
                </a:solidFill>
                <a:latin typeface="Times New Roman"/>
                <a:cs typeface="Times New Roman"/>
              </a:rPr>
              <a:t>Ak,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CIA, CCSA,</a:t>
            </a:r>
            <a:r>
              <a:rPr sz="2800" b="1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CRMA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29902"/>
            <a:ext cx="10356215" cy="39858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4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3200" spc="-45" dirty="0">
                <a:solidFill>
                  <a:srgbClr val="313131"/>
                </a:solidFill>
                <a:latin typeface="Times New Roman"/>
                <a:cs typeface="Times New Roman"/>
              </a:rPr>
              <a:t>Teori </a:t>
            </a:r>
            <a:r>
              <a:rPr sz="3200" spc="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Mendasari Manajemen</a:t>
            </a:r>
            <a:r>
              <a:rPr sz="32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3200">
              <a:latin typeface="Times New Roman"/>
              <a:cs typeface="Times New Roman"/>
            </a:endParaRPr>
          </a:p>
          <a:p>
            <a:pPr marL="1604010" lvl="1" indent="-515620">
              <a:lnSpc>
                <a:spcPct val="100000"/>
              </a:lnSpc>
              <a:spcBef>
                <a:spcPts val="470"/>
              </a:spcBef>
              <a:buAutoNum type="alphaLcPeriod" startAt="3"/>
              <a:tabLst>
                <a:tab pos="1603375" algn="l"/>
                <a:tab pos="1604010" algn="l"/>
              </a:tabLst>
            </a:pP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Hasil yang optimal:</a:t>
            </a:r>
            <a:endParaRPr sz="28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2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spc="-35" dirty="0">
                <a:solidFill>
                  <a:srgbClr val="313131"/>
                </a:solidFill>
                <a:latin typeface="Times New Roman"/>
                <a:cs typeface="Times New Roman"/>
              </a:rPr>
              <a:t>Teori</a:t>
            </a:r>
            <a:r>
              <a:rPr sz="24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Probabilitas</a:t>
            </a:r>
            <a:endParaRPr sz="24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1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spc="-35" dirty="0">
                <a:solidFill>
                  <a:srgbClr val="313131"/>
                </a:solidFill>
                <a:latin typeface="Times New Roman"/>
                <a:cs typeface="Times New Roman"/>
              </a:rPr>
              <a:t>Teori</a:t>
            </a:r>
            <a:r>
              <a:rPr sz="24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Kontijensi</a:t>
            </a:r>
            <a:endParaRPr sz="24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1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spc="-35" dirty="0">
                <a:solidFill>
                  <a:srgbClr val="313131"/>
                </a:solidFill>
                <a:latin typeface="Times New Roman"/>
                <a:cs typeface="Times New Roman"/>
              </a:rPr>
              <a:t>Teori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Pengambilan</a:t>
            </a:r>
            <a:r>
              <a:rPr sz="24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keputusan</a:t>
            </a:r>
            <a:endParaRPr sz="2400">
              <a:latin typeface="Times New Roman"/>
              <a:cs typeface="Times New Roman"/>
            </a:endParaRPr>
          </a:p>
          <a:p>
            <a:pPr marL="2002789" lvl="2" indent="-457834">
              <a:lnSpc>
                <a:spcPts val="2595"/>
              </a:lnSpc>
              <a:spcBef>
                <a:spcPts val="50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spc="-35" dirty="0">
                <a:solidFill>
                  <a:srgbClr val="313131"/>
                </a:solidFill>
                <a:latin typeface="Times New Roman"/>
                <a:cs typeface="Times New Roman"/>
              </a:rPr>
              <a:t>Teori</a:t>
            </a:r>
            <a:r>
              <a:rPr sz="24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Konstrain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</a:pP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Latihan:</a:t>
            </a:r>
            <a:endParaRPr sz="2400">
              <a:latin typeface="Times New Roman"/>
              <a:cs typeface="Times New Roman"/>
            </a:endParaRPr>
          </a:p>
          <a:p>
            <a:pPr marL="1545590" marR="5080">
              <a:lnSpc>
                <a:spcPts val="2590"/>
              </a:lnSpc>
              <a:spcBef>
                <a:spcPts val="1935"/>
              </a:spcBef>
              <a:tabLst>
                <a:tab pos="3246755" algn="l"/>
                <a:tab pos="4034790" algn="l"/>
                <a:tab pos="4498340" algn="l"/>
                <a:tab pos="5200650" algn="l"/>
                <a:tab pos="6476365" algn="l"/>
                <a:tab pos="7533005" algn="l"/>
                <a:tab pos="8592185" algn="l"/>
                <a:tab pos="9413875" algn="l"/>
              </a:tabLst>
            </a:pP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Aplika</a:t>
            </a:r>
            <a:r>
              <a:rPr sz="2400" spc="-15" dirty="0">
                <a:solidFill>
                  <a:srgbClr val="31313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ikan	teori	</a:t>
            </a:r>
            <a:r>
              <a:rPr sz="2400" spc="-15" dirty="0">
                <a:solidFill>
                  <a:srgbClr val="31313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i	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atas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	ter</a:t>
            </a:r>
            <a:r>
              <a:rPr sz="2400" spc="-15" dirty="0">
                <a:solidFill>
                  <a:srgbClr val="313131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ap	co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toh	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kkasus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	yang	di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ah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s  sebelumnya.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245" y="364616"/>
            <a:ext cx="59690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752600">
              <a:lnSpc>
                <a:spcPts val="3890"/>
              </a:lnSpc>
              <a:spcBef>
                <a:spcPts val="585"/>
              </a:spcBef>
            </a:pPr>
            <a:r>
              <a:rPr b="1" spc="-5" dirty="0">
                <a:latin typeface="Times New Roman"/>
                <a:cs typeface="Times New Roman"/>
              </a:rPr>
              <a:t>Minggu ke 2  Pengertian Manajemen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Risiko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272" y="1420748"/>
            <a:ext cx="2547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1.	</a:t>
            </a:r>
            <a:r>
              <a:rPr sz="1800" spc="-10" dirty="0">
                <a:solidFill>
                  <a:srgbClr val="313131"/>
                </a:solidFill>
                <a:latin typeface="Times New Roman"/>
                <a:cs typeface="Times New Roman"/>
              </a:rPr>
              <a:t>Tujuan</a:t>
            </a:r>
            <a:r>
              <a:rPr sz="1800" spc="-9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Pembelajaran: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719" y="1695678"/>
            <a:ext cx="175895" cy="6140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spc="5" dirty="0">
                <a:solidFill>
                  <a:srgbClr val="313131"/>
                </a:solidFill>
                <a:latin typeface="Times New Roman"/>
                <a:cs typeface="Times New Roman"/>
              </a:rPr>
              <a:t>1)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5" dirty="0">
                <a:solidFill>
                  <a:srgbClr val="313131"/>
                </a:solidFill>
                <a:latin typeface="Times New Roman"/>
                <a:cs typeface="Times New Roman"/>
              </a:rPr>
              <a:t>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7560" y="1695678"/>
            <a:ext cx="7893684" cy="614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900"/>
              </a:lnSpc>
              <a:spcBef>
                <a:spcPts val="95"/>
              </a:spcBef>
              <a:tabLst>
                <a:tab pos="4152265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Memberikan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pemahaman 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tepat mengenai konsep dan teori serta kerangka praktik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manjemen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risiko.  Menjelaskan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gambaran umum</a:t>
            </a:r>
            <a:r>
              <a:rPr sz="1400" spc="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mengeani</a:t>
            </a:r>
            <a:r>
              <a:rPr sz="1400" spc="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kontekstualitas	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praktik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pada organisasi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400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313131"/>
                </a:solidFill>
                <a:latin typeface="Times New Roman"/>
                <a:cs typeface="Times New Roman"/>
              </a:rPr>
              <a:t>bisnis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272" y="2252077"/>
            <a:ext cx="10370185" cy="268097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62280" indent="-449580">
              <a:lnSpc>
                <a:spcPct val="100000"/>
              </a:lnSpc>
              <a:spcBef>
                <a:spcPts val="919"/>
              </a:spcBef>
              <a:buAutoNum type="arabicPeriod" startAt="2"/>
              <a:tabLst>
                <a:tab pos="461645" algn="l"/>
                <a:tab pos="462280" algn="l"/>
              </a:tabLst>
            </a:pP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Metode</a:t>
            </a:r>
            <a:r>
              <a:rPr sz="18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pembelajaran:</a:t>
            </a:r>
            <a:endParaRPr sz="1800">
              <a:latin typeface="Times New Roman"/>
              <a:cs typeface="Times New Roman"/>
            </a:endParaRPr>
          </a:p>
          <a:p>
            <a:pPr marL="919480" lvl="1" indent="-449580">
              <a:lnSpc>
                <a:spcPct val="100000"/>
              </a:lnSpc>
              <a:spcBef>
                <a:spcPts val="645"/>
              </a:spcBef>
              <a:buAutoNum type="arabicParenR"/>
              <a:tabLst>
                <a:tab pos="918844" algn="l"/>
                <a:tab pos="919480" algn="l"/>
              </a:tabLst>
            </a:pPr>
            <a:r>
              <a:rPr sz="1400" spc="-20" dirty="0">
                <a:solidFill>
                  <a:srgbClr val="313131"/>
                </a:solidFill>
                <a:latin typeface="Times New Roman"/>
                <a:cs typeface="Times New Roman"/>
              </a:rPr>
              <a:t>Tatap</a:t>
            </a:r>
            <a:r>
              <a:rPr sz="14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muka</a:t>
            </a:r>
            <a:endParaRPr sz="1400">
              <a:latin typeface="Times New Roman"/>
              <a:cs typeface="Times New Roman"/>
            </a:endParaRPr>
          </a:p>
          <a:p>
            <a:pPr marL="919480" lvl="1" indent="-449580">
              <a:lnSpc>
                <a:spcPct val="100000"/>
              </a:lnSpc>
              <a:spcBef>
                <a:spcPts val="635"/>
              </a:spcBef>
              <a:buAutoNum type="arabicParenR"/>
              <a:tabLst>
                <a:tab pos="918844" algn="l"/>
                <a:tab pos="91948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Diskusi</a:t>
            </a:r>
            <a:r>
              <a:rPr sz="14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interaktif</a:t>
            </a:r>
            <a:endParaRPr sz="1400">
              <a:latin typeface="Times New Roman"/>
              <a:cs typeface="Times New Roman"/>
            </a:endParaRPr>
          </a:p>
          <a:p>
            <a:pPr marL="919480" lvl="1" indent="-449580">
              <a:lnSpc>
                <a:spcPct val="100000"/>
              </a:lnSpc>
              <a:spcBef>
                <a:spcPts val="635"/>
              </a:spcBef>
              <a:buAutoNum type="arabicParenR"/>
              <a:tabLst>
                <a:tab pos="918844" algn="l"/>
                <a:tab pos="919480" algn="l"/>
              </a:tabLst>
            </a:pPr>
            <a:r>
              <a:rPr sz="1400" spc="-10" dirty="0">
                <a:solidFill>
                  <a:srgbClr val="313131"/>
                </a:solidFill>
                <a:latin typeface="Times New Roman"/>
                <a:cs typeface="Times New Roman"/>
              </a:rPr>
              <a:t>Tugas</a:t>
            </a:r>
            <a:endParaRPr sz="1400">
              <a:latin typeface="Times New Roman"/>
              <a:cs typeface="Times New Roman"/>
            </a:endParaRPr>
          </a:p>
          <a:p>
            <a:pPr marL="919480" lvl="1" indent="-449580">
              <a:lnSpc>
                <a:spcPct val="100000"/>
              </a:lnSpc>
              <a:spcBef>
                <a:spcPts val="625"/>
              </a:spcBef>
              <a:buAutoNum type="arabicParenR"/>
              <a:tabLst>
                <a:tab pos="918844" algn="l"/>
                <a:tab pos="91948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Presentasi</a:t>
            </a:r>
            <a:r>
              <a:rPr sz="14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tugas</a:t>
            </a:r>
            <a:endParaRPr sz="14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461645" algn="l"/>
                <a:tab pos="462280" algn="l"/>
              </a:tabLst>
            </a:pPr>
            <a:r>
              <a:rPr sz="1600" spc="-5" dirty="0">
                <a:solidFill>
                  <a:srgbClr val="313131"/>
                </a:solidFill>
                <a:latin typeface="Times New Roman"/>
                <a:cs typeface="Times New Roman"/>
              </a:rPr>
              <a:t>Hasil yang</a:t>
            </a:r>
            <a:r>
              <a:rPr sz="1600" spc="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13131"/>
                </a:solidFill>
                <a:latin typeface="Times New Roman"/>
                <a:cs typeface="Times New Roman"/>
              </a:rPr>
              <a:t>diharapkan:</a:t>
            </a:r>
            <a:endParaRPr sz="1600">
              <a:latin typeface="Times New Roman"/>
              <a:cs typeface="Times New Roman"/>
            </a:endParaRPr>
          </a:p>
          <a:p>
            <a:pPr marL="919480" lvl="1" indent="-449580">
              <a:lnSpc>
                <a:spcPct val="100000"/>
              </a:lnSpc>
              <a:spcBef>
                <a:spcPts val="645"/>
              </a:spcBef>
              <a:buAutoNum type="arabicParenR"/>
              <a:tabLst>
                <a:tab pos="918844" algn="l"/>
                <a:tab pos="91948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Mahasiwa dapat </a:t>
            </a:r>
            <a:r>
              <a:rPr sz="1400" spc="-10" dirty="0">
                <a:solidFill>
                  <a:srgbClr val="313131"/>
                </a:solidFill>
                <a:latin typeface="Times New Roman"/>
                <a:cs typeface="Times New Roman"/>
              </a:rPr>
              <a:t>memhami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konsep, teori, dan kerangka praktik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</a:t>
            </a:r>
            <a:r>
              <a:rPr sz="14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400">
              <a:latin typeface="Times New Roman"/>
              <a:cs typeface="Times New Roman"/>
            </a:endParaRPr>
          </a:p>
          <a:p>
            <a:pPr marL="918844" marR="5080" lvl="1" indent="-449580">
              <a:lnSpc>
                <a:spcPts val="1510"/>
              </a:lnSpc>
              <a:spcBef>
                <a:spcPts val="815"/>
              </a:spcBef>
              <a:buAutoNum type="arabicParenR"/>
              <a:tabLst>
                <a:tab pos="918844" algn="l"/>
                <a:tab pos="91948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Mahasiswa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dapat mengaplikasikan pemahaman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konsep,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teori, dan kerangka praktik manajemen risiko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dalam analisis kasus secara  kontekstual.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3770" y="305815"/>
            <a:ext cx="5203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Pengerian Risiko</a:t>
            </a:r>
            <a:r>
              <a:rPr spc="10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98651"/>
            <a:ext cx="5580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1.	Pengertian Manajemen</a:t>
            </a:r>
            <a:r>
              <a:rPr sz="3200" spc="-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83475" y="1708785"/>
          <a:ext cx="9793605" cy="4307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280"/>
                <a:gridCol w="3905250"/>
                <a:gridCol w="3905250"/>
                <a:gridCol w="1012825"/>
              </a:tblGrid>
              <a:tr h="990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Pengertan Manajemen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Maksud dan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Tujuan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Manajemen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590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590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590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590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590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19175"/>
            <a:ext cx="10359390" cy="451993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1515"/>
              </a:spcBef>
              <a:buAutoNum type="arabicPeriod" startAt="2"/>
              <a:tabLst>
                <a:tab pos="528320" algn="l"/>
              </a:tabLst>
            </a:pP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Pengertian Manajemen</a:t>
            </a:r>
            <a:r>
              <a:rPr sz="32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3200">
              <a:latin typeface="Times New Roman"/>
              <a:cs typeface="Times New Roman"/>
            </a:endParaRPr>
          </a:p>
          <a:p>
            <a:pPr marL="550545" marR="5080" algn="just">
              <a:lnSpc>
                <a:spcPts val="3460"/>
              </a:lnSpc>
              <a:spcBef>
                <a:spcPts val="1850"/>
              </a:spcBef>
            </a:pPr>
            <a:r>
              <a:rPr sz="3200" spc="-15" dirty="0">
                <a:solidFill>
                  <a:srgbClr val="313131"/>
                </a:solidFill>
                <a:latin typeface="Times New Roman"/>
                <a:cs typeface="Times New Roman"/>
              </a:rPr>
              <a:t>“Tindakan</a:t>
            </a:r>
            <a:r>
              <a:rPr sz="3200" spc="77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yang dilakukan </a:t>
            </a:r>
            <a:r>
              <a:rPr sz="3200" spc="-5" dirty="0">
                <a:solidFill>
                  <a:srgbClr val="313131"/>
                </a:solidFill>
                <a:latin typeface="Times New Roman"/>
                <a:cs typeface="Times New Roman"/>
              </a:rPr>
              <a:t>untuk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mencapai </a:t>
            </a:r>
            <a:r>
              <a:rPr sz="32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kombinasi  yang optimal </a:t>
            </a:r>
            <a:r>
              <a:rPr sz="3200" spc="-5" dirty="0">
                <a:solidFill>
                  <a:srgbClr val="313131"/>
                </a:solidFill>
                <a:latin typeface="Times New Roman"/>
                <a:cs typeface="Times New Roman"/>
              </a:rPr>
              <a:t>antara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tingkat </a:t>
            </a:r>
            <a:r>
              <a:rPr sz="32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risiko,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biaya pengelolaan  risiko dan manfaat yang diharapkan dari hasil pengelolaan  risiko”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50">
              <a:latin typeface="Times New Roman"/>
              <a:cs typeface="Times New Roman"/>
            </a:endParaRPr>
          </a:p>
          <a:p>
            <a:pPr marL="584200" indent="-572135" algn="just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584835" algn="l"/>
              </a:tabLst>
            </a:pP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Latihan:</a:t>
            </a:r>
            <a:endParaRPr sz="2800">
              <a:latin typeface="Times New Roman"/>
              <a:cs typeface="Times New Roman"/>
            </a:endParaRPr>
          </a:p>
          <a:p>
            <a:pPr marL="698500" marR="5080" indent="24130" algn="just">
              <a:lnSpc>
                <a:spcPts val="3030"/>
              </a:lnSpc>
              <a:spcBef>
                <a:spcPts val="830"/>
              </a:spcBef>
            </a:pPr>
            <a:r>
              <a:rPr sz="2800" dirty="0">
                <a:solidFill>
                  <a:srgbClr val="313131"/>
                </a:solidFill>
                <a:latin typeface="Times New Roman"/>
                <a:cs typeface="Times New Roman"/>
              </a:rPr>
              <a:t>Deskripsikan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kondisi yang terekspose pada </a:t>
            </a:r>
            <a:r>
              <a:rPr sz="2800" dirty="0">
                <a:solidFill>
                  <a:srgbClr val="313131"/>
                </a:solidFill>
                <a:latin typeface="Times New Roman"/>
                <a:cs typeface="Times New Roman"/>
              </a:rPr>
              <a:t>rsiko-rsiko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tertentu dan  tidakan yang diperlukan </a:t>
            </a:r>
            <a:r>
              <a:rPr sz="2800" dirty="0">
                <a:solidFill>
                  <a:srgbClr val="313131"/>
                </a:solidFill>
                <a:latin typeface="Times New Roman"/>
                <a:cs typeface="Times New Roman"/>
              </a:rPr>
              <a:t>untuk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mengelola </a:t>
            </a:r>
            <a:r>
              <a:rPr sz="2800" dirty="0">
                <a:solidFill>
                  <a:srgbClr val="313131"/>
                </a:solidFill>
                <a:latin typeface="Times New Roman"/>
                <a:cs typeface="Times New Roman"/>
              </a:rPr>
              <a:t>rsiko</a:t>
            </a:r>
            <a:r>
              <a:rPr sz="28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tersebut.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29866"/>
            <a:ext cx="8042275" cy="54610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1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000" dirty="0">
                <a:solidFill>
                  <a:srgbClr val="313131"/>
                </a:solidFill>
                <a:latin typeface="Times New Roman"/>
                <a:cs typeface="Times New Roman"/>
              </a:rPr>
              <a:t>Kata Kunci </a:t>
            </a:r>
            <a:r>
              <a:rPr sz="3000" spc="-5" dirty="0">
                <a:solidFill>
                  <a:srgbClr val="313131"/>
                </a:solidFill>
                <a:latin typeface="Times New Roman"/>
                <a:cs typeface="Times New Roman"/>
              </a:rPr>
              <a:t>dalamPengertian Manajemen</a:t>
            </a:r>
            <a:r>
              <a:rPr sz="3000" spc="1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3000">
              <a:latin typeface="Times New Roman"/>
              <a:cs typeface="Times New Roman"/>
            </a:endParaRPr>
          </a:p>
          <a:p>
            <a:pPr marL="1065530" lvl="1" indent="-515620">
              <a:lnSpc>
                <a:spcPts val="3529"/>
              </a:lnSpc>
              <a:spcBef>
                <a:spcPts val="720"/>
              </a:spcBef>
              <a:buAutoNum type="arabicParenR"/>
              <a:tabLst>
                <a:tab pos="1065530" algn="l"/>
                <a:tab pos="1066165" algn="l"/>
              </a:tabLst>
            </a:pPr>
            <a:r>
              <a:rPr sz="3000" spc="-15" dirty="0">
                <a:solidFill>
                  <a:srgbClr val="313131"/>
                </a:solidFill>
                <a:latin typeface="Times New Roman"/>
                <a:cs typeface="Times New Roman"/>
              </a:rPr>
              <a:t>Tindakan </a:t>
            </a:r>
            <a:r>
              <a:rPr sz="30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3000" spc="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313131"/>
                </a:solidFill>
                <a:latin typeface="Times New Roman"/>
                <a:cs typeface="Times New Roman"/>
              </a:rPr>
              <a:t>dilakukan:</a:t>
            </a:r>
            <a:endParaRPr sz="30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85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Kebijakan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9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Struktur</a:t>
            </a:r>
            <a:r>
              <a:rPr sz="26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13131"/>
                </a:solidFill>
                <a:latin typeface="Times New Roman"/>
                <a:cs typeface="Times New Roman"/>
              </a:rPr>
              <a:t>Organisasi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8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Sistem prosedur</a:t>
            </a:r>
            <a:r>
              <a:rPr sz="26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operasi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85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Sistem dan prosedur </a:t>
            </a:r>
            <a:r>
              <a:rPr sz="26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</a:t>
            </a:r>
            <a:r>
              <a:rPr sz="26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9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Sistem</a:t>
            </a:r>
            <a:r>
              <a:rPr sz="26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Informasi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8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spc="-5" dirty="0">
                <a:solidFill>
                  <a:srgbClr val="313131"/>
                </a:solidFill>
                <a:latin typeface="Times New Roman"/>
                <a:cs typeface="Times New Roman"/>
              </a:rPr>
              <a:t>Uraian </a:t>
            </a: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kewenangan, tugas dan tanggung</a:t>
            </a:r>
            <a:r>
              <a:rPr sz="2600" spc="-9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13131"/>
                </a:solidFill>
                <a:latin typeface="Times New Roman"/>
                <a:cs typeface="Times New Roman"/>
              </a:rPr>
              <a:t>jawab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8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Sistem pengambilan</a:t>
            </a:r>
            <a:r>
              <a:rPr sz="26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keputusan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9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spc="-35" dirty="0">
                <a:solidFill>
                  <a:srgbClr val="313131"/>
                </a:solidFill>
                <a:latin typeface="Times New Roman"/>
                <a:cs typeface="Times New Roman"/>
              </a:rPr>
              <a:t>Tools </a:t>
            </a: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26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metodologi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2985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Penganggaran berbasis</a:t>
            </a:r>
            <a:r>
              <a:rPr sz="2600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2600">
              <a:latin typeface="Times New Roman"/>
              <a:cs typeface="Times New Roman"/>
            </a:endParaRPr>
          </a:p>
          <a:p>
            <a:pPr marL="1522730" lvl="2" indent="-434975">
              <a:lnSpc>
                <a:spcPts val="3050"/>
              </a:lnSpc>
              <a:buAutoNum type="alphaLcPeriod"/>
              <a:tabLst>
                <a:tab pos="1522730" algn="l"/>
                <a:tab pos="1523365" algn="l"/>
              </a:tabLst>
            </a:pPr>
            <a:r>
              <a:rPr sz="2600" dirty="0">
                <a:solidFill>
                  <a:srgbClr val="313131"/>
                </a:solidFill>
                <a:latin typeface="Times New Roman"/>
                <a:cs typeface="Times New Roman"/>
              </a:rPr>
              <a:t>KPI berbasis</a:t>
            </a:r>
            <a:r>
              <a:rPr sz="26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2600">
              <a:latin typeface="Times New Roman"/>
              <a:cs typeface="Times New Roman"/>
            </a:endParaRPr>
          </a:p>
          <a:p>
            <a:pPr marL="631190">
              <a:lnSpc>
                <a:spcPct val="100000"/>
              </a:lnSpc>
              <a:spcBef>
                <a:spcPts val="715"/>
              </a:spcBef>
            </a:pPr>
            <a:r>
              <a:rPr sz="3000" spc="-5" dirty="0">
                <a:solidFill>
                  <a:srgbClr val="313131"/>
                </a:solidFill>
                <a:latin typeface="Times New Roman"/>
                <a:cs typeface="Times New Roman"/>
              </a:rPr>
              <a:t>Latihan: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906" y="695492"/>
            <a:ext cx="10324465" cy="530479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Latihan: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  <a:spcBef>
                <a:spcPts val="1210"/>
              </a:spcBef>
            </a:pP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Suatu perusahaan kontraktor memiliki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4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(empat) lini usaha,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yaitu (i)</a:t>
            </a:r>
            <a:r>
              <a:rPr sz="2400" spc="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Engineering,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290"/>
              </a:spcBef>
            </a:pP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(ii)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Pengadaan, (iii) Konstruksi, dan (iv) Pengelolaan Penyewaan Gedung. Saat ini  (September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2018)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perusahaan mendapat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5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kontrak pembangunan infrastruktur dari  pemerintah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dengan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total nilai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proyek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sebesar 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Rp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300 </a:t>
            </a:r>
            <a:r>
              <a:rPr sz="2400" spc="-25" dirty="0">
                <a:solidFill>
                  <a:srgbClr val="313131"/>
                </a:solidFill>
                <a:latin typeface="Times New Roman"/>
                <a:cs typeface="Times New Roman"/>
              </a:rPr>
              <a:t>milyar.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Nilai masing-masing 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proyek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berkasar antara Rp 50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M 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s/d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Rp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125 M.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Lokasi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proyek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tersebar 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di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pulau  Jawa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Sumatera. Pengerjaan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penyelesaian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proyek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dijadwalkan dalam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waktu  yang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hampir bersamaan,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dengan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durasi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waktu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pengerjaan selama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6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bulan. Di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luar  proyek 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di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atas, perusahaan juga sedang mengerjakan proyek-proyek pembangunan  civil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jembatan. Kapasitas teknis milik perusahaan yang masih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belum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terpakai  tinggal 35%. Semua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proyek yang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sedang dikerjakan oleh perusahaan harus selesai  tepat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waktu, jatuh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tempo penyelesaiannya berkisar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2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s/d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6 bulan dari sekarang.  Apabila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terjadi keterlambatan, perusahaan akan mendapatkan denda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masuk 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dalam daftar hiam vendor dari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pemilik</a:t>
            </a:r>
            <a:r>
              <a:rPr sz="2400" spc="-9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pekerjaan.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595"/>
              </a:lnSpc>
              <a:spcBef>
                <a:spcPts val="1225"/>
              </a:spcBef>
            </a:pP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Berdasarkan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data di </a:t>
            </a:r>
            <a:r>
              <a:rPr sz="2400" spc="-10" dirty="0">
                <a:solidFill>
                  <a:srgbClr val="313131"/>
                </a:solidFill>
                <a:latin typeface="Times New Roman"/>
                <a:cs typeface="Times New Roman"/>
              </a:rPr>
              <a:t>atas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coba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inventarisasi risiko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dihadapi tindakan</a:t>
            </a:r>
            <a:r>
              <a:rPr sz="2400" spc="28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595"/>
              </a:lnSpc>
            </a:pP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diperlukan untuk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menangan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24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tersebut.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19175"/>
            <a:ext cx="8540115" cy="281876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51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Kata Kunci dalamPengertian Manajemen</a:t>
            </a:r>
            <a:r>
              <a:rPr sz="3200" spc="-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3200">
              <a:latin typeface="Times New Roman"/>
              <a:cs typeface="Times New Roman"/>
            </a:endParaRPr>
          </a:p>
          <a:p>
            <a:pPr marL="1065530" lvl="1" indent="-515620">
              <a:lnSpc>
                <a:spcPct val="100000"/>
              </a:lnSpc>
              <a:spcBef>
                <a:spcPts val="1420"/>
              </a:spcBef>
              <a:buAutoNum type="arabicParenR" startAt="2"/>
              <a:tabLst>
                <a:tab pos="1065530" algn="l"/>
                <a:tab pos="1066165" algn="l"/>
              </a:tabLst>
            </a:pP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Kombinasi </a:t>
            </a:r>
            <a:r>
              <a:rPr sz="3200" spc="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optimal</a:t>
            </a:r>
            <a:r>
              <a:rPr sz="3200" spc="-10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(equilibrium):</a:t>
            </a:r>
            <a:endParaRPr sz="3200">
              <a:latin typeface="Times New Roman"/>
              <a:cs typeface="Times New Roman"/>
            </a:endParaRPr>
          </a:p>
          <a:p>
            <a:pPr marL="1522730" lvl="2" indent="-434975">
              <a:lnSpc>
                <a:spcPct val="100000"/>
              </a:lnSpc>
              <a:spcBef>
                <a:spcPts val="470"/>
              </a:spcBef>
              <a:buAutoNum type="alphaLcPeriod"/>
              <a:tabLst>
                <a:tab pos="1522730" algn="l"/>
                <a:tab pos="1523365" algn="l"/>
              </a:tabLst>
            </a:pPr>
            <a:r>
              <a:rPr sz="2800" spc="-20" dirty="0">
                <a:solidFill>
                  <a:srgbClr val="313131"/>
                </a:solidFill>
                <a:latin typeface="Times New Roman"/>
                <a:cs typeface="Times New Roman"/>
              </a:rPr>
              <a:t>Tingkat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 yang dapat diterima</a:t>
            </a:r>
            <a:r>
              <a:rPr sz="2800" spc="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(akseptabel)</a:t>
            </a:r>
            <a:endParaRPr sz="2800">
              <a:latin typeface="Times New Roman"/>
              <a:cs typeface="Times New Roman"/>
            </a:endParaRPr>
          </a:p>
          <a:p>
            <a:pPr marL="1522730" lvl="2" indent="-434975">
              <a:lnSpc>
                <a:spcPct val="100000"/>
              </a:lnSpc>
              <a:spcBef>
                <a:spcPts val="470"/>
              </a:spcBef>
              <a:buAutoNum type="alphaLcPeriod"/>
              <a:tabLst>
                <a:tab pos="1522730" algn="l"/>
                <a:tab pos="1523365" algn="l"/>
              </a:tabLst>
            </a:pP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Biaya yang efisien</a:t>
            </a:r>
            <a:endParaRPr sz="2800">
              <a:latin typeface="Times New Roman"/>
              <a:cs typeface="Times New Roman"/>
            </a:endParaRPr>
          </a:p>
          <a:p>
            <a:pPr marL="1522730" lvl="2" indent="-434975">
              <a:lnSpc>
                <a:spcPct val="100000"/>
              </a:lnSpc>
              <a:spcBef>
                <a:spcPts val="459"/>
              </a:spcBef>
              <a:buAutoNum type="alphaLcPeriod"/>
              <a:tabLst>
                <a:tab pos="1522730" algn="l"/>
                <a:tab pos="1523365" algn="l"/>
              </a:tabLst>
            </a:pP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Hasil yang</a:t>
            </a:r>
            <a:r>
              <a:rPr sz="28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optimal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45269"/>
            <a:ext cx="10355580" cy="52876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7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Kata Kunci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dalamPengertian Manajemen</a:t>
            </a:r>
            <a:r>
              <a:rPr sz="2000" spc="-6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2000">
              <a:latin typeface="Times New Roman"/>
              <a:cs typeface="Times New Roman"/>
            </a:endParaRPr>
          </a:p>
          <a:p>
            <a:pPr marL="1522730" lvl="1" indent="-434975">
              <a:lnSpc>
                <a:spcPct val="100000"/>
              </a:lnSpc>
              <a:spcBef>
                <a:spcPts val="155"/>
              </a:spcBef>
              <a:buAutoNum type="alphaLcPeriod"/>
              <a:tabLst>
                <a:tab pos="1522730" algn="l"/>
                <a:tab pos="1523365" algn="l"/>
              </a:tabLst>
            </a:pPr>
            <a:r>
              <a:rPr sz="1800" spc="-10" dirty="0">
                <a:solidFill>
                  <a:srgbClr val="313131"/>
                </a:solidFill>
                <a:latin typeface="Times New Roman"/>
                <a:cs typeface="Times New Roman"/>
              </a:rPr>
              <a:t>Tingkat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800" spc="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dapat diterima</a:t>
            </a:r>
            <a:r>
              <a:rPr sz="18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(akseptabel):</a:t>
            </a:r>
            <a:endParaRPr sz="18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60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Tingkat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toleransi</a:t>
            </a:r>
            <a:r>
              <a:rPr sz="15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70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Kemungkinan tingkat kejadian</a:t>
            </a:r>
            <a:r>
              <a:rPr sz="15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50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30" dirty="0">
                <a:solidFill>
                  <a:srgbClr val="313131"/>
                </a:solidFill>
                <a:latin typeface="Times New Roman"/>
                <a:cs typeface="Times New Roman"/>
              </a:rPr>
              <a:t>Waktu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dan frekwensi kejadian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6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Dampak</a:t>
            </a:r>
            <a:r>
              <a:rPr sz="1500" spc="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6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Agilitas </a:t>
            </a: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manajemen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dalam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kondisi</a:t>
            </a:r>
            <a:r>
              <a:rPr sz="1500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turbulensi</a:t>
            </a:r>
            <a:endParaRPr sz="15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lr>
                <a:srgbClr val="313131"/>
              </a:buClr>
              <a:buFont typeface="Times New Roman"/>
              <a:buAutoNum type="alphaLcParenR"/>
            </a:pPr>
            <a:endParaRPr sz="2000">
              <a:latin typeface="Times New Roman"/>
              <a:cs typeface="Times New Roman"/>
            </a:endParaRPr>
          </a:p>
          <a:p>
            <a:pPr marL="994410">
              <a:lnSpc>
                <a:spcPct val="100000"/>
              </a:lnSpc>
            </a:pP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Latihan: Berdasarkan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kasus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sebelumnya, lakukan analisis (asesmen dan evaluasi) tingkat risiko yang dihadapi</a:t>
            </a:r>
            <a:r>
              <a:rPr sz="1500" spc="9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perusahaan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545590" lvl="1" indent="-457834">
              <a:lnSpc>
                <a:spcPct val="100000"/>
              </a:lnSpc>
              <a:buAutoNum type="alphaLcPeriod" startAt="2"/>
              <a:tabLst>
                <a:tab pos="1545590" algn="l"/>
                <a:tab pos="1546225" algn="l"/>
              </a:tabLst>
            </a:pPr>
            <a:r>
              <a:rPr sz="1800" spc="5" dirty="0">
                <a:solidFill>
                  <a:srgbClr val="313131"/>
                </a:solidFill>
                <a:latin typeface="Times New Roman"/>
                <a:cs typeface="Times New Roman"/>
              </a:rPr>
              <a:t>Biaya </a:t>
            </a:r>
            <a:r>
              <a:rPr sz="18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</a:t>
            </a:r>
            <a:r>
              <a:rPr sz="18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18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6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Tingkat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kesiapan pengendalian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pada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kondisi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saat</a:t>
            </a:r>
            <a:r>
              <a:rPr sz="1500" spc="-10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ini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6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Tingkat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kesiapan pengendalian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1500" spc="-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diperlukan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50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Inisatif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perlu dilakukan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untuk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meingkatkan kesiapan pengendalian</a:t>
            </a:r>
            <a:r>
              <a:rPr sz="1500" spc="-114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5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26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Alternatif tindakan yang perlu dilakukan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untuk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meingkatkan kesiapan pengendalian</a:t>
            </a:r>
            <a:r>
              <a:rPr sz="1500" spc="-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500">
              <a:latin typeface="Times New Roman"/>
              <a:cs typeface="Times New Roman"/>
            </a:endParaRPr>
          </a:p>
          <a:p>
            <a:pPr marL="2002789" marR="5080" lvl="2" indent="-457200">
              <a:lnSpc>
                <a:spcPct val="70000"/>
              </a:lnSpc>
              <a:spcBef>
                <a:spcPts val="805"/>
              </a:spcBef>
              <a:buAutoNum type="alphaLcParenR"/>
              <a:tabLst>
                <a:tab pos="2002789" algn="l"/>
                <a:tab pos="2003425" algn="l"/>
                <a:tab pos="4389755" algn="l"/>
              </a:tabLst>
            </a:pP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Biaya  yang</a:t>
            </a:r>
            <a:r>
              <a:rPr sz="1500" spc="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diperlikan</a:t>
            </a:r>
            <a:r>
              <a:rPr sz="1500" spc="2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untuk	pelaksanaan inisiatif dan </a:t>
            </a: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tindakan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perlu </a:t>
            </a: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dilakukan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untuk meingkatkan  kesiapan pengendalian risiko</a:t>
            </a:r>
            <a:endParaRPr sz="1500">
              <a:latin typeface="Times New Roman"/>
              <a:cs typeface="Times New Roman"/>
            </a:endParaRPr>
          </a:p>
          <a:p>
            <a:pPr marL="994410">
              <a:lnSpc>
                <a:spcPct val="100000"/>
              </a:lnSpc>
              <a:spcBef>
                <a:spcPts val="250"/>
              </a:spcBef>
            </a:pP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Latihan: Berdasarkan kasus sebelumnya, lakukan</a:t>
            </a:r>
            <a:r>
              <a:rPr sz="15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  <a:p>
            <a:pPr marL="1451610" marR="2773680">
              <a:lnSpc>
                <a:spcPct val="114700"/>
              </a:lnSpc>
            </a:pP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i. Analisis </a:t>
            </a: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mengenai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inisiatif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diperlukan untuk meningkatkan pengendalian  ii.Estimasi biaya terkait dengan </a:t>
            </a:r>
            <a:r>
              <a:rPr sz="1500" dirty="0">
                <a:solidFill>
                  <a:srgbClr val="313131"/>
                </a:solidFill>
                <a:latin typeface="Times New Roman"/>
                <a:cs typeface="Times New Roman"/>
              </a:rPr>
              <a:t>inisiatif </a:t>
            </a:r>
            <a:r>
              <a:rPr sz="1500" spc="-10" dirty="0">
                <a:solidFill>
                  <a:srgbClr val="313131"/>
                </a:solidFill>
                <a:latin typeface="Times New Roman"/>
                <a:cs typeface="Times New Roman"/>
              </a:rPr>
              <a:t>peningkatan</a:t>
            </a:r>
            <a:r>
              <a:rPr sz="15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13131"/>
                </a:solidFill>
                <a:latin typeface="Times New Roman"/>
                <a:cs typeface="Times New Roman"/>
              </a:rPr>
              <a:t>pengendalian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pc="-5" dirty="0"/>
              <a:t>Pengerian</a:t>
            </a:r>
            <a:r>
              <a:rPr spc="20" dirty="0"/>
              <a:t> </a:t>
            </a:r>
            <a:r>
              <a:rPr spc="-5" dirty="0"/>
              <a:t>Manajemen	Risiko</a:t>
            </a:r>
            <a:r>
              <a:rPr spc="-45" dirty="0"/>
              <a:t> </a:t>
            </a:r>
            <a:r>
              <a:rPr spc="-5" dirty="0"/>
              <a:t>(Lanjutan)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29902"/>
            <a:ext cx="9657080" cy="39319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4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Kata Kunci dalam Pengertian Manajemen</a:t>
            </a:r>
            <a:r>
              <a:rPr sz="3200" spc="-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13131"/>
                </a:solidFill>
                <a:latin typeface="Times New Roman"/>
                <a:cs typeface="Times New Roman"/>
              </a:rPr>
              <a:t>Risiko:</a:t>
            </a:r>
            <a:endParaRPr sz="3200">
              <a:latin typeface="Times New Roman"/>
              <a:cs typeface="Times New Roman"/>
            </a:endParaRPr>
          </a:p>
          <a:p>
            <a:pPr marL="1604010" lvl="1" indent="-515620">
              <a:lnSpc>
                <a:spcPct val="100000"/>
              </a:lnSpc>
              <a:spcBef>
                <a:spcPts val="470"/>
              </a:spcBef>
              <a:buAutoNum type="alphaLcPeriod" startAt="3"/>
              <a:tabLst>
                <a:tab pos="1603375" algn="l"/>
                <a:tab pos="1604010" algn="l"/>
              </a:tabLst>
            </a:pPr>
            <a:r>
              <a:rPr sz="2800" spc="-5" dirty="0">
                <a:solidFill>
                  <a:srgbClr val="313131"/>
                </a:solidFill>
                <a:latin typeface="Times New Roman"/>
                <a:cs typeface="Times New Roman"/>
              </a:rPr>
              <a:t>Hasil yang optimal:</a:t>
            </a:r>
            <a:endParaRPr sz="28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2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Penurunan tingkat</a:t>
            </a:r>
            <a:r>
              <a:rPr sz="24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24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1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Peningkatan proporsi pencapaian</a:t>
            </a:r>
            <a:r>
              <a:rPr sz="2400" spc="-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tujuan</a:t>
            </a:r>
            <a:endParaRPr sz="24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1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i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2400" i="1" spc="-10" dirty="0">
                <a:solidFill>
                  <a:srgbClr val="313131"/>
                </a:solidFill>
                <a:latin typeface="Times New Roman"/>
                <a:cs typeface="Times New Roman"/>
              </a:rPr>
              <a:t> resilience</a:t>
            </a:r>
            <a:endParaRPr sz="2400">
              <a:latin typeface="Times New Roman"/>
              <a:cs typeface="Times New Roman"/>
            </a:endParaRPr>
          </a:p>
          <a:p>
            <a:pPr marL="2002789" lvl="2" indent="-457834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2002789" algn="l"/>
                <a:tab pos="2003425" algn="l"/>
              </a:tabLst>
            </a:pP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Dampak</a:t>
            </a:r>
            <a:r>
              <a:rPr sz="2400" spc="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2400">
              <a:latin typeface="Times New Roman"/>
              <a:cs typeface="Times New Roman"/>
            </a:endParaRPr>
          </a:p>
          <a:p>
            <a:pPr marL="544195" marR="5080" algn="just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Latihan: Berdasarkan kasus sebelumnya hitung nilai manfat yang  diperoleh dari penginkatan pengendalain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dihasilkan dari inisiatif 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2400" spc="-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131"/>
                </a:solidFill>
                <a:latin typeface="Times New Roman"/>
                <a:cs typeface="Times New Roman"/>
              </a:rPr>
              <a:t>diusulkan.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Custom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Minggu ke 2  Pengertian Manajemen Risiko</vt:lpstr>
      <vt:lpstr>Pengerian Risiko (Lanjutan)</vt:lpstr>
      <vt:lpstr>Pengerian Manajemen Risiko (Lanjutan)</vt:lpstr>
      <vt:lpstr>Pengerian Manajemen Risiko (Lanjutan)</vt:lpstr>
      <vt:lpstr>Pengerian Manajemen Risiko (Lanjutan)</vt:lpstr>
      <vt:lpstr>Pengerian Manajemen Risiko (Lanjutan)</vt:lpstr>
      <vt:lpstr>Pengerian Manajemen Risiko (Lanjutan)</vt:lpstr>
      <vt:lpstr>Pengerian Manajemen Risiko (Lanjutan)</vt:lpstr>
      <vt:lpstr>Pengerian Manajemen Risiko (Lanjutan)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Sudarwan</dc:creator>
  <cp:lastModifiedBy>BPISTI2008</cp:lastModifiedBy>
  <cp:revision>1</cp:revision>
  <dcterms:created xsi:type="dcterms:W3CDTF">2019-04-07T06:57:09Z</dcterms:created>
  <dcterms:modified xsi:type="dcterms:W3CDTF">2019-04-07T07:06:39Z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2019-04-07T00:00:00Z</vt:filetime>
  </property>
</Properties>
</file>