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8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2025" y="224154"/>
            <a:ext cx="77279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0097" y="305815"/>
            <a:ext cx="7591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3250" y="1888362"/>
            <a:ext cx="9445498" cy="414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6211" y="1094232"/>
            <a:ext cx="8316468" cy="168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79" y="1336624"/>
            <a:ext cx="733615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FFFFFF"/>
                </a:solidFill>
              </a:rPr>
              <a:t>RISK</a:t>
            </a:r>
            <a:r>
              <a:rPr sz="5900" spc="-70" dirty="0">
                <a:solidFill>
                  <a:srgbClr val="FFFFFF"/>
                </a:solidFill>
              </a:rPr>
              <a:t> </a:t>
            </a:r>
            <a:r>
              <a:rPr sz="5900" dirty="0">
                <a:solidFill>
                  <a:srgbClr val="FFFFFF"/>
                </a:solidFill>
              </a:rPr>
              <a:t>MANAGEMENT</a:t>
            </a:r>
            <a:endParaRPr sz="5900"/>
          </a:p>
        </p:txBody>
      </p:sp>
      <p:sp>
        <p:nvSpPr>
          <p:cNvPr id="5" name="object 5"/>
          <p:cNvSpPr txBox="1"/>
          <p:nvPr/>
        </p:nvSpPr>
        <p:spPr>
          <a:xfrm>
            <a:off x="4790694" y="3044443"/>
            <a:ext cx="2886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Theory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Practice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2648" y="4991227"/>
            <a:ext cx="569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rgbClr val="852267"/>
                </a:solidFill>
                <a:latin typeface="Times New Roman"/>
                <a:cs typeface="Times New Roman"/>
              </a:rPr>
              <a:t>Dr. </a:t>
            </a: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Sudarwan, Ak, CIA,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CCSA,</a:t>
            </a:r>
            <a:r>
              <a:rPr sz="2800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CRMA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8238" y="2895726"/>
            <a:ext cx="5332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Proses Manajemen</a:t>
            </a:r>
            <a:r>
              <a:rPr sz="4000" spc="10" dirty="0"/>
              <a:t> </a:t>
            </a:r>
            <a:r>
              <a:rPr sz="4000" spc="-5" dirty="0"/>
              <a:t>Risiko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470653" y="3451986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Based ISO</a:t>
            </a:r>
            <a:r>
              <a:rPr sz="3600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31000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3648" y="4219702"/>
            <a:ext cx="82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1.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0848" y="4219702"/>
            <a:ext cx="5880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852267"/>
                </a:solidFill>
                <a:latin typeface="Times New Roman"/>
                <a:cs typeface="Times New Roman"/>
              </a:rPr>
              <a:t>Konteks/Objective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8701" y="4436491"/>
            <a:ext cx="82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2.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5901" y="4436491"/>
            <a:ext cx="516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852267"/>
                </a:solidFill>
                <a:latin typeface="Times New Roman"/>
                <a:cs typeface="Times New Roman"/>
              </a:rPr>
              <a:t>Asesmen</a:t>
            </a: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852267"/>
                </a:solidFill>
                <a:latin typeface="Times New Roman"/>
                <a:cs typeface="Times New Roman"/>
              </a:rPr>
              <a:t>Risiko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7394" y="4601082"/>
            <a:ext cx="78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13131"/>
                </a:solidFill>
                <a:latin typeface="Times New Roman"/>
                <a:cs typeface="Times New Roman"/>
              </a:rPr>
              <a:t>a.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4594" y="4601082"/>
            <a:ext cx="365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313131"/>
                </a:solidFill>
                <a:latin typeface="Times New Roman"/>
                <a:cs typeface="Times New Roman"/>
              </a:rPr>
              <a:t>Identifikasi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7394" y="4767198"/>
            <a:ext cx="800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solidFill>
                  <a:srgbClr val="313131"/>
                </a:solidFill>
                <a:latin typeface="Times New Roman"/>
                <a:cs typeface="Times New Roman"/>
              </a:rPr>
              <a:t>b.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4594" y="4767198"/>
            <a:ext cx="2686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600" spc="-15" dirty="0">
                <a:solidFill>
                  <a:srgbClr val="313131"/>
                </a:solidFill>
                <a:latin typeface="Times New Roman"/>
                <a:cs typeface="Times New Roman"/>
              </a:rPr>
              <a:t>n</a:t>
            </a:r>
            <a:r>
              <a:rPr sz="600" spc="-5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600" spc="-25" dirty="0">
                <a:solidFill>
                  <a:srgbClr val="313131"/>
                </a:solidFill>
                <a:latin typeface="Times New Roman"/>
                <a:cs typeface="Times New Roman"/>
              </a:rPr>
              <a:t>l</a:t>
            </a:r>
            <a:r>
              <a:rPr sz="600" spc="-15" dirty="0">
                <a:solidFill>
                  <a:srgbClr val="313131"/>
                </a:solidFill>
                <a:latin typeface="Times New Roman"/>
                <a:cs typeface="Times New Roman"/>
              </a:rPr>
              <a:t>i</a:t>
            </a:r>
            <a:r>
              <a:rPr sz="600" dirty="0">
                <a:solidFill>
                  <a:srgbClr val="313131"/>
                </a:solidFill>
                <a:latin typeface="Times New Roman"/>
                <a:cs typeface="Times New Roman"/>
              </a:rPr>
              <a:t>sis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7394" y="4933315"/>
            <a:ext cx="78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13131"/>
                </a:solidFill>
                <a:latin typeface="Times New Roman"/>
                <a:cs typeface="Times New Roman"/>
              </a:rPr>
              <a:t>c.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4594" y="4933315"/>
            <a:ext cx="2832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313131"/>
                </a:solidFill>
                <a:latin typeface="Times New Roman"/>
                <a:cs typeface="Times New Roman"/>
              </a:rPr>
              <a:t>Evaluasi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4713" y="5149722"/>
            <a:ext cx="82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3.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1913" y="5149722"/>
            <a:ext cx="327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852267"/>
                </a:solidFill>
                <a:latin typeface="Times New Roman"/>
                <a:cs typeface="Times New Roman"/>
              </a:rPr>
              <a:t>Pe</a:t>
            </a: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r</a:t>
            </a:r>
            <a:r>
              <a:rPr sz="600" spc="-25" dirty="0">
                <a:solidFill>
                  <a:srgbClr val="852267"/>
                </a:solidFill>
                <a:latin typeface="Times New Roman"/>
                <a:cs typeface="Times New Roman"/>
              </a:rPr>
              <a:t>l</a:t>
            </a:r>
            <a:r>
              <a:rPr sz="600" spc="-5" dirty="0">
                <a:solidFill>
                  <a:srgbClr val="852267"/>
                </a:solidFill>
                <a:latin typeface="Times New Roman"/>
                <a:cs typeface="Times New Roman"/>
              </a:rPr>
              <a:t>a</a:t>
            </a: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ku</a:t>
            </a:r>
            <a:r>
              <a:rPr sz="600" spc="-5" dirty="0">
                <a:solidFill>
                  <a:srgbClr val="852267"/>
                </a:solidFill>
                <a:latin typeface="Times New Roman"/>
                <a:cs typeface="Times New Roman"/>
              </a:rPr>
              <a:t>a</a:t>
            </a: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2021" y="5366130"/>
            <a:ext cx="82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52267"/>
                </a:solidFill>
                <a:latin typeface="Times New Roman"/>
                <a:cs typeface="Times New Roman"/>
              </a:rPr>
              <a:t>4.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59221" y="5366130"/>
            <a:ext cx="7289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852267"/>
                </a:solidFill>
                <a:latin typeface="Times New Roman"/>
                <a:cs typeface="Times New Roman"/>
              </a:rPr>
              <a:t>Monitoring </a:t>
            </a:r>
            <a:r>
              <a:rPr sz="600" spc="-5" dirty="0">
                <a:solidFill>
                  <a:srgbClr val="852267"/>
                </a:solidFill>
                <a:latin typeface="Times New Roman"/>
                <a:cs typeface="Times New Roman"/>
              </a:rPr>
              <a:t>dan</a:t>
            </a:r>
            <a:r>
              <a:rPr sz="600" spc="-10" dirty="0">
                <a:solidFill>
                  <a:srgbClr val="852267"/>
                </a:solidFill>
                <a:latin typeface="Times New Roman"/>
                <a:cs typeface="Times New Roman"/>
              </a:rPr>
              <a:t> Revieu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3411" y="714755"/>
            <a:ext cx="1420495" cy="83058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 marR="22860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Bagian</a:t>
            </a:r>
            <a:r>
              <a:rPr sz="2400" b="1" spc="-7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:  </a:t>
            </a:r>
            <a:r>
              <a:rPr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9098" y="1058646"/>
            <a:ext cx="7204709" cy="57734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96820" indent="-4578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2496820" algn="l"/>
                <a:tab pos="2497455" algn="l"/>
              </a:tabLst>
            </a:pP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Menentukan</a:t>
            </a:r>
            <a:r>
              <a:rPr sz="1400" spc="-5" dirty="0">
                <a:solidFill>
                  <a:srgbClr val="852267"/>
                </a:solidFill>
                <a:latin typeface="Times New Roman"/>
                <a:cs typeface="Times New Roman"/>
              </a:rPr>
              <a:t> Konteks/Objective</a:t>
            </a:r>
            <a:endParaRPr sz="1400">
              <a:latin typeface="Times New Roman"/>
              <a:cs typeface="Times New Roman"/>
            </a:endParaRPr>
          </a:p>
          <a:p>
            <a:pPr marL="12700" marR="229235">
              <a:lnSpc>
                <a:spcPts val="1510"/>
              </a:lnSpc>
              <a:spcBef>
                <a:spcPts val="820"/>
              </a:spcBef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Perusahaan perlu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mementukan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berbagai kriteria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terkait dengan proses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 dan  cakupan dalam penerapan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sesuai dengan karakteristik</a:t>
            </a:r>
            <a:r>
              <a:rPr sz="1400" spc="-1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perusahaan.</a:t>
            </a:r>
            <a:endParaRPr sz="1400">
              <a:latin typeface="Times New Roman"/>
              <a:cs typeface="Times New Roman"/>
            </a:endParaRPr>
          </a:p>
          <a:p>
            <a:pPr marL="3051810" indent="-457200">
              <a:lnSpc>
                <a:spcPct val="100000"/>
              </a:lnSpc>
              <a:spcBef>
                <a:spcPts val="1010"/>
              </a:spcBef>
              <a:buAutoNum type="arabicPeriod" startAt="2"/>
              <a:tabLst>
                <a:tab pos="3051175" algn="l"/>
                <a:tab pos="3051810" algn="l"/>
              </a:tabLst>
            </a:pPr>
            <a:r>
              <a:rPr sz="1400" spc="-5" dirty="0">
                <a:solidFill>
                  <a:srgbClr val="852267"/>
                </a:solidFill>
                <a:latin typeface="Times New Roman"/>
                <a:cs typeface="Times New Roman"/>
              </a:rPr>
              <a:t>Asesmen</a:t>
            </a:r>
            <a:r>
              <a:rPr sz="1400" spc="1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Risiko</a:t>
            </a:r>
            <a:endParaRPr sz="1400">
              <a:latin typeface="Times New Roman"/>
              <a:cs typeface="Times New Roman"/>
            </a:endParaRPr>
          </a:p>
          <a:p>
            <a:pPr marL="12700" marR="309245">
              <a:lnSpc>
                <a:spcPts val="1510"/>
              </a:lnSpc>
              <a:spcBef>
                <a:spcPts val="830"/>
              </a:spcBef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Penilaian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adalah keseluruhan proses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terdiri dari identifikasi risiko, analisis risiko</a:t>
            </a:r>
            <a:r>
              <a:rPr sz="1400" spc="-254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dan  evaluasi</a:t>
            </a:r>
            <a:r>
              <a:rPr sz="14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Identifikasi</a:t>
            </a:r>
            <a:endParaRPr sz="1400">
              <a:latin typeface="Times New Roman"/>
              <a:cs typeface="Times New Roman"/>
            </a:endParaRPr>
          </a:p>
          <a:p>
            <a:pPr marL="469900" marR="842010">
              <a:lnSpc>
                <a:spcPts val="1510"/>
              </a:lnSpc>
              <a:spcBef>
                <a:spcPts val="820"/>
              </a:spcBef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Identifikasi risiko dilakukan untuk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mengetahui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berbagai kejadian/event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1400" spc="-1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dapat 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menghambat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pencapaian tujuan (objective)</a:t>
            </a:r>
            <a:r>
              <a:rPr sz="1400" spc="-8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perusahaan.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1205"/>
              </a:spcBef>
              <a:buAutoNum type="alphaLcPeriod" startAt="2"/>
              <a:tabLst>
                <a:tab pos="46990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Analisis</a:t>
            </a:r>
            <a:endParaRPr sz="1400">
              <a:latin typeface="Times New Roman"/>
              <a:cs typeface="Times New Roman"/>
            </a:endParaRPr>
          </a:p>
          <a:p>
            <a:pPr marL="469900" marR="60325" algn="just">
              <a:lnSpc>
                <a:spcPts val="1510"/>
              </a:lnSpc>
              <a:spcBef>
                <a:spcPts val="820"/>
              </a:spcBef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Analisa dilakukan terhadap suatu kejadian,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utamanya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terhadap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kemungkinan (likelihood)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dan 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dampak (impact) yang ditimbukan 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dapat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menghambat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pencapaian tujuan. Analisa dapat  berupa analisa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kualitatif,kuantitatif maupun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gabungan</a:t>
            </a:r>
            <a:r>
              <a:rPr sz="1400" spc="-1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keduanya.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AutoNum type="alphaLcPeriod" startAt="3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Evaluasi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95"/>
              </a:lnSpc>
              <a:spcBef>
                <a:spcPts val="625"/>
              </a:spcBef>
            </a:pP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Evaluasi risiko dilakukan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untuk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menentukan prioritas penanganan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seuai dengan</a:t>
            </a:r>
            <a:r>
              <a:rPr sz="1400" spc="-2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kriteria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95"/>
              </a:lnSpc>
            </a:pP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telah ditetapkan</a:t>
            </a:r>
            <a:r>
              <a:rPr sz="1400" spc="-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perusahaan.</a:t>
            </a:r>
            <a:endParaRPr sz="1400">
              <a:latin typeface="Times New Roman"/>
              <a:cs typeface="Times New Roman"/>
            </a:endParaRPr>
          </a:p>
          <a:p>
            <a:pPr marL="2820035">
              <a:lnSpc>
                <a:spcPct val="100000"/>
              </a:lnSpc>
              <a:spcBef>
                <a:spcPts val="1035"/>
              </a:spcBef>
              <a:tabLst>
                <a:tab pos="3277235" algn="l"/>
              </a:tabLst>
            </a:pP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3.	Perlakuan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510"/>
              </a:lnSpc>
              <a:spcBef>
                <a:spcPts val="825"/>
              </a:spcBef>
            </a:pP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Risiko-risiko yang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telah dilakukan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asesmen kemudian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dilakukan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perlakuan/penanganannya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agar bisa  dikelola sesuai dengan risk tolerance serta risk appetite perusahaan.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Opsi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perlakuan risiko biasanya 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yaitu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menghindari risiko, mengurangi risiko, transfer risiko dan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menerima</a:t>
            </a:r>
            <a:r>
              <a:rPr sz="1400" spc="-2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3411" y="352043"/>
            <a:ext cx="7886700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2429" y="224154"/>
            <a:ext cx="575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RM </a:t>
            </a:r>
            <a:r>
              <a:rPr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Process </a:t>
            </a:r>
            <a:r>
              <a:rPr b="1" spc="-5" dirty="0">
                <a:solidFill>
                  <a:srgbClr val="313131"/>
                </a:solidFill>
                <a:latin typeface="Times New Roman"/>
                <a:cs typeface="Times New Roman"/>
              </a:rPr>
              <a:t>based </a:t>
            </a:r>
            <a:r>
              <a:rPr b="1" dirty="0">
                <a:solidFill>
                  <a:srgbClr val="313131"/>
                </a:solidFill>
                <a:latin typeface="Times New Roman"/>
                <a:cs typeface="Times New Roman"/>
              </a:rPr>
              <a:t>ISO</a:t>
            </a:r>
            <a:r>
              <a:rPr b="1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13131"/>
                </a:solidFill>
                <a:latin typeface="Times New Roman"/>
                <a:cs typeface="Times New Roman"/>
              </a:rPr>
              <a:t>31000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9098" y="1269594"/>
            <a:ext cx="7072630" cy="2119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02890" indent="-457834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2802890" algn="l"/>
                <a:tab pos="2803525" algn="l"/>
              </a:tabLst>
            </a:pPr>
            <a:r>
              <a:rPr sz="1400" spc="-5" dirty="0">
                <a:solidFill>
                  <a:srgbClr val="852267"/>
                </a:solidFill>
                <a:latin typeface="Times New Roman"/>
                <a:cs typeface="Times New Roman"/>
              </a:rPr>
              <a:t>Monitoring </a:t>
            </a: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dan</a:t>
            </a:r>
            <a:r>
              <a:rPr sz="1400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Revieu</a:t>
            </a:r>
            <a:endParaRPr sz="1400">
              <a:latin typeface="Times New Roman"/>
              <a:cs typeface="Times New Roman"/>
            </a:endParaRPr>
          </a:p>
          <a:p>
            <a:pPr marL="12700" marR="192405">
              <a:lnSpc>
                <a:spcPts val="1510"/>
              </a:lnSpc>
              <a:spcBef>
                <a:spcPts val="820"/>
              </a:spcBef>
            </a:pP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Pematauan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dilakukan terhadap faktor faktor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 mempengaruhi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suatu risiko. Pemanatauan  dilakukan agar profil risiko tetap relevan dengan kondisi terkini,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misalnya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karena ada</a:t>
            </a:r>
            <a:r>
              <a:rPr sz="1400" spc="-2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perubahan  proses bisnis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maupun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perubahan teknologi dan lain</a:t>
            </a:r>
            <a:r>
              <a:rPr sz="1400" spc="-18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sebagainya.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2642870" indent="-457834">
              <a:lnSpc>
                <a:spcPct val="100000"/>
              </a:lnSpc>
              <a:buAutoNum type="arabicPeriod" startAt="5"/>
              <a:tabLst>
                <a:tab pos="2642870" algn="l"/>
                <a:tab pos="2643505" algn="l"/>
              </a:tabLst>
            </a:pPr>
            <a:r>
              <a:rPr sz="1400" spc="-5" dirty="0">
                <a:solidFill>
                  <a:srgbClr val="852267"/>
                </a:solidFill>
                <a:latin typeface="Times New Roman"/>
                <a:cs typeface="Times New Roman"/>
              </a:rPr>
              <a:t>Komunikasi </a:t>
            </a: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dan</a:t>
            </a:r>
            <a:r>
              <a:rPr sz="1400" spc="-3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52267"/>
                </a:solidFill>
                <a:latin typeface="Times New Roman"/>
                <a:cs typeface="Times New Roman"/>
              </a:rPr>
              <a:t>Konsultasi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510"/>
              </a:lnSpc>
              <a:spcBef>
                <a:spcPts val="830"/>
              </a:spcBef>
            </a:pP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Komunikasi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dan konsultasi dengan stakeholder internal dan eksternal harus dilakukan dalam</a:t>
            </a:r>
            <a:r>
              <a:rPr sz="1400" spc="-229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setiap  tahapan dari proses </a:t>
            </a:r>
            <a:r>
              <a:rPr sz="14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</a:t>
            </a:r>
            <a:r>
              <a:rPr sz="14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13131"/>
                </a:solidFill>
                <a:latin typeface="Times New Roman"/>
                <a:cs typeface="Times New Roman"/>
              </a:rPr>
              <a:t>risiko.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3411" y="352043"/>
            <a:ext cx="7886700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2429" y="224154"/>
            <a:ext cx="575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RM </a:t>
            </a:r>
            <a:r>
              <a:rPr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Process </a:t>
            </a:r>
            <a:r>
              <a:rPr b="1" spc="-5" dirty="0">
                <a:solidFill>
                  <a:srgbClr val="313131"/>
                </a:solidFill>
                <a:latin typeface="Times New Roman"/>
                <a:cs typeface="Times New Roman"/>
              </a:rPr>
              <a:t>based </a:t>
            </a:r>
            <a:r>
              <a:rPr b="1" dirty="0">
                <a:solidFill>
                  <a:srgbClr val="313131"/>
                </a:solidFill>
                <a:latin typeface="Times New Roman"/>
                <a:cs typeface="Times New Roman"/>
              </a:rPr>
              <a:t>ISO</a:t>
            </a:r>
            <a:r>
              <a:rPr b="1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13131"/>
                </a:solidFill>
                <a:latin typeface="Times New Roman"/>
                <a:cs typeface="Times New Roman"/>
              </a:rPr>
              <a:t>31000</a:t>
            </a:r>
          </a:p>
        </p:txBody>
      </p:sp>
      <p:sp>
        <p:nvSpPr>
          <p:cNvPr id="6" name="object 6"/>
          <p:cNvSpPr/>
          <p:nvPr/>
        </p:nvSpPr>
        <p:spPr>
          <a:xfrm>
            <a:off x="7684007" y="3483864"/>
            <a:ext cx="2497074" cy="1172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3411" y="352043"/>
            <a:ext cx="7886700" cy="49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24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RM </a:t>
            </a:r>
            <a:r>
              <a:rPr spc="-10" dirty="0"/>
              <a:t>Process </a:t>
            </a:r>
            <a:r>
              <a:rPr spc="-5" dirty="0"/>
              <a:t>based </a:t>
            </a:r>
            <a:r>
              <a:rPr dirty="0"/>
              <a:t>ISO</a:t>
            </a:r>
            <a:r>
              <a:rPr spc="-50" dirty="0"/>
              <a:t> </a:t>
            </a:r>
            <a:r>
              <a:rPr dirty="0"/>
              <a:t>31000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3411" y="967739"/>
            <a:ext cx="3337560" cy="326390"/>
          </a:xfrm>
          <a:prstGeom prst="rect">
            <a:avLst/>
          </a:prstGeom>
          <a:ln w="3175">
            <a:solidFill>
              <a:srgbClr val="5F174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Contoh </a:t>
            </a:r>
            <a:r>
              <a:rPr sz="1800" spc="-5" dirty="0">
                <a:solidFill>
                  <a:srgbClr val="313131"/>
                </a:solidFill>
                <a:latin typeface="Times New Roman"/>
                <a:cs typeface="Times New Roman"/>
              </a:rPr>
              <a:t>risk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criteria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52472" y="1760220"/>
            <a:ext cx="7662672" cy="3177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3411" y="352043"/>
            <a:ext cx="7886700" cy="49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24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RM </a:t>
            </a:r>
            <a:r>
              <a:rPr spc="-10" dirty="0"/>
              <a:t>Process </a:t>
            </a:r>
            <a:r>
              <a:rPr spc="-5" dirty="0"/>
              <a:t>based </a:t>
            </a:r>
            <a:r>
              <a:rPr dirty="0"/>
              <a:t>ISO</a:t>
            </a:r>
            <a:r>
              <a:rPr spc="-50" dirty="0"/>
              <a:t> </a:t>
            </a:r>
            <a:r>
              <a:rPr dirty="0"/>
              <a:t>31000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3411" y="967739"/>
            <a:ext cx="3337560" cy="326390"/>
          </a:xfrm>
          <a:prstGeom prst="rect">
            <a:avLst/>
          </a:prstGeom>
          <a:ln w="3175">
            <a:solidFill>
              <a:srgbClr val="5F174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Contoh </a:t>
            </a:r>
            <a:r>
              <a:rPr sz="1800" spc="-5" dirty="0">
                <a:solidFill>
                  <a:srgbClr val="313131"/>
                </a:solidFill>
                <a:latin typeface="Times New Roman"/>
                <a:cs typeface="Times New Roman"/>
              </a:rPr>
              <a:t>risk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criteria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3411" y="3502152"/>
            <a:ext cx="5250180" cy="172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3411" y="1389888"/>
            <a:ext cx="5394960" cy="2183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3411" y="5167884"/>
            <a:ext cx="4434840" cy="117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3411" y="352043"/>
            <a:ext cx="7886700" cy="49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24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RM </a:t>
            </a:r>
            <a:r>
              <a:rPr spc="-10" dirty="0"/>
              <a:t>Process </a:t>
            </a:r>
            <a:r>
              <a:rPr spc="-5" dirty="0"/>
              <a:t>based </a:t>
            </a:r>
            <a:r>
              <a:rPr dirty="0"/>
              <a:t>ISO</a:t>
            </a:r>
            <a:r>
              <a:rPr spc="-50" dirty="0"/>
              <a:t> </a:t>
            </a:r>
            <a:r>
              <a:rPr dirty="0"/>
              <a:t>31000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3411" y="967739"/>
            <a:ext cx="3337560" cy="326390"/>
          </a:xfrm>
          <a:prstGeom prst="rect">
            <a:avLst/>
          </a:prstGeom>
          <a:ln w="3175">
            <a:solidFill>
              <a:srgbClr val="5F174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Contoh </a:t>
            </a:r>
            <a:r>
              <a:rPr sz="1800" spc="-5" dirty="0">
                <a:solidFill>
                  <a:srgbClr val="313131"/>
                </a:solidFill>
                <a:latin typeface="Times New Roman"/>
                <a:cs typeface="Times New Roman"/>
              </a:rPr>
              <a:t>risk </a:t>
            </a:r>
            <a:r>
              <a:rPr sz="1800" dirty="0">
                <a:solidFill>
                  <a:srgbClr val="313131"/>
                </a:solidFill>
                <a:latin typeface="Times New Roman"/>
                <a:cs typeface="Times New Roman"/>
              </a:rPr>
              <a:t>criteria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1827" y="1415796"/>
            <a:ext cx="8848344" cy="2798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0173" y="3263010"/>
            <a:ext cx="3309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Pengendalian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375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2130 :</a:t>
            </a:r>
            <a:r>
              <a:rPr spc="-60" dirty="0"/>
              <a:t> </a:t>
            </a:r>
            <a:r>
              <a:rPr spc="-5" dirty="0"/>
              <a:t>Pengendalian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ts val="1939"/>
              </a:lnSpc>
              <a:spcBef>
                <a:spcPts val="95"/>
              </a:spcBef>
              <a:tabLst>
                <a:tab pos="1040765" algn="l"/>
                <a:tab pos="1665605" algn="l"/>
                <a:tab pos="2545080" algn="l"/>
                <a:tab pos="3211195" algn="l"/>
                <a:tab pos="4370070" algn="l"/>
                <a:tab pos="5488305" algn="l"/>
                <a:tab pos="6767195" algn="l"/>
                <a:tab pos="8192134" algn="l"/>
                <a:tab pos="8805545" algn="l"/>
              </a:tabLst>
            </a:pPr>
            <a:r>
              <a:rPr spc="-5" dirty="0"/>
              <a:t>Aktivitas	audit	internal	harus	</a:t>
            </a:r>
            <a:r>
              <a:rPr spc="-30" dirty="0"/>
              <a:t>m</a:t>
            </a:r>
            <a:r>
              <a:rPr dirty="0"/>
              <a:t>e</a:t>
            </a:r>
            <a:r>
              <a:rPr spc="-20" dirty="0"/>
              <a:t>m</a:t>
            </a:r>
            <a:r>
              <a:rPr spc="-5" dirty="0"/>
              <a:t>bantu</a:t>
            </a:r>
            <a:r>
              <a:rPr dirty="0"/>
              <a:t>	</a:t>
            </a:r>
            <a:r>
              <a:rPr spc="-5" dirty="0"/>
              <a:t>o</a:t>
            </a:r>
            <a:r>
              <a:rPr spc="-25" dirty="0"/>
              <a:t>r</a:t>
            </a:r>
            <a:r>
              <a:rPr spc="-5" dirty="0"/>
              <a:t>gani</a:t>
            </a:r>
            <a:r>
              <a:rPr spc="-15" dirty="0"/>
              <a:t>s</a:t>
            </a:r>
            <a:r>
              <a:rPr spc="-5" dirty="0"/>
              <a:t>a</a:t>
            </a:r>
            <a:r>
              <a:rPr spc="-15" dirty="0"/>
              <a:t>s</a:t>
            </a:r>
            <a:r>
              <a:rPr spc="-5" dirty="0"/>
              <a:t>i</a:t>
            </a:r>
            <a:r>
              <a:rPr dirty="0"/>
              <a:t>	</a:t>
            </a:r>
            <a:r>
              <a:rPr spc="-30" dirty="0"/>
              <a:t>m</a:t>
            </a:r>
            <a:r>
              <a:rPr dirty="0"/>
              <a:t>e</a:t>
            </a:r>
            <a:r>
              <a:rPr spc="-30" dirty="0"/>
              <a:t>m</a:t>
            </a:r>
            <a:r>
              <a:rPr dirty="0"/>
              <a:t>e</a:t>
            </a:r>
            <a:r>
              <a:rPr spc="-5" dirty="0"/>
              <a:t>lihara</a:t>
            </a:r>
            <a:r>
              <a:rPr dirty="0"/>
              <a:t>	</a:t>
            </a:r>
            <a:r>
              <a:rPr spc="-5" dirty="0"/>
              <a:t>pengen</a:t>
            </a:r>
            <a:r>
              <a:rPr spc="-25" dirty="0"/>
              <a:t>d</a:t>
            </a:r>
            <a:r>
              <a:rPr spc="-5" dirty="0"/>
              <a:t>alian</a:t>
            </a:r>
            <a:r>
              <a:rPr dirty="0"/>
              <a:t>	</a:t>
            </a:r>
            <a:r>
              <a:rPr spc="-5" dirty="0"/>
              <a:t>yang</a:t>
            </a:r>
            <a:r>
              <a:rPr dirty="0"/>
              <a:t>	</a:t>
            </a:r>
            <a:r>
              <a:rPr spc="-5" dirty="0"/>
              <a:t>ef</a:t>
            </a:r>
            <a:r>
              <a:rPr spc="-20" dirty="0"/>
              <a:t>e</a:t>
            </a:r>
            <a:r>
              <a:rPr spc="-5" dirty="0"/>
              <a:t>ktif</a:t>
            </a:r>
          </a:p>
          <a:p>
            <a:pPr marL="13335" marR="5080">
              <a:lnSpc>
                <a:spcPct val="70000"/>
              </a:lnSpc>
              <a:spcBef>
                <a:spcPts val="340"/>
              </a:spcBef>
              <a:tabLst>
                <a:tab pos="895985" algn="l"/>
                <a:tab pos="1481455" algn="l"/>
                <a:tab pos="2990215" algn="l"/>
                <a:tab pos="3979545" algn="l"/>
                <a:tab pos="4512945" algn="l"/>
                <a:tab pos="6049010" algn="l"/>
                <a:tab pos="6690995" algn="l"/>
                <a:tab pos="7976234" algn="l"/>
              </a:tabLst>
            </a:pPr>
            <a:r>
              <a:rPr spc="-5" dirty="0"/>
              <a:t>dengan	cara	</a:t>
            </a:r>
            <a:r>
              <a:rPr spc="-20" dirty="0"/>
              <a:t>m</a:t>
            </a:r>
            <a:r>
              <a:rPr spc="-5" dirty="0"/>
              <a:t>engevalu</a:t>
            </a:r>
            <a:r>
              <a:rPr spc="-15" dirty="0"/>
              <a:t>a</a:t>
            </a:r>
            <a:r>
              <a:rPr spc="-5" dirty="0"/>
              <a:t>si</a:t>
            </a:r>
            <a:r>
              <a:rPr dirty="0"/>
              <a:t>	</a:t>
            </a:r>
            <a:r>
              <a:rPr spc="-5" dirty="0"/>
              <a:t>efisien</a:t>
            </a:r>
            <a:r>
              <a:rPr spc="-15" dirty="0"/>
              <a:t>s</a:t>
            </a:r>
            <a:r>
              <a:rPr spc="-5" dirty="0"/>
              <a:t>i</a:t>
            </a:r>
            <a:r>
              <a:rPr dirty="0"/>
              <a:t>	</a:t>
            </a:r>
            <a:r>
              <a:rPr spc="-5" dirty="0"/>
              <a:t>dan</a:t>
            </a:r>
            <a:r>
              <a:rPr dirty="0"/>
              <a:t>	</a:t>
            </a:r>
            <a:r>
              <a:rPr spc="-5" dirty="0"/>
              <a:t>efektivitasnya</a:t>
            </a:r>
            <a:r>
              <a:rPr dirty="0"/>
              <a:t>	</a:t>
            </a:r>
            <a:r>
              <a:rPr spc="-5" dirty="0"/>
              <a:t>s</a:t>
            </a:r>
            <a:r>
              <a:rPr spc="-15" dirty="0"/>
              <a:t>e</a:t>
            </a:r>
            <a:r>
              <a:rPr spc="-5" dirty="0"/>
              <a:t>rta</a:t>
            </a:r>
            <a:r>
              <a:rPr dirty="0"/>
              <a:t>	</a:t>
            </a:r>
            <a:r>
              <a:rPr spc="-30" dirty="0"/>
              <a:t>m</a:t>
            </a:r>
            <a:r>
              <a:rPr spc="-5" dirty="0"/>
              <a:t>endo</a:t>
            </a:r>
            <a:r>
              <a:rPr spc="5" dirty="0"/>
              <a:t>r</a:t>
            </a:r>
            <a:r>
              <a:rPr dirty="0"/>
              <a:t>o</a:t>
            </a:r>
            <a:r>
              <a:rPr spc="-5" dirty="0"/>
              <a:t>ng</a:t>
            </a:r>
            <a:r>
              <a:rPr dirty="0"/>
              <a:t>	</a:t>
            </a:r>
            <a:r>
              <a:rPr spc="-5" dirty="0"/>
              <a:t>peng</a:t>
            </a:r>
            <a:r>
              <a:rPr dirty="0"/>
              <a:t>e</a:t>
            </a:r>
            <a:r>
              <a:rPr spc="-30" dirty="0"/>
              <a:t>m</a:t>
            </a:r>
            <a:r>
              <a:rPr spc="-5" dirty="0"/>
              <a:t>ba</a:t>
            </a:r>
            <a:r>
              <a:rPr dirty="0"/>
              <a:t>n</a:t>
            </a:r>
            <a:r>
              <a:rPr spc="-5" dirty="0"/>
              <a:t>gan  berkelanjutan.</a:t>
            </a:r>
          </a:p>
          <a:p>
            <a:pPr marL="635">
              <a:lnSpc>
                <a:spcPct val="100000"/>
              </a:lnSpc>
            </a:pPr>
            <a:endParaRPr sz="2100"/>
          </a:p>
          <a:p>
            <a:pPr marL="635">
              <a:lnSpc>
                <a:spcPct val="100000"/>
              </a:lnSpc>
              <a:spcBef>
                <a:spcPts val="30"/>
              </a:spcBef>
            </a:pPr>
            <a:endParaRPr sz="1800"/>
          </a:p>
          <a:p>
            <a:pPr marL="13335">
              <a:lnSpc>
                <a:spcPts val="1939"/>
              </a:lnSpc>
            </a:pPr>
            <a:r>
              <a:rPr b="1" spc="-5" dirty="0">
                <a:latin typeface="Times New Roman"/>
                <a:cs typeface="Times New Roman"/>
              </a:rPr>
              <a:t>2130.A1</a:t>
            </a:r>
            <a:r>
              <a:rPr b="1" spc="385" dirty="0">
                <a:latin typeface="Times New Roman"/>
                <a:cs typeface="Times New Roman"/>
              </a:rPr>
              <a:t> </a:t>
            </a:r>
            <a:r>
              <a:rPr spc="-5" dirty="0"/>
              <a:t>Aktivitas</a:t>
            </a:r>
            <a:r>
              <a:rPr spc="370" dirty="0"/>
              <a:t> </a:t>
            </a:r>
            <a:r>
              <a:rPr spc="-5" dirty="0"/>
              <a:t>audit</a:t>
            </a:r>
            <a:r>
              <a:rPr spc="375" dirty="0"/>
              <a:t> </a:t>
            </a:r>
            <a:r>
              <a:rPr spc="-5" dirty="0"/>
              <a:t>internal</a:t>
            </a:r>
            <a:r>
              <a:rPr spc="370" dirty="0"/>
              <a:t> </a:t>
            </a:r>
            <a:r>
              <a:rPr spc="-5" dirty="0"/>
              <a:t>harus</a:t>
            </a:r>
            <a:r>
              <a:rPr spc="380" dirty="0"/>
              <a:t> </a:t>
            </a:r>
            <a:r>
              <a:rPr spc="-5" dirty="0"/>
              <a:t>mengevaluasi</a:t>
            </a:r>
            <a:r>
              <a:rPr spc="375" dirty="0"/>
              <a:t> </a:t>
            </a:r>
            <a:r>
              <a:rPr spc="-5" dirty="0"/>
              <a:t>kecukupan</a:t>
            </a:r>
            <a:r>
              <a:rPr spc="380" dirty="0"/>
              <a:t> </a:t>
            </a:r>
            <a:r>
              <a:rPr spc="-5" dirty="0"/>
              <a:t>dan</a:t>
            </a:r>
            <a:r>
              <a:rPr spc="370" dirty="0"/>
              <a:t> </a:t>
            </a:r>
            <a:r>
              <a:rPr spc="-5" dirty="0"/>
              <a:t>efektivitas</a:t>
            </a:r>
            <a:r>
              <a:rPr spc="365" dirty="0"/>
              <a:t> </a:t>
            </a:r>
            <a:r>
              <a:rPr spc="-5" dirty="0"/>
              <a:t>pengendalian</a:t>
            </a:r>
          </a:p>
          <a:p>
            <a:pPr marL="13335" marR="5715">
              <a:lnSpc>
                <a:spcPct val="70000"/>
              </a:lnSpc>
              <a:spcBef>
                <a:spcPts val="340"/>
              </a:spcBef>
            </a:pPr>
            <a:r>
              <a:rPr spc="-5" dirty="0"/>
              <a:t>dalam merespon risiko dalam proses tata kelola </a:t>
            </a:r>
            <a:r>
              <a:rPr i="1" spc="-5" dirty="0">
                <a:latin typeface="Times New Roman"/>
                <a:cs typeface="Times New Roman"/>
              </a:rPr>
              <a:t>(governance)</a:t>
            </a:r>
            <a:r>
              <a:rPr spc="-5" dirty="0"/>
              <a:t>, operasi, dan sistem informasi  </a:t>
            </a:r>
            <a:r>
              <a:rPr spc="-10" dirty="0"/>
              <a:t>organisasi, </a:t>
            </a:r>
            <a:r>
              <a:rPr spc="-5" dirty="0"/>
              <a:t>yang</a:t>
            </a:r>
            <a:r>
              <a:rPr spc="5" dirty="0"/>
              <a:t> </a:t>
            </a:r>
            <a:r>
              <a:rPr spc="-10" dirty="0"/>
              <a:t>mencakup:</a:t>
            </a:r>
          </a:p>
          <a:p>
            <a:pPr marL="241935" indent="-22860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pc="-5" dirty="0"/>
              <a:t>Pencapaian </a:t>
            </a:r>
            <a:r>
              <a:rPr dirty="0"/>
              <a:t>tujuan </a:t>
            </a:r>
            <a:r>
              <a:rPr spc="-5" dirty="0"/>
              <a:t>strategis</a:t>
            </a:r>
            <a:r>
              <a:rPr spc="-30" dirty="0"/>
              <a:t> </a:t>
            </a:r>
            <a:r>
              <a:rPr spc="-10" dirty="0"/>
              <a:t>organisasi;</a:t>
            </a:r>
          </a:p>
          <a:p>
            <a:pPr marL="241935" indent="-22860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pc="-5" dirty="0"/>
              <a:t>Reliabilitas dan integritas </a:t>
            </a:r>
            <a:r>
              <a:rPr spc="-10" dirty="0"/>
              <a:t>informasi </a:t>
            </a:r>
            <a:r>
              <a:rPr spc="-5" dirty="0"/>
              <a:t>keuangan dan</a:t>
            </a:r>
            <a:r>
              <a:rPr spc="20" dirty="0"/>
              <a:t> </a:t>
            </a:r>
            <a:r>
              <a:rPr spc="-5" dirty="0"/>
              <a:t>operasi;</a:t>
            </a:r>
          </a:p>
          <a:p>
            <a:pPr marL="241935" indent="-22860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pc="-5" dirty="0"/>
              <a:t>Efektivitas dan efisiensi operasi dan</a:t>
            </a:r>
            <a:r>
              <a:rPr spc="5" dirty="0"/>
              <a:t> </a:t>
            </a:r>
            <a:r>
              <a:rPr spc="-5" dirty="0"/>
              <a:t>program;</a:t>
            </a:r>
          </a:p>
          <a:p>
            <a:pPr marL="241935" indent="-22860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pc="-5" dirty="0"/>
              <a:t>Pengamanan aset;</a:t>
            </a:r>
            <a:r>
              <a:rPr spc="15" dirty="0"/>
              <a:t> </a:t>
            </a:r>
            <a:r>
              <a:rPr spc="-5" dirty="0"/>
              <a:t>dan</a:t>
            </a:r>
          </a:p>
          <a:p>
            <a:pPr marL="241935" indent="-22860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pc="-5" dirty="0"/>
              <a:t>Ketaatan terhadap </a:t>
            </a:r>
            <a:r>
              <a:rPr spc="-10" dirty="0"/>
              <a:t>hukum, </a:t>
            </a:r>
            <a:r>
              <a:rPr spc="-5" dirty="0"/>
              <a:t>peraturan, kebijakan, prosedur dan perjanjian</a:t>
            </a:r>
            <a:r>
              <a:rPr spc="60" dirty="0"/>
              <a:t> </a:t>
            </a:r>
            <a:r>
              <a:rPr spc="-5" dirty="0"/>
              <a:t>kontrak.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683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Definisi Pengendalian </a:t>
            </a:r>
            <a:r>
              <a:rPr dirty="0"/>
              <a:t>Internal -</a:t>
            </a:r>
            <a:r>
              <a:rPr spc="20" dirty="0"/>
              <a:t> </a:t>
            </a:r>
            <a:r>
              <a:rPr dirty="0"/>
              <a:t>coso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937131"/>
            <a:ext cx="9444355" cy="23888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Sistem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pengendalian internal merupakan suatu proses yang melibatkan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dewan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komisaris,  manajemen, dan personil lain yang dirancang untuk memberikan keyakinan memadai 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tentang pencapaian tujuan berikut</a:t>
            </a:r>
            <a:r>
              <a:rPr sz="2000" spc="-1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ini: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Efektivitas dan efisiensi</a:t>
            </a:r>
            <a:r>
              <a:rPr sz="2000" spc="-8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operasi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Keandalan pelaporan</a:t>
            </a:r>
            <a:r>
              <a:rPr sz="2000" spc="-6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keuangan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Kepatuhan terhadap </a:t>
            </a:r>
            <a:r>
              <a:rPr sz="2000" spc="5" dirty="0">
                <a:solidFill>
                  <a:srgbClr val="313131"/>
                </a:solidFill>
                <a:latin typeface="Times New Roman"/>
                <a:cs typeface="Times New Roman"/>
              </a:rPr>
              <a:t>hukum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dan peraturan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2000" spc="-1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berlaku.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978153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Kom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1417" y="1040636"/>
            <a:ext cx="6554470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9"/>
              </a:lnSpc>
            </a:pP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ponen </a:t>
            </a: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Pengendalian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Internal -</a:t>
            </a:r>
            <a:r>
              <a:rPr sz="3600" spc="-2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Coso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7272" y="1053083"/>
            <a:ext cx="7077456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6755" y="1788616"/>
            <a:ext cx="393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Minggu </a:t>
            </a: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ke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7,8, dan</a:t>
            </a:r>
            <a:r>
              <a:rPr sz="3600" spc="-8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9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4170" y="3202685"/>
            <a:ext cx="642493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78280" marR="5080" indent="-1466215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Kerangka, Standar dan </a:t>
            </a:r>
            <a:r>
              <a:rPr sz="3600" spc="-70" dirty="0">
                <a:solidFill>
                  <a:srgbClr val="852267"/>
                </a:solidFill>
                <a:latin typeface="Times New Roman"/>
                <a:cs typeface="Times New Roman"/>
              </a:rPr>
              <a:t>Tata </a:t>
            </a: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Kelola  Manajemen</a:t>
            </a:r>
            <a:r>
              <a:rPr sz="3600" spc="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Risiko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749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Komponen Pengendalian Internal </a:t>
            </a:r>
            <a:r>
              <a:rPr dirty="0"/>
              <a:t>-</a:t>
            </a:r>
            <a:r>
              <a:rPr spc="80" dirty="0"/>
              <a:t> </a:t>
            </a:r>
            <a:r>
              <a:rPr spc="-5" dirty="0"/>
              <a:t>Coso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915109"/>
            <a:ext cx="9444990" cy="408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b="1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Control environment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(lingkungan</a:t>
            </a:r>
            <a:r>
              <a:rPr sz="1300" b="1" spc="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pengendalian).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13131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41300" marR="8890">
              <a:lnSpc>
                <a:spcPct val="70000"/>
              </a:lnSpc>
              <a:spcBef>
                <a:spcPts val="5"/>
              </a:spcBef>
            </a:pP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Merupakan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tanggung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jawab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puncak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untuk menyatakan dengan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jelas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nilai-nilai integritas dan kegiatan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tidak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etis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yang tidak 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dapat ditoleransi.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b="1" i="1" spc="-10" dirty="0">
                <a:solidFill>
                  <a:srgbClr val="313131"/>
                </a:solidFill>
                <a:latin typeface="Times New Roman"/>
                <a:cs typeface="Times New Roman"/>
              </a:rPr>
              <a:t>Risk </a:t>
            </a:r>
            <a:r>
              <a:rPr sz="1300" b="1" i="1" dirty="0">
                <a:solidFill>
                  <a:srgbClr val="313131"/>
                </a:solidFill>
                <a:latin typeface="Times New Roman"/>
                <a:cs typeface="Times New Roman"/>
              </a:rPr>
              <a:t>assessment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(penaksiran</a:t>
            </a:r>
            <a:r>
              <a:rPr sz="1300" b="1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risiko).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13131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41300" marR="8255" indent="59055">
              <a:lnSpc>
                <a:spcPct val="70000"/>
              </a:lnSpc>
            </a:pP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Perusahaan harus mengidentifikasi dan menganalisis faktor-faktor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menciptakan risiko bisnis dan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harus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menentukan bagaimana 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caranya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mengelola resiko</a:t>
            </a:r>
            <a:r>
              <a:rPr sz="1300" spc="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tersebut.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b="1" i="1" spc="-10" dirty="0">
                <a:solidFill>
                  <a:srgbClr val="313131"/>
                </a:solidFill>
                <a:latin typeface="Times New Roman"/>
                <a:cs typeface="Times New Roman"/>
              </a:rPr>
              <a:t>Control </a:t>
            </a:r>
            <a:r>
              <a:rPr sz="1300" b="1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activities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(kegiatan</a:t>
            </a:r>
            <a:r>
              <a:rPr sz="1300" b="1" spc="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pengendalian).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13131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41300" marR="6350" indent="59055">
              <a:lnSpc>
                <a:spcPct val="70000"/>
              </a:lnSpc>
            </a:pP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Untuk mengurangi terjadinya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kecurangan,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 harus merancang kebijakan dan prosedur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untuk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mengidentifikasi risiko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tertentu  </a:t>
            </a:r>
            <a:r>
              <a:rPr sz="1300" spc="-15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dihadapi</a:t>
            </a:r>
            <a:r>
              <a:rPr sz="1300" spc="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perusahaan.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b="1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Information and </a:t>
            </a:r>
            <a:r>
              <a:rPr sz="1300" b="1" i="1" dirty="0">
                <a:solidFill>
                  <a:srgbClr val="313131"/>
                </a:solidFill>
                <a:latin typeface="Times New Roman"/>
                <a:cs typeface="Times New Roman"/>
              </a:rPr>
              <a:t>communication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(informasi </a:t>
            </a:r>
            <a:r>
              <a:rPr sz="13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300" b="1" spc="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komunikasi).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13131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302260">
              <a:lnSpc>
                <a:spcPct val="100000"/>
              </a:lnSpc>
            </a:pP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Sistem pengendalian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internal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harus dikomunikasikan dan diinfokan kepada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seluruh karyawan</a:t>
            </a:r>
            <a:r>
              <a:rPr sz="1300" spc="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perusahaan dari atas hingga bawah.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b="1" i="1" spc="-10" dirty="0">
                <a:solidFill>
                  <a:srgbClr val="313131"/>
                </a:solidFill>
                <a:latin typeface="Times New Roman"/>
                <a:cs typeface="Times New Roman"/>
              </a:rPr>
              <a:t>Monitoring</a:t>
            </a:r>
            <a:r>
              <a:rPr sz="1300" b="1" i="1" spc="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(pemantauan).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41300" marR="5080" indent="59055">
              <a:lnSpc>
                <a:spcPct val="70000"/>
              </a:lnSpc>
              <a:spcBef>
                <a:spcPts val="5"/>
              </a:spcBef>
            </a:pP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Sistem pengendalian internal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harus dipantau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secara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berkala.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Apabila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terjadi kekurangan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yang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signifikan, </a:t>
            </a:r>
            <a:r>
              <a:rPr sz="1300" dirty="0">
                <a:solidFill>
                  <a:srgbClr val="313131"/>
                </a:solidFill>
                <a:latin typeface="Times New Roman"/>
                <a:cs typeface="Times New Roman"/>
              </a:rPr>
              <a:t>harus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segera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dilaporkan kepada  </a:t>
            </a:r>
            <a:r>
              <a:rPr sz="1300" spc="-10" dirty="0">
                <a:solidFill>
                  <a:srgbClr val="313131"/>
                </a:solidFill>
                <a:latin typeface="Times New Roman"/>
                <a:cs typeface="Times New Roman"/>
              </a:rPr>
              <a:t>manajemen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puncak dan ke</a:t>
            </a:r>
            <a:r>
              <a:rPr sz="1300" spc="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313131"/>
                </a:solidFill>
                <a:latin typeface="Times New Roman"/>
                <a:cs typeface="Times New Roman"/>
              </a:rPr>
              <a:t>dewan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4305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Penilaian</a:t>
            </a:r>
            <a:r>
              <a:rPr spc="-45" dirty="0"/>
              <a:t> </a:t>
            </a:r>
            <a:r>
              <a:rPr dirty="0"/>
              <a:t>Pengendalian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937131"/>
            <a:ext cx="3420745" cy="833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Adequacy /</a:t>
            </a:r>
            <a:r>
              <a:rPr sz="20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Completeness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Implementation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/</a:t>
            </a:r>
            <a:r>
              <a:rPr sz="20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Effectiveness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494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2120 – </a:t>
            </a:r>
            <a:r>
              <a:rPr spc="-5" dirty="0"/>
              <a:t>Pengelolaan</a:t>
            </a:r>
            <a:r>
              <a:rPr spc="-40" dirty="0"/>
              <a:t> </a:t>
            </a:r>
            <a:r>
              <a:rPr dirty="0"/>
              <a:t>Risiko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335" marR="6350">
              <a:lnSpc>
                <a:spcPct val="80000"/>
              </a:lnSpc>
              <a:spcBef>
                <a:spcPts val="585"/>
              </a:spcBef>
            </a:pPr>
            <a:r>
              <a:rPr sz="2000" spc="-5" dirty="0"/>
              <a:t>Aktivitas audit internal harus mengevaluasi efektivitas dan memberikan kontribusi pada   </a:t>
            </a:r>
            <a:r>
              <a:rPr sz="2000" dirty="0"/>
              <a:t>peningkatan proses </a:t>
            </a:r>
            <a:r>
              <a:rPr sz="2000" spc="-5" dirty="0"/>
              <a:t>manajemen</a:t>
            </a:r>
            <a:r>
              <a:rPr sz="2000" spc="-75" dirty="0"/>
              <a:t> </a:t>
            </a:r>
            <a:r>
              <a:rPr sz="2000" dirty="0"/>
              <a:t>risiko</a:t>
            </a:r>
            <a:endParaRPr sz="2000"/>
          </a:p>
          <a:p>
            <a:pPr marL="241935" marR="6985" indent="-2286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dirty="0">
                <a:latin typeface="Times New Roman"/>
                <a:cs typeface="Times New Roman"/>
              </a:rPr>
              <a:t>2120.A1 </a:t>
            </a:r>
            <a:r>
              <a:rPr sz="2000" spc="-5" dirty="0"/>
              <a:t>Aktivitas audit internal harus mengevaluasi eksposur risiko terkait </a:t>
            </a:r>
            <a:r>
              <a:rPr sz="2000" dirty="0"/>
              <a:t>dengan </a:t>
            </a:r>
            <a:r>
              <a:rPr sz="2000" spc="-10" dirty="0"/>
              <a:t>tata  </a:t>
            </a:r>
            <a:r>
              <a:rPr sz="2000" dirty="0"/>
              <a:t>kelola, operasi, dan </a:t>
            </a:r>
            <a:r>
              <a:rPr sz="2000" spc="-5" dirty="0"/>
              <a:t>sistem </a:t>
            </a:r>
            <a:r>
              <a:rPr sz="2000" dirty="0"/>
              <a:t>informasi </a:t>
            </a:r>
            <a:r>
              <a:rPr sz="2000" spc="-5" dirty="0"/>
              <a:t>organisasi,</a:t>
            </a:r>
            <a:r>
              <a:rPr sz="2000" spc="-175" dirty="0"/>
              <a:t> </a:t>
            </a:r>
            <a:r>
              <a:rPr sz="2000" dirty="0"/>
              <a:t>mencakup:</a:t>
            </a:r>
            <a:endParaRPr sz="2000">
              <a:latin typeface="Times New Roman"/>
              <a:cs typeface="Times New Roman"/>
            </a:endParaRPr>
          </a:p>
          <a:p>
            <a:pPr marL="516255" lvl="1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Pencapaian tujuan strategis</a:t>
            </a:r>
            <a:r>
              <a:rPr sz="2000" spc="-1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organisasi;</a:t>
            </a:r>
            <a:endParaRPr sz="2000">
              <a:latin typeface="Times New Roman"/>
              <a:cs typeface="Times New Roman"/>
            </a:endParaRPr>
          </a:p>
          <a:p>
            <a:pPr marL="516255" lvl="1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Reliabilitas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dan integritas informasi keuangan dan</a:t>
            </a:r>
            <a:r>
              <a:rPr sz="2000" spc="-1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operasi;</a:t>
            </a:r>
            <a:endParaRPr sz="2000">
              <a:latin typeface="Times New Roman"/>
              <a:cs typeface="Times New Roman"/>
            </a:endParaRPr>
          </a:p>
          <a:p>
            <a:pPr marL="516255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Efektivitas dan efisiensi operasi dan</a:t>
            </a:r>
            <a:r>
              <a:rPr sz="2000" spc="-1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program;</a:t>
            </a:r>
            <a:endParaRPr sz="2000">
              <a:latin typeface="Times New Roman"/>
              <a:cs typeface="Times New Roman"/>
            </a:endParaRPr>
          </a:p>
          <a:p>
            <a:pPr marL="516255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516255" algn="l"/>
                <a:tab pos="516890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Pengamanan aset;</a:t>
            </a:r>
            <a:r>
              <a:rPr sz="20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endParaRPr sz="2000">
              <a:latin typeface="Times New Roman"/>
              <a:cs typeface="Times New Roman"/>
            </a:endParaRPr>
          </a:p>
          <a:p>
            <a:pPr marL="516255" lvl="1" indent="-229235">
              <a:lnSpc>
                <a:spcPts val="2160"/>
              </a:lnSpc>
              <a:spcBef>
                <a:spcPts val="310"/>
              </a:spcBef>
              <a:buFont typeface="Arial"/>
              <a:buChar char="•"/>
              <a:tabLst>
                <a:tab pos="516255" algn="l"/>
                <a:tab pos="516890" algn="l"/>
                <a:tab pos="1548130" algn="l"/>
                <a:tab pos="2551430" algn="l"/>
                <a:tab pos="3449320" algn="l"/>
                <a:tab pos="4535805" algn="l"/>
                <a:tab pos="6872605" algn="l"/>
                <a:tab pos="8050530" algn="l"/>
                <a:tab pos="9067165" algn="l"/>
              </a:tabLst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Ket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an	t</a:t>
            </a:r>
            <a:r>
              <a:rPr sz="2000" spc="-20" dirty="0">
                <a:solidFill>
                  <a:srgbClr val="31313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rgbClr val="31313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dap	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hu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</a:t>
            </a:r>
            <a:r>
              <a:rPr sz="2000" spc="5" dirty="0">
                <a:solidFill>
                  <a:srgbClr val="313131"/>
                </a:solidFill>
                <a:latin typeface="Times New Roman"/>
                <a:cs typeface="Times New Roman"/>
              </a:rPr>
              <a:t>u</a:t>
            </a:r>
            <a:r>
              <a:rPr sz="2000" spc="-20" dirty="0">
                <a:solidFill>
                  <a:srgbClr val="31313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,	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era</a:t>
            </a:r>
            <a:r>
              <a:rPr sz="2000" spc="-20" dirty="0">
                <a:solidFill>
                  <a:srgbClr val="313131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ran	p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er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unda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ng-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und</a:t>
            </a:r>
            <a:r>
              <a:rPr sz="2000" spc="-15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n</a:t>
            </a:r>
            <a:r>
              <a:rPr sz="2000" spc="5" dirty="0">
                <a:solidFill>
                  <a:srgbClr val="313131"/>
                </a:solidFill>
                <a:latin typeface="Times New Roman"/>
                <a:cs typeface="Times New Roman"/>
              </a:rPr>
              <a:t>g</a:t>
            </a:r>
            <a:r>
              <a:rPr sz="2000" spc="-15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n,	k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b</a:t>
            </a:r>
            <a:r>
              <a:rPr sz="2000" spc="-15" dirty="0">
                <a:solidFill>
                  <a:srgbClr val="31313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j</a:t>
            </a:r>
            <a:r>
              <a:rPr sz="2000" spc="-15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kan,	pr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se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du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r	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31313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515620">
              <a:lnSpc>
                <a:spcPts val="2160"/>
              </a:lnSpc>
            </a:pPr>
            <a:r>
              <a:rPr sz="2000" dirty="0"/>
              <a:t>kontrak.</a:t>
            </a:r>
            <a:endParaRPr sz="2000"/>
          </a:p>
          <a:p>
            <a:pPr marL="241935" marR="6985" indent="-228600">
              <a:lnSpc>
                <a:spcPct val="80000"/>
              </a:lnSpc>
              <a:spcBef>
                <a:spcPts val="1800"/>
              </a:spcBef>
              <a:buFont typeface="Arial"/>
              <a:buChar char="•"/>
              <a:tabLst>
                <a:tab pos="241935" algn="l"/>
                <a:tab pos="242570" algn="l"/>
                <a:tab pos="2338070" algn="l"/>
                <a:tab pos="3032760" algn="l"/>
                <a:tab pos="3992879" algn="l"/>
                <a:tab pos="4730750" algn="l"/>
                <a:tab pos="6313170" algn="l"/>
              </a:tabLst>
            </a:pPr>
            <a:r>
              <a:rPr sz="2000" b="1" dirty="0">
                <a:latin typeface="Times New Roman"/>
                <a:cs typeface="Times New Roman"/>
              </a:rPr>
              <a:t>2120.A2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spc="-5" dirty="0"/>
              <a:t>Aktivitas	audit	internal	harus	mengevaluasi	</a:t>
            </a:r>
            <a:r>
              <a:rPr sz="2000" dirty="0"/>
              <a:t>potensi </a:t>
            </a:r>
            <a:r>
              <a:rPr sz="2000" spc="-5" dirty="0"/>
              <a:t>timbulnya kecurangan  </a:t>
            </a:r>
            <a:r>
              <a:rPr sz="2000" dirty="0"/>
              <a:t>dan </a:t>
            </a:r>
            <a:r>
              <a:rPr sz="2000" spc="-5" dirty="0"/>
              <a:t>bagaimana organisasi mengelola </a:t>
            </a:r>
            <a:r>
              <a:rPr sz="2000" dirty="0"/>
              <a:t>risiko</a:t>
            </a:r>
            <a:r>
              <a:rPr sz="2000" spc="-85" dirty="0"/>
              <a:t> </a:t>
            </a:r>
            <a:r>
              <a:rPr sz="2000" dirty="0"/>
              <a:t>tersebut.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978153"/>
            <a:ext cx="53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Int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4966" y="1040636"/>
            <a:ext cx="3618865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9"/>
              </a:lnSpc>
            </a:pP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ernal Audit &amp;</a:t>
            </a:r>
            <a:r>
              <a:rPr sz="3600" spc="-28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852267"/>
                </a:solidFill>
                <a:latin typeface="Times New Roman"/>
                <a:cs typeface="Times New Roman"/>
              </a:rPr>
              <a:t>ERM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65960" y="938783"/>
            <a:ext cx="8260080" cy="5230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508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Definisi Manajemen </a:t>
            </a:r>
            <a:r>
              <a:rPr dirty="0"/>
              <a:t>Risiko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937131"/>
            <a:ext cx="9443720" cy="27089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Coso ERM :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Proses yang dipengaruhi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oleh </a:t>
            </a:r>
            <a:r>
              <a:rPr sz="2000" i="1" spc="-20" dirty="0">
                <a:solidFill>
                  <a:srgbClr val="313131"/>
                </a:solidFill>
                <a:latin typeface="Times New Roman"/>
                <a:cs typeface="Times New Roman"/>
              </a:rPr>
              <a:t>Board </a:t>
            </a:r>
            <a:r>
              <a:rPr sz="2000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of </a:t>
            </a:r>
            <a:r>
              <a:rPr sz="2000" i="1" spc="-10" dirty="0">
                <a:solidFill>
                  <a:srgbClr val="313131"/>
                </a:solidFill>
                <a:latin typeface="Times New Roman"/>
                <a:cs typeface="Times New Roman"/>
              </a:rPr>
              <a:t>Directors</a:t>
            </a:r>
            <a:r>
              <a:rPr sz="2000" spc="-10" dirty="0">
                <a:solidFill>
                  <a:srgbClr val="313131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manajemen, dan personil lain 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dalam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entitas, diaplikasikan pada pembentukan strategi dan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pada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seluruh bagian perusahaan,  dirancang untuk mengidentifikasi kejadian potensial yang dapat mempengaruhi entitas,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dan 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mengelola risiko selaras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dengan </a:t>
            </a:r>
            <a:r>
              <a:rPr sz="2000" i="1" dirty="0">
                <a:solidFill>
                  <a:srgbClr val="313131"/>
                </a:solidFill>
                <a:latin typeface="Times New Roman"/>
                <a:cs typeface="Times New Roman"/>
              </a:rPr>
              <a:t>risk </a:t>
            </a:r>
            <a:r>
              <a:rPr sz="2000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appetite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entitas, untuk menyediakan jaminan yang 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wajar terhadap pencapaian sasaran dari</a:t>
            </a:r>
            <a:r>
              <a:rPr sz="2000" spc="-1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entitas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</a:pP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ISO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31000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Aktivitas-aktivitas terkoordinasi yang dilakukan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dalam rangka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mengelola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dan  mengontrol sebuah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organisasi terkait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dengan risiko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2000" spc="-1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dihadapinya.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2807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Definisi</a:t>
            </a:r>
            <a:r>
              <a:rPr spc="-50" dirty="0"/>
              <a:t> </a:t>
            </a:r>
            <a:r>
              <a:rPr dirty="0"/>
              <a:t>Risiko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937131"/>
            <a:ext cx="9442450" cy="26174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i="1" dirty="0">
                <a:solidFill>
                  <a:srgbClr val="313131"/>
                </a:solidFill>
                <a:latin typeface="Times New Roman"/>
                <a:cs typeface="Times New Roman"/>
              </a:rPr>
              <a:t>Coso </a:t>
            </a:r>
            <a:r>
              <a:rPr sz="2000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ERM </a:t>
            </a:r>
            <a:r>
              <a:rPr sz="2000" i="1" dirty="0">
                <a:solidFill>
                  <a:srgbClr val="313131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Kemungkinan terjadinya sebuah event yang dapat mempengaruhi pencapaian 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tujuan</a:t>
            </a:r>
            <a:r>
              <a:rPr sz="20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entitas.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313131"/>
                </a:solidFill>
                <a:latin typeface="Times New Roman"/>
                <a:cs typeface="Times New Roman"/>
              </a:rPr>
              <a:t>ISO 31000 :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Efek dari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ketidakpastian </a:t>
            </a:r>
            <a:r>
              <a:rPr sz="2000" dirty="0">
                <a:solidFill>
                  <a:srgbClr val="313131"/>
                </a:solidFill>
                <a:latin typeface="Times New Roman"/>
                <a:cs typeface="Times New Roman"/>
              </a:rPr>
              <a:t>terhadap pencapaian sasaran</a:t>
            </a:r>
            <a:r>
              <a:rPr sz="2000" spc="-20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13131"/>
                </a:solidFill>
                <a:latin typeface="Times New Roman"/>
                <a:cs typeface="Times New Roman"/>
              </a:rPr>
              <a:t>organisasi.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z="2000" i="1" dirty="0">
                <a:solidFill>
                  <a:srgbClr val="313131"/>
                </a:solidFill>
                <a:latin typeface="Times New Roman"/>
                <a:cs typeface="Times New Roman"/>
              </a:rPr>
              <a:t>Apa definisi </a:t>
            </a:r>
            <a:r>
              <a:rPr sz="2000" i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 </a:t>
            </a:r>
            <a:r>
              <a:rPr sz="2000" i="1" dirty="0">
                <a:solidFill>
                  <a:srgbClr val="313131"/>
                </a:solidFill>
                <a:latin typeface="Times New Roman"/>
                <a:cs typeface="Times New Roman"/>
              </a:rPr>
              <a:t>menurut</a:t>
            </a:r>
            <a:r>
              <a:rPr sz="2000" i="1" spc="-10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rgbClr val="313131"/>
                </a:solidFill>
                <a:latin typeface="Times New Roman"/>
                <a:cs typeface="Times New Roman"/>
              </a:rPr>
              <a:t>anda?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182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0144" y="1040636"/>
            <a:ext cx="2388870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9"/>
              </a:lnSpc>
            </a:pP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n Coso</a:t>
            </a:r>
            <a:r>
              <a:rPr sz="3600" spc="-10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ERM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6788" y="998219"/>
            <a:ext cx="5678423" cy="527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4217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Komponen Coso</a:t>
            </a:r>
            <a:r>
              <a:rPr spc="-20" dirty="0"/>
              <a:t> </a:t>
            </a:r>
            <a:r>
              <a:rPr spc="-5" dirty="0"/>
              <a:t>ERM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924253"/>
            <a:ext cx="9178290" cy="390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12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Lingkungan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internal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25"/>
              </a:lnSpc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Mengidentifikasi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kondisi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internal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perusahaan,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meliputi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kekuatan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kelemahannya,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serta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pandangan entitas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terhadap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100" spc="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Penetapan</a:t>
            </a:r>
            <a:r>
              <a:rPr sz="11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sasaran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20"/>
              </a:lnSpc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Sasaran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kegiatan</a:t>
            </a:r>
            <a:r>
              <a:rPr sz="11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manajemen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harus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sejalan</a:t>
            </a:r>
            <a:r>
              <a:rPr sz="11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dengan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sasaran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dari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perusahaan,</a:t>
            </a:r>
            <a:r>
              <a:rPr sz="11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serta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konsisten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dengan</a:t>
            </a:r>
            <a:r>
              <a:rPr sz="1100" spc="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1100" i="1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appetite</a:t>
            </a:r>
            <a:r>
              <a:rPr sz="1100" i="1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perusahaan.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Identifikasi</a:t>
            </a:r>
            <a:r>
              <a:rPr sz="1100" spc="-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kejadian</a:t>
            </a:r>
            <a:endParaRPr sz="1100">
              <a:latin typeface="Times New Roman"/>
              <a:cs typeface="Times New Roman"/>
            </a:endParaRPr>
          </a:p>
          <a:p>
            <a:pPr marL="241300" marR="151130">
              <a:lnSpc>
                <a:spcPct val="70000"/>
              </a:lnSpc>
              <a:spcBef>
                <a:spcPts val="195"/>
              </a:spcBef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Kejadian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internal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eksternal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1100" spc="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dapat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mempengaruhi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pencapaian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sasaran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perusahaan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harus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diidentifikasi,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meliputi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dengan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kesempatan</a:t>
            </a:r>
            <a:r>
              <a:rPr sz="11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yang</a:t>
            </a:r>
            <a:r>
              <a:rPr sz="1100" spc="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dapat 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muncul.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Penilaian</a:t>
            </a:r>
            <a:r>
              <a:rPr sz="1100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25"/>
              </a:lnSpc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dianalisis</a:t>
            </a:r>
            <a:r>
              <a:rPr sz="11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berdasarkan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kemungkinan</a:t>
            </a:r>
            <a:r>
              <a:rPr sz="1100" spc="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1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dampaknya.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Hasil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analisis</a:t>
            </a:r>
            <a:r>
              <a:rPr sz="1100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akan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dijadikan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dasar</a:t>
            </a:r>
            <a:r>
              <a:rPr sz="11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untuk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menentukan 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perlakuan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risiko.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Perlakuan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endParaRPr sz="11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195"/>
              </a:spcBef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Terdapat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empat alternatif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pada perlakuan risiko,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yaitu menghindari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(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avoidance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),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menerima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(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acceptance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),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mengurangi (reduction)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membagi risiko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(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sharing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). 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Pemilihan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perlakuan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dilakukan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dengan</a:t>
            </a:r>
            <a:r>
              <a:rPr sz="11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membandingkan</a:t>
            </a:r>
            <a:r>
              <a:rPr sz="1100" spc="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hasil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analisis</a:t>
            </a:r>
            <a:r>
              <a:rPr sz="1100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dengan</a:t>
            </a:r>
            <a:r>
              <a:rPr sz="1100" spc="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1100" i="1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appetite</a:t>
            </a:r>
            <a:r>
              <a:rPr sz="1100" i="1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100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1100" i="1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313131"/>
                </a:solidFill>
                <a:latin typeface="Times New Roman"/>
                <a:cs typeface="Times New Roman"/>
              </a:rPr>
              <a:t>tolerance.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Aktivitas</a:t>
            </a:r>
            <a:r>
              <a:rPr sz="1100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pengendalian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20"/>
              </a:lnSpc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Membangun</a:t>
            </a:r>
            <a:r>
              <a:rPr sz="11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mengimplementasikan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kebijakan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prosedur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untuk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memastikan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perlakuan</a:t>
            </a:r>
            <a:r>
              <a:rPr sz="1100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risiko</a:t>
            </a:r>
            <a:r>
              <a:rPr sz="1100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diterapkan</a:t>
            </a:r>
            <a:r>
              <a:rPr sz="1100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dengan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efektif.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Informasi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dan</a:t>
            </a:r>
            <a:r>
              <a:rPr sz="1100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komunikasi</a:t>
            </a:r>
            <a:endParaRPr sz="1100">
              <a:latin typeface="Times New Roman"/>
              <a:cs typeface="Times New Roman"/>
            </a:endParaRPr>
          </a:p>
          <a:p>
            <a:pPr marL="241300" marR="165735">
              <a:lnSpc>
                <a:spcPct val="70000"/>
              </a:lnSpc>
              <a:spcBef>
                <a:spcPts val="195"/>
              </a:spcBef>
            </a:pP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Informasi yang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relevan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diidentifikasi,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diperoleh dan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dikomunikasikan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dalam bentuk dan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waktu yang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tepat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agar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personil dapat melakukan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tanggung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jawabnya  dengan</a:t>
            </a:r>
            <a:r>
              <a:rPr sz="1100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baik.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12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Pemantauan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120"/>
              </a:lnSpc>
            </a:pP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Seluruh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kegiatan ERM </a:t>
            </a:r>
            <a:r>
              <a:rPr sz="1100" dirty="0">
                <a:solidFill>
                  <a:srgbClr val="313131"/>
                </a:solidFill>
                <a:latin typeface="Times New Roman"/>
                <a:cs typeface="Times New Roman"/>
              </a:rPr>
              <a:t>harus dipantau, dievaluasi dan</a:t>
            </a:r>
            <a:r>
              <a:rPr sz="1100" spc="-1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13131"/>
                </a:solidFill>
                <a:latin typeface="Times New Roman"/>
                <a:cs typeface="Times New Roman"/>
              </a:rPr>
              <a:t>dikembangkan.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78153"/>
            <a:ext cx="838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9995" y="1040636"/>
            <a:ext cx="6413500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9"/>
              </a:lnSpc>
            </a:pP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es Manajemen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Risiko – </a:t>
            </a:r>
            <a:r>
              <a:rPr sz="3600" spc="-5" dirty="0">
                <a:solidFill>
                  <a:srgbClr val="852267"/>
                </a:solidFill>
                <a:latin typeface="Times New Roman"/>
                <a:cs typeface="Times New Roman"/>
              </a:rPr>
              <a:t>ISO</a:t>
            </a:r>
            <a:r>
              <a:rPr sz="3600" spc="-2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852267"/>
                </a:solidFill>
                <a:latin typeface="Times New Roman"/>
                <a:cs typeface="Times New Roman"/>
              </a:rPr>
              <a:t>31000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0779" y="969263"/>
            <a:ext cx="7406640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848</Words>
  <Application>Microsoft Office PowerPoint</Application>
  <PresentationFormat>Custom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RISK MANAGEMENT</vt:lpstr>
      <vt:lpstr>PowerPoint Presentation</vt:lpstr>
      <vt:lpstr>2120 – Pengelolaan Risiko</vt:lpstr>
      <vt:lpstr>PowerPoint Presentation</vt:lpstr>
      <vt:lpstr>Definisi Manajemen Risiko</vt:lpstr>
      <vt:lpstr>Definisi Risiko</vt:lpstr>
      <vt:lpstr>Kompone</vt:lpstr>
      <vt:lpstr>Komponen Coso ERM</vt:lpstr>
      <vt:lpstr>Pros</vt:lpstr>
      <vt:lpstr>Proses Manajemen Risiko</vt:lpstr>
      <vt:lpstr>RM Process based ISO 31000</vt:lpstr>
      <vt:lpstr>RM Process based ISO 31000</vt:lpstr>
      <vt:lpstr>RM Process based ISO 31000</vt:lpstr>
      <vt:lpstr>RM Process based ISO 31000</vt:lpstr>
      <vt:lpstr>RM Process based ISO 31000</vt:lpstr>
      <vt:lpstr>Pengendalian</vt:lpstr>
      <vt:lpstr>2130 : Pengendalian</vt:lpstr>
      <vt:lpstr>Definisi Pengendalian Internal - coso</vt:lpstr>
      <vt:lpstr>PowerPoint Presentation</vt:lpstr>
      <vt:lpstr>Komponen Pengendalian Internal - Coso</vt:lpstr>
      <vt:lpstr>Penilaian Pengendalian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Sudarwan</dc:creator>
  <cp:lastModifiedBy>BPISTI2008</cp:lastModifiedBy>
  <cp:revision>1</cp:revision>
  <dcterms:created xsi:type="dcterms:W3CDTF">2019-04-07T06:57:09Z</dcterms:created>
  <dcterms:modified xsi:type="dcterms:W3CDTF">2019-04-07T07:07:46Z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2019-04-07T00:00:00Z</vt:filetime>
  </property>
</Properties>
</file>