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200" dirty="0" err="1"/>
              <a:t>Kunci</a:t>
            </a:r>
            <a:r>
              <a:rPr lang="en-US" sz="3200" dirty="0"/>
              <a:t>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Penerapan</a:t>
            </a:r>
            <a:r>
              <a:rPr lang="en-US" sz="3200" dirty="0"/>
              <a:t> GCG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2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024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Menurut Dr Gay hendricks dan Dr Kate Ludeman dalam bukunya yang berjudul The Corporate Mystic mengatakan “ Dalam era pasar global, Anda akan menemukan orang-orang suci, Mistikus, atau Sufi di perusahaan-perusahaan besar atau organisasi-organisasi modern, bukan di Vihara, Kuil, Gereja atau Masjid.</a:t>
            </a:r>
          </a:p>
        </p:txBody>
      </p:sp>
    </p:spTree>
    <p:extLst>
      <p:ext uri="{BB962C8B-B14F-4D97-AF65-F5344CB8AC3E}">
        <p14:creationId xmlns:p14="http://schemas.microsoft.com/office/powerpoint/2010/main" val="256660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1267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12 Ciri yang dimiliki oleh para Mistikus korporat menurut Hendricks dan ludeman adalah: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Kejujuran Total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Fairness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Pengetahuan tentan diri sendiri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Fakus pada kontribusi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Spiritualitas (non-dogmatik)</a:t>
            </a:r>
          </a:p>
        </p:txBody>
      </p:sp>
    </p:spTree>
    <p:extLst>
      <p:ext uri="{BB962C8B-B14F-4D97-AF65-F5344CB8AC3E}">
        <p14:creationId xmlns:p14="http://schemas.microsoft.com/office/powerpoint/2010/main" val="39716709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2291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12 Ciri yang dimiliki oleh para Mistikus korporat menurut Hendricks dan ludeman adalah:</a:t>
            </a:r>
          </a:p>
          <a:p>
            <a:pPr marL="514350" indent="-514350" eaLnBrk="1" hangingPunct="1">
              <a:buFont typeface="Arial" pitchFamily="34" charset="0"/>
              <a:buAutoNum type="arabicPeriod" startAt="6"/>
            </a:pPr>
            <a:r>
              <a:rPr lang="en-US" smtClean="0"/>
              <a:t>Mencapai lebih banyak hasil dengan lebih sedikit upaya</a:t>
            </a:r>
          </a:p>
          <a:p>
            <a:pPr marL="514350" indent="-514350" eaLnBrk="1" hangingPunct="1">
              <a:buFont typeface="Arial" pitchFamily="34" charset="0"/>
              <a:buAutoNum type="arabicPeriod" startAt="6"/>
            </a:pPr>
            <a:r>
              <a:rPr lang="en-US" smtClean="0"/>
              <a:t> Membangkitkan yang terbaik dalam diri mereka dan orang lain</a:t>
            </a:r>
          </a:p>
          <a:p>
            <a:pPr marL="514350" indent="-514350" eaLnBrk="1" hangingPunct="1">
              <a:buFont typeface="Arial" pitchFamily="34" charset="0"/>
              <a:buAutoNum type="arabicPeriod" startAt="6"/>
            </a:pPr>
            <a:r>
              <a:rPr lang="en-US" smtClean="0"/>
              <a:t>Keterbukaan terhadap perubahan</a:t>
            </a:r>
          </a:p>
          <a:p>
            <a:pPr marL="514350" indent="-514350" eaLnBrk="1" hangingPunct="1">
              <a:buFont typeface="Arial" pitchFamily="34" charset="0"/>
              <a:buAutoNum type="arabicPeriod" startAt="6"/>
            </a:pPr>
            <a:r>
              <a:rPr lang="en-US" smtClean="0"/>
              <a:t>Cita rasa humor yang tinggi</a:t>
            </a:r>
          </a:p>
          <a:p>
            <a:pPr marL="514350" indent="-514350" eaLnBrk="1" hangingPunct="1">
              <a:buFont typeface="Arial" pitchFamily="34" charset="0"/>
              <a:buNone/>
            </a:pPr>
            <a:endParaRPr lang="en-US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18729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3315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12 Ciri yang dimiliki oleh para Mistikus korporat menurut Hendricks dan ludeman adalah: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10. Visi jauh ke depan dan fokus yang cermat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11. Disiplin diri yang ketat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12. Keseimbangan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97121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Para Mistikus korporat adalah orang yang jujur, kadang sangat jujur kepada diri sendiri. Mereka ingin mengetahui kebenaran, walaupun kebenaran itu terkadang terasa pahit bagi dirinya sendiri.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20209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536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keseriusan sikap dalam mewujudkan keadilan menjadi ciri pada mistikus korporat ini. Salah satu kelebihan mistikus korporat adalah kemampuan untuk mengajukan pertanyaan – Apakah adil bagi semua pihak? – bahkan juga saat dia benar-benar tertekan.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3280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CC0066"/>
                </a:solidFill>
              </a:rPr>
              <a:t>MENGELOLA GCG BERDASARKAN SUARA HATI</a:t>
            </a:r>
            <a:endParaRPr lang="th-TH" sz="3200" smtClean="0">
              <a:solidFill>
                <a:srgbClr val="CC0066"/>
              </a:solidFill>
              <a:ea typeface="Angsana Ne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84328"/>
            <a:ext cx="8763000" cy="914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800000"/>
                </a:solidFill>
              </a:rPr>
              <a:t>Be GCG </a:t>
            </a:r>
            <a:r>
              <a:rPr lang="en-US" sz="2600" dirty="0" err="1" smtClean="0">
                <a:solidFill>
                  <a:srgbClr val="800000"/>
                </a:solidFill>
              </a:rPr>
              <a:t>pada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hakikatnya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mengandung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pengertian</a:t>
            </a:r>
            <a:r>
              <a:rPr lang="en-US" sz="2600" dirty="0" smtClean="0">
                <a:solidFill>
                  <a:srgbClr val="800000"/>
                </a:solidFill>
              </a:rPr>
              <a:t> “</a:t>
            </a:r>
            <a:r>
              <a:rPr lang="en-US" sz="2600" dirty="0" err="1" smtClean="0">
                <a:solidFill>
                  <a:srgbClr val="800000"/>
                </a:solidFill>
              </a:rPr>
              <a:t>Menjadi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perusahaan</a:t>
            </a:r>
            <a:r>
              <a:rPr lang="en-US" sz="2600" dirty="0" smtClean="0">
                <a:solidFill>
                  <a:srgbClr val="800000"/>
                </a:solidFill>
              </a:rPr>
              <a:t> yang </a:t>
            </a:r>
            <a:r>
              <a:rPr lang="en-US" sz="2600" dirty="0" err="1" smtClean="0">
                <a:solidFill>
                  <a:srgbClr val="800000"/>
                </a:solidFill>
              </a:rPr>
              <a:t>memiliki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kompetensi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dalam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praktek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bisnis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berdasarkan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prinsip-prinsip</a:t>
            </a:r>
            <a:r>
              <a:rPr lang="en-US" sz="2600" dirty="0" smtClean="0">
                <a:solidFill>
                  <a:srgbClr val="800000"/>
                </a:solidFill>
              </a:rPr>
              <a:t> GCG”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800000"/>
                </a:solidFill>
              </a:rPr>
              <a:t>“TARIF”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7200" y="2286000"/>
            <a:ext cx="2562225" cy="1150938"/>
            <a:chOff x="531478" y="2057400"/>
            <a:chExt cx="2562629" cy="1150320"/>
          </a:xfrm>
        </p:grpSpPr>
        <p:sp>
          <p:nvSpPr>
            <p:cNvPr id="4" name="Rectangle 3"/>
            <p:cNvSpPr/>
            <p:nvPr/>
          </p:nvSpPr>
          <p:spPr>
            <a:xfrm rot="20712058">
              <a:off x="531478" y="2293320"/>
              <a:ext cx="2562629" cy="9144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TRANSPARENCY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Keterbukaan</a:t>
              </a:r>
              <a:r>
                <a:rPr lang="en-US" dirty="0">
                  <a:solidFill>
                    <a:srgbClr val="CC0066"/>
                  </a:solidFill>
                </a:rPr>
                <a:t> </a:t>
              </a:r>
              <a:r>
                <a:rPr lang="en-US" dirty="0" err="1">
                  <a:solidFill>
                    <a:srgbClr val="CC0066"/>
                  </a:solidFill>
                </a:rPr>
                <a:t>Informasi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1447800" y="2057400"/>
              <a:ext cx="457200" cy="381000"/>
            </a:xfrm>
            <a:prstGeom prst="mathMultiply">
              <a:avLst/>
            </a:prstGeom>
            <a:solidFill>
              <a:srgbClr val="CC0099"/>
            </a:solidFill>
            <a:ln w="38100"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-2069897">
            <a:off x="5430838" y="4948238"/>
            <a:ext cx="2819400" cy="1219200"/>
            <a:chOff x="4261087" y="2250301"/>
            <a:chExt cx="2819400" cy="1218956"/>
          </a:xfrm>
        </p:grpSpPr>
        <p:sp>
          <p:nvSpPr>
            <p:cNvPr id="7" name="Rectangle 6"/>
            <p:cNvSpPr/>
            <p:nvPr/>
          </p:nvSpPr>
          <p:spPr>
            <a:xfrm rot="11585574" flipH="1" flipV="1">
              <a:off x="4261087" y="2478657"/>
              <a:ext cx="2819400" cy="9906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FAIRNESS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Kewajaran</a:t>
              </a:r>
              <a:r>
                <a:rPr lang="en-US" dirty="0">
                  <a:solidFill>
                    <a:srgbClr val="CC0066"/>
                  </a:solidFill>
                </a:rPr>
                <a:t> &amp; </a:t>
              </a:r>
              <a:r>
                <a:rPr lang="en-US" dirty="0" err="1">
                  <a:solidFill>
                    <a:srgbClr val="CC0066"/>
                  </a:solidFill>
                </a:rPr>
                <a:t>Kesataraan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 rot="674208">
              <a:off x="5599324" y="2250301"/>
              <a:ext cx="457200" cy="421893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352800" y="3581400"/>
            <a:ext cx="2209800" cy="1219200"/>
            <a:chOff x="6400800" y="3200400"/>
            <a:chExt cx="2209800" cy="1219200"/>
          </a:xfrm>
        </p:grpSpPr>
        <p:sp>
          <p:nvSpPr>
            <p:cNvPr id="8" name="Rectangle 7"/>
            <p:cNvSpPr/>
            <p:nvPr/>
          </p:nvSpPr>
          <p:spPr>
            <a:xfrm>
              <a:off x="6400800" y="3429000"/>
              <a:ext cx="2209800" cy="9906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INDEPENDENCY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Kemandirian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5" name="Multiply 14"/>
            <p:cNvSpPr/>
            <p:nvPr/>
          </p:nvSpPr>
          <p:spPr>
            <a:xfrm>
              <a:off x="7315200" y="3200400"/>
              <a:ext cx="457200" cy="381000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 rot="1365312">
            <a:off x="911225" y="4951413"/>
            <a:ext cx="2209800" cy="1219200"/>
            <a:chOff x="4114800" y="4114800"/>
            <a:chExt cx="2209800" cy="1219200"/>
          </a:xfrm>
        </p:grpSpPr>
        <p:sp>
          <p:nvSpPr>
            <p:cNvPr id="9" name="Rectangle 8"/>
            <p:cNvSpPr/>
            <p:nvPr/>
          </p:nvSpPr>
          <p:spPr>
            <a:xfrm>
              <a:off x="4114800" y="4343400"/>
              <a:ext cx="2209800" cy="9906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RESPONSIBILITY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Bertanggung</a:t>
              </a:r>
              <a:r>
                <a:rPr lang="en-US" dirty="0">
                  <a:solidFill>
                    <a:srgbClr val="CC0066"/>
                  </a:solidFill>
                </a:rPr>
                <a:t> </a:t>
              </a:r>
              <a:r>
                <a:rPr lang="en-US" dirty="0" err="1">
                  <a:solidFill>
                    <a:srgbClr val="CC0066"/>
                  </a:solidFill>
                </a:rPr>
                <a:t>Jawab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6" name="Multiply 15"/>
            <p:cNvSpPr/>
            <p:nvPr/>
          </p:nvSpPr>
          <p:spPr>
            <a:xfrm>
              <a:off x="4953000" y="4114800"/>
              <a:ext cx="457200" cy="381000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 rot="874346">
            <a:off x="6137275" y="2316163"/>
            <a:ext cx="2209800" cy="1219200"/>
            <a:chOff x="838200" y="4038600"/>
            <a:chExt cx="2209800" cy="1219200"/>
          </a:xfrm>
        </p:grpSpPr>
        <p:sp>
          <p:nvSpPr>
            <p:cNvPr id="10" name="Rectangle 9"/>
            <p:cNvSpPr/>
            <p:nvPr/>
          </p:nvSpPr>
          <p:spPr>
            <a:xfrm>
              <a:off x="838200" y="4267200"/>
              <a:ext cx="2209800" cy="9906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ACCOUNTABILITY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Akuntabilitas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1752600" y="4038600"/>
              <a:ext cx="457200" cy="381000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8774837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CC0066"/>
                </a:solidFill>
              </a:rPr>
              <a:t>Kunci</a:t>
            </a:r>
            <a:r>
              <a:rPr lang="en-US" sz="3200" b="1" dirty="0" smtClean="0">
                <a:solidFill>
                  <a:srgbClr val="CC0066"/>
                </a:solidFill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</a:rPr>
              <a:t>Keberhasilan</a:t>
            </a:r>
            <a:r>
              <a:rPr lang="en-US" sz="3200" b="1" dirty="0" smtClean="0">
                <a:solidFill>
                  <a:srgbClr val="CC0066"/>
                </a:solidFill>
              </a:rPr>
              <a:t> GCG </a:t>
            </a:r>
            <a:r>
              <a:rPr lang="en-US" sz="3200" b="1" dirty="0" err="1" smtClean="0">
                <a:solidFill>
                  <a:srgbClr val="CC0066"/>
                </a:solidFill>
              </a:rPr>
              <a:t>Terletak</a:t>
            </a:r>
            <a:r>
              <a:rPr lang="en-US" sz="3200" b="1" dirty="0" smtClean="0">
                <a:solidFill>
                  <a:srgbClr val="CC0066"/>
                </a:solidFill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</a:rPr>
              <a:t>Pada</a:t>
            </a:r>
            <a:r>
              <a:rPr lang="en-US" sz="3200" b="1" dirty="0" smtClean="0">
                <a:solidFill>
                  <a:srgbClr val="CC0066"/>
                </a:solidFill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</a:rPr>
              <a:t>Ketujuh</a:t>
            </a:r>
            <a:r>
              <a:rPr lang="en-US" sz="3200" b="1" dirty="0" smtClean="0">
                <a:solidFill>
                  <a:srgbClr val="CC0066"/>
                </a:solidFill>
              </a:rPr>
              <a:t> Key Persons</a:t>
            </a:r>
            <a:endParaRPr lang="th-TH" sz="3200" dirty="0" smtClean="0">
              <a:solidFill>
                <a:srgbClr val="CC0066"/>
              </a:solidFill>
              <a:ea typeface="Angsana New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2362200"/>
            <a:ext cx="19050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1.Pemegang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C0066"/>
                </a:solidFill>
              </a:rPr>
              <a:t>Saham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44958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7.Tim </a:t>
            </a:r>
            <a:r>
              <a:rPr lang="en-US" b="1" dirty="0" err="1">
                <a:solidFill>
                  <a:srgbClr val="CC0066"/>
                </a:solidFill>
              </a:rPr>
              <a:t>Penerapan</a:t>
            </a:r>
            <a:r>
              <a:rPr lang="en-US" b="1" dirty="0">
                <a:solidFill>
                  <a:srgbClr val="CC0066"/>
                </a:solidFill>
              </a:rPr>
              <a:t> GCG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4419600"/>
            <a:ext cx="19050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5.Sekertaris Perusahaan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23622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2.Komisaris/ </a:t>
            </a:r>
            <a:r>
              <a:rPr lang="en-US" b="1" dirty="0" err="1">
                <a:solidFill>
                  <a:srgbClr val="CC0066"/>
                </a:solidFill>
              </a:rPr>
              <a:t>Dewan</a:t>
            </a:r>
            <a:r>
              <a:rPr lang="en-US" b="1" dirty="0">
                <a:solidFill>
                  <a:srgbClr val="CC0066"/>
                </a:solidFill>
              </a:rPr>
              <a:t> </a:t>
            </a:r>
            <a:r>
              <a:rPr lang="en-US" b="1" dirty="0" err="1">
                <a:solidFill>
                  <a:srgbClr val="CC0066"/>
                </a:solidFill>
              </a:rPr>
              <a:t>Pengawas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44196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4.Manajer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44958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6.Satuan </a:t>
            </a:r>
            <a:r>
              <a:rPr lang="en-US" b="1" dirty="0" err="1">
                <a:solidFill>
                  <a:srgbClr val="CC0066"/>
                </a:solidFill>
              </a:rPr>
              <a:t>Pengawas</a:t>
            </a:r>
            <a:r>
              <a:rPr lang="en-US" b="1" dirty="0">
                <a:solidFill>
                  <a:srgbClr val="CC0066"/>
                </a:solidFill>
              </a:rPr>
              <a:t> Intern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7400" y="24384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3.Direksi</a:t>
            </a:r>
            <a:endParaRPr lang="th-TH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62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 materi ini, mahasiswa mampu memahami 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smtClean="0"/>
              <a:t>GCG di Perusahaan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28575">
                  <a:solidFill>
                    <a:srgbClr val="CC0099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GCG</a:t>
            </a:r>
            <a:endParaRPr lang="th-TH" b="1" dirty="0">
              <a:ln w="28575">
                <a:solidFill>
                  <a:srgbClr val="CC0099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914400" y="1752600"/>
            <a:ext cx="2819400" cy="2362200"/>
          </a:xfrm>
          <a:prstGeom prst="actionButtonHelp">
            <a:avLst/>
          </a:prstGeom>
          <a:solidFill>
            <a:srgbClr val="FF33CC"/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C0099"/>
                </a:solidFill>
              </a:rPr>
              <a:t>PENGERTIAN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GCG</a:t>
            </a:r>
            <a:endParaRPr lang="th-TH" sz="3600" b="1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5334000" y="3733800"/>
            <a:ext cx="2286000" cy="2286000"/>
          </a:xfrm>
          <a:prstGeom prst="actionButtonHelp">
            <a:avLst/>
          </a:prstGeom>
          <a:solidFill>
            <a:srgbClr val="FF33CC"/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C0099"/>
                </a:solidFill>
              </a:rPr>
              <a:t>MANFAAT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C0099"/>
                </a:solidFill>
              </a:rPr>
              <a:t>GCG</a:t>
            </a:r>
            <a:endParaRPr lang="th-TH" sz="3600" b="1" dirty="0">
              <a:solidFill>
                <a:srgbClr val="CC0099"/>
              </a:solidFill>
            </a:endParaRPr>
          </a:p>
        </p:txBody>
      </p:sp>
      <p:pic>
        <p:nvPicPr>
          <p:cNvPr id="3077" name="Picture 2" descr="http://gfx.glittergraphicsnow.com/albums/ll149/glittergn/flower/flower0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http://gfx.glittergraphicsnow.com/albums/ll149/glittergn/flower/flower0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172200" y="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2665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NILAI-NILAI SEBAGAI PENDORONG PENERAPAN GCG</a:t>
            </a:r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/>
            </a:r>
            <a:b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</a:br>
            <a:r>
              <a:rPr lang="en-US" sz="22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/>
            </a:r>
            <a:br>
              <a:rPr lang="en-US" sz="22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</a:b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 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Stephen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R.Covey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mengatakan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bahwa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pada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dasarnya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manusia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yang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efektivitasnya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tinggi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dalam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kehidupan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adalah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manusia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yang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memiliki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tujuh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kebiasaan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.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Tujuh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kebiasaan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itu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adalah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:</a:t>
            </a:r>
            <a:endParaRPr lang="th-TH" sz="2200" dirty="0">
              <a:ln>
                <a:solidFill>
                  <a:srgbClr val="CC0066"/>
                </a:solidFill>
              </a:ln>
              <a:solidFill>
                <a:srgbClr val="FF99CC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 rot="21113618">
            <a:off x="303783" y="2572057"/>
            <a:ext cx="1981200" cy="1206741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1. Be Proactive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124200" y="2514600"/>
            <a:ext cx="2514600" cy="1219200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2. Begin With the End In Mind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 rot="21274112">
            <a:off x="728750" y="4082702"/>
            <a:ext cx="2590800" cy="1030412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4. Think Win-Win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 rot="325513">
            <a:off x="5086749" y="3885621"/>
            <a:ext cx="3276600" cy="1372645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5. Seek First to Understand, then to be  Understood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 rot="889031">
            <a:off x="2111819" y="5385781"/>
            <a:ext cx="1828800" cy="1259311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6. Synergize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 rot="21132402">
            <a:off x="4501452" y="5632561"/>
            <a:ext cx="2438400" cy="1065033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7. Sharpen the Saw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 rot="559732">
            <a:off x="6328050" y="2710554"/>
            <a:ext cx="2514600" cy="1187882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3. Put First Things First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345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SEBAGAI PENDORONG PENERAPAN GCG TERDAPAT 7 ETOS KERJA DI DALAM PERUSAHAAN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28600" y="3200400"/>
            <a:ext cx="1905000" cy="1676400"/>
          </a:xfrm>
          <a:prstGeom prst="actionButtonHelp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533400" y="1828800"/>
            <a:ext cx="2514600" cy="10668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PROMPT 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Bertindak</a:t>
            </a:r>
            <a:r>
              <a:rPr lang="en-US" dirty="0">
                <a:solidFill>
                  <a:srgbClr val="CC0066"/>
                </a:solidFill>
              </a:rPr>
              <a:t> </a:t>
            </a:r>
            <a:r>
              <a:rPr lang="en-US" dirty="0" err="1">
                <a:solidFill>
                  <a:srgbClr val="CC0066"/>
                </a:solidFill>
              </a:rPr>
              <a:t>Segera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3276600" y="1752600"/>
            <a:ext cx="29718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RESPONSIVE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Responsif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6444343" y="4876800"/>
            <a:ext cx="23622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BE POSITIVE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Baik</a:t>
            </a:r>
            <a:r>
              <a:rPr lang="en-US" dirty="0">
                <a:solidFill>
                  <a:srgbClr val="CC0066"/>
                </a:solidFill>
              </a:rPr>
              <a:t> </a:t>
            </a:r>
            <a:r>
              <a:rPr lang="en-US" dirty="0" err="1">
                <a:solidFill>
                  <a:srgbClr val="CC0066"/>
                </a:solidFill>
              </a:rPr>
              <a:t>Sangka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6477000" y="1752600"/>
            <a:ext cx="25908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DISCIPLINE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Disiplin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3276600" y="3429000"/>
            <a:ext cx="35052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HARD 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Bekerja</a:t>
            </a:r>
            <a:r>
              <a:rPr lang="en-US" dirty="0">
                <a:solidFill>
                  <a:srgbClr val="CC0066"/>
                </a:solidFill>
              </a:rPr>
              <a:t> </a:t>
            </a:r>
            <a:r>
              <a:rPr lang="en-US" dirty="0" err="1">
                <a:solidFill>
                  <a:srgbClr val="CC0066"/>
                </a:solidFill>
              </a:rPr>
              <a:t>Keras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11" name="Flowchart: Preparation 10"/>
          <p:cNvSpPr/>
          <p:nvPr/>
        </p:nvSpPr>
        <p:spPr>
          <a:xfrm>
            <a:off x="555170" y="4953000"/>
            <a:ext cx="234043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CREATIVE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Kreatif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3581400" y="4953000"/>
            <a:ext cx="18288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CLEAN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Bersih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021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KUTIPAN PERNYATAAN ANDREW TANI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6147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Budaya tidak bisa diubah, karena budaya merupakan akibat dari suatu sebab yaitu mindset. Kalu mau mentransformasikan Budaya, transformasikanlah mindset.</a:t>
            </a:r>
          </a:p>
          <a:p>
            <a:pPr eaLnBrk="1" hangingPunct="1"/>
            <a:r>
              <a:rPr lang="en-US" smtClean="0"/>
              <a:t>Sadarlah, manusia tidak bisa dipaksa</a:t>
            </a:r>
          </a:p>
        </p:txBody>
      </p:sp>
    </p:spTree>
    <p:extLst>
      <p:ext uri="{BB962C8B-B14F-4D97-AF65-F5344CB8AC3E}">
        <p14:creationId xmlns:p14="http://schemas.microsoft.com/office/powerpoint/2010/main" val="19600280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8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Prinsip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Transformasi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Menurut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Andrew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Tani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: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7171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Kekuatan Sejarah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kejelasan maksud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tujuan akhir yang menggairahkan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kekuatan tekad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kemampulabaan berkesinambungan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tantangan dan hambatan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kunci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bersahabat dengan perubahan</a:t>
            </a:r>
          </a:p>
        </p:txBody>
      </p:sp>
    </p:spTree>
    <p:extLst>
      <p:ext uri="{BB962C8B-B14F-4D97-AF65-F5344CB8AC3E}">
        <p14:creationId xmlns:p14="http://schemas.microsoft.com/office/powerpoint/2010/main" val="27064441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Nilai-nilai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pemegang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saham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yang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ditanamkan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pada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perusahaan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dalam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rangka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penerapan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gcg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819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Memaksimalkan Nilai Perusahaan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Mendorong Pengelolaan perusahaan secara profesional, transparansi, efisien dan mandiri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Mendorong dalam pengambilan keputusan dan menjalankan tindakan dilandasi dengan nilai moral yang tinggi, kepatuhan terhadap peraturan perundang-undangan yang berlaku, tanggung jawab sosial terhadap stakeholders dan kelestarian lingkungan.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Meningkatkan kontribusi dalam perekonomian nasional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Meningkatkan iklim investasi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Menyukseskan program privatisasi ( bagi BUMN)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12511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Kunci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Keberhasilan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Penerapan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9219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Kunci keberhasilan penerapan GCG di perusahaan terletak pada seberapa jauh nilai-nilai yang telah ditanamkan, baik oleh pemegang saham maupun oleh direksi, menjadi daya dorong yang kuat bagi seluruh anggota organisasi dalam penerpan GCG di jajaran perusahaan.</a:t>
            </a:r>
          </a:p>
        </p:txBody>
      </p:sp>
    </p:spTree>
    <p:extLst>
      <p:ext uri="{BB962C8B-B14F-4D97-AF65-F5344CB8AC3E}">
        <p14:creationId xmlns:p14="http://schemas.microsoft.com/office/powerpoint/2010/main" val="6447320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382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Kunci Keberhasilan Penerapan GCG </vt:lpstr>
      <vt:lpstr>KEMAMPUAN AKHIR YANG DIHARAPKAN</vt:lpstr>
      <vt:lpstr>GCG</vt:lpstr>
      <vt:lpstr>NILAI-NILAI SEBAGAI PENDORONG PENERAPAN GCG   Stephen R.Covey mengatakan bahwa pada dasarnya manusia yang efektivitasnya tinggi dalam kehidupan adalah manusia yang memiliki tujuh kebiasaan. Tujuh kebiasaan itu adalah :</vt:lpstr>
      <vt:lpstr>SEBAGAI PENDORONG PENERAPAN GCG TERDAPAT 7 ETOS KERJA DI DALAM PERUSAHAAN</vt:lpstr>
      <vt:lpstr>KUTIPAN PERNYATAAN ANDREW TANI</vt:lpstr>
      <vt:lpstr>8 Prinsip Transformasi Menurut Andrew Tani:</vt:lpstr>
      <vt:lpstr>Nilai-nilai pemegang saham yang ditanamkan pada perusahaan dalam rangka penerapan gcg</vt:lpstr>
      <vt:lpstr>Kunci Keberhasilan Penerapan GCG</vt:lpstr>
      <vt:lpstr>Mengelola GCG berdasarkan Suara Hati</vt:lpstr>
      <vt:lpstr>Mengelola GCG berdasarkan Suara Hati</vt:lpstr>
      <vt:lpstr>Mengelola GCG berdasarkan Suara Hati</vt:lpstr>
      <vt:lpstr>Mengelola GCG berdasarkan Suara Hati</vt:lpstr>
      <vt:lpstr>Mengelola GCG berdasarkan Suara Hati</vt:lpstr>
      <vt:lpstr>Mengelola GCG berdasarkan Suara Hati</vt:lpstr>
      <vt:lpstr>MENGELOLA GCG BERDASARKAN SUARA HATI</vt:lpstr>
      <vt:lpstr>Kunci Keberhasilan GCG Terletak Pada Ketujuh Key Persons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22</cp:revision>
  <dcterms:created xsi:type="dcterms:W3CDTF">2017-09-09T11:34:57Z</dcterms:created>
  <dcterms:modified xsi:type="dcterms:W3CDTF">2017-09-21T10:10:37Z</dcterms:modified>
</cp:coreProperties>
</file>