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handoutMasterIdLst>
    <p:handoutMasterId r:id="rId34"/>
  </p:handoutMasterIdLst>
  <p:sldIdLst>
    <p:sldId id="376" r:id="rId2"/>
    <p:sldId id="442" r:id="rId3"/>
    <p:sldId id="434" r:id="rId4"/>
    <p:sldId id="435" r:id="rId5"/>
    <p:sldId id="444" r:id="rId6"/>
    <p:sldId id="446" r:id="rId7"/>
    <p:sldId id="443" r:id="rId8"/>
    <p:sldId id="437" r:id="rId9"/>
    <p:sldId id="438" r:id="rId10"/>
    <p:sldId id="448" r:id="rId11"/>
    <p:sldId id="439" r:id="rId12"/>
    <p:sldId id="445" r:id="rId13"/>
    <p:sldId id="440" r:id="rId14"/>
    <p:sldId id="441" r:id="rId15"/>
    <p:sldId id="377" r:id="rId16"/>
    <p:sldId id="386" r:id="rId17"/>
    <p:sldId id="387" r:id="rId18"/>
    <p:sldId id="389" r:id="rId19"/>
    <p:sldId id="390" r:id="rId20"/>
    <p:sldId id="391" r:id="rId21"/>
    <p:sldId id="392" r:id="rId22"/>
    <p:sldId id="393" r:id="rId23"/>
    <p:sldId id="394" r:id="rId24"/>
    <p:sldId id="395" r:id="rId25"/>
    <p:sldId id="396" r:id="rId26"/>
    <p:sldId id="397" r:id="rId27"/>
    <p:sldId id="398" r:id="rId28"/>
    <p:sldId id="401" r:id="rId29"/>
    <p:sldId id="404" r:id="rId30"/>
    <p:sldId id="410" r:id="rId31"/>
    <p:sldId id="44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2592" y="-6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4049D-BE53-4CBA-B592-F709FB75263C}" type="doc">
      <dgm:prSet loTypeId="urn:microsoft.com/office/officeart/2005/8/layout/process2" loCatId="process" qsTypeId="urn:microsoft.com/office/officeart/2005/8/quickstyle/simple1" qsCatId="simple" csTypeId="urn:microsoft.com/office/officeart/2005/8/colors/accent1_2" csCatId="accent1" phldr="1"/>
      <dgm:spPr/>
    </dgm:pt>
    <dgm:pt modelId="{5FBE4F4B-958B-4F24-BB8F-24145234C5D8}">
      <dgm:prSet phldrT="[Text]"/>
      <dgm:spPr/>
      <dgm:t>
        <a:bodyPr/>
        <a:lstStyle/>
        <a:p>
          <a:r>
            <a:rPr lang="en-US" dirty="0" smtClean="0"/>
            <a:t>Knowledge Creation</a:t>
          </a:r>
          <a:endParaRPr lang="en-US" dirty="0"/>
        </a:p>
      </dgm:t>
    </dgm:pt>
    <dgm:pt modelId="{574FB6BD-BE2D-4C06-BBDA-4186890C8EA6}" type="parTrans" cxnId="{C1D21651-3A26-433C-A5FA-F085CE77C1A9}">
      <dgm:prSet/>
      <dgm:spPr/>
      <dgm:t>
        <a:bodyPr/>
        <a:lstStyle/>
        <a:p>
          <a:endParaRPr lang="en-US"/>
        </a:p>
      </dgm:t>
    </dgm:pt>
    <dgm:pt modelId="{F38105C2-3E2E-410F-85D2-B8ABFF4A8840}" type="sibTrans" cxnId="{C1D21651-3A26-433C-A5FA-F085CE77C1A9}">
      <dgm:prSet/>
      <dgm:spPr/>
      <dgm:t>
        <a:bodyPr/>
        <a:lstStyle/>
        <a:p>
          <a:endParaRPr lang="en-US"/>
        </a:p>
      </dgm:t>
    </dgm:pt>
    <dgm:pt modelId="{A7033CCC-438F-4920-B168-717A1B03DEDE}">
      <dgm:prSet phldrT="[Text]"/>
      <dgm:spPr/>
      <dgm:t>
        <a:bodyPr/>
        <a:lstStyle/>
        <a:p>
          <a:r>
            <a:rPr lang="en-US" dirty="0" smtClean="0"/>
            <a:t>Continuous Innovation</a:t>
          </a:r>
          <a:endParaRPr lang="en-US" dirty="0"/>
        </a:p>
      </dgm:t>
    </dgm:pt>
    <dgm:pt modelId="{79CF4E33-6FD5-4526-A24E-22DBB421210A}" type="parTrans" cxnId="{0B9C7CFE-6168-4018-92D8-D04F9402D3D0}">
      <dgm:prSet/>
      <dgm:spPr/>
      <dgm:t>
        <a:bodyPr/>
        <a:lstStyle/>
        <a:p>
          <a:endParaRPr lang="en-US"/>
        </a:p>
      </dgm:t>
    </dgm:pt>
    <dgm:pt modelId="{CD86B330-D00B-4D92-83B0-BB28BC6DDF20}" type="sibTrans" cxnId="{0B9C7CFE-6168-4018-92D8-D04F9402D3D0}">
      <dgm:prSet/>
      <dgm:spPr/>
      <dgm:t>
        <a:bodyPr/>
        <a:lstStyle/>
        <a:p>
          <a:endParaRPr lang="en-US"/>
        </a:p>
      </dgm:t>
    </dgm:pt>
    <dgm:pt modelId="{C3F1E8F9-F4D0-43D7-8D34-ED251EDEDB5A}">
      <dgm:prSet phldrT="[Text]"/>
      <dgm:spPr/>
      <dgm:t>
        <a:bodyPr/>
        <a:lstStyle/>
        <a:p>
          <a:r>
            <a:rPr lang="en-US" dirty="0" smtClean="0"/>
            <a:t>Competitive Advantage</a:t>
          </a:r>
          <a:endParaRPr lang="en-US" dirty="0"/>
        </a:p>
      </dgm:t>
    </dgm:pt>
    <dgm:pt modelId="{58172B7B-DC85-4631-9B43-20E099F6164D}" type="parTrans" cxnId="{9E0FF327-4B47-4059-B282-B695190B4A51}">
      <dgm:prSet/>
      <dgm:spPr/>
      <dgm:t>
        <a:bodyPr/>
        <a:lstStyle/>
        <a:p>
          <a:endParaRPr lang="en-US"/>
        </a:p>
      </dgm:t>
    </dgm:pt>
    <dgm:pt modelId="{1495BCA1-5BDD-4563-B467-015D0E85E016}" type="sibTrans" cxnId="{9E0FF327-4B47-4059-B282-B695190B4A51}">
      <dgm:prSet/>
      <dgm:spPr/>
      <dgm:t>
        <a:bodyPr/>
        <a:lstStyle/>
        <a:p>
          <a:endParaRPr lang="en-US"/>
        </a:p>
      </dgm:t>
    </dgm:pt>
    <dgm:pt modelId="{8E5DD739-BCB1-4A52-843C-027BBD8F2379}" type="pres">
      <dgm:prSet presAssocID="{C2F4049D-BE53-4CBA-B592-F709FB75263C}" presName="linearFlow" presStyleCnt="0">
        <dgm:presLayoutVars>
          <dgm:resizeHandles val="exact"/>
        </dgm:presLayoutVars>
      </dgm:prSet>
      <dgm:spPr/>
    </dgm:pt>
    <dgm:pt modelId="{01B7B4E5-1420-453D-A62A-512F05F210B8}" type="pres">
      <dgm:prSet presAssocID="{5FBE4F4B-958B-4F24-BB8F-24145234C5D8}" presName="node" presStyleLbl="node1" presStyleIdx="0" presStyleCnt="3" custScaleX="283333">
        <dgm:presLayoutVars>
          <dgm:bulletEnabled val="1"/>
        </dgm:presLayoutVars>
      </dgm:prSet>
      <dgm:spPr/>
      <dgm:t>
        <a:bodyPr/>
        <a:lstStyle/>
        <a:p>
          <a:endParaRPr lang="en-US"/>
        </a:p>
      </dgm:t>
    </dgm:pt>
    <dgm:pt modelId="{3B3A1FF8-20EA-442A-9596-96F4C8D8A575}" type="pres">
      <dgm:prSet presAssocID="{F38105C2-3E2E-410F-85D2-B8ABFF4A8840}" presName="sibTrans" presStyleLbl="sibTrans2D1" presStyleIdx="0" presStyleCnt="2"/>
      <dgm:spPr/>
      <dgm:t>
        <a:bodyPr/>
        <a:lstStyle/>
        <a:p>
          <a:endParaRPr lang="en-US"/>
        </a:p>
      </dgm:t>
    </dgm:pt>
    <dgm:pt modelId="{0577610F-90C6-480F-837C-2DCB7C169857}" type="pres">
      <dgm:prSet presAssocID="{F38105C2-3E2E-410F-85D2-B8ABFF4A8840}" presName="connectorText" presStyleLbl="sibTrans2D1" presStyleIdx="0" presStyleCnt="2"/>
      <dgm:spPr/>
      <dgm:t>
        <a:bodyPr/>
        <a:lstStyle/>
        <a:p>
          <a:endParaRPr lang="en-US"/>
        </a:p>
      </dgm:t>
    </dgm:pt>
    <dgm:pt modelId="{43508526-645D-42D9-80D5-B55AD030526C}" type="pres">
      <dgm:prSet presAssocID="{A7033CCC-438F-4920-B168-717A1B03DEDE}" presName="node" presStyleLbl="node1" presStyleIdx="1" presStyleCnt="3" custScaleX="275000">
        <dgm:presLayoutVars>
          <dgm:bulletEnabled val="1"/>
        </dgm:presLayoutVars>
      </dgm:prSet>
      <dgm:spPr/>
      <dgm:t>
        <a:bodyPr/>
        <a:lstStyle/>
        <a:p>
          <a:endParaRPr lang="en-US"/>
        </a:p>
      </dgm:t>
    </dgm:pt>
    <dgm:pt modelId="{29B1DD1B-795C-4962-A86F-5DC8B21B8AD1}" type="pres">
      <dgm:prSet presAssocID="{CD86B330-D00B-4D92-83B0-BB28BC6DDF20}" presName="sibTrans" presStyleLbl="sibTrans2D1" presStyleIdx="1" presStyleCnt="2"/>
      <dgm:spPr/>
      <dgm:t>
        <a:bodyPr/>
        <a:lstStyle/>
        <a:p>
          <a:endParaRPr lang="en-US"/>
        </a:p>
      </dgm:t>
    </dgm:pt>
    <dgm:pt modelId="{21BDC456-6434-464C-839A-75CF954FCAF9}" type="pres">
      <dgm:prSet presAssocID="{CD86B330-D00B-4D92-83B0-BB28BC6DDF20}" presName="connectorText" presStyleLbl="sibTrans2D1" presStyleIdx="1" presStyleCnt="2"/>
      <dgm:spPr/>
      <dgm:t>
        <a:bodyPr/>
        <a:lstStyle/>
        <a:p>
          <a:endParaRPr lang="en-US"/>
        </a:p>
      </dgm:t>
    </dgm:pt>
    <dgm:pt modelId="{5E363ABC-9FDA-48D4-8A70-E67AD6E2D3F6}" type="pres">
      <dgm:prSet presAssocID="{C3F1E8F9-F4D0-43D7-8D34-ED251EDEDB5A}" presName="node" presStyleLbl="node1" presStyleIdx="2" presStyleCnt="3" custScaleX="275000">
        <dgm:presLayoutVars>
          <dgm:bulletEnabled val="1"/>
        </dgm:presLayoutVars>
      </dgm:prSet>
      <dgm:spPr/>
      <dgm:t>
        <a:bodyPr/>
        <a:lstStyle/>
        <a:p>
          <a:endParaRPr lang="en-US"/>
        </a:p>
      </dgm:t>
    </dgm:pt>
  </dgm:ptLst>
  <dgm:cxnLst>
    <dgm:cxn modelId="{C86E1C5B-2991-49B0-B4FE-C4B2416EA8E4}" type="presOf" srcId="{CD86B330-D00B-4D92-83B0-BB28BC6DDF20}" destId="{21BDC456-6434-464C-839A-75CF954FCAF9}" srcOrd="1" destOrd="0" presId="urn:microsoft.com/office/officeart/2005/8/layout/process2"/>
    <dgm:cxn modelId="{3D4AB733-B3A1-4CB1-8B51-70854139F6D9}" type="presOf" srcId="{5FBE4F4B-958B-4F24-BB8F-24145234C5D8}" destId="{01B7B4E5-1420-453D-A62A-512F05F210B8}" srcOrd="0" destOrd="0" presId="urn:microsoft.com/office/officeart/2005/8/layout/process2"/>
    <dgm:cxn modelId="{C1D21651-3A26-433C-A5FA-F085CE77C1A9}" srcId="{C2F4049D-BE53-4CBA-B592-F709FB75263C}" destId="{5FBE4F4B-958B-4F24-BB8F-24145234C5D8}" srcOrd="0" destOrd="0" parTransId="{574FB6BD-BE2D-4C06-BBDA-4186890C8EA6}" sibTransId="{F38105C2-3E2E-410F-85D2-B8ABFF4A8840}"/>
    <dgm:cxn modelId="{9E0FF327-4B47-4059-B282-B695190B4A51}" srcId="{C2F4049D-BE53-4CBA-B592-F709FB75263C}" destId="{C3F1E8F9-F4D0-43D7-8D34-ED251EDEDB5A}" srcOrd="2" destOrd="0" parTransId="{58172B7B-DC85-4631-9B43-20E099F6164D}" sibTransId="{1495BCA1-5BDD-4563-B467-015D0E85E016}"/>
    <dgm:cxn modelId="{AF4A9C8C-FF26-48A0-B21B-242C078CFD9A}" type="presOf" srcId="{C2F4049D-BE53-4CBA-B592-F709FB75263C}" destId="{8E5DD739-BCB1-4A52-843C-027BBD8F2379}" srcOrd="0" destOrd="0" presId="urn:microsoft.com/office/officeart/2005/8/layout/process2"/>
    <dgm:cxn modelId="{0B9C7CFE-6168-4018-92D8-D04F9402D3D0}" srcId="{C2F4049D-BE53-4CBA-B592-F709FB75263C}" destId="{A7033CCC-438F-4920-B168-717A1B03DEDE}" srcOrd="1" destOrd="0" parTransId="{79CF4E33-6FD5-4526-A24E-22DBB421210A}" sibTransId="{CD86B330-D00B-4D92-83B0-BB28BC6DDF20}"/>
    <dgm:cxn modelId="{2416FA52-980C-4B52-A45B-FD49627B6A78}" type="presOf" srcId="{A7033CCC-438F-4920-B168-717A1B03DEDE}" destId="{43508526-645D-42D9-80D5-B55AD030526C}" srcOrd="0" destOrd="0" presId="urn:microsoft.com/office/officeart/2005/8/layout/process2"/>
    <dgm:cxn modelId="{C09F6B8C-DD8F-446E-81FF-5C3925CB75C5}" type="presOf" srcId="{F38105C2-3E2E-410F-85D2-B8ABFF4A8840}" destId="{0577610F-90C6-480F-837C-2DCB7C169857}" srcOrd="1" destOrd="0" presId="urn:microsoft.com/office/officeart/2005/8/layout/process2"/>
    <dgm:cxn modelId="{9B661B89-A68F-41A7-9710-714B516BD004}" type="presOf" srcId="{F38105C2-3E2E-410F-85D2-B8ABFF4A8840}" destId="{3B3A1FF8-20EA-442A-9596-96F4C8D8A575}" srcOrd="0" destOrd="0" presId="urn:microsoft.com/office/officeart/2005/8/layout/process2"/>
    <dgm:cxn modelId="{AE02E279-44A4-4A4B-A4C1-AAEB02DFB6CE}" type="presOf" srcId="{CD86B330-D00B-4D92-83B0-BB28BC6DDF20}" destId="{29B1DD1B-795C-4962-A86F-5DC8B21B8AD1}" srcOrd="0" destOrd="0" presId="urn:microsoft.com/office/officeart/2005/8/layout/process2"/>
    <dgm:cxn modelId="{0BB935CC-B97B-4BF8-9D2D-9011474A29DC}" type="presOf" srcId="{C3F1E8F9-F4D0-43D7-8D34-ED251EDEDB5A}" destId="{5E363ABC-9FDA-48D4-8A70-E67AD6E2D3F6}" srcOrd="0" destOrd="0" presId="urn:microsoft.com/office/officeart/2005/8/layout/process2"/>
    <dgm:cxn modelId="{DD87F704-DEA4-490A-B39F-772B8324760D}" type="presParOf" srcId="{8E5DD739-BCB1-4A52-843C-027BBD8F2379}" destId="{01B7B4E5-1420-453D-A62A-512F05F210B8}" srcOrd="0" destOrd="0" presId="urn:microsoft.com/office/officeart/2005/8/layout/process2"/>
    <dgm:cxn modelId="{2D9A2DA1-04E3-4E74-8A5D-78678AD82359}" type="presParOf" srcId="{8E5DD739-BCB1-4A52-843C-027BBD8F2379}" destId="{3B3A1FF8-20EA-442A-9596-96F4C8D8A575}" srcOrd="1" destOrd="0" presId="urn:microsoft.com/office/officeart/2005/8/layout/process2"/>
    <dgm:cxn modelId="{6B93FE54-3651-47E2-96FB-08A8D058AA2F}" type="presParOf" srcId="{3B3A1FF8-20EA-442A-9596-96F4C8D8A575}" destId="{0577610F-90C6-480F-837C-2DCB7C169857}" srcOrd="0" destOrd="0" presId="urn:microsoft.com/office/officeart/2005/8/layout/process2"/>
    <dgm:cxn modelId="{9B2A1C66-AC0E-44EB-90BA-7FB7CAADF8A5}" type="presParOf" srcId="{8E5DD739-BCB1-4A52-843C-027BBD8F2379}" destId="{43508526-645D-42D9-80D5-B55AD030526C}" srcOrd="2" destOrd="0" presId="urn:microsoft.com/office/officeart/2005/8/layout/process2"/>
    <dgm:cxn modelId="{6E00B119-11EC-4D3C-B2F7-9DF8B1917440}" type="presParOf" srcId="{8E5DD739-BCB1-4A52-843C-027BBD8F2379}" destId="{29B1DD1B-795C-4962-A86F-5DC8B21B8AD1}" srcOrd="3" destOrd="0" presId="urn:microsoft.com/office/officeart/2005/8/layout/process2"/>
    <dgm:cxn modelId="{65E58EDC-53E4-4197-BB96-092703FC6C83}" type="presParOf" srcId="{29B1DD1B-795C-4962-A86F-5DC8B21B8AD1}" destId="{21BDC456-6434-464C-839A-75CF954FCAF9}" srcOrd="0" destOrd="0" presId="urn:microsoft.com/office/officeart/2005/8/layout/process2"/>
    <dgm:cxn modelId="{ADA7CDEC-729E-44B5-BC42-69ED8F7CD935}" type="presParOf" srcId="{8E5DD739-BCB1-4A52-843C-027BBD8F2379}" destId="{5E363ABC-9FDA-48D4-8A70-E67AD6E2D3F6}"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6B1CEB-38CB-4AC0-B82E-9E68DF228630}" type="doc">
      <dgm:prSet loTypeId="urn:microsoft.com/office/officeart/2005/8/layout/hierarchy3" loCatId="list" qsTypeId="urn:microsoft.com/office/officeart/2005/8/quickstyle/simple4" qsCatId="simple" csTypeId="urn:microsoft.com/office/officeart/2005/8/colors/accent3_1" csCatId="accent3" phldr="1"/>
      <dgm:spPr/>
      <dgm:t>
        <a:bodyPr/>
        <a:lstStyle/>
        <a:p>
          <a:endParaRPr lang="en-US"/>
        </a:p>
      </dgm:t>
    </dgm:pt>
    <dgm:pt modelId="{A9FF63F2-E71A-4355-92F6-DE997B0F46D8}">
      <dgm:prSet phldrT="[Text]"/>
      <dgm:spPr/>
      <dgm:t>
        <a:bodyPr/>
        <a:lstStyle/>
        <a:p>
          <a:r>
            <a:rPr lang="en-US" dirty="0" smtClean="0"/>
            <a:t>Tacit</a:t>
          </a:r>
          <a:endParaRPr lang="en-US" dirty="0"/>
        </a:p>
      </dgm:t>
    </dgm:pt>
    <dgm:pt modelId="{8761AF82-2291-45AB-BAB2-7A14682EDEA9}" type="parTrans" cxnId="{A1450049-175F-454F-B70D-DF49E63B048E}">
      <dgm:prSet/>
      <dgm:spPr/>
      <dgm:t>
        <a:bodyPr/>
        <a:lstStyle/>
        <a:p>
          <a:endParaRPr lang="en-US"/>
        </a:p>
      </dgm:t>
    </dgm:pt>
    <dgm:pt modelId="{6D671DA5-86C8-4B9B-9DC2-ACD7999CC26F}" type="sibTrans" cxnId="{A1450049-175F-454F-B70D-DF49E63B048E}">
      <dgm:prSet/>
      <dgm:spPr/>
      <dgm:t>
        <a:bodyPr/>
        <a:lstStyle/>
        <a:p>
          <a:endParaRPr lang="en-US"/>
        </a:p>
      </dgm:t>
    </dgm:pt>
    <dgm:pt modelId="{8437863D-EB56-422C-90B9-8DDB7062701C}">
      <dgm:prSet phldrT="[Text]"/>
      <dgm:spPr/>
      <dgm:t>
        <a:bodyPr/>
        <a:lstStyle/>
        <a:p>
          <a:r>
            <a:rPr lang="en-US" dirty="0" smtClean="0"/>
            <a:t>What an individual knows or has gained through years of experience</a:t>
          </a:r>
          <a:endParaRPr lang="en-US" dirty="0"/>
        </a:p>
      </dgm:t>
    </dgm:pt>
    <dgm:pt modelId="{D1001B33-2AA7-4155-AFAE-12EBD7B77274}" type="parTrans" cxnId="{0D15F242-E75B-4BAC-963B-9279AA4732CE}">
      <dgm:prSet/>
      <dgm:spPr/>
      <dgm:t>
        <a:bodyPr/>
        <a:lstStyle/>
        <a:p>
          <a:endParaRPr lang="en-US"/>
        </a:p>
      </dgm:t>
    </dgm:pt>
    <dgm:pt modelId="{79329E88-73FC-4A01-A456-97A38932BA90}" type="sibTrans" cxnId="{0D15F242-E75B-4BAC-963B-9279AA4732CE}">
      <dgm:prSet/>
      <dgm:spPr/>
      <dgm:t>
        <a:bodyPr/>
        <a:lstStyle/>
        <a:p>
          <a:endParaRPr lang="en-US"/>
        </a:p>
      </dgm:t>
    </dgm:pt>
    <dgm:pt modelId="{B1921083-CAAA-4725-A22C-F3BDE527BAA1}">
      <dgm:prSet phldrT="[Text]"/>
      <dgm:spPr/>
      <dgm:t>
        <a:bodyPr/>
        <a:lstStyle/>
        <a:p>
          <a:r>
            <a:rPr lang="en-US" dirty="0" smtClean="0"/>
            <a:t>Difficult to quantify or articulate</a:t>
          </a:r>
          <a:endParaRPr lang="en-US" dirty="0"/>
        </a:p>
      </dgm:t>
    </dgm:pt>
    <dgm:pt modelId="{F2701F63-137C-48C0-9321-134743049DBF}" type="parTrans" cxnId="{BA48CCF3-E368-4F9C-8CA3-6B15508973CA}">
      <dgm:prSet/>
      <dgm:spPr/>
      <dgm:t>
        <a:bodyPr/>
        <a:lstStyle/>
        <a:p>
          <a:endParaRPr lang="en-US"/>
        </a:p>
      </dgm:t>
    </dgm:pt>
    <dgm:pt modelId="{B2F65668-9F41-43FA-BBD7-426F4D84B4B1}" type="sibTrans" cxnId="{BA48CCF3-E368-4F9C-8CA3-6B15508973CA}">
      <dgm:prSet/>
      <dgm:spPr/>
      <dgm:t>
        <a:bodyPr/>
        <a:lstStyle/>
        <a:p>
          <a:endParaRPr lang="en-US"/>
        </a:p>
      </dgm:t>
    </dgm:pt>
    <dgm:pt modelId="{1F0FEBE7-51AA-4089-9B7F-AA918CF4776F}">
      <dgm:prSet phldrT="[Text]"/>
      <dgm:spPr/>
      <dgm:t>
        <a:bodyPr/>
        <a:lstStyle/>
        <a:p>
          <a:r>
            <a:rPr lang="en-US" dirty="0" smtClean="0"/>
            <a:t>Explicit</a:t>
          </a:r>
          <a:endParaRPr lang="en-US" dirty="0"/>
        </a:p>
      </dgm:t>
    </dgm:pt>
    <dgm:pt modelId="{D8CF5E8F-9B41-4F52-8569-A876DBC0D003}" type="parTrans" cxnId="{606B421D-97F3-4043-9929-54F661E8FAA5}">
      <dgm:prSet/>
      <dgm:spPr/>
      <dgm:t>
        <a:bodyPr/>
        <a:lstStyle/>
        <a:p>
          <a:endParaRPr lang="en-US"/>
        </a:p>
      </dgm:t>
    </dgm:pt>
    <dgm:pt modelId="{A1C2C046-7FCE-4241-8A40-FE2506991D22}" type="sibTrans" cxnId="{606B421D-97F3-4043-9929-54F661E8FAA5}">
      <dgm:prSet/>
      <dgm:spPr/>
      <dgm:t>
        <a:bodyPr/>
        <a:lstStyle/>
        <a:p>
          <a:endParaRPr lang="en-US"/>
        </a:p>
      </dgm:t>
    </dgm:pt>
    <dgm:pt modelId="{D0A27574-5EC9-4EB3-8FA2-9DA2B6418D22}">
      <dgm:prSet phldrT="[Text]"/>
      <dgm:spPr/>
      <dgm:t>
        <a:bodyPr/>
        <a:lstStyle/>
        <a:p>
          <a:r>
            <a:rPr lang="en-US" dirty="0" smtClean="0"/>
            <a:t>Formal and systematically organized information</a:t>
          </a:r>
          <a:endParaRPr lang="en-US" dirty="0"/>
        </a:p>
      </dgm:t>
    </dgm:pt>
    <dgm:pt modelId="{836E7073-B8B0-4F1A-BA80-19C2FD57AE6C}" type="parTrans" cxnId="{37A2A01D-8A5E-4AE0-8C23-5F7D0FF92981}">
      <dgm:prSet/>
      <dgm:spPr/>
      <dgm:t>
        <a:bodyPr/>
        <a:lstStyle/>
        <a:p>
          <a:endParaRPr lang="en-US"/>
        </a:p>
      </dgm:t>
    </dgm:pt>
    <dgm:pt modelId="{C0ECDBC1-AE6B-4800-8E87-15359B61501C}" type="sibTrans" cxnId="{37A2A01D-8A5E-4AE0-8C23-5F7D0FF92981}">
      <dgm:prSet/>
      <dgm:spPr/>
      <dgm:t>
        <a:bodyPr/>
        <a:lstStyle/>
        <a:p>
          <a:endParaRPr lang="en-US"/>
        </a:p>
      </dgm:t>
    </dgm:pt>
    <dgm:pt modelId="{26DED86B-E3CE-4A12-99AE-3468BA82DC35}">
      <dgm:prSet phldrT="[Text]"/>
      <dgm:spPr/>
      <dgm:t>
        <a:bodyPr/>
        <a:lstStyle/>
        <a:p>
          <a:r>
            <a:rPr lang="en-US" dirty="0" smtClean="0"/>
            <a:t>Can be easily articulated and communicated</a:t>
          </a:r>
          <a:endParaRPr lang="en-US" dirty="0"/>
        </a:p>
      </dgm:t>
    </dgm:pt>
    <dgm:pt modelId="{A0015A7B-2DDF-4A9A-9309-471648396BA6}" type="parTrans" cxnId="{448A7A47-E495-47BD-A9C0-77E0C03CA332}">
      <dgm:prSet/>
      <dgm:spPr/>
      <dgm:t>
        <a:bodyPr/>
        <a:lstStyle/>
        <a:p>
          <a:endParaRPr lang="en-US"/>
        </a:p>
      </dgm:t>
    </dgm:pt>
    <dgm:pt modelId="{94E88F0D-C69D-4FFC-8260-07F17D32A8F6}" type="sibTrans" cxnId="{448A7A47-E495-47BD-A9C0-77E0C03CA332}">
      <dgm:prSet/>
      <dgm:spPr/>
      <dgm:t>
        <a:bodyPr/>
        <a:lstStyle/>
        <a:p>
          <a:endParaRPr lang="en-US"/>
        </a:p>
      </dgm:t>
    </dgm:pt>
    <dgm:pt modelId="{26846E36-E10C-4643-A96E-808955C047ED}">
      <dgm:prSet phldrT="[Text]"/>
      <dgm:spPr/>
      <dgm:t>
        <a:bodyPr/>
        <a:lstStyle/>
        <a:p>
          <a:r>
            <a:rPr lang="en-US" dirty="0" smtClean="0"/>
            <a:t>Increases proportionally with the individual’s commitment to learning</a:t>
          </a:r>
          <a:endParaRPr lang="en-US" dirty="0"/>
        </a:p>
      </dgm:t>
    </dgm:pt>
    <dgm:pt modelId="{13F49DA4-F9D3-457F-92A2-D7FC60012FE6}" type="parTrans" cxnId="{69B7F244-EE8E-474C-85AB-178B17CEC618}">
      <dgm:prSet/>
      <dgm:spPr/>
      <dgm:t>
        <a:bodyPr/>
        <a:lstStyle/>
        <a:p>
          <a:endParaRPr lang="en-US"/>
        </a:p>
      </dgm:t>
    </dgm:pt>
    <dgm:pt modelId="{86FF84AD-D20D-44F2-B7A1-ED747A951669}" type="sibTrans" cxnId="{69B7F244-EE8E-474C-85AB-178B17CEC618}">
      <dgm:prSet/>
      <dgm:spPr/>
      <dgm:t>
        <a:bodyPr/>
        <a:lstStyle/>
        <a:p>
          <a:endParaRPr lang="en-US"/>
        </a:p>
      </dgm:t>
    </dgm:pt>
    <dgm:pt modelId="{8CFD3269-6B9D-40D9-A550-D8080BF2AA6B}">
      <dgm:prSet phldrT="[Text]"/>
      <dgm:spPr/>
      <dgm:t>
        <a:bodyPr/>
        <a:lstStyle/>
        <a:p>
          <a:r>
            <a:rPr lang="en-US" dirty="0" smtClean="0"/>
            <a:t>Can be in the form of a book or a manual or an audio-visual</a:t>
          </a:r>
          <a:endParaRPr lang="en-US" dirty="0"/>
        </a:p>
      </dgm:t>
    </dgm:pt>
    <dgm:pt modelId="{C68F573C-5A4F-4D1F-8D7E-2791E95B9B57}" type="parTrans" cxnId="{D0D7FCD0-168C-4A1C-9958-8707E98FAFAF}">
      <dgm:prSet/>
      <dgm:spPr/>
      <dgm:t>
        <a:bodyPr/>
        <a:lstStyle/>
        <a:p>
          <a:endParaRPr lang="en-US"/>
        </a:p>
      </dgm:t>
    </dgm:pt>
    <dgm:pt modelId="{55803335-4110-49A8-9268-B7A399913472}" type="sibTrans" cxnId="{D0D7FCD0-168C-4A1C-9958-8707E98FAFAF}">
      <dgm:prSet/>
      <dgm:spPr/>
      <dgm:t>
        <a:bodyPr/>
        <a:lstStyle/>
        <a:p>
          <a:endParaRPr lang="en-US"/>
        </a:p>
      </dgm:t>
    </dgm:pt>
    <dgm:pt modelId="{CEE3F10D-2FDF-4D8A-B257-F5E9A0A5071D}" type="pres">
      <dgm:prSet presAssocID="{D16B1CEB-38CB-4AC0-B82E-9E68DF228630}" presName="diagram" presStyleCnt="0">
        <dgm:presLayoutVars>
          <dgm:chPref val="1"/>
          <dgm:dir/>
          <dgm:animOne val="branch"/>
          <dgm:animLvl val="lvl"/>
          <dgm:resizeHandles/>
        </dgm:presLayoutVars>
      </dgm:prSet>
      <dgm:spPr/>
      <dgm:t>
        <a:bodyPr/>
        <a:lstStyle/>
        <a:p>
          <a:endParaRPr lang="en-US"/>
        </a:p>
      </dgm:t>
    </dgm:pt>
    <dgm:pt modelId="{E26C425A-2BDE-4C0B-BA70-50F71CE03E4E}" type="pres">
      <dgm:prSet presAssocID="{A9FF63F2-E71A-4355-92F6-DE997B0F46D8}" presName="root" presStyleCnt="0"/>
      <dgm:spPr/>
    </dgm:pt>
    <dgm:pt modelId="{231417F5-2B76-4FA4-8A20-262357049C66}" type="pres">
      <dgm:prSet presAssocID="{A9FF63F2-E71A-4355-92F6-DE997B0F46D8}" presName="rootComposite" presStyleCnt="0"/>
      <dgm:spPr/>
    </dgm:pt>
    <dgm:pt modelId="{65660967-8574-4D01-9BF8-F1372F856F68}" type="pres">
      <dgm:prSet presAssocID="{A9FF63F2-E71A-4355-92F6-DE997B0F46D8}" presName="rootText" presStyleLbl="node1" presStyleIdx="0" presStyleCnt="2"/>
      <dgm:spPr/>
      <dgm:t>
        <a:bodyPr/>
        <a:lstStyle/>
        <a:p>
          <a:endParaRPr lang="en-US"/>
        </a:p>
      </dgm:t>
    </dgm:pt>
    <dgm:pt modelId="{1C8E7288-D6B7-4BBB-8314-0A07A1A1BB2B}" type="pres">
      <dgm:prSet presAssocID="{A9FF63F2-E71A-4355-92F6-DE997B0F46D8}" presName="rootConnector" presStyleLbl="node1" presStyleIdx="0" presStyleCnt="2"/>
      <dgm:spPr/>
      <dgm:t>
        <a:bodyPr/>
        <a:lstStyle/>
        <a:p>
          <a:endParaRPr lang="en-US"/>
        </a:p>
      </dgm:t>
    </dgm:pt>
    <dgm:pt modelId="{3E92B462-ED30-4D4C-89F1-55E1973EA538}" type="pres">
      <dgm:prSet presAssocID="{A9FF63F2-E71A-4355-92F6-DE997B0F46D8}" presName="childShape" presStyleCnt="0"/>
      <dgm:spPr/>
    </dgm:pt>
    <dgm:pt modelId="{EB2EE4FE-FBC6-4DC7-A169-E75CC55B2E0E}" type="pres">
      <dgm:prSet presAssocID="{D1001B33-2AA7-4155-AFAE-12EBD7B77274}" presName="Name13" presStyleLbl="parChTrans1D2" presStyleIdx="0" presStyleCnt="6"/>
      <dgm:spPr/>
      <dgm:t>
        <a:bodyPr/>
        <a:lstStyle/>
        <a:p>
          <a:endParaRPr lang="en-US"/>
        </a:p>
      </dgm:t>
    </dgm:pt>
    <dgm:pt modelId="{F7083925-B21D-4349-8174-69BFDC6CB44C}" type="pres">
      <dgm:prSet presAssocID="{8437863D-EB56-422C-90B9-8DDB7062701C}" presName="childText" presStyleLbl="bgAcc1" presStyleIdx="0" presStyleCnt="6">
        <dgm:presLayoutVars>
          <dgm:bulletEnabled val="1"/>
        </dgm:presLayoutVars>
      </dgm:prSet>
      <dgm:spPr/>
      <dgm:t>
        <a:bodyPr/>
        <a:lstStyle/>
        <a:p>
          <a:endParaRPr lang="en-US"/>
        </a:p>
      </dgm:t>
    </dgm:pt>
    <dgm:pt modelId="{B6F5FA01-3A0D-4760-8E27-51FCC805EE7A}" type="pres">
      <dgm:prSet presAssocID="{F2701F63-137C-48C0-9321-134743049DBF}" presName="Name13" presStyleLbl="parChTrans1D2" presStyleIdx="1" presStyleCnt="6"/>
      <dgm:spPr/>
      <dgm:t>
        <a:bodyPr/>
        <a:lstStyle/>
        <a:p>
          <a:endParaRPr lang="en-US"/>
        </a:p>
      </dgm:t>
    </dgm:pt>
    <dgm:pt modelId="{C592A8A2-A2F5-4856-854F-AF4842CFFB35}" type="pres">
      <dgm:prSet presAssocID="{B1921083-CAAA-4725-A22C-F3BDE527BAA1}" presName="childText" presStyleLbl="bgAcc1" presStyleIdx="1" presStyleCnt="6">
        <dgm:presLayoutVars>
          <dgm:bulletEnabled val="1"/>
        </dgm:presLayoutVars>
      </dgm:prSet>
      <dgm:spPr/>
      <dgm:t>
        <a:bodyPr/>
        <a:lstStyle/>
        <a:p>
          <a:endParaRPr lang="en-US"/>
        </a:p>
      </dgm:t>
    </dgm:pt>
    <dgm:pt modelId="{EB1171E7-3BED-40C0-B52B-9E766500100D}" type="pres">
      <dgm:prSet presAssocID="{13F49DA4-F9D3-457F-92A2-D7FC60012FE6}" presName="Name13" presStyleLbl="parChTrans1D2" presStyleIdx="2" presStyleCnt="6"/>
      <dgm:spPr/>
      <dgm:t>
        <a:bodyPr/>
        <a:lstStyle/>
        <a:p>
          <a:endParaRPr lang="en-US"/>
        </a:p>
      </dgm:t>
    </dgm:pt>
    <dgm:pt modelId="{36201DA2-EB93-4666-82E8-224F921DB089}" type="pres">
      <dgm:prSet presAssocID="{26846E36-E10C-4643-A96E-808955C047ED}" presName="childText" presStyleLbl="bgAcc1" presStyleIdx="2" presStyleCnt="6">
        <dgm:presLayoutVars>
          <dgm:bulletEnabled val="1"/>
        </dgm:presLayoutVars>
      </dgm:prSet>
      <dgm:spPr/>
      <dgm:t>
        <a:bodyPr/>
        <a:lstStyle/>
        <a:p>
          <a:endParaRPr lang="en-US"/>
        </a:p>
      </dgm:t>
    </dgm:pt>
    <dgm:pt modelId="{6E5DD7CC-997E-4028-9AB2-5ADD5DEF1A94}" type="pres">
      <dgm:prSet presAssocID="{1F0FEBE7-51AA-4089-9B7F-AA918CF4776F}" presName="root" presStyleCnt="0"/>
      <dgm:spPr/>
    </dgm:pt>
    <dgm:pt modelId="{512D8F9B-2F9B-4172-8162-9E7D7273A951}" type="pres">
      <dgm:prSet presAssocID="{1F0FEBE7-51AA-4089-9B7F-AA918CF4776F}" presName="rootComposite" presStyleCnt="0"/>
      <dgm:spPr/>
    </dgm:pt>
    <dgm:pt modelId="{5DF7FBAD-B13F-4963-B2F7-294A379C4358}" type="pres">
      <dgm:prSet presAssocID="{1F0FEBE7-51AA-4089-9B7F-AA918CF4776F}" presName="rootText" presStyleLbl="node1" presStyleIdx="1" presStyleCnt="2"/>
      <dgm:spPr/>
      <dgm:t>
        <a:bodyPr/>
        <a:lstStyle/>
        <a:p>
          <a:endParaRPr lang="en-US"/>
        </a:p>
      </dgm:t>
    </dgm:pt>
    <dgm:pt modelId="{A1336298-E814-44D3-BF73-AFE52BE7903A}" type="pres">
      <dgm:prSet presAssocID="{1F0FEBE7-51AA-4089-9B7F-AA918CF4776F}" presName="rootConnector" presStyleLbl="node1" presStyleIdx="1" presStyleCnt="2"/>
      <dgm:spPr/>
      <dgm:t>
        <a:bodyPr/>
        <a:lstStyle/>
        <a:p>
          <a:endParaRPr lang="en-US"/>
        </a:p>
      </dgm:t>
    </dgm:pt>
    <dgm:pt modelId="{D5D7D829-B0A5-41C3-A587-B769E7FD8668}" type="pres">
      <dgm:prSet presAssocID="{1F0FEBE7-51AA-4089-9B7F-AA918CF4776F}" presName="childShape" presStyleCnt="0"/>
      <dgm:spPr/>
    </dgm:pt>
    <dgm:pt modelId="{C11F966B-5F0D-4ECA-965E-1A1746620986}" type="pres">
      <dgm:prSet presAssocID="{836E7073-B8B0-4F1A-BA80-19C2FD57AE6C}" presName="Name13" presStyleLbl="parChTrans1D2" presStyleIdx="3" presStyleCnt="6"/>
      <dgm:spPr/>
      <dgm:t>
        <a:bodyPr/>
        <a:lstStyle/>
        <a:p>
          <a:endParaRPr lang="en-US"/>
        </a:p>
      </dgm:t>
    </dgm:pt>
    <dgm:pt modelId="{2A2D91A4-3E41-45D5-8F68-90A0CAF06EF9}" type="pres">
      <dgm:prSet presAssocID="{D0A27574-5EC9-4EB3-8FA2-9DA2B6418D22}" presName="childText" presStyleLbl="bgAcc1" presStyleIdx="3" presStyleCnt="6">
        <dgm:presLayoutVars>
          <dgm:bulletEnabled val="1"/>
        </dgm:presLayoutVars>
      </dgm:prSet>
      <dgm:spPr/>
      <dgm:t>
        <a:bodyPr/>
        <a:lstStyle/>
        <a:p>
          <a:endParaRPr lang="en-US"/>
        </a:p>
      </dgm:t>
    </dgm:pt>
    <dgm:pt modelId="{3B51BFFC-9989-44BC-9946-F3837A37AF6A}" type="pres">
      <dgm:prSet presAssocID="{A0015A7B-2DDF-4A9A-9309-471648396BA6}" presName="Name13" presStyleLbl="parChTrans1D2" presStyleIdx="4" presStyleCnt="6"/>
      <dgm:spPr/>
      <dgm:t>
        <a:bodyPr/>
        <a:lstStyle/>
        <a:p>
          <a:endParaRPr lang="en-US"/>
        </a:p>
      </dgm:t>
    </dgm:pt>
    <dgm:pt modelId="{782E9FC4-2CE9-4E76-8B70-061DB97D384C}" type="pres">
      <dgm:prSet presAssocID="{26DED86B-E3CE-4A12-99AE-3468BA82DC35}" presName="childText" presStyleLbl="bgAcc1" presStyleIdx="4" presStyleCnt="6">
        <dgm:presLayoutVars>
          <dgm:bulletEnabled val="1"/>
        </dgm:presLayoutVars>
      </dgm:prSet>
      <dgm:spPr/>
      <dgm:t>
        <a:bodyPr/>
        <a:lstStyle/>
        <a:p>
          <a:endParaRPr lang="en-US"/>
        </a:p>
      </dgm:t>
    </dgm:pt>
    <dgm:pt modelId="{B18723BC-20D4-47DE-BDB4-E725B8B2620D}" type="pres">
      <dgm:prSet presAssocID="{C68F573C-5A4F-4D1F-8D7E-2791E95B9B57}" presName="Name13" presStyleLbl="parChTrans1D2" presStyleIdx="5" presStyleCnt="6"/>
      <dgm:spPr/>
      <dgm:t>
        <a:bodyPr/>
        <a:lstStyle/>
        <a:p>
          <a:endParaRPr lang="en-US"/>
        </a:p>
      </dgm:t>
    </dgm:pt>
    <dgm:pt modelId="{A3DCC474-C00A-4289-AA47-1925C12BD55C}" type="pres">
      <dgm:prSet presAssocID="{8CFD3269-6B9D-40D9-A550-D8080BF2AA6B}" presName="childText" presStyleLbl="bgAcc1" presStyleIdx="5" presStyleCnt="6">
        <dgm:presLayoutVars>
          <dgm:bulletEnabled val="1"/>
        </dgm:presLayoutVars>
      </dgm:prSet>
      <dgm:spPr/>
      <dgm:t>
        <a:bodyPr/>
        <a:lstStyle/>
        <a:p>
          <a:endParaRPr lang="en-US"/>
        </a:p>
      </dgm:t>
    </dgm:pt>
  </dgm:ptLst>
  <dgm:cxnLst>
    <dgm:cxn modelId="{0D15F242-E75B-4BAC-963B-9279AA4732CE}" srcId="{A9FF63F2-E71A-4355-92F6-DE997B0F46D8}" destId="{8437863D-EB56-422C-90B9-8DDB7062701C}" srcOrd="0" destOrd="0" parTransId="{D1001B33-2AA7-4155-AFAE-12EBD7B77274}" sibTransId="{79329E88-73FC-4A01-A456-97A38932BA90}"/>
    <dgm:cxn modelId="{E5B08D50-6BD7-49C5-8A4D-B215BF17E3C9}" type="presOf" srcId="{A9FF63F2-E71A-4355-92F6-DE997B0F46D8}" destId="{1C8E7288-D6B7-4BBB-8314-0A07A1A1BB2B}" srcOrd="1" destOrd="0" presId="urn:microsoft.com/office/officeart/2005/8/layout/hierarchy3"/>
    <dgm:cxn modelId="{69B7F244-EE8E-474C-85AB-178B17CEC618}" srcId="{A9FF63F2-E71A-4355-92F6-DE997B0F46D8}" destId="{26846E36-E10C-4643-A96E-808955C047ED}" srcOrd="2" destOrd="0" parTransId="{13F49DA4-F9D3-457F-92A2-D7FC60012FE6}" sibTransId="{86FF84AD-D20D-44F2-B7A1-ED747A951669}"/>
    <dgm:cxn modelId="{528AA514-F818-4D8F-9ABB-DC8EFA5A7046}" type="presOf" srcId="{A9FF63F2-E71A-4355-92F6-DE997B0F46D8}" destId="{65660967-8574-4D01-9BF8-F1372F856F68}" srcOrd="0" destOrd="0" presId="urn:microsoft.com/office/officeart/2005/8/layout/hierarchy3"/>
    <dgm:cxn modelId="{37A2A01D-8A5E-4AE0-8C23-5F7D0FF92981}" srcId="{1F0FEBE7-51AA-4089-9B7F-AA918CF4776F}" destId="{D0A27574-5EC9-4EB3-8FA2-9DA2B6418D22}" srcOrd="0" destOrd="0" parTransId="{836E7073-B8B0-4F1A-BA80-19C2FD57AE6C}" sibTransId="{C0ECDBC1-AE6B-4800-8E87-15359B61501C}"/>
    <dgm:cxn modelId="{B909C36D-4D63-4CC6-BCFB-C73E9F7A34A2}" type="presOf" srcId="{26DED86B-E3CE-4A12-99AE-3468BA82DC35}" destId="{782E9FC4-2CE9-4E76-8B70-061DB97D384C}" srcOrd="0" destOrd="0" presId="urn:microsoft.com/office/officeart/2005/8/layout/hierarchy3"/>
    <dgm:cxn modelId="{28513BA5-2AE5-421F-B6CA-D011CCDD3914}" type="presOf" srcId="{C68F573C-5A4F-4D1F-8D7E-2791E95B9B57}" destId="{B18723BC-20D4-47DE-BDB4-E725B8B2620D}" srcOrd="0" destOrd="0" presId="urn:microsoft.com/office/officeart/2005/8/layout/hierarchy3"/>
    <dgm:cxn modelId="{F6B7F240-5332-45E3-B8A8-8899F4DCEC45}" type="presOf" srcId="{836E7073-B8B0-4F1A-BA80-19C2FD57AE6C}" destId="{C11F966B-5F0D-4ECA-965E-1A1746620986}" srcOrd="0" destOrd="0" presId="urn:microsoft.com/office/officeart/2005/8/layout/hierarchy3"/>
    <dgm:cxn modelId="{9836461C-5849-47F3-BCDF-ACE4F0A25731}" type="presOf" srcId="{8CFD3269-6B9D-40D9-A550-D8080BF2AA6B}" destId="{A3DCC474-C00A-4289-AA47-1925C12BD55C}" srcOrd="0" destOrd="0" presId="urn:microsoft.com/office/officeart/2005/8/layout/hierarchy3"/>
    <dgm:cxn modelId="{9F5E09D1-2044-4732-ADF3-8A241B4F1ED1}" type="presOf" srcId="{1F0FEBE7-51AA-4089-9B7F-AA918CF4776F}" destId="{A1336298-E814-44D3-BF73-AFE52BE7903A}" srcOrd="1" destOrd="0" presId="urn:microsoft.com/office/officeart/2005/8/layout/hierarchy3"/>
    <dgm:cxn modelId="{448A7A47-E495-47BD-A9C0-77E0C03CA332}" srcId="{1F0FEBE7-51AA-4089-9B7F-AA918CF4776F}" destId="{26DED86B-E3CE-4A12-99AE-3468BA82DC35}" srcOrd="1" destOrd="0" parTransId="{A0015A7B-2DDF-4A9A-9309-471648396BA6}" sibTransId="{94E88F0D-C69D-4FFC-8260-07F17D32A8F6}"/>
    <dgm:cxn modelId="{1E9259C1-4207-409C-A2E7-8FA3864D2986}" type="presOf" srcId="{A0015A7B-2DDF-4A9A-9309-471648396BA6}" destId="{3B51BFFC-9989-44BC-9946-F3837A37AF6A}" srcOrd="0" destOrd="0" presId="urn:microsoft.com/office/officeart/2005/8/layout/hierarchy3"/>
    <dgm:cxn modelId="{8DDAF18B-437C-4A77-925F-B72B1BFBBABC}" type="presOf" srcId="{13F49DA4-F9D3-457F-92A2-D7FC60012FE6}" destId="{EB1171E7-3BED-40C0-B52B-9E766500100D}" srcOrd="0" destOrd="0" presId="urn:microsoft.com/office/officeart/2005/8/layout/hierarchy3"/>
    <dgm:cxn modelId="{22C9653E-36E6-4B8E-BCBD-281B7586A83C}" type="presOf" srcId="{26846E36-E10C-4643-A96E-808955C047ED}" destId="{36201DA2-EB93-4666-82E8-224F921DB089}" srcOrd="0" destOrd="0" presId="urn:microsoft.com/office/officeart/2005/8/layout/hierarchy3"/>
    <dgm:cxn modelId="{606B421D-97F3-4043-9929-54F661E8FAA5}" srcId="{D16B1CEB-38CB-4AC0-B82E-9E68DF228630}" destId="{1F0FEBE7-51AA-4089-9B7F-AA918CF4776F}" srcOrd="1" destOrd="0" parTransId="{D8CF5E8F-9B41-4F52-8569-A876DBC0D003}" sibTransId="{A1C2C046-7FCE-4241-8A40-FE2506991D22}"/>
    <dgm:cxn modelId="{66356576-9F1A-4D15-9CEB-F7FC0FD31E48}" type="presOf" srcId="{D0A27574-5EC9-4EB3-8FA2-9DA2B6418D22}" destId="{2A2D91A4-3E41-45D5-8F68-90A0CAF06EF9}" srcOrd="0" destOrd="0" presId="urn:microsoft.com/office/officeart/2005/8/layout/hierarchy3"/>
    <dgm:cxn modelId="{47950B21-0345-49D0-80D5-97E1E0799774}" type="presOf" srcId="{D16B1CEB-38CB-4AC0-B82E-9E68DF228630}" destId="{CEE3F10D-2FDF-4D8A-B257-F5E9A0A5071D}" srcOrd="0" destOrd="0" presId="urn:microsoft.com/office/officeart/2005/8/layout/hierarchy3"/>
    <dgm:cxn modelId="{A1450049-175F-454F-B70D-DF49E63B048E}" srcId="{D16B1CEB-38CB-4AC0-B82E-9E68DF228630}" destId="{A9FF63F2-E71A-4355-92F6-DE997B0F46D8}" srcOrd="0" destOrd="0" parTransId="{8761AF82-2291-45AB-BAB2-7A14682EDEA9}" sibTransId="{6D671DA5-86C8-4B9B-9DC2-ACD7999CC26F}"/>
    <dgm:cxn modelId="{D0D7FCD0-168C-4A1C-9958-8707E98FAFAF}" srcId="{1F0FEBE7-51AA-4089-9B7F-AA918CF4776F}" destId="{8CFD3269-6B9D-40D9-A550-D8080BF2AA6B}" srcOrd="2" destOrd="0" parTransId="{C68F573C-5A4F-4D1F-8D7E-2791E95B9B57}" sibTransId="{55803335-4110-49A8-9268-B7A399913472}"/>
    <dgm:cxn modelId="{AB77EDA6-DD2F-456C-B911-E8200B318B29}" type="presOf" srcId="{B1921083-CAAA-4725-A22C-F3BDE527BAA1}" destId="{C592A8A2-A2F5-4856-854F-AF4842CFFB35}" srcOrd="0" destOrd="0" presId="urn:microsoft.com/office/officeart/2005/8/layout/hierarchy3"/>
    <dgm:cxn modelId="{CAF5B71C-BBDB-4DA8-B70C-9E97BC6CD919}" type="presOf" srcId="{D1001B33-2AA7-4155-AFAE-12EBD7B77274}" destId="{EB2EE4FE-FBC6-4DC7-A169-E75CC55B2E0E}" srcOrd="0" destOrd="0" presId="urn:microsoft.com/office/officeart/2005/8/layout/hierarchy3"/>
    <dgm:cxn modelId="{2C7F33F2-9280-4893-A51B-72C84E670505}" type="presOf" srcId="{8437863D-EB56-422C-90B9-8DDB7062701C}" destId="{F7083925-B21D-4349-8174-69BFDC6CB44C}" srcOrd="0" destOrd="0" presId="urn:microsoft.com/office/officeart/2005/8/layout/hierarchy3"/>
    <dgm:cxn modelId="{29BB4CE4-D278-48F4-A62E-28575995912D}" type="presOf" srcId="{F2701F63-137C-48C0-9321-134743049DBF}" destId="{B6F5FA01-3A0D-4760-8E27-51FCC805EE7A}" srcOrd="0" destOrd="0" presId="urn:microsoft.com/office/officeart/2005/8/layout/hierarchy3"/>
    <dgm:cxn modelId="{8A5204E6-608F-4518-9DAC-6DBE5419C105}" type="presOf" srcId="{1F0FEBE7-51AA-4089-9B7F-AA918CF4776F}" destId="{5DF7FBAD-B13F-4963-B2F7-294A379C4358}" srcOrd="0" destOrd="0" presId="urn:microsoft.com/office/officeart/2005/8/layout/hierarchy3"/>
    <dgm:cxn modelId="{BA48CCF3-E368-4F9C-8CA3-6B15508973CA}" srcId="{A9FF63F2-E71A-4355-92F6-DE997B0F46D8}" destId="{B1921083-CAAA-4725-A22C-F3BDE527BAA1}" srcOrd="1" destOrd="0" parTransId="{F2701F63-137C-48C0-9321-134743049DBF}" sibTransId="{B2F65668-9F41-43FA-BBD7-426F4D84B4B1}"/>
    <dgm:cxn modelId="{B5D05029-7E0E-4739-B0C1-0A4983E2A8C3}" type="presParOf" srcId="{CEE3F10D-2FDF-4D8A-B257-F5E9A0A5071D}" destId="{E26C425A-2BDE-4C0B-BA70-50F71CE03E4E}" srcOrd="0" destOrd="0" presId="urn:microsoft.com/office/officeart/2005/8/layout/hierarchy3"/>
    <dgm:cxn modelId="{626EF61B-97B1-458C-83F4-5C7ACB95BDC1}" type="presParOf" srcId="{E26C425A-2BDE-4C0B-BA70-50F71CE03E4E}" destId="{231417F5-2B76-4FA4-8A20-262357049C66}" srcOrd="0" destOrd="0" presId="urn:microsoft.com/office/officeart/2005/8/layout/hierarchy3"/>
    <dgm:cxn modelId="{DA2DB5B3-EABA-4730-9604-31650E2CBD62}" type="presParOf" srcId="{231417F5-2B76-4FA4-8A20-262357049C66}" destId="{65660967-8574-4D01-9BF8-F1372F856F68}" srcOrd="0" destOrd="0" presId="urn:microsoft.com/office/officeart/2005/8/layout/hierarchy3"/>
    <dgm:cxn modelId="{A0E5E2BB-41B4-4141-9E91-40AC788AC050}" type="presParOf" srcId="{231417F5-2B76-4FA4-8A20-262357049C66}" destId="{1C8E7288-D6B7-4BBB-8314-0A07A1A1BB2B}" srcOrd="1" destOrd="0" presId="urn:microsoft.com/office/officeart/2005/8/layout/hierarchy3"/>
    <dgm:cxn modelId="{1C0543CA-95D0-4E55-B55E-373B909CC382}" type="presParOf" srcId="{E26C425A-2BDE-4C0B-BA70-50F71CE03E4E}" destId="{3E92B462-ED30-4D4C-89F1-55E1973EA538}" srcOrd="1" destOrd="0" presId="urn:microsoft.com/office/officeart/2005/8/layout/hierarchy3"/>
    <dgm:cxn modelId="{63B0D161-C8C7-46A1-A660-3F41698A36A3}" type="presParOf" srcId="{3E92B462-ED30-4D4C-89F1-55E1973EA538}" destId="{EB2EE4FE-FBC6-4DC7-A169-E75CC55B2E0E}" srcOrd="0" destOrd="0" presId="urn:microsoft.com/office/officeart/2005/8/layout/hierarchy3"/>
    <dgm:cxn modelId="{383488FF-138E-475A-A729-58058B203902}" type="presParOf" srcId="{3E92B462-ED30-4D4C-89F1-55E1973EA538}" destId="{F7083925-B21D-4349-8174-69BFDC6CB44C}" srcOrd="1" destOrd="0" presId="urn:microsoft.com/office/officeart/2005/8/layout/hierarchy3"/>
    <dgm:cxn modelId="{B2E06539-E341-457B-87C9-7AF68B192396}" type="presParOf" srcId="{3E92B462-ED30-4D4C-89F1-55E1973EA538}" destId="{B6F5FA01-3A0D-4760-8E27-51FCC805EE7A}" srcOrd="2" destOrd="0" presId="urn:microsoft.com/office/officeart/2005/8/layout/hierarchy3"/>
    <dgm:cxn modelId="{A05A8605-8C64-4D73-90B2-6A3C4D57D1AD}" type="presParOf" srcId="{3E92B462-ED30-4D4C-89F1-55E1973EA538}" destId="{C592A8A2-A2F5-4856-854F-AF4842CFFB35}" srcOrd="3" destOrd="0" presId="urn:microsoft.com/office/officeart/2005/8/layout/hierarchy3"/>
    <dgm:cxn modelId="{B6B556BA-3C1A-43B4-AAEC-4B77F1638538}" type="presParOf" srcId="{3E92B462-ED30-4D4C-89F1-55E1973EA538}" destId="{EB1171E7-3BED-40C0-B52B-9E766500100D}" srcOrd="4" destOrd="0" presId="urn:microsoft.com/office/officeart/2005/8/layout/hierarchy3"/>
    <dgm:cxn modelId="{BEFF5576-51C0-41CA-B757-CA9CD3005BBA}" type="presParOf" srcId="{3E92B462-ED30-4D4C-89F1-55E1973EA538}" destId="{36201DA2-EB93-4666-82E8-224F921DB089}" srcOrd="5" destOrd="0" presId="urn:microsoft.com/office/officeart/2005/8/layout/hierarchy3"/>
    <dgm:cxn modelId="{66C43B42-02CF-4268-A875-0F5DE3B152A8}" type="presParOf" srcId="{CEE3F10D-2FDF-4D8A-B257-F5E9A0A5071D}" destId="{6E5DD7CC-997E-4028-9AB2-5ADD5DEF1A94}" srcOrd="1" destOrd="0" presId="urn:microsoft.com/office/officeart/2005/8/layout/hierarchy3"/>
    <dgm:cxn modelId="{9203B15C-25A6-40C8-B813-ED472A803A04}" type="presParOf" srcId="{6E5DD7CC-997E-4028-9AB2-5ADD5DEF1A94}" destId="{512D8F9B-2F9B-4172-8162-9E7D7273A951}" srcOrd="0" destOrd="0" presId="urn:microsoft.com/office/officeart/2005/8/layout/hierarchy3"/>
    <dgm:cxn modelId="{145ABF2E-1FA4-4D0F-A757-AA88AA6A35C6}" type="presParOf" srcId="{512D8F9B-2F9B-4172-8162-9E7D7273A951}" destId="{5DF7FBAD-B13F-4963-B2F7-294A379C4358}" srcOrd="0" destOrd="0" presId="urn:microsoft.com/office/officeart/2005/8/layout/hierarchy3"/>
    <dgm:cxn modelId="{DB10F597-539D-427C-8E79-683711A6FFCA}" type="presParOf" srcId="{512D8F9B-2F9B-4172-8162-9E7D7273A951}" destId="{A1336298-E814-44D3-BF73-AFE52BE7903A}" srcOrd="1" destOrd="0" presId="urn:microsoft.com/office/officeart/2005/8/layout/hierarchy3"/>
    <dgm:cxn modelId="{326B68A6-6606-42FF-A0B1-BB8B3F30A1C1}" type="presParOf" srcId="{6E5DD7CC-997E-4028-9AB2-5ADD5DEF1A94}" destId="{D5D7D829-B0A5-41C3-A587-B769E7FD8668}" srcOrd="1" destOrd="0" presId="urn:microsoft.com/office/officeart/2005/8/layout/hierarchy3"/>
    <dgm:cxn modelId="{0441454B-E0D8-47D3-BB0B-6B990BB61380}" type="presParOf" srcId="{D5D7D829-B0A5-41C3-A587-B769E7FD8668}" destId="{C11F966B-5F0D-4ECA-965E-1A1746620986}" srcOrd="0" destOrd="0" presId="urn:microsoft.com/office/officeart/2005/8/layout/hierarchy3"/>
    <dgm:cxn modelId="{81BDB744-04AA-48AB-8319-BC3C6CCD3767}" type="presParOf" srcId="{D5D7D829-B0A5-41C3-A587-B769E7FD8668}" destId="{2A2D91A4-3E41-45D5-8F68-90A0CAF06EF9}" srcOrd="1" destOrd="0" presId="urn:microsoft.com/office/officeart/2005/8/layout/hierarchy3"/>
    <dgm:cxn modelId="{D2ED51BE-1182-426C-9644-808BE9C71B6E}" type="presParOf" srcId="{D5D7D829-B0A5-41C3-A587-B769E7FD8668}" destId="{3B51BFFC-9989-44BC-9946-F3837A37AF6A}" srcOrd="2" destOrd="0" presId="urn:microsoft.com/office/officeart/2005/8/layout/hierarchy3"/>
    <dgm:cxn modelId="{75328F9F-D7F5-4597-AF53-800D58561972}" type="presParOf" srcId="{D5D7D829-B0A5-41C3-A587-B769E7FD8668}" destId="{782E9FC4-2CE9-4E76-8B70-061DB97D384C}" srcOrd="3" destOrd="0" presId="urn:microsoft.com/office/officeart/2005/8/layout/hierarchy3"/>
    <dgm:cxn modelId="{EDBEB8D5-3318-4C6F-99E3-A7171EAB101F}" type="presParOf" srcId="{D5D7D829-B0A5-41C3-A587-B769E7FD8668}" destId="{B18723BC-20D4-47DE-BDB4-E725B8B2620D}" srcOrd="4" destOrd="0" presId="urn:microsoft.com/office/officeart/2005/8/layout/hierarchy3"/>
    <dgm:cxn modelId="{24871862-E2B9-45F6-9FED-0B0B4B5CA813}" type="presParOf" srcId="{D5D7D829-B0A5-41C3-A587-B769E7FD8668}" destId="{A3DCC474-C00A-4289-AA47-1925C12BD55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7B4E5-1420-453D-A62A-512F05F210B8}">
      <dsp:nvSpPr>
        <dsp:cNvPr id="0" name=""/>
        <dsp:cNvSpPr/>
      </dsp:nvSpPr>
      <dsp:spPr>
        <a:xfrm>
          <a:off x="457203" y="0"/>
          <a:ext cx="5181593" cy="101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Knowledge Creation</a:t>
          </a:r>
          <a:endParaRPr lang="en-US" sz="3400" kern="1200" dirty="0"/>
        </a:p>
      </dsp:txBody>
      <dsp:txXfrm>
        <a:off x="486961" y="29758"/>
        <a:ext cx="5122077" cy="956484"/>
      </dsp:txXfrm>
    </dsp:sp>
    <dsp:sp modelId="{3B3A1FF8-20EA-442A-9596-96F4C8D8A575}">
      <dsp:nvSpPr>
        <dsp:cNvPr id="0" name=""/>
        <dsp:cNvSpPr/>
      </dsp:nvSpPr>
      <dsp:spPr>
        <a:xfrm rot="5400000">
          <a:off x="2857500" y="1041399"/>
          <a:ext cx="380999"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2910840" y="1079499"/>
        <a:ext cx="274320" cy="266699"/>
      </dsp:txXfrm>
    </dsp:sp>
    <dsp:sp modelId="{43508526-645D-42D9-80D5-B55AD030526C}">
      <dsp:nvSpPr>
        <dsp:cNvPr id="0" name=""/>
        <dsp:cNvSpPr/>
      </dsp:nvSpPr>
      <dsp:spPr>
        <a:xfrm>
          <a:off x="533400" y="1523999"/>
          <a:ext cx="5029199" cy="101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Continuous Innovation</a:t>
          </a:r>
          <a:endParaRPr lang="en-US" sz="3300" kern="1200" dirty="0"/>
        </a:p>
      </dsp:txBody>
      <dsp:txXfrm>
        <a:off x="563158" y="1553757"/>
        <a:ext cx="4969683" cy="956484"/>
      </dsp:txXfrm>
    </dsp:sp>
    <dsp:sp modelId="{29B1DD1B-795C-4962-A86F-5DC8B21B8AD1}">
      <dsp:nvSpPr>
        <dsp:cNvPr id="0" name=""/>
        <dsp:cNvSpPr/>
      </dsp:nvSpPr>
      <dsp:spPr>
        <a:xfrm rot="5400000">
          <a:off x="2857500" y="2565399"/>
          <a:ext cx="381000"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2910840" y="2603499"/>
        <a:ext cx="274320" cy="266700"/>
      </dsp:txXfrm>
    </dsp:sp>
    <dsp:sp modelId="{5E363ABC-9FDA-48D4-8A70-E67AD6E2D3F6}">
      <dsp:nvSpPr>
        <dsp:cNvPr id="0" name=""/>
        <dsp:cNvSpPr/>
      </dsp:nvSpPr>
      <dsp:spPr>
        <a:xfrm>
          <a:off x="533400" y="3047999"/>
          <a:ext cx="5029199" cy="101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Competitive Advantage</a:t>
          </a:r>
          <a:endParaRPr lang="en-US" sz="3200" kern="1200" dirty="0"/>
        </a:p>
      </dsp:txBody>
      <dsp:txXfrm>
        <a:off x="563158" y="3077757"/>
        <a:ext cx="4969683" cy="956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60967-8574-4D01-9BF8-F1372F856F68}">
      <dsp:nvSpPr>
        <dsp:cNvPr id="0" name=""/>
        <dsp:cNvSpPr/>
      </dsp:nvSpPr>
      <dsp:spPr>
        <a:xfrm>
          <a:off x="1246556" y="1359"/>
          <a:ext cx="2041549" cy="102077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en-US" sz="4800" kern="1200" dirty="0" smtClean="0"/>
            <a:t>Tacit</a:t>
          </a:r>
          <a:endParaRPr lang="en-US" sz="4800" kern="1200" dirty="0"/>
        </a:p>
      </dsp:txBody>
      <dsp:txXfrm>
        <a:off x="1276453" y="31256"/>
        <a:ext cx="1981755" cy="960980"/>
      </dsp:txXfrm>
    </dsp:sp>
    <dsp:sp modelId="{EB2EE4FE-FBC6-4DC7-A169-E75CC55B2E0E}">
      <dsp:nvSpPr>
        <dsp:cNvPr id="0" name=""/>
        <dsp:cNvSpPr/>
      </dsp:nvSpPr>
      <dsp:spPr>
        <a:xfrm>
          <a:off x="1450711" y="1022134"/>
          <a:ext cx="204154" cy="765581"/>
        </a:xfrm>
        <a:custGeom>
          <a:avLst/>
          <a:gdLst/>
          <a:ahLst/>
          <a:cxnLst/>
          <a:rect l="0" t="0" r="0" b="0"/>
          <a:pathLst>
            <a:path>
              <a:moveTo>
                <a:pt x="0" y="0"/>
              </a:moveTo>
              <a:lnTo>
                <a:pt x="0" y="765581"/>
              </a:lnTo>
              <a:lnTo>
                <a:pt x="204154" y="765581"/>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083925-B21D-4349-8174-69BFDC6CB44C}">
      <dsp:nvSpPr>
        <dsp:cNvPr id="0" name=""/>
        <dsp:cNvSpPr/>
      </dsp:nvSpPr>
      <dsp:spPr>
        <a:xfrm>
          <a:off x="1654866" y="1277328"/>
          <a:ext cx="1633239" cy="1020774"/>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What an individual knows or has gained through years of experience</a:t>
          </a:r>
          <a:endParaRPr lang="en-US" sz="1300" kern="1200" dirty="0"/>
        </a:p>
      </dsp:txBody>
      <dsp:txXfrm>
        <a:off x="1684763" y="1307225"/>
        <a:ext cx="1573445" cy="960980"/>
      </dsp:txXfrm>
    </dsp:sp>
    <dsp:sp modelId="{B6F5FA01-3A0D-4760-8E27-51FCC805EE7A}">
      <dsp:nvSpPr>
        <dsp:cNvPr id="0" name=""/>
        <dsp:cNvSpPr/>
      </dsp:nvSpPr>
      <dsp:spPr>
        <a:xfrm>
          <a:off x="1450711" y="1022134"/>
          <a:ext cx="204154" cy="2041549"/>
        </a:xfrm>
        <a:custGeom>
          <a:avLst/>
          <a:gdLst/>
          <a:ahLst/>
          <a:cxnLst/>
          <a:rect l="0" t="0" r="0" b="0"/>
          <a:pathLst>
            <a:path>
              <a:moveTo>
                <a:pt x="0" y="0"/>
              </a:moveTo>
              <a:lnTo>
                <a:pt x="0" y="2041549"/>
              </a:lnTo>
              <a:lnTo>
                <a:pt x="204154" y="2041549"/>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92A8A2-A2F5-4856-854F-AF4842CFFB35}">
      <dsp:nvSpPr>
        <dsp:cNvPr id="0" name=""/>
        <dsp:cNvSpPr/>
      </dsp:nvSpPr>
      <dsp:spPr>
        <a:xfrm>
          <a:off x="1654866" y="2553296"/>
          <a:ext cx="1633239" cy="1020774"/>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Difficult to quantify or articulate</a:t>
          </a:r>
          <a:endParaRPr lang="en-US" sz="1300" kern="1200" dirty="0"/>
        </a:p>
      </dsp:txBody>
      <dsp:txXfrm>
        <a:off x="1684763" y="2583193"/>
        <a:ext cx="1573445" cy="960980"/>
      </dsp:txXfrm>
    </dsp:sp>
    <dsp:sp modelId="{EB1171E7-3BED-40C0-B52B-9E766500100D}">
      <dsp:nvSpPr>
        <dsp:cNvPr id="0" name=""/>
        <dsp:cNvSpPr/>
      </dsp:nvSpPr>
      <dsp:spPr>
        <a:xfrm>
          <a:off x="1450711" y="1022134"/>
          <a:ext cx="204154" cy="3317518"/>
        </a:xfrm>
        <a:custGeom>
          <a:avLst/>
          <a:gdLst/>
          <a:ahLst/>
          <a:cxnLst/>
          <a:rect l="0" t="0" r="0" b="0"/>
          <a:pathLst>
            <a:path>
              <a:moveTo>
                <a:pt x="0" y="0"/>
              </a:moveTo>
              <a:lnTo>
                <a:pt x="0" y="3317518"/>
              </a:lnTo>
              <a:lnTo>
                <a:pt x="204154" y="3317518"/>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201DA2-EB93-4666-82E8-224F921DB089}">
      <dsp:nvSpPr>
        <dsp:cNvPr id="0" name=""/>
        <dsp:cNvSpPr/>
      </dsp:nvSpPr>
      <dsp:spPr>
        <a:xfrm>
          <a:off x="1654866" y="3829265"/>
          <a:ext cx="1633239" cy="1020774"/>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Increases proportionally with the individual’s commitment to learning</a:t>
          </a:r>
          <a:endParaRPr lang="en-US" sz="1300" kern="1200" dirty="0"/>
        </a:p>
      </dsp:txBody>
      <dsp:txXfrm>
        <a:off x="1684763" y="3859162"/>
        <a:ext cx="1573445" cy="960980"/>
      </dsp:txXfrm>
    </dsp:sp>
    <dsp:sp modelId="{5DF7FBAD-B13F-4963-B2F7-294A379C4358}">
      <dsp:nvSpPr>
        <dsp:cNvPr id="0" name=""/>
        <dsp:cNvSpPr/>
      </dsp:nvSpPr>
      <dsp:spPr>
        <a:xfrm>
          <a:off x="3798493" y="1359"/>
          <a:ext cx="2041549" cy="102077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en-US" sz="4800" kern="1200" dirty="0" smtClean="0"/>
            <a:t>Explicit</a:t>
          </a:r>
          <a:endParaRPr lang="en-US" sz="4800" kern="1200" dirty="0"/>
        </a:p>
      </dsp:txBody>
      <dsp:txXfrm>
        <a:off x="3828390" y="31256"/>
        <a:ext cx="1981755" cy="960980"/>
      </dsp:txXfrm>
    </dsp:sp>
    <dsp:sp modelId="{C11F966B-5F0D-4ECA-965E-1A1746620986}">
      <dsp:nvSpPr>
        <dsp:cNvPr id="0" name=""/>
        <dsp:cNvSpPr/>
      </dsp:nvSpPr>
      <dsp:spPr>
        <a:xfrm>
          <a:off x="4002648" y="1022134"/>
          <a:ext cx="204154" cy="765581"/>
        </a:xfrm>
        <a:custGeom>
          <a:avLst/>
          <a:gdLst/>
          <a:ahLst/>
          <a:cxnLst/>
          <a:rect l="0" t="0" r="0" b="0"/>
          <a:pathLst>
            <a:path>
              <a:moveTo>
                <a:pt x="0" y="0"/>
              </a:moveTo>
              <a:lnTo>
                <a:pt x="0" y="765581"/>
              </a:lnTo>
              <a:lnTo>
                <a:pt x="204154" y="765581"/>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2D91A4-3E41-45D5-8F68-90A0CAF06EF9}">
      <dsp:nvSpPr>
        <dsp:cNvPr id="0" name=""/>
        <dsp:cNvSpPr/>
      </dsp:nvSpPr>
      <dsp:spPr>
        <a:xfrm>
          <a:off x="4206803" y="1277328"/>
          <a:ext cx="1633239" cy="1020774"/>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Formal and systematically organized information</a:t>
          </a:r>
          <a:endParaRPr lang="en-US" sz="1300" kern="1200" dirty="0"/>
        </a:p>
      </dsp:txBody>
      <dsp:txXfrm>
        <a:off x="4236700" y="1307225"/>
        <a:ext cx="1573445" cy="960980"/>
      </dsp:txXfrm>
    </dsp:sp>
    <dsp:sp modelId="{3B51BFFC-9989-44BC-9946-F3837A37AF6A}">
      <dsp:nvSpPr>
        <dsp:cNvPr id="0" name=""/>
        <dsp:cNvSpPr/>
      </dsp:nvSpPr>
      <dsp:spPr>
        <a:xfrm>
          <a:off x="4002648" y="1022134"/>
          <a:ext cx="204154" cy="2041549"/>
        </a:xfrm>
        <a:custGeom>
          <a:avLst/>
          <a:gdLst/>
          <a:ahLst/>
          <a:cxnLst/>
          <a:rect l="0" t="0" r="0" b="0"/>
          <a:pathLst>
            <a:path>
              <a:moveTo>
                <a:pt x="0" y="0"/>
              </a:moveTo>
              <a:lnTo>
                <a:pt x="0" y="2041549"/>
              </a:lnTo>
              <a:lnTo>
                <a:pt x="204154" y="2041549"/>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2E9FC4-2CE9-4E76-8B70-061DB97D384C}">
      <dsp:nvSpPr>
        <dsp:cNvPr id="0" name=""/>
        <dsp:cNvSpPr/>
      </dsp:nvSpPr>
      <dsp:spPr>
        <a:xfrm>
          <a:off x="4206803" y="2553296"/>
          <a:ext cx="1633239" cy="1020774"/>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Can be easily articulated and communicated</a:t>
          </a:r>
          <a:endParaRPr lang="en-US" sz="1300" kern="1200" dirty="0"/>
        </a:p>
      </dsp:txBody>
      <dsp:txXfrm>
        <a:off x="4236700" y="2583193"/>
        <a:ext cx="1573445" cy="960980"/>
      </dsp:txXfrm>
    </dsp:sp>
    <dsp:sp modelId="{B18723BC-20D4-47DE-BDB4-E725B8B2620D}">
      <dsp:nvSpPr>
        <dsp:cNvPr id="0" name=""/>
        <dsp:cNvSpPr/>
      </dsp:nvSpPr>
      <dsp:spPr>
        <a:xfrm>
          <a:off x="4002648" y="1022134"/>
          <a:ext cx="204154" cy="3317518"/>
        </a:xfrm>
        <a:custGeom>
          <a:avLst/>
          <a:gdLst/>
          <a:ahLst/>
          <a:cxnLst/>
          <a:rect l="0" t="0" r="0" b="0"/>
          <a:pathLst>
            <a:path>
              <a:moveTo>
                <a:pt x="0" y="0"/>
              </a:moveTo>
              <a:lnTo>
                <a:pt x="0" y="3317518"/>
              </a:lnTo>
              <a:lnTo>
                <a:pt x="204154" y="3317518"/>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DCC474-C00A-4289-AA47-1925C12BD55C}">
      <dsp:nvSpPr>
        <dsp:cNvPr id="0" name=""/>
        <dsp:cNvSpPr/>
      </dsp:nvSpPr>
      <dsp:spPr>
        <a:xfrm>
          <a:off x="4206803" y="3829265"/>
          <a:ext cx="1633239" cy="1020774"/>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Can be in the form of a book or a manual or an audio-visual</a:t>
          </a:r>
          <a:endParaRPr lang="en-US" sz="1300" kern="1200" dirty="0"/>
        </a:p>
      </dsp:txBody>
      <dsp:txXfrm>
        <a:off x="4236700" y="3859162"/>
        <a:ext cx="1573445" cy="9609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2E6588-E581-4D8E-9DFB-0B7DC585CED2}" type="datetimeFigureOut">
              <a:rPr lang="en-US" smtClean="0"/>
              <a:t>3/16/2019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77E77-0AAE-47DC-A30C-1E38811736A4}" type="slidenum">
              <a:rPr lang="en-US" smtClean="0"/>
              <a:t>‹#›</a:t>
            </a:fld>
            <a:endParaRPr lang="en-US"/>
          </a:p>
        </p:txBody>
      </p:sp>
    </p:spTree>
    <p:extLst>
      <p:ext uri="{BB962C8B-B14F-4D97-AF65-F5344CB8AC3E}">
        <p14:creationId xmlns:p14="http://schemas.microsoft.com/office/powerpoint/2010/main" val="2468539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4582A-9F52-4A38-877F-F0B4601B8E20}" type="datetimeFigureOut">
              <a:rPr lang="en-US" smtClean="0"/>
              <a:t>3/16/2019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A066D-53FF-4080-A939-6F0E48146D99}" type="slidenum">
              <a:rPr lang="en-US" smtClean="0"/>
              <a:t>‹#›</a:t>
            </a:fld>
            <a:endParaRPr lang="en-US"/>
          </a:p>
        </p:txBody>
      </p:sp>
    </p:spTree>
    <p:extLst>
      <p:ext uri="{BB962C8B-B14F-4D97-AF65-F5344CB8AC3E}">
        <p14:creationId xmlns:p14="http://schemas.microsoft.com/office/powerpoint/2010/main" val="4051731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C042919-296A-4469-9C1A-60963FA1886F}" type="slidenum">
              <a:rPr lang="en-US" altLang="en-US" sz="1200">
                <a:latin typeface="Times New Roman" pitchFamily="18" charset="0"/>
              </a:rPr>
              <a:pPr eaLnBrk="1" hangingPunct="1"/>
              <a:t>18</a:t>
            </a:fld>
            <a:endParaRPr lang="en-US" altLang="en-US" sz="120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introduces the concept of organizational learning, which describes the process of gathering, creating, and applying knowledge. Most students will be surprised that organizations learn, and others will provide many examples of organizations which refused to learn anything.  </a:t>
            </a:r>
          </a:p>
          <a:p>
            <a:pPr eaLnBrk="1" hangingPunct="1"/>
            <a:r>
              <a:rPr lang="en-US" altLang="en-US" smtClean="0"/>
              <a:t> In organizational learning, knowledge becomes the driver of new behavior – decision making, new products and services, new business processes. This might be seen also as organizations sensing and responding to their environment. Give the students examples of organizations, such as a school, hospital, bank, clothing manufacturer, and ask them to provide examples of how that business might demonstrate organizational learning.  How well do students think the Big Three automakers in the U.S. learned in the past twenty years?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28113572-3741-4174-AFFE-B45997419082}" type="slidenum">
              <a:rPr lang="en-US" altLang="en-US" sz="1200">
                <a:latin typeface="Times New Roman" pitchFamily="18" charset="0"/>
              </a:rPr>
              <a:pPr eaLnBrk="1" hangingPunct="1"/>
              <a:t>19</a:t>
            </a:fld>
            <a:endParaRPr lang="en-US" altLang="en-US" sz="120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defines the term knowledge management and describes the process from acquiring knowledge to applying it as a value chain, and is followed by slides detailing each stage. Each stage of the chain adds more value to the raw data and information.  Ask the students to differentiate between the stages, and how each stage could incorporate more value? For example, how does knowledge once it is stored incorporate more value than the previous stage, knowledge that is being acquired?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95DB6D70-570B-4251-956D-72A3CE93BEAD}" type="slidenum">
              <a:rPr lang="en-US" altLang="en-US" sz="1200">
                <a:latin typeface="Times New Roman" pitchFamily="18" charset="0"/>
              </a:rPr>
              <a:pPr eaLnBrk="1" hangingPunct="1"/>
              <a:t>20</a:t>
            </a:fld>
            <a:endParaRPr lang="en-US" altLang="en-US" sz="120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describes the first stage of the knowledge value chain, knowledge acquisition and details different ways knowledge can be gathered. Use the example of a specific type of business or organization, such as a paper manufacturer or university, and have the students describe how that business might acquire or create knowledge. For example, what types of knowledge would a paper manufacturer be interested and how would they gather or create that?</a:t>
            </a:r>
          </a:p>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B64DEC8C-8141-4F3A-B3DE-C47750F5CB7D}" type="slidenum">
              <a:rPr lang="en-US" altLang="en-US" sz="1200">
                <a:latin typeface="Times New Roman" pitchFamily="18" charset="0"/>
              </a:rPr>
              <a:pPr eaLnBrk="1" hangingPunct="1"/>
              <a:t>21</a:t>
            </a:fld>
            <a:endParaRPr lang="en-US" altLang="en-US" sz="120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second stage of the knowledge value chain, knowledge storage, describing the ways in which knowledge is stored as well as the importance of management in creating and maintaining repositories of knowledge.  Give the students an example company, such as a medical practice, and ask what type of knowledge they would need and how it should be stored (e.g. medical records of patients).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053976B-B11D-4B17-80B6-1B18F6A113A8}" type="slidenum">
              <a:rPr lang="en-US" altLang="en-US" sz="1200">
                <a:latin typeface="Times New Roman" pitchFamily="18" charset="0"/>
              </a:rPr>
              <a:pPr eaLnBrk="1" hangingPunct="1"/>
              <a:t>22</a:t>
            </a:fld>
            <a:endParaRPr lang="en-US" altLang="en-US" sz="120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third stage of the knowledge value chain and describes various ways that knowledge can be disseminated within the organization. Ask the students for examples of how they received knowledge from a job they have had or a university or college they have attended. What type of knowledge was transferred and what means were used? Were these methods of dissemination adequate or do they see more effective ways to disseminate the same information?  How can a company or its employees have “too much information?”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169752E3-E325-4D7E-A950-B3177C3BFC73}" type="slidenum">
              <a:rPr lang="en-US" altLang="en-US" sz="1200">
                <a:latin typeface="Times New Roman" pitchFamily="18" charset="0"/>
              </a:rPr>
              <a:pPr eaLnBrk="1" hangingPunct="1"/>
              <a:t>23</a:t>
            </a:fld>
            <a:endParaRPr lang="en-US" altLang="en-US" sz="120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last stage of the knowledge value chain, knowledge application, and emphasizes the need to see and evaluate knowledge in terms of organizational capital and return on investment. Ask the students if they have any examples from their own experience in education or work of how new knowledge can result in a new business practice, new product, or new market.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17F9112A-7A14-40CD-84C3-DE23D7E0FA0B}" type="slidenum">
              <a:rPr lang="en-US" altLang="en-US" sz="1200">
                <a:latin typeface="Times New Roman" pitchFamily="18" charset="0"/>
              </a:rPr>
              <a:pPr eaLnBrk="1" hangingPunct="1"/>
              <a:t>24</a:t>
            </a:fld>
            <a:endParaRPr lang="en-US" altLang="en-US" sz="120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details the stages of the knowledge management value chain, separating the information system activities from the management/organizational activities involved at each stage. It also describes two very other important requirements for the value chain, the initial data and information acquisition that forms the basis for creating knowledge, and feedback from the knowledge application stage that can result in new opportunities for data and knowledge creation.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16CE9482-77EE-482B-8502-4925A6C57860}" type="slidenum">
              <a:rPr lang="en-US" altLang="en-US" sz="1200">
                <a:latin typeface="Times New Roman" pitchFamily="18" charset="0"/>
              </a:rPr>
              <a:pPr eaLnBrk="1" hangingPunct="1"/>
              <a:t>25</a:t>
            </a:fld>
            <a:endParaRPr lang="en-US" altLang="en-US" sz="120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new types of organizational roles that managers can develop in order to facilitate the knowledge value chain. Why might a chief knowledge officer, a senior executive position, be valuable to a company? Ask students why a CKO and COP may or may not be important to the various stages of the value chain – data acquisition, knowledge creation, storage, dissemination, and application, as well as feedback.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BE410373-C401-4CEC-AE25-6F4BEB267364}" type="slidenum">
              <a:rPr lang="en-US" altLang="en-US" sz="1200">
                <a:latin typeface="Times New Roman" pitchFamily="18" charset="0"/>
              </a:rPr>
              <a:pPr eaLnBrk="1" hangingPunct="1"/>
              <a:t>26</a:t>
            </a:fld>
            <a:endParaRPr lang="en-US" altLang="en-US" sz="120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introduces the three main categories of information system used to manage knowledge. These categories are different in terms of the constituencies they server, the purpose for which they are used and what they emphasize.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352B4873-7BA7-489D-BB80-A695C4921516}" type="slidenum">
              <a:rPr lang="en-US" altLang="en-US" sz="1200">
                <a:latin typeface="Times New Roman" pitchFamily="18" charset="0"/>
              </a:rPr>
              <a:pPr eaLnBrk="1" hangingPunct="1"/>
              <a:t>27</a:t>
            </a:fld>
            <a:endParaRPr lang="en-US" altLang="en-US" sz="120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three major types of knowledge management systems, giving the purpose of the system and examples of the type of system. Ask the students how they would categorize a system that catalogs and stores past advertising campaigns? What about software that helps a research biologist input and analyze lab findings?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56B3B518-358D-42D4-91DF-501BF6F85B67}" type="slidenum">
              <a:rPr lang="en-US" altLang="en-US" sz="1200">
                <a:latin typeface="Times New Roman" pitchFamily="18" charset="0"/>
              </a:rPr>
              <a:pPr eaLnBrk="1" hangingPunct="1"/>
              <a:t>28</a:t>
            </a:fld>
            <a:endParaRPr lang="en-US" altLang="en-US" sz="120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functions of an enterprise content management system. Users interact with the system to both input knowledge, manage it, and distribute it. These management systems can house a wide variety of information types, from formal reports to graphics, as well as bring in external content resources such as news feeds. Ask students what types of documents would need to be stored by a hospital, bank, law firm, etc.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EA65511-B307-40B1-95EC-AB8615A9166D}" type="slidenum">
              <a:rPr lang="en-US" altLang="en-US" sz="1200">
                <a:latin typeface="Times New Roman" pitchFamily="18" charset="0"/>
              </a:rPr>
              <a:pPr eaLnBrk="1" hangingPunct="1"/>
              <a:t>29</a:t>
            </a:fld>
            <a:endParaRPr lang="en-US" altLang="en-US" sz="120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various elements that form a knowledge network system. The user can search for accepted solutions in FAQ or best practices document or contact an expert in the relevant subject matter.  Ask the students to provide examples of undocumented, unstructured knowledge they acquired, either in a classroom setting or at work, that would be valuable to peers. What kind of tools would enable sharing this information?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70A3D625-E476-4E7E-AED4-BB4DD86D1666}" type="slidenum">
              <a:rPr lang="en-US" altLang="en-US" sz="1200">
                <a:latin typeface="Times New Roman" pitchFamily="18" charset="0"/>
              </a:rPr>
              <a:pPr eaLnBrk="1" hangingPunct="1"/>
              <a:t>30</a:t>
            </a:fld>
            <a:endParaRPr lang="en-US" altLang="en-US" sz="120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main components of a knowledge work station: having the need for both specialized software and hardware, access to external information, and an easy-to-use interface. What types of external knowledge might be valuable to an engineer, a financial analyst, a medical researcher?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076DE2A-78D8-4C86-B64F-5C7D038215FA}" type="slidenum">
              <a:rPr lang="en-US" altLang="en-US" sz="1200">
                <a:latin typeface="Times New Roman" pitchFamily="18" charset="0"/>
              </a:rPr>
              <a:pPr eaLnBrk="1" hangingPunct="1"/>
              <a:t>31</a:t>
            </a:fld>
            <a:endParaRPr lang="en-US" altLang="en-US" sz="12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introduces the third of the three main types of knowledge management systems: Intelligent techniques, and categorizes them according to the type of knowledge involved.  AI technology is used in some techniques as part of the logical computerized routine. The text discusses AI systems being able to learn languages, and emulate human expertise and decision making. What might be some of the benefits and drawbacks to AI technology? Are there any ethical considerations?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Page 27 and 28 – cognitive dimension</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751F27-49BC-4825-B547-9A1650E511EF}" type="slidenum">
              <a:rPr lang="en-US" altLang="en-US">
                <a:latin typeface="Calibri" pitchFamily="34" charset="0"/>
              </a:rPr>
              <a:pPr eaLnBrk="1" hangingPunct="1"/>
              <a:t>10</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34D82C13-1943-4A9C-A761-CCE265F07A96}" type="slidenum">
              <a:rPr lang="en-US" altLang="en-US" sz="1200">
                <a:latin typeface="Times New Roman" pitchFamily="18" charset="0"/>
              </a:rPr>
              <a:pPr eaLnBrk="1" hangingPunct="1"/>
              <a:t>16</a:t>
            </a:fld>
            <a:endParaRPr lang="en-US" altLang="en-US" sz="120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and the next begin to answer the question “What is knowledge” as it pertains to the organization. Ask the students why it is important to define and describe knowledge. Ask students to provide examples of knowledge, given an example industry, that illustrate that it is a “firm asset”. (E.g. For an electrical appliances firm, knowing how to make the most efficient and cheapest air conditioner).  Ask students to explain each element of the dimensions, providing examples. For example, what is meant by “knowledge is intangible?,” “Give me an example of explicit knowledge.” etc.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8DDC92E8-E93D-410D-A1B7-DF8F32B5EC79}" type="slidenum">
              <a:rPr lang="en-US" altLang="en-US" sz="1200">
                <a:latin typeface="Times New Roman" pitchFamily="18" charset="0"/>
              </a:rPr>
              <a:pPr eaLnBrk="1" hangingPunct="1"/>
              <a:t>17</a:t>
            </a:fld>
            <a:endParaRPr lang="en-US" altLang="en-US" sz="120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continues the discussion from the previous slide, in answering the question “What is knowledge” as it pertains to the organization. Ask students to further explain or give examples for each characteristic. For example, “What is an example of knowledge with a social basis?” “What is an example of knowledge that is sticky; what is sticky about it?”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5200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34434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839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42794038"/>
              </p:ext>
            </p:extLst>
          </p:nvPr>
        </p:nvGraphicFramePr>
        <p:xfrm>
          <a:off x="1469" y="1592"/>
          <a:ext cx="1465" cy="1587"/>
        </p:xfrm>
        <a:graphic>
          <a:graphicData uri="http://schemas.openxmlformats.org/presentationml/2006/ole">
            <mc:AlternateContent xmlns:mc="http://schemas.openxmlformats.org/markup-compatibility/2006">
              <mc:Choice xmlns:v="urn:schemas-microsoft-com:vml" Requires="v">
                <p:oleObj spid="_x0000_s616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9" y="1592"/>
                        <a:ext cx="1465" cy="1587"/>
                      </a:xfrm>
                      <a:prstGeom prst="rect">
                        <a:avLst/>
                      </a:prstGeom>
                    </p:spPr>
                  </p:pic>
                </p:oleObj>
              </mc:Fallback>
            </mc:AlternateContent>
          </a:graphicData>
        </a:graphic>
      </p:graphicFrame>
      <p:sp>
        <p:nvSpPr>
          <p:cNvPr id="2" name="Title 1"/>
          <p:cNvSpPr>
            <a:spLocks noGrp="1"/>
          </p:cNvSpPr>
          <p:nvPr>
            <p:ph type="title"/>
          </p:nvPr>
        </p:nvSpPr>
        <p:spPr>
          <a:xfrm>
            <a:off x="422889" y="234950"/>
            <a:ext cx="6542940" cy="67945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22035" y="1295400"/>
            <a:ext cx="8302869"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p:nvPr userDrawn="1"/>
        </p:nvSpPr>
        <p:spPr bwMode="auto">
          <a:xfrm>
            <a:off x="8892480" y="2348880"/>
            <a:ext cx="251520" cy="3672408"/>
          </a:xfrm>
          <a:prstGeom prst="rect">
            <a:avLst/>
          </a:prstGeom>
          <a:solidFill>
            <a:srgbClr val="E4E7ED"/>
          </a:solidFill>
          <a:ln w="9525" cap="flat" cmpd="sng" algn="ctr">
            <a:noFill/>
            <a:prstDash val="solid"/>
            <a:round/>
            <a:headEnd type="none" w="lg" len="lg"/>
            <a:tailEnd type="none" w="lg" len="lg"/>
          </a:ln>
          <a:effectLst/>
        </p:spPr>
        <p:txBody>
          <a:bodyPr vert="horz" wrap="square" lIns="91440" tIns="91440" rIns="91440" bIns="91440" numCol="1" rtlCol="0" anchor="ctr" anchorCtr="0" compatLnSpc="1">
            <a:prstTxWarp prst="textNoShape">
              <a:avLst/>
            </a:prstTxWarp>
          </a:bodyPr>
          <a:lstStyle/>
          <a:p>
            <a:pPr algn="ctr" fontAlgn="base">
              <a:spcBef>
                <a:spcPct val="0"/>
              </a:spcBef>
              <a:spcAft>
                <a:spcPct val="0"/>
              </a:spcAft>
            </a:pPr>
            <a:endParaRPr lang="en-US" sz="1400" dirty="0" smtClean="0">
              <a:solidFill>
                <a:prstClr val="black"/>
              </a:solidFill>
              <a:cs typeface="Arial" charset="0"/>
            </a:endParaRPr>
          </a:p>
        </p:txBody>
      </p:sp>
      <p:sp>
        <p:nvSpPr>
          <p:cNvPr id="6" name="Rectangle 5"/>
          <p:cNvSpPr/>
          <p:nvPr userDrawn="1"/>
        </p:nvSpPr>
        <p:spPr bwMode="auto">
          <a:xfrm rot="16200000">
            <a:off x="5231142" y="4398346"/>
            <a:ext cx="404664" cy="4514644"/>
          </a:xfrm>
          <a:prstGeom prst="rect">
            <a:avLst/>
          </a:prstGeom>
          <a:solidFill>
            <a:srgbClr val="E4E7ED"/>
          </a:solidFill>
          <a:ln w="9525" cap="flat" cmpd="sng" algn="ctr">
            <a:noFill/>
            <a:prstDash val="solid"/>
            <a:round/>
            <a:headEnd type="none" w="lg" len="lg"/>
            <a:tailEnd type="none" w="lg" len="lg"/>
          </a:ln>
          <a:effectLst/>
        </p:spPr>
        <p:txBody>
          <a:bodyPr vert="horz" wrap="square" lIns="91440" tIns="91440" rIns="91440" bIns="91440" numCol="1" rtlCol="0" anchor="ctr" anchorCtr="0" compatLnSpc="1">
            <a:prstTxWarp prst="textNoShape">
              <a:avLst/>
            </a:prstTxWarp>
          </a:bodyPr>
          <a:lstStyle/>
          <a:p>
            <a:pPr algn="ctr" fontAlgn="base">
              <a:spcBef>
                <a:spcPct val="0"/>
              </a:spcBef>
              <a:spcAft>
                <a:spcPct val="0"/>
              </a:spcAft>
            </a:pPr>
            <a:endParaRPr lang="en-US" sz="1400" dirty="0" smtClean="0">
              <a:solidFill>
                <a:prstClr val="black"/>
              </a:solidFill>
              <a:cs typeface="Arial" charset="0"/>
            </a:endParaRPr>
          </a:p>
        </p:txBody>
      </p:sp>
    </p:spTree>
    <p:extLst>
      <p:ext uri="{BB962C8B-B14F-4D97-AF65-F5344CB8AC3E}">
        <p14:creationId xmlns:p14="http://schemas.microsoft.com/office/powerpoint/2010/main" val="26265369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45856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76071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70196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13086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902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9146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9966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45834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69481-C428-4771-9FA9-CCBED72DD0C4}" type="slidenum">
              <a:rPr lang="en-US" smtClean="0"/>
              <a:t>‹#›</a:t>
            </a:fld>
            <a:endParaRPr lang="en-US"/>
          </a:p>
        </p:txBody>
      </p:sp>
    </p:spTree>
    <p:extLst>
      <p:ext uri="{BB962C8B-B14F-4D97-AF65-F5344CB8AC3E}">
        <p14:creationId xmlns:p14="http://schemas.microsoft.com/office/powerpoint/2010/main" val="2596300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id/url?sa=i&amp;rct=j&amp;q=&amp;esrc=s&amp;source=images&amp;cd=&amp;cad=rja&amp;uact=8&amp;ved=0ahUKEwjFi6K65t3YAhXGW5QKHcDkCv4QjRwIBw&amp;url=https://www.canstockphoto.com/disrupt-compass-points-to-paradigm-shift-12692510.html&amp;psig=AOvVaw3brZVW_W2WsJWTsO-8_xJJ&amp;ust=1516237250011602"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870896" y="358914"/>
            <a:ext cx="5596704" cy="707886"/>
          </a:xfrm>
          <a:prstGeom prst="rect">
            <a:avLst/>
          </a:prstGeom>
          <a:noFill/>
          <a:ln w="12700">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C0C0C0"/>
                  </a:outerShdw>
                </a:effectLst>
              </a:rPr>
              <a:t>WEEK</a:t>
            </a:r>
            <a:r>
              <a:rPr lang="en-US" sz="4000" b="1" dirty="0" smtClean="0">
                <a:effectLst>
                  <a:outerShdw blurRad="38100" dist="38100" dir="2700000" algn="tl">
                    <a:srgbClr val="C0C0C0"/>
                  </a:outerShdw>
                </a:effectLst>
                <a:cs typeface="+mn-cs"/>
              </a:rPr>
              <a:t> 1</a:t>
            </a:r>
            <a:r>
              <a:rPr lang="en-US" sz="1600" b="1" dirty="0" smtClean="0">
                <a:solidFill>
                  <a:srgbClr val="9F0F10"/>
                </a:solidFill>
                <a:effectLst>
                  <a:outerShdw blurRad="38100" dist="38100" dir="2700000" algn="tl">
                    <a:srgbClr val="C0C0C0"/>
                  </a:outerShdw>
                </a:effectLst>
                <a:cs typeface="+mn-cs"/>
              </a:rPr>
              <a:t> </a:t>
            </a:r>
            <a:endParaRPr lang="en-US" sz="1600" b="1" dirty="0">
              <a:solidFill>
                <a:srgbClr val="9F0F10"/>
              </a:solidFill>
              <a:effectLst>
                <a:outerShdw blurRad="38100" dist="38100" dir="2700000" algn="tl">
                  <a:srgbClr val="C0C0C0"/>
                </a:outerShdw>
              </a:effectLst>
              <a:cs typeface="+mn-cs"/>
            </a:endParaRPr>
          </a:p>
        </p:txBody>
      </p:sp>
      <p:sp>
        <p:nvSpPr>
          <p:cNvPr id="2052" name="Text Box 4"/>
          <p:cNvSpPr txBox="1">
            <a:spLocks noChangeArrowheads="1"/>
          </p:cNvSpPr>
          <p:nvPr/>
        </p:nvSpPr>
        <p:spPr bwMode="auto">
          <a:xfrm>
            <a:off x="457200" y="2743200"/>
            <a:ext cx="8382000" cy="2308324"/>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0" hangingPunct="0">
              <a:spcBef>
                <a:spcPct val="50000"/>
              </a:spcBef>
              <a:defRPr/>
            </a:pPr>
            <a:r>
              <a:rPr lang="en-US" altLang="en-US" sz="4800" b="1" dirty="0" smtClean="0">
                <a:solidFill>
                  <a:srgbClr val="9F0F10"/>
                </a:solidFill>
                <a:effectLst>
                  <a:outerShdw blurRad="38100" dist="38100" dir="2700000" algn="tl">
                    <a:srgbClr val="C0C0C0"/>
                  </a:outerShdw>
                </a:effectLst>
                <a:latin typeface="Century Schoolbook" pitchFamily="18" charset="0"/>
                <a:cs typeface="Times New Roman" pitchFamily="18" charset="0"/>
              </a:rPr>
              <a:t>INTRODUCTION OF KNOWLEDGE MANAGEMENT</a:t>
            </a:r>
            <a:endParaRPr lang="en-US" sz="4800" b="1" dirty="0">
              <a:effectLst>
                <a:outerShdw blurRad="38100" dist="38100" dir="2700000" algn="tl">
                  <a:srgbClr val="C0C0C0"/>
                </a:outerShdw>
              </a:effectLst>
            </a:endParaRPr>
          </a:p>
        </p:txBody>
      </p:sp>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B2E69481-C428-4771-9FA9-CCBED72DD0C4}" type="slidenum">
              <a:rPr lang="en-US" smtClean="0"/>
              <a:t>1</a:t>
            </a:fld>
            <a:endParaRPr lang="en-US"/>
          </a:p>
        </p:txBody>
      </p:sp>
    </p:spTree>
    <p:extLst>
      <p:ext uri="{BB962C8B-B14F-4D97-AF65-F5344CB8AC3E}">
        <p14:creationId xmlns:p14="http://schemas.microsoft.com/office/powerpoint/2010/main" val="31911331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Knowledge Revisited</a:t>
            </a:r>
            <a:endParaRPr lang="en-US" dirty="0">
              <a:solidFill>
                <a:schemeClr val="tx2">
                  <a:satMod val="130000"/>
                </a:schemeClr>
              </a:solidFill>
            </a:endParaRPr>
          </a:p>
        </p:txBody>
      </p:sp>
      <p:graphicFrame>
        <p:nvGraphicFramePr>
          <p:cNvPr id="4" name="Diagram 3"/>
          <p:cNvGraphicFramePr/>
          <p:nvPr/>
        </p:nvGraphicFramePr>
        <p:xfrm>
          <a:off x="1524000" y="1397000"/>
          <a:ext cx="70866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7716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699" y="427229"/>
            <a:ext cx="7575501" cy="620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55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b="1" dirty="0" smtClean="0">
                <a:solidFill>
                  <a:schemeClr val="tx2"/>
                </a:solidFill>
                <a:latin typeface="Arial" charset="0"/>
                <a:cs typeface="Times New Roman" pitchFamily="18" charset="0"/>
              </a:rPr>
              <a:t>1.4  SECI Model on Knowledge</a:t>
            </a:r>
            <a:endParaRPr lang="en-US" altLang="en-US"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12</a:t>
            </a:fld>
            <a:endParaRPr lang="en-US"/>
          </a:p>
        </p:txBody>
      </p:sp>
    </p:spTree>
    <p:extLst>
      <p:ext uri="{BB962C8B-B14F-4D97-AF65-F5344CB8AC3E}">
        <p14:creationId xmlns:p14="http://schemas.microsoft.com/office/powerpoint/2010/main" val="37190039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850" y="533400"/>
            <a:ext cx="8404668" cy="613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945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81000"/>
            <a:ext cx="8291513" cy="628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2819400" y="1828800"/>
            <a:ext cx="48006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SECI MODEL</a:t>
            </a:r>
            <a:endParaRPr lang="en-US" sz="3200" b="1" dirty="0">
              <a:solidFill>
                <a:schemeClr val="tx1"/>
              </a:solidFill>
            </a:endParaRPr>
          </a:p>
        </p:txBody>
      </p:sp>
    </p:spTree>
    <p:extLst>
      <p:ext uri="{BB962C8B-B14F-4D97-AF65-F5344CB8AC3E}">
        <p14:creationId xmlns:p14="http://schemas.microsoft.com/office/powerpoint/2010/main" val="96979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sz="2800" b="1" dirty="0" smtClean="0">
                <a:solidFill>
                  <a:schemeClr val="tx2"/>
                </a:solidFill>
                <a:latin typeface="Arial" charset="0"/>
                <a:cs typeface="Times New Roman" pitchFamily="18" charset="0"/>
              </a:rPr>
              <a:t>1.5 The Knowledge Management Landscape</a:t>
            </a:r>
            <a:endParaRPr lang="en-US" altLang="en-US" sz="28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15</a:t>
            </a:fld>
            <a:endParaRPr lang="en-US"/>
          </a:p>
        </p:txBody>
      </p:sp>
    </p:spTree>
    <p:extLst>
      <p:ext uri="{BB962C8B-B14F-4D97-AF65-F5344CB8AC3E}">
        <p14:creationId xmlns:p14="http://schemas.microsoft.com/office/powerpoint/2010/main" val="1208081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152400" y="661555"/>
            <a:ext cx="8991600" cy="561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indent="0" algn="ctr" eaLnBrk="1" hangingPunct="1">
              <a:spcAft>
                <a:spcPct val="25000"/>
              </a:spcAft>
            </a:pPr>
            <a:r>
              <a:rPr lang="en-US" altLang="en-US" sz="2800" b="1" dirty="0" smtClean="0">
                <a:solidFill>
                  <a:srgbClr val="C00000"/>
                </a:solidFill>
                <a:cs typeface="Times New Roman" pitchFamily="18" charset="0"/>
              </a:rPr>
              <a:t>IMPORTANT DIMENSIONS OF KNOWLEDGE</a:t>
            </a:r>
          </a:p>
          <a:p>
            <a:pPr marL="0" indent="0" eaLnBrk="1" hangingPunct="1">
              <a:spcAft>
                <a:spcPct val="25000"/>
              </a:spcAft>
            </a:pPr>
            <a:endParaRPr lang="en-US" altLang="en-US" sz="2800" b="1" dirty="0" smtClean="0">
              <a:cs typeface="Times New Roman" pitchFamily="18" charset="0"/>
            </a:endParaRPr>
          </a:p>
          <a:p>
            <a:pPr marL="457200" lvl="1" indent="0" eaLnBrk="1" hangingPunct="1">
              <a:spcAft>
                <a:spcPct val="25000"/>
              </a:spcAft>
            </a:pPr>
            <a:r>
              <a:rPr lang="en-US" altLang="en-US" b="1" dirty="0" smtClean="0">
                <a:cs typeface="Times New Roman" pitchFamily="18" charset="0"/>
              </a:rPr>
              <a:t>1. Knowledge </a:t>
            </a:r>
            <a:r>
              <a:rPr lang="en-US" altLang="en-US" b="1" dirty="0">
                <a:cs typeface="Times New Roman" pitchFamily="18" charset="0"/>
              </a:rPr>
              <a:t>is a firm asset</a:t>
            </a:r>
          </a:p>
          <a:p>
            <a:pPr lvl="2" eaLnBrk="1" hangingPunct="1">
              <a:spcAft>
                <a:spcPct val="25000"/>
              </a:spcAft>
              <a:buFontTx/>
              <a:buChar char="•"/>
            </a:pPr>
            <a:r>
              <a:rPr lang="en-US" altLang="en-US" dirty="0">
                <a:cs typeface="Times New Roman" pitchFamily="18" charset="0"/>
              </a:rPr>
              <a:t>Intangible</a:t>
            </a:r>
          </a:p>
          <a:p>
            <a:pPr lvl="2" eaLnBrk="1" hangingPunct="1">
              <a:spcAft>
                <a:spcPct val="25000"/>
              </a:spcAft>
              <a:buFontTx/>
              <a:buChar char="•"/>
            </a:pPr>
            <a:r>
              <a:rPr lang="en-US" altLang="en-US" dirty="0">
                <a:cs typeface="Times New Roman" pitchFamily="18" charset="0"/>
              </a:rPr>
              <a:t>Creation of knowledge from data, information, requires organizational resources</a:t>
            </a:r>
          </a:p>
          <a:p>
            <a:pPr lvl="2" eaLnBrk="1" hangingPunct="1">
              <a:spcAft>
                <a:spcPct val="25000"/>
              </a:spcAft>
              <a:buFontTx/>
              <a:buChar char="•"/>
            </a:pPr>
            <a:r>
              <a:rPr lang="en-US" altLang="en-US" dirty="0">
                <a:cs typeface="Times New Roman" pitchFamily="18" charset="0"/>
              </a:rPr>
              <a:t>As it is shared, experiences network effects</a:t>
            </a:r>
          </a:p>
          <a:p>
            <a:pPr marL="457200" lvl="1" indent="0" eaLnBrk="1" hangingPunct="1">
              <a:spcAft>
                <a:spcPct val="25000"/>
              </a:spcAft>
            </a:pPr>
            <a:r>
              <a:rPr lang="en-US" altLang="en-US" b="1" dirty="0" smtClean="0">
                <a:cs typeface="Times New Roman" pitchFamily="18" charset="0"/>
              </a:rPr>
              <a:t>2. Knowledge </a:t>
            </a:r>
            <a:r>
              <a:rPr lang="en-US" altLang="en-US" b="1" dirty="0">
                <a:cs typeface="Times New Roman" pitchFamily="18" charset="0"/>
              </a:rPr>
              <a:t>has different forms</a:t>
            </a:r>
          </a:p>
          <a:p>
            <a:pPr lvl="2" eaLnBrk="1" hangingPunct="1">
              <a:spcAft>
                <a:spcPct val="25000"/>
              </a:spcAft>
              <a:buFontTx/>
              <a:buChar char="•"/>
            </a:pPr>
            <a:r>
              <a:rPr lang="en-US" altLang="en-US" dirty="0">
                <a:cs typeface="Times New Roman" pitchFamily="18" charset="0"/>
              </a:rPr>
              <a:t>May be explicit (documented) or tacit (residing in minds)</a:t>
            </a:r>
          </a:p>
          <a:p>
            <a:pPr lvl="2" eaLnBrk="1" hangingPunct="1">
              <a:spcAft>
                <a:spcPct val="25000"/>
              </a:spcAft>
              <a:buFontTx/>
              <a:buChar char="•"/>
            </a:pPr>
            <a:r>
              <a:rPr lang="en-US" altLang="en-US" dirty="0">
                <a:cs typeface="Times New Roman" pitchFamily="18" charset="0"/>
              </a:rPr>
              <a:t>Know-how, craft, skill</a:t>
            </a:r>
          </a:p>
          <a:p>
            <a:pPr lvl="2" eaLnBrk="1" hangingPunct="1">
              <a:spcAft>
                <a:spcPct val="25000"/>
              </a:spcAft>
              <a:buFontTx/>
              <a:buChar char="•"/>
            </a:pPr>
            <a:r>
              <a:rPr lang="en-US" altLang="en-US" dirty="0">
                <a:cs typeface="Times New Roman" pitchFamily="18" charset="0"/>
              </a:rPr>
              <a:t>How to follow procedure</a:t>
            </a:r>
          </a:p>
          <a:p>
            <a:pPr lvl="2" eaLnBrk="1" hangingPunct="1">
              <a:spcAft>
                <a:spcPct val="25000"/>
              </a:spcAft>
              <a:buFontTx/>
              <a:buChar char="•"/>
            </a:pPr>
            <a:r>
              <a:rPr lang="en-US" altLang="en-US" dirty="0"/>
              <a:t>Knowing why things happen (causality)</a:t>
            </a:r>
          </a:p>
          <a:p>
            <a:pPr lvl="2" eaLnBrk="1" hangingPunct="1">
              <a:spcAft>
                <a:spcPct val="25000"/>
              </a:spcAft>
              <a:buFontTx/>
              <a:buChar char="•"/>
            </a:pPr>
            <a:endParaRPr lang="en-US" altLang="en-US" sz="2000" dirty="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16</a:t>
            </a:fld>
            <a:endParaRPr lang="en-US"/>
          </a:p>
        </p:txBody>
      </p:sp>
    </p:spTree>
    <p:extLst>
      <p:ext uri="{BB962C8B-B14F-4D97-AF65-F5344CB8AC3E}">
        <p14:creationId xmlns:p14="http://schemas.microsoft.com/office/powerpoint/2010/main" val="2227632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457200" y="914400"/>
            <a:ext cx="8153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endParaRPr lang="en-US" altLang="en-US" sz="2800" b="1" dirty="0">
              <a:cs typeface="Times New Roman" pitchFamily="18" charset="0"/>
            </a:endParaRPr>
          </a:p>
          <a:p>
            <a:pPr marL="457200" lvl="1" indent="0" eaLnBrk="1" hangingPunct="1">
              <a:spcAft>
                <a:spcPct val="25000"/>
              </a:spcAft>
            </a:pPr>
            <a:r>
              <a:rPr lang="en-US" altLang="en-US" b="1" dirty="0" smtClean="0">
                <a:cs typeface="Times New Roman" pitchFamily="18" charset="0"/>
              </a:rPr>
              <a:t>3. Knowledge </a:t>
            </a:r>
            <a:r>
              <a:rPr lang="en-US" altLang="en-US" b="1" dirty="0">
                <a:cs typeface="Times New Roman" pitchFamily="18" charset="0"/>
              </a:rPr>
              <a:t>has a location</a:t>
            </a:r>
          </a:p>
          <a:p>
            <a:pPr lvl="2" eaLnBrk="1" hangingPunct="1">
              <a:spcAft>
                <a:spcPct val="25000"/>
              </a:spcAft>
              <a:buFontTx/>
              <a:buChar char="•"/>
            </a:pPr>
            <a:r>
              <a:rPr lang="en-US" altLang="en-US" dirty="0">
                <a:cs typeface="Times New Roman" pitchFamily="18" charset="0"/>
              </a:rPr>
              <a:t>Cognitive event</a:t>
            </a:r>
          </a:p>
          <a:p>
            <a:pPr lvl="2" eaLnBrk="1" hangingPunct="1">
              <a:spcAft>
                <a:spcPct val="25000"/>
              </a:spcAft>
              <a:buFontTx/>
              <a:buChar char="•"/>
            </a:pPr>
            <a:r>
              <a:rPr lang="en-US" altLang="en-US" dirty="0">
                <a:cs typeface="Times New Roman" pitchFamily="18" charset="0"/>
              </a:rPr>
              <a:t>Both social and individual</a:t>
            </a:r>
          </a:p>
          <a:p>
            <a:pPr lvl="2" eaLnBrk="1" hangingPunct="1">
              <a:spcAft>
                <a:spcPct val="25000"/>
              </a:spcAft>
              <a:buFontTx/>
              <a:buChar char="•"/>
            </a:pPr>
            <a:r>
              <a:rPr lang="en-US" altLang="en-US" dirty="0">
                <a:cs typeface="Times New Roman" pitchFamily="18" charset="0"/>
              </a:rPr>
              <a:t>“Sticky” (hard to move), situated (enmeshed in firm’s culture), contextual (works only in certain situations)</a:t>
            </a:r>
          </a:p>
          <a:p>
            <a:pPr marL="457200" lvl="1" indent="0" eaLnBrk="1" hangingPunct="1">
              <a:spcAft>
                <a:spcPct val="25000"/>
              </a:spcAft>
            </a:pPr>
            <a:r>
              <a:rPr lang="en-US" altLang="en-US" b="1" dirty="0" smtClean="0">
                <a:cs typeface="Times New Roman" pitchFamily="18" charset="0"/>
              </a:rPr>
              <a:t>4. Knowledge </a:t>
            </a:r>
            <a:r>
              <a:rPr lang="en-US" altLang="en-US" b="1" dirty="0">
                <a:cs typeface="Times New Roman" pitchFamily="18" charset="0"/>
              </a:rPr>
              <a:t>is situational</a:t>
            </a:r>
          </a:p>
          <a:p>
            <a:pPr lvl="2" eaLnBrk="1" hangingPunct="1">
              <a:spcAft>
                <a:spcPct val="25000"/>
              </a:spcAft>
              <a:buFontTx/>
              <a:buChar char="•"/>
            </a:pPr>
            <a:r>
              <a:rPr lang="en-US" altLang="en-US" dirty="0">
                <a:cs typeface="Times New Roman" pitchFamily="18" charset="0"/>
              </a:rPr>
              <a:t>Conditional: Knowing when to apply procedure</a:t>
            </a:r>
          </a:p>
          <a:p>
            <a:pPr lvl="2" eaLnBrk="1" hangingPunct="1">
              <a:spcAft>
                <a:spcPct val="25000"/>
              </a:spcAft>
              <a:buFontTx/>
              <a:buChar char="•"/>
            </a:pPr>
            <a:r>
              <a:rPr lang="en-US" altLang="en-US" dirty="0">
                <a:cs typeface="Times New Roman" pitchFamily="18" charset="0"/>
              </a:rPr>
              <a:t>Contextual: Knowing circumstances to use certain tool</a:t>
            </a:r>
          </a:p>
        </p:txBody>
      </p:sp>
      <p:sp>
        <p:nvSpPr>
          <p:cNvPr id="2" name="Slide Number Placeholder 1"/>
          <p:cNvSpPr>
            <a:spLocks noGrp="1"/>
          </p:cNvSpPr>
          <p:nvPr>
            <p:ph type="sldNum" sz="quarter" idx="12"/>
          </p:nvPr>
        </p:nvSpPr>
        <p:spPr/>
        <p:txBody>
          <a:bodyPr/>
          <a:lstStyle/>
          <a:p>
            <a:fld id="{B2E69481-C428-4771-9FA9-CCBED72DD0C4}" type="slidenum">
              <a:rPr lang="en-US" smtClean="0"/>
              <a:t>17</a:t>
            </a:fld>
            <a:endParaRPr lang="en-US"/>
          </a:p>
        </p:txBody>
      </p:sp>
    </p:spTree>
    <p:extLst>
      <p:ext uri="{BB962C8B-B14F-4D97-AF65-F5344CB8AC3E}">
        <p14:creationId xmlns:p14="http://schemas.microsoft.com/office/powerpoint/2010/main" val="633620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457200" y="1066800"/>
            <a:ext cx="8153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42875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indent="0" algn="ctr" eaLnBrk="1" hangingPunct="1">
              <a:spcAft>
                <a:spcPct val="45000"/>
              </a:spcAft>
            </a:pPr>
            <a:r>
              <a:rPr lang="en-US" altLang="en-US" sz="2800" b="1" dirty="0" smtClean="0">
                <a:solidFill>
                  <a:srgbClr val="C00000"/>
                </a:solidFill>
                <a:cs typeface="Times New Roman" pitchFamily="18" charset="0"/>
              </a:rPr>
              <a:t>ORGANIZATIONAL LEARNING</a:t>
            </a:r>
          </a:p>
          <a:p>
            <a:pPr marL="0" indent="0" algn="ctr" eaLnBrk="1" hangingPunct="1">
              <a:spcAft>
                <a:spcPct val="45000"/>
              </a:spcAft>
            </a:pPr>
            <a:r>
              <a:rPr lang="en-US" altLang="en-US" sz="2800" b="1" dirty="0" smtClean="0">
                <a:solidFill>
                  <a:srgbClr val="C00000"/>
                </a:solidFill>
                <a:cs typeface="Times New Roman" pitchFamily="18" charset="0"/>
              </a:rPr>
              <a:t> </a:t>
            </a:r>
          </a:p>
          <a:p>
            <a:pPr lvl="1" eaLnBrk="1" hangingPunct="1">
              <a:spcAft>
                <a:spcPct val="45000"/>
              </a:spcAft>
              <a:buFontTx/>
              <a:buChar char="•"/>
            </a:pPr>
            <a:r>
              <a:rPr lang="en-US" altLang="en-US" dirty="0" smtClean="0">
                <a:cs typeface="Times New Roman" pitchFamily="18" charset="0"/>
              </a:rPr>
              <a:t>Process </a:t>
            </a:r>
            <a:r>
              <a:rPr lang="en-US" altLang="en-US" dirty="0">
                <a:cs typeface="Times New Roman" pitchFamily="18" charset="0"/>
              </a:rPr>
              <a:t>in which organizations learn</a:t>
            </a:r>
          </a:p>
          <a:p>
            <a:pPr lvl="2" eaLnBrk="1" hangingPunct="1">
              <a:spcAft>
                <a:spcPct val="45000"/>
              </a:spcAft>
              <a:buFontTx/>
              <a:buChar char="•"/>
            </a:pPr>
            <a:r>
              <a:rPr lang="en-US" altLang="en-US" dirty="0">
                <a:cs typeface="Times New Roman" pitchFamily="18" charset="0"/>
              </a:rPr>
              <a:t>Gain experience through collection of data, measurement, trial and error, and feedback</a:t>
            </a:r>
          </a:p>
          <a:p>
            <a:pPr lvl="2" eaLnBrk="1" hangingPunct="1">
              <a:spcAft>
                <a:spcPct val="45000"/>
              </a:spcAft>
              <a:buFontTx/>
              <a:buChar char="•"/>
            </a:pPr>
            <a:r>
              <a:rPr lang="en-US" altLang="en-US" dirty="0">
                <a:cs typeface="Times New Roman" pitchFamily="18" charset="0"/>
              </a:rPr>
              <a:t>Adjust behavior to reflect experience</a:t>
            </a:r>
          </a:p>
          <a:p>
            <a:pPr lvl="3" eaLnBrk="1" hangingPunct="1">
              <a:spcAft>
                <a:spcPct val="45000"/>
              </a:spcAft>
              <a:buFontTx/>
              <a:buChar char="•"/>
            </a:pPr>
            <a:r>
              <a:rPr lang="en-US" altLang="en-US" sz="2000" dirty="0">
                <a:cs typeface="Times New Roman" pitchFamily="18" charset="0"/>
              </a:rPr>
              <a:t>Create new business processes</a:t>
            </a:r>
          </a:p>
          <a:p>
            <a:pPr lvl="3" eaLnBrk="1" hangingPunct="1">
              <a:spcAft>
                <a:spcPct val="45000"/>
              </a:spcAft>
              <a:buFontTx/>
              <a:buChar char="•"/>
            </a:pPr>
            <a:r>
              <a:rPr lang="en-US" altLang="en-US" sz="2000" dirty="0">
                <a:cs typeface="Times New Roman" pitchFamily="18" charset="0"/>
              </a:rPr>
              <a:t>Change patterns of management decision making</a:t>
            </a:r>
          </a:p>
          <a:p>
            <a:pPr eaLnBrk="1" hangingPunct="1">
              <a:spcAft>
                <a:spcPct val="25000"/>
              </a:spcAft>
              <a:buFontTx/>
              <a:buChar char="•"/>
            </a:pPr>
            <a:endParaRPr lang="en-US" altLang="en-US" sz="2000" dirty="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18</a:t>
            </a:fld>
            <a:endParaRPr lang="en-US"/>
          </a:p>
        </p:txBody>
      </p:sp>
    </p:spTree>
    <p:extLst>
      <p:ext uri="{BB962C8B-B14F-4D97-AF65-F5344CB8AC3E}">
        <p14:creationId xmlns:p14="http://schemas.microsoft.com/office/powerpoint/2010/main" val="3357715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457200" y="1219200"/>
            <a:ext cx="8153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b="1" dirty="0" smtClean="0">
                <a:solidFill>
                  <a:srgbClr val="C00000"/>
                </a:solidFill>
              </a:rPr>
              <a:t>KNOWLEDGE MANAGEMENT</a:t>
            </a:r>
            <a:r>
              <a:rPr lang="en-US" altLang="en-US" b="1" dirty="0" smtClean="0"/>
              <a:t>: </a:t>
            </a:r>
            <a:r>
              <a:rPr lang="en-US" altLang="en-US" dirty="0"/>
              <a:t>Set of business processes developed in an organization to create, store, transfer, and apply knowledge </a:t>
            </a:r>
            <a:endParaRPr lang="en-US" altLang="en-US" dirty="0" smtClean="0"/>
          </a:p>
          <a:p>
            <a:pPr eaLnBrk="1" hangingPunct="1">
              <a:spcAft>
                <a:spcPct val="25000"/>
              </a:spcAft>
              <a:buFontTx/>
              <a:buChar char="•"/>
            </a:pPr>
            <a:endParaRPr lang="en-US" altLang="en-US" dirty="0"/>
          </a:p>
          <a:p>
            <a:pPr eaLnBrk="1" hangingPunct="1">
              <a:spcAft>
                <a:spcPct val="25000"/>
              </a:spcAft>
              <a:buFontTx/>
              <a:buChar char="•"/>
            </a:pPr>
            <a:r>
              <a:rPr lang="en-US" altLang="en-US" b="1" dirty="0" smtClean="0">
                <a:solidFill>
                  <a:srgbClr val="C00000"/>
                </a:solidFill>
              </a:rPr>
              <a:t>KNOWLEDGE MANAGEMENT VALUE CHAIN</a:t>
            </a:r>
            <a:r>
              <a:rPr lang="en-US" altLang="en-US" dirty="0" smtClean="0">
                <a:solidFill>
                  <a:srgbClr val="C00000"/>
                </a:solidFill>
              </a:rPr>
              <a:t>:</a:t>
            </a:r>
            <a:r>
              <a:rPr lang="en-US" altLang="en-US" dirty="0" smtClean="0"/>
              <a:t> </a:t>
            </a:r>
            <a:endParaRPr lang="en-US" altLang="en-US" dirty="0"/>
          </a:p>
          <a:p>
            <a:pPr lvl="1" eaLnBrk="1" hangingPunct="1">
              <a:spcAft>
                <a:spcPct val="25000"/>
              </a:spcAft>
              <a:buFontTx/>
              <a:buChar char="•"/>
            </a:pPr>
            <a:r>
              <a:rPr lang="en-US" altLang="en-US" dirty="0"/>
              <a:t>Each stage adds value to raw data and information as they are transformed into usable knowledge</a:t>
            </a:r>
          </a:p>
          <a:p>
            <a:pPr marL="457200" lvl="1" indent="0" eaLnBrk="1" hangingPunct="1">
              <a:spcAft>
                <a:spcPct val="25000"/>
              </a:spcAft>
            </a:pPr>
            <a:r>
              <a:rPr lang="en-US" altLang="en-US" b="1" dirty="0" smtClean="0"/>
              <a:t>1. Knowledge </a:t>
            </a:r>
            <a:r>
              <a:rPr lang="en-US" altLang="en-US" b="1" dirty="0"/>
              <a:t>acquisition</a:t>
            </a:r>
          </a:p>
          <a:p>
            <a:pPr marL="457200" lvl="1" indent="0" eaLnBrk="1" hangingPunct="1">
              <a:spcAft>
                <a:spcPct val="25000"/>
              </a:spcAft>
            </a:pPr>
            <a:r>
              <a:rPr lang="en-US" altLang="en-US" b="1" dirty="0" smtClean="0"/>
              <a:t>2. Knowledge </a:t>
            </a:r>
            <a:r>
              <a:rPr lang="en-US" altLang="en-US" b="1" dirty="0"/>
              <a:t>storage</a:t>
            </a:r>
          </a:p>
          <a:p>
            <a:pPr marL="457200" lvl="1" indent="0" eaLnBrk="1" hangingPunct="1">
              <a:spcAft>
                <a:spcPct val="25000"/>
              </a:spcAft>
            </a:pPr>
            <a:r>
              <a:rPr lang="en-US" altLang="en-US" b="1" dirty="0" smtClean="0"/>
              <a:t>3. Knowledge </a:t>
            </a:r>
            <a:r>
              <a:rPr lang="en-US" altLang="en-US" b="1" dirty="0"/>
              <a:t>dissemination</a:t>
            </a:r>
          </a:p>
          <a:p>
            <a:pPr marL="457200" lvl="1" indent="0" eaLnBrk="1" hangingPunct="1">
              <a:spcAft>
                <a:spcPct val="25000"/>
              </a:spcAft>
            </a:pPr>
            <a:r>
              <a:rPr lang="en-US" altLang="en-US" b="1" dirty="0" smtClean="0"/>
              <a:t>4. Knowledge </a:t>
            </a:r>
            <a:r>
              <a:rPr lang="en-US" altLang="en-US" b="1" dirty="0"/>
              <a:t>application</a:t>
            </a:r>
          </a:p>
        </p:txBody>
      </p:sp>
      <p:sp>
        <p:nvSpPr>
          <p:cNvPr id="2" name="Slide Number Placeholder 1"/>
          <p:cNvSpPr>
            <a:spLocks noGrp="1"/>
          </p:cNvSpPr>
          <p:nvPr>
            <p:ph type="sldNum" sz="quarter" idx="12"/>
          </p:nvPr>
        </p:nvSpPr>
        <p:spPr/>
        <p:txBody>
          <a:bodyPr/>
          <a:lstStyle/>
          <a:p>
            <a:fld id="{B2E69481-C428-4771-9FA9-CCBED72DD0C4}" type="slidenum">
              <a:rPr lang="en-US" smtClean="0"/>
              <a:t>19</a:t>
            </a:fld>
            <a:endParaRPr lang="en-US"/>
          </a:p>
        </p:txBody>
      </p:sp>
    </p:spTree>
    <p:extLst>
      <p:ext uri="{BB962C8B-B14F-4D97-AF65-F5344CB8AC3E}">
        <p14:creationId xmlns:p14="http://schemas.microsoft.com/office/powerpoint/2010/main" val="220934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b="1" dirty="0" smtClean="0">
                <a:solidFill>
                  <a:schemeClr val="tx2"/>
                </a:solidFill>
                <a:latin typeface="Arial" charset="0"/>
                <a:cs typeface="Times New Roman" pitchFamily="18" charset="0"/>
              </a:rPr>
              <a:t>1.1  The Reason why we need Knowledge</a:t>
            </a:r>
            <a:endParaRPr lang="en-US" altLang="en-US"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a:t>
            </a:fld>
            <a:endParaRPr lang="en-US"/>
          </a:p>
        </p:txBody>
      </p:sp>
    </p:spTree>
    <p:extLst>
      <p:ext uri="{BB962C8B-B14F-4D97-AF65-F5344CB8AC3E}">
        <p14:creationId xmlns:p14="http://schemas.microsoft.com/office/powerpoint/2010/main" val="190627400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457200" y="1295400"/>
            <a:ext cx="8153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54305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b="1" dirty="0"/>
              <a:t>Knowledge management value chain</a:t>
            </a:r>
            <a:endParaRPr lang="en-US" altLang="en-US" dirty="0"/>
          </a:p>
          <a:p>
            <a:pPr marL="457200" lvl="1" indent="0" eaLnBrk="1" hangingPunct="1">
              <a:spcAft>
                <a:spcPct val="25000"/>
              </a:spcAft>
            </a:pPr>
            <a:r>
              <a:rPr lang="en-US" altLang="en-US" b="1" dirty="0" smtClean="0"/>
              <a:t>1. Knowledge </a:t>
            </a:r>
            <a:r>
              <a:rPr lang="en-US" altLang="en-US" b="1" dirty="0"/>
              <a:t>acquisition</a:t>
            </a:r>
          </a:p>
          <a:p>
            <a:pPr lvl="2" eaLnBrk="1" hangingPunct="1">
              <a:spcAft>
                <a:spcPct val="25000"/>
              </a:spcAft>
              <a:buFontTx/>
              <a:buChar char="•"/>
            </a:pPr>
            <a:r>
              <a:rPr lang="en-US" altLang="en-US" dirty="0"/>
              <a:t>Documenting tacit and explicit knowledge</a:t>
            </a:r>
          </a:p>
          <a:p>
            <a:pPr lvl="3" eaLnBrk="1" hangingPunct="1">
              <a:spcAft>
                <a:spcPct val="25000"/>
              </a:spcAft>
              <a:buFontTx/>
              <a:buChar char="•"/>
            </a:pPr>
            <a:r>
              <a:rPr lang="en-US" altLang="en-US" dirty="0"/>
              <a:t>Storing documents, reports, presentations, best practices</a:t>
            </a:r>
          </a:p>
          <a:p>
            <a:pPr lvl="3" eaLnBrk="1" hangingPunct="1">
              <a:spcAft>
                <a:spcPct val="25000"/>
              </a:spcAft>
              <a:buFontTx/>
              <a:buChar char="•"/>
            </a:pPr>
            <a:r>
              <a:rPr lang="en-US" altLang="en-US" dirty="0"/>
              <a:t>Unstructured documents (e.g., e-mails)</a:t>
            </a:r>
          </a:p>
          <a:p>
            <a:pPr lvl="3" eaLnBrk="1" hangingPunct="1">
              <a:spcAft>
                <a:spcPct val="25000"/>
              </a:spcAft>
              <a:buFontTx/>
              <a:buChar char="•"/>
            </a:pPr>
            <a:r>
              <a:rPr lang="en-US" altLang="en-US" dirty="0"/>
              <a:t>Developing online expert networks</a:t>
            </a:r>
          </a:p>
          <a:p>
            <a:pPr lvl="2" eaLnBrk="1" hangingPunct="1">
              <a:spcAft>
                <a:spcPct val="25000"/>
              </a:spcAft>
              <a:buFontTx/>
              <a:buChar char="•"/>
            </a:pPr>
            <a:r>
              <a:rPr lang="en-US" altLang="en-US" dirty="0"/>
              <a:t>Creating knowledge</a:t>
            </a:r>
          </a:p>
          <a:p>
            <a:pPr lvl="2" eaLnBrk="1" hangingPunct="1">
              <a:spcAft>
                <a:spcPct val="25000"/>
              </a:spcAft>
              <a:buFontTx/>
              <a:buChar char="•"/>
            </a:pPr>
            <a:r>
              <a:rPr lang="en-US" altLang="en-US" dirty="0"/>
              <a:t>Tracking data from </a:t>
            </a:r>
            <a:r>
              <a:rPr lang="en-US" altLang="en-US" dirty="0" smtClean="0"/>
              <a:t>Transaction Processing System (TPS) </a:t>
            </a:r>
            <a:r>
              <a:rPr lang="en-US" altLang="en-US" dirty="0"/>
              <a:t>and external sources</a:t>
            </a:r>
            <a:endParaRPr lang="en-US" altLang="en-US" b="1" dirty="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20</a:t>
            </a:fld>
            <a:endParaRPr lang="en-US"/>
          </a:p>
        </p:txBody>
      </p:sp>
    </p:spTree>
    <p:extLst>
      <p:ext uri="{BB962C8B-B14F-4D97-AF65-F5344CB8AC3E}">
        <p14:creationId xmlns:p14="http://schemas.microsoft.com/office/powerpoint/2010/main" val="17066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457200" y="1143000"/>
            <a:ext cx="769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42875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b="1" dirty="0"/>
              <a:t>Knowledge management value chain</a:t>
            </a:r>
            <a:r>
              <a:rPr lang="en-US" altLang="en-US" dirty="0"/>
              <a:t>: </a:t>
            </a:r>
          </a:p>
          <a:p>
            <a:pPr marL="457200" lvl="1" indent="0" eaLnBrk="1" hangingPunct="1">
              <a:spcAft>
                <a:spcPct val="25000"/>
              </a:spcAft>
            </a:pPr>
            <a:r>
              <a:rPr lang="en-US" altLang="en-US" b="1" dirty="0" smtClean="0"/>
              <a:t>2. Knowledge </a:t>
            </a:r>
            <a:r>
              <a:rPr lang="en-US" altLang="en-US" b="1" dirty="0"/>
              <a:t>storage</a:t>
            </a:r>
          </a:p>
          <a:p>
            <a:pPr lvl="2" eaLnBrk="1" hangingPunct="1">
              <a:spcAft>
                <a:spcPct val="25000"/>
              </a:spcAft>
              <a:buFontTx/>
              <a:buChar char="•"/>
            </a:pPr>
            <a:r>
              <a:rPr lang="en-US" altLang="en-US" dirty="0"/>
              <a:t>Databases</a:t>
            </a:r>
          </a:p>
          <a:p>
            <a:pPr lvl="2" eaLnBrk="1" hangingPunct="1">
              <a:spcAft>
                <a:spcPct val="25000"/>
              </a:spcAft>
              <a:buFontTx/>
              <a:buChar char="•"/>
            </a:pPr>
            <a:r>
              <a:rPr lang="en-US" altLang="en-US" dirty="0"/>
              <a:t>Document management systems</a:t>
            </a:r>
          </a:p>
          <a:p>
            <a:pPr lvl="2" eaLnBrk="1" hangingPunct="1">
              <a:spcAft>
                <a:spcPct val="25000"/>
              </a:spcAft>
              <a:buFontTx/>
              <a:buChar char="•"/>
            </a:pPr>
            <a:r>
              <a:rPr lang="en-US" altLang="en-US" dirty="0"/>
              <a:t>Role of management:</a:t>
            </a:r>
          </a:p>
          <a:p>
            <a:pPr lvl="3" eaLnBrk="1" hangingPunct="1">
              <a:spcAft>
                <a:spcPct val="25000"/>
              </a:spcAft>
              <a:buFontTx/>
              <a:buChar char="•"/>
            </a:pPr>
            <a:r>
              <a:rPr lang="en-US" altLang="en-US" dirty="0"/>
              <a:t>Support development of planned knowledge storage systems</a:t>
            </a:r>
          </a:p>
          <a:p>
            <a:pPr lvl="3" eaLnBrk="1" hangingPunct="1">
              <a:spcAft>
                <a:spcPct val="25000"/>
              </a:spcAft>
              <a:buFontTx/>
              <a:buChar char="•"/>
            </a:pPr>
            <a:r>
              <a:rPr lang="en-US" altLang="en-US" dirty="0"/>
              <a:t>Encourage development of corporate-wide schemas for indexing documents</a:t>
            </a:r>
          </a:p>
          <a:p>
            <a:pPr lvl="3" eaLnBrk="1" hangingPunct="1">
              <a:spcAft>
                <a:spcPct val="25000"/>
              </a:spcAft>
              <a:buFontTx/>
              <a:buChar char="•"/>
            </a:pPr>
            <a:r>
              <a:rPr lang="en-US" altLang="en-US" dirty="0"/>
              <a:t>Reward employees for taking time to update and store documents properly</a:t>
            </a:r>
          </a:p>
        </p:txBody>
      </p:sp>
      <p:sp>
        <p:nvSpPr>
          <p:cNvPr id="2" name="Slide Number Placeholder 1"/>
          <p:cNvSpPr>
            <a:spLocks noGrp="1"/>
          </p:cNvSpPr>
          <p:nvPr>
            <p:ph type="sldNum" sz="quarter" idx="12"/>
          </p:nvPr>
        </p:nvSpPr>
        <p:spPr/>
        <p:txBody>
          <a:bodyPr/>
          <a:lstStyle/>
          <a:p>
            <a:fld id="{B2E69481-C428-4771-9FA9-CCBED72DD0C4}" type="slidenum">
              <a:rPr lang="en-US" smtClean="0"/>
              <a:t>21</a:t>
            </a:fld>
            <a:endParaRPr lang="en-US"/>
          </a:p>
        </p:txBody>
      </p:sp>
    </p:spTree>
    <p:extLst>
      <p:ext uri="{BB962C8B-B14F-4D97-AF65-F5344CB8AC3E}">
        <p14:creationId xmlns:p14="http://schemas.microsoft.com/office/powerpoint/2010/main" val="4266829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457200" y="1066800"/>
            <a:ext cx="7620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54305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b="1" dirty="0"/>
              <a:t>Knowledge management value chain</a:t>
            </a:r>
            <a:r>
              <a:rPr lang="en-US" altLang="en-US" dirty="0"/>
              <a:t>: </a:t>
            </a:r>
          </a:p>
          <a:p>
            <a:pPr marL="457200" lvl="1" indent="0" eaLnBrk="1" hangingPunct="1">
              <a:spcAft>
                <a:spcPct val="50000"/>
              </a:spcAft>
            </a:pPr>
            <a:r>
              <a:rPr lang="en-US" altLang="en-US" b="1" dirty="0" smtClean="0"/>
              <a:t>3. Knowledge </a:t>
            </a:r>
            <a:r>
              <a:rPr lang="en-US" altLang="en-US" b="1" dirty="0"/>
              <a:t>dissemination</a:t>
            </a:r>
          </a:p>
          <a:p>
            <a:pPr lvl="2" eaLnBrk="1" hangingPunct="1">
              <a:spcAft>
                <a:spcPct val="50000"/>
              </a:spcAft>
              <a:buFontTx/>
              <a:buChar char="•"/>
            </a:pPr>
            <a:r>
              <a:rPr lang="en-US" altLang="en-US" dirty="0"/>
              <a:t>Portals</a:t>
            </a:r>
          </a:p>
          <a:p>
            <a:pPr lvl="2" eaLnBrk="1" hangingPunct="1">
              <a:spcAft>
                <a:spcPct val="50000"/>
              </a:spcAft>
              <a:buFontTx/>
              <a:buChar char="•"/>
            </a:pPr>
            <a:r>
              <a:rPr lang="en-US" altLang="en-US" dirty="0"/>
              <a:t>Push e-mail reports</a:t>
            </a:r>
          </a:p>
          <a:p>
            <a:pPr lvl="2" eaLnBrk="1" hangingPunct="1">
              <a:spcAft>
                <a:spcPct val="50000"/>
              </a:spcAft>
              <a:buFontTx/>
              <a:buChar char="•"/>
            </a:pPr>
            <a:r>
              <a:rPr lang="en-US" altLang="en-US" dirty="0"/>
              <a:t>Search engines</a:t>
            </a:r>
          </a:p>
          <a:p>
            <a:pPr lvl="2" eaLnBrk="1" hangingPunct="1">
              <a:spcAft>
                <a:spcPct val="50000"/>
              </a:spcAft>
              <a:buFontTx/>
              <a:buChar char="•"/>
            </a:pPr>
            <a:r>
              <a:rPr lang="en-US" altLang="en-US" dirty="0"/>
              <a:t>Collaboration tools</a:t>
            </a:r>
          </a:p>
          <a:p>
            <a:pPr lvl="2" eaLnBrk="1" hangingPunct="1">
              <a:spcAft>
                <a:spcPct val="50000"/>
              </a:spcAft>
              <a:buFontTx/>
              <a:buChar char="•"/>
            </a:pPr>
            <a:r>
              <a:rPr lang="en-US" altLang="en-US" dirty="0"/>
              <a:t>A deluge of information? </a:t>
            </a:r>
          </a:p>
          <a:p>
            <a:pPr lvl="3" eaLnBrk="1" hangingPunct="1">
              <a:spcAft>
                <a:spcPct val="50000"/>
              </a:spcAft>
              <a:buFontTx/>
              <a:buChar char="•"/>
            </a:pPr>
            <a:r>
              <a:rPr lang="en-US" altLang="en-US" dirty="0"/>
              <a:t>Training programs, informal networks, and shared management experience help managers focus attention on important information</a:t>
            </a:r>
          </a:p>
        </p:txBody>
      </p:sp>
      <p:sp>
        <p:nvSpPr>
          <p:cNvPr id="2" name="Slide Number Placeholder 1"/>
          <p:cNvSpPr>
            <a:spLocks noGrp="1"/>
          </p:cNvSpPr>
          <p:nvPr>
            <p:ph type="sldNum" sz="quarter" idx="12"/>
          </p:nvPr>
        </p:nvSpPr>
        <p:spPr/>
        <p:txBody>
          <a:bodyPr/>
          <a:lstStyle/>
          <a:p>
            <a:fld id="{B2E69481-C428-4771-9FA9-CCBED72DD0C4}" type="slidenum">
              <a:rPr lang="en-US" smtClean="0"/>
              <a:t>22</a:t>
            </a:fld>
            <a:endParaRPr lang="en-US"/>
          </a:p>
        </p:txBody>
      </p:sp>
    </p:spTree>
    <p:extLst>
      <p:ext uri="{BB962C8B-B14F-4D97-AF65-F5344CB8AC3E}">
        <p14:creationId xmlns:p14="http://schemas.microsoft.com/office/powerpoint/2010/main" val="229517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457200" y="914400"/>
            <a:ext cx="7620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54305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b="1" dirty="0"/>
              <a:t>Knowledge management value chain</a:t>
            </a:r>
            <a:r>
              <a:rPr lang="en-US" altLang="en-US" dirty="0"/>
              <a:t>: </a:t>
            </a:r>
          </a:p>
          <a:p>
            <a:pPr marL="457200" lvl="1" indent="0" eaLnBrk="1" hangingPunct="1">
              <a:spcAft>
                <a:spcPct val="50000"/>
              </a:spcAft>
            </a:pPr>
            <a:r>
              <a:rPr lang="en-US" altLang="en-US" b="1" dirty="0" smtClean="0"/>
              <a:t>4. Knowledge </a:t>
            </a:r>
            <a:r>
              <a:rPr lang="en-US" altLang="en-US" b="1" dirty="0"/>
              <a:t>application </a:t>
            </a:r>
          </a:p>
          <a:p>
            <a:pPr lvl="2" eaLnBrk="1" hangingPunct="1">
              <a:spcAft>
                <a:spcPct val="50000"/>
              </a:spcAft>
              <a:buFontTx/>
              <a:buChar char="•"/>
            </a:pPr>
            <a:r>
              <a:rPr lang="en-US" altLang="en-US" dirty="0"/>
              <a:t>To provide return on investment, organizational knowledge must become systematic part of management decision making and become situated in decision-support systems</a:t>
            </a:r>
          </a:p>
          <a:p>
            <a:pPr lvl="3" eaLnBrk="1" hangingPunct="1">
              <a:spcAft>
                <a:spcPct val="50000"/>
              </a:spcAft>
              <a:buFontTx/>
              <a:buChar char="•"/>
            </a:pPr>
            <a:r>
              <a:rPr lang="en-US" altLang="en-US" dirty="0"/>
              <a:t>New business practices</a:t>
            </a:r>
          </a:p>
          <a:p>
            <a:pPr lvl="3" eaLnBrk="1" hangingPunct="1">
              <a:spcAft>
                <a:spcPct val="50000"/>
              </a:spcAft>
              <a:buFontTx/>
              <a:buChar char="•"/>
            </a:pPr>
            <a:r>
              <a:rPr lang="en-US" altLang="en-US" dirty="0"/>
              <a:t>New products and services</a:t>
            </a:r>
          </a:p>
          <a:p>
            <a:pPr lvl="3" eaLnBrk="1" hangingPunct="1">
              <a:spcAft>
                <a:spcPct val="50000"/>
              </a:spcAft>
              <a:buFontTx/>
              <a:buChar char="•"/>
            </a:pPr>
            <a:r>
              <a:rPr lang="en-US" altLang="en-US" dirty="0"/>
              <a:t>New markets</a:t>
            </a:r>
          </a:p>
        </p:txBody>
      </p:sp>
      <p:sp>
        <p:nvSpPr>
          <p:cNvPr id="2" name="Slide Number Placeholder 1"/>
          <p:cNvSpPr>
            <a:spLocks noGrp="1"/>
          </p:cNvSpPr>
          <p:nvPr>
            <p:ph type="sldNum" sz="quarter" idx="12"/>
          </p:nvPr>
        </p:nvSpPr>
        <p:spPr/>
        <p:txBody>
          <a:bodyPr/>
          <a:lstStyle/>
          <a:p>
            <a:fld id="{B2E69481-C428-4771-9FA9-CCBED72DD0C4}" type="slidenum">
              <a:rPr lang="en-US" smtClean="0"/>
              <a:t>23</a:t>
            </a:fld>
            <a:endParaRPr lang="en-US"/>
          </a:p>
        </p:txBody>
      </p:sp>
    </p:spTree>
    <p:extLst>
      <p:ext uri="{BB962C8B-B14F-4D97-AF65-F5344CB8AC3E}">
        <p14:creationId xmlns:p14="http://schemas.microsoft.com/office/powerpoint/2010/main" val="3432484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457200" y="270676"/>
            <a:ext cx="8229600" cy="400110"/>
          </a:xfrm>
          <a:prstGeom prst="rect">
            <a:avLst/>
          </a:prstGeom>
          <a:noFill/>
          <a:ln w="9525">
            <a:noFill/>
            <a:miter lim="800000"/>
            <a:headEnd/>
            <a:tailEnd/>
          </a:ln>
          <a:effectLst/>
        </p:spPr>
        <p:txBody>
          <a:bodyPr>
            <a:spAutoFit/>
          </a:bodyPr>
          <a:lstStyle/>
          <a:p>
            <a:pPr algn="ctr">
              <a:defRPr/>
            </a:pPr>
            <a:r>
              <a:rPr lang="en-US" sz="2000" b="1" dirty="0">
                <a:solidFill>
                  <a:srgbClr val="9F0F10"/>
                </a:solidFill>
                <a:effectLst>
                  <a:outerShdw blurRad="38100" dist="38100" dir="2700000" algn="tl">
                    <a:srgbClr val="C0C0C0"/>
                  </a:outerShdw>
                </a:effectLst>
                <a:latin typeface="Arial" charset="0"/>
                <a:cs typeface="Times New Roman" pitchFamily="18" charset="0"/>
              </a:rPr>
              <a:t>The Knowledge Management Value Chain</a:t>
            </a:r>
          </a:p>
        </p:txBody>
      </p:sp>
      <p:sp>
        <p:nvSpPr>
          <p:cNvPr id="21508" name="Text Box 4"/>
          <p:cNvSpPr txBox="1">
            <a:spLocks noChangeArrowheads="1"/>
          </p:cNvSpPr>
          <p:nvPr/>
        </p:nvSpPr>
        <p:spPr bwMode="auto">
          <a:xfrm>
            <a:off x="238196" y="5715000"/>
            <a:ext cx="888675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2000" b="1" dirty="0"/>
              <a:t>Knowledge management today involves both information systems activities and a host of enabling management and organizational activities.</a:t>
            </a:r>
          </a:p>
        </p:txBody>
      </p:sp>
      <p:pic>
        <p:nvPicPr>
          <p:cNvPr id="21510" name="Picture 7" descr="Fig-11-2.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15176"/>
            <a:ext cx="8780240" cy="484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E69481-C428-4771-9FA9-CCBED72DD0C4}" type="slidenum">
              <a:rPr lang="en-US" smtClean="0"/>
              <a:t>24</a:t>
            </a:fld>
            <a:endParaRPr lang="en-US"/>
          </a:p>
        </p:txBody>
      </p:sp>
    </p:spTree>
    <p:extLst>
      <p:ext uri="{BB962C8B-B14F-4D97-AF65-F5344CB8AC3E}">
        <p14:creationId xmlns:p14="http://schemas.microsoft.com/office/powerpoint/2010/main" val="2029287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0" y="914400"/>
            <a:ext cx="8839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800100" indent="-342900" eaLnBrk="0" hangingPunct="0">
              <a:defRPr sz="2400">
                <a:solidFill>
                  <a:schemeClr val="tx1"/>
                </a:solidFill>
                <a:latin typeface="Arial" pitchFamily="34" charset="0"/>
              </a:defRPr>
            </a:lvl2pPr>
            <a:lvl3pPr marL="1200150" indent="-28575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indent="0" eaLnBrk="1" hangingPunct="1">
              <a:spcAft>
                <a:spcPct val="25000"/>
              </a:spcAft>
            </a:pPr>
            <a:r>
              <a:rPr lang="en-US" altLang="en-US" b="1" dirty="0" smtClean="0">
                <a:solidFill>
                  <a:srgbClr val="C00000"/>
                </a:solidFill>
              </a:rPr>
              <a:t>NEW ORGANIZATIONAL ROLES AND RESPONSIBILITIES</a:t>
            </a:r>
          </a:p>
          <a:p>
            <a:pPr marL="0" indent="0" eaLnBrk="1" hangingPunct="1">
              <a:spcAft>
                <a:spcPct val="25000"/>
              </a:spcAft>
            </a:pPr>
            <a:endParaRPr lang="en-US" altLang="en-US" b="1" dirty="0" smtClean="0">
              <a:solidFill>
                <a:srgbClr val="C00000"/>
              </a:solidFill>
            </a:endParaRPr>
          </a:p>
          <a:p>
            <a:pPr lvl="1" eaLnBrk="1" hangingPunct="1">
              <a:spcAft>
                <a:spcPct val="25000"/>
              </a:spcAft>
              <a:buFontTx/>
              <a:buChar char="•"/>
            </a:pPr>
            <a:r>
              <a:rPr lang="en-US" altLang="en-US" b="1" dirty="0" smtClean="0"/>
              <a:t>Chief </a:t>
            </a:r>
            <a:r>
              <a:rPr lang="en-US" altLang="en-US" b="1" dirty="0"/>
              <a:t>knowledge officer executives</a:t>
            </a:r>
          </a:p>
          <a:p>
            <a:pPr lvl="1" eaLnBrk="1" hangingPunct="1">
              <a:spcAft>
                <a:spcPct val="25000"/>
              </a:spcAft>
              <a:buFontTx/>
              <a:buChar char="•"/>
            </a:pPr>
            <a:r>
              <a:rPr lang="en-US" altLang="en-US" b="1" dirty="0"/>
              <a:t>Dedicated staff / knowledge managers</a:t>
            </a:r>
            <a:endParaRPr lang="en-US" altLang="en-US" dirty="0"/>
          </a:p>
          <a:p>
            <a:pPr lvl="1" eaLnBrk="1" hangingPunct="1">
              <a:spcAft>
                <a:spcPct val="25000"/>
              </a:spcAft>
              <a:buFontTx/>
              <a:buChar char="•"/>
            </a:pPr>
            <a:r>
              <a:rPr lang="en-US" altLang="en-US" b="1" dirty="0"/>
              <a:t>Communities of practice (COPs)</a:t>
            </a:r>
            <a:r>
              <a:rPr lang="en-US" altLang="en-US" sz="2800" b="1" dirty="0"/>
              <a:t> </a:t>
            </a:r>
            <a:endParaRPr lang="en-US" altLang="en-US" sz="2800" dirty="0"/>
          </a:p>
          <a:p>
            <a:pPr lvl="2" eaLnBrk="1" hangingPunct="1">
              <a:spcAft>
                <a:spcPct val="25000"/>
              </a:spcAft>
              <a:buFontTx/>
              <a:buChar char="•"/>
            </a:pPr>
            <a:r>
              <a:rPr lang="en-US" altLang="en-US" dirty="0"/>
              <a:t>Informal social networks of professionals and employees within and outside firm who have similar work-related activities and interests</a:t>
            </a:r>
          </a:p>
          <a:p>
            <a:pPr lvl="2" eaLnBrk="1" hangingPunct="1">
              <a:spcAft>
                <a:spcPct val="25000"/>
              </a:spcAft>
              <a:buFontTx/>
              <a:buChar char="•"/>
            </a:pPr>
            <a:r>
              <a:rPr lang="en-US" altLang="en-US" dirty="0"/>
              <a:t>Activities include education, online newsletters, sharing experiences and techniques</a:t>
            </a:r>
          </a:p>
          <a:p>
            <a:pPr lvl="2" eaLnBrk="1" hangingPunct="1">
              <a:spcAft>
                <a:spcPct val="25000"/>
              </a:spcAft>
              <a:buFontTx/>
              <a:buChar char="•"/>
            </a:pPr>
            <a:r>
              <a:rPr lang="en-US" altLang="en-US" dirty="0"/>
              <a:t>Facilitate reuse of knowledge, discussion</a:t>
            </a:r>
          </a:p>
          <a:p>
            <a:pPr lvl="2" eaLnBrk="1" hangingPunct="1">
              <a:spcAft>
                <a:spcPct val="25000"/>
              </a:spcAft>
              <a:buFontTx/>
              <a:buChar char="•"/>
            </a:pPr>
            <a:r>
              <a:rPr lang="en-US" altLang="en-US" dirty="0"/>
              <a:t>Reduce learning curves of new employees</a:t>
            </a:r>
          </a:p>
        </p:txBody>
      </p:sp>
      <p:sp>
        <p:nvSpPr>
          <p:cNvPr id="2" name="Slide Number Placeholder 1"/>
          <p:cNvSpPr>
            <a:spLocks noGrp="1"/>
          </p:cNvSpPr>
          <p:nvPr>
            <p:ph type="sldNum" sz="quarter" idx="12"/>
          </p:nvPr>
        </p:nvSpPr>
        <p:spPr/>
        <p:txBody>
          <a:bodyPr/>
          <a:lstStyle/>
          <a:p>
            <a:fld id="{B2E69481-C428-4771-9FA9-CCBED72DD0C4}" type="slidenum">
              <a:rPr lang="en-US" smtClean="0"/>
              <a:t>25</a:t>
            </a:fld>
            <a:endParaRPr lang="en-US"/>
          </a:p>
        </p:txBody>
      </p:sp>
    </p:spTree>
    <p:extLst>
      <p:ext uri="{BB962C8B-B14F-4D97-AF65-F5344CB8AC3E}">
        <p14:creationId xmlns:p14="http://schemas.microsoft.com/office/powerpoint/2010/main" val="2098099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0" y="9906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indent="0" eaLnBrk="1" hangingPunct="1">
              <a:spcAft>
                <a:spcPct val="35000"/>
              </a:spcAft>
            </a:pPr>
            <a:r>
              <a:rPr lang="en-US" altLang="en-US" b="1" dirty="0" smtClean="0">
                <a:solidFill>
                  <a:srgbClr val="C00000"/>
                </a:solidFill>
                <a:cs typeface="Times New Roman" pitchFamily="18" charset="0"/>
              </a:rPr>
              <a:t>3 MAJOR TYPES OF KNOWLEDGE MANAGEMENT SYSTEMS</a:t>
            </a:r>
          </a:p>
          <a:p>
            <a:pPr marL="0" indent="0" eaLnBrk="1" hangingPunct="1">
              <a:spcAft>
                <a:spcPct val="35000"/>
              </a:spcAft>
            </a:pPr>
            <a:endParaRPr lang="en-US" altLang="en-US" dirty="0" smtClean="0">
              <a:solidFill>
                <a:srgbClr val="C00000"/>
              </a:solidFill>
            </a:endParaRPr>
          </a:p>
          <a:p>
            <a:pPr marL="457200" lvl="1" indent="0" eaLnBrk="1" hangingPunct="1">
              <a:spcAft>
                <a:spcPct val="35000"/>
              </a:spcAft>
            </a:pPr>
            <a:r>
              <a:rPr lang="en-US" altLang="en-US" sz="2000" b="1" dirty="0" smtClean="0"/>
              <a:t>1. </a:t>
            </a:r>
            <a:r>
              <a:rPr lang="en-US" altLang="en-US" b="1" dirty="0" smtClean="0"/>
              <a:t>Enterprise-wide </a:t>
            </a:r>
            <a:r>
              <a:rPr lang="en-US" altLang="en-US" b="1" dirty="0"/>
              <a:t>knowledge management systems</a:t>
            </a:r>
          </a:p>
          <a:p>
            <a:pPr lvl="2" eaLnBrk="1" hangingPunct="1">
              <a:spcAft>
                <a:spcPct val="35000"/>
              </a:spcAft>
              <a:buFontTx/>
              <a:buChar char="•"/>
            </a:pPr>
            <a:r>
              <a:rPr lang="en-US" altLang="en-US" dirty="0"/>
              <a:t>General-purpose firm-wide efforts to collect, store, distribute, and apply digital content and knowledge</a:t>
            </a:r>
          </a:p>
          <a:p>
            <a:pPr marL="457200" lvl="1" indent="0" eaLnBrk="1" hangingPunct="1">
              <a:spcAft>
                <a:spcPct val="35000"/>
              </a:spcAft>
            </a:pPr>
            <a:r>
              <a:rPr lang="en-US" altLang="en-US" b="1" dirty="0" smtClean="0"/>
              <a:t>2. Knowledge </a:t>
            </a:r>
            <a:r>
              <a:rPr lang="en-US" altLang="en-US" b="1" dirty="0"/>
              <a:t>work systems (KWS)</a:t>
            </a:r>
          </a:p>
          <a:p>
            <a:pPr lvl="2" eaLnBrk="1" hangingPunct="1">
              <a:spcAft>
                <a:spcPct val="35000"/>
              </a:spcAft>
              <a:buFontTx/>
              <a:buChar char="•"/>
            </a:pPr>
            <a:r>
              <a:rPr lang="en-US" altLang="en-US" dirty="0"/>
              <a:t>Specialized systems built for engineers, scientists, other knowledge workers charged with discovering and creating new knowledge</a:t>
            </a:r>
            <a:endParaRPr lang="en-US" altLang="en-US" b="1" dirty="0"/>
          </a:p>
          <a:p>
            <a:pPr marL="457200" lvl="1" indent="0" eaLnBrk="1" hangingPunct="1">
              <a:spcAft>
                <a:spcPct val="35000"/>
              </a:spcAft>
            </a:pPr>
            <a:r>
              <a:rPr lang="en-US" altLang="en-US" b="1" dirty="0" smtClean="0"/>
              <a:t>3. Intelligent </a:t>
            </a:r>
            <a:r>
              <a:rPr lang="en-US" altLang="en-US" b="1" dirty="0"/>
              <a:t>techniques</a:t>
            </a:r>
            <a:r>
              <a:rPr lang="en-US" altLang="en-US" dirty="0"/>
              <a:t> </a:t>
            </a:r>
          </a:p>
          <a:p>
            <a:pPr lvl="2" eaLnBrk="1" hangingPunct="1">
              <a:spcAft>
                <a:spcPct val="35000"/>
              </a:spcAft>
              <a:buFontTx/>
              <a:buChar char="•"/>
            </a:pPr>
            <a:r>
              <a:rPr lang="en-US" altLang="en-US" dirty="0"/>
              <a:t>Diverse group of techniques such as data mining used for various goals: discovering knowledge, distilling knowledge, discovering optimal solutions </a:t>
            </a:r>
          </a:p>
        </p:txBody>
      </p:sp>
      <p:sp>
        <p:nvSpPr>
          <p:cNvPr id="2" name="Slide Number Placeholder 1"/>
          <p:cNvSpPr>
            <a:spLocks noGrp="1"/>
          </p:cNvSpPr>
          <p:nvPr>
            <p:ph type="sldNum" sz="quarter" idx="12"/>
          </p:nvPr>
        </p:nvSpPr>
        <p:spPr/>
        <p:txBody>
          <a:bodyPr/>
          <a:lstStyle/>
          <a:p>
            <a:fld id="{B2E69481-C428-4771-9FA9-CCBED72DD0C4}" type="slidenum">
              <a:rPr lang="en-US" smtClean="0"/>
              <a:t>26</a:t>
            </a:fld>
            <a:endParaRPr lang="en-US"/>
          </a:p>
        </p:txBody>
      </p:sp>
    </p:spTree>
    <p:extLst>
      <p:ext uri="{BB962C8B-B14F-4D97-AF65-F5344CB8AC3E}">
        <p14:creationId xmlns:p14="http://schemas.microsoft.com/office/powerpoint/2010/main" val="2273488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457200" y="304800"/>
            <a:ext cx="8229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latin typeface="Arial" charset="0"/>
                <a:cs typeface="Times New Roman" pitchFamily="18" charset="0"/>
              </a:rPr>
              <a:t>Major Types of Knowledge Management Systems</a:t>
            </a:r>
          </a:p>
        </p:txBody>
      </p:sp>
      <p:sp>
        <p:nvSpPr>
          <p:cNvPr id="24580" name="Text Box 4"/>
          <p:cNvSpPr txBox="1">
            <a:spLocks noChangeArrowheads="1"/>
          </p:cNvSpPr>
          <p:nvPr/>
        </p:nvSpPr>
        <p:spPr bwMode="auto">
          <a:xfrm>
            <a:off x="381000" y="5181600"/>
            <a:ext cx="769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1600" b="1" dirty="0"/>
              <a:t>There are three major categories of knowledge management systems, and each can be broken down further into more specialized types of knowledge management systems.</a:t>
            </a:r>
          </a:p>
        </p:txBody>
      </p:sp>
      <p:pic>
        <p:nvPicPr>
          <p:cNvPr id="24582" name="Picture 20" descr="Fig-1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80" y="1219200"/>
            <a:ext cx="9042520" cy="364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553200" y="6188075"/>
            <a:ext cx="2133600" cy="365125"/>
          </a:xfrm>
        </p:spPr>
        <p:txBody>
          <a:bodyPr/>
          <a:lstStyle/>
          <a:p>
            <a:fld id="{B2E69481-C428-4771-9FA9-CCBED72DD0C4}" type="slidenum">
              <a:rPr lang="en-US" smtClean="0"/>
              <a:t>27</a:t>
            </a:fld>
            <a:endParaRPr lang="en-US"/>
          </a:p>
        </p:txBody>
      </p:sp>
    </p:spTree>
    <p:extLst>
      <p:ext uri="{BB962C8B-B14F-4D97-AF65-F5344CB8AC3E}">
        <p14:creationId xmlns:p14="http://schemas.microsoft.com/office/powerpoint/2010/main" val="4013694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533400" y="609600"/>
            <a:ext cx="8229600" cy="523220"/>
          </a:xfrm>
          <a:prstGeom prst="rect">
            <a:avLst/>
          </a:prstGeom>
          <a:noFill/>
          <a:ln w="9525">
            <a:noFill/>
            <a:miter lim="800000"/>
            <a:headEnd/>
            <a:tailEnd/>
          </a:ln>
          <a:effectLst/>
        </p:spPr>
        <p:txBody>
          <a:bodyPr>
            <a:spAutoFit/>
          </a:bodyPr>
          <a:lstStyle/>
          <a:p>
            <a:pPr algn="ctr">
              <a:defRPr/>
            </a:pPr>
            <a:r>
              <a:rPr lang="en-US" sz="2800" b="1" dirty="0">
                <a:solidFill>
                  <a:srgbClr val="9F0F10"/>
                </a:solidFill>
                <a:effectLst>
                  <a:outerShdw blurRad="38100" dist="38100" dir="2700000" algn="tl">
                    <a:srgbClr val="C0C0C0"/>
                  </a:outerShdw>
                </a:effectLst>
                <a:latin typeface="Arial" charset="0"/>
                <a:cs typeface="Times New Roman" pitchFamily="18" charset="0"/>
              </a:rPr>
              <a:t>An Enterprise Content Management System</a:t>
            </a:r>
          </a:p>
        </p:txBody>
      </p:sp>
      <p:sp>
        <p:nvSpPr>
          <p:cNvPr id="27652" name="Text Box 4"/>
          <p:cNvSpPr txBox="1">
            <a:spLocks noChangeArrowheads="1"/>
          </p:cNvSpPr>
          <p:nvPr/>
        </p:nvSpPr>
        <p:spPr bwMode="auto">
          <a:xfrm>
            <a:off x="304800" y="5730875"/>
            <a:ext cx="8077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1800" b="1" dirty="0"/>
              <a:t>An enterprise content management system has capabilities for classifying, organizing, and managing structured and </a:t>
            </a:r>
            <a:r>
              <a:rPr lang="en-US" altLang="en-US" sz="1800" b="1" dirty="0" smtClean="0"/>
              <a:t>semi structured </a:t>
            </a:r>
            <a:r>
              <a:rPr lang="en-US" altLang="en-US" sz="1800" b="1" dirty="0"/>
              <a:t>knowledge and making it available throughout the enterprise</a:t>
            </a:r>
          </a:p>
        </p:txBody>
      </p:sp>
      <p:pic>
        <p:nvPicPr>
          <p:cNvPr id="27655" name="Picture 9" descr="Fig-11-4.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2057400"/>
            <a:ext cx="6667500"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E69481-C428-4771-9FA9-CCBED72DD0C4}" type="slidenum">
              <a:rPr lang="en-US" smtClean="0"/>
              <a:t>28</a:t>
            </a:fld>
            <a:endParaRPr lang="en-US"/>
          </a:p>
        </p:txBody>
      </p:sp>
    </p:spTree>
    <p:extLst>
      <p:ext uri="{BB962C8B-B14F-4D97-AF65-F5344CB8AC3E}">
        <p14:creationId xmlns:p14="http://schemas.microsoft.com/office/powerpoint/2010/main" val="2831124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438150" y="152400"/>
            <a:ext cx="8229600" cy="523220"/>
          </a:xfrm>
          <a:prstGeom prst="rect">
            <a:avLst/>
          </a:prstGeom>
          <a:noFill/>
          <a:ln w="9525">
            <a:noFill/>
            <a:miter lim="800000"/>
            <a:headEnd/>
            <a:tailEnd/>
          </a:ln>
          <a:effectLst/>
        </p:spPr>
        <p:txBody>
          <a:bodyPr>
            <a:spAutoFit/>
          </a:bodyPr>
          <a:lstStyle/>
          <a:p>
            <a:pPr algn="ctr">
              <a:defRPr/>
            </a:pPr>
            <a:r>
              <a:rPr lang="en-US" sz="2800" b="1" dirty="0">
                <a:solidFill>
                  <a:srgbClr val="9F0F10"/>
                </a:solidFill>
                <a:effectLst>
                  <a:outerShdw blurRad="38100" dist="38100" dir="2700000" algn="tl">
                    <a:srgbClr val="C0C0C0"/>
                  </a:outerShdw>
                </a:effectLst>
                <a:latin typeface="Arial" charset="0"/>
                <a:cs typeface="Times New Roman" pitchFamily="18" charset="0"/>
              </a:rPr>
              <a:t>An Enterprise Knowledge Network System</a:t>
            </a:r>
          </a:p>
        </p:txBody>
      </p:sp>
      <p:sp>
        <p:nvSpPr>
          <p:cNvPr id="30724" name="Text Box 4"/>
          <p:cNvSpPr txBox="1">
            <a:spLocks noChangeArrowheads="1"/>
          </p:cNvSpPr>
          <p:nvPr/>
        </p:nvSpPr>
        <p:spPr bwMode="auto">
          <a:xfrm>
            <a:off x="228600" y="1640681"/>
            <a:ext cx="3810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800" b="1" dirty="0"/>
              <a:t>A knowledge network  maintains a database of firm experts, as well as accepted solutions to known problems, and then facilitates the communication between employees looking for knowledge and experts who have that knowledge. </a:t>
            </a:r>
            <a:endParaRPr lang="en-US" altLang="en-US" sz="1800" b="1" dirty="0" smtClean="0"/>
          </a:p>
          <a:p>
            <a:pPr eaLnBrk="1" hangingPunct="1"/>
            <a:endParaRPr lang="en-US" altLang="en-US" sz="1800" b="1" dirty="0"/>
          </a:p>
          <a:p>
            <a:pPr eaLnBrk="1" hangingPunct="1"/>
            <a:r>
              <a:rPr lang="en-US" altLang="en-US" sz="1800" b="1" dirty="0" smtClean="0"/>
              <a:t>Solutions </a:t>
            </a:r>
            <a:r>
              <a:rPr lang="en-US" altLang="en-US" sz="1800" b="1" dirty="0"/>
              <a:t>created in this communication are then added to a database of solutions in the form of FAQs, best practices, or other documents.</a:t>
            </a:r>
          </a:p>
        </p:txBody>
      </p:sp>
      <p:pic>
        <p:nvPicPr>
          <p:cNvPr id="30727" name="Picture 11" descr="Fig-11-5a.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3480" y="914400"/>
            <a:ext cx="4039520" cy="54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E69481-C428-4771-9FA9-CCBED72DD0C4}" type="slidenum">
              <a:rPr lang="en-US" smtClean="0"/>
              <a:t>29</a:t>
            </a:fld>
            <a:endParaRPr lang="en-US"/>
          </a:p>
        </p:txBody>
      </p:sp>
    </p:spTree>
    <p:extLst>
      <p:ext uri="{BB962C8B-B14F-4D97-AF65-F5344CB8AC3E}">
        <p14:creationId xmlns:p14="http://schemas.microsoft.com/office/powerpoint/2010/main" val="371625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57200" y="680621"/>
            <a:ext cx="8001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smtClean="0">
                <a:latin typeface="Arial" charset="0"/>
              </a:rPr>
              <a:t>Peter Drucker :</a:t>
            </a:r>
          </a:p>
          <a:p>
            <a:pPr eaLnBrk="1" hangingPunct="1">
              <a:spcBef>
                <a:spcPct val="0"/>
              </a:spcBef>
              <a:buFontTx/>
              <a:buNone/>
            </a:pPr>
            <a:endParaRPr lang="en-US" altLang="en-US" sz="2800" b="1" dirty="0" smtClean="0">
              <a:latin typeface="Arial" charset="0"/>
            </a:endParaRPr>
          </a:p>
          <a:p>
            <a:pPr eaLnBrk="1" hangingPunct="1">
              <a:spcBef>
                <a:spcPct val="0"/>
              </a:spcBef>
              <a:buFontTx/>
              <a:buNone/>
            </a:pPr>
            <a:endParaRPr lang="en-US" altLang="en-US" sz="2800" b="1" dirty="0">
              <a:latin typeface="Arial" charset="0"/>
            </a:endParaRPr>
          </a:p>
          <a:p>
            <a:pPr eaLnBrk="1" hangingPunct="1">
              <a:spcBef>
                <a:spcPct val="0"/>
              </a:spcBef>
              <a:buFontTx/>
              <a:buNone/>
            </a:pPr>
            <a:endParaRPr lang="en-US" altLang="en-US" sz="2800" b="1" dirty="0" smtClean="0">
              <a:latin typeface="Arial" charset="0"/>
            </a:endParaRPr>
          </a:p>
          <a:p>
            <a:pPr eaLnBrk="1" hangingPunct="1">
              <a:spcBef>
                <a:spcPct val="0"/>
              </a:spcBef>
              <a:buFontTx/>
              <a:buNone/>
            </a:pPr>
            <a:endParaRPr lang="en-US" altLang="en-US" sz="2800" dirty="0" smtClean="0"/>
          </a:p>
          <a:p>
            <a:pPr algn="just" eaLnBrk="1" hangingPunct="1">
              <a:spcBef>
                <a:spcPct val="0"/>
              </a:spcBef>
              <a:buFontTx/>
              <a:buNone/>
            </a:pPr>
            <a:endParaRPr lang="en-US" altLang="en-US" sz="2800" dirty="0" smtClean="0"/>
          </a:p>
          <a:p>
            <a:pPr algn="just" eaLnBrk="1" hangingPunct="1">
              <a:spcBef>
                <a:spcPct val="0"/>
              </a:spcBef>
              <a:buFontTx/>
              <a:buNone/>
            </a:pPr>
            <a:endParaRPr lang="en-US" altLang="en-US" sz="1400" dirty="0" smtClean="0"/>
          </a:p>
          <a:p>
            <a:pPr algn="just" eaLnBrk="1" hangingPunct="1">
              <a:spcBef>
                <a:spcPct val="0"/>
              </a:spcBef>
              <a:buFontTx/>
              <a:buNone/>
            </a:pPr>
            <a:r>
              <a:rPr lang="en-US" altLang="en-US" sz="2800" dirty="0" smtClean="0"/>
              <a:t>Business Paradigm is shifting from </a:t>
            </a:r>
            <a:r>
              <a:rPr lang="en-US" altLang="en-US" sz="2800" b="1" dirty="0" smtClean="0"/>
              <a:t>Resources Based Organization </a:t>
            </a:r>
            <a:r>
              <a:rPr lang="en-US" altLang="en-US" sz="2800" dirty="0" smtClean="0"/>
              <a:t>to</a:t>
            </a:r>
            <a:r>
              <a:rPr lang="en-US" altLang="en-US" sz="2800" b="1" dirty="0" smtClean="0"/>
              <a:t> Human Based Organization </a:t>
            </a:r>
          </a:p>
          <a:p>
            <a:pPr algn="just" eaLnBrk="1" hangingPunct="1">
              <a:spcBef>
                <a:spcPct val="0"/>
              </a:spcBef>
              <a:buFontTx/>
              <a:buNone/>
            </a:pPr>
            <a:endParaRPr lang="en-US" altLang="en-US" sz="2800" b="1" dirty="0"/>
          </a:p>
          <a:p>
            <a:pPr algn="just" eaLnBrk="1" hangingPunct="1">
              <a:spcBef>
                <a:spcPct val="0"/>
              </a:spcBef>
              <a:buFontTx/>
              <a:buNone/>
            </a:pPr>
            <a:r>
              <a:rPr lang="en-US" altLang="en-US" sz="2800" dirty="0" smtClean="0"/>
              <a:t>Business Paradigm is shifting again from </a:t>
            </a:r>
            <a:r>
              <a:rPr lang="en-US" altLang="en-US" sz="2800" b="1" dirty="0" smtClean="0"/>
              <a:t>Human Based Organization </a:t>
            </a:r>
            <a:r>
              <a:rPr lang="en-US" altLang="en-US" sz="2800" dirty="0" smtClean="0"/>
              <a:t>to</a:t>
            </a:r>
            <a:r>
              <a:rPr lang="en-US" altLang="en-US" sz="2800" b="1" dirty="0" smtClean="0"/>
              <a:t> Knowledge Based Organization </a:t>
            </a:r>
            <a:endParaRPr lang="en-US" altLang="en-US" sz="2800" b="1" dirty="0"/>
          </a:p>
        </p:txBody>
      </p:sp>
      <p:pic>
        <p:nvPicPr>
          <p:cNvPr id="5" name="Picture 4" descr="Image result for peter dru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3971"/>
            <a:ext cx="4419600" cy="1982629"/>
          </a:xfrm>
          <a:prstGeom prst="rect">
            <a:avLst/>
          </a:prstGeom>
          <a:noFill/>
          <a:extLst>
            <a:ext uri="{909E8E84-426E-40DD-AFC4-6F175D3DCCD1}">
              <a14:hiddenFill xmlns:a14="http://schemas.microsoft.com/office/drawing/2010/main">
                <a:solidFill>
                  <a:srgbClr val="FFFFFF"/>
                </a:solidFill>
              </a14:hiddenFill>
            </a:ext>
          </a:extLst>
        </p:spPr>
      </p:pic>
      <p:pic>
        <p:nvPicPr>
          <p:cNvPr id="283650" name="Picture 2" descr="Image result for business paradigm shif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2" y="832485"/>
            <a:ext cx="3395091" cy="241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784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0" y="1295400"/>
            <a:ext cx="7772400" cy="457200"/>
          </a:xfrm>
          <a:prstGeom prst="rect">
            <a:avLst/>
          </a:prstGeom>
          <a:noFill/>
          <a:ln w="9525">
            <a:noFill/>
            <a:miter lim="800000"/>
            <a:headEnd/>
            <a:tailEnd/>
          </a:ln>
          <a:effectLst/>
        </p:spPr>
        <p:txBody>
          <a:bodyPr>
            <a:spAutoFit/>
          </a:bodyPr>
          <a:lstStyle/>
          <a:p>
            <a:pPr algn="ctr">
              <a:defRPr/>
            </a:pPr>
            <a:r>
              <a:rPr lang="en-US" sz="2400" b="1" dirty="0">
                <a:solidFill>
                  <a:srgbClr val="9F0F10"/>
                </a:solidFill>
                <a:effectLst>
                  <a:outerShdw blurRad="38100" dist="38100" dir="2700000" algn="tl">
                    <a:srgbClr val="C0C0C0"/>
                  </a:outerShdw>
                </a:effectLst>
                <a:latin typeface="Arial" charset="0"/>
                <a:cs typeface="Times New Roman" pitchFamily="18" charset="0"/>
              </a:rPr>
              <a:t>Requirements of Knowledge Work Systems</a:t>
            </a:r>
          </a:p>
        </p:txBody>
      </p:sp>
      <p:sp>
        <p:nvSpPr>
          <p:cNvPr id="36868" name="Text Box 4"/>
          <p:cNvSpPr txBox="1">
            <a:spLocks noChangeArrowheads="1"/>
          </p:cNvSpPr>
          <p:nvPr/>
        </p:nvSpPr>
        <p:spPr bwMode="auto">
          <a:xfrm>
            <a:off x="152400" y="5867400"/>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2000" b="1" dirty="0"/>
              <a:t>Knowledge work systems require strong links to external knowledge bases in addition to specialized hardware and software.</a:t>
            </a:r>
          </a:p>
        </p:txBody>
      </p:sp>
      <p:pic>
        <p:nvPicPr>
          <p:cNvPr id="36870" name="Picture 29" descr="Fig-1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165350"/>
            <a:ext cx="5195888"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2"/>
          <p:cNvSpPr txBox="1">
            <a:spLocks noChangeArrowheads="1"/>
          </p:cNvSpPr>
          <p:nvPr/>
        </p:nvSpPr>
        <p:spPr bwMode="auto">
          <a:xfrm>
            <a:off x="685800" y="685800"/>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2800" b="1" dirty="0">
                <a:cs typeface="Times New Roman" pitchFamily="18" charset="0"/>
              </a:rPr>
              <a:t>Knowledge Work Systems</a:t>
            </a:r>
          </a:p>
        </p:txBody>
      </p:sp>
      <p:sp>
        <p:nvSpPr>
          <p:cNvPr id="2" name="Slide Number Placeholder 1"/>
          <p:cNvSpPr>
            <a:spLocks noGrp="1"/>
          </p:cNvSpPr>
          <p:nvPr>
            <p:ph type="sldNum" sz="quarter" idx="12"/>
          </p:nvPr>
        </p:nvSpPr>
        <p:spPr/>
        <p:txBody>
          <a:bodyPr/>
          <a:lstStyle/>
          <a:p>
            <a:fld id="{B2E69481-C428-4771-9FA9-CCBED72DD0C4}" type="slidenum">
              <a:rPr lang="en-US" smtClean="0"/>
              <a:t>30</a:t>
            </a:fld>
            <a:endParaRPr lang="en-US"/>
          </a:p>
        </p:txBody>
      </p:sp>
    </p:spTree>
    <p:extLst>
      <p:ext uri="{BB962C8B-B14F-4D97-AF65-F5344CB8AC3E}">
        <p14:creationId xmlns:p14="http://schemas.microsoft.com/office/powerpoint/2010/main" val="251634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57200" y="1828800"/>
            <a:ext cx="822960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b="1">
                <a:cs typeface="Times New Roman" pitchFamily="18" charset="0"/>
              </a:rPr>
              <a:t>Intelligent techniques: </a:t>
            </a:r>
            <a:r>
              <a:rPr lang="en-US" altLang="en-US">
                <a:cs typeface="Times New Roman" pitchFamily="18" charset="0"/>
              </a:rPr>
              <a:t>Used </a:t>
            </a:r>
            <a:r>
              <a:rPr lang="en-US" altLang="en-US"/>
              <a:t>to capture individual and collective knowledge and to extend knowledge base</a:t>
            </a:r>
          </a:p>
          <a:p>
            <a:pPr lvl="1" eaLnBrk="1" hangingPunct="1">
              <a:spcAft>
                <a:spcPct val="50000"/>
              </a:spcAft>
              <a:buFontTx/>
              <a:buChar char="•"/>
            </a:pPr>
            <a:r>
              <a:rPr lang="en-US" altLang="en-US" sz="2000" b="1"/>
              <a:t>To capture tacit knowledge:</a:t>
            </a:r>
            <a:r>
              <a:rPr lang="en-US" altLang="en-US" sz="2000"/>
              <a:t> Expert systems, case-based reasoning, fuzzy logic</a:t>
            </a:r>
          </a:p>
          <a:p>
            <a:pPr lvl="1" eaLnBrk="1" hangingPunct="1">
              <a:spcAft>
                <a:spcPct val="50000"/>
              </a:spcAft>
              <a:buFontTx/>
              <a:buChar char="•"/>
            </a:pPr>
            <a:r>
              <a:rPr lang="en-US" altLang="en-US" sz="2000" b="1"/>
              <a:t>Knowledge discovery:</a:t>
            </a:r>
            <a:r>
              <a:rPr lang="en-US" altLang="en-US" sz="2000"/>
              <a:t> Neural networks and data mining</a:t>
            </a:r>
          </a:p>
          <a:p>
            <a:pPr lvl="1" eaLnBrk="1" hangingPunct="1">
              <a:spcAft>
                <a:spcPct val="50000"/>
              </a:spcAft>
              <a:buFontTx/>
              <a:buChar char="•"/>
            </a:pPr>
            <a:r>
              <a:rPr lang="en-US" altLang="en-US" sz="2000" b="1"/>
              <a:t>Generating solutions to complex problems:</a:t>
            </a:r>
            <a:r>
              <a:rPr lang="en-US" altLang="en-US" sz="2000"/>
              <a:t> Genetic algorithms</a:t>
            </a:r>
          </a:p>
          <a:p>
            <a:pPr lvl="1" eaLnBrk="1" hangingPunct="1">
              <a:spcAft>
                <a:spcPct val="50000"/>
              </a:spcAft>
              <a:buFontTx/>
              <a:buChar char="•"/>
            </a:pPr>
            <a:r>
              <a:rPr lang="en-US" altLang="en-US" sz="2000" b="1"/>
              <a:t>Automating tasks:</a:t>
            </a:r>
            <a:r>
              <a:rPr lang="en-US" altLang="en-US" sz="2000"/>
              <a:t> Intelligent agents</a:t>
            </a:r>
          </a:p>
          <a:p>
            <a:pPr eaLnBrk="1" hangingPunct="1">
              <a:spcAft>
                <a:spcPct val="50000"/>
              </a:spcAft>
              <a:buFontTx/>
              <a:buChar char="•"/>
            </a:pPr>
            <a:r>
              <a:rPr lang="en-US" altLang="en-US" b="1"/>
              <a:t>Artificial intelligence (AI) </a:t>
            </a:r>
            <a:r>
              <a:rPr lang="en-US" altLang="en-US"/>
              <a:t>technology: </a:t>
            </a:r>
          </a:p>
          <a:p>
            <a:pPr lvl="1" eaLnBrk="1" hangingPunct="1">
              <a:spcAft>
                <a:spcPct val="50000"/>
              </a:spcAft>
              <a:buFontTx/>
              <a:buChar char="•"/>
            </a:pPr>
            <a:r>
              <a:rPr lang="en-US" altLang="en-US" sz="2000"/>
              <a:t>Computer-based systems that emulate human behavior</a:t>
            </a:r>
          </a:p>
        </p:txBody>
      </p:sp>
      <p:sp>
        <p:nvSpPr>
          <p:cNvPr id="38915" name="Text Box 3"/>
          <p:cNvSpPr txBox="1">
            <a:spLocks noChangeArrowheads="1"/>
          </p:cNvSpPr>
          <p:nvPr/>
        </p:nvSpPr>
        <p:spPr bwMode="auto">
          <a:xfrm>
            <a:off x="762000" y="685800"/>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3200" b="1" dirty="0">
                <a:cs typeface="Times New Roman" pitchFamily="18" charset="0"/>
              </a:rPr>
              <a:t>Intelligent Techniques</a:t>
            </a:r>
          </a:p>
        </p:txBody>
      </p:sp>
      <p:sp>
        <p:nvSpPr>
          <p:cNvPr id="2" name="Slide Number Placeholder 1"/>
          <p:cNvSpPr>
            <a:spLocks noGrp="1"/>
          </p:cNvSpPr>
          <p:nvPr>
            <p:ph type="sldNum" sz="quarter" idx="12"/>
          </p:nvPr>
        </p:nvSpPr>
        <p:spPr/>
        <p:txBody>
          <a:bodyPr/>
          <a:lstStyle/>
          <a:p>
            <a:fld id="{B2E69481-C428-4771-9FA9-CCBED72DD0C4}" type="slidenum">
              <a:rPr lang="en-US" smtClean="0"/>
              <a:t>31</a:t>
            </a:fld>
            <a:endParaRPr lang="en-US"/>
          </a:p>
        </p:txBody>
      </p:sp>
    </p:spTree>
    <p:extLst>
      <p:ext uri="{BB962C8B-B14F-4D97-AF65-F5344CB8AC3E}">
        <p14:creationId xmlns:p14="http://schemas.microsoft.com/office/powerpoint/2010/main" val="537071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lumnHeader"/>
          <p:cNvSpPr>
            <a:spLocks noChangeArrowheads="1"/>
          </p:cNvSpPr>
          <p:nvPr/>
        </p:nvSpPr>
        <p:spPr bwMode="gray">
          <a:xfrm>
            <a:off x="228600" y="152400"/>
            <a:ext cx="6477000" cy="677108"/>
          </a:xfrm>
          <a:prstGeom prst="rect">
            <a:avLst/>
          </a:prstGeom>
          <a:solidFill>
            <a:srgbClr val="E4E7ED"/>
          </a:solidFill>
          <a:ln w="9525">
            <a:noFill/>
            <a:miter lim="800000"/>
            <a:headEnd/>
            <a:tailEnd/>
          </a:ln>
          <a:effectLst>
            <a:outerShdw dist="25400" dir="5400000" sx="99000" sy="99000" algn="ctr" rotWithShape="0">
              <a:schemeClr val="tx2"/>
            </a:outerShdw>
          </a:effectLst>
        </p:spPr>
        <p:txBody>
          <a:bodyPr wrap="square" tIns="91440" bIns="91440" anchor="b">
            <a:spAutoFit/>
          </a:bodyPr>
          <a:lstStyle/>
          <a:p>
            <a:pPr algn="just"/>
            <a:r>
              <a:rPr lang="en-US" sz="3200" b="1" dirty="0" smtClean="0">
                <a:solidFill>
                  <a:srgbClr val="FF0000"/>
                </a:solidFill>
              </a:rPr>
              <a:t>What are the consequences?</a:t>
            </a:r>
            <a:endParaRPr lang="en-US" sz="3200" b="1" dirty="0">
              <a:solidFill>
                <a:srgbClr val="FF0000"/>
              </a:solidFill>
            </a:endParaRPr>
          </a:p>
        </p:txBody>
      </p:sp>
      <p:sp>
        <p:nvSpPr>
          <p:cNvPr id="5" name="Rectangle 3"/>
          <p:cNvSpPr>
            <a:spLocks noChangeArrowheads="1"/>
          </p:cNvSpPr>
          <p:nvPr/>
        </p:nvSpPr>
        <p:spPr bwMode="gray">
          <a:xfrm>
            <a:off x="796881" y="990600"/>
            <a:ext cx="8001290" cy="553998"/>
          </a:xfrm>
          <a:prstGeom prst="rect">
            <a:avLst/>
          </a:prstGeom>
          <a:noFill/>
          <a:ln w="9525" algn="ctr">
            <a:noFill/>
            <a:prstDash val="solid"/>
            <a:miter lim="800000"/>
            <a:headEnd/>
            <a:tailEnd/>
          </a:ln>
        </p:spPr>
        <p:txBody>
          <a:bodyPr lIns="0" tIns="0" rIns="0" bIns="0" anchor="t" anchorCtr="0">
            <a:noAutofit/>
          </a:bodyPr>
          <a:lstStyle/>
          <a:p>
            <a:pPr algn="just">
              <a:spcBef>
                <a:spcPts val="384"/>
              </a:spcBef>
              <a:buClr>
                <a:schemeClr val="tx1"/>
              </a:buClr>
            </a:pPr>
            <a:r>
              <a:rPr lang="en-US" altLang="en-US" sz="2400" dirty="0">
                <a:latin typeface="+mj-lt"/>
              </a:rPr>
              <a:t>Decision making process based on feeling and intuition should be </a:t>
            </a:r>
            <a:r>
              <a:rPr lang="en-US" altLang="en-US" sz="2400" dirty="0" smtClean="0">
                <a:latin typeface="+mj-lt"/>
              </a:rPr>
              <a:t>diminished</a:t>
            </a:r>
            <a:endParaRPr lang="en-US" sz="2400" b="1" dirty="0">
              <a:solidFill>
                <a:schemeClr val="tx1">
                  <a:lumMod val="100000"/>
                </a:schemeClr>
              </a:solidFill>
              <a:latin typeface="+mj-lt"/>
            </a:endParaRPr>
          </a:p>
        </p:txBody>
      </p:sp>
      <p:sp>
        <p:nvSpPr>
          <p:cNvPr id="7" name="Rectangle 3"/>
          <p:cNvSpPr>
            <a:spLocks noChangeArrowheads="1"/>
          </p:cNvSpPr>
          <p:nvPr/>
        </p:nvSpPr>
        <p:spPr bwMode="gray">
          <a:xfrm>
            <a:off x="796881" y="1905000"/>
            <a:ext cx="8001289" cy="553998"/>
          </a:xfrm>
          <a:prstGeom prst="rect">
            <a:avLst/>
          </a:prstGeom>
          <a:noFill/>
          <a:ln w="9525" algn="ctr">
            <a:noFill/>
            <a:prstDash val="solid"/>
            <a:miter lim="800000"/>
            <a:headEnd/>
            <a:tailEnd/>
          </a:ln>
        </p:spPr>
        <p:txBody>
          <a:bodyPr lIns="0" tIns="0" rIns="0" bIns="0" anchor="t" anchorCtr="0">
            <a:noAutofit/>
          </a:bodyPr>
          <a:lstStyle/>
          <a:p>
            <a:pPr algn="just">
              <a:spcBef>
                <a:spcPts val="384"/>
              </a:spcBef>
              <a:buClr>
                <a:schemeClr val="tx1"/>
              </a:buClr>
            </a:pPr>
            <a:r>
              <a:rPr lang="en-US" altLang="en-US" sz="2400" dirty="0">
                <a:latin typeface="+mj-lt"/>
              </a:rPr>
              <a:t>Decision making process </a:t>
            </a:r>
            <a:r>
              <a:rPr lang="en-US" altLang="en-US" sz="2400" dirty="0" smtClean="0">
                <a:latin typeface="+mj-lt"/>
              </a:rPr>
              <a:t>should be based </a:t>
            </a:r>
            <a:r>
              <a:rPr lang="en-US" altLang="en-US" sz="2400" dirty="0">
                <a:latin typeface="+mj-lt"/>
              </a:rPr>
              <a:t>on data, information, and </a:t>
            </a:r>
            <a:r>
              <a:rPr lang="en-US" altLang="en-US" sz="2400" dirty="0" smtClean="0">
                <a:latin typeface="+mj-lt"/>
              </a:rPr>
              <a:t>knowledge</a:t>
            </a:r>
            <a:endParaRPr lang="en-US" sz="2400" b="1" dirty="0">
              <a:solidFill>
                <a:schemeClr val="tx1">
                  <a:lumMod val="100000"/>
                </a:schemeClr>
              </a:solidFill>
              <a:latin typeface="+mj-lt"/>
            </a:endParaRPr>
          </a:p>
        </p:txBody>
      </p:sp>
      <p:sp>
        <p:nvSpPr>
          <p:cNvPr id="9" name="Rectangle 3"/>
          <p:cNvSpPr>
            <a:spLocks noChangeArrowheads="1"/>
          </p:cNvSpPr>
          <p:nvPr/>
        </p:nvSpPr>
        <p:spPr bwMode="gray">
          <a:xfrm>
            <a:off x="796881" y="4399002"/>
            <a:ext cx="8001289" cy="553998"/>
          </a:xfrm>
          <a:prstGeom prst="rect">
            <a:avLst/>
          </a:prstGeom>
          <a:noFill/>
          <a:ln w="9525" algn="ctr">
            <a:noFill/>
            <a:prstDash val="solid"/>
            <a:miter lim="800000"/>
            <a:headEnd/>
            <a:tailEnd/>
          </a:ln>
        </p:spPr>
        <p:txBody>
          <a:bodyPr lIns="0" tIns="0" rIns="0" bIns="0" anchor="t" anchorCtr="0">
            <a:noAutofit/>
          </a:bodyPr>
          <a:lstStyle/>
          <a:p>
            <a:pPr algn="just">
              <a:spcBef>
                <a:spcPts val="384"/>
              </a:spcBef>
              <a:buClr>
                <a:schemeClr val="tx1"/>
              </a:buClr>
            </a:pPr>
            <a:r>
              <a:rPr lang="en-US" altLang="en-US" sz="2400" dirty="0" smtClean="0">
                <a:latin typeface="+mj-lt"/>
              </a:rPr>
              <a:t>Management Information Systems (digitalization) can </a:t>
            </a:r>
            <a:r>
              <a:rPr lang="en-US" altLang="en-US" sz="2400" dirty="0">
                <a:latin typeface="+mj-lt"/>
              </a:rPr>
              <a:t>become a power full tool in supporting </a:t>
            </a:r>
            <a:r>
              <a:rPr lang="en-US" altLang="en-US" sz="2400" dirty="0" smtClean="0">
                <a:latin typeface="+mj-lt"/>
              </a:rPr>
              <a:t>business process</a:t>
            </a:r>
            <a:endParaRPr lang="en-US" sz="2400" b="1" dirty="0">
              <a:solidFill>
                <a:schemeClr val="tx1">
                  <a:lumMod val="100000"/>
                </a:schemeClr>
              </a:solidFill>
              <a:latin typeface="+mj-lt"/>
            </a:endParaRPr>
          </a:p>
        </p:txBody>
      </p:sp>
      <p:sp>
        <p:nvSpPr>
          <p:cNvPr id="11" name="Rectangle 3"/>
          <p:cNvSpPr>
            <a:spLocks noChangeArrowheads="1"/>
          </p:cNvSpPr>
          <p:nvPr/>
        </p:nvSpPr>
        <p:spPr bwMode="gray">
          <a:xfrm>
            <a:off x="796881" y="5313402"/>
            <a:ext cx="8001289" cy="553998"/>
          </a:xfrm>
          <a:prstGeom prst="rect">
            <a:avLst/>
          </a:prstGeom>
          <a:noFill/>
          <a:ln w="9525" algn="ctr">
            <a:noFill/>
            <a:prstDash val="solid"/>
            <a:miter lim="800000"/>
            <a:headEnd/>
            <a:tailEnd/>
          </a:ln>
        </p:spPr>
        <p:txBody>
          <a:bodyPr lIns="0" tIns="0" rIns="0" bIns="0" anchor="t" anchorCtr="0">
            <a:noAutofit/>
          </a:bodyPr>
          <a:lstStyle/>
          <a:p>
            <a:pPr algn="just">
              <a:spcBef>
                <a:spcPts val="384"/>
              </a:spcBef>
              <a:buClr>
                <a:schemeClr val="tx1"/>
              </a:buClr>
            </a:pPr>
            <a:r>
              <a:rPr lang="en-US" sz="2400" dirty="0" smtClean="0">
                <a:solidFill>
                  <a:schemeClr val="tx1">
                    <a:lumMod val="100000"/>
                  </a:schemeClr>
                </a:solidFill>
                <a:latin typeface="+mj-lt"/>
              </a:rPr>
              <a:t>Intangible assets valuation and management will increase corporate value</a:t>
            </a:r>
            <a:endParaRPr lang="en-US" sz="2400" dirty="0">
              <a:solidFill>
                <a:schemeClr val="tx1">
                  <a:lumMod val="100000"/>
                </a:schemeClr>
              </a:solidFill>
              <a:latin typeface="+mj-lt"/>
            </a:endParaRPr>
          </a:p>
        </p:txBody>
      </p:sp>
      <p:sp>
        <p:nvSpPr>
          <p:cNvPr id="19" name="FlowTriangle"/>
          <p:cNvSpPr>
            <a:spLocks noChangeArrowheads="1"/>
          </p:cNvSpPr>
          <p:nvPr/>
        </p:nvSpPr>
        <p:spPr bwMode="gray">
          <a:xfrm rot="5400000">
            <a:off x="143075" y="1187496"/>
            <a:ext cx="553998" cy="160206"/>
          </a:xfrm>
          <a:prstGeom prst="triangle">
            <a:avLst>
              <a:gd name="adj" fmla="val 50000"/>
            </a:avLst>
          </a:prstGeom>
          <a:solidFill>
            <a:srgbClr val="A0A0A0"/>
          </a:solidFill>
          <a:ln w="9525" algn="ctr">
            <a:noFill/>
            <a:miter lim="800000"/>
            <a:headEnd/>
            <a:tailEnd/>
          </a:ln>
          <a:extLst>
            <a:ext uri="{91240B29-F687-4F45-9708-019B960494DF}">
              <a14:hiddenLine xmlns:a14="http://schemas.microsoft.com/office/drawing/2010/main" w="9525" algn="ctr">
                <a:solidFill>
                  <a:srgbClr val="B2B2B2"/>
                </a:solidFill>
                <a:miter lim="800000"/>
                <a:headEnd/>
                <a:tailEnd/>
              </a14:hiddenLine>
            </a:ext>
          </a:extLst>
        </p:spPr>
        <p:txBody>
          <a:bodyPr rot="10800000" vert="eaVert" wrap="none" anchor="ctr"/>
          <a:lstStyle/>
          <a:p>
            <a:pPr algn="just"/>
            <a:endParaRPr lang="en-US" sz="2400" b="1" dirty="0">
              <a:solidFill>
                <a:srgbClr val="000000"/>
              </a:solidFill>
              <a:latin typeface="+mj-lt"/>
              <a:cs typeface="Arial" pitchFamily="34" charset="0"/>
            </a:endParaRPr>
          </a:p>
        </p:txBody>
      </p:sp>
      <p:sp>
        <p:nvSpPr>
          <p:cNvPr id="20" name="FlowTriangle"/>
          <p:cNvSpPr>
            <a:spLocks noChangeArrowheads="1"/>
          </p:cNvSpPr>
          <p:nvPr/>
        </p:nvSpPr>
        <p:spPr bwMode="gray">
          <a:xfrm rot="5400000">
            <a:off x="143075" y="2101897"/>
            <a:ext cx="553998" cy="160206"/>
          </a:xfrm>
          <a:prstGeom prst="triangle">
            <a:avLst>
              <a:gd name="adj" fmla="val 50000"/>
            </a:avLst>
          </a:prstGeom>
          <a:solidFill>
            <a:srgbClr val="A0A0A0"/>
          </a:solidFill>
          <a:ln w="9525" algn="ctr">
            <a:noFill/>
            <a:miter lim="800000"/>
            <a:headEnd/>
            <a:tailEnd/>
          </a:ln>
          <a:extLst>
            <a:ext uri="{91240B29-F687-4F45-9708-019B960494DF}">
              <a14:hiddenLine xmlns:a14="http://schemas.microsoft.com/office/drawing/2010/main" w="9525" algn="ctr">
                <a:solidFill>
                  <a:srgbClr val="B2B2B2"/>
                </a:solidFill>
                <a:miter lim="800000"/>
                <a:headEnd/>
                <a:tailEnd/>
              </a14:hiddenLine>
            </a:ext>
          </a:extLst>
        </p:spPr>
        <p:txBody>
          <a:bodyPr rot="10800000" vert="eaVert" wrap="none" anchor="ctr"/>
          <a:lstStyle/>
          <a:p>
            <a:pPr algn="just"/>
            <a:endParaRPr lang="en-US" sz="2400" b="1" dirty="0">
              <a:solidFill>
                <a:srgbClr val="000000"/>
              </a:solidFill>
              <a:latin typeface="+mj-lt"/>
              <a:cs typeface="Arial" pitchFamily="34" charset="0"/>
            </a:endParaRPr>
          </a:p>
        </p:txBody>
      </p:sp>
      <p:sp>
        <p:nvSpPr>
          <p:cNvPr id="21" name="FlowTriangle"/>
          <p:cNvSpPr>
            <a:spLocks noChangeArrowheads="1"/>
          </p:cNvSpPr>
          <p:nvPr/>
        </p:nvSpPr>
        <p:spPr bwMode="gray">
          <a:xfrm rot="5400000">
            <a:off x="143075" y="4595898"/>
            <a:ext cx="553998" cy="160206"/>
          </a:xfrm>
          <a:prstGeom prst="triangle">
            <a:avLst>
              <a:gd name="adj" fmla="val 50000"/>
            </a:avLst>
          </a:prstGeom>
          <a:solidFill>
            <a:srgbClr val="A0A0A0"/>
          </a:solidFill>
          <a:ln w="9525" algn="ctr">
            <a:noFill/>
            <a:miter lim="800000"/>
            <a:headEnd/>
            <a:tailEnd/>
          </a:ln>
          <a:extLst>
            <a:ext uri="{91240B29-F687-4F45-9708-019B960494DF}">
              <a14:hiddenLine xmlns:a14="http://schemas.microsoft.com/office/drawing/2010/main" w="9525" algn="ctr">
                <a:solidFill>
                  <a:srgbClr val="B2B2B2"/>
                </a:solidFill>
                <a:miter lim="800000"/>
                <a:headEnd/>
                <a:tailEnd/>
              </a14:hiddenLine>
            </a:ext>
          </a:extLst>
        </p:spPr>
        <p:txBody>
          <a:bodyPr rot="10800000" vert="eaVert" wrap="none" anchor="ctr"/>
          <a:lstStyle/>
          <a:p>
            <a:pPr algn="just"/>
            <a:endParaRPr lang="en-US" sz="2400" b="1" dirty="0">
              <a:solidFill>
                <a:srgbClr val="000000"/>
              </a:solidFill>
              <a:latin typeface="+mj-lt"/>
              <a:cs typeface="Arial" pitchFamily="34" charset="0"/>
            </a:endParaRPr>
          </a:p>
        </p:txBody>
      </p:sp>
      <p:sp>
        <p:nvSpPr>
          <p:cNvPr id="23" name="FlowTriangle"/>
          <p:cNvSpPr>
            <a:spLocks noChangeArrowheads="1"/>
          </p:cNvSpPr>
          <p:nvPr/>
        </p:nvSpPr>
        <p:spPr bwMode="gray">
          <a:xfrm rot="5400000">
            <a:off x="143075" y="5510298"/>
            <a:ext cx="553998" cy="160206"/>
          </a:xfrm>
          <a:prstGeom prst="triangle">
            <a:avLst>
              <a:gd name="adj" fmla="val 50000"/>
            </a:avLst>
          </a:prstGeom>
          <a:solidFill>
            <a:srgbClr val="A0A0A0"/>
          </a:solidFill>
          <a:ln w="9525" algn="ctr">
            <a:noFill/>
            <a:miter lim="800000"/>
            <a:headEnd/>
            <a:tailEnd/>
          </a:ln>
          <a:extLst>
            <a:ext uri="{91240B29-F687-4F45-9708-019B960494DF}">
              <a14:hiddenLine xmlns:a14="http://schemas.microsoft.com/office/drawing/2010/main" w="9525" algn="ctr">
                <a:solidFill>
                  <a:srgbClr val="B2B2B2"/>
                </a:solidFill>
                <a:miter lim="800000"/>
                <a:headEnd/>
                <a:tailEnd/>
              </a14:hiddenLine>
            </a:ext>
          </a:extLst>
        </p:spPr>
        <p:txBody>
          <a:bodyPr rot="10800000" vert="eaVert" wrap="none" anchor="ctr"/>
          <a:lstStyle/>
          <a:p>
            <a:pPr algn="just"/>
            <a:endParaRPr lang="en-US" sz="2400" b="1" dirty="0">
              <a:solidFill>
                <a:srgbClr val="000000"/>
              </a:solidFill>
              <a:latin typeface="+mj-lt"/>
              <a:cs typeface="Arial" pitchFamily="34" charset="0"/>
            </a:endParaRPr>
          </a:p>
        </p:txBody>
      </p:sp>
      <p:sp>
        <p:nvSpPr>
          <p:cNvPr id="27" name="Rectangle 3"/>
          <p:cNvSpPr>
            <a:spLocks noChangeArrowheads="1"/>
          </p:cNvSpPr>
          <p:nvPr/>
        </p:nvSpPr>
        <p:spPr bwMode="gray">
          <a:xfrm>
            <a:off x="796881" y="3505200"/>
            <a:ext cx="8001290" cy="553998"/>
          </a:xfrm>
          <a:prstGeom prst="rect">
            <a:avLst/>
          </a:prstGeom>
          <a:noFill/>
          <a:ln w="9525" algn="ctr">
            <a:noFill/>
            <a:prstDash val="solid"/>
            <a:miter lim="800000"/>
            <a:headEnd/>
            <a:tailEnd/>
          </a:ln>
        </p:spPr>
        <p:txBody>
          <a:bodyPr lIns="0" tIns="0" rIns="0" bIns="0" anchor="t" anchorCtr="0">
            <a:noAutofit/>
          </a:bodyPr>
          <a:lstStyle/>
          <a:p>
            <a:pPr algn="just">
              <a:spcBef>
                <a:spcPts val="384"/>
              </a:spcBef>
              <a:buClr>
                <a:schemeClr val="tx1"/>
              </a:buClr>
            </a:pPr>
            <a:r>
              <a:rPr lang="en-US" altLang="en-US" sz="2400" dirty="0" smtClean="0">
                <a:latin typeface="+mj-lt"/>
              </a:rPr>
              <a:t>Human Capital Management, replacing Human Resources Management</a:t>
            </a:r>
            <a:endParaRPr lang="en-US" sz="2400" b="1" dirty="0">
              <a:solidFill>
                <a:schemeClr val="tx1">
                  <a:lumMod val="100000"/>
                </a:schemeClr>
              </a:solidFill>
              <a:latin typeface="+mj-lt"/>
            </a:endParaRPr>
          </a:p>
        </p:txBody>
      </p:sp>
      <p:sp>
        <p:nvSpPr>
          <p:cNvPr id="28" name="FlowTriangle"/>
          <p:cNvSpPr>
            <a:spLocks noChangeArrowheads="1"/>
          </p:cNvSpPr>
          <p:nvPr/>
        </p:nvSpPr>
        <p:spPr bwMode="gray">
          <a:xfrm rot="5400000">
            <a:off x="143075" y="3702096"/>
            <a:ext cx="553998" cy="160206"/>
          </a:xfrm>
          <a:prstGeom prst="triangle">
            <a:avLst>
              <a:gd name="adj" fmla="val 50000"/>
            </a:avLst>
          </a:prstGeom>
          <a:solidFill>
            <a:srgbClr val="A0A0A0"/>
          </a:solidFill>
          <a:ln w="9525" algn="ctr">
            <a:noFill/>
            <a:miter lim="800000"/>
            <a:headEnd/>
            <a:tailEnd/>
          </a:ln>
          <a:extLst>
            <a:ext uri="{91240B29-F687-4F45-9708-019B960494DF}">
              <a14:hiddenLine xmlns:a14="http://schemas.microsoft.com/office/drawing/2010/main" w="9525" algn="ctr">
                <a:solidFill>
                  <a:srgbClr val="B2B2B2"/>
                </a:solidFill>
                <a:miter lim="800000"/>
                <a:headEnd/>
                <a:tailEnd/>
              </a14:hiddenLine>
            </a:ext>
          </a:extLst>
        </p:spPr>
        <p:txBody>
          <a:bodyPr rot="10800000" vert="eaVert" wrap="none" anchor="ctr"/>
          <a:lstStyle/>
          <a:p>
            <a:pPr algn="just"/>
            <a:endParaRPr lang="en-US" sz="2400" b="1" dirty="0">
              <a:solidFill>
                <a:srgbClr val="000000"/>
              </a:solidFill>
              <a:latin typeface="+mj-lt"/>
              <a:cs typeface="Arial" pitchFamily="34" charset="0"/>
            </a:endParaRPr>
          </a:p>
        </p:txBody>
      </p:sp>
      <p:sp>
        <p:nvSpPr>
          <p:cNvPr id="13" name="Rectangle 3"/>
          <p:cNvSpPr>
            <a:spLocks noChangeArrowheads="1"/>
          </p:cNvSpPr>
          <p:nvPr/>
        </p:nvSpPr>
        <p:spPr bwMode="gray">
          <a:xfrm>
            <a:off x="837910" y="2798802"/>
            <a:ext cx="8001290" cy="553998"/>
          </a:xfrm>
          <a:prstGeom prst="rect">
            <a:avLst/>
          </a:prstGeom>
          <a:noFill/>
          <a:ln w="9525" algn="ctr">
            <a:noFill/>
            <a:prstDash val="solid"/>
            <a:miter lim="800000"/>
            <a:headEnd/>
            <a:tailEnd/>
          </a:ln>
        </p:spPr>
        <p:txBody>
          <a:bodyPr lIns="0" tIns="0" rIns="0" bIns="0" anchor="t" anchorCtr="0">
            <a:noAutofit/>
          </a:bodyPr>
          <a:lstStyle/>
          <a:p>
            <a:pPr algn="just">
              <a:spcBef>
                <a:spcPts val="384"/>
              </a:spcBef>
              <a:buClr>
                <a:schemeClr val="tx1"/>
              </a:buClr>
            </a:pPr>
            <a:r>
              <a:rPr lang="en-US" sz="2400" dirty="0" smtClean="0">
                <a:solidFill>
                  <a:schemeClr val="tx1">
                    <a:lumMod val="100000"/>
                  </a:schemeClr>
                </a:solidFill>
                <a:latin typeface="+mj-lt"/>
              </a:rPr>
              <a:t>Knowledge Management (KM) become more strategic</a:t>
            </a:r>
            <a:endParaRPr lang="en-US" sz="2400" dirty="0">
              <a:solidFill>
                <a:schemeClr val="tx1">
                  <a:lumMod val="100000"/>
                </a:schemeClr>
              </a:solidFill>
              <a:latin typeface="+mj-lt"/>
            </a:endParaRPr>
          </a:p>
        </p:txBody>
      </p:sp>
      <p:sp>
        <p:nvSpPr>
          <p:cNvPr id="14" name="FlowTriangle"/>
          <p:cNvSpPr>
            <a:spLocks noChangeArrowheads="1"/>
          </p:cNvSpPr>
          <p:nvPr/>
        </p:nvSpPr>
        <p:spPr bwMode="gray">
          <a:xfrm rot="5400000">
            <a:off x="184104" y="2919498"/>
            <a:ext cx="553998" cy="160206"/>
          </a:xfrm>
          <a:prstGeom prst="triangle">
            <a:avLst>
              <a:gd name="adj" fmla="val 50000"/>
            </a:avLst>
          </a:prstGeom>
          <a:solidFill>
            <a:srgbClr val="A0A0A0"/>
          </a:solidFill>
          <a:ln w="9525" algn="ctr">
            <a:noFill/>
            <a:miter lim="800000"/>
            <a:headEnd/>
            <a:tailEnd/>
          </a:ln>
          <a:extLst>
            <a:ext uri="{91240B29-F687-4F45-9708-019B960494DF}">
              <a14:hiddenLine xmlns:a14="http://schemas.microsoft.com/office/drawing/2010/main" w="9525" algn="ctr">
                <a:solidFill>
                  <a:srgbClr val="B2B2B2"/>
                </a:solidFill>
                <a:miter lim="800000"/>
                <a:headEnd/>
                <a:tailEnd/>
              </a14:hiddenLine>
            </a:ext>
          </a:extLst>
        </p:spPr>
        <p:txBody>
          <a:bodyPr rot="10800000" vert="eaVert" wrap="none" anchor="ctr"/>
          <a:lstStyle/>
          <a:p>
            <a:pPr algn="just"/>
            <a:endParaRPr lang="en-US" sz="2400" b="1" dirty="0">
              <a:solidFill>
                <a:srgbClr val="000000"/>
              </a:solidFill>
              <a:latin typeface="+mj-lt"/>
              <a:cs typeface="Arial" pitchFamily="34" charset="0"/>
            </a:endParaRPr>
          </a:p>
        </p:txBody>
      </p:sp>
    </p:spTree>
    <p:extLst>
      <p:ext uri="{BB962C8B-B14F-4D97-AF65-F5344CB8AC3E}">
        <p14:creationId xmlns:p14="http://schemas.microsoft.com/office/powerpoint/2010/main" val="1432124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sz="2800" b="1" dirty="0" smtClean="0">
                <a:solidFill>
                  <a:schemeClr val="tx2"/>
                </a:solidFill>
                <a:latin typeface="Arial" charset="0"/>
                <a:cs typeface="Times New Roman" pitchFamily="18" charset="0"/>
              </a:rPr>
              <a:t>1.2  The New Focus on Knowledge as a Competitive Resources</a:t>
            </a:r>
            <a:endParaRPr lang="en-US" altLang="en-US" sz="28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5</a:t>
            </a:fld>
            <a:endParaRPr lang="en-US"/>
          </a:p>
        </p:txBody>
      </p:sp>
    </p:spTree>
    <p:extLst>
      <p:ext uri="{BB962C8B-B14F-4D97-AF65-F5344CB8AC3E}">
        <p14:creationId xmlns:p14="http://schemas.microsoft.com/office/powerpoint/2010/main" val="18634685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0"/>
            <a:ext cx="6781800" cy="646331"/>
          </a:xfrm>
          <a:prstGeom prst="rect">
            <a:avLst/>
          </a:prstGeom>
        </p:spPr>
        <p:txBody>
          <a:bodyPr wrap="square">
            <a:spAutoFit/>
          </a:bodyPr>
          <a:lstStyle/>
          <a:p>
            <a:pPr algn="ctr"/>
            <a:r>
              <a:rPr lang="en-US" sz="3600" b="1" dirty="0" smtClean="0"/>
              <a:t>Competitive Resources</a:t>
            </a:r>
            <a:endParaRPr lang="en-US" sz="3600" b="1" dirty="0"/>
          </a:p>
        </p:txBody>
      </p:sp>
      <p:graphicFrame>
        <p:nvGraphicFramePr>
          <p:cNvPr id="268306" name="Diagram 268305"/>
          <p:cNvGraphicFramePr/>
          <p:nvPr>
            <p:extLst>
              <p:ext uri="{D42A27DB-BD31-4B8C-83A1-F6EECF244321}">
                <p14:modId xmlns:p14="http://schemas.microsoft.com/office/powerpoint/2010/main" val="3683907006"/>
              </p:ext>
            </p:extLst>
          </p:nvPr>
        </p:nvGraphicFramePr>
        <p:xfrm>
          <a:off x="1524000" y="97653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 name="Rectangle 50"/>
          <p:cNvSpPr/>
          <p:nvPr/>
        </p:nvSpPr>
        <p:spPr>
          <a:xfrm>
            <a:off x="381000" y="5181600"/>
            <a:ext cx="8534400" cy="1569660"/>
          </a:xfrm>
          <a:prstGeom prst="rect">
            <a:avLst/>
          </a:prstGeom>
        </p:spPr>
        <p:txBody>
          <a:bodyPr wrap="square">
            <a:spAutoFit/>
          </a:bodyPr>
          <a:lstStyle/>
          <a:p>
            <a:pPr marL="342900" indent="-342900" algn="just">
              <a:buFont typeface="Wingdings" panose="05000000000000000000" pitchFamily="2" charset="2"/>
              <a:buChar char="§"/>
            </a:pPr>
            <a:r>
              <a:rPr lang="en-US" sz="2400" dirty="0" smtClean="0"/>
              <a:t>The knowledge worker is the single greatest asset. </a:t>
            </a:r>
          </a:p>
          <a:p>
            <a:pPr marL="342900" indent="-342900" algn="just">
              <a:buFont typeface="Wingdings" panose="05000000000000000000" pitchFamily="2" charset="2"/>
              <a:buChar char="§"/>
            </a:pPr>
            <a:r>
              <a:rPr lang="en-US" sz="2400" dirty="0" smtClean="0"/>
              <a:t>Knowledge workers is a knowledge executive who knows how to allocate knowledge to productive use, just as the capitalist knew how to allocate capital to productive use</a:t>
            </a:r>
            <a:endParaRPr lang="en-US" sz="2400" dirty="0"/>
          </a:p>
        </p:txBody>
      </p:sp>
    </p:spTree>
    <p:extLst>
      <p:ext uri="{BB962C8B-B14F-4D97-AF65-F5344CB8AC3E}">
        <p14:creationId xmlns:p14="http://schemas.microsoft.com/office/powerpoint/2010/main" val="482106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b="1" dirty="0" smtClean="0">
                <a:solidFill>
                  <a:schemeClr val="tx2"/>
                </a:solidFill>
                <a:latin typeface="Arial" charset="0"/>
                <a:cs typeface="Times New Roman" pitchFamily="18" charset="0"/>
              </a:rPr>
              <a:t>1.3  Tacit vs Explicit Knowledge</a:t>
            </a:r>
            <a:endParaRPr lang="en-US" altLang="en-US"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7</a:t>
            </a:fld>
            <a:endParaRPr lang="en-US"/>
          </a:p>
        </p:txBody>
      </p:sp>
    </p:spTree>
    <p:extLst>
      <p:ext uri="{BB962C8B-B14F-4D97-AF65-F5344CB8AC3E}">
        <p14:creationId xmlns:p14="http://schemas.microsoft.com/office/powerpoint/2010/main" val="24382937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76" y="1447800"/>
            <a:ext cx="9352776" cy="421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19200" y="420469"/>
            <a:ext cx="5715000" cy="646331"/>
          </a:xfrm>
          <a:prstGeom prst="rect">
            <a:avLst/>
          </a:prstGeom>
        </p:spPr>
        <p:txBody>
          <a:bodyPr wrap="square">
            <a:spAutoFit/>
          </a:bodyPr>
          <a:lstStyle/>
          <a:p>
            <a:r>
              <a:rPr lang="en-US" altLang="en-US" sz="3600" b="1" dirty="0"/>
              <a:t>Knowledge Hierarchy</a:t>
            </a:r>
            <a:endParaRPr lang="en-US" sz="3600" b="1" dirty="0"/>
          </a:p>
        </p:txBody>
      </p:sp>
    </p:spTree>
    <p:extLst>
      <p:ext uri="{BB962C8B-B14F-4D97-AF65-F5344CB8AC3E}">
        <p14:creationId xmlns:p14="http://schemas.microsoft.com/office/powerpoint/2010/main" val="2605076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2413" cy="632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4480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1179</TotalTime>
  <Words>2327</Words>
  <Application>Microsoft Office PowerPoint</Application>
  <PresentationFormat>On-screen Show (4:3)</PresentationFormat>
  <Paragraphs>206</Paragraphs>
  <Slides>31</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Knowledge Revisited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Concept of Strategy</dc:title>
  <dc:creator>User</dc:creator>
  <cp:lastModifiedBy>Rhian Indradewa</cp:lastModifiedBy>
  <cp:revision>104</cp:revision>
  <dcterms:created xsi:type="dcterms:W3CDTF">2013-08-01T03:39:28Z</dcterms:created>
  <dcterms:modified xsi:type="dcterms:W3CDTF">2019-03-16T00:58:05Z</dcterms:modified>
</cp:coreProperties>
</file>