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handoutMasterIdLst>
    <p:handoutMasterId r:id="rId51"/>
  </p:handoutMasterIdLst>
  <p:sldIdLst>
    <p:sldId id="376" r:id="rId2"/>
    <p:sldId id="443" r:id="rId3"/>
    <p:sldId id="446" r:id="rId4"/>
    <p:sldId id="447" r:id="rId5"/>
    <p:sldId id="448" r:id="rId6"/>
    <p:sldId id="449" r:id="rId7"/>
    <p:sldId id="450" r:id="rId8"/>
    <p:sldId id="451" r:id="rId9"/>
    <p:sldId id="452" r:id="rId10"/>
    <p:sldId id="453" r:id="rId11"/>
    <p:sldId id="454" r:id="rId12"/>
    <p:sldId id="467" r:id="rId13"/>
    <p:sldId id="468" r:id="rId14"/>
    <p:sldId id="469" r:id="rId15"/>
    <p:sldId id="470" r:id="rId16"/>
    <p:sldId id="471" r:id="rId17"/>
    <p:sldId id="442" r:id="rId18"/>
    <p:sldId id="501" r:id="rId19"/>
    <p:sldId id="497" r:id="rId20"/>
    <p:sldId id="498" r:id="rId21"/>
    <p:sldId id="478" r:id="rId22"/>
    <p:sldId id="482" r:id="rId23"/>
    <p:sldId id="444" r:id="rId24"/>
    <p:sldId id="531" r:id="rId25"/>
    <p:sldId id="532" r:id="rId26"/>
    <p:sldId id="533" r:id="rId27"/>
    <p:sldId id="534" r:id="rId28"/>
    <p:sldId id="535" r:id="rId29"/>
    <p:sldId id="536" r:id="rId30"/>
    <p:sldId id="537" r:id="rId31"/>
    <p:sldId id="538" r:id="rId32"/>
    <p:sldId id="539" r:id="rId33"/>
    <p:sldId id="540" r:id="rId34"/>
    <p:sldId id="541" r:id="rId35"/>
    <p:sldId id="542" r:id="rId36"/>
    <p:sldId id="543" r:id="rId37"/>
    <p:sldId id="544" r:id="rId38"/>
    <p:sldId id="545" r:id="rId39"/>
    <p:sldId id="546" r:id="rId40"/>
    <p:sldId id="547" r:id="rId41"/>
    <p:sldId id="548" r:id="rId42"/>
    <p:sldId id="528" r:id="rId43"/>
    <p:sldId id="488" r:id="rId44"/>
    <p:sldId id="489" r:id="rId45"/>
    <p:sldId id="529" r:id="rId46"/>
    <p:sldId id="503" r:id="rId47"/>
    <p:sldId id="504" r:id="rId48"/>
    <p:sldId id="507"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2592" y="-60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2E6588-E581-4D8E-9DFB-0B7DC585CED2}" type="datetimeFigureOut">
              <a:rPr lang="en-US" smtClean="0"/>
              <a:t>3/23/2019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577E77-0AAE-47DC-A30C-1E38811736A4}" type="slidenum">
              <a:rPr lang="en-US" smtClean="0"/>
              <a:t>‹#›</a:t>
            </a:fld>
            <a:endParaRPr lang="en-US"/>
          </a:p>
        </p:txBody>
      </p:sp>
    </p:spTree>
    <p:extLst>
      <p:ext uri="{BB962C8B-B14F-4D97-AF65-F5344CB8AC3E}">
        <p14:creationId xmlns:p14="http://schemas.microsoft.com/office/powerpoint/2010/main" val="24685397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4582A-9F52-4A38-877F-F0B4601B8E20}" type="datetimeFigureOut">
              <a:rPr lang="en-US" smtClean="0"/>
              <a:t>3/23/2019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2A066D-53FF-4080-A939-6F0E48146D99}" type="slidenum">
              <a:rPr lang="en-US" smtClean="0"/>
              <a:t>‹#›</a:t>
            </a:fld>
            <a:endParaRPr lang="en-US"/>
          </a:p>
        </p:txBody>
      </p:sp>
    </p:spTree>
    <p:extLst>
      <p:ext uri="{BB962C8B-B14F-4D97-AF65-F5344CB8AC3E}">
        <p14:creationId xmlns:p14="http://schemas.microsoft.com/office/powerpoint/2010/main" val="4051731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z="1800" dirty="0" smtClean="0">
              <a:latin typeface="Verdana"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D61B3E2C-8260-4BCA-A3BC-755A4DA52017}" type="slidenum">
              <a:rPr lang="en-US" altLang="en-US" smtClean="0">
                <a:latin typeface="Tahoma" pitchFamily="34" charset="0"/>
              </a:rPr>
              <a:pPr algn="r" eaLnBrk="1" hangingPunct="1">
                <a:spcBef>
                  <a:spcPct val="0"/>
                </a:spcBef>
              </a:pPr>
              <a:t>43</a:t>
            </a:fld>
            <a:endParaRPr lang="en-US" altLang="en-US" dirty="0" smtClean="0">
              <a:latin typeface="Tahoma" pitchFamily="34" charset="0"/>
            </a:endParaRPr>
          </a:p>
        </p:txBody>
      </p:sp>
    </p:spTree>
    <p:extLst>
      <p:ext uri="{BB962C8B-B14F-4D97-AF65-F5344CB8AC3E}">
        <p14:creationId xmlns:p14="http://schemas.microsoft.com/office/powerpoint/2010/main" val="3912942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22">
              <a:defRPr sz="1400">
                <a:solidFill>
                  <a:schemeClr val="tx1"/>
                </a:solidFill>
                <a:latin typeface="Arial" charset="0"/>
              </a:defRPr>
            </a:lvl1pPr>
            <a:lvl2pPr marL="729057" indent="-280406" defTabSz="911322">
              <a:defRPr sz="1400">
                <a:solidFill>
                  <a:schemeClr val="tx1"/>
                </a:solidFill>
                <a:latin typeface="Arial" charset="0"/>
              </a:defRPr>
            </a:lvl2pPr>
            <a:lvl3pPr marL="1121626" indent="-224325" defTabSz="911322">
              <a:defRPr sz="1400">
                <a:solidFill>
                  <a:schemeClr val="tx1"/>
                </a:solidFill>
                <a:latin typeface="Arial" charset="0"/>
              </a:defRPr>
            </a:lvl3pPr>
            <a:lvl4pPr marL="1570276" indent="-224325" defTabSz="911322">
              <a:defRPr sz="1400">
                <a:solidFill>
                  <a:schemeClr val="tx1"/>
                </a:solidFill>
                <a:latin typeface="Arial" charset="0"/>
              </a:defRPr>
            </a:lvl4pPr>
            <a:lvl5pPr marL="2018927" indent="-224325" defTabSz="911322">
              <a:defRPr sz="1400">
                <a:solidFill>
                  <a:schemeClr val="tx1"/>
                </a:solidFill>
                <a:latin typeface="Arial" charset="0"/>
              </a:defRPr>
            </a:lvl5pPr>
            <a:lvl6pPr marL="2467577" indent="-224325" defTabSz="911322" eaLnBrk="0" fontAlgn="base" hangingPunct="0">
              <a:spcBef>
                <a:spcPct val="0"/>
              </a:spcBef>
              <a:spcAft>
                <a:spcPct val="0"/>
              </a:spcAft>
              <a:defRPr sz="1400">
                <a:solidFill>
                  <a:schemeClr val="tx1"/>
                </a:solidFill>
                <a:latin typeface="Arial" charset="0"/>
              </a:defRPr>
            </a:lvl6pPr>
            <a:lvl7pPr marL="2916227" indent="-224325" defTabSz="911322" eaLnBrk="0" fontAlgn="base" hangingPunct="0">
              <a:spcBef>
                <a:spcPct val="0"/>
              </a:spcBef>
              <a:spcAft>
                <a:spcPct val="0"/>
              </a:spcAft>
              <a:defRPr sz="1400">
                <a:solidFill>
                  <a:schemeClr val="tx1"/>
                </a:solidFill>
                <a:latin typeface="Arial" charset="0"/>
              </a:defRPr>
            </a:lvl7pPr>
            <a:lvl8pPr marL="3364878" indent="-224325" defTabSz="911322" eaLnBrk="0" fontAlgn="base" hangingPunct="0">
              <a:spcBef>
                <a:spcPct val="0"/>
              </a:spcBef>
              <a:spcAft>
                <a:spcPct val="0"/>
              </a:spcAft>
              <a:defRPr sz="1400">
                <a:solidFill>
                  <a:schemeClr val="tx1"/>
                </a:solidFill>
                <a:latin typeface="Arial" charset="0"/>
              </a:defRPr>
            </a:lvl8pPr>
            <a:lvl9pPr marL="3813528" indent="-224325" defTabSz="911322" eaLnBrk="0" fontAlgn="base" hangingPunct="0">
              <a:spcBef>
                <a:spcPct val="0"/>
              </a:spcBef>
              <a:spcAft>
                <a:spcPct val="0"/>
              </a:spcAft>
              <a:defRPr sz="1400">
                <a:solidFill>
                  <a:schemeClr val="tx1"/>
                </a:solidFill>
                <a:latin typeface="Arial" charset="0"/>
              </a:defRPr>
            </a:lvl9pPr>
          </a:lstStyle>
          <a:p>
            <a:fld id="{928ED73A-ADEF-41BF-97FA-873CA9C16755}" type="slidenum">
              <a:rPr lang="en-US" altLang="en-US" sz="1000">
                <a:latin typeface="Times New Roman" pitchFamily="18" charset="0"/>
              </a:rPr>
              <a:pPr/>
              <a:t>45</a:t>
            </a:fld>
            <a:endParaRPr lang="en-US" altLang="en-US" sz="1000">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419225" y="1303338"/>
            <a:ext cx="4044950" cy="3035300"/>
          </a:xfrm>
        </p:spPr>
      </p:sp>
      <p:sp>
        <p:nvSpPr>
          <p:cNvPr id="62467" name="Rectangle 3"/>
          <p:cNvSpPr>
            <a:spLocks noGrp="1" noChangeArrowheads="1"/>
          </p:cNvSpPr>
          <p:nvPr>
            <p:ph type="body" idx="1"/>
          </p:nvPr>
        </p:nvSpPr>
        <p:spPr>
          <a:xfrm>
            <a:off x="656916" y="4835890"/>
            <a:ext cx="5519323" cy="31791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84" tIns="44943" rIns="89884" bIns="44943"/>
          <a:lstStyle/>
          <a:p>
            <a:pPr>
              <a:lnSpc>
                <a:spcPct val="100000"/>
              </a:lnSpc>
            </a:pPr>
            <a:r>
              <a:rPr lang="en-US" altLang="en-US" smtClean="0"/>
              <a:t>Overall focus is on learning actionable knowledge</a:t>
            </a:r>
          </a:p>
          <a:p>
            <a:pPr>
              <a:lnSpc>
                <a:spcPct val="100000"/>
              </a:lnSpc>
            </a:pPr>
            <a:r>
              <a:rPr lang="en-US" altLang="en-US" smtClean="0"/>
              <a:t>Organizations successful at KM Generate and Generalize knowledge</a:t>
            </a:r>
          </a:p>
          <a:p>
            <a:pPr>
              <a:lnSpc>
                <a:spcPct val="100000"/>
              </a:lnSpc>
            </a:pPr>
            <a:r>
              <a:rPr lang="en-US" altLang="en-US" smtClean="0"/>
              <a:t>Generate - Create new knowledge and Identify knowledge that exists inside and outside the organization</a:t>
            </a:r>
          </a:p>
          <a:p>
            <a:pPr>
              <a:lnSpc>
                <a:spcPct val="100000"/>
              </a:lnSpc>
            </a:pPr>
            <a:r>
              <a:rPr lang="en-US" altLang="en-US" smtClean="0"/>
              <a:t>Generalize - Transfer Knowledge from person to person, group to group, organization to organization</a:t>
            </a:r>
          </a:p>
          <a:p>
            <a:pPr>
              <a:lnSpc>
                <a:spcPct val="100000"/>
              </a:lnSpc>
            </a:pPr>
            <a:r>
              <a:rPr lang="en-US" altLang="en-US" smtClean="0"/>
              <a:t>Diffusion - tacit/explicit - Tacit - Dialogue, Explicit - someone creates an external representation of their understanding (Word, e-mail, PowerPoint)</a:t>
            </a:r>
          </a:p>
          <a:p>
            <a:pPr>
              <a:lnSpc>
                <a:spcPct val="100000"/>
              </a:lnSpc>
            </a:pPr>
            <a:r>
              <a:rPr lang="en-US" altLang="en-US" smtClean="0"/>
              <a:t>Integration - Knowledge transfer only matters to the receiver. Person knowledge is transferred to must be open to new ideas, able to challenge assumptions to integrate into their mental model.</a:t>
            </a:r>
          </a:p>
          <a:p>
            <a:pPr>
              <a:lnSpc>
                <a:spcPct val="100000"/>
              </a:lnSpc>
            </a:pPr>
            <a:r>
              <a:rPr lang="en-US" altLang="en-US" smtClean="0"/>
              <a:t>Modification - Knowledge is never received “pure”, typically the receiver takes out the pieces that work for him/her.</a:t>
            </a:r>
          </a:p>
          <a:p>
            <a:pPr>
              <a:lnSpc>
                <a:spcPct val="100000"/>
              </a:lnSpc>
            </a:pPr>
            <a:r>
              <a:rPr lang="en-US" altLang="en-US" smtClean="0"/>
              <a:t>Action - Important experiential knowledge is built through action. Wouldn’t expect someone to be able to &lt;choose example&gt; by reading a book or paper. Need tacit knowledge built up in action.</a:t>
            </a:r>
          </a:p>
          <a:p>
            <a:pPr>
              <a:lnSpc>
                <a:spcPct val="100000"/>
              </a:lnSpc>
            </a:pPr>
            <a:r>
              <a:rPr lang="en-US" altLang="en-US" smtClean="0"/>
              <a:t>Need metrics to determine success in each area and to provide incentive. Not measured it won’t get done.</a:t>
            </a:r>
          </a:p>
          <a:p>
            <a:pPr>
              <a:lnSpc>
                <a:spcPct val="100000"/>
              </a:lnSpc>
            </a:pPr>
            <a:r>
              <a:rPr lang="en-US" altLang="en-US" smtClean="0"/>
              <a:t>Focus of this MSR is on metrics and incentives for the diffusion process.</a:t>
            </a:r>
          </a:p>
          <a:p>
            <a:pPr>
              <a:lnSpc>
                <a:spcPct val="100000"/>
              </a:lnSpc>
            </a:pPr>
            <a:r>
              <a:rPr lang="en-US" altLang="en-US" smtClean="0"/>
              <a:t>Examine available tools and develop tools for each area. (I.e. Expert Finder (identification), CVW - diffusion, Invention Machine (integration), PowerSim (Action)</a:t>
            </a:r>
          </a:p>
          <a:p>
            <a:pPr>
              <a:lnSpc>
                <a:spcPct val="100000"/>
              </a:lnSpc>
            </a:pPr>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419225" y="1303338"/>
            <a:ext cx="4044950" cy="3035300"/>
          </a:xfrm>
        </p:spPr>
      </p:sp>
      <p:sp>
        <p:nvSpPr>
          <p:cNvPr id="63491" name="Rectangle 3"/>
          <p:cNvSpPr>
            <a:spLocks noGrp="1" noChangeArrowheads="1"/>
          </p:cNvSpPr>
          <p:nvPr>
            <p:ph type="body" idx="1"/>
          </p:nvPr>
        </p:nvSpPr>
        <p:spPr>
          <a:xfrm>
            <a:off x="656916" y="4835890"/>
            <a:ext cx="5519323" cy="31791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84" tIns="44943" rIns="89884" bIns="44943"/>
          <a:lstStyle/>
          <a:p>
            <a:r>
              <a:rPr lang="en-US" altLang="en-US" smtClean="0"/>
              <a:t>Focused on teaching others because good indicator of all other principles and gives a notion of tacit diffusion. Paper is available online.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419225" y="1303338"/>
            <a:ext cx="4044950" cy="3035300"/>
          </a:xfrm>
        </p:spPr>
      </p:sp>
      <p:sp>
        <p:nvSpPr>
          <p:cNvPr id="66563" name="Rectangle 3"/>
          <p:cNvSpPr>
            <a:spLocks noGrp="1" noChangeArrowheads="1"/>
          </p:cNvSpPr>
          <p:nvPr>
            <p:ph type="body" idx="1"/>
          </p:nvPr>
        </p:nvSpPr>
        <p:spPr>
          <a:xfrm>
            <a:off x="656916" y="4835890"/>
            <a:ext cx="5519323" cy="31791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84" tIns="44943" rIns="89884" bIns="44943"/>
          <a:lstStyle/>
          <a:p>
            <a:r>
              <a:rPr lang="en-US" altLang="en-US" smtClean="0"/>
              <a:t>What do we mean by Knowledge Transfer Events?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2</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67B7CA-E338-443C-ADED-164374736324}" type="slidenum">
              <a:rPr lang="en-US" altLang="zh-TW"/>
              <a:pPr/>
              <a:t>3</a:t>
            </a:fld>
            <a:endParaRPr lang="en-US" altLang="zh-TW"/>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1BCAAF-262D-4351-AA40-C2670B54DF7B}" type="slidenum">
              <a:rPr lang="en-US" altLang="zh-TW"/>
              <a:pPr/>
              <a:t>4</a:t>
            </a:fld>
            <a:endParaRPr lang="en-US" altLang="zh-TW"/>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17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74750" y="1123950"/>
            <a:ext cx="4535488" cy="3402013"/>
          </a:xfrm>
          <a:ln w="12700" cap="flat">
            <a:solidFill>
              <a:schemeClr val="tx1"/>
            </a:solidFill>
            <a:miter lim="800000"/>
            <a:headEnd/>
            <a:tailEnd/>
          </a:ln>
        </p:spPr>
      </p:sp>
      <p:sp>
        <p:nvSpPr>
          <p:cNvPr id="60419" name="Rectangle 3"/>
          <p:cNvSpPr>
            <a:spLocks noGrp="1" noChangeArrowheads="1"/>
          </p:cNvSpPr>
          <p:nvPr>
            <p:ph type="body" idx="1"/>
          </p:nvPr>
        </p:nvSpPr>
        <p:spPr>
          <a:xfrm>
            <a:off x="656915" y="4831205"/>
            <a:ext cx="5517770" cy="36554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909" tIns="50748" rIns="99909" bIns="50748"/>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ln/>
          <a:extLst/>
        </p:spPr>
        <p:txBody>
          <a:bodyPr/>
          <a:lstStyle/>
          <a:p>
            <a:pPr>
              <a:defRPr/>
            </a:pPr>
            <a:endParaRPr lang="en-US" dirty="0"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4D2B6A6A-5FCC-47A1-916B-86176224A323}" type="slidenum">
              <a:rPr lang="en-US" altLang="en-US" smtClean="0">
                <a:latin typeface="Tahoma" pitchFamily="34" charset="0"/>
              </a:rPr>
              <a:pPr algn="r" eaLnBrk="1" hangingPunct="1">
                <a:spcBef>
                  <a:spcPct val="0"/>
                </a:spcBef>
              </a:pPr>
              <a:t>22</a:t>
            </a:fld>
            <a:endParaRPr lang="en-US" altLang="en-US" dirty="0" smtClean="0">
              <a:latin typeface="Tahoma" pitchFamily="34" charset="0"/>
            </a:endParaRPr>
          </a:p>
        </p:txBody>
      </p:sp>
    </p:spTree>
    <p:extLst>
      <p:ext uri="{BB962C8B-B14F-4D97-AF65-F5344CB8AC3E}">
        <p14:creationId xmlns:p14="http://schemas.microsoft.com/office/powerpoint/2010/main" val="279583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23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427163" y="1311275"/>
            <a:ext cx="4029075" cy="3022600"/>
          </a:xfrm>
          <a:ln w="12700" cap="flat">
            <a:solidFill>
              <a:schemeClr val="tx1"/>
            </a:solidFill>
            <a:miter lim="800000"/>
            <a:headEnd/>
            <a:tailEnd/>
          </a:ln>
        </p:spPr>
      </p:sp>
      <p:sp>
        <p:nvSpPr>
          <p:cNvPr id="86019" name="Rectangle 3"/>
          <p:cNvSpPr>
            <a:spLocks noGrp="1" noChangeArrowheads="1"/>
          </p:cNvSpPr>
          <p:nvPr>
            <p:ph type="body" idx="1"/>
          </p:nvPr>
        </p:nvSpPr>
        <p:spPr>
          <a:xfrm>
            <a:off x="656916" y="4835890"/>
            <a:ext cx="5519323" cy="31776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156" tIns="49163" rIns="95156" bIns="49163"/>
          <a:lstStyle/>
          <a:p>
            <a:pPr defTabSz="909763">
              <a:lnSpc>
                <a:spcPts val="5790"/>
              </a:lnSpc>
              <a:tabLst>
                <a:tab pos="934688" algn="l"/>
                <a:tab pos="1869377" algn="l"/>
                <a:tab pos="2804065" algn="l"/>
                <a:tab pos="3740311" algn="l"/>
                <a:tab pos="5841802" algn="r"/>
              </a:tabLst>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0520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34434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183908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15888"/>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4643438" y="6597650"/>
            <a:ext cx="4284662" cy="260350"/>
          </a:xfrm>
        </p:spPr>
        <p:txBody>
          <a:bodyPr/>
          <a:lstStyle>
            <a:lvl1pPr>
              <a:defRPr/>
            </a:lvl1pPr>
          </a:lstStyle>
          <a:p>
            <a:endParaRPr lang="en-US" altLang="en-US"/>
          </a:p>
        </p:txBody>
      </p:sp>
    </p:spTree>
    <p:extLst>
      <p:ext uri="{BB962C8B-B14F-4D97-AF65-F5344CB8AC3E}">
        <p14:creationId xmlns:p14="http://schemas.microsoft.com/office/powerpoint/2010/main" val="96733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245856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76071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70196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213086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19024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09146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99666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45834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69481-C428-4771-9FA9-CCBED72DD0C4}" type="slidenum">
              <a:rPr lang="en-US" smtClean="0"/>
              <a:t>‹#›</a:t>
            </a:fld>
            <a:endParaRPr lang="en-US"/>
          </a:p>
        </p:txBody>
      </p:sp>
    </p:spTree>
    <p:extLst>
      <p:ext uri="{BB962C8B-B14F-4D97-AF65-F5344CB8AC3E}">
        <p14:creationId xmlns:p14="http://schemas.microsoft.com/office/powerpoint/2010/main" val="25963009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870896" y="358914"/>
            <a:ext cx="5596704" cy="707886"/>
          </a:xfrm>
          <a:prstGeom prst="rect">
            <a:avLst/>
          </a:prstGeom>
          <a:noFill/>
          <a:ln w="12700">
            <a:noFill/>
            <a:miter lim="800000"/>
            <a:headEnd/>
            <a:tailEnd/>
          </a:ln>
          <a:effectLst/>
        </p:spPr>
        <p:txBody>
          <a:bodyPr wrap="square">
            <a:spAutoFit/>
          </a:bodyPr>
          <a:lstStyle/>
          <a:p>
            <a:pPr algn="ctr" eaLnBrk="0" hangingPunct="0">
              <a:defRPr/>
            </a:pPr>
            <a:r>
              <a:rPr lang="en-US" sz="4000" b="1" dirty="0" smtClean="0">
                <a:effectLst>
                  <a:outerShdw blurRad="38100" dist="38100" dir="2700000" algn="tl">
                    <a:srgbClr val="C0C0C0"/>
                  </a:outerShdw>
                </a:effectLst>
              </a:rPr>
              <a:t>WEEK</a:t>
            </a:r>
            <a:r>
              <a:rPr lang="en-US" sz="4000" b="1" dirty="0" smtClean="0">
                <a:effectLst>
                  <a:outerShdw blurRad="38100" dist="38100" dir="2700000" algn="tl">
                    <a:srgbClr val="C0C0C0"/>
                  </a:outerShdw>
                </a:effectLst>
                <a:cs typeface="+mn-cs"/>
              </a:rPr>
              <a:t> 2</a:t>
            </a:r>
            <a:r>
              <a:rPr lang="en-US" sz="1600" b="1" dirty="0" smtClean="0">
                <a:solidFill>
                  <a:srgbClr val="9F0F10"/>
                </a:solidFill>
                <a:effectLst>
                  <a:outerShdw blurRad="38100" dist="38100" dir="2700000" algn="tl">
                    <a:srgbClr val="C0C0C0"/>
                  </a:outerShdw>
                </a:effectLst>
                <a:cs typeface="+mn-cs"/>
              </a:rPr>
              <a:t> </a:t>
            </a:r>
            <a:endParaRPr lang="en-US" sz="1600" b="1" dirty="0">
              <a:solidFill>
                <a:srgbClr val="9F0F10"/>
              </a:solidFill>
              <a:effectLst>
                <a:outerShdw blurRad="38100" dist="38100" dir="2700000" algn="tl">
                  <a:srgbClr val="C0C0C0"/>
                </a:outerShdw>
              </a:effectLst>
              <a:cs typeface="+mn-cs"/>
            </a:endParaRPr>
          </a:p>
        </p:txBody>
      </p:sp>
      <p:sp>
        <p:nvSpPr>
          <p:cNvPr id="2052" name="Text Box 4"/>
          <p:cNvSpPr txBox="1">
            <a:spLocks noChangeArrowheads="1"/>
          </p:cNvSpPr>
          <p:nvPr/>
        </p:nvSpPr>
        <p:spPr bwMode="auto">
          <a:xfrm>
            <a:off x="152400" y="2550855"/>
            <a:ext cx="8991600" cy="2554545"/>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gn="ctr" eaLnBrk="0" hangingPunct="0">
              <a:spcBef>
                <a:spcPct val="50000"/>
              </a:spcBef>
              <a:defRPr/>
            </a:pPr>
            <a:r>
              <a:rPr lang="en-US" altLang="en-US" sz="4000" b="1" dirty="0" smtClean="0">
                <a:solidFill>
                  <a:srgbClr val="9F0F10"/>
                </a:solidFill>
                <a:effectLst>
                  <a:outerShdw blurRad="38100" dist="38100" dir="2700000" algn="tl">
                    <a:srgbClr val="C0C0C0"/>
                  </a:outerShdw>
                </a:effectLst>
                <a:latin typeface="Century Schoolbook" pitchFamily="18" charset="0"/>
                <a:cs typeface="Times New Roman" pitchFamily="18" charset="0"/>
              </a:rPr>
              <a:t>KNOWLEDGE MANAGEMENT</a:t>
            </a:r>
          </a:p>
          <a:p>
            <a:pPr algn="ctr" eaLnBrk="0" hangingPunct="0">
              <a:spcBef>
                <a:spcPct val="50000"/>
              </a:spcBef>
              <a:defRPr/>
            </a:pPr>
            <a:r>
              <a:rPr lang="en-US" sz="4000" b="1" dirty="0" smtClean="0">
                <a:solidFill>
                  <a:srgbClr val="9F0F10"/>
                </a:solidFill>
                <a:effectLst>
                  <a:outerShdw blurRad="38100" dist="38100" dir="2700000" algn="tl">
                    <a:srgbClr val="C0C0C0"/>
                  </a:outerShdw>
                </a:effectLst>
                <a:latin typeface="Century Schoolbook" pitchFamily="18" charset="0"/>
                <a:cs typeface="Times New Roman" pitchFamily="18" charset="0"/>
              </a:rPr>
              <a:t>AND </a:t>
            </a:r>
          </a:p>
          <a:p>
            <a:pPr algn="ctr" eaLnBrk="0" hangingPunct="0">
              <a:spcBef>
                <a:spcPct val="50000"/>
              </a:spcBef>
              <a:defRPr/>
            </a:pPr>
            <a:r>
              <a:rPr lang="en-US" sz="4000" b="1" dirty="0" smtClean="0">
                <a:solidFill>
                  <a:srgbClr val="9F0F10"/>
                </a:solidFill>
                <a:effectLst>
                  <a:outerShdw blurRad="38100" dist="38100" dir="2700000" algn="tl">
                    <a:srgbClr val="C0C0C0"/>
                  </a:outerShdw>
                </a:effectLst>
                <a:latin typeface="Century Schoolbook" pitchFamily="18" charset="0"/>
                <a:cs typeface="Times New Roman" pitchFamily="18" charset="0"/>
              </a:rPr>
              <a:t>ORGANIZATIONAL LEARNING</a:t>
            </a:r>
            <a:endParaRPr lang="en-US" sz="4000" b="1" dirty="0">
              <a:effectLst>
                <a:outerShdw blurRad="38100" dist="38100" dir="2700000" algn="tl">
                  <a:srgbClr val="C0C0C0"/>
                </a:outerShdw>
              </a:effectLst>
            </a:endParaRPr>
          </a:p>
        </p:txBody>
      </p:sp>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Slide Number Placeholder 1"/>
          <p:cNvSpPr>
            <a:spLocks noGrp="1"/>
          </p:cNvSpPr>
          <p:nvPr>
            <p:ph type="sldNum" sz="quarter" idx="12"/>
          </p:nvPr>
        </p:nvSpPr>
        <p:spPr/>
        <p:txBody>
          <a:bodyPr/>
          <a:lstStyle/>
          <a:p>
            <a:fld id="{B2E69481-C428-4771-9FA9-CCBED72DD0C4}" type="slidenum">
              <a:rPr lang="en-US" smtClean="0"/>
              <a:t>1</a:t>
            </a:fld>
            <a:endParaRPr lang="en-US"/>
          </a:p>
        </p:txBody>
      </p:sp>
    </p:spTree>
    <p:extLst>
      <p:ext uri="{BB962C8B-B14F-4D97-AF65-F5344CB8AC3E}">
        <p14:creationId xmlns:p14="http://schemas.microsoft.com/office/powerpoint/2010/main" val="31911331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52400"/>
            <a:ext cx="8229600" cy="1143000"/>
          </a:xfrm>
        </p:spPr>
        <p:txBody>
          <a:bodyPr/>
          <a:lstStyle/>
          <a:p>
            <a:r>
              <a:rPr lang="en-US" dirty="0"/>
              <a:t>Types of Resources</a:t>
            </a:r>
          </a:p>
        </p:txBody>
      </p:sp>
      <p:sp>
        <p:nvSpPr>
          <p:cNvPr id="22531" name="Rectangle 3"/>
          <p:cNvSpPr>
            <a:spLocks noGrp="1" noChangeArrowheads="1"/>
          </p:cNvSpPr>
          <p:nvPr>
            <p:ph idx="1"/>
          </p:nvPr>
        </p:nvSpPr>
        <p:spPr>
          <a:xfrm>
            <a:off x="3400425" y="914400"/>
            <a:ext cx="5210175" cy="4740275"/>
          </a:xfrm>
        </p:spPr>
        <p:txBody>
          <a:bodyPr>
            <a:noAutofit/>
          </a:bodyPr>
          <a:lstStyle/>
          <a:p>
            <a:pPr marL="0" indent="0">
              <a:lnSpc>
                <a:spcPct val="80000"/>
              </a:lnSpc>
              <a:buFontTx/>
              <a:buNone/>
            </a:pPr>
            <a:r>
              <a:rPr lang="en-US" dirty="0"/>
              <a:t>Competencies or skills that a firm employs to transform inputs to outputs, and capacity to combine tangible and intangible resources to attain desired end</a:t>
            </a:r>
          </a:p>
          <a:p>
            <a:pPr marL="400050" lvl="1">
              <a:lnSpc>
                <a:spcPct val="80000"/>
              </a:lnSpc>
            </a:pPr>
            <a:r>
              <a:rPr lang="en-US" sz="3200" dirty="0"/>
              <a:t>Outstanding customer service</a:t>
            </a:r>
          </a:p>
          <a:p>
            <a:pPr marL="400050" lvl="1">
              <a:lnSpc>
                <a:spcPct val="80000"/>
              </a:lnSpc>
            </a:pPr>
            <a:r>
              <a:rPr lang="en-US" sz="3200" dirty="0"/>
              <a:t>Excellent product development capabilities</a:t>
            </a:r>
          </a:p>
          <a:p>
            <a:pPr marL="400050" lvl="1">
              <a:lnSpc>
                <a:spcPct val="80000"/>
              </a:lnSpc>
            </a:pPr>
            <a:r>
              <a:rPr lang="en-US" sz="3200" dirty="0"/>
              <a:t>Innovativeness of products and services</a:t>
            </a:r>
          </a:p>
          <a:p>
            <a:pPr marL="400050" lvl="1">
              <a:lnSpc>
                <a:spcPct val="80000"/>
              </a:lnSpc>
            </a:pPr>
            <a:r>
              <a:rPr lang="en-US" sz="3200" dirty="0"/>
              <a:t>Ability to hire, motivate, and retain human capital</a:t>
            </a:r>
          </a:p>
        </p:txBody>
      </p:sp>
      <p:grpSp>
        <p:nvGrpSpPr>
          <p:cNvPr id="6" name="Group 14"/>
          <p:cNvGrpSpPr>
            <a:grpSpLocks/>
          </p:cNvGrpSpPr>
          <p:nvPr/>
        </p:nvGrpSpPr>
        <p:grpSpPr bwMode="auto">
          <a:xfrm>
            <a:off x="341314" y="1524000"/>
            <a:ext cx="2857500" cy="1014413"/>
            <a:chOff x="215" y="2102"/>
            <a:chExt cx="1800" cy="639"/>
          </a:xfrm>
        </p:grpSpPr>
        <p:sp>
          <p:nvSpPr>
            <p:cNvPr id="22543" name="Rectangle 15"/>
            <p:cNvSpPr>
              <a:spLocks noChangeArrowheads="1"/>
            </p:cNvSpPr>
            <p:nvPr/>
          </p:nvSpPr>
          <p:spPr bwMode="auto">
            <a:xfrm>
              <a:off x="268" y="2155"/>
              <a:ext cx="1747" cy="586"/>
            </a:xfrm>
            <a:prstGeom prst="rect">
              <a:avLst/>
            </a:prstGeom>
            <a:solidFill>
              <a:srgbClr val="C0C0C0">
                <a:alpha val="50000"/>
              </a:srgbClr>
            </a:solidFill>
            <a:ln w="12700">
              <a:noFill/>
              <a:miter lim="800000"/>
              <a:headEnd type="none" w="sm" len="sm"/>
              <a:tailEnd type="none" w="sm" len="sm"/>
            </a:ln>
            <a:effectLst/>
          </p:spPr>
          <p:txBody>
            <a:bodyPr wrap="none" anchor="ctr"/>
            <a:lstStyle/>
            <a:p>
              <a:pPr algn="ctr"/>
              <a:endParaRPr lang="en-US" sz="2000">
                <a:solidFill>
                  <a:schemeClr val="accent2"/>
                </a:solidFill>
                <a:latin typeface="Times New Roman" charset="0"/>
              </a:endParaRPr>
            </a:p>
          </p:txBody>
        </p:sp>
        <p:grpSp>
          <p:nvGrpSpPr>
            <p:cNvPr id="7" name="Group 16"/>
            <p:cNvGrpSpPr>
              <a:grpSpLocks/>
            </p:cNvGrpSpPr>
            <p:nvPr/>
          </p:nvGrpSpPr>
          <p:grpSpPr bwMode="auto">
            <a:xfrm>
              <a:off x="215" y="2102"/>
              <a:ext cx="1747" cy="586"/>
              <a:chOff x="215" y="2102"/>
              <a:chExt cx="1747" cy="586"/>
            </a:xfrm>
          </p:grpSpPr>
          <p:sp>
            <p:nvSpPr>
              <p:cNvPr id="22545" name="Rectangle 17"/>
              <p:cNvSpPr>
                <a:spLocks noChangeArrowheads="1"/>
              </p:cNvSpPr>
              <p:nvPr/>
            </p:nvSpPr>
            <p:spPr bwMode="auto">
              <a:xfrm>
                <a:off x="215" y="2102"/>
                <a:ext cx="1747" cy="586"/>
              </a:xfrm>
              <a:prstGeom prst="rect">
                <a:avLst/>
              </a:prstGeom>
              <a:gradFill rotWithShape="0">
                <a:gsLst>
                  <a:gs pos="0">
                    <a:schemeClr val="hlink">
                      <a:gamma/>
                      <a:shade val="56078"/>
                      <a:invGamma/>
                    </a:schemeClr>
                  </a:gs>
                  <a:gs pos="100000">
                    <a:schemeClr val="hlink"/>
                  </a:gs>
                </a:gsLst>
                <a:lin ang="0" scaled="1"/>
              </a:gradFill>
              <a:ln w="12700">
                <a:noFill/>
                <a:miter lim="800000"/>
                <a:headEnd type="none" w="sm" len="sm"/>
                <a:tailEnd type="none" w="sm" len="sm"/>
              </a:ln>
              <a:effectLst/>
            </p:spPr>
            <p:txBody>
              <a:bodyPr wrap="none" anchor="ctr"/>
              <a:lstStyle/>
              <a:p>
                <a:pPr algn="ctr"/>
                <a:endParaRPr lang="en-US" sz="2000">
                  <a:solidFill>
                    <a:schemeClr val="accent2"/>
                  </a:solidFill>
                  <a:latin typeface="Times New Roman" charset="0"/>
                </a:endParaRPr>
              </a:p>
            </p:txBody>
          </p:sp>
          <p:sp>
            <p:nvSpPr>
              <p:cNvPr id="22546" name="Rectangle 18"/>
              <p:cNvSpPr>
                <a:spLocks noChangeArrowheads="1"/>
              </p:cNvSpPr>
              <p:nvPr/>
            </p:nvSpPr>
            <p:spPr bwMode="auto">
              <a:xfrm>
                <a:off x="257" y="2140"/>
                <a:ext cx="1662" cy="510"/>
              </a:xfrm>
              <a:prstGeom prst="rect">
                <a:avLst/>
              </a:prstGeom>
              <a:solidFill>
                <a:schemeClr val="bg1"/>
              </a:solidFill>
              <a:ln w="12700">
                <a:noFill/>
                <a:miter lim="800000"/>
                <a:headEnd type="none" w="sm" len="sm"/>
                <a:tailEnd type="none" w="sm" len="sm"/>
              </a:ln>
              <a:effectLst/>
            </p:spPr>
            <p:txBody>
              <a:bodyPr anchor="ctr"/>
              <a:lstStyle/>
              <a:p>
                <a:pPr algn="ctr"/>
                <a:r>
                  <a:rPr lang="en-US" sz="2400" b="1" dirty="0">
                    <a:solidFill>
                      <a:schemeClr val="tx2"/>
                    </a:solidFill>
                  </a:rPr>
                  <a:t>Organizational Capabilities</a:t>
                </a:r>
              </a:p>
            </p:txBody>
          </p:sp>
        </p:grpSp>
      </p:grpSp>
      <p:sp>
        <p:nvSpPr>
          <p:cNvPr id="2" name="Slide Number Placeholder 1"/>
          <p:cNvSpPr>
            <a:spLocks noGrp="1"/>
          </p:cNvSpPr>
          <p:nvPr>
            <p:ph type="sldNum" sz="quarter" idx="12"/>
          </p:nvPr>
        </p:nvSpPr>
        <p:spPr/>
        <p:txBody>
          <a:bodyPr/>
          <a:lstStyle/>
          <a:p>
            <a:fld id="{B2E69481-C428-4771-9FA9-CCBED72DD0C4}" type="slidenum">
              <a:rPr lang="en-US" smtClean="0"/>
              <a:t>10</a:t>
            </a:fld>
            <a:endParaRPr lang="en-US"/>
          </a:p>
        </p:txBody>
      </p:sp>
    </p:spTree>
    <p:extLst>
      <p:ext uri="{BB962C8B-B14F-4D97-AF65-F5344CB8AC3E}">
        <p14:creationId xmlns:p14="http://schemas.microsoft.com/office/powerpoint/2010/main" val="52234121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To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p:cTn id="12" dur="500" fill="hold"/>
                                        <p:tgtEl>
                                          <p:spTgt spid="22531">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2531">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22531">
                                            <p:txEl>
                                              <p:pRg st="1" end="1"/>
                                            </p:txEl>
                                          </p:spTgt>
                                        </p:tgtEl>
                                        <p:attrNameLst>
                                          <p:attrName>style.visibility</p:attrName>
                                        </p:attrNameLst>
                                      </p:cBhvr>
                                      <p:to>
                                        <p:strVal val="visible"/>
                                      </p:to>
                                    </p:set>
                                    <p:anim calcmode="lin" valueType="num">
                                      <p:cBhvr>
                                        <p:cTn id="20" dur="500" fill="hold"/>
                                        <p:tgtEl>
                                          <p:spTgt spid="22531">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22531">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2253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7" presetClass="entr" presetSubtype="8" fill="hold" grpId="0" nodeType="clickEffect">
                                  <p:stCondLst>
                                    <p:cond delay="0"/>
                                  </p:stCondLst>
                                  <p:childTnLst>
                                    <p:set>
                                      <p:cBhvr>
                                        <p:cTn id="27" dur="1" fill="hold">
                                          <p:stCondLst>
                                            <p:cond delay="0"/>
                                          </p:stCondLst>
                                        </p:cTn>
                                        <p:tgtEl>
                                          <p:spTgt spid="22531">
                                            <p:txEl>
                                              <p:pRg st="2" end="2"/>
                                            </p:txEl>
                                          </p:spTgt>
                                        </p:tgtEl>
                                        <p:attrNameLst>
                                          <p:attrName>style.visibility</p:attrName>
                                        </p:attrNameLst>
                                      </p:cBhvr>
                                      <p:to>
                                        <p:strVal val="visible"/>
                                      </p:to>
                                    </p:set>
                                    <p:anim calcmode="lin" valueType="num">
                                      <p:cBhvr>
                                        <p:cTn id="28" dur="500" fill="hold"/>
                                        <p:tgtEl>
                                          <p:spTgt spid="22531">
                                            <p:txEl>
                                              <p:pRg st="2" end="2"/>
                                            </p:txEl>
                                          </p:spTgt>
                                        </p:tgtEl>
                                        <p:attrNameLst>
                                          <p:attrName>ppt_x</p:attrName>
                                        </p:attrNameLst>
                                      </p:cBhvr>
                                      <p:tavLst>
                                        <p:tav tm="0">
                                          <p:val>
                                            <p:strVal val="#ppt_x-#ppt_w/2"/>
                                          </p:val>
                                        </p:tav>
                                        <p:tav tm="100000">
                                          <p:val>
                                            <p:strVal val="#ppt_x"/>
                                          </p:val>
                                        </p:tav>
                                      </p:tavLst>
                                    </p:anim>
                                    <p:anim calcmode="lin" valueType="num">
                                      <p:cBhvr>
                                        <p:cTn id="29" dur="500" fill="hold"/>
                                        <p:tgtEl>
                                          <p:spTgt spid="22531">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2253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22531">
                                            <p:txEl>
                                              <p:pRg st="3" end="3"/>
                                            </p:txEl>
                                          </p:spTgt>
                                        </p:tgtEl>
                                        <p:attrNameLst>
                                          <p:attrName>style.visibility</p:attrName>
                                        </p:attrNameLst>
                                      </p:cBhvr>
                                      <p:to>
                                        <p:strVal val="visible"/>
                                      </p:to>
                                    </p:set>
                                    <p:anim calcmode="lin" valueType="num">
                                      <p:cBhvr>
                                        <p:cTn id="36" dur="500" fill="hold"/>
                                        <p:tgtEl>
                                          <p:spTgt spid="22531">
                                            <p:txEl>
                                              <p:pRg st="3" end="3"/>
                                            </p:txEl>
                                          </p:spTgt>
                                        </p:tgtEl>
                                        <p:attrNameLst>
                                          <p:attrName>ppt_x</p:attrName>
                                        </p:attrNameLst>
                                      </p:cBhvr>
                                      <p:tavLst>
                                        <p:tav tm="0">
                                          <p:val>
                                            <p:strVal val="#ppt_x-#ppt_w/2"/>
                                          </p:val>
                                        </p:tav>
                                        <p:tav tm="100000">
                                          <p:val>
                                            <p:strVal val="#ppt_x"/>
                                          </p:val>
                                        </p:tav>
                                      </p:tavLst>
                                    </p:anim>
                                    <p:anim calcmode="lin" valueType="num">
                                      <p:cBhvr>
                                        <p:cTn id="37" dur="500" fill="hold"/>
                                        <p:tgtEl>
                                          <p:spTgt spid="22531">
                                            <p:txEl>
                                              <p:pRg st="3" end="3"/>
                                            </p:txEl>
                                          </p:spTgt>
                                        </p:tgtEl>
                                        <p:attrNameLst>
                                          <p:attrName>ppt_y</p:attrName>
                                        </p:attrNameLst>
                                      </p:cBhvr>
                                      <p:tavLst>
                                        <p:tav tm="0">
                                          <p:val>
                                            <p:strVal val="#ppt_y"/>
                                          </p:val>
                                        </p:tav>
                                        <p:tav tm="100000">
                                          <p:val>
                                            <p:strVal val="#ppt_y"/>
                                          </p:val>
                                        </p:tav>
                                      </p:tavLst>
                                    </p:anim>
                                    <p:anim calcmode="lin" valueType="num">
                                      <p:cBhvr>
                                        <p:cTn id="38"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2253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7" presetClass="entr" presetSubtype="8" fill="hold" grpId="0" nodeType="clickEffect">
                                  <p:stCondLst>
                                    <p:cond delay="0"/>
                                  </p:stCondLst>
                                  <p:childTnLst>
                                    <p:set>
                                      <p:cBhvr>
                                        <p:cTn id="43" dur="1" fill="hold">
                                          <p:stCondLst>
                                            <p:cond delay="0"/>
                                          </p:stCondLst>
                                        </p:cTn>
                                        <p:tgtEl>
                                          <p:spTgt spid="22531">
                                            <p:txEl>
                                              <p:pRg st="4" end="4"/>
                                            </p:txEl>
                                          </p:spTgt>
                                        </p:tgtEl>
                                        <p:attrNameLst>
                                          <p:attrName>style.visibility</p:attrName>
                                        </p:attrNameLst>
                                      </p:cBhvr>
                                      <p:to>
                                        <p:strVal val="visible"/>
                                      </p:to>
                                    </p:set>
                                    <p:anim calcmode="lin" valueType="num">
                                      <p:cBhvr>
                                        <p:cTn id="44" dur="500" fill="hold"/>
                                        <p:tgtEl>
                                          <p:spTgt spid="22531">
                                            <p:txEl>
                                              <p:pRg st="4" end="4"/>
                                            </p:txEl>
                                          </p:spTgt>
                                        </p:tgtEl>
                                        <p:attrNameLst>
                                          <p:attrName>ppt_x</p:attrName>
                                        </p:attrNameLst>
                                      </p:cBhvr>
                                      <p:tavLst>
                                        <p:tav tm="0">
                                          <p:val>
                                            <p:strVal val="#ppt_x-#ppt_w/2"/>
                                          </p:val>
                                        </p:tav>
                                        <p:tav tm="100000">
                                          <p:val>
                                            <p:strVal val="#ppt_x"/>
                                          </p:val>
                                        </p:tav>
                                      </p:tavLst>
                                    </p:anim>
                                    <p:anim calcmode="lin" valueType="num">
                                      <p:cBhvr>
                                        <p:cTn id="45" dur="500" fill="hold"/>
                                        <p:tgtEl>
                                          <p:spTgt spid="22531">
                                            <p:txEl>
                                              <p:pRg st="4" end="4"/>
                                            </p:txEl>
                                          </p:spTgt>
                                        </p:tgtEl>
                                        <p:attrNameLst>
                                          <p:attrName>ppt_y</p:attrName>
                                        </p:attrNameLst>
                                      </p:cBhvr>
                                      <p:tavLst>
                                        <p:tav tm="0">
                                          <p:val>
                                            <p:strVal val="#ppt_y"/>
                                          </p:val>
                                        </p:tav>
                                        <p:tav tm="100000">
                                          <p:val>
                                            <p:strVal val="#ppt_y"/>
                                          </p:val>
                                        </p:tav>
                                      </p:tavLst>
                                    </p:anim>
                                    <p:anim calcmode="lin" valueType="num">
                                      <p:cBhvr>
                                        <p:cTn id="46"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22531">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46163" y="390525"/>
            <a:ext cx="7064375" cy="976313"/>
          </a:xfrm>
        </p:spPr>
        <p:txBody>
          <a:bodyPr>
            <a:normAutofit/>
          </a:bodyPr>
          <a:lstStyle/>
          <a:p>
            <a:pPr>
              <a:lnSpc>
                <a:spcPct val="80000"/>
              </a:lnSpc>
              <a:spcBef>
                <a:spcPct val="20000"/>
              </a:spcBef>
            </a:pPr>
            <a:r>
              <a:rPr lang="en-US" sz="3600"/>
              <a:t>Firm Resources and </a:t>
            </a:r>
            <a:br>
              <a:rPr lang="en-US" sz="3600"/>
            </a:br>
            <a:r>
              <a:rPr lang="en-US" sz="3600"/>
              <a:t>Sustainable Competitive Advantages</a:t>
            </a:r>
          </a:p>
        </p:txBody>
      </p:sp>
      <p:sp>
        <p:nvSpPr>
          <p:cNvPr id="24579" name="Rectangle 3"/>
          <p:cNvSpPr>
            <a:spLocks noGrp="1" noChangeArrowheads="1"/>
          </p:cNvSpPr>
          <p:nvPr>
            <p:ph sz="half" idx="1"/>
          </p:nvPr>
        </p:nvSpPr>
        <p:spPr>
          <a:xfrm>
            <a:off x="457200" y="1600200"/>
            <a:ext cx="4035425" cy="4481513"/>
          </a:xfrm>
        </p:spPr>
        <p:txBody>
          <a:bodyPr>
            <a:normAutofit fontScale="85000" lnSpcReduction="10000"/>
          </a:bodyPr>
          <a:lstStyle/>
          <a:p>
            <a:pPr marL="0" indent="0">
              <a:spcBef>
                <a:spcPct val="0"/>
              </a:spcBef>
              <a:buFontTx/>
              <a:buNone/>
            </a:pPr>
            <a:r>
              <a:rPr lang="en-US" i="1" dirty="0"/>
              <a:t>Is the resource or capability…</a:t>
            </a:r>
          </a:p>
          <a:p>
            <a:pPr marL="0" indent="0">
              <a:spcAft>
                <a:spcPct val="50000"/>
              </a:spcAft>
              <a:buFontTx/>
              <a:buNone/>
            </a:pPr>
            <a:r>
              <a:rPr lang="en-US" dirty="0"/>
              <a:t>Valuable</a:t>
            </a:r>
          </a:p>
          <a:p>
            <a:pPr marL="0" indent="0">
              <a:buFontTx/>
              <a:buNone/>
            </a:pPr>
            <a:r>
              <a:rPr lang="en-US" dirty="0"/>
              <a:t>Rare</a:t>
            </a:r>
          </a:p>
          <a:p>
            <a:pPr marL="0" indent="0">
              <a:buFontTx/>
              <a:buNone/>
            </a:pPr>
            <a:endParaRPr lang="en-US" dirty="0" smtClean="0"/>
          </a:p>
          <a:p>
            <a:pPr marL="0" indent="0">
              <a:buFontTx/>
              <a:buNone/>
            </a:pPr>
            <a:r>
              <a:rPr lang="en-US" dirty="0" smtClean="0"/>
              <a:t>Difficult to imitate</a:t>
            </a:r>
          </a:p>
          <a:p>
            <a:pPr marL="0" indent="0">
              <a:buFontTx/>
              <a:buNone/>
            </a:pPr>
            <a:r>
              <a:rPr lang="en-US" dirty="0" smtClean="0"/>
              <a:t>(In-Imitable)</a:t>
            </a:r>
            <a:endParaRPr lang="en-US" dirty="0"/>
          </a:p>
          <a:p>
            <a:pPr marL="0" indent="0">
              <a:buFontTx/>
              <a:buNone/>
            </a:pPr>
            <a:endParaRPr lang="en-US" dirty="0"/>
          </a:p>
          <a:p>
            <a:pPr marL="0" indent="0">
              <a:spcAft>
                <a:spcPct val="15000"/>
              </a:spcAft>
              <a:buFontTx/>
              <a:buNone/>
            </a:pPr>
            <a:endParaRPr lang="en-US" dirty="0"/>
          </a:p>
          <a:p>
            <a:pPr marL="0" indent="0">
              <a:buFontTx/>
              <a:buNone/>
            </a:pPr>
            <a:r>
              <a:rPr lang="en-US" dirty="0"/>
              <a:t>Difficult to </a:t>
            </a:r>
            <a:r>
              <a:rPr lang="en-US" dirty="0" smtClean="0"/>
              <a:t>substitute</a:t>
            </a:r>
          </a:p>
          <a:p>
            <a:pPr marL="0" indent="0">
              <a:buFontTx/>
              <a:buNone/>
            </a:pPr>
            <a:r>
              <a:rPr lang="en-US" dirty="0" smtClean="0"/>
              <a:t>(Non-Substitutable)</a:t>
            </a:r>
            <a:endParaRPr lang="en-US" dirty="0"/>
          </a:p>
        </p:txBody>
      </p:sp>
      <p:sp>
        <p:nvSpPr>
          <p:cNvPr id="24580" name="Rectangle 4"/>
          <p:cNvSpPr>
            <a:spLocks noGrp="1" noChangeArrowheads="1"/>
          </p:cNvSpPr>
          <p:nvPr>
            <p:ph sz="half" idx="2"/>
          </p:nvPr>
        </p:nvSpPr>
        <p:spPr>
          <a:xfrm>
            <a:off x="4649788" y="1600200"/>
            <a:ext cx="4037012" cy="798513"/>
          </a:xfrm>
        </p:spPr>
        <p:txBody>
          <a:bodyPr>
            <a:normAutofit fontScale="85000" lnSpcReduction="10000"/>
          </a:bodyPr>
          <a:lstStyle/>
          <a:p>
            <a:pPr>
              <a:spcBef>
                <a:spcPct val="0"/>
              </a:spcBef>
              <a:spcAft>
                <a:spcPct val="140000"/>
              </a:spcAft>
              <a:buFontTx/>
              <a:buNone/>
            </a:pPr>
            <a:r>
              <a:rPr lang="en-US" i="1"/>
              <a:t>Implications</a:t>
            </a:r>
          </a:p>
        </p:txBody>
      </p:sp>
      <p:sp>
        <p:nvSpPr>
          <p:cNvPr id="24582" name="Rectangle 6"/>
          <p:cNvSpPr>
            <a:spLocks noChangeArrowheads="1"/>
          </p:cNvSpPr>
          <p:nvPr/>
        </p:nvSpPr>
        <p:spPr bwMode="auto">
          <a:xfrm>
            <a:off x="4556125" y="1981200"/>
            <a:ext cx="3952875" cy="738188"/>
          </a:xfrm>
          <a:prstGeom prst="rect">
            <a:avLst/>
          </a:prstGeom>
          <a:noFill/>
          <a:ln w="9525">
            <a:noFill/>
            <a:miter lim="800000"/>
            <a:headEnd/>
            <a:tailEnd/>
          </a:ln>
          <a:effectLst/>
        </p:spPr>
        <p:txBody>
          <a:bodyPr/>
          <a:lstStyle/>
          <a:p>
            <a:pPr marL="342900" indent="-342900">
              <a:lnSpc>
                <a:spcPct val="90000"/>
              </a:lnSpc>
              <a:spcBef>
                <a:spcPct val="40000"/>
              </a:spcBef>
              <a:spcAft>
                <a:spcPct val="10000"/>
              </a:spcAft>
              <a:buClr>
                <a:srgbClr val="000066"/>
              </a:buClr>
              <a:buFontTx/>
              <a:buChar char="•"/>
            </a:pPr>
            <a:r>
              <a:rPr lang="en-US" sz="2000" dirty="0">
                <a:solidFill>
                  <a:srgbClr val="003366"/>
                </a:solidFill>
              </a:rPr>
              <a:t>Neutralize threats and exploit opportunities</a:t>
            </a:r>
          </a:p>
        </p:txBody>
      </p:sp>
      <p:sp>
        <p:nvSpPr>
          <p:cNvPr id="24583" name="Rectangle 7"/>
          <p:cNvSpPr>
            <a:spLocks noChangeArrowheads="1"/>
          </p:cNvSpPr>
          <p:nvPr/>
        </p:nvSpPr>
        <p:spPr bwMode="auto">
          <a:xfrm>
            <a:off x="4556125" y="2681288"/>
            <a:ext cx="3952875" cy="484187"/>
          </a:xfrm>
          <a:prstGeom prst="rect">
            <a:avLst/>
          </a:prstGeom>
          <a:noFill/>
          <a:ln w="9525">
            <a:noFill/>
            <a:miter lim="800000"/>
            <a:headEnd/>
            <a:tailEnd/>
          </a:ln>
          <a:effectLst/>
        </p:spPr>
        <p:txBody>
          <a:bodyPr/>
          <a:lstStyle/>
          <a:p>
            <a:pPr marL="342900" indent="-342900">
              <a:lnSpc>
                <a:spcPct val="90000"/>
              </a:lnSpc>
              <a:spcBef>
                <a:spcPct val="40000"/>
              </a:spcBef>
              <a:spcAft>
                <a:spcPct val="30000"/>
              </a:spcAft>
              <a:buClr>
                <a:srgbClr val="000066"/>
              </a:buClr>
              <a:buFontTx/>
              <a:buChar char="•"/>
            </a:pPr>
            <a:r>
              <a:rPr lang="en-US" sz="2000">
                <a:solidFill>
                  <a:srgbClr val="003366"/>
                </a:solidFill>
              </a:rPr>
              <a:t>Not many firms possess</a:t>
            </a:r>
          </a:p>
        </p:txBody>
      </p:sp>
      <p:sp>
        <p:nvSpPr>
          <p:cNvPr id="24584" name="Rectangle 8"/>
          <p:cNvSpPr>
            <a:spLocks noChangeArrowheads="1"/>
          </p:cNvSpPr>
          <p:nvPr/>
        </p:nvSpPr>
        <p:spPr bwMode="auto">
          <a:xfrm>
            <a:off x="4556125" y="3429000"/>
            <a:ext cx="3952875" cy="1743075"/>
          </a:xfrm>
          <a:prstGeom prst="rect">
            <a:avLst/>
          </a:prstGeom>
          <a:noFill/>
          <a:ln w="9525">
            <a:noFill/>
            <a:miter lim="800000"/>
            <a:headEnd/>
            <a:tailEnd/>
          </a:ln>
          <a:effectLst/>
        </p:spPr>
        <p:txBody>
          <a:bodyPr/>
          <a:lstStyle/>
          <a:p>
            <a:pPr marL="342900" indent="-342900">
              <a:lnSpc>
                <a:spcPct val="90000"/>
              </a:lnSpc>
              <a:spcBef>
                <a:spcPct val="40000"/>
              </a:spcBef>
              <a:buClr>
                <a:srgbClr val="000066"/>
              </a:buClr>
              <a:buFontTx/>
              <a:buChar char="•"/>
            </a:pPr>
            <a:r>
              <a:rPr lang="en-US" sz="2000" dirty="0">
                <a:solidFill>
                  <a:srgbClr val="003366"/>
                </a:solidFill>
              </a:rPr>
              <a:t>Physically unique</a:t>
            </a:r>
          </a:p>
          <a:p>
            <a:pPr marL="342900" indent="-342900">
              <a:lnSpc>
                <a:spcPct val="90000"/>
              </a:lnSpc>
              <a:spcBef>
                <a:spcPct val="40000"/>
              </a:spcBef>
              <a:buClr>
                <a:srgbClr val="000066"/>
              </a:buClr>
              <a:buFontTx/>
              <a:buChar char="•"/>
            </a:pPr>
            <a:r>
              <a:rPr lang="en-US" sz="2000" dirty="0">
                <a:solidFill>
                  <a:srgbClr val="003366"/>
                </a:solidFill>
              </a:rPr>
              <a:t>Path dependency</a:t>
            </a:r>
          </a:p>
          <a:p>
            <a:pPr marL="342900" indent="-342900">
              <a:lnSpc>
                <a:spcPct val="90000"/>
              </a:lnSpc>
              <a:spcBef>
                <a:spcPct val="40000"/>
              </a:spcBef>
              <a:buClr>
                <a:srgbClr val="000066"/>
              </a:buClr>
              <a:buFontTx/>
              <a:buChar char="•"/>
            </a:pPr>
            <a:r>
              <a:rPr lang="en-US" sz="2000" dirty="0">
                <a:solidFill>
                  <a:srgbClr val="003366"/>
                </a:solidFill>
              </a:rPr>
              <a:t>Causal ambiguity</a:t>
            </a:r>
          </a:p>
          <a:p>
            <a:pPr marL="342900" indent="-342900">
              <a:lnSpc>
                <a:spcPct val="90000"/>
              </a:lnSpc>
              <a:spcBef>
                <a:spcPct val="40000"/>
              </a:spcBef>
              <a:buClr>
                <a:srgbClr val="000066"/>
              </a:buClr>
              <a:buFontTx/>
              <a:buChar char="•"/>
            </a:pPr>
            <a:r>
              <a:rPr lang="en-US" sz="2000" dirty="0">
                <a:solidFill>
                  <a:srgbClr val="003366"/>
                </a:solidFill>
              </a:rPr>
              <a:t>Social complexity</a:t>
            </a:r>
          </a:p>
        </p:txBody>
      </p:sp>
      <p:sp>
        <p:nvSpPr>
          <p:cNvPr id="24585" name="Rectangle 9"/>
          <p:cNvSpPr>
            <a:spLocks noChangeArrowheads="1"/>
          </p:cNvSpPr>
          <p:nvPr/>
        </p:nvSpPr>
        <p:spPr bwMode="auto">
          <a:xfrm>
            <a:off x="4556125" y="5067300"/>
            <a:ext cx="3952875" cy="723900"/>
          </a:xfrm>
          <a:prstGeom prst="rect">
            <a:avLst/>
          </a:prstGeom>
          <a:noFill/>
          <a:ln w="9525">
            <a:noFill/>
            <a:miter lim="800000"/>
            <a:headEnd/>
            <a:tailEnd/>
          </a:ln>
          <a:effectLst/>
        </p:spPr>
        <p:txBody>
          <a:bodyPr/>
          <a:lstStyle/>
          <a:p>
            <a:pPr marL="342900" indent="-342900">
              <a:lnSpc>
                <a:spcPct val="90000"/>
              </a:lnSpc>
              <a:spcBef>
                <a:spcPct val="40000"/>
              </a:spcBef>
              <a:buClr>
                <a:srgbClr val="000066"/>
              </a:buClr>
              <a:buFontTx/>
              <a:buChar char="•"/>
            </a:pPr>
            <a:r>
              <a:rPr lang="en-US" sz="2000">
                <a:solidFill>
                  <a:srgbClr val="003366"/>
                </a:solidFill>
              </a:rPr>
              <a:t>No equivalent strategic resources or capabilities</a:t>
            </a:r>
          </a:p>
        </p:txBody>
      </p:sp>
      <p:sp>
        <p:nvSpPr>
          <p:cNvPr id="2" name="Slide Number Placeholder 1"/>
          <p:cNvSpPr>
            <a:spLocks noGrp="1"/>
          </p:cNvSpPr>
          <p:nvPr>
            <p:ph type="sldNum" sz="quarter" idx="12"/>
          </p:nvPr>
        </p:nvSpPr>
        <p:spPr/>
        <p:txBody>
          <a:bodyPr/>
          <a:lstStyle/>
          <a:p>
            <a:fld id="{B2E69481-C428-4771-9FA9-CCBED72DD0C4}" type="slidenum">
              <a:rPr lang="en-US" smtClean="0"/>
              <a:t>11</a:t>
            </a:fld>
            <a:endParaRPr lang="en-US"/>
          </a:p>
        </p:txBody>
      </p:sp>
    </p:spTree>
    <p:extLst>
      <p:ext uri="{BB962C8B-B14F-4D97-AF65-F5344CB8AC3E}">
        <p14:creationId xmlns:p14="http://schemas.microsoft.com/office/powerpoint/2010/main" val="2745631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1+#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p:cTn id="13" dur="500" fill="hold"/>
                                        <p:tgtEl>
                                          <p:spTgt spid="24579">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24579">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457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24579">
                                            <p:txEl>
                                              <p:pRg st="1" end="1"/>
                                            </p:txEl>
                                          </p:spTgt>
                                        </p:tgtEl>
                                        <p:attrNameLst>
                                          <p:attrName>style.visibility</p:attrName>
                                        </p:attrNameLst>
                                      </p:cBhvr>
                                      <p:to>
                                        <p:strVal val="visible"/>
                                      </p:to>
                                    </p:set>
                                    <p:anim calcmode="lin" valueType="num">
                                      <p:cBhvr>
                                        <p:cTn id="21" dur="500" fill="hold"/>
                                        <p:tgtEl>
                                          <p:spTgt spid="24579">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24579">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457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24579">
                                            <p:txEl>
                                              <p:pRg st="2" end="2"/>
                                            </p:txEl>
                                          </p:spTgt>
                                        </p:tgtEl>
                                        <p:attrNameLst>
                                          <p:attrName>style.visibility</p:attrName>
                                        </p:attrNameLst>
                                      </p:cBhvr>
                                      <p:to>
                                        <p:strVal val="visible"/>
                                      </p:to>
                                    </p:set>
                                    <p:anim calcmode="lin" valueType="num">
                                      <p:cBhvr>
                                        <p:cTn id="29" dur="500" fill="hold"/>
                                        <p:tgtEl>
                                          <p:spTgt spid="24579">
                                            <p:txEl>
                                              <p:pRg st="2" end="2"/>
                                            </p:txEl>
                                          </p:spTgt>
                                        </p:tgtEl>
                                        <p:attrNameLst>
                                          <p:attrName>ppt_x</p:attrName>
                                        </p:attrNameLst>
                                      </p:cBhvr>
                                      <p:tavLst>
                                        <p:tav tm="0">
                                          <p:val>
                                            <p:strVal val="#ppt_x-#ppt_w/2"/>
                                          </p:val>
                                        </p:tav>
                                        <p:tav tm="100000">
                                          <p:val>
                                            <p:strVal val="#ppt_x"/>
                                          </p:val>
                                        </p:tav>
                                      </p:tavLst>
                                    </p:anim>
                                    <p:anim calcmode="lin" valueType="num">
                                      <p:cBhvr>
                                        <p:cTn id="30" dur="500" fill="hold"/>
                                        <p:tgtEl>
                                          <p:spTgt spid="24579">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457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24579">
                                            <p:txEl>
                                              <p:pRg st="4" end="4"/>
                                            </p:txEl>
                                          </p:spTgt>
                                        </p:tgtEl>
                                        <p:attrNameLst>
                                          <p:attrName>style.visibility</p:attrName>
                                        </p:attrNameLst>
                                      </p:cBhvr>
                                      <p:to>
                                        <p:strVal val="visible"/>
                                      </p:to>
                                    </p:set>
                                    <p:anim calcmode="lin" valueType="num">
                                      <p:cBhvr>
                                        <p:cTn id="37" dur="500" fill="hold"/>
                                        <p:tgtEl>
                                          <p:spTgt spid="24579">
                                            <p:txEl>
                                              <p:pRg st="4" end="4"/>
                                            </p:txEl>
                                          </p:spTgt>
                                        </p:tgtEl>
                                        <p:attrNameLst>
                                          <p:attrName>ppt_x</p:attrName>
                                        </p:attrNameLst>
                                      </p:cBhvr>
                                      <p:tavLst>
                                        <p:tav tm="0">
                                          <p:val>
                                            <p:strVal val="#ppt_x-#ppt_w/2"/>
                                          </p:val>
                                        </p:tav>
                                        <p:tav tm="100000">
                                          <p:val>
                                            <p:strVal val="#ppt_x"/>
                                          </p:val>
                                        </p:tav>
                                      </p:tavLst>
                                    </p:anim>
                                    <p:anim calcmode="lin" valueType="num">
                                      <p:cBhvr>
                                        <p:cTn id="38" dur="500" fill="hold"/>
                                        <p:tgtEl>
                                          <p:spTgt spid="24579">
                                            <p:txEl>
                                              <p:pRg st="4" end="4"/>
                                            </p:txEl>
                                          </p:spTgt>
                                        </p:tgtEl>
                                        <p:attrNameLst>
                                          <p:attrName>ppt_y</p:attrName>
                                        </p:attrNameLst>
                                      </p:cBhvr>
                                      <p:tavLst>
                                        <p:tav tm="0">
                                          <p:val>
                                            <p:strVal val="#ppt_y"/>
                                          </p:val>
                                        </p:tav>
                                        <p:tav tm="100000">
                                          <p:val>
                                            <p:strVal val="#ppt_y"/>
                                          </p:val>
                                        </p:tav>
                                      </p:tavLst>
                                    </p:anim>
                                    <p:anim calcmode="lin" valueType="num">
                                      <p:cBhvr>
                                        <p:cTn id="39" dur="500" fill="hold"/>
                                        <p:tgtEl>
                                          <p:spTgt spid="24579">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457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8" fill="hold" grpId="0" nodeType="clickEffect">
                                  <p:stCondLst>
                                    <p:cond delay="0"/>
                                  </p:stCondLst>
                                  <p:childTnLst>
                                    <p:set>
                                      <p:cBhvr>
                                        <p:cTn id="44" dur="1" fill="hold">
                                          <p:stCondLst>
                                            <p:cond delay="0"/>
                                          </p:stCondLst>
                                        </p:cTn>
                                        <p:tgtEl>
                                          <p:spTgt spid="24579">
                                            <p:txEl>
                                              <p:pRg st="5" end="5"/>
                                            </p:txEl>
                                          </p:spTgt>
                                        </p:tgtEl>
                                        <p:attrNameLst>
                                          <p:attrName>style.visibility</p:attrName>
                                        </p:attrNameLst>
                                      </p:cBhvr>
                                      <p:to>
                                        <p:strVal val="visible"/>
                                      </p:to>
                                    </p:set>
                                    <p:anim calcmode="lin" valueType="num">
                                      <p:cBhvr>
                                        <p:cTn id="45" dur="500" fill="hold"/>
                                        <p:tgtEl>
                                          <p:spTgt spid="24579">
                                            <p:txEl>
                                              <p:pRg st="5" end="5"/>
                                            </p:txEl>
                                          </p:spTgt>
                                        </p:tgtEl>
                                        <p:attrNameLst>
                                          <p:attrName>ppt_x</p:attrName>
                                        </p:attrNameLst>
                                      </p:cBhvr>
                                      <p:tavLst>
                                        <p:tav tm="0">
                                          <p:val>
                                            <p:strVal val="#ppt_x-#ppt_w/2"/>
                                          </p:val>
                                        </p:tav>
                                        <p:tav tm="100000">
                                          <p:val>
                                            <p:strVal val="#ppt_x"/>
                                          </p:val>
                                        </p:tav>
                                      </p:tavLst>
                                    </p:anim>
                                    <p:anim calcmode="lin" valueType="num">
                                      <p:cBhvr>
                                        <p:cTn id="46" dur="500" fill="hold"/>
                                        <p:tgtEl>
                                          <p:spTgt spid="24579">
                                            <p:txEl>
                                              <p:pRg st="5" end="5"/>
                                            </p:txEl>
                                          </p:spTgt>
                                        </p:tgtEl>
                                        <p:attrNameLst>
                                          <p:attrName>ppt_y</p:attrName>
                                        </p:attrNameLst>
                                      </p:cBhvr>
                                      <p:tavLst>
                                        <p:tav tm="0">
                                          <p:val>
                                            <p:strVal val="#ppt_y"/>
                                          </p:val>
                                        </p:tav>
                                        <p:tav tm="100000">
                                          <p:val>
                                            <p:strVal val="#ppt_y"/>
                                          </p:val>
                                        </p:tav>
                                      </p:tavLst>
                                    </p:anim>
                                    <p:anim calcmode="lin" valueType="num">
                                      <p:cBhvr>
                                        <p:cTn id="47" dur="500" fill="hold"/>
                                        <p:tgtEl>
                                          <p:spTgt spid="24579">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2457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8" fill="hold" grpId="0" nodeType="clickEffect">
                                  <p:stCondLst>
                                    <p:cond delay="0"/>
                                  </p:stCondLst>
                                  <p:childTnLst>
                                    <p:set>
                                      <p:cBhvr>
                                        <p:cTn id="52" dur="1" fill="hold">
                                          <p:stCondLst>
                                            <p:cond delay="0"/>
                                          </p:stCondLst>
                                        </p:cTn>
                                        <p:tgtEl>
                                          <p:spTgt spid="24579">
                                            <p:txEl>
                                              <p:pRg st="8" end="8"/>
                                            </p:txEl>
                                          </p:spTgt>
                                        </p:tgtEl>
                                        <p:attrNameLst>
                                          <p:attrName>style.visibility</p:attrName>
                                        </p:attrNameLst>
                                      </p:cBhvr>
                                      <p:to>
                                        <p:strVal val="visible"/>
                                      </p:to>
                                    </p:set>
                                    <p:anim calcmode="lin" valueType="num">
                                      <p:cBhvr>
                                        <p:cTn id="53" dur="500" fill="hold"/>
                                        <p:tgtEl>
                                          <p:spTgt spid="24579">
                                            <p:txEl>
                                              <p:pRg st="8" end="8"/>
                                            </p:txEl>
                                          </p:spTgt>
                                        </p:tgtEl>
                                        <p:attrNameLst>
                                          <p:attrName>ppt_x</p:attrName>
                                        </p:attrNameLst>
                                      </p:cBhvr>
                                      <p:tavLst>
                                        <p:tav tm="0">
                                          <p:val>
                                            <p:strVal val="#ppt_x-#ppt_w/2"/>
                                          </p:val>
                                        </p:tav>
                                        <p:tav tm="100000">
                                          <p:val>
                                            <p:strVal val="#ppt_x"/>
                                          </p:val>
                                        </p:tav>
                                      </p:tavLst>
                                    </p:anim>
                                    <p:anim calcmode="lin" valueType="num">
                                      <p:cBhvr>
                                        <p:cTn id="54" dur="500" fill="hold"/>
                                        <p:tgtEl>
                                          <p:spTgt spid="24579">
                                            <p:txEl>
                                              <p:pRg st="8" end="8"/>
                                            </p:txEl>
                                          </p:spTgt>
                                        </p:tgtEl>
                                        <p:attrNameLst>
                                          <p:attrName>ppt_y</p:attrName>
                                        </p:attrNameLst>
                                      </p:cBhvr>
                                      <p:tavLst>
                                        <p:tav tm="0">
                                          <p:val>
                                            <p:strVal val="#ppt_y"/>
                                          </p:val>
                                        </p:tav>
                                        <p:tav tm="100000">
                                          <p:val>
                                            <p:strVal val="#ppt_y"/>
                                          </p:val>
                                        </p:tav>
                                      </p:tavLst>
                                    </p:anim>
                                    <p:anim calcmode="lin" valueType="num">
                                      <p:cBhvr>
                                        <p:cTn id="55" dur="500" fill="hold"/>
                                        <p:tgtEl>
                                          <p:spTgt spid="24579">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24579">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8" fill="hold" grpId="0" nodeType="clickEffect">
                                  <p:stCondLst>
                                    <p:cond delay="0"/>
                                  </p:stCondLst>
                                  <p:childTnLst>
                                    <p:set>
                                      <p:cBhvr>
                                        <p:cTn id="60" dur="1" fill="hold">
                                          <p:stCondLst>
                                            <p:cond delay="0"/>
                                          </p:stCondLst>
                                        </p:cTn>
                                        <p:tgtEl>
                                          <p:spTgt spid="24579">
                                            <p:txEl>
                                              <p:pRg st="9" end="9"/>
                                            </p:txEl>
                                          </p:spTgt>
                                        </p:tgtEl>
                                        <p:attrNameLst>
                                          <p:attrName>style.visibility</p:attrName>
                                        </p:attrNameLst>
                                      </p:cBhvr>
                                      <p:to>
                                        <p:strVal val="visible"/>
                                      </p:to>
                                    </p:set>
                                    <p:anim calcmode="lin" valueType="num">
                                      <p:cBhvr>
                                        <p:cTn id="61" dur="500" fill="hold"/>
                                        <p:tgtEl>
                                          <p:spTgt spid="24579">
                                            <p:txEl>
                                              <p:pRg st="9" end="9"/>
                                            </p:txEl>
                                          </p:spTgt>
                                        </p:tgtEl>
                                        <p:attrNameLst>
                                          <p:attrName>ppt_x</p:attrName>
                                        </p:attrNameLst>
                                      </p:cBhvr>
                                      <p:tavLst>
                                        <p:tav tm="0">
                                          <p:val>
                                            <p:strVal val="#ppt_x-#ppt_w/2"/>
                                          </p:val>
                                        </p:tav>
                                        <p:tav tm="100000">
                                          <p:val>
                                            <p:strVal val="#ppt_x"/>
                                          </p:val>
                                        </p:tav>
                                      </p:tavLst>
                                    </p:anim>
                                    <p:anim calcmode="lin" valueType="num">
                                      <p:cBhvr>
                                        <p:cTn id="62" dur="500" fill="hold"/>
                                        <p:tgtEl>
                                          <p:spTgt spid="24579">
                                            <p:txEl>
                                              <p:pRg st="9" end="9"/>
                                            </p:txEl>
                                          </p:spTgt>
                                        </p:tgtEl>
                                        <p:attrNameLst>
                                          <p:attrName>ppt_y</p:attrName>
                                        </p:attrNameLst>
                                      </p:cBhvr>
                                      <p:tavLst>
                                        <p:tav tm="0">
                                          <p:val>
                                            <p:strVal val="#ppt_y"/>
                                          </p:val>
                                        </p:tav>
                                        <p:tav tm="100000">
                                          <p:val>
                                            <p:strVal val="#ppt_y"/>
                                          </p:val>
                                        </p:tav>
                                      </p:tavLst>
                                    </p:anim>
                                    <p:anim calcmode="lin" valueType="num">
                                      <p:cBhvr>
                                        <p:cTn id="63" dur="500" fill="hold"/>
                                        <p:tgtEl>
                                          <p:spTgt spid="24579">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24579">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17" presetClass="entr" presetSubtype="8" fill="hold" grpId="0" nodeType="clickEffect">
                                  <p:stCondLst>
                                    <p:cond delay="0"/>
                                  </p:stCondLst>
                                  <p:childTnLst>
                                    <p:set>
                                      <p:cBhvr>
                                        <p:cTn id="68" dur="1" fill="hold">
                                          <p:stCondLst>
                                            <p:cond delay="0"/>
                                          </p:stCondLst>
                                        </p:cTn>
                                        <p:tgtEl>
                                          <p:spTgt spid="24580">
                                            <p:txEl>
                                              <p:pRg st="0" end="0"/>
                                            </p:txEl>
                                          </p:spTgt>
                                        </p:tgtEl>
                                        <p:attrNameLst>
                                          <p:attrName>style.visibility</p:attrName>
                                        </p:attrNameLst>
                                      </p:cBhvr>
                                      <p:to>
                                        <p:strVal val="visible"/>
                                      </p:to>
                                    </p:set>
                                    <p:anim calcmode="lin" valueType="num">
                                      <p:cBhvr>
                                        <p:cTn id="69" dur="500" fill="hold"/>
                                        <p:tgtEl>
                                          <p:spTgt spid="24580">
                                            <p:txEl>
                                              <p:pRg st="0" end="0"/>
                                            </p:txEl>
                                          </p:spTgt>
                                        </p:tgtEl>
                                        <p:attrNameLst>
                                          <p:attrName>ppt_x</p:attrName>
                                        </p:attrNameLst>
                                      </p:cBhvr>
                                      <p:tavLst>
                                        <p:tav tm="0">
                                          <p:val>
                                            <p:strVal val="#ppt_x-#ppt_w/2"/>
                                          </p:val>
                                        </p:tav>
                                        <p:tav tm="100000">
                                          <p:val>
                                            <p:strVal val="#ppt_x"/>
                                          </p:val>
                                        </p:tav>
                                      </p:tavLst>
                                    </p:anim>
                                    <p:anim calcmode="lin" valueType="num">
                                      <p:cBhvr>
                                        <p:cTn id="70" dur="500" fill="hold"/>
                                        <p:tgtEl>
                                          <p:spTgt spid="24580">
                                            <p:txEl>
                                              <p:pRg st="0" end="0"/>
                                            </p:txEl>
                                          </p:spTgt>
                                        </p:tgtEl>
                                        <p:attrNameLst>
                                          <p:attrName>ppt_y</p:attrName>
                                        </p:attrNameLst>
                                      </p:cBhvr>
                                      <p:tavLst>
                                        <p:tav tm="0">
                                          <p:val>
                                            <p:strVal val="#ppt_y"/>
                                          </p:val>
                                        </p:tav>
                                        <p:tav tm="100000">
                                          <p:val>
                                            <p:strVal val="#ppt_y"/>
                                          </p:val>
                                        </p:tav>
                                      </p:tavLst>
                                    </p:anim>
                                    <p:anim calcmode="lin" valueType="num">
                                      <p:cBhvr>
                                        <p:cTn id="71" dur="500" fill="hold"/>
                                        <p:tgtEl>
                                          <p:spTgt spid="24580">
                                            <p:txEl>
                                              <p:pRg st="0" end="0"/>
                                            </p:txEl>
                                          </p:spTgt>
                                        </p:tgtEl>
                                        <p:attrNameLst>
                                          <p:attrName>ppt_w</p:attrName>
                                        </p:attrNameLst>
                                      </p:cBhvr>
                                      <p:tavLst>
                                        <p:tav tm="0">
                                          <p:val>
                                            <p:fltVal val="0"/>
                                          </p:val>
                                        </p:tav>
                                        <p:tav tm="100000">
                                          <p:val>
                                            <p:strVal val="#ppt_w"/>
                                          </p:val>
                                        </p:tav>
                                      </p:tavLst>
                                    </p:anim>
                                    <p:anim calcmode="lin" valueType="num">
                                      <p:cBhvr>
                                        <p:cTn id="72" dur="500" fill="hold"/>
                                        <p:tgtEl>
                                          <p:spTgt spid="2458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17" presetClass="entr" presetSubtype="8" fill="hold" grpId="0" nodeType="clickEffect">
                                  <p:stCondLst>
                                    <p:cond delay="0"/>
                                  </p:stCondLst>
                                  <p:childTnLst>
                                    <p:set>
                                      <p:cBhvr>
                                        <p:cTn id="76" dur="1" fill="hold">
                                          <p:stCondLst>
                                            <p:cond delay="0"/>
                                          </p:stCondLst>
                                        </p:cTn>
                                        <p:tgtEl>
                                          <p:spTgt spid="24582">
                                            <p:txEl>
                                              <p:pRg st="0" end="0"/>
                                            </p:txEl>
                                          </p:spTgt>
                                        </p:tgtEl>
                                        <p:attrNameLst>
                                          <p:attrName>style.visibility</p:attrName>
                                        </p:attrNameLst>
                                      </p:cBhvr>
                                      <p:to>
                                        <p:strVal val="visible"/>
                                      </p:to>
                                    </p:set>
                                    <p:anim calcmode="lin" valueType="num">
                                      <p:cBhvr>
                                        <p:cTn id="77" dur="500" fill="hold"/>
                                        <p:tgtEl>
                                          <p:spTgt spid="24582">
                                            <p:txEl>
                                              <p:pRg st="0" end="0"/>
                                            </p:txEl>
                                          </p:spTgt>
                                        </p:tgtEl>
                                        <p:attrNameLst>
                                          <p:attrName>ppt_x</p:attrName>
                                        </p:attrNameLst>
                                      </p:cBhvr>
                                      <p:tavLst>
                                        <p:tav tm="0">
                                          <p:val>
                                            <p:strVal val="#ppt_x-#ppt_w/2"/>
                                          </p:val>
                                        </p:tav>
                                        <p:tav tm="100000">
                                          <p:val>
                                            <p:strVal val="#ppt_x"/>
                                          </p:val>
                                        </p:tav>
                                      </p:tavLst>
                                    </p:anim>
                                    <p:anim calcmode="lin" valueType="num">
                                      <p:cBhvr>
                                        <p:cTn id="78" dur="500" fill="hold"/>
                                        <p:tgtEl>
                                          <p:spTgt spid="24582">
                                            <p:txEl>
                                              <p:pRg st="0" end="0"/>
                                            </p:txEl>
                                          </p:spTgt>
                                        </p:tgtEl>
                                        <p:attrNameLst>
                                          <p:attrName>ppt_y</p:attrName>
                                        </p:attrNameLst>
                                      </p:cBhvr>
                                      <p:tavLst>
                                        <p:tav tm="0">
                                          <p:val>
                                            <p:strVal val="#ppt_y"/>
                                          </p:val>
                                        </p:tav>
                                        <p:tav tm="100000">
                                          <p:val>
                                            <p:strVal val="#ppt_y"/>
                                          </p:val>
                                        </p:tav>
                                      </p:tavLst>
                                    </p:anim>
                                    <p:anim calcmode="lin" valueType="num">
                                      <p:cBhvr>
                                        <p:cTn id="79" dur="500" fill="hold"/>
                                        <p:tgtEl>
                                          <p:spTgt spid="24582">
                                            <p:txEl>
                                              <p:pRg st="0" end="0"/>
                                            </p:txEl>
                                          </p:spTgt>
                                        </p:tgtEl>
                                        <p:attrNameLst>
                                          <p:attrName>ppt_w</p:attrName>
                                        </p:attrNameLst>
                                      </p:cBhvr>
                                      <p:tavLst>
                                        <p:tav tm="0">
                                          <p:val>
                                            <p:fltVal val="0"/>
                                          </p:val>
                                        </p:tav>
                                        <p:tav tm="100000">
                                          <p:val>
                                            <p:strVal val="#ppt_w"/>
                                          </p:val>
                                        </p:tav>
                                      </p:tavLst>
                                    </p:anim>
                                    <p:anim calcmode="lin" valueType="num">
                                      <p:cBhvr>
                                        <p:cTn id="80" dur="500" fill="hold"/>
                                        <p:tgtEl>
                                          <p:spTgt spid="2458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17" presetClass="entr" presetSubtype="8" fill="hold" grpId="0" nodeType="clickEffect">
                                  <p:stCondLst>
                                    <p:cond delay="0"/>
                                  </p:stCondLst>
                                  <p:childTnLst>
                                    <p:set>
                                      <p:cBhvr>
                                        <p:cTn id="84" dur="1" fill="hold">
                                          <p:stCondLst>
                                            <p:cond delay="0"/>
                                          </p:stCondLst>
                                        </p:cTn>
                                        <p:tgtEl>
                                          <p:spTgt spid="24583">
                                            <p:txEl>
                                              <p:pRg st="0" end="0"/>
                                            </p:txEl>
                                          </p:spTgt>
                                        </p:tgtEl>
                                        <p:attrNameLst>
                                          <p:attrName>style.visibility</p:attrName>
                                        </p:attrNameLst>
                                      </p:cBhvr>
                                      <p:to>
                                        <p:strVal val="visible"/>
                                      </p:to>
                                    </p:set>
                                    <p:anim calcmode="lin" valueType="num">
                                      <p:cBhvr>
                                        <p:cTn id="85" dur="500" fill="hold"/>
                                        <p:tgtEl>
                                          <p:spTgt spid="24583">
                                            <p:txEl>
                                              <p:pRg st="0" end="0"/>
                                            </p:txEl>
                                          </p:spTgt>
                                        </p:tgtEl>
                                        <p:attrNameLst>
                                          <p:attrName>ppt_x</p:attrName>
                                        </p:attrNameLst>
                                      </p:cBhvr>
                                      <p:tavLst>
                                        <p:tav tm="0">
                                          <p:val>
                                            <p:strVal val="#ppt_x-#ppt_w/2"/>
                                          </p:val>
                                        </p:tav>
                                        <p:tav tm="100000">
                                          <p:val>
                                            <p:strVal val="#ppt_x"/>
                                          </p:val>
                                        </p:tav>
                                      </p:tavLst>
                                    </p:anim>
                                    <p:anim calcmode="lin" valueType="num">
                                      <p:cBhvr>
                                        <p:cTn id="86" dur="500" fill="hold"/>
                                        <p:tgtEl>
                                          <p:spTgt spid="24583">
                                            <p:txEl>
                                              <p:pRg st="0" end="0"/>
                                            </p:txEl>
                                          </p:spTgt>
                                        </p:tgtEl>
                                        <p:attrNameLst>
                                          <p:attrName>ppt_y</p:attrName>
                                        </p:attrNameLst>
                                      </p:cBhvr>
                                      <p:tavLst>
                                        <p:tav tm="0">
                                          <p:val>
                                            <p:strVal val="#ppt_y"/>
                                          </p:val>
                                        </p:tav>
                                        <p:tav tm="100000">
                                          <p:val>
                                            <p:strVal val="#ppt_y"/>
                                          </p:val>
                                        </p:tav>
                                      </p:tavLst>
                                    </p:anim>
                                    <p:anim calcmode="lin" valueType="num">
                                      <p:cBhvr>
                                        <p:cTn id="87" dur="500" fill="hold"/>
                                        <p:tgtEl>
                                          <p:spTgt spid="24583">
                                            <p:txEl>
                                              <p:pRg st="0" end="0"/>
                                            </p:txEl>
                                          </p:spTgt>
                                        </p:tgtEl>
                                        <p:attrNameLst>
                                          <p:attrName>ppt_w</p:attrName>
                                        </p:attrNameLst>
                                      </p:cBhvr>
                                      <p:tavLst>
                                        <p:tav tm="0">
                                          <p:val>
                                            <p:fltVal val="0"/>
                                          </p:val>
                                        </p:tav>
                                        <p:tav tm="100000">
                                          <p:val>
                                            <p:strVal val="#ppt_w"/>
                                          </p:val>
                                        </p:tav>
                                      </p:tavLst>
                                    </p:anim>
                                    <p:anim calcmode="lin" valueType="num">
                                      <p:cBhvr>
                                        <p:cTn id="88" dur="500" fill="hold"/>
                                        <p:tgtEl>
                                          <p:spTgt spid="2458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17" presetClass="entr" presetSubtype="8" fill="hold" grpId="0" nodeType="clickEffect">
                                  <p:stCondLst>
                                    <p:cond delay="0"/>
                                  </p:stCondLst>
                                  <p:childTnLst>
                                    <p:set>
                                      <p:cBhvr>
                                        <p:cTn id="92" dur="1" fill="hold">
                                          <p:stCondLst>
                                            <p:cond delay="0"/>
                                          </p:stCondLst>
                                        </p:cTn>
                                        <p:tgtEl>
                                          <p:spTgt spid="24584"/>
                                        </p:tgtEl>
                                        <p:attrNameLst>
                                          <p:attrName>style.visibility</p:attrName>
                                        </p:attrNameLst>
                                      </p:cBhvr>
                                      <p:to>
                                        <p:strVal val="visible"/>
                                      </p:to>
                                    </p:set>
                                    <p:anim calcmode="lin" valueType="num">
                                      <p:cBhvr>
                                        <p:cTn id="93" dur="500" fill="hold"/>
                                        <p:tgtEl>
                                          <p:spTgt spid="24584"/>
                                        </p:tgtEl>
                                        <p:attrNameLst>
                                          <p:attrName>ppt_x</p:attrName>
                                        </p:attrNameLst>
                                      </p:cBhvr>
                                      <p:tavLst>
                                        <p:tav tm="0">
                                          <p:val>
                                            <p:strVal val="#ppt_x-#ppt_w/2"/>
                                          </p:val>
                                        </p:tav>
                                        <p:tav tm="100000">
                                          <p:val>
                                            <p:strVal val="#ppt_x"/>
                                          </p:val>
                                        </p:tav>
                                      </p:tavLst>
                                    </p:anim>
                                    <p:anim calcmode="lin" valueType="num">
                                      <p:cBhvr>
                                        <p:cTn id="94" dur="500" fill="hold"/>
                                        <p:tgtEl>
                                          <p:spTgt spid="24584"/>
                                        </p:tgtEl>
                                        <p:attrNameLst>
                                          <p:attrName>ppt_y</p:attrName>
                                        </p:attrNameLst>
                                      </p:cBhvr>
                                      <p:tavLst>
                                        <p:tav tm="0">
                                          <p:val>
                                            <p:strVal val="#ppt_y"/>
                                          </p:val>
                                        </p:tav>
                                        <p:tav tm="100000">
                                          <p:val>
                                            <p:strVal val="#ppt_y"/>
                                          </p:val>
                                        </p:tav>
                                      </p:tavLst>
                                    </p:anim>
                                    <p:anim calcmode="lin" valueType="num">
                                      <p:cBhvr>
                                        <p:cTn id="95" dur="500" fill="hold"/>
                                        <p:tgtEl>
                                          <p:spTgt spid="24584"/>
                                        </p:tgtEl>
                                        <p:attrNameLst>
                                          <p:attrName>ppt_w</p:attrName>
                                        </p:attrNameLst>
                                      </p:cBhvr>
                                      <p:tavLst>
                                        <p:tav tm="0">
                                          <p:val>
                                            <p:fltVal val="0"/>
                                          </p:val>
                                        </p:tav>
                                        <p:tav tm="100000">
                                          <p:val>
                                            <p:strVal val="#ppt_w"/>
                                          </p:val>
                                        </p:tav>
                                      </p:tavLst>
                                    </p:anim>
                                    <p:anim calcmode="lin" valueType="num">
                                      <p:cBhvr>
                                        <p:cTn id="96" dur="500" fill="hold"/>
                                        <p:tgtEl>
                                          <p:spTgt spid="24584"/>
                                        </p:tgtEl>
                                        <p:attrNameLst>
                                          <p:attrName>ppt_h</p:attrName>
                                        </p:attrNameLst>
                                      </p:cBhvr>
                                      <p:tavLst>
                                        <p:tav tm="0">
                                          <p:val>
                                            <p:strVal val="#ppt_h"/>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17" presetClass="entr" presetSubtype="8" fill="hold" grpId="0" nodeType="clickEffect">
                                  <p:stCondLst>
                                    <p:cond delay="0"/>
                                  </p:stCondLst>
                                  <p:childTnLst>
                                    <p:set>
                                      <p:cBhvr>
                                        <p:cTn id="100" dur="1" fill="hold">
                                          <p:stCondLst>
                                            <p:cond delay="0"/>
                                          </p:stCondLst>
                                        </p:cTn>
                                        <p:tgtEl>
                                          <p:spTgt spid="24585">
                                            <p:txEl>
                                              <p:pRg st="0" end="0"/>
                                            </p:txEl>
                                          </p:spTgt>
                                        </p:tgtEl>
                                        <p:attrNameLst>
                                          <p:attrName>style.visibility</p:attrName>
                                        </p:attrNameLst>
                                      </p:cBhvr>
                                      <p:to>
                                        <p:strVal val="visible"/>
                                      </p:to>
                                    </p:set>
                                    <p:anim calcmode="lin" valueType="num">
                                      <p:cBhvr>
                                        <p:cTn id="101" dur="500" fill="hold"/>
                                        <p:tgtEl>
                                          <p:spTgt spid="24585">
                                            <p:txEl>
                                              <p:pRg st="0" end="0"/>
                                            </p:txEl>
                                          </p:spTgt>
                                        </p:tgtEl>
                                        <p:attrNameLst>
                                          <p:attrName>ppt_x</p:attrName>
                                        </p:attrNameLst>
                                      </p:cBhvr>
                                      <p:tavLst>
                                        <p:tav tm="0">
                                          <p:val>
                                            <p:strVal val="#ppt_x-#ppt_w/2"/>
                                          </p:val>
                                        </p:tav>
                                        <p:tav tm="100000">
                                          <p:val>
                                            <p:strVal val="#ppt_x"/>
                                          </p:val>
                                        </p:tav>
                                      </p:tavLst>
                                    </p:anim>
                                    <p:anim calcmode="lin" valueType="num">
                                      <p:cBhvr>
                                        <p:cTn id="102" dur="500" fill="hold"/>
                                        <p:tgtEl>
                                          <p:spTgt spid="24585">
                                            <p:txEl>
                                              <p:pRg st="0" end="0"/>
                                            </p:txEl>
                                          </p:spTgt>
                                        </p:tgtEl>
                                        <p:attrNameLst>
                                          <p:attrName>ppt_y</p:attrName>
                                        </p:attrNameLst>
                                      </p:cBhvr>
                                      <p:tavLst>
                                        <p:tav tm="0">
                                          <p:val>
                                            <p:strVal val="#ppt_y"/>
                                          </p:val>
                                        </p:tav>
                                        <p:tav tm="100000">
                                          <p:val>
                                            <p:strVal val="#ppt_y"/>
                                          </p:val>
                                        </p:tav>
                                      </p:tavLst>
                                    </p:anim>
                                    <p:anim calcmode="lin" valueType="num">
                                      <p:cBhvr>
                                        <p:cTn id="103" dur="500" fill="hold"/>
                                        <p:tgtEl>
                                          <p:spTgt spid="24585">
                                            <p:txEl>
                                              <p:pRg st="0" end="0"/>
                                            </p:txEl>
                                          </p:spTgt>
                                        </p:tgtEl>
                                        <p:attrNameLst>
                                          <p:attrName>ppt_w</p:attrName>
                                        </p:attrNameLst>
                                      </p:cBhvr>
                                      <p:tavLst>
                                        <p:tav tm="0">
                                          <p:val>
                                            <p:fltVal val="0"/>
                                          </p:val>
                                        </p:tav>
                                        <p:tav tm="100000">
                                          <p:val>
                                            <p:strVal val="#ppt_w"/>
                                          </p:val>
                                        </p:tav>
                                      </p:tavLst>
                                    </p:anim>
                                    <p:anim calcmode="lin" valueType="num">
                                      <p:cBhvr>
                                        <p:cTn id="104" dur="500" fill="hold"/>
                                        <p:tgtEl>
                                          <p:spTgt spid="2458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bldLvl="2" autoUpdateAnimBg="0"/>
      <p:bldP spid="24580" grpId="0" build="p" bldLvl="2" autoUpdateAnimBg="0"/>
      <p:bldP spid="24582" grpId="0" build="p" bldLvl="2" autoUpdateAnimBg="0"/>
      <p:bldP spid="24583" grpId="0" build="p" bldLvl="2" autoUpdateAnimBg="0"/>
      <p:bldP spid="24584" grpId="0" autoUpdateAnimBg="0"/>
      <p:bldP spid="24585"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Is the Resource Valuable?</a:t>
            </a:r>
          </a:p>
        </p:txBody>
      </p:sp>
      <p:sp>
        <p:nvSpPr>
          <p:cNvPr id="25603" name="Rectangle 3"/>
          <p:cNvSpPr>
            <a:spLocks noGrp="1" noChangeArrowheads="1"/>
          </p:cNvSpPr>
          <p:nvPr>
            <p:ph idx="1"/>
          </p:nvPr>
        </p:nvSpPr>
        <p:spPr/>
        <p:txBody>
          <a:bodyPr/>
          <a:lstStyle/>
          <a:p>
            <a:pPr marL="0" indent="0">
              <a:buFontTx/>
              <a:buNone/>
            </a:pPr>
            <a:r>
              <a:rPr lang="en-US"/>
              <a:t>Organizational resources can be a source of competitive advantage only when they are valuable</a:t>
            </a:r>
          </a:p>
          <a:p>
            <a:pPr marL="400050" lvl="1"/>
            <a:r>
              <a:rPr lang="en-US"/>
              <a:t>Enable a firm to formulate and implement strategies that improve its efficiency or effectiveness</a:t>
            </a:r>
          </a:p>
        </p:txBody>
      </p:sp>
      <p:sp>
        <p:nvSpPr>
          <p:cNvPr id="2" name="Slide Number Placeholder 1"/>
          <p:cNvSpPr>
            <a:spLocks noGrp="1"/>
          </p:cNvSpPr>
          <p:nvPr>
            <p:ph type="sldNum" sz="quarter" idx="12"/>
          </p:nvPr>
        </p:nvSpPr>
        <p:spPr/>
        <p:txBody>
          <a:bodyPr/>
          <a:lstStyle/>
          <a:p>
            <a:fld id="{B2E69481-C428-4771-9FA9-CCBED72DD0C4}" type="slidenum">
              <a:rPr lang="en-US" smtClean="0"/>
              <a:t>12</a:t>
            </a:fld>
            <a:endParaRPr lang="en-US"/>
          </a:p>
        </p:txBody>
      </p:sp>
    </p:spTree>
    <p:extLst>
      <p:ext uri="{BB962C8B-B14F-4D97-AF65-F5344CB8AC3E}">
        <p14:creationId xmlns:p14="http://schemas.microsoft.com/office/powerpoint/2010/main" val="422128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1+#ppt_w/2"/>
                                          </p:val>
                                        </p:tav>
                                        <p:tav tm="100000">
                                          <p:val>
                                            <p:strVal val="#ppt_x"/>
                                          </p:val>
                                        </p:tav>
                                      </p:tavLst>
                                    </p:anim>
                                    <p:anim calcmode="lin" valueType="num">
                                      <p:cBhvr additive="base">
                                        <p:cTn id="8" dur="500" fill="hold"/>
                                        <p:tgtEl>
                                          <p:spTgt spid="256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p:cTn id="13" dur="500" fill="hold"/>
                                        <p:tgtEl>
                                          <p:spTgt spid="25603">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25603">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560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25603">
                                            <p:txEl>
                                              <p:pRg st="1" end="1"/>
                                            </p:txEl>
                                          </p:spTgt>
                                        </p:tgtEl>
                                        <p:attrNameLst>
                                          <p:attrName>style.visibility</p:attrName>
                                        </p:attrNameLst>
                                      </p:cBhvr>
                                      <p:to>
                                        <p:strVal val="visible"/>
                                      </p:to>
                                    </p:set>
                                    <p:anim calcmode="lin" valueType="num">
                                      <p:cBhvr>
                                        <p:cTn id="21" dur="500" fill="hold"/>
                                        <p:tgtEl>
                                          <p:spTgt spid="25603">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25603">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560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Is the Resource Rare?</a:t>
            </a:r>
          </a:p>
        </p:txBody>
      </p:sp>
      <p:sp>
        <p:nvSpPr>
          <p:cNvPr id="26627" name="Rectangle 3"/>
          <p:cNvSpPr>
            <a:spLocks noGrp="1" noChangeArrowheads="1"/>
          </p:cNvSpPr>
          <p:nvPr>
            <p:ph idx="1"/>
          </p:nvPr>
        </p:nvSpPr>
        <p:spPr/>
        <p:txBody>
          <a:bodyPr/>
          <a:lstStyle/>
          <a:p>
            <a:pPr marL="0" indent="0">
              <a:buFontTx/>
              <a:buNone/>
            </a:pPr>
            <a:r>
              <a:rPr lang="en-US"/>
              <a:t>Organizational resources also possessed by competitors are not sources of competitive advantage</a:t>
            </a:r>
          </a:p>
          <a:p>
            <a:pPr marL="400050" lvl="1"/>
            <a:r>
              <a:rPr lang="en-US"/>
              <a:t>Common strategies based on similar resources give no one firm an advantage</a:t>
            </a:r>
          </a:p>
          <a:p>
            <a:pPr marL="400050" lvl="1"/>
            <a:r>
              <a:rPr lang="en-US"/>
              <a:t>Competitive advantages are gained only from uncommon resources, resources that are rare to other competitors</a:t>
            </a:r>
          </a:p>
        </p:txBody>
      </p:sp>
      <p:sp>
        <p:nvSpPr>
          <p:cNvPr id="2" name="Slide Number Placeholder 1"/>
          <p:cNvSpPr>
            <a:spLocks noGrp="1"/>
          </p:cNvSpPr>
          <p:nvPr>
            <p:ph type="sldNum" sz="quarter" idx="12"/>
          </p:nvPr>
        </p:nvSpPr>
        <p:spPr/>
        <p:txBody>
          <a:bodyPr/>
          <a:lstStyle/>
          <a:p>
            <a:fld id="{B2E69481-C428-4771-9FA9-CCBED72DD0C4}" type="slidenum">
              <a:rPr lang="en-US" smtClean="0"/>
              <a:t>13</a:t>
            </a:fld>
            <a:endParaRPr lang="en-US"/>
          </a:p>
        </p:txBody>
      </p:sp>
    </p:spTree>
    <p:extLst>
      <p:ext uri="{BB962C8B-B14F-4D97-AF65-F5344CB8AC3E}">
        <p14:creationId xmlns:p14="http://schemas.microsoft.com/office/powerpoint/2010/main" val="394363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1+#ppt_w/2"/>
                                          </p:val>
                                        </p:tav>
                                        <p:tav tm="100000">
                                          <p:val>
                                            <p:strVal val="#ppt_x"/>
                                          </p:val>
                                        </p:tav>
                                      </p:tavLst>
                                    </p:anim>
                                    <p:anim calcmode="lin" valueType="num">
                                      <p:cBhvr additive="base">
                                        <p:cTn id="8" dur="500" fill="hold"/>
                                        <p:tgtEl>
                                          <p:spTgt spid="266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 calcmode="lin" valueType="num">
                                      <p:cBhvr>
                                        <p:cTn id="13" dur="500" fill="hold"/>
                                        <p:tgtEl>
                                          <p:spTgt spid="26627">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26627">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662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26627">
                                            <p:txEl>
                                              <p:pRg st="1" end="1"/>
                                            </p:txEl>
                                          </p:spTgt>
                                        </p:tgtEl>
                                        <p:attrNameLst>
                                          <p:attrName>style.visibility</p:attrName>
                                        </p:attrNameLst>
                                      </p:cBhvr>
                                      <p:to>
                                        <p:strVal val="visible"/>
                                      </p:to>
                                    </p:set>
                                    <p:anim calcmode="lin" valueType="num">
                                      <p:cBhvr>
                                        <p:cTn id="21" dur="500" fill="hold"/>
                                        <p:tgtEl>
                                          <p:spTgt spid="26627">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26627">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662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26627">
                                            <p:txEl>
                                              <p:pRg st="2" end="2"/>
                                            </p:txEl>
                                          </p:spTgt>
                                        </p:tgtEl>
                                        <p:attrNameLst>
                                          <p:attrName>style.visibility</p:attrName>
                                        </p:attrNameLst>
                                      </p:cBhvr>
                                      <p:to>
                                        <p:strVal val="visible"/>
                                      </p:to>
                                    </p:set>
                                    <p:anim calcmode="lin" valueType="num">
                                      <p:cBhvr>
                                        <p:cTn id="29" dur="500" fill="hold"/>
                                        <p:tgtEl>
                                          <p:spTgt spid="26627">
                                            <p:txEl>
                                              <p:pRg st="2" end="2"/>
                                            </p:txEl>
                                          </p:spTgt>
                                        </p:tgtEl>
                                        <p:attrNameLst>
                                          <p:attrName>ppt_x</p:attrName>
                                        </p:attrNameLst>
                                      </p:cBhvr>
                                      <p:tavLst>
                                        <p:tav tm="0">
                                          <p:val>
                                            <p:strVal val="#ppt_x-#ppt_w/2"/>
                                          </p:val>
                                        </p:tav>
                                        <p:tav tm="100000">
                                          <p:val>
                                            <p:strVal val="#ppt_x"/>
                                          </p:val>
                                        </p:tav>
                                      </p:tavLst>
                                    </p:anim>
                                    <p:anim calcmode="lin" valueType="num">
                                      <p:cBhvr>
                                        <p:cTn id="30" dur="500" fill="hold"/>
                                        <p:tgtEl>
                                          <p:spTgt spid="26627">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6627">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en-US"/>
              <a:t>Can the Resource be Imitated?</a:t>
            </a:r>
          </a:p>
        </p:txBody>
      </p:sp>
      <p:sp>
        <p:nvSpPr>
          <p:cNvPr id="27651" name="Rectangle 3"/>
          <p:cNvSpPr>
            <a:spLocks noGrp="1" noChangeArrowheads="1"/>
          </p:cNvSpPr>
          <p:nvPr>
            <p:ph idx="1"/>
          </p:nvPr>
        </p:nvSpPr>
        <p:spPr/>
        <p:txBody>
          <a:bodyPr/>
          <a:lstStyle/>
          <a:p>
            <a:pPr marL="0" indent="0">
              <a:buFontTx/>
              <a:buNone/>
            </a:pPr>
            <a:r>
              <a:rPr lang="en-US" dirty="0"/>
              <a:t>Difficulty in imitating resources is key to value creation because it constrains competition</a:t>
            </a:r>
          </a:p>
          <a:p>
            <a:pPr marL="400050" lvl="1"/>
            <a:r>
              <a:rPr lang="en-US" dirty="0"/>
              <a:t>Profits generated from inimitable resources are more likely to be sustainable</a:t>
            </a:r>
          </a:p>
          <a:p>
            <a:pPr lvl="2"/>
            <a:r>
              <a:rPr lang="en-US" sz="2800" dirty="0"/>
              <a:t>Physical uniqueness</a:t>
            </a:r>
          </a:p>
          <a:p>
            <a:pPr lvl="2"/>
            <a:r>
              <a:rPr lang="en-US" sz="2800" dirty="0"/>
              <a:t>Path dependency</a:t>
            </a:r>
          </a:p>
          <a:p>
            <a:pPr lvl="2"/>
            <a:r>
              <a:rPr lang="en-US" sz="2800" dirty="0"/>
              <a:t>Causal ambiguity</a:t>
            </a:r>
          </a:p>
          <a:p>
            <a:pPr lvl="2"/>
            <a:r>
              <a:rPr lang="en-US" sz="2800" dirty="0"/>
              <a:t>Social complexity</a:t>
            </a:r>
          </a:p>
        </p:txBody>
      </p:sp>
      <p:sp>
        <p:nvSpPr>
          <p:cNvPr id="2" name="Slide Number Placeholder 1"/>
          <p:cNvSpPr>
            <a:spLocks noGrp="1"/>
          </p:cNvSpPr>
          <p:nvPr>
            <p:ph type="sldNum" sz="quarter" idx="12"/>
          </p:nvPr>
        </p:nvSpPr>
        <p:spPr/>
        <p:txBody>
          <a:bodyPr/>
          <a:lstStyle/>
          <a:p>
            <a:fld id="{B2E69481-C428-4771-9FA9-CCBED72DD0C4}" type="slidenum">
              <a:rPr lang="en-US" smtClean="0"/>
              <a:t>14</a:t>
            </a:fld>
            <a:endParaRPr lang="en-US"/>
          </a:p>
        </p:txBody>
      </p:sp>
    </p:spTree>
    <p:extLst>
      <p:ext uri="{BB962C8B-B14F-4D97-AF65-F5344CB8AC3E}">
        <p14:creationId xmlns:p14="http://schemas.microsoft.com/office/powerpoint/2010/main" val="390096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1+#ppt_w/2"/>
                                          </p:val>
                                        </p:tav>
                                        <p:tav tm="100000">
                                          <p:val>
                                            <p:strVal val="#ppt_x"/>
                                          </p:val>
                                        </p:tav>
                                      </p:tavLst>
                                    </p:anim>
                                    <p:anim calcmode="lin" valueType="num">
                                      <p:cBhvr additive="base">
                                        <p:cTn id="8" dur="500" fill="hold"/>
                                        <p:tgtEl>
                                          <p:spTgt spid="276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 calcmode="lin" valueType="num">
                                      <p:cBhvr>
                                        <p:cTn id="13" dur="500" fill="hold"/>
                                        <p:tgtEl>
                                          <p:spTgt spid="27651">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27651">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76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27651">
                                            <p:txEl>
                                              <p:pRg st="1" end="1"/>
                                            </p:txEl>
                                          </p:spTgt>
                                        </p:tgtEl>
                                        <p:attrNameLst>
                                          <p:attrName>style.visibility</p:attrName>
                                        </p:attrNameLst>
                                      </p:cBhvr>
                                      <p:to>
                                        <p:strVal val="visible"/>
                                      </p:to>
                                    </p:set>
                                    <p:anim calcmode="lin" valueType="num">
                                      <p:cBhvr>
                                        <p:cTn id="21" dur="500" fill="hold"/>
                                        <p:tgtEl>
                                          <p:spTgt spid="27651">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27651">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2765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7651">
                                            <p:txEl>
                                              <p:pRg st="1" end="1"/>
                                            </p:txEl>
                                          </p:spTgt>
                                        </p:tgtEl>
                                        <p:attrNameLst>
                                          <p:attrName>ppt_h</p:attrName>
                                        </p:attrNameLst>
                                      </p:cBhvr>
                                      <p:tavLst>
                                        <p:tav tm="0">
                                          <p:val>
                                            <p:strVal val="#ppt_h"/>
                                          </p:val>
                                        </p:tav>
                                        <p:tav tm="100000">
                                          <p:val>
                                            <p:strVal val="#ppt_h"/>
                                          </p:val>
                                        </p:tav>
                                      </p:tavLst>
                                    </p:anim>
                                  </p:childTnLst>
                                </p:cTn>
                              </p:par>
                              <p:par>
                                <p:cTn id="25" presetID="17" presetClass="entr" presetSubtype="8" fill="hold" grpId="0" nodeType="withEffect">
                                  <p:stCondLst>
                                    <p:cond delay="0"/>
                                  </p:stCondLst>
                                  <p:childTnLst>
                                    <p:set>
                                      <p:cBhvr>
                                        <p:cTn id="26" dur="1" fill="hold">
                                          <p:stCondLst>
                                            <p:cond delay="0"/>
                                          </p:stCondLst>
                                        </p:cTn>
                                        <p:tgtEl>
                                          <p:spTgt spid="27651">
                                            <p:txEl>
                                              <p:pRg st="2" end="2"/>
                                            </p:txEl>
                                          </p:spTgt>
                                        </p:tgtEl>
                                        <p:attrNameLst>
                                          <p:attrName>style.visibility</p:attrName>
                                        </p:attrNameLst>
                                      </p:cBhvr>
                                      <p:to>
                                        <p:strVal val="visible"/>
                                      </p:to>
                                    </p:set>
                                    <p:anim calcmode="lin" valueType="num">
                                      <p:cBhvr>
                                        <p:cTn id="27" dur="500" fill="hold"/>
                                        <p:tgtEl>
                                          <p:spTgt spid="27651">
                                            <p:txEl>
                                              <p:pRg st="2" end="2"/>
                                            </p:txEl>
                                          </p:spTgt>
                                        </p:tgtEl>
                                        <p:attrNameLst>
                                          <p:attrName>ppt_x</p:attrName>
                                        </p:attrNameLst>
                                      </p:cBhvr>
                                      <p:tavLst>
                                        <p:tav tm="0">
                                          <p:val>
                                            <p:strVal val="#ppt_x-#ppt_w/2"/>
                                          </p:val>
                                        </p:tav>
                                        <p:tav tm="100000">
                                          <p:val>
                                            <p:strVal val="#ppt_x"/>
                                          </p:val>
                                        </p:tav>
                                      </p:tavLst>
                                    </p:anim>
                                    <p:anim calcmode="lin" valueType="num">
                                      <p:cBhvr>
                                        <p:cTn id="28" dur="500" fill="hold"/>
                                        <p:tgtEl>
                                          <p:spTgt spid="27651">
                                            <p:txEl>
                                              <p:pRg st="2" end="2"/>
                                            </p:txEl>
                                          </p:spTgt>
                                        </p:tgtEl>
                                        <p:attrNameLst>
                                          <p:attrName>ppt_y</p:attrName>
                                        </p:attrNameLst>
                                      </p:cBhvr>
                                      <p:tavLst>
                                        <p:tav tm="0">
                                          <p:val>
                                            <p:strVal val="#ppt_y"/>
                                          </p:val>
                                        </p:tav>
                                        <p:tav tm="100000">
                                          <p:val>
                                            <p:strVal val="#ppt_y"/>
                                          </p:val>
                                        </p:tav>
                                      </p:tavLst>
                                    </p:anim>
                                    <p:anim calcmode="lin" valueType="num">
                                      <p:cBhvr>
                                        <p:cTn id="29" dur="5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27651">
                                            <p:txEl>
                                              <p:pRg st="2" end="2"/>
                                            </p:txEl>
                                          </p:spTgt>
                                        </p:tgtEl>
                                        <p:attrNameLst>
                                          <p:attrName>ppt_h</p:attrName>
                                        </p:attrNameLst>
                                      </p:cBhvr>
                                      <p:tavLst>
                                        <p:tav tm="0">
                                          <p:val>
                                            <p:strVal val="#ppt_h"/>
                                          </p:val>
                                        </p:tav>
                                        <p:tav tm="100000">
                                          <p:val>
                                            <p:strVal val="#ppt_h"/>
                                          </p:val>
                                        </p:tav>
                                      </p:tavLst>
                                    </p:anim>
                                  </p:childTnLst>
                                </p:cTn>
                              </p:par>
                              <p:par>
                                <p:cTn id="31" presetID="17" presetClass="entr" presetSubtype="8" fill="hold" grpId="0" nodeType="withEffect">
                                  <p:stCondLst>
                                    <p:cond delay="0"/>
                                  </p:stCondLst>
                                  <p:childTnLst>
                                    <p:set>
                                      <p:cBhvr>
                                        <p:cTn id="32" dur="1" fill="hold">
                                          <p:stCondLst>
                                            <p:cond delay="0"/>
                                          </p:stCondLst>
                                        </p:cTn>
                                        <p:tgtEl>
                                          <p:spTgt spid="27651">
                                            <p:txEl>
                                              <p:pRg st="3" end="3"/>
                                            </p:txEl>
                                          </p:spTgt>
                                        </p:tgtEl>
                                        <p:attrNameLst>
                                          <p:attrName>style.visibility</p:attrName>
                                        </p:attrNameLst>
                                      </p:cBhvr>
                                      <p:to>
                                        <p:strVal val="visible"/>
                                      </p:to>
                                    </p:set>
                                    <p:anim calcmode="lin" valueType="num">
                                      <p:cBhvr>
                                        <p:cTn id="33" dur="500" fill="hold"/>
                                        <p:tgtEl>
                                          <p:spTgt spid="27651">
                                            <p:txEl>
                                              <p:pRg st="3" end="3"/>
                                            </p:txEl>
                                          </p:spTgt>
                                        </p:tgtEl>
                                        <p:attrNameLst>
                                          <p:attrName>ppt_x</p:attrName>
                                        </p:attrNameLst>
                                      </p:cBhvr>
                                      <p:tavLst>
                                        <p:tav tm="0">
                                          <p:val>
                                            <p:strVal val="#ppt_x-#ppt_w/2"/>
                                          </p:val>
                                        </p:tav>
                                        <p:tav tm="100000">
                                          <p:val>
                                            <p:strVal val="#ppt_x"/>
                                          </p:val>
                                        </p:tav>
                                      </p:tavLst>
                                    </p:anim>
                                    <p:anim calcmode="lin" valueType="num">
                                      <p:cBhvr>
                                        <p:cTn id="34" dur="500" fill="hold"/>
                                        <p:tgtEl>
                                          <p:spTgt spid="27651">
                                            <p:txEl>
                                              <p:pRg st="3" end="3"/>
                                            </p:txEl>
                                          </p:spTgt>
                                        </p:tgtEl>
                                        <p:attrNameLst>
                                          <p:attrName>ppt_y</p:attrName>
                                        </p:attrNameLst>
                                      </p:cBhvr>
                                      <p:tavLst>
                                        <p:tav tm="0">
                                          <p:val>
                                            <p:strVal val="#ppt_y"/>
                                          </p:val>
                                        </p:tav>
                                        <p:tav tm="100000">
                                          <p:val>
                                            <p:strVal val="#ppt_y"/>
                                          </p:val>
                                        </p:tav>
                                      </p:tavLst>
                                    </p:anim>
                                    <p:anim calcmode="lin" valueType="num">
                                      <p:cBhvr>
                                        <p:cTn id="35" dur="500" fill="hold"/>
                                        <p:tgtEl>
                                          <p:spTgt spid="27651">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7651">
                                            <p:txEl>
                                              <p:pRg st="3" end="3"/>
                                            </p:txEl>
                                          </p:spTgt>
                                        </p:tgtEl>
                                        <p:attrNameLst>
                                          <p:attrName>ppt_h</p:attrName>
                                        </p:attrNameLst>
                                      </p:cBhvr>
                                      <p:tavLst>
                                        <p:tav tm="0">
                                          <p:val>
                                            <p:strVal val="#ppt_h"/>
                                          </p:val>
                                        </p:tav>
                                        <p:tav tm="100000">
                                          <p:val>
                                            <p:strVal val="#ppt_h"/>
                                          </p:val>
                                        </p:tav>
                                      </p:tavLst>
                                    </p:anim>
                                  </p:childTnLst>
                                </p:cTn>
                              </p:par>
                              <p:par>
                                <p:cTn id="37" presetID="17" presetClass="entr" presetSubtype="8" fill="hold" grpId="0" nodeType="withEffect">
                                  <p:stCondLst>
                                    <p:cond delay="0"/>
                                  </p:stCondLst>
                                  <p:childTnLst>
                                    <p:set>
                                      <p:cBhvr>
                                        <p:cTn id="38" dur="1" fill="hold">
                                          <p:stCondLst>
                                            <p:cond delay="0"/>
                                          </p:stCondLst>
                                        </p:cTn>
                                        <p:tgtEl>
                                          <p:spTgt spid="27651">
                                            <p:txEl>
                                              <p:pRg st="4" end="4"/>
                                            </p:txEl>
                                          </p:spTgt>
                                        </p:tgtEl>
                                        <p:attrNameLst>
                                          <p:attrName>style.visibility</p:attrName>
                                        </p:attrNameLst>
                                      </p:cBhvr>
                                      <p:to>
                                        <p:strVal val="visible"/>
                                      </p:to>
                                    </p:set>
                                    <p:anim calcmode="lin" valueType="num">
                                      <p:cBhvr>
                                        <p:cTn id="39" dur="500" fill="hold"/>
                                        <p:tgtEl>
                                          <p:spTgt spid="2765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2765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2765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7651">
                                            <p:txEl>
                                              <p:pRg st="4" end="4"/>
                                            </p:txEl>
                                          </p:spTgt>
                                        </p:tgtEl>
                                        <p:attrNameLst>
                                          <p:attrName>ppt_h</p:attrName>
                                        </p:attrNameLst>
                                      </p:cBhvr>
                                      <p:tavLst>
                                        <p:tav tm="0">
                                          <p:val>
                                            <p:strVal val="#ppt_h"/>
                                          </p:val>
                                        </p:tav>
                                        <p:tav tm="100000">
                                          <p:val>
                                            <p:strVal val="#ppt_h"/>
                                          </p:val>
                                        </p:tav>
                                      </p:tavLst>
                                    </p:anim>
                                  </p:childTnLst>
                                </p:cTn>
                              </p:par>
                              <p:par>
                                <p:cTn id="43" presetID="17" presetClass="entr" presetSubtype="8" fill="hold" grpId="0" nodeType="withEffect">
                                  <p:stCondLst>
                                    <p:cond delay="0"/>
                                  </p:stCondLst>
                                  <p:childTnLst>
                                    <p:set>
                                      <p:cBhvr>
                                        <p:cTn id="44" dur="1" fill="hold">
                                          <p:stCondLst>
                                            <p:cond delay="0"/>
                                          </p:stCondLst>
                                        </p:cTn>
                                        <p:tgtEl>
                                          <p:spTgt spid="27651">
                                            <p:txEl>
                                              <p:pRg st="5" end="5"/>
                                            </p:txEl>
                                          </p:spTgt>
                                        </p:tgtEl>
                                        <p:attrNameLst>
                                          <p:attrName>style.visibility</p:attrName>
                                        </p:attrNameLst>
                                      </p:cBhvr>
                                      <p:to>
                                        <p:strVal val="visible"/>
                                      </p:to>
                                    </p:set>
                                    <p:anim calcmode="lin" valueType="num">
                                      <p:cBhvr>
                                        <p:cTn id="45" dur="500" fill="hold"/>
                                        <p:tgtEl>
                                          <p:spTgt spid="27651">
                                            <p:txEl>
                                              <p:pRg st="5" end="5"/>
                                            </p:txEl>
                                          </p:spTgt>
                                        </p:tgtEl>
                                        <p:attrNameLst>
                                          <p:attrName>ppt_x</p:attrName>
                                        </p:attrNameLst>
                                      </p:cBhvr>
                                      <p:tavLst>
                                        <p:tav tm="0">
                                          <p:val>
                                            <p:strVal val="#ppt_x-#ppt_w/2"/>
                                          </p:val>
                                        </p:tav>
                                        <p:tav tm="100000">
                                          <p:val>
                                            <p:strVal val="#ppt_x"/>
                                          </p:val>
                                        </p:tav>
                                      </p:tavLst>
                                    </p:anim>
                                    <p:anim calcmode="lin" valueType="num">
                                      <p:cBhvr>
                                        <p:cTn id="46" dur="500" fill="hold"/>
                                        <p:tgtEl>
                                          <p:spTgt spid="27651">
                                            <p:txEl>
                                              <p:pRg st="5" end="5"/>
                                            </p:txEl>
                                          </p:spTgt>
                                        </p:tgtEl>
                                        <p:attrNameLst>
                                          <p:attrName>ppt_y</p:attrName>
                                        </p:attrNameLst>
                                      </p:cBhvr>
                                      <p:tavLst>
                                        <p:tav tm="0">
                                          <p:val>
                                            <p:strVal val="#ppt_y"/>
                                          </p:val>
                                        </p:tav>
                                        <p:tav tm="100000">
                                          <p:val>
                                            <p:strVal val="#ppt_y"/>
                                          </p:val>
                                        </p:tav>
                                      </p:tavLst>
                                    </p:anim>
                                    <p:anim calcmode="lin" valueType="num">
                                      <p:cBhvr>
                                        <p:cTn id="47" dur="500" fill="hold"/>
                                        <p:tgtEl>
                                          <p:spTgt spid="27651">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27651">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46163" y="274638"/>
            <a:ext cx="7226300" cy="1116012"/>
          </a:xfrm>
        </p:spPr>
        <p:txBody>
          <a:bodyPr>
            <a:normAutofit fontScale="90000"/>
          </a:bodyPr>
          <a:lstStyle/>
          <a:p>
            <a:r>
              <a:rPr lang="en-US"/>
              <a:t>Are Substitutes Readily Available?</a:t>
            </a:r>
          </a:p>
        </p:txBody>
      </p:sp>
      <p:sp>
        <p:nvSpPr>
          <p:cNvPr id="28675" name="Rectangle 3"/>
          <p:cNvSpPr>
            <a:spLocks noGrp="1" noChangeArrowheads="1"/>
          </p:cNvSpPr>
          <p:nvPr>
            <p:ph idx="1"/>
          </p:nvPr>
        </p:nvSpPr>
        <p:spPr/>
        <p:txBody>
          <a:bodyPr>
            <a:normAutofit lnSpcReduction="10000"/>
          </a:bodyPr>
          <a:lstStyle/>
          <a:p>
            <a:pPr marL="0" indent="0">
              <a:buFontTx/>
              <a:buNone/>
            </a:pPr>
            <a:r>
              <a:rPr lang="en-US" dirty="0"/>
              <a:t>There must be no strategically equivalent valuable resources that are themselves not rare or inimitable</a:t>
            </a:r>
          </a:p>
          <a:p>
            <a:pPr marL="400050" lvl="1"/>
            <a:r>
              <a:rPr lang="en-US" dirty="0"/>
              <a:t>Substitutability may take at least two forms</a:t>
            </a:r>
          </a:p>
          <a:p>
            <a:pPr lvl="2"/>
            <a:r>
              <a:rPr lang="en-US" sz="2800" dirty="0"/>
              <a:t>Competitor may be able to substitute a similar resource that enables it to develop and implement the same strategy</a:t>
            </a:r>
          </a:p>
          <a:p>
            <a:pPr lvl="2"/>
            <a:r>
              <a:rPr lang="en-US" sz="2800" dirty="0"/>
              <a:t>Very different firm resources can become strategic substitutes (such as e-business as a substitute for physical retail facility)</a:t>
            </a:r>
          </a:p>
        </p:txBody>
      </p:sp>
      <p:sp>
        <p:nvSpPr>
          <p:cNvPr id="2" name="Slide Number Placeholder 1"/>
          <p:cNvSpPr>
            <a:spLocks noGrp="1"/>
          </p:cNvSpPr>
          <p:nvPr>
            <p:ph type="sldNum" sz="quarter" idx="12"/>
          </p:nvPr>
        </p:nvSpPr>
        <p:spPr/>
        <p:txBody>
          <a:bodyPr/>
          <a:lstStyle/>
          <a:p>
            <a:fld id="{B2E69481-C428-4771-9FA9-CCBED72DD0C4}" type="slidenum">
              <a:rPr lang="en-US" smtClean="0"/>
              <a:t>15</a:t>
            </a:fld>
            <a:endParaRPr lang="en-US"/>
          </a:p>
        </p:txBody>
      </p:sp>
    </p:spTree>
    <p:extLst>
      <p:ext uri="{BB962C8B-B14F-4D97-AF65-F5344CB8AC3E}">
        <p14:creationId xmlns:p14="http://schemas.microsoft.com/office/powerpoint/2010/main" val="286769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1+#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p:cTn id="13" dur="500" fill="hold"/>
                                        <p:tgtEl>
                                          <p:spTgt spid="28675">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28675">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867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28675">
                                            <p:txEl>
                                              <p:pRg st="1" end="1"/>
                                            </p:txEl>
                                          </p:spTgt>
                                        </p:tgtEl>
                                        <p:attrNameLst>
                                          <p:attrName>style.visibility</p:attrName>
                                        </p:attrNameLst>
                                      </p:cBhvr>
                                      <p:to>
                                        <p:strVal val="visible"/>
                                      </p:to>
                                    </p:set>
                                    <p:anim calcmode="lin" valueType="num">
                                      <p:cBhvr>
                                        <p:cTn id="21" dur="500" fill="hold"/>
                                        <p:tgtEl>
                                          <p:spTgt spid="28675">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28675">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8675">
                                            <p:txEl>
                                              <p:pRg st="1" end="1"/>
                                            </p:txEl>
                                          </p:spTgt>
                                        </p:tgtEl>
                                        <p:attrNameLst>
                                          <p:attrName>ppt_h</p:attrName>
                                        </p:attrNameLst>
                                      </p:cBhvr>
                                      <p:tavLst>
                                        <p:tav tm="0">
                                          <p:val>
                                            <p:strVal val="#ppt_h"/>
                                          </p:val>
                                        </p:tav>
                                        <p:tav tm="100000">
                                          <p:val>
                                            <p:strVal val="#ppt_h"/>
                                          </p:val>
                                        </p:tav>
                                      </p:tavLst>
                                    </p:anim>
                                  </p:childTnLst>
                                </p:cTn>
                              </p:par>
                              <p:par>
                                <p:cTn id="25" presetID="17" presetClass="entr" presetSubtype="8" fill="hold" grpId="0" nodeType="withEffect">
                                  <p:stCondLst>
                                    <p:cond delay="0"/>
                                  </p:stCondLst>
                                  <p:childTnLst>
                                    <p:set>
                                      <p:cBhvr>
                                        <p:cTn id="26" dur="1" fill="hold">
                                          <p:stCondLst>
                                            <p:cond delay="0"/>
                                          </p:stCondLst>
                                        </p:cTn>
                                        <p:tgtEl>
                                          <p:spTgt spid="28675">
                                            <p:txEl>
                                              <p:pRg st="2" end="2"/>
                                            </p:txEl>
                                          </p:spTgt>
                                        </p:tgtEl>
                                        <p:attrNameLst>
                                          <p:attrName>style.visibility</p:attrName>
                                        </p:attrNameLst>
                                      </p:cBhvr>
                                      <p:to>
                                        <p:strVal val="visible"/>
                                      </p:to>
                                    </p:set>
                                    <p:anim calcmode="lin" valueType="num">
                                      <p:cBhvr>
                                        <p:cTn id="27" dur="500" fill="hold"/>
                                        <p:tgtEl>
                                          <p:spTgt spid="28675">
                                            <p:txEl>
                                              <p:pRg st="2" end="2"/>
                                            </p:txEl>
                                          </p:spTgt>
                                        </p:tgtEl>
                                        <p:attrNameLst>
                                          <p:attrName>ppt_x</p:attrName>
                                        </p:attrNameLst>
                                      </p:cBhvr>
                                      <p:tavLst>
                                        <p:tav tm="0">
                                          <p:val>
                                            <p:strVal val="#ppt_x-#ppt_w/2"/>
                                          </p:val>
                                        </p:tav>
                                        <p:tav tm="100000">
                                          <p:val>
                                            <p:strVal val="#ppt_x"/>
                                          </p:val>
                                        </p:tav>
                                      </p:tavLst>
                                    </p:anim>
                                    <p:anim calcmode="lin" valueType="num">
                                      <p:cBhvr>
                                        <p:cTn id="28" dur="500" fill="hold"/>
                                        <p:tgtEl>
                                          <p:spTgt spid="28675">
                                            <p:txEl>
                                              <p:pRg st="2" end="2"/>
                                            </p:txEl>
                                          </p:spTgt>
                                        </p:tgtEl>
                                        <p:attrNameLst>
                                          <p:attrName>ppt_y</p:attrName>
                                        </p:attrNameLst>
                                      </p:cBhvr>
                                      <p:tavLst>
                                        <p:tav tm="0">
                                          <p:val>
                                            <p:strVal val="#ppt_y"/>
                                          </p:val>
                                        </p:tav>
                                        <p:tav tm="100000">
                                          <p:val>
                                            <p:strVal val="#ppt_y"/>
                                          </p:val>
                                        </p:tav>
                                      </p:tavLst>
                                    </p:anim>
                                    <p:anim calcmode="lin" valueType="num">
                                      <p:cBhvr>
                                        <p:cTn id="29" dur="500" fill="hold"/>
                                        <p:tgtEl>
                                          <p:spTgt spid="28675">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28675">
                                            <p:txEl>
                                              <p:pRg st="2" end="2"/>
                                            </p:txEl>
                                          </p:spTgt>
                                        </p:tgtEl>
                                        <p:attrNameLst>
                                          <p:attrName>ppt_h</p:attrName>
                                        </p:attrNameLst>
                                      </p:cBhvr>
                                      <p:tavLst>
                                        <p:tav tm="0">
                                          <p:val>
                                            <p:strVal val="#ppt_h"/>
                                          </p:val>
                                        </p:tav>
                                        <p:tav tm="100000">
                                          <p:val>
                                            <p:strVal val="#ppt_h"/>
                                          </p:val>
                                        </p:tav>
                                      </p:tavLst>
                                    </p:anim>
                                  </p:childTnLst>
                                </p:cTn>
                              </p:par>
                              <p:par>
                                <p:cTn id="31" presetID="17" presetClass="entr" presetSubtype="8" fill="hold" grpId="0" nodeType="withEffect">
                                  <p:stCondLst>
                                    <p:cond delay="0"/>
                                  </p:stCondLst>
                                  <p:childTnLst>
                                    <p:set>
                                      <p:cBhvr>
                                        <p:cTn id="32" dur="1" fill="hold">
                                          <p:stCondLst>
                                            <p:cond delay="0"/>
                                          </p:stCondLst>
                                        </p:cTn>
                                        <p:tgtEl>
                                          <p:spTgt spid="28675">
                                            <p:txEl>
                                              <p:pRg st="3" end="3"/>
                                            </p:txEl>
                                          </p:spTgt>
                                        </p:tgtEl>
                                        <p:attrNameLst>
                                          <p:attrName>style.visibility</p:attrName>
                                        </p:attrNameLst>
                                      </p:cBhvr>
                                      <p:to>
                                        <p:strVal val="visible"/>
                                      </p:to>
                                    </p:set>
                                    <p:anim calcmode="lin" valueType="num">
                                      <p:cBhvr>
                                        <p:cTn id="33" dur="500" fill="hold"/>
                                        <p:tgtEl>
                                          <p:spTgt spid="28675">
                                            <p:txEl>
                                              <p:pRg st="3" end="3"/>
                                            </p:txEl>
                                          </p:spTgt>
                                        </p:tgtEl>
                                        <p:attrNameLst>
                                          <p:attrName>ppt_x</p:attrName>
                                        </p:attrNameLst>
                                      </p:cBhvr>
                                      <p:tavLst>
                                        <p:tav tm="0">
                                          <p:val>
                                            <p:strVal val="#ppt_x-#ppt_w/2"/>
                                          </p:val>
                                        </p:tav>
                                        <p:tav tm="100000">
                                          <p:val>
                                            <p:strVal val="#ppt_x"/>
                                          </p:val>
                                        </p:tav>
                                      </p:tavLst>
                                    </p:anim>
                                    <p:anim calcmode="lin" valueType="num">
                                      <p:cBhvr>
                                        <p:cTn id="34" dur="500" fill="hold"/>
                                        <p:tgtEl>
                                          <p:spTgt spid="28675">
                                            <p:txEl>
                                              <p:pRg st="3" end="3"/>
                                            </p:txEl>
                                          </p:spTgt>
                                        </p:tgtEl>
                                        <p:attrNameLst>
                                          <p:attrName>ppt_y</p:attrName>
                                        </p:attrNameLst>
                                      </p:cBhvr>
                                      <p:tavLst>
                                        <p:tav tm="0">
                                          <p:val>
                                            <p:strVal val="#ppt_y"/>
                                          </p:val>
                                        </p:tav>
                                        <p:tav tm="100000">
                                          <p:val>
                                            <p:strVal val="#ppt_y"/>
                                          </p:val>
                                        </p:tav>
                                      </p:tavLst>
                                    </p:anim>
                                    <p:anim calcmode="lin" valueType="num">
                                      <p:cBhvr>
                                        <p:cTn id="35" dur="500" fill="hold"/>
                                        <p:tgtEl>
                                          <p:spTgt spid="2867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867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46163" y="274638"/>
            <a:ext cx="7064375" cy="1085850"/>
          </a:xfrm>
        </p:spPr>
        <p:txBody>
          <a:bodyPr>
            <a:normAutofit/>
          </a:bodyPr>
          <a:lstStyle/>
          <a:p>
            <a:pPr>
              <a:lnSpc>
                <a:spcPct val="80000"/>
              </a:lnSpc>
              <a:spcBef>
                <a:spcPct val="20000"/>
              </a:spcBef>
            </a:pPr>
            <a:r>
              <a:rPr lang="en-US" sz="3600"/>
              <a:t>Criteria for Sustainable Competitive Advantage and Strategic Implications</a:t>
            </a:r>
          </a:p>
        </p:txBody>
      </p:sp>
      <p:sp>
        <p:nvSpPr>
          <p:cNvPr id="29699" name="Text Box 3"/>
          <p:cNvSpPr txBox="1">
            <a:spLocks noChangeArrowheads="1"/>
          </p:cNvSpPr>
          <p:nvPr/>
        </p:nvSpPr>
        <p:spPr bwMode="auto">
          <a:xfrm>
            <a:off x="352425" y="2189163"/>
            <a:ext cx="8396288" cy="641350"/>
          </a:xfrm>
          <a:prstGeom prst="rect">
            <a:avLst/>
          </a:prstGeom>
          <a:solidFill>
            <a:schemeClr val="tx2">
              <a:alpha val="50000"/>
            </a:schemeClr>
          </a:solidFill>
          <a:ln w="12700">
            <a:noFill/>
            <a:miter lim="800000"/>
            <a:headEnd type="none" w="sm" len="sm"/>
            <a:tailEnd type="none" w="sm" len="sm"/>
          </a:ln>
          <a:effectLst/>
        </p:spPr>
        <p:txBody>
          <a:bodyPr>
            <a:spAutoFit/>
          </a:bodyPr>
          <a:lstStyle/>
          <a:p>
            <a:pPr>
              <a:lnSpc>
                <a:spcPct val="90000"/>
              </a:lnSpc>
              <a:tabLst>
                <a:tab pos="1309688" algn="l"/>
                <a:tab pos="2112963" algn="l"/>
                <a:tab pos="3482975" algn="l"/>
                <a:tab pos="5089525" algn="l"/>
              </a:tabLst>
            </a:pPr>
            <a:r>
              <a:rPr lang="en-US" sz="2000" b="1"/>
              <a:t>Valuable	Rare	Difficult 	Without	Implications</a:t>
            </a:r>
          </a:p>
          <a:p>
            <a:pPr>
              <a:lnSpc>
                <a:spcPct val="90000"/>
              </a:lnSpc>
              <a:tabLst>
                <a:tab pos="1309688" algn="l"/>
                <a:tab pos="2112963" algn="l"/>
                <a:tab pos="3482975" algn="l"/>
                <a:tab pos="5089525" algn="l"/>
              </a:tabLst>
            </a:pPr>
            <a:r>
              <a:rPr lang="en-US" sz="2000" b="1"/>
              <a:t> 		to Imitate	Substance	for Competitiveness</a:t>
            </a:r>
          </a:p>
        </p:txBody>
      </p:sp>
      <p:sp>
        <p:nvSpPr>
          <p:cNvPr id="29700" name="Text Box 4"/>
          <p:cNvSpPr txBox="1">
            <a:spLocks noChangeArrowheads="1"/>
          </p:cNvSpPr>
          <p:nvPr/>
        </p:nvSpPr>
        <p:spPr bwMode="auto">
          <a:xfrm>
            <a:off x="352425" y="2955925"/>
            <a:ext cx="8391525" cy="366713"/>
          </a:xfrm>
          <a:prstGeom prst="rect">
            <a:avLst/>
          </a:prstGeom>
          <a:noFill/>
          <a:ln w="12700">
            <a:noFill/>
            <a:miter lim="800000"/>
            <a:headEnd type="none" w="sm" len="sm"/>
            <a:tailEnd type="none" w="sm" len="sm"/>
          </a:ln>
          <a:effectLst/>
        </p:spPr>
        <p:txBody>
          <a:bodyPr>
            <a:spAutoFit/>
          </a:bodyPr>
          <a:lstStyle/>
          <a:p>
            <a:pPr>
              <a:lnSpc>
                <a:spcPct val="90000"/>
              </a:lnSpc>
              <a:tabLst>
                <a:tab pos="1309688" algn="l"/>
                <a:tab pos="2112963" algn="l"/>
                <a:tab pos="3482975" algn="l"/>
                <a:tab pos="5089525" algn="l"/>
              </a:tabLst>
            </a:pPr>
            <a:r>
              <a:rPr lang="en-US" sz="2000"/>
              <a:t>No	No	No	No	Competitive disadvantage</a:t>
            </a:r>
          </a:p>
        </p:txBody>
      </p:sp>
      <p:sp>
        <p:nvSpPr>
          <p:cNvPr id="29701" name="Text Box 5"/>
          <p:cNvSpPr txBox="1">
            <a:spLocks noChangeArrowheads="1"/>
          </p:cNvSpPr>
          <p:nvPr/>
        </p:nvSpPr>
        <p:spPr bwMode="auto">
          <a:xfrm>
            <a:off x="352425" y="3359150"/>
            <a:ext cx="8391525" cy="366713"/>
          </a:xfrm>
          <a:prstGeom prst="rect">
            <a:avLst/>
          </a:prstGeom>
          <a:noFill/>
          <a:ln w="12700">
            <a:noFill/>
            <a:miter lim="800000"/>
            <a:headEnd type="none" w="sm" len="sm"/>
            <a:tailEnd type="none" w="sm" len="sm"/>
          </a:ln>
          <a:effectLst/>
        </p:spPr>
        <p:txBody>
          <a:bodyPr>
            <a:spAutoFit/>
          </a:bodyPr>
          <a:lstStyle/>
          <a:p>
            <a:pPr>
              <a:lnSpc>
                <a:spcPct val="90000"/>
              </a:lnSpc>
              <a:tabLst>
                <a:tab pos="1309688" algn="l"/>
                <a:tab pos="2112963" algn="l"/>
                <a:tab pos="3482975" algn="l"/>
                <a:tab pos="5089525" algn="l"/>
              </a:tabLst>
            </a:pPr>
            <a:r>
              <a:rPr lang="en-US" sz="2000"/>
              <a:t>Yes	No	No	No	Competitive parity</a:t>
            </a:r>
          </a:p>
        </p:txBody>
      </p:sp>
      <p:sp>
        <p:nvSpPr>
          <p:cNvPr id="29702" name="Text Box 6"/>
          <p:cNvSpPr txBox="1">
            <a:spLocks noChangeArrowheads="1"/>
          </p:cNvSpPr>
          <p:nvPr/>
        </p:nvSpPr>
        <p:spPr bwMode="auto">
          <a:xfrm>
            <a:off x="352425" y="3762375"/>
            <a:ext cx="8391525" cy="641350"/>
          </a:xfrm>
          <a:prstGeom prst="rect">
            <a:avLst/>
          </a:prstGeom>
          <a:noFill/>
          <a:ln w="12700">
            <a:noFill/>
            <a:miter lim="800000"/>
            <a:headEnd type="none" w="sm" len="sm"/>
            <a:tailEnd type="none" w="sm" len="sm"/>
          </a:ln>
          <a:effectLst/>
        </p:spPr>
        <p:txBody>
          <a:bodyPr>
            <a:spAutoFit/>
          </a:bodyPr>
          <a:lstStyle/>
          <a:p>
            <a:pPr>
              <a:lnSpc>
                <a:spcPct val="90000"/>
              </a:lnSpc>
              <a:tabLst>
                <a:tab pos="1309688" algn="l"/>
                <a:tab pos="2112963" algn="l"/>
                <a:tab pos="3482975" algn="l"/>
                <a:tab pos="5089525" algn="l"/>
              </a:tabLst>
            </a:pPr>
            <a:r>
              <a:rPr lang="en-US" sz="2000"/>
              <a:t>Yes	Yes	No	No	Temporary competitive </a:t>
            </a:r>
          </a:p>
          <a:p>
            <a:pPr>
              <a:lnSpc>
                <a:spcPct val="90000"/>
              </a:lnSpc>
              <a:tabLst>
                <a:tab pos="1309688" algn="l"/>
                <a:tab pos="2112963" algn="l"/>
                <a:tab pos="3482975" algn="l"/>
                <a:tab pos="5089525" algn="l"/>
              </a:tabLst>
            </a:pPr>
            <a:r>
              <a:rPr lang="en-US" sz="2000"/>
              <a:t>				advantage</a:t>
            </a:r>
          </a:p>
        </p:txBody>
      </p:sp>
      <p:sp>
        <p:nvSpPr>
          <p:cNvPr id="29703" name="Text Box 7"/>
          <p:cNvSpPr txBox="1">
            <a:spLocks noChangeArrowheads="1"/>
          </p:cNvSpPr>
          <p:nvPr/>
        </p:nvSpPr>
        <p:spPr bwMode="auto">
          <a:xfrm>
            <a:off x="352425" y="4441825"/>
            <a:ext cx="8391525" cy="641350"/>
          </a:xfrm>
          <a:prstGeom prst="rect">
            <a:avLst/>
          </a:prstGeom>
          <a:noFill/>
          <a:ln w="12700">
            <a:noFill/>
            <a:miter lim="800000"/>
            <a:headEnd type="none" w="sm" len="sm"/>
            <a:tailEnd type="none" w="sm" len="sm"/>
          </a:ln>
          <a:effectLst/>
        </p:spPr>
        <p:txBody>
          <a:bodyPr>
            <a:spAutoFit/>
          </a:bodyPr>
          <a:lstStyle/>
          <a:p>
            <a:pPr>
              <a:lnSpc>
                <a:spcPct val="90000"/>
              </a:lnSpc>
              <a:tabLst>
                <a:tab pos="1309688" algn="l"/>
                <a:tab pos="2112963" algn="l"/>
                <a:tab pos="3482975" algn="l"/>
                <a:tab pos="5089525" algn="l"/>
              </a:tabLst>
            </a:pPr>
            <a:r>
              <a:rPr lang="en-US" sz="2000"/>
              <a:t>Yes	Yes	Yes	Yes	Sustainable competitive </a:t>
            </a:r>
          </a:p>
          <a:p>
            <a:pPr>
              <a:lnSpc>
                <a:spcPct val="90000"/>
              </a:lnSpc>
              <a:tabLst>
                <a:tab pos="1309688" algn="l"/>
                <a:tab pos="2112963" algn="l"/>
                <a:tab pos="3482975" algn="l"/>
                <a:tab pos="5089525" algn="l"/>
              </a:tabLst>
            </a:pPr>
            <a:r>
              <a:rPr lang="en-US" sz="2000"/>
              <a:t>				advantage</a:t>
            </a:r>
          </a:p>
        </p:txBody>
      </p:sp>
      <p:sp>
        <p:nvSpPr>
          <p:cNvPr id="29704" name="Text Box 8"/>
          <p:cNvSpPr txBox="1">
            <a:spLocks noChangeArrowheads="1"/>
          </p:cNvSpPr>
          <p:nvPr/>
        </p:nvSpPr>
        <p:spPr bwMode="auto">
          <a:xfrm>
            <a:off x="352425" y="1698625"/>
            <a:ext cx="8391525" cy="366713"/>
          </a:xfrm>
          <a:prstGeom prst="rect">
            <a:avLst/>
          </a:prstGeom>
          <a:solidFill>
            <a:schemeClr val="bg2"/>
          </a:solidFill>
          <a:ln w="12700">
            <a:noFill/>
            <a:miter lim="800000"/>
            <a:headEnd type="none" w="sm" len="sm"/>
            <a:tailEnd type="none" w="sm" len="sm"/>
          </a:ln>
          <a:effectLst/>
        </p:spPr>
        <p:txBody>
          <a:bodyPr>
            <a:spAutoFit/>
          </a:bodyPr>
          <a:lstStyle/>
          <a:p>
            <a:pPr algn="ctr">
              <a:lnSpc>
                <a:spcPct val="90000"/>
              </a:lnSpc>
              <a:tabLst>
                <a:tab pos="1309688" algn="l"/>
                <a:tab pos="2112963" algn="l"/>
                <a:tab pos="3482975" algn="l"/>
                <a:tab pos="5089525" algn="l"/>
              </a:tabLst>
            </a:pPr>
            <a:r>
              <a:rPr lang="en-US" sz="2000" b="1"/>
              <a:t>Is a resource or capability…</a:t>
            </a:r>
          </a:p>
        </p:txBody>
      </p:sp>
      <p:sp>
        <p:nvSpPr>
          <p:cNvPr id="29705" name="Rectangle 9"/>
          <p:cNvSpPr>
            <a:spLocks noChangeArrowheads="1"/>
          </p:cNvSpPr>
          <p:nvPr/>
        </p:nvSpPr>
        <p:spPr bwMode="auto">
          <a:xfrm>
            <a:off x="314325" y="1649413"/>
            <a:ext cx="8469313" cy="3492500"/>
          </a:xfrm>
          <a:prstGeom prst="rect">
            <a:avLst/>
          </a:prstGeom>
          <a:noFill/>
          <a:ln w="19050">
            <a:solidFill>
              <a:schemeClr val="tx1"/>
            </a:solidFill>
            <a:miter lim="800000"/>
            <a:headEnd type="none" w="sm" len="sm"/>
            <a:tailEnd type="none" w="sm" len="sm"/>
          </a:ln>
          <a:effectLst/>
        </p:spPr>
        <p:txBody>
          <a:bodyPr wrap="none" anchor="ctr"/>
          <a:lstStyle/>
          <a:p>
            <a:endParaRPr lang="en-US"/>
          </a:p>
        </p:txBody>
      </p:sp>
      <p:sp>
        <p:nvSpPr>
          <p:cNvPr id="2" name="Slide Number Placeholder 1"/>
          <p:cNvSpPr>
            <a:spLocks noGrp="1"/>
          </p:cNvSpPr>
          <p:nvPr>
            <p:ph type="sldNum" sz="quarter" idx="12"/>
          </p:nvPr>
        </p:nvSpPr>
        <p:spPr/>
        <p:txBody>
          <a:bodyPr/>
          <a:lstStyle/>
          <a:p>
            <a:fld id="{B2E69481-C428-4771-9FA9-CCBED72DD0C4}" type="slidenum">
              <a:rPr lang="en-US" smtClean="0"/>
              <a:t>16</a:t>
            </a:fld>
            <a:endParaRPr lang="en-US"/>
          </a:p>
        </p:txBody>
      </p:sp>
    </p:spTree>
    <p:extLst>
      <p:ext uri="{BB962C8B-B14F-4D97-AF65-F5344CB8AC3E}">
        <p14:creationId xmlns:p14="http://schemas.microsoft.com/office/powerpoint/2010/main" val="295630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1+#ppt_w/2"/>
                                          </p:val>
                                        </p:tav>
                                        <p:tav tm="100000">
                                          <p:val>
                                            <p:strVal val="#ppt_x"/>
                                          </p:val>
                                        </p:tav>
                                      </p:tavLst>
                                    </p:anim>
                                    <p:anim calcmode="lin" valueType="num">
                                      <p:cBhvr additive="base">
                                        <p:cTn id="8" dur="500" fill="hold"/>
                                        <p:tgtEl>
                                          <p:spTgt spid="2969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12" fill="hold" grpId="0" nodeType="afterEffect">
                                  <p:stCondLst>
                                    <p:cond delay="0"/>
                                  </p:stCondLst>
                                  <p:childTnLst>
                                    <p:set>
                                      <p:cBhvr>
                                        <p:cTn id="11" dur="1" fill="hold">
                                          <p:stCondLst>
                                            <p:cond delay="0"/>
                                          </p:stCondLst>
                                        </p:cTn>
                                        <p:tgtEl>
                                          <p:spTgt spid="29705"/>
                                        </p:tgtEl>
                                        <p:attrNameLst>
                                          <p:attrName>style.visibility</p:attrName>
                                        </p:attrNameLst>
                                      </p:cBhvr>
                                      <p:to>
                                        <p:strVal val="visible"/>
                                      </p:to>
                                    </p:set>
                                    <p:animEffect transition="in" filter="strips(downLeft)">
                                      <p:cBhvr>
                                        <p:cTn id="12" dur="500"/>
                                        <p:tgtEl>
                                          <p:spTgt spid="29705"/>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29704"/>
                                        </p:tgtEl>
                                        <p:attrNameLst>
                                          <p:attrName>style.visibility</p:attrName>
                                        </p:attrNameLst>
                                      </p:cBhvr>
                                      <p:to>
                                        <p:strVal val="visible"/>
                                      </p:to>
                                    </p:set>
                                    <p:animEffect transition="in" filter="dissolve">
                                      <p:cBhvr>
                                        <p:cTn id="16" dur="500"/>
                                        <p:tgtEl>
                                          <p:spTgt spid="29704"/>
                                        </p:tgtEl>
                                      </p:cBhvr>
                                    </p:animEffect>
                                  </p:childTnLst>
                                </p:cTn>
                              </p:par>
                            </p:childTnLst>
                          </p:cTn>
                        </p:par>
                        <p:par>
                          <p:cTn id="17" fill="hold">
                            <p:stCondLst>
                              <p:cond delay="1500"/>
                            </p:stCondLst>
                            <p:childTnLst>
                              <p:par>
                                <p:cTn id="18" presetID="9" presetClass="entr" presetSubtype="0" fill="hold" grpId="0" nodeType="afterEffect">
                                  <p:stCondLst>
                                    <p:cond delay="0"/>
                                  </p:stCondLst>
                                  <p:childTnLst>
                                    <p:set>
                                      <p:cBhvr>
                                        <p:cTn id="19" dur="1" fill="hold">
                                          <p:stCondLst>
                                            <p:cond delay="0"/>
                                          </p:stCondLst>
                                        </p:cTn>
                                        <p:tgtEl>
                                          <p:spTgt spid="29699"/>
                                        </p:tgtEl>
                                        <p:attrNameLst>
                                          <p:attrName>style.visibility</p:attrName>
                                        </p:attrNameLst>
                                      </p:cBhvr>
                                      <p:to>
                                        <p:strVal val="visible"/>
                                      </p:to>
                                    </p:set>
                                    <p:animEffect transition="in" filter="dissolve">
                                      <p:cBhvr>
                                        <p:cTn id="20" dur="500"/>
                                        <p:tgtEl>
                                          <p:spTgt spid="2969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9700"/>
                                        </p:tgtEl>
                                        <p:attrNameLst>
                                          <p:attrName>style.visibility</p:attrName>
                                        </p:attrNameLst>
                                      </p:cBhvr>
                                      <p:to>
                                        <p:strVal val="visible"/>
                                      </p:to>
                                    </p:set>
                                    <p:animEffect transition="in" filter="wipe(left)">
                                      <p:cBhvr>
                                        <p:cTn id="25" dur="500"/>
                                        <p:tgtEl>
                                          <p:spTgt spid="2970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9701"/>
                                        </p:tgtEl>
                                        <p:attrNameLst>
                                          <p:attrName>style.visibility</p:attrName>
                                        </p:attrNameLst>
                                      </p:cBhvr>
                                      <p:to>
                                        <p:strVal val="visible"/>
                                      </p:to>
                                    </p:set>
                                    <p:animEffect transition="in" filter="wipe(left)">
                                      <p:cBhvr>
                                        <p:cTn id="30" dur="500"/>
                                        <p:tgtEl>
                                          <p:spTgt spid="2970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9702"/>
                                        </p:tgtEl>
                                        <p:attrNameLst>
                                          <p:attrName>style.visibility</p:attrName>
                                        </p:attrNameLst>
                                      </p:cBhvr>
                                      <p:to>
                                        <p:strVal val="visible"/>
                                      </p:to>
                                    </p:set>
                                    <p:animEffect transition="in" filter="wipe(left)">
                                      <p:cBhvr>
                                        <p:cTn id="35" dur="500"/>
                                        <p:tgtEl>
                                          <p:spTgt spid="2970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9703"/>
                                        </p:tgtEl>
                                        <p:attrNameLst>
                                          <p:attrName>style.visibility</p:attrName>
                                        </p:attrNameLst>
                                      </p:cBhvr>
                                      <p:to>
                                        <p:strVal val="visible"/>
                                      </p:to>
                                    </p:set>
                                    <p:animEffect transition="in" filter="wipe(left)">
                                      <p:cBhvr>
                                        <p:cTn id="40" dur="5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animBg="1" autoUpdateAnimBg="0"/>
      <p:bldP spid="29700" grpId="0" autoUpdateAnimBg="0"/>
      <p:bldP spid="29701" grpId="0" autoUpdateAnimBg="0"/>
      <p:bldP spid="29702" grpId="0" autoUpdateAnimBg="0"/>
      <p:bldP spid="29703" grpId="0" autoUpdateAnimBg="0"/>
      <p:bldP spid="29704" grpId="0" animBg="1" autoUpdateAnimBg="0"/>
      <p:bldP spid="2970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76200" y="2819400"/>
            <a:ext cx="9067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3600" b="1" dirty="0">
                <a:solidFill>
                  <a:schemeClr val="tx2"/>
                </a:solidFill>
                <a:latin typeface="Arial" charset="0"/>
                <a:cs typeface="Times New Roman" pitchFamily="18" charset="0"/>
              </a:rPr>
              <a:t>2</a:t>
            </a:r>
            <a:r>
              <a:rPr lang="en-US" altLang="en-US" sz="3600" b="1" dirty="0" smtClean="0">
                <a:solidFill>
                  <a:schemeClr val="tx2"/>
                </a:solidFill>
                <a:latin typeface="Arial" charset="0"/>
                <a:cs typeface="Times New Roman" pitchFamily="18" charset="0"/>
              </a:rPr>
              <a:t>.2  Knowledge Management</a:t>
            </a:r>
            <a:endParaRPr lang="en-US" altLang="en-US" sz="36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17</a:t>
            </a:fld>
            <a:endParaRPr lang="en-US"/>
          </a:p>
        </p:txBody>
      </p:sp>
    </p:spTree>
    <p:extLst>
      <p:ext uri="{BB962C8B-B14F-4D97-AF65-F5344CB8AC3E}">
        <p14:creationId xmlns:p14="http://schemas.microsoft.com/office/powerpoint/2010/main" val="190627400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en-US" altLang="en-US" smtClean="0"/>
              <a:t>What is Knowledge Management</a:t>
            </a:r>
          </a:p>
        </p:txBody>
      </p:sp>
      <p:sp>
        <p:nvSpPr>
          <p:cNvPr id="8195" name="Rectangle 3"/>
          <p:cNvSpPr>
            <a:spLocks noGrp="1" noChangeArrowheads="1"/>
          </p:cNvSpPr>
          <p:nvPr>
            <p:ph type="body" idx="1"/>
          </p:nvPr>
        </p:nvSpPr>
        <p:spPr>
          <a:xfrm>
            <a:off x="533400" y="1524000"/>
            <a:ext cx="8135938" cy="4621213"/>
          </a:xfrm>
          <a:noFill/>
        </p:spPr>
        <p:txBody>
          <a:bodyPr>
            <a:noAutofit/>
          </a:bodyPr>
          <a:lstStyle/>
          <a:p>
            <a:r>
              <a:rPr lang="en-US" altLang="en-US" sz="2800" dirty="0" smtClean="0"/>
              <a:t>Knowledge management, or KM, is the process through which organizations generate value from their intellectual property and knowledge-based assets</a:t>
            </a:r>
          </a:p>
          <a:p>
            <a:r>
              <a:rPr lang="en-US" altLang="en-US" sz="2800" dirty="0" smtClean="0"/>
              <a:t> KM involves the creation, dissemination, and utilization of knowledge</a:t>
            </a:r>
          </a:p>
          <a:p>
            <a:endParaRPr lang="en-US" altLang="en-US" sz="2800" dirty="0" smtClean="0"/>
          </a:p>
          <a:p>
            <a:r>
              <a:rPr lang="en-US" altLang="en-US" sz="2800" dirty="0" smtClean="0"/>
              <a:t>It is also viewed as the intersection between People, Processes and Technology</a:t>
            </a:r>
          </a:p>
        </p:txBody>
      </p:sp>
      <p:sp>
        <p:nvSpPr>
          <p:cNvPr id="2" name="Slide Number Placeholder 1"/>
          <p:cNvSpPr>
            <a:spLocks noGrp="1"/>
          </p:cNvSpPr>
          <p:nvPr>
            <p:ph type="sldNum" sz="quarter" idx="12"/>
          </p:nvPr>
        </p:nvSpPr>
        <p:spPr/>
        <p:txBody>
          <a:bodyPr/>
          <a:lstStyle/>
          <a:p>
            <a:fld id="{B2E69481-C428-4771-9FA9-CCBED72DD0C4}" type="slidenum">
              <a:rPr lang="en-US" smtClean="0"/>
              <a:t>18</a:t>
            </a:fld>
            <a:endParaRPr lang="en-US"/>
          </a:p>
        </p:txBody>
      </p:sp>
    </p:spTree>
    <p:extLst>
      <p:ext uri="{BB962C8B-B14F-4D97-AF65-F5344CB8AC3E}">
        <p14:creationId xmlns:p14="http://schemas.microsoft.com/office/powerpoint/2010/main" val="917700797"/>
      </p:ext>
    </p:extLst>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a:xfrm>
            <a:off x="0" y="115888"/>
            <a:ext cx="9144000" cy="1143000"/>
          </a:xfrm>
          <a:solidFill>
            <a:srgbClr val="CCECFF"/>
          </a:solidFill>
        </p:spPr>
        <p:txBody>
          <a:bodyPr/>
          <a:lstStyle/>
          <a:p>
            <a:r>
              <a:rPr lang="en-GB" altLang="en-US"/>
              <a:t>Knowledge and Productivity</a:t>
            </a:r>
            <a:endParaRPr lang="en-US" altLang="en-US"/>
          </a:p>
        </p:txBody>
      </p:sp>
      <p:sp>
        <p:nvSpPr>
          <p:cNvPr id="677891" name="Rectangle 3"/>
          <p:cNvSpPr>
            <a:spLocks noGrp="1" noChangeArrowheads="1"/>
          </p:cNvSpPr>
          <p:nvPr>
            <p:ph type="body" idx="1"/>
          </p:nvPr>
        </p:nvSpPr>
        <p:spPr>
          <a:xfrm>
            <a:off x="250825" y="1484313"/>
            <a:ext cx="8642350" cy="4824412"/>
          </a:xfrm>
          <a:noFill/>
          <a:ln/>
        </p:spPr>
        <p:txBody>
          <a:bodyPr/>
          <a:lstStyle/>
          <a:p>
            <a:r>
              <a:rPr lang="en-GB" altLang="en-US" sz="2800" dirty="0"/>
              <a:t>Six major factors determine knowledge-worker productivity</a:t>
            </a:r>
          </a:p>
          <a:p>
            <a:pPr lvl="1"/>
            <a:r>
              <a:rPr lang="en-GB" altLang="en-US" dirty="0"/>
              <a:t>Knowledge-worker productivity demands that we ask the question: </a:t>
            </a:r>
            <a:r>
              <a:rPr lang="en-GB" altLang="en-US" i="1" dirty="0"/>
              <a:t>"What is the task?”</a:t>
            </a:r>
          </a:p>
          <a:p>
            <a:pPr lvl="1"/>
            <a:r>
              <a:rPr lang="en-GB" altLang="en-US" dirty="0"/>
              <a:t>It demands that we impose the responsibility for their productivity on the individual knowledge workers themselves. Knowledge Workers </a:t>
            </a:r>
            <a:r>
              <a:rPr lang="en-GB" altLang="en-US" i="1" dirty="0"/>
              <a:t>have </a:t>
            </a:r>
            <a:r>
              <a:rPr lang="en-GB" altLang="en-US" dirty="0"/>
              <a:t>to manage themselves. They have to have </a:t>
            </a:r>
            <a:r>
              <a:rPr lang="en-GB" altLang="en-US" i="1" dirty="0"/>
              <a:t>autonomy.</a:t>
            </a:r>
          </a:p>
          <a:p>
            <a:pPr lvl="1"/>
            <a:r>
              <a:rPr lang="en-GB" altLang="en-US" dirty="0"/>
              <a:t>Continuing innovation has to be part of the work, the task and the responsibility of knowledge workers</a:t>
            </a:r>
            <a:r>
              <a:rPr lang="en-GB" altLang="en-US" sz="2400" dirty="0"/>
              <a:t>.</a:t>
            </a:r>
          </a:p>
          <a:p>
            <a:pPr lvl="1"/>
            <a:endParaRPr lang="en-GB" altLang="en-US" sz="2400" i="1" dirty="0"/>
          </a:p>
        </p:txBody>
      </p:sp>
    </p:spTree>
    <p:extLst>
      <p:ext uri="{BB962C8B-B14F-4D97-AF65-F5344CB8AC3E}">
        <p14:creationId xmlns:p14="http://schemas.microsoft.com/office/powerpoint/2010/main" val="1393268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77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76200" y="2362200"/>
            <a:ext cx="90678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3600" b="1" dirty="0">
                <a:solidFill>
                  <a:schemeClr val="tx2"/>
                </a:solidFill>
                <a:latin typeface="Arial" charset="0"/>
                <a:cs typeface="Times New Roman" pitchFamily="18" charset="0"/>
              </a:rPr>
              <a:t>2</a:t>
            </a:r>
            <a:r>
              <a:rPr lang="en-US" altLang="en-US" sz="3600" b="1" dirty="0" smtClean="0">
                <a:solidFill>
                  <a:schemeClr val="tx2"/>
                </a:solidFill>
                <a:latin typeface="Arial" charset="0"/>
                <a:cs typeface="Times New Roman" pitchFamily="18" charset="0"/>
              </a:rPr>
              <a:t>.1  RBV and KBV</a:t>
            </a:r>
          </a:p>
          <a:p>
            <a:pPr algn="ctr">
              <a:spcBef>
                <a:spcPct val="50000"/>
              </a:spcBef>
              <a:buFontTx/>
              <a:buNone/>
            </a:pPr>
            <a:r>
              <a:rPr lang="en-US" altLang="en-US" sz="3600" b="1" dirty="0" smtClean="0">
                <a:solidFill>
                  <a:schemeClr val="tx2"/>
                </a:solidFill>
                <a:latin typeface="Arial" charset="0"/>
                <a:cs typeface="Times New Roman" pitchFamily="18" charset="0"/>
              </a:rPr>
              <a:t>Resources Based View (RBV)</a:t>
            </a:r>
          </a:p>
          <a:p>
            <a:pPr algn="ctr">
              <a:spcBef>
                <a:spcPct val="50000"/>
              </a:spcBef>
              <a:buFontTx/>
              <a:buNone/>
            </a:pPr>
            <a:r>
              <a:rPr lang="en-US" altLang="en-US" sz="3600" b="1" dirty="0" smtClean="0">
                <a:solidFill>
                  <a:schemeClr val="tx2"/>
                </a:solidFill>
                <a:latin typeface="Arial" charset="0"/>
                <a:cs typeface="Times New Roman" pitchFamily="18" charset="0"/>
              </a:rPr>
              <a:t>and </a:t>
            </a:r>
          </a:p>
          <a:p>
            <a:pPr algn="ctr">
              <a:spcBef>
                <a:spcPct val="50000"/>
              </a:spcBef>
              <a:buFontTx/>
              <a:buNone/>
            </a:pPr>
            <a:r>
              <a:rPr lang="en-US" altLang="en-US" sz="3600" b="1" dirty="0" smtClean="0">
                <a:solidFill>
                  <a:schemeClr val="tx2"/>
                </a:solidFill>
                <a:latin typeface="Arial" charset="0"/>
                <a:cs typeface="Times New Roman" pitchFamily="18" charset="0"/>
              </a:rPr>
              <a:t>Knowledge Based View (KBV)</a:t>
            </a:r>
            <a:endParaRPr lang="en-US" altLang="en-US" sz="36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2</a:t>
            </a:fld>
            <a:endParaRPr lang="en-US"/>
          </a:p>
        </p:txBody>
      </p:sp>
    </p:spTree>
    <p:extLst>
      <p:ext uri="{BB962C8B-B14F-4D97-AF65-F5344CB8AC3E}">
        <p14:creationId xmlns:p14="http://schemas.microsoft.com/office/powerpoint/2010/main" val="243829379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a:xfrm>
            <a:off x="0" y="115888"/>
            <a:ext cx="9144000" cy="1143000"/>
          </a:xfrm>
          <a:solidFill>
            <a:srgbClr val="CCECFF"/>
          </a:solidFill>
        </p:spPr>
        <p:txBody>
          <a:bodyPr/>
          <a:lstStyle/>
          <a:p>
            <a:r>
              <a:rPr lang="en-GB" altLang="en-US"/>
              <a:t>Knowledge and Productivity</a:t>
            </a:r>
            <a:endParaRPr lang="en-US" altLang="en-US"/>
          </a:p>
        </p:txBody>
      </p:sp>
      <p:sp>
        <p:nvSpPr>
          <p:cNvPr id="684035" name="Rectangle 3"/>
          <p:cNvSpPr>
            <a:spLocks noGrp="1" noChangeArrowheads="1"/>
          </p:cNvSpPr>
          <p:nvPr>
            <p:ph type="body" idx="1"/>
          </p:nvPr>
        </p:nvSpPr>
        <p:spPr>
          <a:xfrm>
            <a:off x="250825" y="1484313"/>
            <a:ext cx="8642350" cy="4824412"/>
          </a:xfrm>
          <a:noFill/>
          <a:ln/>
        </p:spPr>
        <p:txBody>
          <a:bodyPr>
            <a:noAutofit/>
          </a:bodyPr>
          <a:lstStyle/>
          <a:p>
            <a:pPr lvl="1">
              <a:lnSpc>
                <a:spcPct val="90000"/>
              </a:lnSpc>
            </a:pPr>
            <a:r>
              <a:rPr lang="en-GB" altLang="en-US" dirty="0"/>
              <a:t>Knowledge work requires continuous learning on the part of the knowledge worker, but equally continuous teaching on the part of the knowledge worker.</a:t>
            </a:r>
          </a:p>
          <a:p>
            <a:pPr lvl="1">
              <a:lnSpc>
                <a:spcPct val="90000"/>
              </a:lnSpc>
            </a:pPr>
            <a:r>
              <a:rPr lang="en-GB" altLang="en-US" dirty="0"/>
              <a:t>Productivity of the knowledge worker is not—at least not primarily—a matter of the </a:t>
            </a:r>
            <a:r>
              <a:rPr lang="en-GB" altLang="en-US" i="1" dirty="0"/>
              <a:t>quantity </a:t>
            </a:r>
            <a:r>
              <a:rPr lang="en-GB" altLang="en-US" dirty="0"/>
              <a:t>of output. </a:t>
            </a:r>
            <a:r>
              <a:rPr lang="en-GB" altLang="en-US" i="1" dirty="0"/>
              <a:t>Quality </a:t>
            </a:r>
            <a:r>
              <a:rPr lang="en-GB" altLang="en-US" dirty="0"/>
              <a:t>is at least as important.</a:t>
            </a:r>
          </a:p>
          <a:p>
            <a:pPr lvl="1">
              <a:lnSpc>
                <a:spcPct val="90000"/>
              </a:lnSpc>
            </a:pPr>
            <a:r>
              <a:rPr lang="en-GB" altLang="en-US" dirty="0"/>
              <a:t>Finally, knowledge-worker productivity requires that the knowledge worker is both seen and treated as an "asset" rather than a "cost." It requires that knowledge workers </a:t>
            </a:r>
            <a:r>
              <a:rPr lang="en-GB" altLang="en-US" i="1" dirty="0"/>
              <a:t>want </a:t>
            </a:r>
            <a:r>
              <a:rPr lang="en-GB" altLang="en-US" dirty="0"/>
              <a:t>to work for the organization in preference to all other opportunities. (Drucker, 1999)</a:t>
            </a:r>
          </a:p>
          <a:p>
            <a:pPr lvl="1">
              <a:lnSpc>
                <a:spcPct val="90000"/>
              </a:lnSpc>
            </a:pPr>
            <a:endParaRPr lang="en-GB" altLang="en-US" i="1" dirty="0"/>
          </a:p>
        </p:txBody>
      </p:sp>
    </p:spTree>
    <p:extLst>
      <p:ext uri="{BB962C8B-B14F-4D97-AF65-F5344CB8AC3E}">
        <p14:creationId xmlns:p14="http://schemas.microsoft.com/office/powerpoint/2010/main" val="4028874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8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8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Importance of Knowledge</a:t>
            </a:r>
            <a:endParaRPr lang="en-CA" dirty="0"/>
          </a:p>
        </p:txBody>
      </p:sp>
      <p:sp>
        <p:nvSpPr>
          <p:cNvPr id="3" name="Content Placeholder 2"/>
          <p:cNvSpPr>
            <a:spLocks noGrp="1"/>
          </p:cNvSpPr>
          <p:nvPr>
            <p:ph idx="1"/>
          </p:nvPr>
        </p:nvSpPr>
        <p:spPr>
          <a:xfrm>
            <a:off x="600956" y="1371600"/>
            <a:ext cx="7992888" cy="4114800"/>
          </a:xfrm>
        </p:spPr>
        <p:txBody>
          <a:bodyPr>
            <a:noAutofit/>
          </a:bodyPr>
          <a:lstStyle/>
          <a:p>
            <a:r>
              <a:rPr lang="en-CA" sz="2800" dirty="0" smtClean="0"/>
              <a:t>Why do you study?</a:t>
            </a:r>
          </a:p>
          <a:p>
            <a:r>
              <a:rPr lang="en-CA" sz="2800" dirty="0" smtClean="0"/>
              <a:t>Some companies thrive on knowledge (</a:t>
            </a:r>
            <a:r>
              <a:rPr lang="en-US" altLang="en-US" sz="2800" dirty="0" smtClean="0"/>
              <a:t>3M, Accenture, Microsoft, Apple). New products materialize new knowledge.</a:t>
            </a:r>
          </a:p>
          <a:p>
            <a:r>
              <a:rPr lang="en-US" altLang="en-US" sz="2800" dirty="0" smtClean="0"/>
              <a:t>Some successful companies get overrun by competition because they neglected to advance product knowledge.</a:t>
            </a:r>
          </a:p>
          <a:p>
            <a:r>
              <a:rPr lang="en-US" altLang="en-US" sz="2800" dirty="0" smtClean="0"/>
              <a:t>The same applies to individual professionals. </a:t>
            </a:r>
          </a:p>
          <a:p>
            <a:r>
              <a:rPr lang="en-US" altLang="en-US" sz="2800" dirty="0" smtClean="0"/>
              <a:t>Knowledge rocks! Without knowledge you wont’ be able to “get” any information (for text: knowledge of language, reading, concepts...).</a:t>
            </a:r>
          </a:p>
          <a:p>
            <a:endParaRPr lang="en-US" altLang="en-US" sz="2800" dirty="0" smtClean="0"/>
          </a:p>
          <a:p>
            <a:endParaRPr lang="en-CA" sz="2800" dirty="0"/>
          </a:p>
        </p:txBody>
      </p:sp>
      <p:sp>
        <p:nvSpPr>
          <p:cNvPr id="5" name="Slide Number Placeholder 4"/>
          <p:cNvSpPr>
            <a:spLocks noGrp="1"/>
          </p:cNvSpPr>
          <p:nvPr>
            <p:ph type="sldNum" sz="quarter" idx="12"/>
          </p:nvPr>
        </p:nvSpPr>
        <p:spPr/>
        <p:txBody>
          <a:bodyPr/>
          <a:lstStyle/>
          <a:p>
            <a:fld id="{B2E69481-C428-4771-9FA9-CCBED72DD0C4}" type="slidenum">
              <a:rPr lang="en-US" smtClean="0"/>
              <a:t>21</a:t>
            </a:fld>
            <a:endParaRPr lang="en-US"/>
          </a:p>
        </p:txBody>
      </p:sp>
    </p:spTree>
    <p:extLst>
      <p:ext uri="{BB962C8B-B14F-4D97-AF65-F5344CB8AC3E}">
        <p14:creationId xmlns:p14="http://schemas.microsoft.com/office/powerpoint/2010/main" val="32679512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22"/>
          <p:cNvSpPr txBox="1">
            <a:spLocks noChangeArrowheads="1"/>
          </p:cNvSpPr>
          <p:nvPr/>
        </p:nvSpPr>
        <p:spPr bwMode="auto">
          <a:xfrm>
            <a:off x="241300" y="685800"/>
            <a:ext cx="806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lgn="l" eaLnBrk="0" hangingPunct="0">
              <a:spcBef>
                <a:spcPts val="600"/>
              </a:spcBef>
              <a:spcAft>
                <a:spcPts val="600"/>
              </a:spcAft>
              <a:buChar char="•"/>
              <a:defRPr>
                <a:solidFill>
                  <a:schemeClr val="tx1"/>
                </a:solidFill>
                <a:latin typeface="Verdana" pitchFamily="34" charset="0"/>
              </a:defRPr>
            </a:lvl1pPr>
            <a:lvl2pPr marL="742950" indent="-285750" algn="l" eaLnBrk="0" hangingPunct="0">
              <a:spcBef>
                <a:spcPts val="600"/>
              </a:spcBef>
              <a:spcAft>
                <a:spcPts val="600"/>
              </a:spcAft>
              <a:buChar char="–"/>
              <a:defRPr>
                <a:solidFill>
                  <a:schemeClr val="tx1"/>
                </a:solidFill>
                <a:latin typeface="Verdana" pitchFamily="34" charset="0"/>
              </a:defRPr>
            </a:lvl2pPr>
            <a:lvl3pPr marL="1143000" indent="-228600" algn="l" eaLnBrk="0" hangingPunct="0">
              <a:spcBef>
                <a:spcPts val="600"/>
              </a:spcBef>
              <a:spcAft>
                <a:spcPts val="600"/>
              </a:spcAft>
              <a:buChar char="•"/>
              <a:defRPr>
                <a:solidFill>
                  <a:schemeClr val="tx1"/>
                </a:solidFill>
                <a:latin typeface="Verdana" pitchFamily="34" charset="0"/>
              </a:defRPr>
            </a:lvl3pPr>
            <a:lvl4pPr marL="1600200" indent="-228600" algn="l" eaLnBrk="0" hangingPunct="0">
              <a:spcBef>
                <a:spcPts val="600"/>
              </a:spcBef>
              <a:spcAft>
                <a:spcPts val="600"/>
              </a:spcAft>
              <a:buChar char="–"/>
              <a:defRPr>
                <a:solidFill>
                  <a:schemeClr val="tx1"/>
                </a:solidFill>
                <a:latin typeface="Verdana" pitchFamily="34" charset="0"/>
              </a:defRPr>
            </a:lvl4pPr>
            <a:lvl5pPr marL="2057400" indent="-228600" algn="l" eaLnBrk="0" hangingPunct="0">
              <a:spcBef>
                <a:spcPts val="600"/>
              </a:spcBef>
              <a:spcAft>
                <a:spcPts val="600"/>
              </a:spcAft>
              <a:buChar char="»"/>
              <a:defRPr>
                <a:solidFill>
                  <a:schemeClr val="tx1"/>
                </a:solidFill>
                <a:latin typeface="Verdana" pitchFamily="34" charset="0"/>
              </a:defRPr>
            </a:lvl5pPr>
            <a:lvl6pPr marL="2514600" indent="-228600" eaLnBrk="0" fontAlgn="base" hangingPunct="0">
              <a:spcBef>
                <a:spcPts val="600"/>
              </a:spcBef>
              <a:spcAft>
                <a:spcPts val="600"/>
              </a:spcAft>
              <a:buChar char="»"/>
              <a:defRPr>
                <a:solidFill>
                  <a:schemeClr val="tx1"/>
                </a:solidFill>
                <a:latin typeface="Verdana" pitchFamily="34" charset="0"/>
              </a:defRPr>
            </a:lvl6pPr>
            <a:lvl7pPr marL="2971800" indent="-228600" eaLnBrk="0" fontAlgn="base" hangingPunct="0">
              <a:spcBef>
                <a:spcPts val="600"/>
              </a:spcBef>
              <a:spcAft>
                <a:spcPts val="600"/>
              </a:spcAft>
              <a:buChar char="»"/>
              <a:defRPr>
                <a:solidFill>
                  <a:schemeClr val="tx1"/>
                </a:solidFill>
                <a:latin typeface="Verdana" pitchFamily="34" charset="0"/>
              </a:defRPr>
            </a:lvl7pPr>
            <a:lvl8pPr marL="3429000" indent="-228600" eaLnBrk="0" fontAlgn="base" hangingPunct="0">
              <a:spcBef>
                <a:spcPts val="600"/>
              </a:spcBef>
              <a:spcAft>
                <a:spcPts val="600"/>
              </a:spcAft>
              <a:buChar char="»"/>
              <a:defRPr>
                <a:solidFill>
                  <a:schemeClr val="tx1"/>
                </a:solidFill>
                <a:latin typeface="Verdana" pitchFamily="34" charset="0"/>
              </a:defRPr>
            </a:lvl8pPr>
            <a:lvl9pPr marL="3886200" indent="-228600" eaLnBrk="0" fontAlgn="base" hangingPunct="0">
              <a:spcBef>
                <a:spcPts val="600"/>
              </a:spcBef>
              <a:spcAft>
                <a:spcPts val="600"/>
              </a:spcAft>
              <a:buChar char="»"/>
              <a:defRPr>
                <a:solidFill>
                  <a:schemeClr val="tx1"/>
                </a:solidFill>
                <a:latin typeface="Verdana" pitchFamily="34" charset="0"/>
              </a:defRPr>
            </a:lvl9pPr>
          </a:lstStyle>
          <a:p>
            <a:pPr algn="ctr" eaLnBrk="1" hangingPunct="1">
              <a:spcBef>
                <a:spcPct val="0"/>
              </a:spcBef>
              <a:spcAft>
                <a:spcPct val="0"/>
              </a:spcAft>
              <a:buFontTx/>
              <a:buNone/>
            </a:pPr>
            <a:r>
              <a:rPr lang="en-US" altLang="en-US" sz="2800" dirty="0">
                <a:solidFill>
                  <a:schemeClr val="tx2"/>
                </a:solidFill>
                <a:latin typeface="Tahoma" pitchFamily="34" charset="0"/>
              </a:rPr>
              <a:t>           Knowledge </a:t>
            </a:r>
            <a:r>
              <a:rPr lang="en-US" altLang="en-US" sz="2800" dirty="0" smtClean="0">
                <a:solidFill>
                  <a:schemeClr val="tx2"/>
                </a:solidFill>
                <a:latin typeface="Tahoma" pitchFamily="34" charset="0"/>
              </a:rPr>
              <a:t>Management Process</a:t>
            </a:r>
            <a:endParaRPr lang="es-ES" altLang="en-US" sz="2800" dirty="0">
              <a:solidFill>
                <a:schemeClr val="tx2"/>
              </a:solidFill>
              <a:latin typeface="Tahoma" pitchFamily="34" charset="0"/>
            </a:endParaRPr>
          </a:p>
        </p:txBody>
      </p:sp>
      <p:sp>
        <p:nvSpPr>
          <p:cNvPr id="16" name="TextBox 14"/>
          <p:cNvSpPr txBox="1">
            <a:spLocks noChangeArrowheads="1"/>
          </p:cNvSpPr>
          <p:nvPr/>
        </p:nvSpPr>
        <p:spPr bwMode="auto">
          <a:xfrm>
            <a:off x="609600" y="1371600"/>
            <a:ext cx="7924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ts val="600"/>
              </a:spcBef>
              <a:spcAft>
                <a:spcPts val="600"/>
              </a:spcAft>
              <a:buChar char="•"/>
              <a:defRPr>
                <a:solidFill>
                  <a:schemeClr val="tx1"/>
                </a:solidFill>
                <a:latin typeface="Verdana" pitchFamily="34" charset="0"/>
              </a:defRPr>
            </a:lvl1pPr>
            <a:lvl2pPr marL="742950" indent="-285750" algn="l" eaLnBrk="0" hangingPunct="0">
              <a:spcBef>
                <a:spcPts val="600"/>
              </a:spcBef>
              <a:spcAft>
                <a:spcPts val="600"/>
              </a:spcAft>
              <a:buChar char="–"/>
              <a:defRPr>
                <a:solidFill>
                  <a:schemeClr val="tx1"/>
                </a:solidFill>
                <a:latin typeface="Verdana" pitchFamily="34" charset="0"/>
              </a:defRPr>
            </a:lvl2pPr>
            <a:lvl3pPr marL="1143000" indent="-228600" algn="l" eaLnBrk="0" hangingPunct="0">
              <a:spcBef>
                <a:spcPts val="600"/>
              </a:spcBef>
              <a:spcAft>
                <a:spcPts val="600"/>
              </a:spcAft>
              <a:buChar char="•"/>
              <a:defRPr>
                <a:solidFill>
                  <a:schemeClr val="tx1"/>
                </a:solidFill>
                <a:latin typeface="Verdana" pitchFamily="34" charset="0"/>
              </a:defRPr>
            </a:lvl3pPr>
            <a:lvl4pPr marL="1600200" indent="-228600" algn="l" eaLnBrk="0" hangingPunct="0">
              <a:spcBef>
                <a:spcPts val="600"/>
              </a:spcBef>
              <a:spcAft>
                <a:spcPts val="600"/>
              </a:spcAft>
              <a:buChar char="–"/>
              <a:defRPr>
                <a:solidFill>
                  <a:schemeClr val="tx1"/>
                </a:solidFill>
                <a:latin typeface="Verdana" pitchFamily="34" charset="0"/>
              </a:defRPr>
            </a:lvl4pPr>
            <a:lvl5pPr marL="2057400" indent="-228600" algn="l" eaLnBrk="0" hangingPunct="0">
              <a:spcBef>
                <a:spcPts val="600"/>
              </a:spcBef>
              <a:spcAft>
                <a:spcPts val="600"/>
              </a:spcAft>
              <a:buChar char="»"/>
              <a:defRPr>
                <a:solidFill>
                  <a:schemeClr val="tx1"/>
                </a:solidFill>
                <a:latin typeface="Verdana" pitchFamily="34" charset="0"/>
              </a:defRPr>
            </a:lvl5pPr>
            <a:lvl6pPr marL="2514600" indent="-228600" eaLnBrk="0" fontAlgn="base" hangingPunct="0">
              <a:spcBef>
                <a:spcPts val="600"/>
              </a:spcBef>
              <a:spcAft>
                <a:spcPts val="600"/>
              </a:spcAft>
              <a:buChar char="»"/>
              <a:defRPr>
                <a:solidFill>
                  <a:schemeClr val="tx1"/>
                </a:solidFill>
                <a:latin typeface="Verdana" pitchFamily="34" charset="0"/>
              </a:defRPr>
            </a:lvl6pPr>
            <a:lvl7pPr marL="2971800" indent="-228600" eaLnBrk="0" fontAlgn="base" hangingPunct="0">
              <a:spcBef>
                <a:spcPts val="600"/>
              </a:spcBef>
              <a:spcAft>
                <a:spcPts val="600"/>
              </a:spcAft>
              <a:buChar char="»"/>
              <a:defRPr>
                <a:solidFill>
                  <a:schemeClr val="tx1"/>
                </a:solidFill>
                <a:latin typeface="Verdana" pitchFamily="34" charset="0"/>
              </a:defRPr>
            </a:lvl7pPr>
            <a:lvl8pPr marL="3429000" indent="-228600" eaLnBrk="0" fontAlgn="base" hangingPunct="0">
              <a:spcBef>
                <a:spcPts val="600"/>
              </a:spcBef>
              <a:spcAft>
                <a:spcPts val="600"/>
              </a:spcAft>
              <a:buChar char="»"/>
              <a:defRPr>
                <a:solidFill>
                  <a:schemeClr val="tx1"/>
                </a:solidFill>
                <a:latin typeface="Verdana" pitchFamily="34" charset="0"/>
              </a:defRPr>
            </a:lvl8pPr>
            <a:lvl9pPr marL="3886200" indent="-228600" eaLnBrk="0" fontAlgn="base" hangingPunct="0">
              <a:spcBef>
                <a:spcPts val="600"/>
              </a:spcBef>
              <a:spcAft>
                <a:spcPts val="600"/>
              </a:spcAft>
              <a:buChar char="»"/>
              <a:defRPr>
                <a:solidFill>
                  <a:schemeClr val="tx1"/>
                </a:solidFill>
                <a:latin typeface="Verdana" pitchFamily="34" charset="0"/>
              </a:defRPr>
            </a:lvl9pPr>
          </a:lstStyle>
          <a:p>
            <a:pPr eaLnBrk="1" hangingPunct="1">
              <a:spcBef>
                <a:spcPct val="0"/>
              </a:spcBef>
              <a:spcAft>
                <a:spcPct val="0"/>
              </a:spcAft>
              <a:buNone/>
            </a:pPr>
            <a:r>
              <a:rPr lang="en-US" altLang="en-US" sz="2400" dirty="0" smtClean="0">
                <a:latin typeface="Tahoma" pitchFamily="34" charset="0"/>
              </a:rPr>
              <a:t>A </a:t>
            </a:r>
            <a:r>
              <a:rPr lang="en-US" altLang="en-US" sz="2400" dirty="0">
                <a:latin typeface="Tahoma" pitchFamily="34" charset="0"/>
              </a:rPr>
              <a:t>sequence of activities from knowledge generation to discarding</a:t>
            </a:r>
            <a:r>
              <a:rPr lang="en-US" altLang="en-US" sz="2400" dirty="0" smtClean="0">
                <a:latin typeface="Tahoma" pitchFamily="34" charset="0"/>
              </a:rPr>
              <a:t>. </a:t>
            </a:r>
            <a:r>
              <a:rPr lang="en-US" altLang="en-US" sz="2400" dirty="0">
                <a:latin typeface="Tahoma" pitchFamily="34" charset="0"/>
              </a:rPr>
              <a:t>The process </a:t>
            </a:r>
            <a:r>
              <a:rPr lang="en-US" altLang="en-US" sz="2400" dirty="0" smtClean="0">
                <a:latin typeface="Tahoma" pitchFamily="34" charset="0"/>
              </a:rPr>
              <a:t>is circular and it keeps repeating.</a:t>
            </a:r>
            <a:endParaRPr lang="en-US" altLang="en-US" sz="2400" dirty="0">
              <a:latin typeface="Tahoma" pitchFamily="34" charset="0"/>
            </a:endParaRPr>
          </a:p>
        </p:txBody>
      </p:sp>
      <p:sp>
        <p:nvSpPr>
          <p:cNvPr id="1843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algn="ctr" eaLnBrk="0" fontAlgn="base" hangingPunct="0">
              <a:spcBef>
                <a:spcPct val="0"/>
              </a:spcBef>
              <a:spcAft>
                <a:spcPct val="0"/>
              </a:spcAft>
              <a:defRPr sz="2000">
                <a:solidFill>
                  <a:schemeClr val="tx1"/>
                </a:solidFill>
                <a:latin typeface="Tahoma" pitchFamily="34" charset="0"/>
              </a:defRPr>
            </a:lvl6pPr>
            <a:lvl7pPr marL="2971800" indent="-228600" algn="ctr" eaLnBrk="0" fontAlgn="base" hangingPunct="0">
              <a:spcBef>
                <a:spcPct val="0"/>
              </a:spcBef>
              <a:spcAft>
                <a:spcPct val="0"/>
              </a:spcAft>
              <a:defRPr sz="2000">
                <a:solidFill>
                  <a:schemeClr val="tx1"/>
                </a:solidFill>
                <a:latin typeface="Tahoma" pitchFamily="34" charset="0"/>
              </a:defRPr>
            </a:lvl7pPr>
            <a:lvl8pPr marL="3429000" indent="-228600" algn="ctr" eaLnBrk="0" fontAlgn="base" hangingPunct="0">
              <a:spcBef>
                <a:spcPct val="0"/>
              </a:spcBef>
              <a:spcAft>
                <a:spcPct val="0"/>
              </a:spcAft>
              <a:defRPr sz="2000">
                <a:solidFill>
                  <a:schemeClr val="tx1"/>
                </a:solidFill>
                <a:latin typeface="Tahoma" pitchFamily="34" charset="0"/>
              </a:defRPr>
            </a:lvl8pPr>
            <a:lvl9pPr marL="3886200" indent="-228600" algn="ctr" eaLnBrk="0" fontAlgn="base" hangingPunct="0">
              <a:spcBef>
                <a:spcPct val="0"/>
              </a:spcBef>
              <a:spcAft>
                <a:spcPct val="0"/>
              </a:spcAft>
              <a:defRPr sz="2000">
                <a:solidFill>
                  <a:schemeClr val="tx1"/>
                </a:solidFill>
                <a:latin typeface="Tahoma" pitchFamily="34" charset="0"/>
              </a:defRPr>
            </a:lvl9pPr>
          </a:lstStyle>
          <a:p>
            <a:pPr eaLnBrk="1" hangingPunct="1"/>
            <a:endParaRPr lang="en-CA" altLang="en-US" dirty="0"/>
          </a:p>
        </p:txBody>
      </p:sp>
      <p:pic>
        <p:nvPicPr>
          <p:cNvPr id="18438" name="Picture 6"/>
          <p:cNvPicPr>
            <a:picLocks noChangeAspect="1" noChangeArrowheads="1"/>
          </p:cNvPicPr>
          <p:nvPr/>
        </p:nvPicPr>
        <p:blipFill>
          <a:blip r:embed="rId3"/>
          <a:srcRect/>
          <a:stretch>
            <a:fillRect/>
          </a:stretch>
        </p:blipFill>
        <p:spPr bwMode="auto">
          <a:xfrm>
            <a:off x="1143000" y="2514600"/>
            <a:ext cx="7200000" cy="4023709"/>
          </a:xfrm>
          <a:prstGeom prst="rect">
            <a:avLst/>
          </a:prstGeom>
          <a:solidFill>
            <a:schemeClr val="tx2">
              <a:lumMod val="20000"/>
              <a:lumOff val="80000"/>
            </a:schemeClr>
          </a:solidFill>
        </p:spPr>
      </p:pic>
      <p:sp>
        <p:nvSpPr>
          <p:cNvPr id="2" name="Slide Number Placeholder 1"/>
          <p:cNvSpPr>
            <a:spLocks noGrp="1"/>
          </p:cNvSpPr>
          <p:nvPr>
            <p:ph type="sldNum" sz="quarter" idx="12"/>
          </p:nvPr>
        </p:nvSpPr>
        <p:spPr/>
        <p:txBody>
          <a:bodyPr/>
          <a:lstStyle/>
          <a:p>
            <a:fld id="{B2E69481-C428-4771-9FA9-CCBED72DD0C4}" type="slidenum">
              <a:rPr lang="en-US" smtClean="0"/>
              <a:t>22</a:t>
            </a:fld>
            <a:endParaRPr lang="en-US"/>
          </a:p>
        </p:txBody>
      </p:sp>
    </p:spTree>
    <p:extLst>
      <p:ext uri="{BB962C8B-B14F-4D97-AF65-F5344CB8AC3E}">
        <p14:creationId xmlns:p14="http://schemas.microsoft.com/office/powerpoint/2010/main" val="16981333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76200" y="2819400"/>
            <a:ext cx="9067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3600" b="1" dirty="0">
                <a:solidFill>
                  <a:schemeClr val="tx2"/>
                </a:solidFill>
                <a:latin typeface="Arial" charset="0"/>
                <a:cs typeface="Times New Roman" pitchFamily="18" charset="0"/>
              </a:rPr>
              <a:t>2</a:t>
            </a:r>
            <a:r>
              <a:rPr lang="en-US" altLang="en-US" sz="3600" b="1" dirty="0" smtClean="0">
                <a:solidFill>
                  <a:schemeClr val="tx2"/>
                </a:solidFill>
                <a:latin typeface="Arial" charset="0"/>
                <a:cs typeface="Times New Roman" pitchFamily="18" charset="0"/>
              </a:rPr>
              <a:t>.3 Organizational Learning</a:t>
            </a:r>
            <a:endParaRPr lang="en-US" altLang="en-US" sz="36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23</a:t>
            </a:fld>
            <a:endParaRPr lang="en-US"/>
          </a:p>
        </p:txBody>
      </p:sp>
    </p:spTree>
    <p:extLst>
      <p:ext uri="{BB962C8B-B14F-4D97-AF65-F5344CB8AC3E}">
        <p14:creationId xmlns:p14="http://schemas.microsoft.com/office/powerpoint/2010/main" val="186346857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Organizational Learning (OL)</a:t>
            </a:r>
          </a:p>
        </p:txBody>
      </p:sp>
      <p:sp>
        <p:nvSpPr>
          <p:cNvPr id="4099" name="Rectangle 3"/>
          <p:cNvSpPr>
            <a:spLocks noGrp="1" noChangeArrowheads="1"/>
          </p:cNvSpPr>
          <p:nvPr>
            <p:ph type="body" idx="1"/>
          </p:nvPr>
        </p:nvSpPr>
        <p:spPr/>
        <p:txBody>
          <a:bodyPr/>
          <a:lstStyle/>
          <a:p>
            <a:pPr eaLnBrk="1" hangingPunct="1"/>
            <a:r>
              <a:rPr lang="en-US" altLang="en-US" smtClean="0"/>
              <a:t>Definition of OL:</a:t>
            </a:r>
          </a:p>
          <a:p>
            <a:pPr eaLnBrk="1" hangingPunct="1">
              <a:buFont typeface="Wingdings" pitchFamily="2" charset="2"/>
              <a:buNone/>
            </a:pPr>
            <a:r>
              <a:rPr lang="en-US" altLang="en-US" smtClean="0"/>
              <a:t>“It involves the ways firms build, supplement and organize knowledge and routines around their activities and within their culture and adapt develop organizational efficiency by improving the use of the broad skills of their workforce” (Dogsdon, 1993).</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697FEF3D-9AA1-4B38-BDFC-9491EF75AF43}" type="slidenum">
              <a:rPr lang="en-US" altLang="en-US" sz="1200" smtClean="0"/>
              <a:pPr eaLnBrk="1" hangingPunct="1">
                <a:spcBef>
                  <a:spcPct val="0"/>
                </a:spcBef>
                <a:buClrTx/>
                <a:buFontTx/>
                <a:buNone/>
              </a:pPr>
              <a:t>24</a:t>
            </a:fld>
            <a:endParaRPr lang="en-US" altLang="en-US" sz="1200" smtClean="0"/>
          </a:p>
        </p:txBody>
      </p:sp>
    </p:spTree>
    <p:extLst>
      <p:ext uri="{BB962C8B-B14F-4D97-AF65-F5344CB8AC3E}">
        <p14:creationId xmlns:p14="http://schemas.microsoft.com/office/powerpoint/2010/main" val="1677840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3400" smtClean="0"/>
              <a:t>Definition of OL:</a:t>
            </a:r>
            <a:br>
              <a:rPr lang="en-US" altLang="en-US" sz="3400" smtClean="0"/>
            </a:br>
            <a:endParaRPr lang="en-US" altLang="en-US" sz="3400" smtClean="0"/>
          </a:p>
        </p:txBody>
      </p:sp>
      <p:sp>
        <p:nvSpPr>
          <p:cNvPr id="512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dirty="0" smtClean="0"/>
              <a:t>“It is an org. which facilitates the learning of all its members and continuously transforms itself”.</a:t>
            </a:r>
          </a:p>
          <a:p>
            <a:pPr eaLnBrk="1" hangingPunct="1">
              <a:lnSpc>
                <a:spcPct val="90000"/>
              </a:lnSpc>
              <a:buFont typeface="Wingdings" pitchFamily="2" charset="2"/>
              <a:buNone/>
            </a:pPr>
            <a:r>
              <a:rPr lang="en-US" altLang="en-US" dirty="0" smtClean="0"/>
              <a:t>“It creates the environment in which people spend most of their lives and subsequently, has major impact on their behavior”.</a:t>
            </a:r>
          </a:p>
          <a:p>
            <a:pPr eaLnBrk="1" hangingPunct="1">
              <a:lnSpc>
                <a:spcPct val="90000"/>
              </a:lnSpc>
              <a:buFont typeface="Wingdings" pitchFamily="2" charset="2"/>
              <a:buNone/>
            </a:pPr>
            <a:r>
              <a:rPr lang="en-US" altLang="en-US" b="1" dirty="0" smtClean="0">
                <a:solidFill>
                  <a:srgbClr val="FF0000"/>
                </a:solidFill>
              </a:rPr>
              <a:t>OL does not simply engage in a lot of training.</a:t>
            </a:r>
            <a:r>
              <a:rPr lang="en-US" altLang="en-US" dirty="0" smtClean="0"/>
              <a:t> </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F89B8B7C-D9B3-443D-B354-5DA7F1CB0DBB}" type="slidenum">
              <a:rPr lang="en-US" altLang="en-US" sz="1200" smtClean="0"/>
              <a:pPr eaLnBrk="1" hangingPunct="1">
                <a:spcBef>
                  <a:spcPct val="0"/>
                </a:spcBef>
                <a:buClrTx/>
                <a:buFontTx/>
                <a:buNone/>
              </a:pPr>
              <a:t>25</a:t>
            </a:fld>
            <a:endParaRPr lang="en-US" altLang="en-US" sz="1200" smtClean="0"/>
          </a:p>
        </p:txBody>
      </p:sp>
    </p:spTree>
    <p:extLst>
      <p:ext uri="{BB962C8B-B14F-4D97-AF65-F5344CB8AC3E}">
        <p14:creationId xmlns:p14="http://schemas.microsoft.com/office/powerpoint/2010/main" val="3010327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z="4000" smtClean="0">
                <a:solidFill>
                  <a:schemeClr val="tx1"/>
                </a:solidFill>
              </a:rPr>
              <a:t>“learning organization (LO)”</a:t>
            </a:r>
            <a:endParaRPr lang="ar-SA" altLang="en-US" sz="4000" smtClean="0"/>
          </a:p>
        </p:txBody>
      </p:sp>
      <p:sp>
        <p:nvSpPr>
          <p:cNvPr id="6147" name="Content Placeholder 2"/>
          <p:cNvSpPr>
            <a:spLocks noGrp="1"/>
          </p:cNvSpPr>
          <p:nvPr>
            <p:ph idx="1"/>
          </p:nvPr>
        </p:nvSpPr>
        <p:spPr/>
        <p:txBody>
          <a:bodyPr/>
          <a:lstStyle/>
          <a:p>
            <a:pPr eaLnBrk="1" hangingPunct="1"/>
            <a:r>
              <a:rPr lang="en-US" altLang="en-US" smtClean="0"/>
              <a:t>refers to a very significant movement in organization development and was popularized by Peter Senge in his landmark book "The Fifth Discipline: The Art and Practice of Learning Organization”.</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524E7BF5-F5E8-4324-BD22-27D6C6616934}" type="slidenum">
              <a:rPr lang="en-US" altLang="en-US" sz="1200" smtClean="0"/>
              <a:pPr eaLnBrk="1" hangingPunct="1">
                <a:spcBef>
                  <a:spcPct val="0"/>
                </a:spcBef>
                <a:buClrTx/>
                <a:buFontTx/>
                <a:buNone/>
              </a:pPr>
              <a:t>26</a:t>
            </a:fld>
            <a:endParaRPr lang="en-US" altLang="en-US" sz="1200" smtClean="0"/>
          </a:p>
        </p:txBody>
      </p:sp>
    </p:spTree>
    <p:extLst>
      <p:ext uri="{BB962C8B-B14F-4D97-AF65-F5344CB8AC3E}">
        <p14:creationId xmlns:p14="http://schemas.microsoft.com/office/powerpoint/2010/main" val="3991494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Continues </a:t>
            </a:r>
            <a:endParaRPr lang="ar-SA" altLang="en-US" smtClean="0"/>
          </a:p>
        </p:txBody>
      </p:sp>
      <p:sp>
        <p:nvSpPr>
          <p:cNvPr id="7171" name="Content Placeholder 2"/>
          <p:cNvSpPr>
            <a:spLocks noGrp="1"/>
          </p:cNvSpPr>
          <p:nvPr>
            <p:ph idx="1"/>
          </p:nvPr>
        </p:nvSpPr>
        <p:spPr/>
        <p:txBody>
          <a:bodyPr/>
          <a:lstStyle/>
          <a:p>
            <a:pPr eaLnBrk="1" hangingPunct="1"/>
            <a:r>
              <a:rPr lang="en-US" altLang="en-US" smtClean="0"/>
              <a:t>Also (Mark Addleson 1997) defines learning organization as</a:t>
            </a:r>
          </a:p>
          <a:p>
            <a:pPr eaLnBrk="1" hangingPunct="1"/>
            <a:r>
              <a:rPr lang="en-US" altLang="en-US" smtClean="0"/>
              <a:t>"an organization that builds collaborative relationships in order to draw strength from the diverse knowledge, experience, capabilities, and ways of doing things that people and communities have and use."</a:t>
            </a:r>
            <a:endParaRPr lang="ar-SA" altLang="en-US" smtClean="0"/>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A91C1D68-6967-4A45-9CCD-E6C0C2BD03BA}" type="slidenum">
              <a:rPr lang="en-US" altLang="en-US" sz="1200" smtClean="0"/>
              <a:pPr eaLnBrk="1" hangingPunct="1">
                <a:spcBef>
                  <a:spcPct val="0"/>
                </a:spcBef>
                <a:buClrTx/>
                <a:buFontTx/>
                <a:buNone/>
              </a:pPr>
              <a:t>27</a:t>
            </a:fld>
            <a:endParaRPr lang="en-US" altLang="en-US" sz="1200" smtClean="0"/>
          </a:p>
        </p:txBody>
      </p:sp>
    </p:spTree>
    <p:extLst>
      <p:ext uri="{BB962C8B-B14F-4D97-AF65-F5344CB8AC3E}">
        <p14:creationId xmlns:p14="http://schemas.microsoft.com/office/powerpoint/2010/main" val="2114532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Continues </a:t>
            </a:r>
            <a:endParaRPr lang="ar-SA" altLang="en-US" smtClean="0"/>
          </a:p>
        </p:txBody>
      </p:sp>
      <p:sp>
        <p:nvSpPr>
          <p:cNvPr id="8195" name="Content Placeholder 2"/>
          <p:cNvSpPr>
            <a:spLocks noGrp="1"/>
          </p:cNvSpPr>
          <p:nvPr>
            <p:ph idx="1"/>
          </p:nvPr>
        </p:nvSpPr>
        <p:spPr/>
        <p:txBody>
          <a:bodyPr/>
          <a:lstStyle/>
          <a:p>
            <a:pPr eaLnBrk="1" hangingPunct="1"/>
            <a:r>
              <a:rPr lang="en-US" altLang="en-US" sz="2800" dirty="0" smtClean="0"/>
              <a:t>According to Peter </a:t>
            </a:r>
            <a:r>
              <a:rPr lang="en-US" altLang="en-US" sz="2800" dirty="0" err="1" smtClean="0"/>
              <a:t>Senge</a:t>
            </a:r>
            <a:r>
              <a:rPr lang="en-US" altLang="en-US" sz="2800" dirty="0" smtClean="0"/>
              <a:t> "learning organizations are: organizations where people continually expand their capacity to create the results they truly desire, where new and expansive patterns of thinking are nurtured, where collective aspiration is set free, and where people are continually learning to see the </a:t>
            </a:r>
            <a:r>
              <a:rPr lang="en-US" altLang="en-US" sz="2800" dirty="0" smtClean="0"/>
              <a:t>whole together</a:t>
            </a:r>
            <a:r>
              <a:rPr lang="en-US" altLang="en-US" sz="2800" dirty="0" smtClean="0"/>
              <a:t>".(</a:t>
            </a:r>
            <a:r>
              <a:rPr lang="en-US" altLang="en-US" sz="2800" dirty="0" err="1" smtClean="0"/>
              <a:t>Senge</a:t>
            </a:r>
            <a:r>
              <a:rPr lang="en-US" altLang="en-US" sz="2800" dirty="0" smtClean="0"/>
              <a:t> 1990).</a:t>
            </a:r>
            <a:endParaRPr lang="ar-SA" altLang="en-US" sz="2800" dirty="0" smtClean="0"/>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1CDEA42E-AD72-4C44-939F-140A8E812634}" type="slidenum">
              <a:rPr lang="en-US" altLang="en-US" sz="1200" smtClean="0"/>
              <a:pPr eaLnBrk="1" hangingPunct="1">
                <a:spcBef>
                  <a:spcPct val="0"/>
                </a:spcBef>
                <a:buClrTx/>
                <a:buFontTx/>
                <a:buNone/>
              </a:pPr>
              <a:t>28</a:t>
            </a:fld>
            <a:endParaRPr lang="en-US" altLang="en-US" sz="1200" smtClean="0"/>
          </a:p>
        </p:txBody>
      </p:sp>
    </p:spTree>
    <p:extLst>
      <p:ext uri="{BB962C8B-B14F-4D97-AF65-F5344CB8AC3E}">
        <p14:creationId xmlns:p14="http://schemas.microsoft.com/office/powerpoint/2010/main" val="278038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Characteristics of LO:</a:t>
            </a:r>
            <a:endParaRPr lang="ar-SA" altLang="en-US" smtClean="0"/>
          </a:p>
        </p:txBody>
      </p:sp>
      <p:sp>
        <p:nvSpPr>
          <p:cNvPr id="9219" name="Content Placeholder 2"/>
          <p:cNvSpPr>
            <a:spLocks noGrp="1"/>
          </p:cNvSpPr>
          <p:nvPr>
            <p:ph idx="1"/>
          </p:nvPr>
        </p:nvSpPr>
        <p:spPr/>
        <p:txBody>
          <a:bodyPr>
            <a:noAutofit/>
          </a:bodyPr>
          <a:lstStyle/>
          <a:p>
            <a:pPr eaLnBrk="1" hangingPunct="1">
              <a:buFont typeface="Wingdings" pitchFamily="2" charset="2"/>
              <a:buNone/>
            </a:pPr>
            <a:r>
              <a:rPr lang="en-US" altLang="en-US" sz="2800" dirty="0" smtClean="0"/>
              <a:t>1. Learning Culture - an organizational climate that nurtures\fosters learning.</a:t>
            </a:r>
          </a:p>
          <a:p>
            <a:pPr marL="0" indent="0" eaLnBrk="1" hangingPunct="1">
              <a:buNone/>
            </a:pPr>
            <a:r>
              <a:rPr lang="en-US" altLang="en-US" sz="2800" dirty="0" smtClean="0"/>
              <a:t>There is a strong similarity with those characteristics associated with innovation.</a:t>
            </a:r>
          </a:p>
          <a:p>
            <a:pPr eaLnBrk="1" hangingPunct="1"/>
            <a:r>
              <a:rPr lang="en-US" altLang="en-US" sz="2800" dirty="0" smtClean="0"/>
              <a:t>Future</a:t>
            </a:r>
            <a:r>
              <a:rPr lang="en-US" altLang="en-US" sz="2800" dirty="0" smtClean="0"/>
              <a:t>, external orientation.</a:t>
            </a:r>
          </a:p>
          <a:p>
            <a:pPr eaLnBrk="1" hangingPunct="1"/>
            <a:r>
              <a:rPr lang="en-US" altLang="en-US" sz="2800" dirty="0" smtClean="0"/>
              <a:t>Free </a:t>
            </a:r>
            <a:r>
              <a:rPr lang="en-US" altLang="en-US" sz="2800" dirty="0" smtClean="0"/>
              <a:t>exchange and flow of information.</a:t>
            </a:r>
          </a:p>
          <a:p>
            <a:pPr eaLnBrk="1" hangingPunct="1"/>
            <a:r>
              <a:rPr lang="en-US" altLang="en-US" sz="2800" dirty="0" smtClean="0"/>
              <a:t>Commitment </a:t>
            </a:r>
            <a:r>
              <a:rPr lang="en-US" altLang="en-US" sz="2800" dirty="0" smtClean="0"/>
              <a:t>to learning, personal development.</a:t>
            </a:r>
          </a:p>
          <a:p>
            <a:pPr eaLnBrk="1" hangingPunct="1"/>
            <a:r>
              <a:rPr lang="en-US" altLang="en-US" sz="2800" dirty="0" smtClean="0"/>
              <a:t>Valuing </a:t>
            </a:r>
            <a:r>
              <a:rPr lang="en-US" altLang="en-US" sz="2800" dirty="0" smtClean="0"/>
              <a:t>people.</a:t>
            </a:r>
          </a:p>
          <a:p>
            <a:pPr eaLnBrk="1" hangingPunct="1"/>
            <a:r>
              <a:rPr lang="en-US" altLang="en-US" sz="2800" dirty="0" smtClean="0"/>
              <a:t>Climate </a:t>
            </a:r>
            <a:r>
              <a:rPr lang="en-US" altLang="en-US" sz="2800" dirty="0" smtClean="0"/>
              <a:t>of openness and trust.</a:t>
            </a:r>
          </a:p>
          <a:p>
            <a:pPr eaLnBrk="1" hangingPunct="1"/>
            <a:r>
              <a:rPr lang="en-US" altLang="en-US" sz="2800" dirty="0" smtClean="0"/>
              <a:t>Learning </a:t>
            </a:r>
            <a:r>
              <a:rPr lang="en-US" altLang="en-US" sz="2800" dirty="0" smtClean="0"/>
              <a:t>from experience.</a:t>
            </a:r>
            <a:endParaRPr lang="ar-SA" altLang="en-US" sz="2800" dirty="0" smtClean="0"/>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E5ACBEFE-59D0-47F5-8D66-9DE536584542}" type="slidenum">
              <a:rPr lang="en-US" altLang="en-US" sz="1200" smtClean="0"/>
              <a:pPr eaLnBrk="1" hangingPunct="1">
                <a:spcBef>
                  <a:spcPct val="0"/>
                </a:spcBef>
                <a:buClrTx/>
                <a:buFontTx/>
                <a:buNone/>
              </a:pPr>
              <a:t>29</a:t>
            </a:fld>
            <a:endParaRPr lang="en-US" altLang="en-US" sz="1200" smtClean="0"/>
          </a:p>
        </p:txBody>
      </p:sp>
    </p:spTree>
    <p:extLst>
      <p:ext uri="{BB962C8B-B14F-4D97-AF65-F5344CB8AC3E}">
        <p14:creationId xmlns:p14="http://schemas.microsoft.com/office/powerpoint/2010/main" val="3095406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304800" y="381000"/>
            <a:ext cx="8153400" cy="46166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2400" b="1" dirty="0"/>
              <a:t>Porter’s Framework: Explaining the Profitability of a Business</a:t>
            </a:r>
            <a:endParaRPr lang="en-US" altLang="zh-TW" sz="2400" dirty="0"/>
          </a:p>
        </p:txBody>
      </p:sp>
      <p:sp>
        <p:nvSpPr>
          <p:cNvPr id="10249" name="Rectangle 9"/>
          <p:cNvSpPr>
            <a:spLocks noChangeArrowheads="1"/>
          </p:cNvSpPr>
          <p:nvPr/>
        </p:nvSpPr>
        <p:spPr bwMode="auto">
          <a:xfrm>
            <a:off x="914400" y="1371600"/>
            <a:ext cx="3124200" cy="1600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0250" name="Rectangle 10"/>
          <p:cNvSpPr>
            <a:spLocks noChangeArrowheads="1"/>
          </p:cNvSpPr>
          <p:nvPr/>
        </p:nvSpPr>
        <p:spPr bwMode="auto">
          <a:xfrm>
            <a:off x="4953000" y="1371600"/>
            <a:ext cx="3505200" cy="1600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0251" name="Rectangle 11"/>
          <p:cNvSpPr>
            <a:spLocks noChangeArrowheads="1"/>
          </p:cNvSpPr>
          <p:nvPr/>
        </p:nvSpPr>
        <p:spPr bwMode="auto">
          <a:xfrm>
            <a:off x="2743200" y="4343400"/>
            <a:ext cx="3810000" cy="182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10253" name="Rectangle 13"/>
          <p:cNvSpPr>
            <a:spLocks noChangeArrowheads="1"/>
          </p:cNvSpPr>
          <p:nvPr/>
        </p:nvSpPr>
        <p:spPr bwMode="auto">
          <a:xfrm>
            <a:off x="914400" y="1447800"/>
            <a:ext cx="3124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2000" b="1" dirty="0"/>
              <a:t>Competitive Positioning</a:t>
            </a:r>
          </a:p>
          <a:p>
            <a:endParaRPr lang="en-US" altLang="zh-TW" sz="2000" b="1" dirty="0"/>
          </a:p>
          <a:p>
            <a:r>
              <a:rPr lang="en-US" altLang="zh-TW" sz="2000" b="1" dirty="0"/>
              <a:t>Achieving sustainable</a:t>
            </a:r>
          </a:p>
          <a:p>
            <a:r>
              <a:rPr lang="en-US" altLang="zh-TW" sz="2000" b="1" dirty="0"/>
              <a:t>competitive advantage</a:t>
            </a:r>
          </a:p>
        </p:txBody>
      </p:sp>
      <p:sp>
        <p:nvSpPr>
          <p:cNvPr id="10254" name="Line 14"/>
          <p:cNvSpPr>
            <a:spLocks noChangeShapeType="1"/>
          </p:cNvSpPr>
          <p:nvPr/>
        </p:nvSpPr>
        <p:spPr bwMode="auto">
          <a:xfrm>
            <a:off x="914400" y="1981200"/>
            <a:ext cx="312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0255" name="Rectangle 15"/>
          <p:cNvSpPr>
            <a:spLocks noChangeArrowheads="1"/>
          </p:cNvSpPr>
          <p:nvPr/>
        </p:nvSpPr>
        <p:spPr bwMode="auto">
          <a:xfrm>
            <a:off x="5029200" y="1447800"/>
            <a:ext cx="3352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2000" b="1"/>
              <a:t>Industry Structure</a:t>
            </a:r>
          </a:p>
          <a:p>
            <a:endParaRPr lang="en-US" altLang="zh-TW" sz="2000" b="1"/>
          </a:p>
          <a:p>
            <a:r>
              <a:rPr lang="en-US" altLang="zh-TW" sz="2000" b="1"/>
              <a:t>Factors affecting</a:t>
            </a:r>
          </a:p>
          <a:p>
            <a:r>
              <a:rPr lang="en-US" altLang="zh-TW" sz="2000" b="1"/>
              <a:t>industry profitability</a:t>
            </a:r>
          </a:p>
        </p:txBody>
      </p:sp>
      <p:sp>
        <p:nvSpPr>
          <p:cNvPr id="10257" name="Line 17"/>
          <p:cNvSpPr>
            <a:spLocks noChangeShapeType="1"/>
          </p:cNvSpPr>
          <p:nvPr/>
        </p:nvSpPr>
        <p:spPr bwMode="auto">
          <a:xfrm>
            <a:off x="4953000" y="19812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0258" name="Rectangle 18"/>
          <p:cNvSpPr>
            <a:spLocks noChangeArrowheads="1"/>
          </p:cNvSpPr>
          <p:nvPr/>
        </p:nvSpPr>
        <p:spPr bwMode="auto">
          <a:xfrm>
            <a:off x="2743200" y="4419600"/>
            <a:ext cx="4572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2000" b="1"/>
              <a:t>Strategy Formulation</a:t>
            </a:r>
          </a:p>
          <a:p>
            <a:r>
              <a:rPr lang="en-US" altLang="zh-TW" sz="2000" b="1"/>
              <a:t>and Implementation</a:t>
            </a:r>
          </a:p>
          <a:p>
            <a:endParaRPr lang="en-US" altLang="zh-TW" sz="2000" b="1"/>
          </a:p>
          <a:p>
            <a:r>
              <a:rPr lang="en-US" altLang="zh-TW" sz="2000" b="1"/>
              <a:t>Defining and executing</a:t>
            </a:r>
          </a:p>
          <a:p>
            <a:r>
              <a:rPr lang="en-US" altLang="zh-TW" sz="2000" b="1"/>
              <a:t>the managerial tasks</a:t>
            </a:r>
          </a:p>
        </p:txBody>
      </p:sp>
      <p:sp>
        <p:nvSpPr>
          <p:cNvPr id="10259" name="Line 19"/>
          <p:cNvSpPr>
            <a:spLocks noChangeShapeType="1"/>
          </p:cNvSpPr>
          <p:nvPr/>
        </p:nvSpPr>
        <p:spPr bwMode="auto">
          <a:xfrm>
            <a:off x="2743200" y="5181600"/>
            <a:ext cx="3810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0260" name="Line 20"/>
          <p:cNvSpPr>
            <a:spLocks noChangeShapeType="1"/>
          </p:cNvSpPr>
          <p:nvPr/>
        </p:nvSpPr>
        <p:spPr bwMode="auto">
          <a:xfrm>
            <a:off x="2438400" y="3124200"/>
            <a:ext cx="914400" cy="91440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0261" name="Line 21"/>
          <p:cNvSpPr>
            <a:spLocks noChangeShapeType="1"/>
          </p:cNvSpPr>
          <p:nvPr/>
        </p:nvSpPr>
        <p:spPr bwMode="auto">
          <a:xfrm flipH="1">
            <a:off x="5562600" y="3124200"/>
            <a:ext cx="914400" cy="91440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2" name="Slide Number Placeholder 1"/>
          <p:cNvSpPr>
            <a:spLocks noGrp="1"/>
          </p:cNvSpPr>
          <p:nvPr>
            <p:ph type="sldNum" sz="quarter" idx="12"/>
          </p:nvPr>
        </p:nvSpPr>
        <p:spPr/>
        <p:txBody>
          <a:bodyPr/>
          <a:lstStyle/>
          <a:p>
            <a:fld id="{B2E69481-C428-4771-9FA9-CCBED72DD0C4}" type="slidenum">
              <a:rPr lang="en-US" smtClean="0"/>
              <a:t>3</a:t>
            </a:fld>
            <a:endParaRPr lang="en-US"/>
          </a:p>
        </p:txBody>
      </p:sp>
    </p:spTree>
    <p:extLst>
      <p:ext uri="{BB962C8B-B14F-4D97-AF65-F5344CB8AC3E}">
        <p14:creationId xmlns:p14="http://schemas.microsoft.com/office/powerpoint/2010/main" val="739049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Characteristics of LO:</a:t>
            </a:r>
            <a:endParaRPr lang="ar-SA" altLang="en-US" smtClean="0"/>
          </a:p>
        </p:txBody>
      </p:sp>
      <p:sp>
        <p:nvSpPr>
          <p:cNvPr id="10243" name="Content Placeholder 2"/>
          <p:cNvSpPr>
            <a:spLocks noGrp="1"/>
          </p:cNvSpPr>
          <p:nvPr>
            <p:ph idx="1"/>
          </p:nvPr>
        </p:nvSpPr>
        <p:spPr/>
        <p:txBody>
          <a:bodyPr>
            <a:noAutofit/>
          </a:bodyPr>
          <a:lstStyle/>
          <a:p>
            <a:pPr marL="0" indent="0" eaLnBrk="1" hangingPunct="1">
              <a:buNone/>
            </a:pPr>
            <a:r>
              <a:rPr lang="en-US" altLang="en-US" sz="2400" dirty="0" smtClean="0"/>
              <a:t>2 -Processes - processes that encourage interaction across boundaries.</a:t>
            </a:r>
          </a:p>
          <a:p>
            <a:pPr marL="0" indent="0" eaLnBrk="1" hangingPunct="1">
              <a:buNone/>
            </a:pPr>
            <a:r>
              <a:rPr lang="en-US" altLang="en-US" sz="2400" dirty="0" smtClean="0"/>
              <a:t>These are infrastructure, development and management processes, as opposed to business operational processes </a:t>
            </a:r>
          </a:p>
          <a:p>
            <a:pPr eaLnBrk="1" hangingPunct="1"/>
            <a:r>
              <a:rPr lang="en-US" altLang="en-US" sz="2400" dirty="0" smtClean="0"/>
              <a:t>Strategic </a:t>
            </a:r>
            <a:r>
              <a:rPr lang="en-US" altLang="en-US" sz="2400" dirty="0" smtClean="0"/>
              <a:t>and Scenario Planning.</a:t>
            </a:r>
          </a:p>
          <a:p>
            <a:pPr eaLnBrk="1" hangingPunct="1"/>
            <a:r>
              <a:rPr lang="en-US" altLang="en-US" sz="2400" dirty="0" smtClean="0"/>
              <a:t>Competitor </a:t>
            </a:r>
            <a:r>
              <a:rPr lang="en-US" altLang="en-US" sz="2400" dirty="0" smtClean="0"/>
              <a:t>Analysis.</a:t>
            </a:r>
          </a:p>
          <a:p>
            <a:pPr eaLnBrk="1" hangingPunct="1"/>
            <a:r>
              <a:rPr lang="en-US" altLang="en-US" sz="2400" dirty="0" smtClean="0"/>
              <a:t>Information </a:t>
            </a:r>
            <a:r>
              <a:rPr lang="en-US" altLang="en-US" sz="2400" dirty="0" smtClean="0"/>
              <a:t>and Knowledge Management.</a:t>
            </a:r>
          </a:p>
          <a:p>
            <a:pPr eaLnBrk="1" hangingPunct="1"/>
            <a:r>
              <a:rPr lang="en-US" altLang="en-US" sz="2400" dirty="0" smtClean="0"/>
              <a:t>Capability </a:t>
            </a:r>
            <a:r>
              <a:rPr lang="en-US" altLang="en-US" sz="2400" dirty="0" smtClean="0"/>
              <a:t>Planning.</a:t>
            </a:r>
          </a:p>
          <a:p>
            <a:pPr eaLnBrk="1" hangingPunct="1"/>
            <a:r>
              <a:rPr lang="en-US" altLang="en-US" sz="2400" dirty="0" smtClean="0"/>
              <a:t>Team </a:t>
            </a:r>
            <a:r>
              <a:rPr lang="en-US" altLang="en-US" sz="2400" dirty="0" smtClean="0"/>
              <a:t>and Organization development.</a:t>
            </a:r>
          </a:p>
          <a:p>
            <a:pPr eaLnBrk="1" hangingPunct="1"/>
            <a:r>
              <a:rPr lang="en-US" altLang="en-US" sz="2400" dirty="0" smtClean="0"/>
              <a:t>Performance </a:t>
            </a:r>
            <a:r>
              <a:rPr lang="en-US" altLang="en-US" sz="2400" dirty="0" smtClean="0"/>
              <a:t>Measurement.</a:t>
            </a:r>
          </a:p>
          <a:p>
            <a:pPr eaLnBrk="1" hangingPunct="1"/>
            <a:r>
              <a:rPr lang="en-US" altLang="en-US" sz="2400" dirty="0" smtClean="0"/>
              <a:t>Reward </a:t>
            </a:r>
            <a:r>
              <a:rPr lang="en-US" altLang="en-US" sz="2400" dirty="0" smtClean="0"/>
              <a:t>and Recognition Systems.</a:t>
            </a:r>
            <a:endParaRPr lang="ar-SA" altLang="en-US" sz="2400" dirty="0" smtClean="0"/>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2F62F118-90E9-4467-B385-3DA18303D26D}" type="slidenum">
              <a:rPr lang="en-US" altLang="en-US" sz="1200" smtClean="0"/>
              <a:pPr eaLnBrk="1" hangingPunct="1">
                <a:spcBef>
                  <a:spcPct val="0"/>
                </a:spcBef>
                <a:buClrTx/>
                <a:buFontTx/>
                <a:buNone/>
              </a:pPr>
              <a:t>30</a:t>
            </a:fld>
            <a:endParaRPr lang="en-US" altLang="en-US" sz="1200" smtClean="0"/>
          </a:p>
        </p:txBody>
      </p:sp>
    </p:spTree>
    <p:extLst>
      <p:ext uri="{BB962C8B-B14F-4D97-AF65-F5344CB8AC3E}">
        <p14:creationId xmlns:p14="http://schemas.microsoft.com/office/powerpoint/2010/main" val="1681251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Characteristics of LO:</a:t>
            </a:r>
            <a:endParaRPr lang="ar-SA" altLang="en-US" smtClean="0"/>
          </a:p>
        </p:txBody>
      </p:sp>
      <p:sp>
        <p:nvSpPr>
          <p:cNvPr id="11267" name="Content Placeholder 2"/>
          <p:cNvSpPr>
            <a:spLocks noGrp="1"/>
          </p:cNvSpPr>
          <p:nvPr>
            <p:ph idx="1"/>
          </p:nvPr>
        </p:nvSpPr>
        <p:spPr/>
        <p:txBody>
          <a:bodyPr>
            <a:noAutofit/>
          </a:bodyPr>
          <a:lstStyle/>
          <a:p>
            <a:pPr marL="0" indent="0" eaLnBrk="1" hangingPunct="1">
              <a:buNone/>
            </a:pPr>
            <a:r>
              <a:rPr lang="en-US" altLang="en-US" sz="2400" dirty="0" smtClean="0"/>
              <a:t>3 -Tools and Techniques - methods that aid individual and group learning, include a wide range of learning and creativity skills such as: </a:t>
            </a:r>
          </a:p>
          <a:p>
            <a:pPr eaLnBrk="1" hangingPunct="1"/>
            <a:r>
              <a:rPr lang="en-US" altLang="en-US" sz="2400" dirty="0" smtClean="0"/>
              <a:t>Inquiry </a:t>
            </a:r>
            <a:r>
              <a:rPr lang="en-US" altLang="en-US" sz="2400" dirty="0" smtClean="0"/>
              <a:t>- interviewing, seeking information</a:t>
            </a:r>
          </a:p>
          <a:p>
            <a:pPr eaLnBrk="1" hangingPunct="1"/>
            <a:r>
              <a:rPr lang="en-US" altLang="en-US" sz="2400" dirty="0" smtClean="0"/>
              <a:t>Creativity </a:t>
            </a:r>
            <a:r>
              <a:rPr lang="en-US" altLang="en-US" sz="2400" dirty="0" smtClean="0"/>
              <a:t>- brainstorming, associating ideas</a:t>
            </a:r>
          </a:p>
          <a:p>
            <a:pPr eaLnBrk="1" hangingPunct="1"/>
            <a:r>
              <a:rPr lang="en-US" altLang="en-US" sz="2400" dirty="0" smtClean="0"/>
              <a:t>Making </a:t>
            </a:r>
            <a:r>
              <a:rPr lang="en-US" altLang="en-US" sz="2400" dirty="0" smtClean="0"/>
              <a:t>sense of situations - organizing information and thoughts</a:t>
            </a:r>
          </a:p>
          <a:p>
            <a:pPr eaLnBrk="1" hangingPunct="1"/>
            <a:r>
              <a:rPr lang="en-US" altLang="en-US" sz="2400" dirty="0" smtClean="0"/>
              <a:t>Making </a:t>
            </a:r>
            <a:r>
              <a:rPr lang="en-US" altLang="en-US" sz="2400" dirty="0" smtClean="0"/>
              <a:t>choices - deciding courses of action</a:t>
            </a:r>
          </a:p>
          <a:p>
            <a:pPr eaLnBrk="1" hangingPunct="1"/>
            <a:r>
              <a:rPr lang="en-US" altLang="en-US" sz="2400" dirty="0" smtClean="0"/>
              <a:t>Observing </a:t>
            </a:r>
            <a:r>
              <a:rPr lang="en-US" altLang="en-US" sz="2400" dirty="0" smtClean="0"/>
              <a:t>outcomes - recording, observation</a:t>
            </a:r>
          </a:p>
          <a:p>
            <a:pPr eaLnBrk="1" hangingPunct="1"/>
            <a:r>
              <a:rPr lang="en-US" altLang="en-US" sz="2400" dirty="0" smtClean="0"/>
              <a:t>Reframing </a:t>
            </a:r>
            <a:r>
              <a:rPr lang="en-US" altLang="en-US" sz="2400" dirty="0" smtClean="0"/>
              <a:t>knowledge - embedding new knowledge into mental models, memorizing.</a:t>
            </a:r>
            <a:endParaRPr lang="ar-SA" altLang="en-US" sz="2400" dirty="0" smtClean="0"/>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B123E54E-BFA9-4D5F-B4FA-5C9B2B3963BD}" type="slidenum">
              <a:rPr lang="en-US" altLang="en-US" sz="1200" smtClean="0"/>
              <a:pPr eaLnBrk="1" hangingPunct="1">
                <a:spcBef>
                  <a:spcPct val="0"/>
                </a:spcBef>
                <a:buClrTx/>
                <a:buFontTx/>
                <a:buNone/>
              </a:pPr>
              <a:t>31</a:t>
            </a:fld>
            <a:endParaRPr lang="en-US" altLang="en-US" sz="1200" smtClean="0"/>
          </a:p>
        </p:txBody>
      </p:sp>
    </p:spTree>
    <p:extLst>
      <p:ext uri="{BB962C8B-B14F-4D97-AF65-F5344CB8AC3E}">
        <p14:creationId xmlns:p14="http://schemas.microsoft.com/office/powerpoint/2010/main" val="1684315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Characteristics of LO:</a:t>
            </a:r>
            <a:endParaRPr lang="ar-SA" altLang="en-US" smtClean="0"/>
          </a:p>
        </p:txBody>
      </p:sp>
      <p:sp>
        <p:nvSpPr>
          <p:cNvPr id="12291" name="Content Placeholder 2"/>
          <p:cNvSpPr>
            <a:spLocks noGrp="1"/>
          </p:cNvSpPr>
          <p:nvPr>
            <p:ph idx="1"/>
          </p:nvPr>
        </p:nvSpPr>
        <p:spPr/>
        <p:txBody>
          <a:bodyPr>
            <a:noAutofit/>
          </a:bodyPr>
          <a:lstStyle/>
          <a:p>
            <a:pPr marL="0" indent="0" eaLnBrk="1" hangingPunct="1">
              <a:buNone/>
            </a:pPr>
            <a:r>
              <a:rPr lang="en-US" altLang="en-US" sz="2400" dirty="0" smtClean="0"/>
              <a:t>4 - Skills and Motivation - to learn and adapt.</a:t>
            </a:r>
          </a:p>
          <a:p>
            <a:pPr marL="0" indent="0" eaLnBrk="1" hangingPunct="1">
              <a:buNone/>
            </a:pPr>
            <a:r>
              <a:rPr lang="en-US" altLang="en-US" sz="2400" dirty="0" smtClean="0"/>
              <a:t>Collective (i.e. team and organizational) learning require skills for sharing information and knowledge, particularly implicit knowledge, assumptions and beliefs that are traditionally "beneath the surface". Key skills here are:</a:t>
            </a:r>
          </a:p>
          <a:p>
            <a:pPr eaLnBrk="1" hangingPunct="1"/>
            <a:r>
              <a:rPr lang="en-US" altLang="en-US" sz="2400" dirty="0" smtClean="0"/>
              <a:t>Communication</a:t>
            </a:r>
            <a:r>
              <a:rPr lang="en-US" altLang="en-US" sz="2400" dirty="0" smtClean="0"/>
              <a:t>, especially across organizational boundaries.</a:t>
            </a:r>
          </a:p>
          <a:p>
            <a:pPr eaLnBrk="1" hangingPunct="1"/>
            <a:r>
              <a:rPr lang="en-US" altLang="en-US" sz="2400" dirty="0" smtClean="0"/>
              <a:t>Listening </a:t>
            </a:r>
            <a:r>
              <a:rPr lang="en-US" altLang="en-US" sz="2400" dirty="0" smtClean="0"/>
              <a:t>and observing.</a:t>
            </a:r>
          </a:p>
          <a:p>
            <a:pPr eaLnBrk="1" hangingPunct="1"/>
            <a:r>
              <a:rPr lang="en-US" altLang="en-US" sz="2400" dirty="0" smtClean="0"/>
              <a:t>Monitoring </a:t>
            </a:r>
            <a:r>
              <a:rPr lang="en-US" altLang="en-US" sz="2400" dirty="0" smtClean="0"/>
              <a:t>and supporting colleagues.</a:t>
            </a:r>
          </a:p>
          <a:p>
            <a:pPr eaLnBrk="1" hangingPunct="1"/>
            <a:r>
              <a:rPr lang="en-US" altLang="en-US" sz="2400" dirty="0" smtClean="0"/>
              <a:t>Taking </a:t>
            </a:r>
            <a:r>
              <a:rPr lang="en-US" altLang="en-US" sz="2400" dirty="0" smtClean="0"/>
              <a:t>a holistic perspective - seeing the team and organization as a whole.</a:t>
            </a:r>
          </a:p>
          <a:p>
            <a:pPr eaLnBrk="1" hangingPunct="1"/>
            <a:r>
              <a:rPr lang="en-US" altLang="en-US" sz="2400" dirty="0" smtClean="0"/>
              <a:t>Coping </a:t>
            </a:r>
            <a:r>
              <a:rPr lang="en-US" altLang="en-US" sz="2400" dirty="0" smtClean="0"/>
              <a:t>with challenge and uncertainty.</a:t>
            </a:r>
            <a:endParaRPr lang="ar-SA" altLang="en-US" sz="2400" dirty="0" smtClean="0"/>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687FE244-D126-43C0-B46B-0D4216CBDDDF}" type="slidenum">
              <a:rPr lang="en-US" altLang="en-US" sz="1200" smtClean="0"/>
              <a:pPr eaLnBrk="1" hangingPunct="1">
                <a:spcBef>
                  <a:spcPct val="0"/>
                </a:spcBef>
                <a:buClrTx/>
                <a:buFontTx/>
                <a:buNone/>
              </a:pPr>
              <a:t>32</a:t>
            </a:fld>
            <a:endParaRPr lang="en-US" altLang="en-US" sz="1200" smtClean="0"/>
          </a:p>
        </p:txBody>
      </p:sp>
    </p:spTree>
    <p:extLst>
      <p:ext uri="{BB962C8B-B14F-4D97-AF65-F5344CB8AC3E}">
        <p14:creationId xmlns:p14="http://schemas.microsoft.com/office/powerpoint/2010/main" val="1055407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Features of LO</a:t>
            </a:r>
          </a:p>
        </p:txBody>
      </p:sp>
      <p:sp>
        <p:nvSpPr>
          <p:cNvPr id="13315" name="Rectangle 3"/>
          <p:cNvSpPr>
            <a:spLocks noGrp="1" noChangeArrowheads="1"/>
          </p:cNvSpPr>
          <p:nvPr>
            <p:ph type="body" idx="1"/>
          </p:nvPr>
        </p:nvSpPr>
        <p:spPr/>
        <p:txBody>
          <a:bodyPr>
            <a:normAutofit/>
          </a:bodyPr>
          <a:lstStyle/>
          <a:p>
            <a:pPr eaLnBrk="1" hangingPunct="1"/>
            <a:r>
              <a:rPr lang="en-US" altLang="en-US" dirty="0" smtClean="0"/>
              <a:t>It has a climate in which individual members are encouraged to learn and develop. </a:t>
            </a:r>
          </a:p>
          <a:p>
            <a:pPr eaLnBrk="1" hangingPunct="1"/>
            <a:r>
              <a:rPr lang="en-US" altLang="en-US" dirty="0" smtClean="0"/>
              <a:t>Extends this culture to include customers and other significant stakeholders.</a:t>
            </a:r>
          </a:p>
          <a:p>
            <a:pPr eaLnBrk="1" hangingPunct="1"/>
            <a:r>
              <a:rPr lang="en-US" altLang="en-US" dirty="0" smtClean="0"/>
              <a:t>Makes HRD strategy central to bus. policy.</a:t>
            </a:r>
          </a:p>
          <a:p>
            <a:pPr eaLnBrk="1" hangingPunct="1"/>
            <a:r>
              <a:rPr lang="en-US" altLang="en-US" dirty="0" smtClean="0"/>
              <a:t>A continuous process of org. transformation. </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65CA5419-A658-4C2A-9C51-021FFB846460}" type="slidenum">
              <a:rPr lang="en-US" altLang="en-US" sz="1200" smtClean="0"/>
              <a:pPr eaLnBrk="1" hangingPunct="1">
                <a:spcBef>
                  <a:spcPct val="0"/>
                </a:spcBef>
                <a:buClrTx/>
                <a:buFontTx/>
                <a:buNone/>
              </a:pPr>
              <a:t>33</a:t>
            </a:fld>
            <a:endParaRPr lang="en-US" altLang="en-US" sz="1200" smtClean="0"/>
          </a:p>
        </p:txBody>
      </p:sp>
    </p:spTree>
    <p:extLst>
      <p:ext uri="{BB962C8B-B14F-4D97-AF65-F5344CB8AC3E}">
        <p14:creationId xmlns:p14="http://schemas.microsoft.com/office/powerpoint/2010/main" val="2508811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Organizational Learning (OL)</a:t>
            </a:r>
          </a:p>
        </p:txBody>
      </p:sp>
      <p:sp>
        <p:nvSpPr>
          <p:cNvPr id="14339" name="Rectangle 3"/>
          <p:cNvSpPr>
            <a:spLocks noGrp="1" noChangeArrowheads="1"/>
          </p:cNvSpPr>
          <p:nvPr>
            <p:ph type="body" idx="1"/>
          </p:nvPr>
        </p:nvSpPr>
        <p:spPr/>
        <p:txBody>
          <a:bodyPr/>
          <a:lstStyle/>
          <a:p>
            <a:pPr eaLnBrk="1" hangingPunct="1"/>
            <a:r>
              <a:rPr lang="en-US" altLang="en-US" smtClean="0"/>
              <a:t>What OL includes?</a:t>
            </a:r>
          </a:p>
          <a:p>
            <a:pPr eaLnBrk="1" hangingPunct="1">
              <a:buFont typeface="Wingdings" pitchFamily="2" charset="2"/>
              <a:buNone/>
            </a:pPr>
            <a:r>
              <a:rPr lang="en-US" altLang="en-US" smtClean="0"/>
              <a:t>1- R&amp;D activities.</a:t>
            </a:r>
          </a:p>
          <a:p>
            <a:pPr eaLnBrk="1" hangingPunct="1">
              <a:buFont typeface="Wingdings" pitchFamily="2" charset="2"/>
              <a:buNone/>
            </a:pPr>
            <a:r>
              <a:rPr lang="en-US" altLang="en-US" smtClean="0"/>
              <a:t>2- Formal &amp; informal education of employees.</a:t>
            </a:r>
          </a:p>
          <a:p>
            <a:pPr eaLnBrk="1" hangingPunct="1">
              <a:buFont typeface="Wingdings" pitchFamily="2" charset="2"/>
              <a:buNone/>
            </a:pPr>
            <a:r>
              <a:rPr lang="en-US" altLang="en-US" smtClean="0"/>
              <a:t>3- Involves the means that org. uses to disseminate information throughout its ranks and the way that this information is processed &amp; stored.</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0A8F73F8-63C3-4A3C-BB42-A505BD05727C}" type="slidenum">
              <a:rPr lang="en-US" altLang="en-US" sz="1200" smtClean="0"/>
              <a:pPr eaLnBrk="1" hangingPunct="1">
                <a:spcBef>
                  <a:spcPct val="0"/>
                </a:spcBef>
                <a:buClrTx/>
                <a:buFontTx/>
                <a:buNone/>
              </a:pPr>
              <a:t>34</a:t>
            </a:fld>
            <a:endParaRPr lang="en-US" altLang="en-US" sz="1200" smtClean="0"/>
          </a:p>
        </p:txBody>
      </p:sp>
    </p:spTree>
    <p:extLst>
      <p:ext uri="{BB962C8B-B14F-4D97-AF65-F5344CB8AC3E}">
        <p14:creationId xmlns:p14="http://schemas.microsoft.com/office/powerpoint/2010/main" val="1849756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Organizational Learning (OL)</a:t>
            </a:r>
          </a:p>
        </p:txBody>
      </p:sp>
      <p:sp>
        <p:nvSpPr>
          <p:cNvPr id="15363" name="Rectangle 3"/>
          <p:cNvSpPr>
            <a:spLocks noGrp="1" noChangeArrowheads="1"/>
          </p:cNvSpPr>
          <p:nvPr>
            <p:ph type="body" idx="1"/>
          </p:nvPr>
        </p:nvSpPr>
        <p:spPr/>
        <p:txBody>
          <a:bodyPr/>
          <a:lstStyle/>
          <a:p>
            <a:pPr eaLnBrk="1" hangingPunct="1"/>
            <a:r>
              <a:rPr lang="en-US" altLang="en-US" sz="2600" smtClean="0"/>
              <a:t>What it should result?</a:t>
            </a:r>
          </a:p>
          <a:p>
            <a:pPr eaLnBrk="1" hangingPunct="1">
              <a:buFont typeface="Wingdings" pitchFamily="2" charset="2"/>
              <a:buNone/>
            </a:pPr>
            <a:r>
              <a:rPr lang="en-US" altLang="en-US" sz="2600" smtClean="0"/>
              <a:t>1- Technological innovation.</a:t>
            </a:r>
          </a:p>
          <a:p>
            <a:pPr eaLnBrk="1" hangingPunct="1">
              <a:buFont typeface="Wingdings" pitchFamily="2" charset="2"/>
              <a:buNone/>
            </a:pPr>
            <a:r>
              <a:rPr lang="en-US" altLang="en-US" sz="2600" smtClean="0"/>
              <a:t>2- Efficiency improvement.</a:t>
            </a:r>
          </a:p>
          <a:p>
            <a:pPr eaLnBrk="1" hangingPunct="1">
              <a:buFont typeface="Wingdings" pitchFamily="2" charset="2"/>
              <a:buNone/>
            </a:pPr>
            <a:r>
              <a:rPr lang="en-US" altLang="en-US" sz="2600" smtClean="0"/>
              <a:t>3- Increase reliability &amp; corp. adaptability.</a:t>
            </a:r>
          </a:p>
          <a:p>
            <a:pPr eaLnBrk="1" hangingPunct="1">
              <a:buFont typeface="Wingdings" pitchFamily="2" charset="2"/>
              <a:buNone/>
            </a:pPr>
            <a:r>
              <a:rPr lang="en-US" altLang="en-US" sz="2600" smtClean="0"/>
              <a:t>The conclusion:</a:t>
            </a:r>
          </a:p>
          <a:p>
            <a:pPr eaLnBrk="1" hangingPunct="1">
              <a:buFont typeface="Wingdings" pitchFamily="2" charset="2"/>
              <a:buNone/>
            </a:pPr>
            <a:r>
              <a:rPr lang="en-US" altLang="en-US" sz="2600" smtClean="0"/>
              <a:t>1- Higher level of competitiveness.</a:t>
            </a:r>
          </a:p>
          <a:p>
            <a:pPr eaLnBrk="1" hangingPunct="1">
              <a:buFont typeface="Wingdings" pitchFamily="2" charset="2"/>
              <a:buNone/>
            </a:pPr>
            <a:r>
              <a:rPr lang="en-US" altLang="en-US" sz="2600" smtClean="0"/>
              <a:t>2- OL is a required element for long-term success.</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1E1EAAC7-C8A1-401F-81BC-164A22A5EBFE}" type="slidenum">
              <a:rPr lang="en-US" altLang="en-US" sz="1200" smtClean="0"/>
              <a:pPr eaLnBrk="1" hangingPunct="1">
                <a:spcBef>
                  <a:spcPct val="0"/>
                </a:spcBef>
                <a:buClrTx/>
                <a:buFontTx/>
                <a:buNone/>
              </a:pPr>
              <a:t>35</a:t>
            </a:fld>
            <a:endParaRPr lang="en-US" altLang="en-US" sz="1200" smtClean="0"/>
          </a:p>
        </p:txBody>
      </p:sp>
    </p:spTree>
    <p:extLst>
      <p:ext uri="{BB962C8B-B14F-4D97-AF65-F5344CB8AC3E}">
        <p14:creationId xmlns:p14="http://schemas.microsoft.com/office/powerpoint/2010/main" val="993142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Organizational Learning (OL)</a:t>
            </a:r>
          </a:p>
        </p:txBody>
      </p:sp>
      <p:sp>
        <p:nvSpPr>
          <p:cNvPr id="16387" name="Rectangle 3"/>
          <p:cNvSpPr>
            <a:spLocks noGrp="1" noChangeArrowheads="1"/>
          </p:cNvSpPr>
          <p:nvPr>
            <p:ph type="body" idx="1"/>
          </p:nvPr>
        </p:nvSpPr>
        <p:spPr/>
        <p:txBody>
          <a:bodyPr/>
          <a:lstStyle/>
          <a:p>
            <a:pPr eaLnBrk="1" hangingPunct="1"/>
            <a:r>
              <a:rPr lang="en-US" altLang="en-US" smtClean="0"/>
              <a:t>In case of low level of OL, it leads to:</a:t>
            </a:r>
          </a:p>
          <a:p>
            <a:pPr eaLnBrk="1" hangingPunct="1">
              <a:buFont typeface="Wingdings" pitchFamily="2" charset="2"/>
              <a:buNone/>
            </a:pPr>
            <a:r>
              <a:rPr lang="en-US" altLang="en-US" smtClean="0"/>
              <a:t>1- Stagnant organization that cannot adjust to environment changes or competitive challenges.</a:t>
            </a:r>
          </a:p>
          <a:p>
            <a:pPr eaLnBrk="1" hangingPunct="1">
              <a:buFont typeface="Wingdings" pitchFamily="2" charset="2"/>
              <a:buNone/>
            </a:pPr>
            <a:r>
              <a:rPr lang="en-US" altLang="en-US" smtClean="0"/>
              <a:t>2- Limits the firm ability to reduce costs.</a:t>
            </a:r>
          </a:p>
          <a:p>
            <a:pPr eaLnBrk="1" hangingPunct="1">
              <a:buFont typeface="Wingdings" pitchFamily="2" charset="2"/>
              <a:buNone/>
            </a:pPr>
            <a:r>
              <a:rPr lang="en-US" altLang="en-US" smtClean="0"/>
              <a:t>3- Limits the firm ability to change markets or product lines.</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3DE38952-4AA6-45F9-910B-D2F010688331}" type="slidenum">
              <a:rPr lang="en-US" altLang="en-US" sz="1200" smtClean="0"/>
              <a:pPr eaLnBrk="1" hangingPunct="1">
                <a:spcBef>
                  <a:spcPct val="0"/>
                </a:spcBef>
                <a:buClrTx/>
                <a:buFontTx/>
                <a:buNone/>
              </a:pPr>
              <a:t>36</a:t>
            </a:fld>
            <a:endParaRPr lang="en-US" altLang="en-US" sz="1200" smtClean="0"/>
          </a:p>
        </p:txBody>
      </p:sp>
    </p:spTree>
    <p:extLst>
      <p:ext uri="{BB962C8B-B14F-4D97-AF65-F5344CB8AC3E}">
        <p14:creationId xmlns:p14="http://schemas.microsoft.com/office/powerpoint/2010/main" val="3105634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Factors contribute to OL</a:t>
            </a:r>
          </a:p>
        </p:txBody>
      </p:sp>
      <p:sp>
        <p:nvSpPr>
          <p:cNvPr id="17411" name="Rectangle 3"/>
          <p:cNvSpPr>
            <a:spLocks noGrp="1" noChangeArrowheads="1"/>
          </p:cNvSpPr>
          <p:nvPr>
            <p:ph type="body" idx="1"/>
          </p:nvPr>
        </p:nvSpPr>
        <p:spPr/>
        <p:txBody>
          <a:bodyPr/>
          <a:lstStyle/>
          <a:p>
            <a:pPr marL="571500" indent="-571500" eaLnBrk="1" hangingPunct="1">
              <a:buFont typeface="Wingdings" pitchFamily="2" charset="2"/>
              <a:buAutoNum type="arabicPeriod"/>
            </a:pPr>
            <a:r>
              <a:rPr lang="en-US" altLang="en-US" smtClean="0"/>
              <a:t>Corporate strategy: how org. is structured to learn from mistakes.</a:t>
            </a:r>
          </a:p>
          <a:p>
            <a:pPr marL="571500" indent="-571500" eaLnBrk="1" hangingPunct="1">
              <a:buFont typeface="Wingdings" pitchFamily="2" charset="2"/>
              <a:buAutoNum type="arabicPeriod"/>
            </a:pPr>
            <a:r>
              <a:rPr lang="en-US" altLang="en-US" smtClean="0"/>
              <a:t>Resource allocation: exploration and exploitation.</a:t>
            </a:r>
          </a:p>
          <a:p>
            <a:pPr marL="571500" indent="-571500" eaLnBrk="1" hangingPunct="1">
              <a:buFont typeface="Wingdings" pitchFamily="2" charset="2"/>
              <a:buAutoNum type="arabicPeriod"/>
            </a:pPr>
            <a:r>
              <a:rPr lang="en-US" altLang="en-US" smtClean="0"/>
              <a:t>Recognition for the employees’ motivation for learning.</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04B75CCF-8851-4A75-92C1-913A4121AC13}" type="slidenum">
              <a:rPr lang="en-US" altLang="en-US" sz="1200" smtClean="0"/>
              <a:pPr eaLnBrk="1" hangingPunct="1">
                <a:spcBef>
                  <a:spcPct val="0"/>
                </a:spcBef>
                <a:buClrTx/>
                <a:buFontTx/>
                <a:buNone/>
              </a:pPr>
              <a:t>37</a:t>
            </a:fld>
            <a:endParaRPr lang="en-US" altLang="en-US" sz="1200" smtClean="0"/>
          </a:p>
        </p:txBody>
      </p:sp>
    </p:spTree>
    <p:extLst>
      <p:ext uri="{BB962C8B-B14F-4D97-AF65-F5344CB8AC3E}">
        <p14:creationId xmlns:p14="http://schemas.microsoft.com/office/powerpoint/2010/main" val="3018854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Exploration &amp; Exploitation in OL</a:t>
            </a:r>
          </a:p>
        </p:txBody>
      </p:sp>
      <p:sp>
        <p:nvSpPr>
          <p:cNvPr id="18435" name="Rectangle 3"/>
          <p:cNvSpPr>
            <a:spLocks noGrp="1" noChangeArrowheads="1"/>
          </p:cNvSpPr>
          <p:nvPr>
            <p:ph type="body" idx="1"/>
          </p:nvPr>
        </p:nvSpPr>
        <p:spPr/>
        <p:txBody>
          <a:bodyPr/>
          <a:lstStyle/>
          <a:p>
            <a:pPr eaLnBrk="1" hangingPunct="1"/>
            <a:r>
              <a:rPr lang="en-US" altLang="en-US" smtClean="0"/>
              <a:t>Exploration: Means seeking new ideas.</a:t>
            </a:r>
          </a:p>
          <a:p>
            <a:pPr eaLnBrk="1" hangingPunct="1"/>
            <a:r>
              <a:rPr lang="en-US" altLang="en-US" smtClean="0"/>
              <a:t>Exploitation: Means incorporating the new ideas into what a business does.</a:t>
            </a:r>
          </a:p>
          <a:p>
            <a:pPr eaLnBrk="1" hangingPunct="1">
              <a:buFont typeface="Wingdings" pitchFamily="2" charset="2"/>
              <a:buNone/>
            </a:pPr>
            <a:r>
              <a:rPr lang="en-US" altLang="en-US" smtClean="0"/>
              <a:t>The corporate culture &amp; procedures reflect reality on OL.</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D892DE20-EAEC-4CA9-9B8A-D81A4D8FE586}" type="slidenum">
              <a:rPr lang="en-US" altLang="en-US" sz="1200" smtClean="0"/>
              <a:pPr eaLnBrk="1" hangingPunct="1">
                <a:spcBef>
                  <a:spcPct val="0"/>
                </a:spcBef>
                <a:buClrTx/>
                <a:buFontTx/>
                <a:buNone/>
              </a:pPr>
              <a:t>38</a:t>
            </a:fld>
            <a:endParaRPr lang="en-US" altLang="en-US" sz="1200" smtClean="0"/>
          </a:p>
        </p:txBody>
      </p:sp>
    </p:spTree>
    <p:extLst>
      <p:ext uri="{BB962C8B-B14F-4D97-AF65-F5344CB8AC3E}">
        <p14:creationId xmlns:p14="http://schemas.microsoft.com/office/powerpoint/2010/main" val="1786796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Elements of LO</a:t>
            </a:r>
          </a:p>
        </p:txBody>
      </p:sp>
      <p:sp>
        <p:nvSpPr>
          <p:cNvPr id="19459" name="Rectangle 3"/>
          <p:cNvSpPr>
            <a:spLocks noGrp="1" noChangeArrowheads="1"/>
          </p:cNvSpPr>
          <p:nvPr>
            <p:ph type="body" idx="1"/>
          </p:nvPr>
        </p:nvSpPr>
        <p:spPr/>
        <p:txBody>
          <a:bodyPr/>
          <a:lstStyle/>
          <a:p>
            <a:pPr eaLnBrk="1" hangingPunct="1"/>
            <a:r>
              <a:rPr lang="en-US" altLang="en-US" smtClean="0"/>
              <a:t>There are two elements (Narver &amp; Slater, 1995):</a:t>
            </a:r>
          </a:p>
          <a:p>
            <a:pPr eaLnBrk="1" hangingPunct="1">
              <a:buFont typeface="Wingdings" pitchFamily="2" charset="2"/>
              <a:buNone/>
            </a:pPr>
            <a:r>
              <a:rPr lang="en-US" altLang="en-US" smtClean="0"/>
              <a:t>1- Facilitative leadership.</a:t>
            </a:r>
          </a:p>
          <a:p>
            <a:pPr eaLnBrk="1" hangingPunct="1">
              <a:buFont typeface="Wingdings" pitchFamily="2" charset="2"/>
              <a:buNone/>
            </a:pPr>
            <a:r>
              <a:rPr lang="en-US" altLang="en-US" smtClean="0"/>
              <a:t>2- Organizational structure conducive to learning.</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FF552699-B425-4BA6-A45A-2939B0E4A57A}" type="slidenum">
              <a:rPr lang="en-US" altLang="en-US" sz="1200" smtClean="0"/>
              <a:pPr eaLnBrk="1" hangingPunct="1">
                <a:spcBef>
                  <a:spcPct val="0"/>
                </a:spcBef>
                <a:buClrTx/>
                <a:buFontTx/>
                <a:buNone/>
              </a:pPr>
              <a:t>39</a:t>
            </a:fld>
            <a:endParaRPr lang="en-US" altLang="en-US" sz="1200" smtClean="0"/>
          </a:p>
        </p:txBody>
      </p:sp>
    </p:spTree>
    <p:extLst>
      <p:ext uri="{BB962C8B-B14F-4D97-AF65-F5344CB8AC3E}">
        <p14:creationId xmlns:p14="http://schemas.microsoft.com/office/powerpoint/2010/main" val="1689037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152400" y="304800"/>
            <a:ext cx="8686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TW" sz="2400" b="1" dirty="0">
                <a:latin typeface="Times New Roman" pitchFamily="18" charset="0"/>
              </a:rPr>
              <a:t>The Resource-Based View: Elements of Competitive Advantage</a:t>
            </a:r>
            <a:endParaRPr lang="en-US" altLang="zh-TW" sz="2400" dirty="0"/>
          </a:p>
        </p:txBody>
      </p:sp>
      <p:pic>
        <p:nvPicPr>
          <p:cNvPr id="24583" name="Picture 7" descr="圖片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712" y="864442"/>
            <a:ext cx="8834888" cy="5536358"/>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B2E69481-C428-4771-9FA9-CCBED72DD0C4}" type="slidenum">
              <a:rPr lang="en-US" smtClean="0"/>
              <a:t>4</a:t>
            </a:fld>
            <a:endParaRPr lang="en-US"/>
          </a:p>
        </p:txBody>
      </p:sp>
    </p:spTree>
    <p:extLst>
      <p:ext uri="{BB962C8B-B14F-4D97-AF65-F5344CB8AC3E}">
        <p14:creationId xmlns:p14="http://schemas.microsoft.com/office/powerpoint/2010/main" val="23874624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OL from external relationships</a:t>
            </a:r>
          </a:p>
        </p:txBody>
      </p:sp>
      <p:sp>
        <p:nvSpPr>
          <p:cNvPr id="20483" name="Rectangle 3"/>
          <p:cNvSpPr>
            <a:spLocks noGrp="1" noChangeArrowheads="1"/>
          </p:cNvSpPr>
          <p:nvPr>
            <p:ph type="body" idx="1"/>
          </p:nvPr>
        </p:nvSpPr>
        <p:spPr/>
        <p:txBody>
          <a:bodyPr/>
          <a:lstStyle/>
          <a:p>
            <a:pPr eaLnBrk="1" hangingPunct="1"/>
            <a:r>
              <a:rPr lang="en-US" altLang="en-US" smtClean="0"/>
              <a:t>Using facilities &amp; R&amp;D services of others through mutual collaboration.</a:t>
            </a:r>
          </a:p>
          <a:p>
            <a:pPr eaLnBrk="1" hangingPunct="1">
              <a:buFont typeface="Wingdings" pitchFamily="2" charset="2"/>
              <a:buNone/>
            </a:pPr>
            <a:endParaRPr lang="en-US" altLang="en-US" smtClean="0"/>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6799AAB0-879E-4814-943D-B9E564697CF7}" type="slidenum">
              <a:rPr lang="en-US" altLang="en-US" sz="1200" smtClean="0"/>
              <a:pPr eaLnBrk="1" hangingPunct="1">
                <a:spcBef>
                  <a:spcPct val="0"/>
                </a:spcBef>
                <a:buClrTx/>
                <a:buFontTx/>
                <a:buNone/>
              </a:pPr>
              <a:t>40</a:t>
            </a:fld>
            <a:endParaRPr lang="en-US" altLang="en-US" sz="1200" smtClean="0"/>
          </a:p>
        </p:txBody>
      </p:sp>
    </p:spTree>
    <p:extLst>
      <p:ext uri="{BB962C8B-B14F-4D97-AF65-F5344CB8AC3E}">
        <p14:creationId xmlns:p14="http://schemas.microsoft.com/office/powerpoint/2010/main" val="1338200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Characteristics of LO members</a:t>
            </a:r>
          </a:p>
        </p:txBody>
      </p:sp>
      <p:sp>
        <p:nvSpPr>
          <p:cNvPr id="21507" name="Rectangle 3"/>
          <p:cNvSpPr>
            <a:spLocks noGrp="1" noChangeArrowheads="1"/>
          </p:cNvSpPr>
          <p:nvPr>
            <p:ph type="body" idx="1"/>
          </p:nvPr>
        </p:nvSpPr>
        <p:spPr/>
        <p:txBody>
          <a:bodyPr/>
          <a:lstStyle/>
          <a:p>
            <a:pPr eaLnBrk="1" hangingPunct="1"/>
            <a:r>
              <a:rPr lang="en-US" altLang="en-US" smtClean="0"/>
              <a:t>Living with change and challenge.</a:t>
            </a:r>
          </a:p>
          <a:p>
            <a:pPr eaLnBrk="1" hangingPunct="1"/>
            <a:r>
              <a:rPr lang="en-US" altLang="en-US" smtClean="0"/>
              <a:t>Internal harmony: compromise is possible, no right or wrong.</a:t>
            </a:r>
          </a:p>
          <a:p>
            <a:pPr eaLnBrk="1" hangingPunct="1"/>
            <a:r>
              <a:rPr lang="en-US" altLang="en-US" smtClean="0"/>
              <a:t>Managing diversity within org.</a:t>
            </a: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fld id="{700032B5-7AD3-406D-8B66-AD6086257D7A}" type="slidenum">
              <a:rPr lang="en-US" altLang="en-US" sz="1200" smtClean="0"/>
              <a:pPr eaLnBrk="1" hangingPunct="1">
                <a:spcBef>
                  <a:spcPct val="0"/>
                </a:spcBef>
                <a:buClrTx/>
                <a:buFontTx/>
                <a:buNone/>
              </a:pPr>
              <a:t>41</a:t>
            </a:fld>
            <a:endParaRPr lang="en-US" altLang="en-US" sz="1200" smtClean="0"/>
          </a:p>
        </p:txBody>
      </p:sp>
    </p:spTree>
    <p:extLst>
      <p:ext uri="{BB962C8B-B14F-4D97-AF65-F5344CB8AC3E}">
        <p14:creationId xmlns:p14="http://schemas.microsoft.com/office/powerpoint/2010/main" val="49020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76200"/>
            <a:ext cx="8255000" cy="949325"/>
          </a:xfrm>
          <a:noFill/>
        </p:spPr>
        <p:txBody>
          <a:bodyPr>
            <a:normAutofit fontScale="90000"/>
          </a:bodyPr>
          <a:lstStyle/>
          <a:p>
            <a:r>
              <a:rPr lang="en-US" altLang="en-US" sz="2600" dirty="0" smtClean="0"/>
              <a:t/>
            </a:r>
            <a:br>
              <a:rPr lang="en-US" altLang="en-US" sz="2600" dirty="0" smtClean="0"/>
            </a:br>
            <a:r>
              <a:rPr lang="en-US" altLang="en-US" sz="2600" dirty="0" smtClean="0"/>
              <a:t/>
            </a:r>
            <a:br>
              <a:rPr lang="en-US" altLang="en-US" sz="2600" dirty="0" smtClean="0"/>
            </a:br>
            <a:r>
              <a:rPr lang="en-US" altLang="en-US" sz="2600" dirty="0" smtClean="0"/>
              <a:t/>
            </a:r>
            <a:br>
              <a:rPr lang="en-US" altLang="en-US" sz="2600" dirty="0" smtClean="0"/>
            </a:br>
            <a:r>
              <a:rPr lang="en-US" altLang="en-US" sz="3200" dirty="0" smtClean="0"/>
              <a:t>Building Learning Organizations</a:t>
            </a:r>
            <a:br>
              <a:rPr lang="en-US" altLang="en-US" sz="3200" dirty="0" smtClean="0"/>
            </a:br>
            <a:endParaRPr lang="en-US" altLang="en-US" sz="3200" dirty="0" smtClean="0"/>
          </a:p>
        </p:txBody>
      </p:sp>
      <p:sp>
        <p:nvSpPr>
          <p:cNvPr id="31747" name="Rectangle 3"/>
          <p:cNvSpPr>
            <a:spLocks noGrp="1" noChangeArrowheads="1"/>
          </p:cNvSpPr>
          <p:nvPr>
            <p:ph type="body" idx="1"/>
          </p:nvPr>
        </p:nvSpPr>
        <p:spPr>
          <a:xfrm>
            <a:off x="457200" y="1219200"/>
            <a:ext cx="8229600" cy="4525963"/>
          </a:xfrm>
          <a:noFill/>
        </p:spPr>
        <p:txBody>
          <a:bodyPr>
            <a:noAutofit/>
          </a:bodyPr>
          <a:lstStyle/>
          <a:p>
            <a:r>
              <a:rPr lang="en-US" altLang="en-US" sz="2400" dirty="0" smtClean="0"/>
              <a:t>Adaptive learning and Generative learning</a:t>
            </a:r>
          </a:p>
          <a:p>
            <a:pPr lvl="1"/>
            <a:r>
              <a:rPr lang="en-US" altLang="en-US" sz="2400" dirty="0" smtClean="0"/>
              <a:t>Need to adapt to the changing environment</a:t>
            </a:r>
          </a:p>
          <a:p>
            <a:pPr lvl="1"/>
            <a:r>
              <a:rPr lang="en-US" altLang="en-US" sz="2400" dirty="0" smtClean="0"/>
              <a:t>Total quality movement (TQM) in Japan has migrated to a generative learning model</a:t>
            </a:r>
          </a:p>
          <a:p>
            <a:pPr lvl="2"/>
            <a:r>
              <a:rPr lang="en-US" altLang="en-US" dirty="0" smtClean="0"/>
              <a:t>Look at the world in a new way</a:t>
            </a:r>
          </a:p>
          <a:p>
            <a:r>
              <a:rPr lang="en-US" altLang="en-US" sz="2400" dirty="0" smtClean="0"/>
              <a:t>Changing roles of the leader</a:t>
            </a:r>
          </a:p>
          <a:p>
            <a:pPr lvl="1"/>
            <a:r>
              <a:rPr lang="en-US" altLang="en-US" sz="2400" dirty="0" smtClean="0"/>
              <a:t>Migrating from decision makers to designers, teachers and stewards </a:t>
            </a:r>
          </a:p>
          <a:p>
            <a:r>
              <a:rPr lang="en-US" altLang="en-US" sz="2400" dirty="0" smtClean="0"/>
              <a:t>Building a shared vision</a:t>
            </a:r>
          </a:p>
          <a:p>
            <a:pPr lvl="1"/>
            <a:r>
              <a:rPr lang="en-US" altLang="en-US" sz="2400" dirty="0" smtClean="0"/>
              <a:t>Encouraging ideas, Requesting support, Moving beyond blame, Effective communication</a:t>
            </a:r>
          </a:p>
          <a:p>
            <a:r>
              <a:rPr lang="en-US" altLang="en-US" sz="2400" dirty="0" smtClean="0"/>
              <a:t>Learning tools</a:t>
            </a:r>
          </a:p>
          <a:p>
            <a:pPr lvl="1"/>
            <a:r>
              <a:rPr lang="en-US" altLang="en-US" sz="2400" dirty="0" smtClean="0"/>
              <a:t>Learning laboratory</a:t>
            </a:r>
          </a:p>
          <a:p>
            <a:pPr lvl="1"/>
            <a:endParaRPr lang="en-US" altLang="en-US" sz="2400" dirty="0" smtClean="0"/>
          </a:p>
          <a:p>
            <a:endParaRPr lang="en-US" altLang="en-US" sz="2400" dirty="0" smtClean="0"/>
          </a:p>
        </p:txBody>
      </p:sp>
      <p:sp>
        <p:nvSpPr>
          <p:cNvPr id="2" name="Slide Number Placeholder 1"/>
          <p:cNvSpPr>
            <a:spLocks noGrp="1"/>
          </p:cNvSpPr>
          <p:nvPr>
            <p:ph type="sldNum" sz="quarter" idx="12"/>
          </p:nvPr>
        </p:nvSpPr>
        <p:spPr/>
        <p:txBody>
          <a:bodyPr/>
          <a:lstStyle/>
          <a:p>
            <a:fld id="{B2E69481-C428-4771-9FA9-CCBED72DD0C4}" type="slidenum">
              <a:rPr lang="en-US" smtClean="0"/>
              <a:t>42</a:t>
            </a:fld>
            <a:endParaRPr lang="en-US"/>
          </a:p>
        </p:txBody>
      </p:sp>
    </p:spTree>
    <p:extLst>
      <p:ext uri="{BB962C8B-B14F-4D97-AF65-F5344CB8AC3E}">
        <p14:creationId xmlns:p14="http://schemas.microsoft.com/office/powerpoint/2010/main" val="3018511131"/>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685800" y="838200"/>
            <a:ext cx="7772400" cy="609600"/>
          </a:xfrm>
          <a:prstGeom prst="rect">
            <a:avLst/>
          </a:prstGeom>
        </p:spPr>
        <p:txBody>
          <a:bodyPr/>
          <a:lstStyle/>
          <a:p>
            <a:pPr>
              <a:defRPr/>
            </a:pPr>
            <a:r>
              <a:rPr lang="en-CA" sz="2800" kern="0" dirty="0">
                <a:solidFill>
                  <a:schemeClr val="tx2"/>
                </a:solidFill>
                <a:latin typeface="+mj-lt"/>
                <a:ea typeface="+mj-ea"/>
                <a:cs typeface="+mj-cs"/>
              </a:rPr>
              <a:t>Organizational Culture and Knowledge</a:t>
            </a:r>
          </a:p>
          <a:p>
            <a:pPr>
              <a:defRPr/>
            </a:pPr>
            <a:endParaRPr lang="en-US" kern="0" dirty="0">
              <a:solidFill>
                <a:schemeClr val="tx2"/>
              </a:solidFill>
              <a:latin typeface="+mj-lt"/>
              <a:ea typeface="+mj-ea"/>
              <a:cs typeface="+mj-cs"/>
            </a:endParaRPr>
          </a:p>
        </p:txBody>
      </p:sp>
      <p:sp>
        <p:nvSpPr>
          <p:cNvPr id="9" name="Rectangle 3"/>
          <p:cNvSpPr txBox="1">
            <a:spLocks noChangeArrowheads="1"/>
          </p:cNvSpPr>
          <p:nvPr/>
        </p:nvSpPr>
        <p:spPr>
          <a:xfrm>
            <a:off x="304800" y="1879600"/>
            <a:ext cx="8610600" cy="3876611"/>
          </a:xfrm>
          <a:prstGeom prst="rect">
            <a:avLst/>
          </a:prstGeom>
          <a:effectLst>
            <a:glow rad="63500">
              <a:schemeClr val="accent3">
                <a:satMod val="175000"/>
                <a:alpha val="40000"/>
              </a:schemeClr>
            </a:glow>
          </a:effectLst>
        </p:spPr>
        <p:txBody>
          <a:bodyPr/>
          <a:lstStyle/>
          <a:p>
            <a:pPr marL="342900" indent="-342900" algn="l">
              <a:spcBef>
                <a:spcPts val="600"/>
              </a:spcBef>
              <a:spcAft>
                <a:spcPts val="600"/>
              </a:spcAft>
              <a:buSzPct val="90000"/>
              <a:buFontTx/>
              <a:buBlip>
                <a:blip r:embed="rId3"/>
              </a:buBlip>
              <a:defRPr/>
            </a:pPr>
            <a:r>
              <a:rPr lang="en-US" sz="2400" kern="0" dirty="0" smtClean="0">
                <a:latin typeface="Arial" panose="020B0604020202020204" pitchFamily="34" charset="0"/>
                <a:cs typeface="Arial" panose="020B0604020202020204" pitchFamily="34" charset="0"/>
              </a:rPr>
              <a:t>Knowledge culture systematically supports the entire knowledge process. Examples: Accenture, 3M, Microsoft…</a:t>
            </a:r>
          </a:p>
          <a:p>
            <a:pPr marL="342900" indent="-342900" algn="l">
              <a:spcBef>
                <a:spcPts val="600"/>
              </a:spcBef>
              <a:spcAft>
                <a:spcPts val="600"/>
              </a:spcAft>
              <a:buSzPct val="90000"/>
              <a:buFontTx/>
              <a:buBlip>
                <a:blip r:embed="rId3"/>
              </a:buBlip>
              <a:defRPr/>
            </a:pPr>
            <a:r>
              <a:rPr lang="en-US" sz="2400" kern="0" dirty="0" smtClean="0">
                <a:latin typeface="Arial" panose="020B0604020202020204" pitchFamily="34" charset="0"/>
                <a:cs typeface="Arial" panose="020B0604020202020204" pitchFamily="34" charset="0"/>
              </a:rPr>
              <a:t>Beliefs </a:t>
            </a:r>
            <a:r>
              <a:rPr lang="en-US" sz="2400" kern="0" dirty="0">
                <a:latin typeface="Arial" panose="020B0604020202020204" pitchFamily="34" charset="0"/>
                <a:cs typeface="Arial" panose="020B0604020202020204" pitchFamily="34" charset="0"/>
              </a:rPr>
              <a:t>and behaviors related to knowledge at Accenture:</a:t>
            </a:r>
          </a:p>
          <a:p>
            <a:pPr marL="742950" lvl="1" indent="-285750" algn="l">
              <a:spcBef>
                <a:spcPts val="600"/>
              </a:spcBef>
              <a:spcAft>
                <a:spcPts val="600"/>
              </a:spcAft>
              <a:buSzPct val="80000"/>
              <a:buFont typeface="Courier New" pitchFamily="49" charset="0"/>
              <a:buChar char="o"/>
              <a:defRPr/>
            </a:pPr>
            <a:r>
              <a:rPr lang="en-US" sz="2400" kern="0" dirty="0">
                <a:latin typeface="Arial" panose="020B0604020202020204" pitchFamily="34" charset="0"/>
                <a:cs typeface="Arial" panose="020B0604020202020204" pitchFamily="34" charset="0"/>
              </a:rPr>
              <a:t>Beliefs &amp; practices on </a:t>
            </a:r>
            <a:r>
              <a:rPr lang="en-US" sz="2400" i="1" kern="0" dirty="0">
                <a:latin typeface="Arial" panose="020B0604020202020204" pitchFamily="34" charset="0"/>
                <a:cs typeface="Arial" panose="020B0604020202020204" pitchFamily="34" charset="0"/>
              </a:rPr>
              <a:t>generation &amp; sharing of knowledge</a:t>
            </a:r>
            <a:r>
              <a:rPr lang="en-US" sz="2400" kern="0" dirty="0">
                <a:latin typeface="Arial" panose="020B0604020202020204" pitchFamily="34" charset="0"/>
                <a:cs typeface="Arial" panose="020B0604020202020204" pitchFamily="34" charset="0"/>
              </a:rPr>
              <a:t>: Knowledge should be continually created </a:t>
            </a:r>
            <a:r>
              <a:rPr lang="en-US" sz="2400" kern="0" dirty="0" smtClean="0">
                <a:latin typeface="Arial" panose="020B0604020202020204" pitchFamily="34" charset="0"/>
                <a:cs typeface="Arial" panose="020B0604020202020204" pitchFamily="34" charset="0"/>
              </a:rPr>
              <a:t>and shared.</a:t>
            </a:r>
            <a:endParaRPr lang="en-US" sz="2400" kern="0" dirty="0">
              <a:latin typeface="Arial" panose="020B0604020202020204" pitchFamily="34" charset="0"/>
              <a:cs typeface="Arial" panose="020B0604020202020204" pitchFamily="34" charset="0"/>
            </a:endParaRPr>
          </a:p>
          <a:p>
            <a:pPr marL="742950" lvl="1" indent="-285750" algn="l">
              <a:spcBef>
                <a:spcPts val="600"/>
              </a:spcBef>
              <a:spcAft>
                <a:spcPts val="600"/>
              </a:spcAft>
              <a:buSzPct val="80000"/>
              <a:buFont typeface="Courier New" pitchFamily="49" charset="0"/>
              <a:buChar char="o"/>
              <a:defRPr/>
            </a:pPr>
            <a:r>
              <a:rPr lang="en-US" sz="2400" kern="0" dirty="0">
                <a:latin typeface="Arial" panose="020B0604020202020204" pitchFamily="34" charset="0"/>
                <a:cs typeface="Arial" panose="020B0604020202020204" pitchFamily="34" charset="0"/>
              </a:rPr>
              <a:t>Beliefs on </a:t>
            </a:r>
            <a:r>
              <a:rPr lang="en-US" sz="2400" i="1" kern="0" dirty="0">
                <a:latin typeface="Arial" panose="020B0604020202020204" pitchFamily="34" charset="0"/>
                <a:cs typeface="Arial" panose="020B0604020202020204" pitchFamily="34" charset="0"/>
              </a:rPr>
              <a:t>role of knowledge </a:t>
            </a:r>
            <a:r>
              <a:rPr lang="en-US" sz="2400" kern="0" dirty="0">
                <a:latin typeface="Arial" panose="020B0604020202020204" pitchFamily="34" charset="0"/>
                <a:cs typeface="Arial" panose="020B0604020202020204" pitchFamily="34" charset="0"/>
              </a:rPr>
              <a:t>in business: knowledge should contribute directly to profit objectives.</a:t>
            </a:r>
          </a:p>
          <a:p>
            <a:pPr marL="742950" lvl="1" indent="-285750" algn="l">
              <a:spcBef>
                <a:spcPts val="600"/>
              </a:spcBef>
              <a:spcAft>
                <a:spcPts val="600"/>
              </a:spcAft>
              <a:buSzPct val="80000"/>
              <a:buFont typeface="Courier New" pitchFamily="49" charset="0"/>
              <a:buChar char="o"/>
              <a:defRPr/>
            </a:pPr>
            <a:r>
              <a:rPr lang="en-CA" sz="2400" dirty="0">
                <a:latin typeface="Arial" panose="020B0604020202020204" pitchFamily="34" charset="0"/>
                <a:cs typeface="Arial" panose="020B0604020202020204" pitchFamily="34" charset="0"/>
              </a:rPr>
              <a:t>Assumptions about purpose </a:t>
            </a:r>
            <a:r>
              <a:rPr lang="en-CA" sz="2400" i="1" dirty="0" smtClean="0">
                <a:latin typeface="Arial" panose="020B0604020202020204" pitchFamily="34" charset="0"/>
                <a:cs typeface="Arial" panose="020B0604020202020204" pitchFamily="34" charset="0"/>
              </a:rPr>
              <a:t>KWS</a:t>
            </a:r>
            <a:r>
              <a:rPr lang="en-CA" sz="2400" dirty="0" smtClean="0">
                <a:latin typeface="Arial" panose="020B0604020202020204" pitchFamily="34" charset="0"/>
                <a:cs typeface="Arial" panose="020B0604020202020204" pitchFamily="34" charset="0"/>
              </a:rPr>
              <a:t>: KWS should enable </a:t>
            </a:r>
            <a:r>
              <a:rPr lang="en-CA" sz="2400" dirty="0">
                <a:latin typeface="Arial" panose="020B0604020202020204" pitchFamily="34" charset="0"/>
                <a:cs typeface="Arial" panose="020B0604020202020204" pitchFamily="34" charset="0"/>
              </a:rPr>
              <a:t>storing and efficient access to knowledge </a:t>
            </a:r>
            <a:r>
              <a:rPr lang="en-CA" sz="2400" dirty="0" smtClean="0">
                <a:latin typeface="Arial" panose="020B0604020202020204" pitchFamily="34" charset="0"/>
                <a:cs typeface="Arial" panose="020B0604020202020204" pitchFamily="34" charset="0"/>
              </a:rPr>
              <a:t>content, and contribute directly to profitability.</a:t>
            </a:r>
            <a:endParaRPr lang="en-US" sz="2400" kern="0" dirty="0">
              <a:latin typeface="Arial" panose="020B0604020202020204" pitchFamily="34" charset="0"/>
              <a:cs typeface="Arial" panose="020B0604020202020204" pitchFamily="34" charset="0"/>
            </a:endParaRPr>
          </a:p>
          <a:p>
            <a:pPr lvl="1" algn="l">
              <a:spcBef>
                <a:spcPts val="600"/>
              </a:spcBef>
              <a:spcAft>
                <a:spcPts val="600"/>
              </a:spcAft>
              <a:buSzPct val="80000"/>
              <a:defRPr/>
            </a:pPr>
            <a:endParaRPr lang="en-US" sz="2400" kern="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43</a:t>
            </a:fld>
            <a:endParaRPr lang="en-US"/>
          </a:p>
        </p:txBody>
      </p:sp>
    </p:spTree>
    <p:extLst>
      <p:ext uri="{BB962C8B-B14F-4D97-AF65-F5344CB8AC3E}">
        <p14:creationId xmlns:p14="http://schemas.microsoft.com/office/powerpoint/2010/main" val="4080906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Title 1"/>
          <p:cNvSpPr>
            <a:spLocks noGrp="1"/>
          </p:cNvSpPr>
          <p:nvPr>
            <p:ph type="title"/>
          </p:nvPr>
        </p:nvSpPr>
        <p:spPr>
          <a:xfrm>
            <a:off x="609600" y="304800"/>
            <a:ext cx="7772400" cy="1143000"/>
          </a:xfrm>
        </p:spPr>
        <p:txBody>
          <a:bodyPr/>
          <a:lstStyle/>
          <a:p>
            <a:r>
              <a:rPr lang="en-CA" altLang="en-US" dirty="0" smtClean="0"/>
              <a:t>Knowledge Culture</a:t>
            </a:r>
          </a:p>
        </p:txBody>
      </p:sp>
      <p:sp>
        <p:nvSpPr>
          <p:cNvPr id="3" name="Content Placeholder 2"/>
          <p:cNvSpPr>
            <a:spLocks noGrp="1"/>
          </p:cNvSpPr>
          <p:nvPr>
            <p:ph idx="1"/>
          </p:nvPr>
        </p:nvSpPr>
        <p:spPr>
          <a:xfrm>
            <a:off x="685800" y="1366838"/>
            <a:ext cx="7993063" cy="3890962"/>
          </a:xfrm>
        </p:spPr>
        <p:txBody>
          <a:bodyPr/>
          <a:lstStyle/>
          <a:p>
            <a:pPr>
              <a:lnSpc>
                <a:spcPct val="150000"/>
              </a:lnSpc>
            </a:pPr>
            <a:r>
              <a:rPr lang="en-US" altLang="en-US" dirty="0" smtClean="0"/>
              <a:t>Knowledge culture may be facilitated by teamwork – important in knowledge creation and particularly sharing. May help uncovering tacit knowledge. </a:t>
            </a:r>
          </a:p>
          <a:p>
            <a:pPr marL="0" indent="0">
              <a:buNone/>
            </a:pPr>
            <a:endParaRPr lang="en-CA" altLang="en-US" dirty="0" smtClean="0"/>
          </a:p>
          <a:p>
            <a:pPr marL="0" indent="0">
              <a:buNone/>
            </a:pPr>
            <a:endParaRPr lang="en-CA" altLang="en-US" dirty="0" smtClean="0"/>
          </a:p>
        </p:txBody>
      </p:sp>
      <p:sp>
        <p:nvSpPr>
          <p:cNvPr id="2" name="Slide Number Placeholder 1"/>
          <p:cNvSpPr>
            <a:spLocks noGrp="1"/>
          </p:cNvSpPr>
          <p:nvPr>
            <p:ph type="sldNum" sz="quarter" idx="12"/>
          </p:nvPr>
        </p:nvSpPr>
        <p:spPr/>
        <p:txBody>
          <a:bodyPr/>
          <a:lstStyle/>
          <a:p>
            <a:fld id="{B2E69481-C428-4771-9FA9-CCBED72DD0C4}" type="slidenum">
              <a:rPr lang="en-US" smtClean="0"/>
              <a:t>44</a:t>
            </a:fld>
            <a:endParaRPr lang="en-US"/>
          </a:p>
        </p:txBody>
      </p:sp>
    </p:spTree>
    <p:extLst>
      <p:ext uri="{BB962C8B-B14F-4D97-AF65-F5344CB8AC3E}">
        <p14:creationId xmlns:p14="http://schemas.microsoft.com/office/powerpoint/2010/main" val="3166584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8600"/>
            <a:ext cx="8229600" cy="1143000"/>
          </a:xfrm>
        </p:spPr>
        <p:txBody>
          <a:bodyPr/>
          <a:lstStyle/>
          <a:p>
            <a:r>
              <a:rPr lang="en-US" altLang="en-US" sz="2800" dirty="0" smtClean="0"/>
              <a:t>Organizational Knowledge Management Model</a:t>
            </a:r>
          </a:p>
        </p:txBody>
      </p:sp>
      <p:sp>
        <p:nvSpPr>
          <p:cNvPr id="21507" name="Oval 6"/>
          <p:cNvSpPr>
            <a:spLocks noChangeArrowheads="1"/>
          </p:cNvSpPr>
          <p:nvPr/>
        </p:nvSpPr>
        <p:spPr bwMode="auto">
          <a:xfrm>
            <a:off x="2044700" y="1314450"/>
            <a:ext cx="5124450" cy="2628900"/>
          </a:xfrm>
          <a:prstGeom prst="ellipse">
            <a:avLst/>
          </a:prstGeom>
          <a:noFill/>
          <a:ln w="38100">
            <a:solidFill>
              <a:schemeClr val="tx1"/>
            </a:solidFill>
            <a:prstDash val="sysDot"/>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endParaRPr lang="en-US" altLang="en-US" sz="2000"/>
          </a:p>
        </p:txBody>
      </p:sp>
      <p:sp>
        <p:nvSpPr>
          <p:cNvPr id="21508" name="Text Box 8"/>
          <p:cNvSpPr txBox="1">
            <a:spLocks noChangeArrowheads="1"/>
          </p:cNvSpPr>
          <p:nvPr/>
        </p:nvSpPr>
        <p:spPr bwMode="auto">
          <a:xfrm>
            <a:off x="4067175" y="1182688"/>
            <a:ext cx="1031875"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Share</a:t>
            </a:r>
          </a:p>
        </p:txBody>
      </p:sp>
      <p:sp>
        <p:nvSpPr>
          <p:cNvPr id="21509" name="Text Box 9"/>
          <p:cNvSpPr txBox="1">
            <a:spLocks noChangeArrowheads="1"/>
          </p:cNvSpPr>
          <p:nvPr/>
        </p:nvSpPr>
        <p:spPr bwMode="auto">
          <a:xfrm>
            <a:off x="6162675" y="1716088"/>
            <a:ext cx="1135063"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Create</a:t>
            </a:r>
          </a:p>
        </p:txBody>
      </p:sp>
      <p:sp>
        <p:nvSpPr>
          <p:cNvPr id="21510" name="Text Box 10"/>
          <p:cNvSpPr txBox="1">
            <a:spLocks noChangeArrowheads="1"/>
          </p:cNvSpPr>
          <p:nvPr/>
        </p:nvSpPr>
        <p:spPr bwMode="auto">
          <a:xfrm>
            <a:off x="6238875" y="2859088"/>
            <a:ext cx="1266825"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Identify</a:t>
            </a:r>
          </a:p>
        </p:txBody>
      </p:sp>
      <p:sp>
        <p:nvSpPr>
          <p:cNvPr id="21511" name="Text Box 11"/>
          <p:cNvSpPr txBox="1">
            <a:spLocks noChangeArrowheads="1"/>
          </p:cNvSpPr>
          <p:nvPr/>
        </p:nvSpPr>
        <p:spPr bwMode="auto">
          <a:xfrm>
            <a:off x="4848225" y="3640138"/>
            <a:ext cx="1200150"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Collect</a:t>
            </a:r>
          </a:p>
        </p:txBody>
      </p:sp>
      <p:sp>
        <p:nvSpPr>
          <p:cNvPr id="21512" name="Text Box 12"/>
          <p:cNvSpPr txBox="1">
            <a:spLocks noChangeArrowheads="1"/>
          </p:cNvSpPr>
          <p:nvPr/>
        </p:nvSpPr>
        <p:spPr bwMode="auto">
          <a:xfrm>
            <a:off x="2847975" y="3563938"/>
            <a:ext cx="1047750"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Adapt</a:t>
            </a:r>
          </a:p>
        </p:txBody>
      </p:sp>
      <p:sp>
        <p:nvSpPr>
          <p:cNvPr id="21513" name="Text Box 13"/>
          <p:cNvSpPr txBox="1">
            <a:spLocks noChangeArrowheads="1"/>
          </p:cNvSpPr>
          <p:nvPr/>
        </p:nvSpPr>
        <p:spPr bwMode="auto">
          <a:xfrm>
            <a:off x="1609725" y="2859088"/>
            <a:ext cx="1487488"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Organize</a:t>
            </a:r>
          </a:p>
        </p:txBody>
      </p:sp>
      <p:sp>
        <p:nvSpPr>
          <p:cNvPr id="21514" name="Text Box 14"/>
          <p:cNvSpPr txBox="1">
            <a:spLocks noChangeArrowheads="1"/>
          </p:cNvSpPr>
          <p:nvPr/>
        </p:nvSpPr>
        <p:spPr bwMode="auto">
          <a:xfrm>
            <a:off x="1971675" y="1773238"/>
            <a:ext cx="1030288"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Apply</a:t>
            </a:r>
          </a:p>
        </p:txBody>
      </p:sp>
      <p:sp>
        <p:nvSpPr>
          <p:cNvPr id="21515" name="Oval 16"/>
          <p:cNvSpPr>
            <a:spLocks noChangeArrowheads="1"/>
          </p:cNvSpPr>
          <p:nvPr/>
        </p:nvSpPr>
        <p:spPr bwMode="auto">
          <a:xfrm>
            <a:off x="1339850" y="1104900"/>
            <a:ext cx="6591300" cy="3181350"/>
          </a:xfrm>
          <a:prstGeom prst="ellipse">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endParaRPr lang="en-US" altLang="en-US"/>
          </a:p>
        </p:txBody>
      </p:sp>
      <p:sp>
        <p:nvSpPr>
          <p:cNvPr id="21516" name="Text Box 19"/>
          <p:cNvSpPr txBox="1">
            <a:spLocks noChangeArrowheads="1"/>
          </p:cNvSpPr>
          <p:nvPr/>
        </p:nvSpPr>
        <p:spPr bwMode="auto">
          <a:xfrm>
            <a:off x="139700" y="742950"/>
            <a:ext cx="1866900" cy="495300"/>
          </a:xfrm>
          <a:prstGeom prst="rect">
            <a:avLst/>
          </a:prstGeom>
          <a:solidFill>
            <a:schemeClr val="bg1"/>
          </a:solidFill>
          <a:ln w="38100">
            <a:solidFill>
              <a:schemeClr val="tx1"/>
            </a:solidFill>
            <a:miter lim="800000"/>
            <a:headEnd type="none" w="sm" len="sm"/>
            <a:tailEnd type="none" w="sm" len="sm"/>
          </a:ln>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Leadership</a:t>
            </a:r>
          </a:p>
        </p:txBody>
      </p:sp>
      <p:sp>
        <p:nvSpPr>
          <p:cNvPr id="21517" name="Text Box 20"/>
          <p:cNvSpPr txBox="1">
            <a:spLocks noChangeArrowheads="1"/>
          </p:cNvSpPr>
          <p:nvPr/>
        </p:nvSpPr>
        <p:spPr bwMode="auto">
          <a:xfrm>
            <a:off x="5089525"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endParaRPr lang="en-US" altLang="en-US" sz="2400" b="1"/>
          </a:p>
        </p:txBody>
      </p:sp>
      <p:sp>
        <p:nvSpPr>
          <p:cNvPr id="21518" name="Text Box 21"/>
          <p:cNvSpPr txBox="1">
            <a:spLocks noChangeArrowheads="1"/>
          </p:cNvSpPr>
          <p:nvPr/>
        </p:nvSpPr>
        <p:spPr bwMode="auto">
          <a:xfrm>
            <a:off x="6677025" y="706438"/>
            <a:ext cx="184150" cy="45720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endParaRPr lang="en-US" altLang="en-US" sz="2400" b="1"/>
          </a:p>
        </p:txBody>
      </p:sp>
      <p:sp>
        <p:nvSpPr>
          <p:cNvPr id="21519" name="AutoShape 22"/>
          <p:cNvSpPr>
            <a:spLocks noChangeArrowheads="1"/>
          </p:cNvSpPr>
          <p:nvPr/>
        </p:nvSpPr>
        <p:spPr bwMode="auto">
          <a:xfrm>
            <a:off x="3160713" y="673100"/>
            <a:ext cx="3146425" cy="538163"/>
          </a:xfrm>
          <a:prstGeom prst="ribbon">
            <a:avLst>
              <a:gd name="adj1" fmla="val 12500"/>
              <a:gd name="adj2" fmla="val 70787"/>
            </a:avLst>
          </a:prstGeom>
          <a:solidFill>
            <a:schemeClr val="bg1"/>
          </a:solidFill>
          <a:ln w="28575">
            <a:solidFill>
              <a:schemeClr val="tx1"/>
            </a:solidFill>
            <a:round/>
            <a:headEnd type="none" w="sm" len="sm"/>
            <a:tailEnd type="none" w="sm" len="sm"/>
          </a:ln>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r>
              <a:rPr lang="en-US" altLang="en-US" sz="2400" b="1"/>
              <a:t>KM Process</a:t>
            </a:r>
          </a:p>
        </p:txBody>
      </p:sp>
      <p:sp>
        <p:nvSpPr>
          <p:cNvPr id="21520" name="AutoShape 23"/>
          <p:cNvSpPr>
            <a:spLocks noChangeArrowheads="1"/>
          </p:cNvSpPr>
          <p:nvPr/>
        </p:nvSpPr>
        <p:spPr bwMode="auto">
          <a:xfrm>
            <a:off x="1019175" y="4760913"/>
            <a:ext cx="7143750" cy="1335087"/>
          </a:xfrm>
          <a:prstGeom prst="upArrowCallout">
            <a:avLst>
              <a:gd name="adj1" fmla="val 36365"/>
              <a:gd name="adj2" fmla="val 39586"/>
              <a:gd name="adj3" fmla="val 20231"/>
              <a:gd name="adj4" fmla="val 66667"/>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lnSpc>
                <a:spcPct val="220000"/>
              </a:lnSpc>
            </a:pPr>
            <a:r>
              <a:rPr lang="en-US" altLang="en-US" sz="2400" b="1"/>
              <a:t>Technology</a:t>
            </a:r>
          </a:p>
        </p:txBody>
      </p:sp>
      <p:sp>
        <p:nvSpPr>
          <p:cNvPr id="21521" name="Text Box 24"/>
          <p:cNvSpPr txBox="1">
            <a:spLocks noChangeArrowheads="1"/>
          </p:cNvSpPr>
          <p:nvPr/>
        </p:nvSpPr>
        <p:spPr bwMode="auto">
          <a:xfrm>
            <a:off x="288925" y="6292850"/>
            <a:ext cx="82057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1600"/>
              <a:t>Source: Adapted from Arthur Andersen and the American Productivity and Quality Center</a:t>
            </a:r>
          </a:p>
        </p:txBody>
      </p:sp>
      <p:sp>
        <p:nvSpPr>
          <p:cNvPr id="21522" name="AutoShape 26"/>
          <p:cNvSpPr>
            <a:spLocks noChangeArrowheads="1"/>
          </p:cNvSpPr>
          <p:nvPr/>
        </p:nvSpPr>
        <p:spPr bwMode="auto">
          <a:xfrm flipV="1">
            <a:off x="2940050" y="1695450"/>
            <a:ext cx="3390900" cy="1771650"/>
          </a:xfrm>
          <a:custGeom>
            <a:avLst/>
            <a:gdLst>
              <a:gd name="T0" fmla="*/ 465783746 w 21600"/>
              <a:gd name="T1" fmla="*/ 72656099 h 21600"/>
              <a:gd name="T2" fmla="*/ 266162084 w 21600"/>
              <a:gd name="T3" fmla="*/ 145312198 h 21600"/>
              <a:gd name="T4" fmla="*/ 66540600 w 21600"/>
              <a:gd name="T5" fmla="*/ 72656099 h 21600"/>
              <a:gd name="T6" fmla="*/ 26616208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38100">
            <a:solidFill>
              <a:schemeClr val="tx1"/>
            </a:solidFill>
            <a:miter lim="800000"/>
            <a:headEnd type="none" w="sm" len="sm"/>
            <a:tailEnd type="none" w="sm" len="sm"/>
          </a:ln>
        </p:spPr>
        <p:txBody>
          <a:bodyPr rot="10800000" wrap="none" anchor="ct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a:lnSpc>
                <a:spcPct val="130000"/>
              </a:lnSpc>
              <a:spcBef>
                <a:spcPct val="15000"/>
              </a:spcBef>
            </a:pPr>
            <a:r>
              <a:rPr lang="en-US" altLang="en-US" sz="2400" b="1"/>
              <a:t>Organization</a:t>
            </a:r>
          </a:p>
          <a:p>
            <a:pPr algn="ctr">
              <a:lnSpc>
                <a:spcPct val="130000"/>
              </a:lnSpc>
              <a:spcBef>
                <a:spcPct val="15000"/>
              </a:spcBef>
            </a:pPr>
            <a:r>
              <a:rPr lang="en-US" altLang="en-US" sz="2400" b="1"/>
              <a:t>Group</a:t>
            </a:r>
          </a:p>
          <a:p>
            <a:pPr algn="ctr">
              <a:lnSpc>
                <a:spcPct val="130000"/>
              </a:lnSpc>
              <a:spcBef>
                <a:spcPct val="15000"/>
              </a:spcBef>
            </a:pPr>
            <a:r>
              <a:rPr lang="en-US" altLang="en-US" sz="2400" b="1"/>
              <a:t>Individual</a:t>
            </a:r>
          </a:p>
        </p:txBody>
      </p:sp>
      <p:sp>
        <p:nvSpPr>
          <p:cNvPr id="21523" name="Rectangle 28"/>
          <p:cNvSpPr>
            <a:spLocks noChangeArrowheads="1"/>
          </p:cNvSpPr>
          <p:nvPr/>
        </p:nvSpPr>
        <p:spPr bwMode="auto">
          <a:xfrm>
            <a:off x="1895475" y="4162425"/>
            <a:ext cx="1422400" cy="739775"/>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000" b="1"/>
              <a:t>Business </a:t>
            </a:r>
          </a:p>
          <a:p>
            <a:r>
              <a:rPr lang="en-US" altLang="en-US" sz="2000" b="1"/>
              <a:t>Process</a:t>
            </a:r>
          </a:p>
        </p:txBody>
      </p:sp>
      <p:sp>
        <p:nvSpPr>
          <p:cNvPr id="21524" name="Rectangle 29"/>
          <p:cNvSpPr>
            <a:spLocks noChangeArrowheads="1"/>
          </p:cNvSpPr>
          <p:nvPr/>
        </p:nvSpPr>
        <p:spPr bwMode="auto">
          <a:xfrm>
            <a:off x="7743825" y="838200"/>
            <a:ext cx="1289050" cy="49530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400" b="1"/>
              <a:t>Culture</a:t>
            </a:r>
          </a:p>
        </p:txBody>
      </p:sp>
      <p:sp>
        <p:nvSpPr>
          <p:cNvPr id="21525" name="Line 30"/>
          <p:cNvSpPr>
            <a:spLocks noChangeShapeType="1"/>
          </p:cNvSpPr>
          <p:nvPr/>
        </p:nvSpPr>
        <p:spPr bwMode="auto">
          <a:xfrm>
            <a:off x="3492500" y="2305050"/>
            <a:ext cx="2266950" cy="0"/>
          </a:xfrm>
          <a:prstGeom prst="line">
            <a:avLst/>
          </a:prstGeom>
          <a:noFill/>
          <a:ln w="381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6" name="Line 31"/>
          <p:cNvSpPr>
            <a:spLocks noChangeShapeType="1"/>
          </p:cNvSpPr>
          <p:nvPr/>
        </p:nvSpPr>
        <p:spPr bwMode="auto">
          <a:xfrm flipV="1">
            <a:off x="3263900" y="2838450"/>
            <a:ext cx="2743200" cy="0"/>
          </a:xfrm>
          <a:prstGeom prst="line">
            <a:avLst/>
          </a:prstGeom>
          <a:noFill/>
          <a:ln w="381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7" name="Rectangle 32"/>
          <p:cNvSpPr>
            <a:spLocks noChangeArrowheads="1"/>
          </p:cNvSpPr>
          <p:nvPr/>
        </p:nvSpPr>
        <p:spPr bwMode="auto">
          <a:xfrm>
            <a:off x="6162675" y="4144963"/>
            <a:ext cx="1858963" cy="739775"/>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altLang="en-US" sz="2000" b="1"/>
              <a:t>Performance</a:t>
            </a:r>
          </a:p>
          <a:p>
            <a:r>
              <a:rPr lang="en-US" altLang="en-US" sz="2000" b="1"/>
              <a:t>Measurement</a:t>
            </a:r>
          </a:p>
        </p:txBody>
      </p:sp>
      <p:cxnSp>
        <p:nvCxnSpPr>
          <p:cNvPr id="21528" name="AutoShape 34"/>
          <p:cNvCxnSpPr>
            <a:cxnSpLocks noChangeShapeType="1"/>
            <a:stCxn id="21516" idx="2"/>
            <a:endCxn id="21523" idx="1"/>
          </p:cNvCxnSpPr>
          <p:nvPr/>
        </p:nvCxnSpPr>
        <p:spPr bwMode="auto">
          <a:xfrm rot="16200000" flipH="1">
            <a:off x="-162719" y="2493169"/>
            <a:ext cx="3275013" cy="803275"/>
          </a:xfrm>
          <a:prstGeom prst="bentConnector2">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21529" name="AutoShape 35"/>
          <p:cNvCxnSpPr>
            <a:cxnSpLocks noChangeShapeType="1"/>
            <a:stCxn id="21523" idx="3"/>
            <a:endCxn id="21527" idx="1"/>
          </p:cNvCxnSpPr>
          <p:nvPr/>
        </p:nvCxnSpPr>
        <p:spPr bwMode="auto">
          <a:xfrm flipV="1">
            <a:off x="3336925" y="4514850"/>
            <a:ext cx="2806700" cy="17463"/>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1530" name="AutoShape 36"/>
          <p:cNvCxnSpPr>
            <a:cxnSpLocks noChangeShapeType="1"/>
            <a:stCxn id="21524" idx="2"/>
            <a:endCxn id="21527" idx="3"/>
          </p:cNvCxnSpPr>
          <p:nvPr/>
        </p:nvCxnSpPr>
        <p:spPr bwMode="auto">
          <a:xfrm rot="5400000">
            <a:off x="6633369" y="2759869"/>
            <a:ext cx="3162300" cy="347662"/>
          </a:xfrm>
          <a:prstGeom prst="bentConnector2">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2" name="Slide Number Placeholder 1"/>
          <p:cNvSpPr>
            <a:spLocks noGrp="1"/>
          </p:cNvSpPr>
          <p:nvPr>
            <p:ph type="sldNum" sz="quarter" idx="12"/>
          </p:nvPr>
        </p:nvSpPr>
        <p:spPr/>
        <p:txBody>
          <a:bodyPr/>
          <a:lstStyle/>
          <a:p>
            <a:fld id="{B2E69481-C428-4771-9FA9-CCBED72DD0C4}" type="slidenum">
              <a:rPr lang="en-US" smtClean="0"/>
              <a:t>45</a:t>
            </a:fld>
            <a:endParaRPr lang="en-US"/>
          </a:p>
        </p:txBody>
      </p:sp>
    </p:spTree>
    <p:extLst>
      <p:ext uri="{BB962C8B-B14F-4D97-AF65-F5344CB8AC3E}">
        <p14:creationId xmlns:p14="http://schemas.microsoft.com/office/powerpoint/2010/main" val="230410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8" name="Group 2"/>
          <p:cNvGrpSpPr>
            <a:grpSpLocks/>
          </p:cNvGrpSpPr>
          <p:nvPr/>
        </p:nvGrpSpPr>
        <p:grpSpPr bwMode="auto">
          <a:xfrm>
            <a:off x="373063" y="3021013"/>
            <a:ext cx="2908300" cy="903287"/>
            <a:chOff x="288" y="2256"/>
            <a:chExt cx="1920" cy="576"/>
          </a:xfrm>
        </p:grpSpPr>
        <p:sp>
          <p:nvSpPr>
            <p:cNvPr id="1059" name="Rectangle 3"/>
            <p:cNvSpPr>
              <a:spLocks noChangeArrowheads="1"/>
            </p:cNvSpPr>
            <p:nvPr/>
          </p:nvSpPr>
          <p:spPr bwMode="auto">
            <a:xfrm>
              <a:off x="288" y="2256"/>
              <a:ext cx="816" cy="576"/>
            </a:xfrm>
            <a:prstGeom prst="rect">
              <a:avLst/>
            </a:prstGeom>
            <a:solidFill>
              <a:srgbClr val="66FF66"/>
            </a:solidFill>
            <a:ln w="12700">
              <a:solidFill>
                <a:schemeClr val="tx1"/>
              </a:solidFill>
              <a:miter lim="800000"/>
              <a:headEnd/>
              <a:tailEnd/>
            </a:ln>
          </p:spPr>
          <p:txBody>
            <a:bodyPr wrap="none" anchor="ct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lgn="ctr"/>
              <a:r>
                <a:rPr lang="en-US" altLang="en-US" sz="1400"/>
                <a:t>Identification</a:t>
              </a:r>
            </a:p>
          </p:txBody>
        </p:sp>
        <p:sp>
          <p:nvSpPr>
            <p:cNvPr id="1060" name="Rectangle 4"/>
            <p:cNvSpPr>
              <a:spLocks noChangeArrowheads="1"/>
            </p:cNvSpPr>
            <p:nvPr/>
          </p:nvSpPr>
          <p:spPr bwMode="auto">
            <a:xfrm>
              <a:off x="1392" y="2256"/>
              <a:ext cx="816" cy="576"/>
            </a:xfrm>
            <a:prstGeom prst="rect">
              <a:avLst/>
            </a:prstGeom>
            <a:solidFill>
              <a:srgbClr val="66FF66"/>
            </a:solidFill>
            <a:ln w="12700">
              <a:solidFill>
                <a:schemeClr val="tx1"/>
              </a:solidFill>
              <a:miter lim="800000"/>
              <a:headEnd/>
              <a:tailEnd/>
            </a:ln>
          </p:spPr>
          <p:txBody>
            <a:bodyPr wrap="none" anchor="ct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lgn="ctr"/>
              <a:r>
                <a:rPr lang="en-US" altLang="en-US" sz="1400"/>
                <a:t>Creation</a:t>
              </a:r>
            </a:p>
          </p:txBody>
        </p:sp>
        <p:sp>
          <p:nvSpPr>
            <p:cNvPr id="1061" name="Line 5"/>
            <p:cNvSpPr>
              <a:spLocks noChangeShapeType="1"/>
            </p:cNvSpPr>
            <p:nvPr/>
          </p:nvSpPr>
          <p:spPr bwMode="auto">
            <a:xfrm>
              <a:off x="1152" y="2496"/>
              <a:ext cx="19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6"/>
            <p:cNvSpPr>
              <a:spLocks noChangeShapeType="1"/>
            </p:cNvSpPr>
            <p:nvPr/>
          </p:nvSpPr>
          <p:spPr bwMode="auto">
            <a:xfrm>
              <a:off x="1152" y="2640"/>
              <a:ext cx="192" cy="0"/>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9" name="Group 7"/>
          <p:cNvGrpSpPr>
            <a:grpSpLocks/>
          </p:cNvGrpSpPr>
          <p:nvPr/>
        </p:nvGrpSpPr>
        <p:grpSpPr bwMode="auto">
          <a:xfrm>
            <a:off x="990600" y="1023938"/>
            <a:ext cx="3994150" cy="1997075"/>
            <a:chOff x="710" y="864"/>
            <a:chExt cx="2418" cy="1272"/>
          </a:xfrm>
        </p:grpSpPr>
        <p:sp>
          <p:nvSpPr>
            <p:cNvPr id="1056" name="Rectangle 8"/>
            <p:cNvSpPr>
              <a:spLocks noChangeArrowheads="1"/>
            </p:cNvSpPr>
            <p:nvPr/>
          </p:nvSpPr>
          <p:spPr bwMode="auto">
            <a:xfrm>
              <a:off x="2379" y="864"/>
              <a:ext cx="749" cy="576"/>
            </a:xfrm>
            <a:prstGeom prst="rect">
              <a:avLst/>
            </a:prstGeom>
            <a:solidFill>
              <a:srgbClr val="66FF66"/>
            </a:solidFill>
            <a:ln w="12700">
              <a:solidFill>
                <a:schemeClr val="tx1"/>
              </a:solidFill>
              <a:miter lim="800000"/>
              <a:headEnd/>
              <a:tailEnd/>
            </a:ln>
          </p:spPr>
          <p:txBody>
            <a:bodyPr wrap="none" anchor="ct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lgn="ctr"/>
              <a:r>
                <a:rPr lang="en-US" altLang="en-US" sz="1400"/>
                <a:t>Diffusion - </a:t>
              </a:r>
            </a:p>
            <a:p>
              <a:pPr algn="ctr"/>
              <a:r>
                <a:rPr lang="en-US" altLang="en-US" sz="1400"/>
                <a:t>Tacit, Explicit</a:t>
              </a:r>
            </a:p>
          </p:txBody>
        </p:sp>
        <p:cxnSp>
          <p:nvCxnSpPr>
            <p:cNvPr id="1057" name="AutoShape 9"/>
            <p:cNvCxnSpPr>
              <a:cxnSpLocks noChangeShapeType="1"/>
              <a:stCxn id="1059" idx="0"/>
              <a:endCxn id="1056" idx="1"/>
            </p:cNvCxnSpPr>
            <p:nvPr/>
          </p:nvCxnSpPr>
          <p:spPr bwMode="auto">
            <a:xfrm rot="-5400000">
              <a:off x="1053" y="809"/>
              <a:ext cx="984" cy="1669"/>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58" name="AutoShape 10"/>
            <p:cNvCxnSpPr>
              <a:cxnSpLocks noChangeShapeType="1"/>
              <a:stCxn id="1060" idx="0"/>
              <a:endCxn id="1056" idx="1"/>
            </p:cNvCxnSpPr>
            <p:nvPr/>
          </p:nvCxnSpPr>
          <p:spPr bwMode="auto">
            <a:xfrm rot="-5400000">
              <a:off x="1559" y="1316"/>
              <a:ext cx="984" cy="656"/>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1030" name="Group 11"/>
          <p:cNvGrpSpPr>
            <a:grpSpLocks/>
          </p:cNvGrpSpPr>
          <p:nvPr/>
        </p:nvGrpSpPr>
        <p:grpSpPr bwMode="auto">
          <a:xfrm>
            <a:off x="4984750" y="1627188"/>
            <a:ext cx="3316288" cy="2449512"/>
            <a:chOff x="3128" y="1152"/>
            <a:chExt cx="2008" cy="1560"/>
          </a:xfrm>
        </p:grpSpPr>
        <p:sp>
          <p:nvSpPr>
            <p:cNvPr id="1050" name="Rectangle 12"/>
            <p:cNvSpPr>
              <a:spLocks noChangeArrowheads="1"/>
            </p:cNvSpPr>
            <p:nvPr/>
          </p:nvSpPr>
          <p:spPr bwMode="auto">
            <a:xfrm>
              <a:off x="3374" y="2136"/>
              <a:ext cx="749" cy="576"/>
            </a:xfrm>
            <a:prstGeom prst="rect">
              <a:avLst/>
            </a:prstGeom>
            <a:solidFill>
              <a:srgbClr val="66FF66"/>
            </a:solidFill>
            <a:ln w="12700">
              <a:solidFill>
                <a:schemeClr val="tx1"/>
              </a:solidFill>
              <a:miter lim="800000"/>
              <a:headEnd/>
              <a:tailEnd/>
            </a:ln>
          </p:spPr>
          <p:txBody>
            <a:bodyPr wrap="none" anchor="ct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lgn="ctr"/>
              <a:r>
                <a:rPr lang="en-US" altLang="en-US" sz="1400"/>
                <a:t>Integration</a:t>
              </a:r>
            </a:p>
          </p:txBody>
        </p:sp>
        <p:sp>
          <p:nvSpPr>
            <p:cNvPr id="1051" name="Rectangle 13"/>
            <p:cNvSpPr>
              <a:spLocks noChangeArrowheads="1"/>
            </p:cNvSpPr>
            <p:nvPr/>
          </p:nvSpPr>
          <p:spPr bwMode="auto">
            <a:xfrm>
              <a:off x="4387" y="2136"/>
              <a:ext cx="749" cy="576"/>
            </a:xfrm>
            <a:prstGeom prst="rect">
              <a:avLst/>
            </a:prstGeom>
            <a:solidFill>
              <a:srgbClr val="66FF66"/>
            </a:solidFill>
            <a:ln w="12700">
              <a:solidFill>
                <a:schemeClr val="tx1"/>
              </a:solidFill>
              <a:miter lim="800000"/>
              <a:headEnd/>
              <a:tailEnd/>
            </a:ln>
          </p:spPr>
          <p:txBody>
            <a:bodyPr wrap="none" anchor="ct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lgn="ctr"/>
              <a:r>
                <a:rPr lang="en-US" altLang="en-US" sz="1400"/>
                <a:t>Modification</a:t>
              </a:r>
            </a:p>
          </p:txBody>
        </p:sp>
        <p:sp>
          <p:nvSpPr>
            <p:cNvPr id="1052" name="Line 14"/>
            <p:cNvSpPr>
              <a:spLocks noChangeShapeType="1"/>
            </p:cNvSpPr>
            <p:nvPr/>
          </p:nvSpPr>
          <p:spPr bwMode="auto">
            <a:xfrm>
              <a:off x="4176" y="2352"/>
              <a:ext cx="17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5"/>
            <p:cNvSpPr>
              <a:spLocks noChangeShapeType="1"/>
            </p:cNvSpPr>
            <p:nvPr/>
          </p:nvSpPr>
          <p:spPr bwMode="auto">
            <a:xfrm>
              <a:off x="4176" y="2496"/>
              <a:ext cx="176" cy="0"/>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1054" name="AutoShape 16"/>
            <p:cNvCxnSpPr>
              <a:cxnSpLocks noChangeShapeType="1"/>
              <a:stCxn id="1056" idx="3"/>
              <a:endCxn id="1050" idx="0"/>
            </p:cNvCxnSpPr>
            <p:nvPr/>
          </p:nvCxnSpPr>
          <p:spPr bwMode="auto">
            <a:xfrm>
              <a:off x="3128" y="1152"/>
              <a:ext cx="621" cy="984"/>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55" name="AutoShape 17"/>
            <p:cNvCxnSpPr>
              <a:cxnSpLocks noChangeShapeType="1"/>
              <a:stCxn id="1056" idx="3"/>
              <a:endCxn id="1051" idx="0"/>
            </p:cNvCxnSpPr>
            <p:nvPr/>
          </p:nvCxnSpPr>
          <p:spPr bwMode="auto">
            <a:xfrm>
              <a:off x="3128" y="1152"/>
              <a:ext cx="1634" cy="984"/>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1031" name="Group 18"/>
          <p:cNvGrpSpPr>
            <a:grpSpLocks/>
          </p:cNvGrpSpPr>
          <p:nvPr/>
        </p:nvGrpSpPr>
        <p:grpSpPr bwMode="auto">
          <a:xfrm>
            <a:off x="990600" y="3886200"/>
            <a:ext cx="6692900" cy="1809750"/>
            <a:chOff x="710" y="2688"/>
            <a:chExt cx="4052" cy="1152"/>
          </a:xfrm>
        </p:grpSpPr>
        <p:sp>
          <p:nvSpPr>
            <p:cNvPr id="1044" name="Rectangle 19"/>
            <p:cNvSpPr>
              <a:spLocks noChangeArrowheads="1"/>
            </p:cNvSpPr>
            <p:nvPr/>
          </p:nvSpPr>
          <p:spPr bwMode="auto">
            <a:xfrm>
              <a:off x="2379" y="3264"/>
              <a:ext cx="749" cy="576"/>
            </a:xfrm>
            <a:prstGeom prst="rect">
              <a:avLst/>
            </a:prstGeom>
            <a:solidFill>
              <a:srgbClr val="66FF66"/>
            </a:solidFill>
            <a:ln w="12700">
              <a:solidFill>
                <a:schemeClr val="tx1"/>
              </a:solidFill>
              <a:miter lim="800000"/>
              <a:headEnd/>
              <a:tailEnd/>
            </a:ln>
          </p:spPr>
          <p:txBody>
            <a:bodyPr wrap="none" anchor="ct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lgn="ctr"/>
              <a:r>
                <a:rPr lang="en-US" altLang="en-US" sz="1400"/>
                <a:t>Action</a:t>
              </a:r>
            </a:p>
          </p:txBody>
        </p:sp>
        <p:cxnSp>
          <p:nvCxnSpPr>
            <p:cNvPr id="1045" name="AutoShape 20"/>
            <p:cNvCxnSpPr>
              <a:cxnSpLocks noChangeShapeType="1"/>
              <a:stCxn id="1050" idx="2"/>
              <a:endCxn id="1044" idx="3"/>
            </p:cNvCxnSpPr>
            <p:nvPr/>
          </p:nvCxnSpPr>
          <p:spPr bwMode="auto">
            <a:xfrm rot="5400000">
              <a:off x="3019" y="2821"/>
              <a:ext cx="840" cy="621"/>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46" name="AutoShape 21"/>
            <p:cNvCxnSpPr>
              <a:cxnSpLocks noChangeShapeType="1"/>
              <a:stCxn id="1051" idx="2"/>
              <a:endCxn id="1044" idx="3"/>
            </p:cNvCxnSpPr>
            <p:nvPr/>
          </p:nvCxnSpPr>
          <p:spPr bwMode="auto">
            <a:xfrm rot="5400000">
              <a:off x="3525" y="2315"/>
              <a:ext cx="840" cy="1634"/>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1047" name="Group 22"/>
            <p:cNvGrpSpPr>
              <a:grpSpLocks/>
            </p:cNvGrpSpPr>
            <p:nvPr/>
          </p:nvGrpSpPr>
          <p:grpSpPr bwMode="auto">
            <a:xfrm>
              <a:off x="710" y="2688"/>
              <a:ext cx="1696" cy="864"/>
              <a:chOff x="696" y="2832"/>
              <a:chExt cx="1848" cy="864"/>
            </a:xfrm>
          </p:grpSpPr>
          <p:cxnSp>
            <p:nvCxnSpPr>
              <p:cNvPr id="1048" name="AutoShape 23"/>
              <p:cNvCxnSpPr>
                <a:cxnSpLocks noChangeShapeType="1"/>
                <a:stCxn id="1044" idx="1"/>
                <a:endCxn id="1059" idx="2"/>
              </p:cNvCxnSpPr>
              <p:nvPr/>
            </p:nvCxnSpPr>
            <p:spPr bwMode="auto">
              <a:xfrm rot="10800000">
                <a:off x="696" y="2832"/>
                <a:ext cx="1848" cy="864"/>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49" name="AutoShape 24"/>
              <p:cNvCxnSpPr>
                <a:cxnSpLocks noChangeShapeType="1"/>
                <a:stCxn id="1044" idx="1"/>
                <a:endCxn id="1060" idx="2"/>
              </p:cNvCxnSpPr>
              <p:nvPr/>
            </p:nvCxnSpPr>
            <p:spPr bwMode="auto">
              <a:xfrm rot="10800000">
                <a:off x="1800" y="2832"/>
                <a:ext cx="744" cy="864"/>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grpSp>
      <p:sp>
        <p:nvSpPr>
          <p:cNvPr id="1032" name="Rectangle 25"/>
          <p:cNvSpPr>
            <a:spLocks noChangeArrowheads="1"/>
          </p:cNvSpPr>
          <p:nvPr/>
        </p:nvSpPr>
        <p:spPr bwMode="auto">
          <a:xfrm>
            <a:off x="381000" y="0"/>
            <a:ext cx="8255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2862" tIns="17462" rIns="42862" bIns="17462" anchor="b"/>
          <a:lstStyle>
            <a:lvl1pPr defTabSz="814388">
              <a:defRPr sz="1600" b="1">
                <a:solidFill>
                  <a:schemeClr val="tx1"/>
                </a:solidFill>
                <a:latin typeface="Arial" charset="0"/>
              </a:defRPr>
            </a:lvl1pPr>
            <a:lvl2pPr marL="742950" indent="-285750" defTabSz="814388">
              <a:defRPr sz="1600" b="1">
                <a:solidFill>
                  <a:schemeClr val="tx1"/>
                </a:solidFill>
                <a:latin typeface="Arial" charset="0"/>
              </a:defRPr>
            </a:lvl2pPr>
            <a:lvl3pPr marL="1143000" indent="-228600" defTabSz="814388">
              <a:defRPr sz="1600" b="1">
                <a:solidFill>
                  <a:schemeClr val="tx1"/>
                </a:solidFill>
                <a:latin typeface="Arial" charset="0"/>
              </a:defRPr>
            </a:lvl3pPr>
            <a:lvl4pPr marL="1600200" indent="-228600" defTabSz="814388">
              <a:defRPr sz="1600" b="1">
                <a:solidFill>
                  <a:schemeClr val="tx1"/>
                </a:solidFill>
                <a:latin typeface="Arial" charset="0"/>
              </a:defRPr>
            </a:lvl4pPr>
            <a:lvl5pPr marL="2057400" indent="-228600" defTabSz="814388">
              <a:defRPr sz="1600" b="1">
                <a:solidFill>
                  <a:schemeClr val="tx1"/>
                </a:solidFill>
                <a:latin typeface="Arial" charset="0"/>
              </a:defRPr>
            </a:lvl5pPr>
            <a:lvl6pPr marL="2514600" indent="-228600" defTabSz="814388" eaLnBrk="0" fontAlgn="base" hangingPunct="0">
              <a:lnSpc>
                <a:spcPct val="90000"/>
              </a:lnSpc>
              <a:spcBef>
                <a:spcPct val="0"/>
              </a:spcBef>
              <a:spcAft>
                <a:spcPct val="0"/>
              </a:spcAft>
              <a:defRPr sz="1600" b="1">
                <a:solidFill>
                  <a:schemeClr val="tx1"/>
                </a:solidFill>
                <a:latin typeface="Arial" charset="0"/>
              </a:defRPr>
            </a:lvl6pPr>
            <a:lvl7pPr marL="2971800" indent="-228600" defTabSz="814388" eaLnBrk="0" fontAlgn="base" hangingPunct="0">
              <a:lnSpc>
                <a:spcPct val="90000"/>
              </a:lnSpc>
              <a:spcBef>
                <a:spcPct val="0"/>
              </a:spcBef>
              <a:spcAft>
                <a:spcPct val="0"/>
              </a:spcAft>
              <a:defRPr sz="1600" b="1">
                <a:solidFill>
                  <a:schemeClr val="tx1"/>
                </a:solidFill>
                <a:latin typeface="Arial" charset="0"/>
              </a:defRPr>
            </a:lvl7pPr>
            <a:lvl8pPr marL="3429000" indent="-228600" defTabSz="814388" eaLnBrk="0" fontAlgn="base" hangingPunct="0">
              <a:lnSpc>
                <a:spcPct val="90000"/>
              </a:lnSpc>
              <a:spcBef>
                <a:spcPct val="0"/>
              </a:spcBef>
              <a:spcAft>
                <a:spcPct val="0"/>
              </a:spcAft>
              <a:defRPr sz="1600" b="1">
                <a:solidFill>
                  <a:schemeClr val="tx1"/>
                </a:solidFill>
                <a:latin typeface="Arial" charset="0"/>
              </a:defRPr>
            </a:lvl8pPr>
            <a:lvl9pPr marL="3886200" indent="-228600" defTabSz="814388" eaLnBrk="0" fontAlgn="base" hangingPunct="0">
              <a:lnSpc>
                <a:spcPct val="90000"/>
              </a:lnSpc>
              <a:spcBef>
                <a:spcPct val="0"/>
              </a:spcBef>
              <a:spcAft>
                <a:spcPct val="0"/>
              </a:spcAft>
              <a:defRPr sz="1600" b="1">
                <a:solidFill>
                  <a:schemeClr val="tx1"/>
                </a:solidFill>
                <a:latin typeface="Arial" charset="0"/>
              </a:defRPr>
            </a:lvl9pPr>
          </a:lstStyle>
          <a:p>
            <a:pPr>
              <a:lnSpc>
                <a:spcPct val="87000"/>
              </a:lnSpc>
            </a:pPr>
            <a:r>
              <a:rPr lang="en-US" altLang="en-US" sz="3000">
                <a:solidFill>
                  <a:schemeClr val="tx2"/>
                </a:solidFill>
                <a:latin typeface="Times New Roman" pitchFamily="18" charset="0"/>
              </a:rPr>
              <a:t>Organizational Learning Process</a:t>
            </a:r>
          </a:p>
        </p:txBody>
      </p:sp>
      <p:grpSp>
        <p:nvGrpSpPr>
          <p:cNvPr id="1033" name="Group 26"/>
          <p:cNvGrpSpPr>
            <a:grpSpLocks/>
          </p:cNvGrpSpPr>
          <p:nvPr/>
        </p:nvGrpSpPr>
        <p:grpSpPr bwMode="auto">
          <a:xfrm>
            <a:off x="3730625" y="3019425"/>
            <a:ext cx="1268413" cy="904875"/>
            <a:chOff x="2352" y="2160"/>
            <a:chExt cx="768" cy="576"/>
          </a:xfrm>
        </p:grpSpPr>
        <p:sp>
          <p:nvSpPr>
            <p:cNvPr id="1042" name="Oval 27"/>
            <p:cNvSpPr>
              <a:spLocks noChangeArrowheads="1"/>
            </p:cNvSpPr>
            <p:nvPr/>
          </p:nvSpPr>
          <p:spPr bwMode="auto">
            <a:xfrm>
              <a:off x="2352" y="2160"/>
              <a:ext cx="768" cy="576"/>
            </a:xfrm>
            <a:prstGeom prst="ellipse">
              <a:avLst/>
            </a:prstGeom>
            <a:solidFill>
              <a:srgbClr val="FF0066"/>
            </a:solidFill>
            <a:ln w="12700">
              <a:solidFill>
                <a:schemeClr val="tx1"/>
              </a:solidFill>
              <a:round/>
              <a:headEnd type="none" w="sm" len="sm"/>
              <a:tailEnd type="none" w="sm" len="sm"/>
            </a:ln>
          </p:spPr>
          <p:txBody>
            <a:bodyPr wrap="none" anchor="ct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endParaRPr lang="en-US" altLang="en-US"/>
            </a:p>
          </p:txBody>
        </p:sp>
        <p:sp>
          <p:nvSpPr>
            <p:cNvPr id="1043" name="Text Box 28"/>
            <p:cNvSpPr txBox="1">
              <a:spLocks noChangeArrowheads="1"/>
            </p:cNvSpPr>
            <p:nvPr/>
          </p:nvSpPr>
          <p:spPr bwMode="auto">
            <a:xfrm>
              <a:off x="2400" y="2352"/>
              <a:ext cx="72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spcBef>
                  <a:spcPct val="50000"/>
                </a:spcBef>
              </a:pPr>
              <a:r>
                <a:rPr lang="en-US" altLang="en-US" sz="2000"/>
                <a:t>Metrics</a:t>
              </a:r>
            </a:p>
          </p:txBody>
        </p:sp>
      </p:grpSp>
      <p:cxnSp>
        <p:nvCxnSpPr>
          <p:cNvPr id="1034" name="AutoShape 29"/>
          <p:cNvCxnSpPr>
            <a:cxnSpLocks noChangeShapeType="1"/>
            <a:stCxn id="1042" idx="2"/>
            <a:endCxn id="1060" idx="3"/>
          </p:cNvCxnSpPr>
          <p:nvPr/>
        </p:nvCxnSpPr>
        <p:spPr bwMode="auto">
          <a:xfrm flipH="1">
            <a:off x="3281363" y="3471863"/>
            <a:ext cx="449262" cy="1587"/>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035" name="AutoShape 30"/>
          <p:cNvCxnSpPr>
            <a:cxnSpLocks noChangeShapeType="1"/>
            <a:stCxn id="1042" idx="6"/>
            <a:endCxn id="1050" idx="1"/>
          </p:cNvCxnSpPr>
          <p:nvPr/>
        </p:nvCxnSpPr>
        <p:spPr bwMode="auto">
          <a:xfrm>
            <a:off x="4999038" y="3471863"/>
            <a:ext cx="392112" cy="152400"/>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036" name="AutoShape 31"/>
          <p:cNvCxnSpPr>
            <a:cxnSpLocks noChangeShapeType="1"/>
            <a:stCxn id="1042" idx="0"/>
            <a:endCxn id="1056" idx="2"/>
          </p:cNvCxnSpPr>
          <p:nvPr/>
        </p:nvCxnSpPr>
        <p:spPr bwMode="auto">
          <a:xfrm flipV="1">
            <a:off x="4365625" y="1928813"/>
            <a:ext cx="1588" cy="1090612"/>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037" name="AutoShape 32"/>
          <p:cNvCxnSpPr>
            <a:cxnSpLocks noChangeShapeType="1"/>
            <a:stCxn id="1042" idx="4"/>
            <a:endCxn id="1044" idx="0"/>
          </p:cNvCxnSpPr>
          <p:nvPr/>
        </p:nvCxnSpPr>
        <p:spPr bwMode="auto">
          <a:xfrm>
            <a:off x="4365625" y="3924300"/>
            <a:ext cx="1588" cy="866775"/>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038" name="Text Box 33"/>
          <p:cNvSpPr txBox="1">
            <a:spLocks noChangeArrowheads="1"/>
          </p:cNvSpPr>
          <p:nvPr/>
        </p:nvSpPr>
        <p:spPr bwMode="auto">
          <a:xfrm>
            <a:off x="457200" y="4968875"/>
            <a:ext cx="26162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spcBef>
                <a:spcPct val="50000"/>
              </a:spcBef>
            </a:pPr>
            <a:r>
              <a:rPr lang="en-US" altLang="en-US" sz="1400"/>
              <a:t>Source: </a:t>
            </a:r>
          </a:p>
          <a:p>
            <a:pPr>
              <a:spcBef>
                <a:spcPct val="50000"/>
              </a:spcBef>
            </a:pPr>
            <a:r>
              <a:rPr lang="en-US" altLang="en-US" sz="1400"/>
              <a:t>Reinhardt and Pawlowsky</a:t>
            </a:r>
          </a:p>
        </p:txBody>
      </p:sp>
      <p:graphicFrame>
        <p:nvGraphicFramePr>
          <p:cNvPr id="1026" name="Object 34"/>
          <p:cNvGraphicFramePr>
            <a:graphicFrameLocks noChangeAspect="1"/>
          </p:cNvGraphicFramePr>
          <p:nvPr/>
        </p:nvGraphicFramePr>
        <p:xfrm>
          <a:off x="1244600" y="1174750"/>
          <a:ext cx="819150" cy="496888"/>
        </p:xfrm>
        <a:graphic>
          <a:graphicData uri="http://schemas.openxmlformats.org/presentationml/2006/ole">
            <mc:AlternateContent xmlns:mc="http://schemas.openxmlformats.org/markup-compatibility/2006">
              <mc:Choice xmlns:v="urn:schemas-microsoft-com:vml" Requires="v">
                <p:oleObj spid="_x0000_s1050" name="Clip" r:id="rId4" imgW="2286000" imgH="1455840" progId="MS_ClipArt_Gallery.2">
                  <p:embed/>
                </p:oleObj>
              </mc:Choice>
              <mc:Fallback>
                <p:oleObj name="Clip" r:id="rId4" imgW="2286000" imgH="145584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4600" y="1174750"/>
                        <a:ext cx="819150"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9" name="Line 35"/>
          <p:cNvSpPr>
            <a:spLocks noChangeShapeType="1"/>
          </p:cNvSpPr>
          <p:nvPr/>
        </p:nvSpPr>
        <p:spPr bwMode="auto">
          <a:xfrm>
            <a:off x="2751138" y="1401763"/>
            <a:ext cx="950912" cy="0"/>
          </a:xfrm>
          <a:prstGeom prst="line">
            <a:avLst/>
          </a:prstGeom>
          <a:noFill/>
          <a:ln w="57150">
            <a:solidFill>
              <a:schemeClr val="tx1"/>
            </a:solidFill>
            <a:prstDash val="sysDot"/>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027" name="Object 36"/>
          <p:cNvGraphicFramePr>
            <a:graphicFrameLocks noChangeAspect="1"/>
          </p:cNvGraphicFramePr>
          <p:nvPr/>
        </p:nvGraphicFramePr>
        <p:xfrm>
          <a:off x="1562100" y="1552575"/>
          <a:ext cx="898525" cy="727075"/>
        </p:xfrm>
        <a:graphic>
          <a:graphicData uri="http://schemas.openxmlformats.org/presentationml/2006/ole">
            <mc:AlternateContent xmlns:mc="http://schemas.openxmlformats.org/markup-compatibility/2006">
              <mc:Choice xmlns:v="urn:schemas-microsoft-com:vml" Requires="v">
                <p:oleObj spid="_x0000_s1051" name="Clip" r:id="rId6" imgW="2286360" imgH="1947240" progId="MS_ClipArt_Gallery.2">
                  <p:embed/>
                </p:oleObj>
              </mc:Choice>
              <mc:Fallback>
                <p:oleObj name="Clip" r:id="rId6" imgW="2286360" imgH="1947240"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62100" y="1552575"/>
                        <a:ext cx="898525" cy="727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40" name="Text Box 37"/>
          <p:cNvSpPr txBox="1">
            <a:spLocks noChangeArrowheads="1"/>
          </p:cNvSpPr>
          <p:nvPr/>
        </p:nvSpPr>
        <p:spPr bwMode="auto">
          <a:xfrm rot="-1404837">
            <a:off x="944563" y="1504950"/>
            <a:ext cx="1743075"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spcBef>
                <a:spcPct val="50000"/>
              </a:spcBef>
            </a:pPr>
            <a:r>
              <a:rPr lang="en-US" altLang="en-US" sz="2400">
                <a:solidFill>
                  <a:srgbClr val="FC0128"/>
                </a:solidFill>
              </a:rPr>
              <a:t>Incentives</a:t>
            </a:r>
            <a:endParaRPr lang="en-US" altLang="en-US" sz="2000"/>
          </a:p>
        </p:txBody>
      </p:sp>
      <p:sp>
        <p:nvSpPr>
          <p:cNvPr id="1041" name="Rectangle 38"/>
          <p:cNvSpPr>
            <a:spLocks noChangeArrowheads="1"/>
          </p:cNvSpPr>
          <p:nvPr/>
        </p:nvSpPr>
        <p:spPr bwMode="auto">
          <a:xfrm>
            <a:off x="5029200" y="5334000"/>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b="1">
                <a:solidFill>
                  <a:schemeClr val="tx1"/>
                </a:solidFill>
                <a:latin typeface="Arial" charset="0"/>
              </a:defRPr>
            </a:lvl1pPr>
            <a:lvl2pPr marL="742950" indent="-285750">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spcBef>
                <a:spcPct val="50000"/>
              </a:spcBef>
            </a:pPr>
            <a:r>
              <a:rPr lang="en-US" altLang="en-US" sz="1400"/>
              <a:t>also see: Tools in Organizational Learning</a:t>
            </a:r>
          </a:p>
          <a:p>
            <a:pPr>
              <a:spcBef>
                <a:spcPct val="50000"/>
              </a:spcBef>
            </a:pPr>
            <a:r>
              <a:rPr lang="en-US" altLang="en-US" sz="1400">
                <a:latin typeface="Times New Roman" pitchFamily="18" charset="0"/>
              </a:rPr>
              <a:t>http://duplox.wz-berlin.de/oldb/forslin.html</a:t>
            </a:r>
            <a:endParaRPr lang="en-US" altLang="en-US" sz="1400"/>
          </a:p>
          <a:p>
            <a:pPr>
              <a:spcBef>
                <a:spcPct val="50000"/>
              </a:spcBef>
            </a:pPr>
            <a:endParaRPr lang="en-US" altLang="en-US" sz="1400" b="0"/>
          </a:p>
          <a:p>
            <a:pPr>
              <a:lnSpc>
                <a:spcPct val="100000"/>
              </a:lnSpc>
              <a:spcBef>
                <a:spcPct val="50000"/>
              </a:spcBef>
            </a:pPr>
            <a:r>
              <a:rPr lang="en-US" altLang="en-US" sz="1400" b="0">
                <a:latin typeface="Times New Roman" pitchFamily="18" charset="0"/>
              </a:rPr>
              <a:t> </a:t>
            </a:r>
          </a:p>
        </p:txBody>
      </p:sp>
      <p:sp>
        <p:nvSpPr>
          <p:cNvPr id="2" name="Slide Number Placeholder 1"/>
          <p:cNvSpPr>
            <a:spLocks noGrp="1"/>
          </p:cNvSpPr>
          <p:nvPr>
            <p:ph type="sldNum" sz="quarter" idx="12"/>
          </p:nvPr>
        </p:nvSpPr>
        <p:spPr/>
        <p:txBody>
          <a:bodyPr/>
          <a:lstStyle/>
          <a:p>
            <a:fld id="{B2E69481-C428-4771-9FA9-CCBED72DD0C4}" type="slidenum">
              <a:rPr lang="en-US" smtClean="0"/>
              <a:t>46</a:t>
            </a:fld>
            <a:endParaRPr lang="en-US"/>
          </a:p>
        </p:txBody>
      </p:sp>
    </p:spTree>
    <p:extLst>
      <p:ext uri="{BB962C8B-B14F-4D97-AF65-F5344CB8AC3E}">
        <p14:creationId xmlns:p14="http://schemas.microsoft.com/office/powerpoint/2010/main" val="330252799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20688" y="152400"/>
            <a:ext cx="8255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2862" tIns="17462" rIns="42862" bIns="17462" anchor="b"/>
          <a:lstStyle>
            <a:lvl1pPr defTabSz="814388">
              <a:defRPr sz="1600" b="1">
                <a:solidFill>
                  <a:schemeClr val="tx1"/>
                </a:solidFill>
                <a:latin typeface="Arial" charset="0"/>
              </a:defRPr>
            </a:lvl1pPr>
            <a:lvl2pPr marL="742950" indent="-285750" defTabSz="814388">
              <a:defRPr sz="1600" b="1">
                <a:solidFill>
                  <a:schemeClr val="tx1"/>
                </a:solidFill>
                <a:latin typeface="Arial" charset="0"/>
              </a:defRPr>
            </a:lvl2pPr>
            <a:lvl3pPr marL="1143000" indent="-228600" defTabSz="814388">
              <a:defRPr sz="1600" b="1">
                <a:solidFill>
                  <a:schemeClr val="tx1"/>
                </a:solidFill>
                <a:latin typeface="Arial" charset="0"/>
              </a:defRPr>
            </a:lvl3pPr>
            <a:lvl4pPr marL="1600200" indent="-228600" defTabSz="814388">
              <a:defRPr sz="1600" b="1">
                <a:solidFill>
                  <a:schemeClr val="tx1"/>
                </a:solidFill>
                <a:latin typeface="Arial" charset="0"/>
              </a:defRPr>
            </a:lvl4pPr>
            <a:lvl5pPr marL="2057400" indent="-228600" defTabSz="814388">
              <a:defRPr sz="1600" b="1">
                <a:solidFill>
                  <a:schemeClr val="tx1"/>
                </a:solidFill>
                <a:latin typeface="Arial" charset="0"/>
              </a:defRPr>
            </a:lvl5pPr>
            <a:lvl6pPr marL="2514600" indent="-228600" defTabSz="814388" eaLnBrk="0" fontAlgn="base" hangingPunct="0">
              <a:lnSpc>
                <a:spcPct val="90000"/>
              </a:lnSpc>
              <a:spcBef>
                <a:spcPct val="0"/>
              </a:spcBef>
              <a:spcAft>
                <a:spcPct val="0"/>
              </a:spcAft>
              <a:defRPr sz="1600" b="1">
                <a:solidFill>
                  <a:schemeClr val="tx1"/>
                </a:solidFill>
                <a:latin typeface="Arial" charset="0"/>
              </a:defRPr>
            </a:lvl6pPr>
            <a:lvl7pPr marL="2971800" indent="-228600" defTabSz="814388" eaLnBrk="0" fontAlgn="base" hangingPunct="0">
              <a:lnSpc>
                <a:spcPct val="90000"/>
              </a:lnSpc>
              <a:spcBef>
                <a:spcPct val="0"/>
              </a:spcBef>
              <a:spcAft>
                <a:spcPct val="0"/>
              </a:spcAft>
              <a:defRPr sz="1600" b="1">
                <a:solidFill>
                  <a:schemeClr val="tx1"/>
                </a:solidFill>
                <a:latin typeface="Arial" charset="0"/>
              </a:defRPr>
            </a:lvl7pPr>
            <a:lvl8pPr marL="3429000" indent="-228600" defTabSz="814388" eaLnBrk="0" fontAlgn="base" hangingPunct="0">
              <a:lnSpc>
                <a:spcPct val="90000"/>
              </a:lnSpc>
              <a:spcBef>
                <a:spcPct val="0"/>
              </a:spcBef>
              <a:spcAft>
                <a:spcPct val="0"/>
              </a:spcAft>
              <a:defRPr sz="1600" b="1">
                <a:solidFill>
                  <a:schemeClr val="tx1"/>
                </a:solidFill>
                <a:latin typeface="Arial" charset="0"/>
              </a:defRPr>
            </a:lvl8pPr>
            <a:lvl9pPr marL="3886200" indent="-228600" defTabSz="814388" eaLnBrk="0" fontAlgn="base" hangingPunct="0">
              <a:lnSpc>
                <a:spcPct val="90000"/>
              </a:lnSpc>
              <a:spcBef>
                <a:spcPct val="0"/>
              </a:spcBef>
              <a:spcAft>
                <a:spcPct val="0"/>
              </a:spcAft>
              <a:defRPr sz="1600" b="1">
                <a:solidFill>
                  <a:schemeClr val="tx1"/>
                </a:solidFill>
                <a:latin typeface="Arial" charset="0"/>
              </a:defRPr>
            </a:lvl9pPr>
          </a:lstStyle>
          <a:p>
            <a:pPr>
              <a:lnSpc>
                <a:spcPct val="87000"/>
              </a:lnSpc>
            </a:pPr>
            <a:r>
              <a:rPr lang="en-US" altLang="en-US" sz="3000">
                <a:solidFill>
                  <a:schemeClr val="tx2"/>
                </a:solidFill>
                <a:latin typeface="Times New Roman" pitchFamily="18" charset="0"/>
              </a:rPr>
              <a:t>Six Principals of Effective Learning</a:t>
            </a:r>
          </a:p>
        </p:txBody>
      </p:sp>
      <p:sp>
        <p:nvSpPr>
          <p:cNvPr id="10243" name="Rectangle 3"/>
          <p:cNvSpPr>
            <a:spLocks noChangeArrowheads="1"/>
          </p:cNvSpPr>
          <p:nvPr/>
        </p:nvSpPr>
        <p:spPr bwMode="auto">
          <a:xfrm>
            <a:off x="492125" y="1425575"/>
            <a:ext cx="8135938" cy="462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2550" tIns="41275" rIns="82550" bIns="41275"/>
          <a:lstStyle>
            <a:lvl1pPr marL="457200" indent="-228600" defTabSz="814388">
              <a:tabLst>
                <a:tab pos="3255963" algn="l"/>
                <a:tab pos="4068763" algn="l"/>
                <a:tab pos="4883150" algn="l"/>
                <a:tab pos="5695950" algn="l"/>
                <a:tab pos="6510338" algn="l"/>
              </a:tabLst>
              <a:defRPr sz="1600" b="1">
                <a:solidFill>
                  <a:schemeClr val="tx1"/>
                </a:solidFill>
                <a:latin typeface="Arial" charset="0"/>
              </a:defRPr>
            </a:lvl1pPr>
            <a:lvl2pPr marL="914400" indent="-228600" defTabSz="814388">
              <a:tabLst>
                <a:tab pos="3255963" algn="l"/>
                <a:tab pos="4068763" algn="l"/>
                <a:tab pos="4883150" algn="l"/>
                <a:tab pos="5695950" algn="l"/>
                <a:tab pos="6510338" algn="l"/>
              </a:tabLst>
              <a:defRPr sz="1600" b="1">
                <a:solidFill>
                  <a:schemeClr val="tx1"/>
                </a:solidFill>
                <a:latin typeface="Arial" charset="0"/>
              </a:defRPr>
            </a:lvl2pPr>
            <a:lvl3pPr marL="1314450" indent="-171450" defTabSz="814388">
              <a:tabLst>
                <a:tab pos="3255963" algn="l"/>
                <a:tab pos="4068763" algn="l"/>
                <a:tab pos="4883150" algn="l"/>
                <a:tab pos="5695950" algn="l"/>
                <a:tab pos="6510338" algn="l"/>
              </a:tabLst>
              <a:defRPr sz="1600" b="1">
                <a:solidFill>
                  <a:schemeClr val="tx1"/>
                </a:solidFill>
                <a:latin typeface="Arial" charset="0"/>
              </a:defRPr>
            </a:lvl3pPr>
            <a:lvl4pPr marL="1600200" indent="-228600" defTabSz="814388">
              <a:tabLst>
                <a:tab pos="3255963" algn="l"/>
                <a:tab pos="4068763" algn="l"/>
                <a:tab pos="4883150" algn="l"/>
                <a:tab pos="5695950" algn="l"/>
                <a:tab pos="6510338" algn="l"/>
              </a:tabLst>
              <a:defRPr sz="1600" b="1">
                <a:solidFill>
                  <a:schemeClr val="tx1"/>
                </a:solidFill>
                <a:latin typeface="Arial" charset="0"/>
              </a:defRPr>
            </a:lvl4pPr>
            <a:lvl5pPr marL="2057400" indent="-228600" defTabSz="814388">
              <a:tabLst>
                <a:tab pos="3255963" algn="l"/>
                <a:tab pos="4068763" algn="l"/>
                <a:tab pos="4883150" algn="l"/>
                <a:tab pos="5695950" algn="l"/>
                <a:tab pos="6510338" algn="l"/>
              </a:tabLst>
              <a:defRPr sz="1600" b="1">
                <a:solidFill>
                  <a:schemeClr val="tx1"/>
                </a:solidFill>
                <a:latin typeface="Arial" charset="0"/>
              </a:defRPr>
            </a:lvl5pPr>
            <a:lvl6pPr marL="2514600" indent="-228600" defTabSz="814388" eaLnBrk="0" fontAlgn="base" hangingPunct="0">
              <a:lnSpc>
                <a:spcPct val="90000"/>
              </a:lnSpc>
              <a:spcBef>
                <a:spcPct val="0"/>
              </a:spcBef>
              <a:spcAft>
                <a:spcPct val="0"/>
              </a:spcAft>
              <a:tabLst>
                <a:tab pos="3255963" algn="l"/>
                <a:tab pos="4068763" algn="l"/>
                <a:tab pos="4883150" algn="l"/>
                <a:tab pos="5695950" algn="l"/>
                <a:tab pos="6510338" algn="l"/>
              </a:tabLst>
              <a:defRPr sz="1600" b="1">
                <a:solidFill>
                  <a:schemeClr val="tx1"/>
                </a:solidFill>
                <a:latin typeface="Arial" charset="0"/>
              </a:defRPr>
            </a:lvl6pPr>
            <a:lvl7pPr marL="2971800" indent="-228600" defTabSz="814388" eaLnBrk="0" fontAlgn="base" hangingPunct="0">
              <a:lnSpc>
                <a:spcPct val="90000"/>
              </a:lnSpc>
              <a:spcBef>
                <a:spcPct val="0"/>
              </a:spcBef>
              <a:spcAft>
                <a:spcPct val="0"/>
              </a:spcAft>
              <a:tabLst>
                <a:tab pos="3255963" algn="l"/>
                <a:tab pos="4068763" algn="l"/>
                <a:tab pos="4883150" algn="l"/>
                <a:tab pos="5695950" algn="l"/>
                <a:tab pos="6510338" algn="l"/>
              </a:tabLst>
              <a:defRPr sz="1600" b="1">
                <a:solidFill>
                  <a:schemeClr val="tx1"/>
                </a:solidFill>
                <a:latin typeface="Arial" charset="0"/>
              </a:defRPr>
            </a:lvl7pPr>
            <a:lvl8pPr marL="3429000" indent="-228600" defTabSz="814388" eaLnBrk="0" fontAlgn="base" hangingPunct="0">
              <a:lnSpc>
                <a:spcPct val="90000"/>
              </a:lnSpc>
              <a:spcBef>
                <a:spcPct val="0"/>
              </a:spcBef>
              <a:spcAft>
                <a:spcPct val="0"/>
              </a:spcAft>
              <a:tabLst>
                <a:tab pos="3255963" algn="l"/>
                <a:tab pos="4068763" algn="l"/>
                <a:tab pos="4883150" algn="l"/>
                <a:tab pos="5695950" algn="l"/>
                <a:tab pos="6510338" algn="l"/>
              </a:tabLst>
              <a:defRPr sz="1600" b="1">
                <a:solidFill>
                  <a:schemeClr val="tx1"/>
                </a:solidFill>
                <a:latin typeface="Arial" charset="0"/>
              </a:defRPr>
            </a:lvl8pPr>
            <a:lvl9pPr marL="3886200" indent="-228600" defTabSz="814388" eaLnBrk="0" fontAlgn="base" hangingPunct="0">
              <a:lnSpc>
                <a:spcPct val="90000"/>
              </a:lnSpc>
              <a:spcBef>
                <a:spcPct val="0"/>
              </a:spcBef>
              <a:spcAft>
                <a:spcPct val="0"/>
              </a:spcAft>
              <a:tabLst>
                <a:tab pos="3255963" algn="l"/>
                <a:tab pos="4068763" algn="l"/>
                <a:tab pos="4883150" algn="l"/>
                <a:tab pos="5695950" algn="l"/>
                <a:tab pos="6510338" algn="l"/>
              </a:tabLst>
              <a:defRPr sz="1600" b="1">
                <a:solidFill>
                  <a:schemeClr val="tx1"/>
                </a:solidFill>
                <a:latin typeface="Arial" charset="0"/>
              </a:defRPr>
            </a:lvl9pPr>
          </a:lstStyle>
          <a:p>
            <a:pPr>
              <a:lnSpc>
                <a:spcPts val="2200"/>
              </a:lnSpc>
              <a:spcAft>
                <a:spcPts val="600"/>
              </a:spcAft>
              <a:buSzPct val="120000"/>
              <a:buFont typeface="MITRE" pitchFamily="82" charset="0"/>
              <a:buChar char="•"/>
            </a:pPr>
            <a:r>
              <a:rPr lang="en-US" altLang="en-US" sz="2000"/>
              <a:t>Effective Learning Requires:</a:t>
            </a:r>
          </a:p>
          <a:p>
            <a:pPr lvl="1">
              <a:lnSpc>
                <a:spcPts val="2200"/>
              </a:lnSpc>
              <a:spcAft>
                <a:spcPts val="600"/>
              </a:spcAft>
              <a:buSzPct val="120000"/>
              <a:buFont typeface="Symbol" pitchFamily="18" charset="2"/>
              <a:buChar char="·"/>
            </a:pPr>
            <a:r>
              <a:rPr lang="en-US" altLang="en-US" sz="2000"/>
              <a:t>Understanding</a:t>
            </a:r>
          </a:p>
          <a:p>
            <a:pPr lvl="2">
              <a:lnSpc>
                <a:spcPts val="2200"/>
              </a:lnSpc>
              <a:spcAft>
                <a:spcPts val="600"/>
              </a:spcAft>
              <a:buSzPct val="100000"/>
              <a:buFont typeface="Symbol" pitchFamily="18" charset="2"/>
              <a:buNone/>
            </a:pPr>
            <a:r>
              <a:rPr lang="en-US" altLang="en-US" sz="2000" b="0"/>
              <a:t>1) Mental models, paradigms, context, observation,  assumptions, opinion, fact, truth</a:t>
            </a:r>
          </a:p>
          <a:p>
            <a:pPr lvl="2">
              <a:lnSpc>
                <a:spcPts val="2200"/>
              </a:lnSpc>
              <a:spcAft>
                <a:spcPts val="600"/>
              </a:spcAft>
              <a:buSzPct val="100000"/>
              <a:buFont typeface="Symbol" pitchFamily="18" charset="2"/>
              <a:buNone/>
            </a:pPr>
            <a:r>
              <a:rPr lang="en-US" altLang="en-US" sz="2000" b="0"/>
              <a:t>2) Systems Thinking - Variation</a:t>
            </a:r>
            <a:r>
              <a:rPr lang="en-US" altLang="en-US" sz="2000"/>
              <a:t> </a:t>
            </a:r>
          </a:p>
          <a:p>
            <a:pPr lvl="1">
              <a:lnSpc>
                <a:spcPts val="2200"/>
              </a:lnSpc>
              <a:spcAft>
                <a:spcPts val="600"/>
              </a:spcAft>
              <a:buSzPct val="100000"/>
              <a:buFont typeface="Symbol" pitchFamily="18" charset="2"/>
              <a:buChar char="·"/>
            </a:pPr>
            <a:r>
              <a:rPr lang="en-US" altLang="en-US" sz="2000"/>
              <a:t>Skills</a:t>
            </a:r>
            <a:endParaRPr lang="en-US" altLang="en-US" sz="2000" b="0"/>
          </a:p>
          <a:p>
            <a:pPr lvl="2">
              <a:lnSpc>
                <a:spcPts val="2200"/>
              </a:lnSpc>
              <a:spcAft>
                <a:spcPts val="600"/>
              </a:spcAft>
              <a:buSzPct val="100000"/>
              <a:buFont typeface="Symbol" pitchFamily="18" charset="2"/>
              <a:buNone/>
            </a:pPr>
            <a:r>
              <a:rPr lang="en-US" altLang="en-US" sz="2000" b="0"/>
              <a:t>3) Ability to challenge assumptions </a:t>
            </a:r>
          </a:p>
          <a:p>
            <a:pPr lvl="2">
              <a:lnSpc>
                <a:spcPts val="2200"/>
              </a:lnSpc>
              <a:spcAft>
                <a:spcPts val="600"/>
              </a:spcAft>
              <a:buSzPct val="100000"/>
              <a:buFont typeface="Symbol" pitchFamily="18" charset="2"/>
              <a:buNone/>
            </a:pPr>
            <a:r>
              <a:rPr lang="en-US" altLang="en-US" sz="2000" b="0"/>
              <a:t>4) Listen to Understand</a:t>
            </a:r>
          </a:p>
          <a:p>
            <a:pPr lvl="1">
              <a:lnSpc>
                <a:spcPts val="2200"/>
              </a:lnSpc>
              <a:spcAft>
                <a:spcPts val="600"/>
              </a:spcAft>
              <a:buSzPct val="100000"/>
              <a:buFont typeface="Symbol" pitchFamily="18" charset="2"/>
              <a:buChar char="·"/>
            </a:pPr>
            <a:r>
              <a:rPr lang="en-US" altLang="en-US" sz="2000"/>
              <a:t>Process</a:t>
            </a:r>
          </a:p>
          <a:p>
            <a:pPr lvl="2">
              <a:lnSpc>
                <a:spcPts val="2200"/>
              </a:lnSpc>
              <a:spcAft>
                <a:spcPts val="600"/>
              </a:spcAft>
              <a:buSzPct val="100000"/>
              <a:buFont typeface="Symbol" pitchFamily="18" charset="2"/>
              <a:buNone/>
            </a:pPr>
            <a:r>
              <a:rPr lang="en-US" altLang="en-US" sz="2000" b="0"/>
              <a:t>5) Complete observe, assess (reflection, gain understanding), design (develop theory, prediction, vision), implement (test), cycle</a:t>
            </a:r>
          </a:p>
          <a:p>
            <a:pPr lvl="2">
              <a:lnSpc>
                <a:spcPts val="2200"/>
              </a:lnSpc>
              <a:spcAft>
                <a:spcPts val="600"/>
              </a:spcAft>
              <a:buSzPct val="100000"/>
              <a:buFont typeface="Symbol" pitchFamily="18" charset="2"/>
              <a:buNone/>
            </a:pPr>
            <a:r>
              <a:rPr lang="en-US" altLang="en-US" sz="2000" b="0"/>
              <a:t>6) Teach others</a:t>
            </a:r>
          </a:p>
        </p:txBody>
      </p:sp>
      <p:sp>
        <p:nvSpPr>
          <p:cNvPr id="2" name="Slide Number Placeholder 1"/>
          <p:cNvSpPr>
            <a:spLocks noGrp="1"/>
          </p:cNvSpPr>
          <p:nvPr>
            <p:ph type="sldNum" sz="quarter" idx="12"/>
          </p:nvPr>
        </p:nvSpPr>
        <p:spPr/>
        <p:txBody>
          <a:bodyPr/>
          <a:lstStyle/>
          <a:p>
            <a:fld id="{B2E69481-C428-4771-9FA9-CCBED72DD0C4}" type="slidenum">
              <a:rPr lang="en-US" smtClean="0"/>
              <a:t>47</a:t>
            </a:fld>
            <a:endParaRPr lang="en-US"/>
          </a:p>
        </p:txBody>
      </p:sp>
    </p:spTree>
    <p:extLst>
      <p:ext uri="{BB962C8B-B14F-4D97-AF65-F5344CB8AC3E}">
        <p14:creationId xmlns:p14="http://schemas.microsoft.com/office/powerpoint/2010/main" val="1407557324"/>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20688" y="152400"/>
            <a:ext cx="8255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2862" tIns="17462" rIns="42862" bIns="17462" anchor="b"/>
          <a:lstStyle>
            <a:lvl1pPr defTabSz="814388">
              <a:defRPr sz="1600" b="1">
                <a:solidFill>
                  <a:schemeClr val="tx1"/>
                </a:solidFill>
                <a:latin typeface="Arial" charset="0"/>
              </a:defRPr>
            </a:lvl1pPr>
            <a:lvl2pPr marL="742950" indent="-285750" defTabSz="814388">
              <a:defRPr sz="1600" b="1">
                <a:solidFill>
                  <a:schemeClr val="tx1"/>
                </a:solidFill>
                <a:latin typeface="Arial" charset="0"/>
              </a:defRPr>
            </a:lvl2pPr>
            <a:lvl3pPr marL="1143000" indent="-228600" defTabSz="814388">
              <a:defRPr sz="1600" b="1">
                <a:solidFill>
                  <a:schemeClr val="tx1"/>
                </a:solidFill>
                <a:latin typeface="Arial" charset="0"/>
              </a:defRPr>
            </a:lvl3pPr>
            <a:lvl4pPr marL="1600200" indent="-228600" defTabSz="814388">
              <a:defRPr sz="1600" b="1">
                <a:solidFill>
                  <a:schemeClr val="tx1"/>
                </a:solidFill>
                <a:latin typeface="Arial" charset="0"/>
              </a:defRPr>
            </a:lvl4pPr>
            <a:lvl5pPr marL="2057400" indent="-228600" defTabSz="814388">
              <a:defRPr sz="1600" b="1">
                <a:solidFill>
                  <a:schemeClr val="tx1"/>
                </a:solidFill>
                <a:latin typeface="Arial" charset="0"/>
              </a:defRPr>
            </a:lvl5pPr>
            <a:lvl6pPr marL="2514600" indent="-228600" defTabSz="814388" eaLnBrk="0" fontAlgn="base" hangingPunct="0">
              <a:lnSpc>
                <a:spcPct val="90000"/>
              </a:lnSpc>
              <a:spcBef>
                <a:spcPct val="0"/>
              </a:spcBef>
              <a:spcAft>
                <a:spcPct val="0"/>
              </a:spcAft>
              <a:defRPr sz="1600" b="1">
                <a:solidFill>
                  <a:schemeClr val="tx1"/>
                </a:solidFill>
                <a:latin typeface="Arial" charset="0"/>
              </a:defRPr>
            </a:lvl6pPr>
            <a:lvl7pPr marL="2971800" indent="-228600" defTabSz="814388" eaLnBrk="0" fontAlgn="base" hangingPunct="0">
              <a:lnSpc>
                <a:spcPct val="90000"/>
              </a:lnSpc>
              <a:spcBef>
                <a:spcPct val="0"/>
              </a:spcBef>
              <a:spcAft>
                <a:spcPct val="0"/>
              </a:spcAft>
              <a:defRPr sz="1600" b="1">
                <a:solidFill>
                  <a:schemeClr val="tx1"/>
                </a:solidFill>
                <a:latin typeface="Arial" charset="0"/>
              </a:defRPr>
            </a:lvl7pPr>
            <a:lvl8pPr marL="3429000" indent="-228600" defTabSz="814388" eaLnBrk="0" fontAlgn="base" hangingPunct="0">
              <a:lnSpc>
                <a:spcPct val="90000"/>
              </a:lnSpc>
              <a:spcBef>
                <a:spcPct val="0"/>
              </a:spcBef>
              <a:spcAft>
                <a:spcPct val="0"/>
              </a:spcAft>
              <a:defRPr sz="1600" b="1">
                <a:solidFill>
                  <a:schemeClr val="tx1"/>
                </a:solidFill>
                <a:latin typeface="Arial" charset="0"/>
              </a:defRPr>
            </a:lvl8pPr>
            <a:lvl9pPr marL="3886200" indent="-228600" defTabSz="814388" eaLnBrk="0" fontAlgn="base" hangingPunct="0">
              <a:lnSpc>
                <a:spcPct val="90000"/>
              </a:lnSpc>
              <a:spcBef>
                <a:spcPct val="0"/>
              </a:spcBef>
              <a:spcAft>
                <a:spcPct val="0"/>
              </a:spcAft>
              <a:defRPr sz="1600" b="1">
                <a:solidFill>
                  <a:schemeClr val="tx1"/>
                </a:solidFill>
                <a:latin typeface="Arial" charset="0"/>
              </a:defRPr>
            </a:lvl9pPr>
          </a:lstStyle>
          <a:p>
            <a:pPr>
              <a:lnSpc>
                <a:spcPct val="87000"/>
              </a:lnSpc>
            </a:pPr>
            <a:r>
              <a:rPr lang="en-US" altLang="en-US" sz="3000">
                <a:solidFill>
                  <a:schemeClr val="tx2"/>
                </a:solidFill>
                <a:latin typeface="Times New Roman" pitchFamily="18" charset="0"/>
              </a:rPr>
              <a:t>Knowledge Management: Incentive-based Approaches</a:t>
            </a:r>
          </a:p>
        </p:txBody>
      </p:sp>
      <p:sp>
        <p:nvSpPr>
          <p:cNvPr id="13315" name="Text Box 3"/>
          <p:cNvSpPr txBox="1">
            <a:spLocks noChangeArrowheads="1"/>
          </p:cNvSpPr>
          <p:nvPr/>
        </p:nvSpPr>
        <p:spPr bwMode="auto">
          <a:xfrm>
            <a:off x="792163" y="1281113"/>
            <a:ext cx="3330575" cy="192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600" b="1">
                <a:solidFill>
                  <a:schemeClr val="tx1"/>
                </a:solidFill>
                <a:latin typeface="Arial" charset="0"/>
              </a:defRPr>
            </a:lvl1pPr>
            <a:lvl2pPr>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spcBef>
                <a:spcPct val="50000"/>
              </a:spcBef>
            </a:pPr>
            <a:r>
              <a:rPr lang="en-US" altLang="en-US" sz="2000">
                <a:solidFill>
                  <a:srgbClr val="FC0128"/>
                </a:solidFill>
              </a:rPr>
              <a:t>Receiver</a:t>
            </a:r>
            <a:endParaRPr lang="en-US" altLang="en-US" sz="2000"/>
          </a:p>
          <a:p>
            <a:pPr>
              <a:spcBef>
                <a:spcPct val="50000"/>
              </a:spcBef>
            </a:pPr>
            <a:r>
              <a:rPr lang="en-US" altLang="en-US" sz="2000"/>
              <a:t>Positive Incentives </a:t>
            </a:r>
          </a:p>
          <a:p>
            <a:pPr lvl="1">
              <a:spcBef>
                <a:spcPct val="50000"/>
              </a:spcBef>
              <a:buFontTx/>
              <a:buChar char="•"/>
            </a:pPr>
            <a:r>
              <a:rPr lang="en-US" altLang="en-US" sz="2000"/>
              <a:t> Knowledge Gained</a:t>
            </a:r>
          </a:p>
          <a:p>
            <a:pPr lvl="1">
              <a:spcBef>
                <a:spcPct val="50000"/>
              </a:spcBef>
              <a:buFontTx/>
              <a:buChar char="•"/>
            </a:pPr>
            <a:r>
              <a:rPr lang="en-US" altLang="en-US" sz="2000"/>
              <a:t> Can teach others what is learned</a:t>
            </a:r>
          </a:p>
        </p:txBody>
      </p:sp>
      <p:sp>
        <p:nvSpPr>
          <p:cNvPr id="13316" name="Text Box 4"/>
          <p:cNvSpPr txBox="1">
            <a:spLocks noChangeArrowheads="1"/>
          </p:cNvSpPr>
          <p:nvPr/>
        </p:nvSpPr>
        <p:spPr bwMode="auto">
          <a:xfrm>
            <a:off x="4678363" y="1281113"/>
            <a:ext cx="4043362" cy="192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600" b="1">
                <a:solidFill>
                  <a:schemeClr val="tx1"/>
                </a:solidFill>
                <a:latin typeface="Arial" charset="0"/>
              </a:defRPr>
            </a:lvl1pPr>
            <a:lvl2pPr>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spcBef>
                <a:spcPct val="50000"/>
              </a:spcBef>
            </a:pPr>
            <a:r>
              <a:rPr lang="en-US" altLang="en-US" sz="2000">
                <a:solidFill>
                  <a:srgbClr val="FC0128"/>
                </a:solidFill>
              </a:rPr>
              <a:t>Teacher</a:t>
            </a:r>
          </a:p>
          <a:p>
            <a:pPr>
              <a:spcBef>
                <a:spcPct val="50000"/>
              </a:spcBef>
            </a:pPr>
            <a:r>
              <a:rPr lang="en-US" altLang="en-US" sz="2000"/>
              <a:t>Positive Incentives </a:t>
            </a:r>
          </a:p>
          <a:p>
            <a:pPr lvl="1">
              <a:spcBef>
                <a:spcPct val="50000"/>
              </a:spcBef>
              <a:buFontTx/>
              <a:buChar char="•"/>
            </a:pPr>
            <a:r>
              <a:rPr lang="en-US" altLang="en-US" sz="2000"/>
              <a:t>  “Knowledge Transfer Champion” prestige</a:t>
            </a:r>
          </a:p>
          <a:p>
            <a:pPr lvl="1">
              <a:spcBef>
                <a:spcPct val="50000"/>
              </a:spcBef>
              <a:buFontTx/>
              <a:buChar char="•"/>
            </a:pPr>
            <a:r>
              <a:rPr lang="en-US" altLang="en-US" sz="2000"/>
              <a:t>Can improve knowledge</a:t>
            </a:r>
          </a:p>
        </p:txBody>
      </p:sp>
      <p:sp>
        <p:nvSpPr>
          <p:cNvPr id="13317" name="Line 5"/>
          <p:cNvSpPr>
            <a:spLocks noChangeShapeType="1"/>
          </p:cNvSpPr>
          <p:nvPr/>
        </p:nvSpPr>
        <p:spPr bwMode="auto">
          <a:xfrm>
            <a:off x="4519613" y="1281113"/>
            <a:ext cx="0" cy="48228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8" name="Text Box 6"/>
          <p:cNvSpPr txBox="1">
            <a:spLocks noChangeArrowheads="1"/>
          </p:cNvSpPr>
          <p:nvPr/>
        </p:nvSpPr>
        <p:spPr bwMode="auto">
          <a:xfrm>
            <a:off x="476250" y="3617913"/>
            <a:ext cx="4043363"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b="1">
                <a:solidFill>
                  <a:schemeClr val="tx1"/>
                </a:solidFill>
                <a:latin typeface="Arial" charset="0"/>
              </a:defRPr>
            </a:lvl1pPr>
            <a:lvl2pPr>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spcBef>
                <a:spcPct val="50000"/>
              </a:spcBef>
            </a:pPr>
            <a:r>
              <a:rPr lang="en-US" altLang="en-US" sz="2000"/>
              <a:t>Negative Incentives</a:t>
            </a:r>
          </a:p>
          <a:p>
            <a:pPr lvl="1">
              <a:spcBef>
                <a:spcPct val="50000"/>
              </a:spcBef>
              <a:buFontTx/>
              <a:buChar char="•"/>
            </a:pPr>
            <a:r>
              <a:rPr lang="en-US" altLang="en-US" sz="2000"/>
              <a:t>Time</a:t>
            </a:r>
          </a:p>
          <a:p>
            <a:pPr lvl="1">
              <a:spcBef>
                <a:spcPct val="50000"/>
              </a:spcBef>
              <a:buFontTx/>
              <a:buChar char="•"/>
            </a:pPr>
            <a:r>
              <a:rPr lang="en-US" altLang="en-US" sz="2000"/>
              <a:t>Unqualified teacher</a:t>
            </a:r>
          </a:p>
        </p:txBody>
      </p:sp>
      <p:sp>
        <p:nvSpPr>
          <p:cNvPr id="13319" name="Text Box 7"/>
          <p:cNvSpPr txBox="1">
            <a:spLocks noChangeArrowheads="1"/>
          </p:cNvSpPr>
          <p:nvPr/>
        </p:nvSpPr>
        <p:spPr bwMode="auto">
          <a:xfrm>
            <a:off x="4519613" y="3617913"/>
            <a:ext cx="4122737" cy="192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b="1">
                <a:solidFill>
                  <a:schemeClr val="tx1"/>
                </a:solidFill>
                <a:latin typeface="Arial" charset="0"/>
              </a:defRPr>
            </a:lvl1pPr>
            <a:lvl2pPr>
              <a:defRPr sz="1600" b="1">
                <a:solidFill>
                  <a:schemeClr val="tx1"/>
                </a:solidFill>
                <a:latin typeface="Arial" charset="0"/>
              </a:defRPr>
            </a:lvl2pPr>
            <a:lvl3pPr marL="1143000" indent="-228600">
              <a:defRPr sz="1600" b="1">
                <a:solidFill>
                  <a:schemeClr val="tx1"/>
                </a:solidFill>
                <a:latin typeface="Arial" charset="0"/>
              </a:defRPr>
            </a:lvl3pPr>
            <a:lvl4pPr marL="1600200" indent="-228600">
              <a:defRPr sz="1600" b="1">
                <a:solidFill>
                  <a:schemeClr val="tx1"/>
                </a:solidFill>
                <a:latin typeface="Arial" charset="0"/>
              </a:defRPr>
            </a:lvl4pPr>
            <a:lvl5pPr marL="2057400" indent="-228600">
              <a:defRPr sz="1600" b="1">
                <a:solidFill>
                  <a:schemeClr val="tx1"/>
                </a:solidFill>
                <a:latin typeface="Arial" charset="0"/>
              </a:defRPr>
            </a:lvl5pPr>
            <a:lvl6pPr marL="2514600" indent="-228600" eaLnBrk="0" fontAlgn="base" hangingPunct="0">
              <a:lnSpc>
                <a:spcPct val="90000"/>
              </a:lnSpc>
              <a:spcBef>
                <a:spcPct val="0"/>
              </a:spcBef>
              <a:spcAft>
                <a:spcPct val="0"/>
              </a:spcAft>
              <a:defRPr sz="1600" b="1">
                <a:solidFill>
                  <a:schemeClr val="tx1"/>
                </a:solidFill>
                <a:latin typeface="Arial" charset="0"/>
              </a:defRPr>
            </a:lvl6pPr>
            <a:lvl7pPr marL="2971800" indent="-228600" eaLnBrk="0" fontAlgn="base" hangingPunct="0">
              <a:lnSpc>
                <a:spcPct val="90000"/>
              </a:lnSpc>
              <a:spcBef>
                <a:spcPct val="0"/>
              </a:spcBef>
              <a:spcAft>
                <a:spcPct val="0"/>
              </a:spcAft>
              <a:defRPr sz="1600" b="1">
                <a:solidFill>
                  <a:schemeClr val="tx1"/>
                </a:solidFill>
                <a:latin typeface="Arial" charset="0"/>
              </a:defRPr>
            </a:lvl7pPr>
            <a:lvl8pPr marL="3429000" indent="-228600" eaLnBrk="0" fontAlgn="base" hangingPunct="0">
              <a:lnSpc>
                <a:spcPct val="90000"/>
              </a:lnSpc>
              <a:spcBef>
                <a:spcPct val="0"/>
              </a:spcBef>
              <a:spcAft>
                <a:spcPct val="0"/>
              </a:spcAft>
              <a:defRPr sz="1600" b="1">
                <a:solidFill>
                  <a:schemeClr val="tx1"/>
                </a:solidFill>
                <a:latin typeface="Arial" charset="0"/>
              </a:defRPr>
            </a:lvl8pPr>
            <a:lvl9pPr marL="3886200" indent="-228600" eaLnBrk="0" fontAlgn="base" hangingPunct="0">
              <a:lnSpc>
                <a:spcPct val="90000"/>
              </a:lnSpc>
              <a:spcBef>
                <a:spcPct val="0"/>
              </a:spcBef>
              <a:spcAft>
                <a:spcPct val="0"/>
              </a:spcAft>
              <a:defRPr sz="1600" b="1">
                <a:solidFill>
                  <a:schemeClr val="tx1"/>
                </a:solidFill>
                <a:latin typeface="Arial" charset="0"/>
              </a:defRPr>
            </a:lvl9pPr>
          </a:lstStyle>
          <a:p>
            <a:pPr>
              <a:spcBef>
                <a:spcPct val="50000"/>
              </a:spcBef>
            </a:pPr>
            <a:r>
              <a:rPr lang="en-US" altLang="en-US" sz="2000"/>
              <a:t>Negative Incentives</a:t>
            </a:r>
          </a:p>
          <a:p>
            <a:pPr lvl="1">
              <a:spcBef>
                <a:spcPct val="50000"/>
              </a:spcBef>
              <a:buFontTx/>
              <a:buChar char="•"/>
            </a:pPr>
            <a:r>
              <a:rPr lang="en-US" altLang="en-US" sz="2000"/>
              <a:t>Time</a:t>
            </a:r>
          </a:p>
          <a:p>
            <a:pPr lvl="1">
              <a:spcBef>
                <a:spcPct val="50000"/>
              </a:spcBef>
              <a:buFontTx/>
              <a:buChar char="•"/>
            </a:pPr>
            <a:r>
              <a:rPr lang="en-US" altLang="en-US" sz="2000"/>
              <a:t>Students not willing to learn</a:t>
            </a:r>
          </a:p>
          <a:p>
            <a:pPr>
              <a:spcBef>
                <a:spcPct val="50000"/>
              </a:spcBef>
            </a:pPr>
            <a:endParaRPr lang="en-US" altLang="en-US" sz="2000"/>
          </a:p>
        </p:txBody>
      </p:sp>
      <p:sp>
        <p:nvSpPr>
          <p:cNvPr id="13320" name="Line 8"/>
          <p:cNvSpPr>
            <a:spLocks noChangeShapeType="1"/>
          </p:cNvSpPr>
          <p:nvPr/>
        </p:nvSpPr>
        <p:spPr bwMode="auto">
          <a:xfrm>
            <a:off x="476250" y="3541713"/>
            <a:ext cx="81661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fld id="{B2E69481-C428-4771-9FA9-CCBED72DD0C4}" type="slidenum">
              <a:rPr lang="en-US" smtClean="0"/>
              <a:t>48</a:t>
            </a:fld>
            <a:endParaRPr lang="en-US"/>
          </a:p>
        </p:txBody>
      </p:sp>
    </p:spTree>
    <p:extLst>
      <p:ext uri="{BB962C8B-B14F-4D97-AF65-F5344CB8AC3E}">
        <p14:creationId xmlns:p14="http://schemas.microsoft.com/office/powerpoint/2010/main" val="42892960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dirty="0" smtClean="0"/>
              <a:t>Resource and Knowledge </a:t>
            </a:r>
            <a:br>
              <a:rPr lang="en-US" dirty="0" smtClean="0"/>
            </a:br>
            <a:r>
              <a:rPr lang="en-US" dirty="0" smtClean="0"/>
              <a:t>Based </a:t>
            </a:r>
            <a:r>
              <a:rPr lang="en-US" dirty="0"/>
              <a:t>View of the Firm</a:t>
            </a:r>
          </a:p>
        </p:txBody>
      </p:sp>
      <p:sp>
        <p:nvSpPr>
          <p:cNvPr id="17411" name="Rectangle 3"/>
          <p:cNvSpPr>
            <a:spLocks noGrp="1" noChangeArrowheads="1"/>
          </p:cNvSpPr>
          <p:nvPr>
            <p:ph idx="1"/>
          </p:nvPr>
        </p:nvSpPr>
        <p:spPr/>
        <p:txBody>
          <a:bodyPr>
            <a:noAutofit/>
          </a:bodyPr>
          <a:lstStyle/>
          <a:p>
            <a:r>
              <a:rPr lang="en-US" dirty="0"/>
              <a:t>Two perspectives</a:t>
            </a:r>
          </a:p>
          <a:p>
            <a:pPr lvl="1"/>
            <a:r>
              <a:rPr lang="en-US" sz="3200" dirty="0"/>
              <a:t>The internal analysis of phenomena within a company</a:t>
            </a:r>
          </a:p>
          <a:p>
            <a:pPr lvl="1"/>
            <a:r>
              <a:rPr lang="en-US" sz="3200" dirty="0"/>
              <a:t>An external analysis of the industry and its competitive environment</a:t>
            </a:r>
          </a:p>
          <a:p>
            <a:r>
              <a:rPr lang="en-US" dirty="0"/>
              <a:t>Three key types of resources</a:t>
            </a:r>
          </a:p>
          <a:p>
            <a:pPr lvl="1"/>
            <a:r>
              <a:rPr lang="en-US" sz="3200" dirty="0"/>
              <a:t>Tangible resources</a:t>
            </a:r>
          </a:p>
          <a:p>
            <a:pPr lvl="1"/>
            <a:r>
              <a:rPr lang="en-US" sz="3200" dirty="0"/>
              <a:t>Intangible resources</a:t>
            </a:r>
          </a:p>
          <a:p>
            <a:pPr lvl="1"/>
            <a:r>
              <a:rPr lang="en-US" sz="3200" dirty="0"/>
              <a:t>Organizational capabilities</a:t>
            </a:r>
          </a:p>
        </p:txBody>
      </p:sp>
      <p:sp>
        <p:nvSpPr>
          <p:cNvPr id="2" name="Slide Number Placeholder 1"/>
          <p:cNvSpPr>
            <a:spLocks noGrp="1"/>
          </p:cNvSpPr>
          <p:nvPr>
            <p:ph type="sldNum" sz="quarter" idx="12"/>
          </p:nvPr>
        </p:nvSpPr>
        <p:spPr/>
        <p:txBody>
          <a:bodyPr/>
          <a:lstStyle/>
          <a:p>
            <a:fld id="{B2E69481-C428-4771-9FA9-CCBED72DD0C4}" type="slidenum">
              <a:rPr lang="en-US" smtClean="0"/>
              <a:t>5</a:t>
            </a:fld>
            <a:endParaRPr lang="en-US"/>
          </a:p>
        </p:txBody>
      </p:sp>
    </p:spTree>
    <p:extLst>
      <p:ext uri="{BB962C8B-B14F-4D97-AF65-F5344CB8AC3E}">
        <p14:creationId xmlns:p14="http://schemas.microsoft.com/office/powerpoint/2010/main" val="291179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1+#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p:cTn id="13" dur="500" fill="hold"/>
                                        <p:tgtEl>
                                          <p:spTgt spid="17411">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17411">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741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17411">
                                            <p:txEl>
                                              <p:pRg st="1" end="1"/>
                                            </p:txEl>
                                          </p:spTgt>
                                        </p:tgtEl>
                                        <p:attrNameLst>
                                          <p:attrName>style.visibility</p:attrName>
                                        </p:attrNameLst>
                                      </p:cBhvr>
                                      <p:to>
                                        <p:strVal val="visible"/>
                                      </p:to>
                                    </p:set>
                                    <p:anim calcmode="lin" valueType="num">
                                      <p:cBhvr>
                                        <p:cTn id="21" dur="500" fill="hold"/>
                                        <p:tgtEl>
                                          <p:spTgt spid="17411">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17411">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741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17411">
                                            <p:txEl>
                                              <p:pRg st="2" end="2"/>
                                            </p:txEl>
                                          </p:spTgt>
                                        </p:tgtEl>
                                        <p:attrNameLst>
                                          <p:attrName>style.visibility</p:attrName>
                                        </p:attrNameLst>
                                      </p:cBhvr>
                                      <p:to>
                                        <p:strVal val="visible"/>
                                      </p:to>
                                    </p:set>
                                    <p:anim calcmode="lin" valueType="num">
                                      <p:cBhvr>
                                        <p:cTn id="29" dur="500" fill="hold"/>
                                        <p:tgtEl>
                                          <p:spTgt spid="17411">
                                            <p:txEl>
                                              <p:pRg st="2" end="2"/>
                                            </p:txEl>
                                          </p:spTgt>
                                        </p:tgtEl>
                                        <p:attrNameLst>
                                          <p:attrName>ppt_x</p:attrName>
                                        </p:attrNameLst>
                                      </p:cBhvr>
                                      <p:tavLst>
                                        <p:tav tm="0">
                                          <p:val>
                                            <p:strVal val="#ppt_x-#ppt_w/2"/>
                                          </p:val>
                                        </p:tav>
                                        <p:tav tm="100000">
                                          <p:val>
                                            <p:strVal val="#ppt_x"/>
                                          </p:val>
                                        </p:tav>
                                      </p:tavLst>
                                    </p:anim>
                                    <p:anim calcmode="lin" valueType="num">
                                      <p:cBhvr>
                                        <p:cTn id="30" dur="500" fill="hold"/>
                                        <p:tgtEl>
                                          <p:spTgt spid="17411">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741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17411">
                                            <p:txEl>
                                              <p:pRg st="3" end="3"/>
                                            </p:txEl>
                                          </p:spTgt>
                                        </p:tgtEl>
                                        <p:attrNameLst>
                                          <p:attrName>style.visibility</p:attrName>
                                        </p:attrNameLst>
                                      </p:cBhvr>
                                      <p:to>
                                        <p:strVal val="visible"/>
                                      </p:to>
                                    </p:set>
                                    <p:anim calcmode="lin" valueType="num">
                                      <p:cBhvr>
                                        <p:cTn id="37" dur="500" fill="hold"/>
                                        <p:tgtEl>
                                          <p:spTgt spid="17411">
                                            <p:txEl>
                                              <p:pRg st="3" end="3"/>
                                            </p:txEl>
                                          </p:spTgt>
                                        </p:tgtEl>
                                        <p:attrNameLst>
                                          <p:attrName>ppt_x</p:attrName>
                                        </p:attrNameLst>
                                      </p:cBhvr>
                                      <p:tavLst>
                                        <p:tav tm="0">
                                          <p:val>
                                            <p:strVal val="#ppt_x-#ppt_w/2"/>
                                          </p:val>
                                        </p:tav>
                                        <p:tav tm="100000">
                                          <p:val>
                                            <p:strVal val="#ppt_x"/>
                                          </p:val>
                                        </p:tav>
                                      </p:tavLst>
                                    </p:anim>
                                    <p:anim calcmode="lin" valueType="num">
                                      <p:cBhvr>
                                        <p:cTn id="38" dur="500" fill="hold"/>
                                        <p:tgtEl>
                                          <p:spTgt spid="17411">
                                            <p:txEl>
                                              <p:pRg st="3" end="3"/>
                                            </p:txEl>
                                          </p:spTgt>
                                        </p:tgtEl>
                                        <p:attrNameLst>
                                          <p:attrName>ppt_y</p:attrName>
                                        </p:attrNameLst>
                                      </p:cBhvr>
                                      <p:tavLst>
                                        <p:tav tm="0">
                                          <p:val>
                                            <p:strVal val="#ppt_y"/>
                                          </p:val>
                                        </p:tav>
                                        <p:tav tm="100000">
                                          <p:val>
                                            <p:strVal val="#ppt_y"/>
                                          </p:val>
                                        </p:tav>
                                      </p:tavLst>
                                    </p:anim>
                                    <p:anim calcmode="lin" valueType="num">
                                      <p:cBhvr>
                                        <p:cTn id="39" dur="5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741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8" fill="hold" grpId="0" nodeType="clickEffect">
                                  <p:stCondLst>
                                    <p:cond delay="0"/>
                                  </p:stCondLst>
                                  <p:childTnLst>
                                    <p:set>
                                      <p:cBhvr>
                                        <p:cTn id="44" dur="1" fill="hold">
                                          <p:stCondLst>
                                            <p:cond delay="0"/>
                                          </p:stCondLst>
                                        </p:cTn>
                                        <p:tgtEl>
                                          <p:spTgt spid="17411">
                                            <p:txEl>
                                              <p:pRg st="4" end="4"/>
                                            </p:txEl>
                                          </p:spTgt>
                                        </p:tgtEl>
                                        <p:attrNameLst>
                                          <p:attrName>style.visibility</p:attrName>
                                        </p:attrNameLst>
                                      </p:cBhvr>
                                      <p:to>
                                        <p:strVal val="visible"/>
                                      </p:to>
                                    </p:set>
                                    <p:anim calcmode="lin" valueType="num">
                                      <p:cBhvr>
                                        <p:cTn id="45" dur="500" fill="hold"/>
                                        <p:tgtEl>
                                          <p:spTgt spid="17411">
                                            <p:txEl>
                                              <p:pRg st="4" end="4"/>
                                            </p:txEl>
                                          </p:spTgt>
                                        </p:tgtEl>
                                        <p:attrNameLst>
                                          <p:attrName>ppt_x</p:attrName>
                                        </p:attrNameLst>
                                      </p:cBhvr>
                                      <p:tavLst>
                                        <p:tav tm="0">
                                          <p:val>
                                            <p:strVal val="#ppt_x-#ppt_w/2"/>
                                          </p:val>
                                        </p:tav>
                                        <p:tav tm="100000">
                                          <p:val>
                                            <p:strVal val="#ppt_x"/>
                                          </p:val>
                                        </p:tav>
                                      </p:tavLst>
                                    </p:anim>
                                    <p:anim calcmode="lin" valueType="num">
                                      <p:cBhvr>
                                        <p:cTn id="46" dur="500" fill="hold"/>
                                        <p:tgtEl>
                                          <p:spTgt spid="17411">
                                            <p:txEl>
                                              <p:pRg st="4" end="4"/>
                                            </p:txEl>
                                          </p:spTgt>
                                        </p:tgtEl>
                                        <p:attrNameLst>
                                          <p:attrName>ppt_y</p:attrName>
                                        </p:attrNameLst>
                                      </p:cBhvr>
                                      <p:tavLst>
                                        <p:tav tm="0">
                                          <p:val>
                                            <p:strVal val="#ppt_y"/>
                                          </p:val>
                                        </p:tav>
                                        <p:tav tm="100000">
                                          <p:val>
                                            <p:strVal val="#ppt_y"/>
                                          </p:val>
                                        </p:tav>
                                      </p:tavLst>
                                    </p:anim>
                                    <p:anim calcmode="lin" valueType="num">
                                      <p:cBhvr>
                                        <p:cTn id="47"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741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8" fill="hold" grpId="0" nodeType="clickEffect">
                                  <p:stCondLst>
                                    <p:cond delay="0"/>
                                  </p:stCondLst>
                                  <p:childTnLst>
                                    <p:set>
                                      <p:cBhvr>
                                        <p:cTn id="52" dur="1" fill="hold">
                                          <p:stCondLst>
                                            <p:cond delay="0"/>
                                          </p:stCondLst>
                                        </p:cTn>
                                        <p:tgtEl>
                                          <p:spTgt spid="17411">
                                            <p:txEl>
                                              <p:pRg st="5" end="5"/>
                                            </p:txEl>
                                          </p:spTgt>
                                        </p:tgtEl>
                                        <p:attrNameLst>
                                          <p:attrName>style.visibility</p:attrName>
                                        </p:attrNameLst>
                                      </p:cBhvr>
                                      <p:to>
                                        <p:strVal val="visible"/>
                                      </p:to>
                                    </p:set>
                                    <p:anim calcmode="lin" valueType="num">
                                      <p:cBhvr>
                                        <p:cTn id="53" dur="500" fill="hold"/>
                                        <p:tgtEl>
                                          <p:spTgt spid="17411">
                                            <p:txEl>
                                              <p:pRg st="5" end="5"/>
                                            </p:txEl>
                                          </p:spTgt>
                                        </p:tgtEl>
                                        <p:attrNameLst>
                                          <p:attrName>ppt_x</p:attrName>
                                        </p:attrNameLst>
                                      </p:cBhvr>
                                      <p:tavLst>
                                        <p:tav tm="0">
                                          <p:val>
                                            <p:strVal val="#ppt_x-#ppt_w/2"/>
                                          </p:val>
                                        </p:tav>
                                        <p:tav tm="100000">
                                          <p:val>
                                            <p:strVal val="#ppt_x"/>
                                          </p:val>
                                        </p:tav>
                                      </p:tavLst>
                                    </p:anim>
                                    <p:anim calcmode="lin" valueType="num">
                                      <p:cBhvr>
                                        <p:cTn id="54" dur="500" fill="hold"/>
                                        <p:tgtEl>
                                          <p:spTgt spid="17411">
                                            <p:txEl>
                                              <p:pRg st="5" end="5"/>
                                            </p:txEl>
                                          </p:spTgt>
                                        </p:tgtEl>
                                        <p:attrNameLst>
                                          <p:attrName>ppt_y</p:attrName>
                                        </p:attrNameLst>
                                      </p:cBhvr>
                                      <p:tavLst>
                                        <p:tav tm="0">
                                          <p:val>
                                            <p:strVal val="#ppt_y"/>
                                          </p:val>
                                        </p:tav>
                                        <p:tav tm="100000">
                                          <p:val>
                                            <p:strVal val="#ppt_y"/>
                                          </p:val>
                                        </p:tav>
                                      </p:tavLst>
                                    </p:anim>
                                    <p:anim calcmode="lin" valueType="num">
                                      <p:cBhvr>
                                        <p:cTn id="55" dur="500" fill="hold"/>
                                        <p:tgtEl>
                                          <p:spTgt spid="17411">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1741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8" fill="hold" grpId="0" nodeType="clickEffect">
                                  <p:stCondLst>
                                    <p:cond delay="0"/>
                                  </p:stCondLst>
                                  <p:childTnLst>
                                    <p:set>
                                      <p:cBhvr>
                                        <p:cTn id="60" dur="1" fill="hold">
                                          <p:stCondLst>
                                            <p:cond delay="0"/>
                                          </p:stCondLst>
                                        </p:cTn>
                                        <p:tgtEl>
                                          <p:spTgt spid="17411">
                                            <p:txEl>
                                              <p:pRg st="6" end="6"/>
                                            </p:txEl>
                                          </p:spTgt>
                                        </p:tgtEl>
                                        <p:attrNameLst>
                                          <p:attrName>style.visibility</p:attrName>
                                        </p:attrNameLst>
                                      </p:cBhvr>
                                      <p:to>
                                        <p:strVal val="visible"/>
                                      </p:to>
                                    </p:set>
                                    <p:anim calcmode="lin" valueType="num">
                                      <p:cBhvr>
                                        <p:cTn id="61" dur="500" fill="hold"/>
                                        <p:tgtEl>
                                          <p:spTgt spid="17411">
                                            <p:txEl>
                                              <p:pRg st="6" end="6"/>
                                            </p:txEl>
                                          </p:spTgt>
                                        </p:tgtEl>
                                        <p:attrNameLst>
                                          <p:attrName>ppt_x</p:attrName>
                                        </p:attrNameLst>
                                      </p:cBhvr>
                                      <p:tavLst>
                                        <p:tav tm="0">
                                          <p:val>
                                            <p:strVal val="#ppt_x-#ppt_w/2"/>
                                          </p:val>
                                        </p:tav>
                                        <p:tav tm="100000">
                                          <p:val>
                                            <p:strVal val="#ppt_x"/>
                                          </p:val>
                                        </p:tav>
                                      </p:tavLst>
                                    </p:anim>
                                    <p:anim calcmode="lin" valueType="num">
                                      <p:cBhvr>
                                        <p:cTn id="62" dur="500" fill="hold"/>
                                        <p:tgtEl>
                                          <p:spTgt spid="17411">
                                            <p:txEl>
                                              <p:pRg st="6" end="6"/>
                                            </p:txEl>
                                          </p:spTgt>
                                        </p:tgtEl>
                                        <p:attrNameLst>
                                          <p:attrName>ppt_y</p:attrName>
                                        </p:attrNameLst>
                                      </p:cBhvr>
                                      <p:tavLst>
                                        <p:tav tm="0">
                                          <p:val>
                                            <p:strVal val="#ppt_y"/>
                                          </p:val>
                                        </p:tav>
                                        <p:tav tm="100000">
                                          <p:val>
                                            <p:strVal val="#ppt_y"/>
                                          </p:val>
                                        </p:tav>
                                      </p:tavLst>
                                    </p:anim>
                                    <p:anim calcmode="lin" valueType="num">
                                      <p:cBhvr>
                                        <p:cTn id="63"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17411">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6200"/>
            <a:ext cx="8229600" cy="1143000"/>
          </a:xfrm>
        </p:spPr>
        <p:txBody>
          <a:bodyPr/>
          <a:lstStyle/>
          <a:p>
            <a:r>
              <a:rPr lang="en-US" dirty="0"/>
              <a:t>Types of Resources</a:t>
            </a:r>
          </a:p>
        </p:txBody>
      </p:sp>
      <p:sp>
        <p:nvSpPr>
          <p:cNvPr id="18435" name="Rectangle 3"/>
          <p:cNvSpPr>
            <a:spLocks noGrp="1" noChangeArrowheads="1"/>
          </p:cNvSpPr>
          <p:nvPr>
            <p:ph idx="1"/>
          </p:nvPr>
        </p:nvSpPr>
        <p:spPr>
          <a:xfrm>
            <a:off x="3303588" y="1300163"/>
            <a:ext cx="5210175" cy="4979987"/>
          </a:xfrm>
        </p:spPr>
        <p:txBody>
          <a:bodyPr>
            <a:noAutofit/>
          </a:bodyPr>
          <a:lstStyle/>
          <a:p>
            <a:pPr marL="0" indent="0">
              <a:buFontTx/>
              <a:buNone/>
            </a:pPr>
            <a:r>
              <a:rPr lang="en-US" sz="2400" dirty="0"/>
              <a:t>Relatively easy to identify, and include physical and financial assets used to create value for customers</a:t>
            </a:r>
          </a:p>
          <a:p>
            <a:pPr marL="400050" lvl="1"/>
            <a:r>
              <a:rPr lang="en-US" sz="2400" dirty="0"/>
              <a:t>Financial resources</a:t>
            </a:r>
          </a:p>
          <a:p>
            <a:pPr marL="966788" lvl="2"/>
            <a:r>
              <a:rPr lang="en-US" dirty="0"/>
              <a:t>Firm’s cash accounts</a:t>
            </a:r>
          </a:p>
          <a:p>
            <a:pPr marL="966788" lvl="2"/>
            <a:r>
              <a:rPr lang="en-US" dirty="0"/>
              <a:t>Firm’s capacity to raise equity</a:t>
            </a:r>
          </a:p>
          <a:p>
            <a:pPr marL="966788" lvl="2"/>
            <a:r>
              <a:rPr lang="en-US" dirty="0"/>
              <a:t>Firm’s borrowing capacity</a:t>
            </a:r>
          </a:p>
          <a:p>
            <a:pPr marL="400050" lvl="1"/>
            <a:r>
              <a:rPr lang="en-US" sz="2400" dirty="0"/>
              <a:t>Physical resources</a:t>
            </a:r>
          </a:p>
          <a:p>
            <a:pPr marL="966788" lvl="2"/>
            <a:r>
              <a:rPr lang="en-US" dirty="0"/>
              <a:t>Modern plant and facilities</a:t>
            </a:r>
          </a:p>
          <a:p>
            <a:pPr marL="966788" lvl="2"/>
            <a:r>
              <a:rPr lang="en-US" dirty="0"/>
              <a:t>Favorable manufacturing locations</a:t>
            </a:r>
          </a:p>
          <a:p>
            <a:pPr marL="966788" lvl="2"/>
            <a:r>
              <a:rPr lang="en-US" dirty="0"/>
              <a:t>State-of-the-art machinery and equipment</a:t>
            </a:r>
          </a:p>
        </p:txBody>
      </p:sp>
      <p:grpSp>
        <p:nvGrpSpPr>
          <p:cNvPr id="2" name="Group 4"/>
          <p:cNvGrpSpPr>
            <a:grpSpLocks/>
          </p:cNvGrpSpPr>
          <p:nvPr/>
        </p:nvGrpSpPr>
        <p:grpSpPr bwMode="auto">
          <a:xfrm>
            <a:off x="341313" y="1281113"/>
            <a:ext cx="2857500" cy="1014412"/>
            <a:chOff x="215" y="807"/>
            <a:chExt cx="1800" cy="639"/>
          </a:xfrm>
        </p:grpSpPr>
        <p:sp>
          <p:nvSpPr>
            <p:cNvPr id="18437" name="Rectangle 5"/>
            <p:cNvSpPr>
              <a:spLocks noChangeArrowheads="1"/>
            </p:cNvSpPr>
            <p:nvPr/>
          </p:nvSpPr>
          <p:spPr bwMode="auto">
            <a:xfrm>
              <a:off x="268" y="860"/>
              <a:ext cx="1747" cy="586"/>
            </a:xfrm>
            <a:prstGeom prst="rect">
              <a:avLst/>
            </a:prstGeom>
            <a:solidFill>
              <a:srgbClr val="C0C0C0">
                <a:alpha val="50000"/>
              </a:srgbClr>
            </a:solidFill>
            <a:ln w="12700">
              <a:noFill/>
              <a:miter lim="800000"/>
              <a:headEnd type="none" w="sm" len="sm"/>
              <a:tailEnd type="none" w="sm" len="sm"/>
            </a:ln>
            <a:effectLst/>
          </p:spPr>
          <p:txBody>
            <a:bodyPr wrap="none" anchor="ctr"/>
            <a:lstStyle/>
            <a:p>
              <a:pPr algn="ctr"/>
              <a:endParaRPr lang="en-US" sz="2000">
                <a:solidFill>
                  <a:schemeClr val="accent2"/>
                </a:solidFill>
                <a:latin typeface="Times New Roman" charset="0"/>
              </a:endParaRPr>
            </a:p>
          </p:txBody>
        </p:sp>
        <p:grpSp>
          <p:nvGrpSpPr>
            <p:cNvPr id="3" name="Group 6"/>
            <p:cNvGrpSpPr>
              <a:grpSpLocks/>
            </p:cNvGrpSpPr>
            <p:nvPr/>
          </p:nvGrpSpPr>
          <p:grpSpPr bwMode="auto">
            <a:xfrm>
              <a:off x="215" y="807"/>
              <a:ext cx="1747" cy="586"/>
              <a:chOff x="215" y="807"/>
              <a:chExt cx="1747" cy="586"/>
            </a:xfrm>
          </p:grpSpPr>
          <p:sp>
            <p:nvSpPr>
              <p:cNvPr id="18439" name="Rectangle 7"/>
              <p:cNvSpPr>
                <a:spLocks noChangeArrowheads="1"/>
              </p:cNvSpPr>
              <p:nvPr/>
            </p:nvSpPr>
            <p:spPr bwMode="auto">
              <a:xfrm>
                <a:off x="215" y="807"/>
                <a:ext cx="1747" cy="586"/>
              </a:xfrm>
              <a:prstGeom prst="rect">
                <a:avLst/>
              </a:prstGeom>
              <a:gradFill rotWithShape="0">
                <a:gsLst>
                  <a:gs pos="0">
                    <a:schemeClr val="hlink">
                      <a:gamma/>
                      <a:shade val="56078"/>
                      <a:invGamma/>
                    </a:schemeClr>
                  </a:gs>
                  <a:gs pos="100000">
                    <a:schemeClr val="hlink"/>
                  </a:gs>
                </a:gsLst>
                <a:lin ang="0" scaled="1"/>
              </a:gradFill>
              <a:ln w="12700">
                <a:noFill/>
                <a:miter lim="800000"/>
                <a:headEnd type="none" w="sm" len="sm"/>
                <a:tailEnd type="none" w="sm" len="sm"/>
              </a:ln>
              <a:effectLst/>
            </p:spPr>
            <p:txBody>
              <a:bodyPr wrap="none" anchor="ctr"/>
              <a:lstStyle/>
              <a:p>
                <a:pPr algn="ctr"/>
                <a:endParaRPr lang="en-US" sz="2000">
                  <a:solidFill>
                    <a:schemeClr val="accent2"/>
                  </a:solidFill>
                  <a:latin typeface="Times New Roman" charset="0"/>
                </a:endParaRPr>
              </a:p>
            </p:txBody>
          </p:sp>
          <p:sp>
            <p:nvSpPr>
              <p:cNvPr id="18440" name="Rectangle 8"/>
              <p:cNvSpPr>
                <a:spLocks noChangeArrowheads="1"/>
              </p:cNvSpPr>
              <p:nvPr/>
            </p:nvSpPr>
            <p:spPr bwMode="auto">
              <a:xfrm>
                <a:off x="257" y="845"/>
                <a:ext cx="1662" cy="510"/>
              </a:xfrm>
              <a:prstGeom prst="rect">
                <a:avLst/>
              </a:prstGeom>
              <a:solidFill>
                <a:schemeClr val="bg1"/>
              </a:solidFill>
              <a:ln w="12700">
                <a:noFill/>
                <a:miter lim="800000"/>
                <a:headEnd type="none" w="sm" len="sm"/>
                <a:tailEnd type="none" w="sm" len="sm"/>
              </a:ln>
              <a:effectLst/>
            </p:spPr>
            <p:txBody>
              <a:bodyPr anchor="ctr"/>
              <a:lstStyle/>
              <a:p>
                <a:pPr algn="ctr"/>
                <a:r>
                  <a:rPr lang="en-US" sz="2400" b="1" dirty="0">
                    <a:solidFill>
                      <a:schemeClr val="tx2"/>
                    </a:solidFill>
                  </a:rPr>
                  <a:t>Tangible Resources</a:t>
                </a:r>
              </a:p>
            </p:txBody>
          </p:sp>
        </p:grpSp>
      </p:grpSp>
      <p:sp>
        <p:nvSpPr>
          <p:cNvPr id="4" name="Slide Number Placeholder 3"/>
          <p:cNvSpPr>
            <a:spLocks noGrp="1"/>
          </p:cNvSpPr>
          <p:nvPr>
            <p:ph type="sldNum" sz="quarter" idx="12"/>
          </p:nvPr>
        </p:nvSpPr>
        <p:spPr/>
        <p:txBody>
          <a:bodyPr/>
          <a:lstStyle/>
          <a:p>
            <a:fld id="{B2E69481-C428-4771-9FA9-CCBED72DD0C4}" type="slidenum">
              <a:rPr lang="en-US" smtClean="0"/>
              <a:t>6</a:t>
            </a:fld>
            <a:endParaRPr lang="en-US"/>
          </a:p>
        </p:txBody>
      </p:sp>
    </p:spTree>
    <p:extLst>
      <p:ext uri="{BB962C8B-B14F-4D97-AF65-F5344CB8AC3E}">
        <p14:creationId xmlns:p14="http://schemas.microsoft.com/office/powerpoint/2010/main" val="107761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1+#ppt_w/2"/>
                                          </p:val>
                                        </p:tav>
                                        <p:tav tm="100000">
                                          <p:val>
                                            <p:strVal val="#ppt_x"/>
                                          </p:val>
                                        </p:tav>
                                      </p:tavLst>
                                    </p:anim>
                                    <p:anim calcmode="lin" valueType="num">
                                      <p:cBhvr additive="base">
                                        <p:cTn id="8" dur="500" fill="hold"/>
                                        <p:tgtEl>
                                          <p:spTgt spid="184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8" fill="hold" grpId="0" nodeType="clickEffect">
                                  <p:stCondLst>
                                    <p:cond delay="0"/>
                                  </p:stCondLst>
                                  <p:childTnLst>
                                    <p:set>
                                      <p:cBhvr>
                                        <p:cTn id="17" dur="1" fill="hold">
                                          <p:stCondLst>
                                            <p:cond delay="0"/>
                                          </p:stCondLst>
                                        </p:cTn>
                                        <p:tgtEl>
                                          <p:spTgt spid="18435">
                                            <p:txEl>
                                              <p:pRg st="0" end="0"/>
                                            </p:txEl>
                                          </p:spTgt>
                                        </p:tgtEl>
                                        <p:attrNameLst>
                                          <p:attrName>style.visibility</p:attrName>
                                        </p:attrNameLst>
                                      </p:cBhvr>
                                      <p:to>
                                        <p:strVal val="visible"/>
                                      </p:to>
                                    </p:set>
                                    <p:anim calcmode="lin" valueType="num">
                                      <p:cBhvr>
                                        <p:cTn id="18" dur="500" fill="hold"/>
                                        <p:tgtEl>
                                          <p:spTgt spid="18435">
                                            <p:txEl>
                                              <p:pRg st="0" end="0"/>
                                            </p:txEl>
                                          </p:spTgt>
                                        </p:tgtEl>
                                        <p:attrNameLst>
                                          <p:attrName>ppt_x</p:attrName>
                                        </p:attrNameLst>
                                      </p:cBhvr>
                                      <p:tavLst>
                                        <p:tav tm="0">
                                          <p:val>
                                            <p:strVal val="#ppt_x-#ppt_w/2"/>
                                          </p:val>
                                        </p:tav>
                                        <p:tav tm="100000">
                                          <p:val>
                                            <p:strVal val="#ppt_x"/>
                                          </p:val>
                                        </p:tav>
                                      </p:tavLst>
                                    </p:anim>
                                    <p:anim calcmode="lin" valueType="num">
                                      <p:cBhvr>
                                        <p:cTn id="19" dur="500" fill="hold"/>
                                        <p:tgtEl>
                                          <p:spTgt spid="18435">
                                            <p:txEl>
                                              <p:pRg st="0" end="0"/>
                                            </p:txEl>
                                          </p:spTgt>
                                        </p:tgtEl>
                                        <p:attrNameLst>
                                          <p:attrName>ppt_y</p:attrName>
                                        </p:attrNameLst>
                                      </p:cBhvr>
                                      <p:tavLst>
                                        <p:tav tm="0">
                                          <p:val>
                                            <p:strVal val="#ppt_y"/>
                                          </p:val>
                                        </p:tav>
                                        <p:tav tm="100000">
                                          <p:val>
                                            <p:strVal val="#ppt_y"/>
                                          </p:val>
                                        </p:tav>
                                      </p:tavLst>
                                    </p:anim>
                                    <p:anim calcmode="lin" valueType="num">
                                      <p:cBhvr>
                                        <p:cTn id="20"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184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8" fill="hold" grpId="0" nodeType="clickEffect">
                                  <p:stCondLst>
                                    <p:cond delay="0"/>
                                  </p:stCondLst>
                                  <p:childTnLst>
                                    <p:set>
                                      <p:cBhvr>
                                        <p:cTn id="25" dur="1" fill="hold">
                                          <p:stCondLst>
                                            <p:cond delay="0"/>
                                          </p:stCondLst>
                                        </p:cTn>
                                        <p:tgtEl>
                                          <p:spTgt spid="18435">
                                            <p:txEl>
                                              <p:pRg st="1" end="1"/>
                                            </p:txEl>
                                          </p:spTgt>
                                        </p:tgtEl>
                                        <p:attrNameLst>
                                          <p:attrName>style.visibility</p:attrName>
                                        </p:attrNameLst>
                                      </p:cBhvr>
                                      <p:to>
                                        <p:strVal val="visible"/>
                                      </p:to>
                                    </p:set>
                                    <p:anim calcmode="lin" valueType="num">
                                      <p:cBhvr>
                                        <p:cTn id="26" dur="500" fill="hold"/>
                                        <p:tgtEl>
                                          <p:spTgt spid="18435">
                                            <p:txEl>
                                              <p:pRg st="1" end="1"/>
                                            </p:txEl>
                                          </p:spTgt>
                                        </p:tgtEl>
                                        <p:attrNameLst>
                                          <p:attrName>ppt_x</p:attrName>
                                        </p:attrNameLst>
                                      </p:cBhvr>
                                      <p:tavLst>
                                        <p:tav tm="0">
                                          <p:val>
                                            <p:strVal val="#ppt_x-#ppt_w/2"/>
                                          </p:val>
                                        </p:tav>
                                        <p:tav tm="100000">
                                          <p:val>
                                            <p:strVal val="#ppt_x"/>
                                          </p:val>
                                        </p:tav>
                                      </p:tavLst>
                                    </p:anim>
                                    <p:anim calcmode="lin" valueType="num">
                                      <p:cBhvr>
                                        <p:cTn id="27" dur="500" fill="hold"/>
                                        <p:tgtEl>
                                          <p:spTgt spid="18435">
                                            <p:txEl>
                                              <p:pRg st="1" end="1"/>
                                            </p:txEl>
                                          </p:spTgt>
                                        </p:tgtEl>
                                        <p:attrNameLst>
                                          <p:attrName>ppt_y</p:attrName>
                                        </p:attrNameLst>
                                      </p:cBhvr>
                                      <p:tavLst>
                                        <p:tav tm="0">
                                          <p:val>
                                            <p:strVal val="#ppt_y"/>
                                          </p:val>
                                        </p:tav>
                                        <p:tav tm="100000">
                                          <p:val>
                                            <p:strVal val="#ppt_y"/>
                                          </p:val>
                                        </p:tav>
                                      </p:tavLst>
                                    </p:anim>
                                    <p:anim calcmode="lin" valueType="num">
                                      <p:cBhvr>
                                        <p:cTn id="28"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18435">
                                            <p:txEl>
                                              <p:pRg st="1" end="1"/>
                                            </p:txEl>
                                          </p:spTgt>
                                        </p:tgtEl>
                                        <p:attrNameLst>
                                          <p:attrName>ppt_h</p:attrName>
                                        </p:attrNameLst>
                                      </p:cBhvr>
                                      <p:tavLst>
                                        <p:tav tm="0">
                                          <p:val>
                                            <p:strVal val="#ppt_h"/>
                                          </p:val>
                                        </p:tav>
                                        <p:tav tm="100000">
                                          <p:val>
                                            <p:strVal val="#ppt_h"/>
                                          </p:val>
                                        </p:tav>
                                      </p:tavLst>
                                    </p:anim>
                                  </p:childTnLst>
                                </p:cTn>
                              </p:par>
                              <p:par>
                                <p:cTn id="30" presetID="17" presetClass="entr" presetSubtype="8" fill="hold" grpId="0" nodeType="withEffect">
                                  <p:stCondLst>
                                    <p:cond delay="0"/>
                                  </p:stCondLst>
                                  <p:childTnLst>
                                    <p:set>
                                      <p:cBhvr>
                                        <p:cTn id="31" dur="1" fill="hold">
                                          <p:stCondLst>
                                            <p:cond delay="0"/>
                                          </p:stCondLst>
                                        </p:cTn>
                                        <p:tgtEl>
                                          <p:spTgt spid="18435">
                                            <p:txEl>
                                              <p:pRg st="2" end="2"/>
                                            </p:txEl>
                                          </p:spTgt>
                                        </p:tgtEl>
                                        <p:attrNameLst>
                                          <p:attrName>style.visibility</p:attrName>
                                        </p:attrNameLst>
                                      </p:cBhvr>
                                      <p:to>
                                        <p:strVal val="visible"/>
                                      </p:to>
                                    </p:set>
                                    <p:anim calcmode="lin" valueType="num">
                                      <p:cBhvr>
                                        <p:cTn id="32" dur="500" fill="hold"/>
                                        <p:tgtEl>
                                          <p:spTgt spid="18435">
                                            <p:txEl>
                                              <p:pRg st="2" end="2"/>
                                            </p:txEl>
                                          </p:spTgt>
                                        </p:tgtEl>
                                        <p:attrNameLst>
                                          <p:attrName>ppt_x</p:attrName>
                                        </p:attrNameLst>
                                      </p:cBhvr>
                                      <p:tavLst>
                                        <p:tav tm="0">
                                          <p:val>
                                            <p:strVal val="#ppt_x-#ppt_w/2"/>
                                          </p:val>
                                        </p:tav>
                                        <p:tav tm="100000">
                                          <p:val>
                                            <p:strVal val="#ppt_x"/>
                                          </p:val>
                                        </p:tav>
                                      </p:tavLst>
                                    </p:anim>
                                    <p:anim calcmode="lin" valueType="num">
                                      <p:cBhvr>
                                        <p:cTn id="33" dur="500" fill="hold"/>
                                        <p:tgtEl>
                                          <p:spTgt spid="18435">
                                            <p:txEl>
                                              <p:pRg st="2" end="2"/>
                                            </p:txEl>
                                          </p:spTgt>
                                        </p:tgtEl>
                                        <p:attrNameLst>
                                          <p:attrName>ppt_y</p:attrName>
                                        </p:attrNameLst>
                                      </p:cBhvr>
                                      <p:tavLst>
                                        <p:tav tm="0">
                                          <p:val>
                                            <p:strVal val="#ppt_y"/>
                                          </p:val>
                                        </p:tav>
                                        <p:tav tm="100000">
                                          <p:val>
                                            <p:strVal val="#ppt_y"/>
                                          </p:val>
                                        </p:tav>
                                      </p:tavLst>
                                    </p:anim>
                                    <p:anim calcmode="lin" valueType="num">
                                      <p:cBhvr>
                                        <p:cTn id="34"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18435">
                                            <p:txEl>
                                              <p:pRg st="2" end="2"/>
                                            </p:txEl>
                                          </p:spTgt>
                                        </p:tgtEl>
                                        <p:attrNameLst>
                                          <p:attrName>ppt_h</p:attrName>
                                        </p:attrNameLst>
                                      </p:cBhvr>
                                      <p:tavLst>
                                        <p:tav tm="0">
                                          <p:val>
                                            <p:strVal val="#ppt_h"/>
                                          </p:val>
                                        </p:tav>
                                        <p:tav tm="100000">
                                          <p:val>
                                            <p:strVal val="#ppt_h"/>
                                          </p:val>
                                        </p:tav>
                                      </p:tavLst>
                                    </p:anim>
                                  </p:childTnLst>
                                </p:cTn>
                              </p:par>
                              <p:par>
                                <p:cTn id="36" presetID="17" presetClass="entr" presetSubtype="8" fill="hold" grpId="0" nodeType="withEffect">
                                  <p:stCondLst>
                                    <p:cond delay="0"/>
                                  </p:stCondLst>
                                  <p:childTnLst>
                                    <p:set>
                                      <p:cBhvr>
                                        <p:cTn id="37" dur="1" fill="hold">
                                          <p:stCondLst>
                                            <p:cond delay="0"/>
                                          </p:stCondLst>
                                        </p:cTn>
                                        <p:tgtEl>
                                          <p:spTgt spid="18435">
                                            <p:txEl>
                                              <p:pRg st="3" end="3"/>
                                            </p:txEl>
                                          </p:spTgt>
                                        </p:tgtEl>
                                        <p:attrNameLst>
                                          <p:attrName>style.visibility</p:attrName>
                                        </p:attrNameLst>
                                      </p:cBhvr>
                                      <p:to>
                                        <p:strVal val="visible"/>
                                      </p:to>
                                    </p:set>
                                    <p:anim calcmode="lin" valueType="num">
                                      <p:cBhvr>
                                        <p:cTn id="38" dur="500" fill="hold"/>
                                        <p:tgtEl>
                                          <p:spTgt spid="18435">
                                            <p:txEl>
                                              <p:pRg st="3" end="3"/>
                                            </p:txEl>
                                          </p:spTgt>
                                        </p:tgtEl>
                                        <p:attrNameLst>
                                          <p:attrName>ppt_x</p:attrName>
                                        </p:attrNameLst>
                                      </p:cBhvr>
                                      <p:tavLst>
                                        <p:tav tm="0">
                                          <p:val>
                                            <p:strVal val="#ppt_x-#ppt_w/2"/>
                                          </p:val>
                                        </p:tav>
                                        <p:tav tm="100000">
                                          <p:val>
                                            <p:strVal val="#ppt_x"/>
                                          </p:val>
                                        </p:tav>
                                      </p:tavLst>
                                    </p:anim>
                                    <p:anim calcmode="lin" valueType="num">
                                      <p:cBhvr>
                                        <p:cTn id="39" dur="500" fill="hold"/>
                                        <p:tgtEl>
                                          <p:spTgt spid="18435">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18435">
                                            <p:txEl>
                                              <p:pRg st="3" end="3"/>
                                            </p:txEl>
                                          </p:spTgt>
                                        </p:tgtEl>
                                        <p:attrNameLst>
                                          <p:attrName>ppt_h</p:attrName>
                                        </p:attrNameLst>
                                      </p:cBhvr>
                                      <p:tavLst>
                                        <p:tav tm="0">
                                          <p:val>
                                            <p:strVal val="#ppt_h"/>
                                          </p:val>
                                        </p:tav>
                                        <p:tav tm="100000">
                                          <p:val>
                                            <p:strVal val="#ppt_h"/>
                                          </p:val>
                                        </p:tav>
                                      </p:tavLst>
                                    </p:anim>
                                  </p:childTnLst>
                                </p:cTn>
                              </p:par>
                              <p:par>
                                <p:cTn id="42" presetID="17" presetClass="entr" presetSubtype="8" fill="hold" grpId="0" nodeType="withEffect">
                                  <p:stCondLst>
                                    <p:cond delay="0"/>
                                  </p:stCondLst>
                                  <p:childTnLst>
                                    <p:set>
                                      <p:cBhvr>
                                        <p:cTn id="43" dur="1" fill="hold">
                                          <p:stCondLst>
                                            <p:cond delay="0"/>
                                          </p:stCondLst>
                                        </p:cTn>
                                        <p:tgtEl>
                                          <p:spTgt spid="18435">
                                            <p:txEl>
                                              <p:pRg st="4" end="4"/>
                                            </p:txEl>
                                          </p:spTgt>
                                        </p:tgtEl>
                                        <p:attrNameLst>
                                          <p:attrName>style.visibility</p:attrName>
                                        </p:attrNameLst>
                                      </p:cBhvr>
                                      <p:to>
                                        <p:strVal val="visible"/>
                                      </p:to>
                                    </p:set>
                                    <p:anim calcmode="lin" valueType="num">
                                      <p:cBhvr>
                                        <p:cTn id="44" dur="500" fill="hold"/>
                                        <p:tgtEl>
                                          <p:spTgt spid="18435">
                                            <p:txEl>
                                              <p:pRg st="4" end="4"/>
                                            </p:txEl>
                                          </p:spTgt>
                                        </p:tgtEl>
                                        <p:attrNameLst>
                                          <p:attrName>ppt_x</p:attrName>
                                        </p:attrNameLst>
                                      </p:cBhvr>
                                      <p:tavLst>
                                        <p:tav tm="0">
                                          <p:val>
                                            <p:strVal val="#ppt_x-#ppt_w/2"/>
                                          </p:val>
                                        </p:tav>
                                        <p:tav tm="100000">
                                          <p:val>
                                            <p:strVal val="#ppt_x"/>
                                          </p:val>
                                        </p:tav>
                                      </p:tavLst>
                                    </p:anim>
                                    <p:anim calcmode="lin" valueType="num">
                                      <p:cBhvr>
                                        <p:cTn id="45" dur="500" fill="hold"/>
                                        <p:tgtEl>
                                          <p:spTgt spid="18435">
                                            <p:txEl>
                                              <p:pRg st="4" end="4"/>
                                            </p:txEl>
                                          </p:spTgt>
                                        </p:tgtEl>
                                        <p:attrNameLst>
                                          <p:attrName>ppt_y</p:attrName>
                                        </p:attrNameLst>
                                      </p:cBhvr>
                                      <p:tavLst>
                                        <p:tav tm="0">
                                          <p:val>
                                            <p:strVal val="#ppt_y"/>
                                          </p:val>
                                        </p:tav>
                                        <p:tav tm="100000">
                                          <p:val>
                                            <p:strVal val="#ppt_y"/>
                                          </p:val>
                                        </p:tav>
                                      </p:tavLst>
                                    </p:anim>
                                    <p:anim calcmode="lin" valueType="num">
                                      <p:cBhvr>
                                        <p:cTn id="46"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1843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7" presetClass="entr" presetSubtype="8" fill="hold" grpId="0" nodeType="clickEffect">
                                  <p:stCondLst>
                                    <p:cond delay="0"/>
                                  </p:stCondLst>
                                  <p:childTnLst>
                                    <p:set>
                                      <p:cBhvr>
                                        <p:cTn id="51" dur="1" fill="hold">
                                          <p:stCondLst>
                                            <p:cond delay="0"/>
                                          </p:stCondLst>
                                        </p:cTn>
                                        <p:tgtEl>
                                          <p:spTgt spid="18435">
                                            <p:txEl>
                                              <p:pRg st="5" end="5"/>
                                            </p:txEl>
                                          </p:spTgt>
                                        </p:tgtEl>
                                        <p:attrNameLst>
                                          <p:attrName>style.visibility</p:attrName>
                                        </p:attrNameLst>
                                      </p:cBhvr>
                                      <p:to>
                                        <p:strVal val="visible"/>
                                      </p:to>
                                    </p:set>
                                    <p:anim calcmode="lin" valueType="num">
                                      <p:cBhvr>
                                        <p:cTn id="52" dur="500" fill="hold"/>
                                        <p:tgtEl>
                                          <p:spTgt spid="18435">
                                            <p:txEl>
                                              <p:pRg st="5" end="5"/>
                                            </p:txEl>
                                          </p:spTgt>
                                        </p:tgtEl>
                                        <p:attrNameLst>
                                          <p:attrName>ppt_x</p:attrName>
                                        </p:attrNameLst>
                                      </p:cBhvr>
                                      <p:tavLst>
                                        <p:tav tm="0">
                                          <p:val>
                                            <p:strVal val="#ppt_x-#ppt_w/2"/>
                                          </p:val>
                                        </p:tav>
                                        <p:tav tm="100000">
                                          <p:val>
                                            <p:strVal val="#ppt_x"/>
                                          </p:val>
                                        </p:tav>
                                      </p:tavLst>
                                    </p:anim>
                                    <p:anim calcmode="lin" valueType="num">
                                      <p:cBhvr>
                                        <p:cTn id="53" dur="500" fill="hold"/>
                                        <p:tgtEl>
                                          <p:spTgt spid="18435">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18435">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18435">
                                            <p:txEl>
                                              <p:pRg st="5" end="5"/>
                                            </p:txEl>
                                          </p:spTgt>
                                        </p:tgtEl>
                                        <p:attrNameLst>
                                          <p:attrName>ppt_h</p:attrName>
                                        </p:attrNameLst>
                                      </p:cBhvr>
                                      <p:tavLst>
                                        <p:tav tm="0">
                                          <p:val>
                                            <p:strVal val="#ppt_h"/>
                                          </p:val>
                                        </p:tav>
                                        <p:tav tm="100000">
                                          <p:val>
                                            <p:strVal val="#ppt_h"/>
                                          </p:val>
                                        </p:tav>
                                      </p:tavLst>
                                    </p:anim>
                                  </p:childTnLst>
                                </p:cTn>
                              </p:par>
                              <p:par>
                                <p:cTn id="56" presetID="17" presetClass="entr" presetSubtype="8" fill="hold" grpId="0" nodeType="withEffect">
                                  <p:stCondLst>
                                    <p:cond delay="0"/>
                                  </p:stCondLst>
                                  <p:childTnLst>
                                    <p:set>
                                      <p:cBhvr>
                                        <p:cTn id="57" dur="1" fill="hold">
                                          <p:stCondLst>
                                            <p:cond delay="0"/>
                                          </p:stCondLst>
                                        </p:cTn>
                                        <p:tgtEl>
                                          <p:spTgt spid="18435">
                                            <p:txEl>
                                              <p:pRg st="6" end="6"/>
                                            </p:txEl>
                                          </p:spTgt>
                                        </p:tgtEl>
                                        <p:attrNameLst>
                                          <p:attrName>style.visibility</p:attrName>
                                        </p:attrNameLst>
                                      </p:cBhvr>
                                      <p:to>
                                        <p:strVal val="visible"/>
                                      </p:to>
                                    </p:set>
                                    <p:anim calcmode="lin" valueType="num">
                                      <p:cBhvr>
                                        <p:cTn id="58" dur="500" fill="hold"/>
                                        <p:tgtEl>
                                          <p:spTgt spid="18435">
                                            <p:txEl>
                                              <p:pRg st="6" end="6"/>
                                            </p:txEl>
                                          </p:spTgt>
                                        </p:tgtEl>
                                        <p:attrNameLst>
                                          <p:attrName>ppt_x</p:attrName>
                                        </p:attrNameLst>
                                      </p:cBhvr>
                                      <p:tavLst>
                                        <p:tav tm="0">
                                          <p:val>
                                            <p:strVal val="#ppt_x-#ppt_w/2"/>
                                          </p:val>
                                        </p:tav>
                                        <p:tav tm="100000">
                                          <p:val>
                                            <p:strVal val="#ppt_x"/>
                                          </p:val>
                                        </p:tav>
                                      </p:tavLst>
                                    </p:anim>
                                    <p:anim calcmode="lin" valueType="num">
                                      <p:cBhvr>
                                        <p:cTn id="59" dur="500" fill="hold"/>
                                        <p:tgtEl>
                                          <p:spTgt spid="18435">
                                            <p:txEl>
                                              <p:pRg st="6" end="6"/>
                                            </p:txEl>
                                          </p:spTgt>
                                        </p:tgtEl>
                                        <p:attrNameLst>
                                          <p:attrName>ppt_y</p:attrName>
                                        </p:attrNameLst>
                                      </p:cBhvr>
                                      <p:tavLst>
                                        <p:tav tm="0">
                                          <p:val>
                                            <p:strVal val="#ppt_y"/>
                                          </p:val>
                                        </p:tav>
                                        <p:tav tm="100000">
                                          <p:val>
                                            <p:strVal val="#ppt_y"/>
                                          </p:val>
                                        </p:tav>
                                      </p:tavLst>
                                    </p:anim>
                                    <p:anim calcmode="lin" valueType="num">
                                      <p:cBhvr>
                                        <p:cTn id="60" dur="500" fill="hold"/>
                                        <p:tgtEl>
                                          <p:spTgt spid="18435">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18435">
                                            <p:txEl>
                                              <p:pRg st="6" end="6"/>
                                            </p:txEl>
                                          </p:spTgt>
                                        </p:tgtEl>
                                        <p:attrNameLst>
                                          <p:attrName>ppt_h</p:attrName>
                                        </p:attrNameLst>
                                      </p:cBhvr>
                                      <p:tavLst>
                                        <p:tav tm="0">
                                          <p:val>
                                            <p:strVal val="#ppt_h"/>
                                          </p:val>
                                        </p:tav>
                                        <p:tav tm="100000">
                                          <p:val>
                                            <p:strVal val="#ppt_h"/>
                                          </p:val>
                                        </p:tav>
                                      </p:tavLst>
                                    </p:anim>
                                  </p:childTnLst>
                                </p:cTn>
                              </p:par>
                              <p:par>
                                <p:cTn id="62" presetID="17" presetClass="entr" presetSubtype="8" fill="hold" grpId="0" nodeType="withEffect">
                                  <p:stCondLst>
                                    <p:cond delay="0"/>
                                  </p:stCondLst>
                                  <p:childTnLst>
                                    <p:set>
                                      <p:cBhvr>
                                        <p:cTn id="63" dur="1" fill="hold">
                                          <p:stCondLst>
                                            <p:cond delay="0"/>
                                          </p:stCondLst>
                                        </p:cTn>
                                        <p:tgtEl>
                                          <p:spTgt spid="18435">
                                            <p:txEl>
                                              <p:pRg st="7" end="7"/>
                                            </p:txEl>
                                          </p:spTgt>
                                        </p:tgtEl>
                                        <p:attrNameLst>
                                          <p:attrName>style.visibility</p:attrName>
                                        </p:attrNameLst>
                                      </p:cBhvr>
                                      <p:to>
                                        <p:strVal val="visible"/>
                                      </p:to>
                                    </p:set>
                                    <p:anim calcmode="lin" valueType="num">
                                      <p:cBhvr>
                                        <p:cTn id="64" dur="500" fill="hold"/>
                                        <p:tgtEl>
                                          <p:spTgt spid="18435">
                                            <p:txEl>
                                              <p:pRg st="7" end="7"/>
                                            </p:txEl>
                                          </p:spTgt>
                                        </p:tgtEl>
                                        <p:attrNameLst>
                                          <p:attrName>ppt_x</p:attrName>
                                        </p:attrNameLst>
                                      </p:cBhvr>
                                      <p:tavLst>
                                        <p:tav tm="0">
                                          <p:val>
                                            <p:strVal val="#ppt_x-#ppt_w/2"/>
                                          </p:val>
                                        </p:tav>
                                        <p:tav tm="100000">
                                          <p:val>
                                            <p:strVal val="#ppt_x"/>
                                          </p:val>
                                        </p:tav>
                                      </p:tavLst>
                                    </p:anim>
                                    <p:anim calcmode="lin" valueType="num">
                                      <p:cBhvr>
                                        <p:cTn id="65" dur="500" fill="hold"/>
                                        <p:tgtEl>
                                          <p:spTgt spid="18435">
                                            <p:txEl>
                                              <p:pRg st="7" end="7"/>
                                            </p:txEl>
                                          </p:spTgt>
                                        </p:tgtEl>
                                        <p:attrNameLst>
                                          <p:attrName>ppt_y</p:attrName>
                                        </p:attrNameLst>
                                      </p:cBhvr>
                                      <p:tavLst>
                                        <p:tav tm="0">
                                          <p:val>
                                            <p:strVal val="#ppt_y"/>
                                          </p:val>
                                        </p:tav>
                                        <p:tav tm="100000">
                                          <p:val>
                                            <p:strVal val="#ppt_y"/>
                                          </p:val>
                                        </p:tav>
                                      </p:tavLst>
                                    </p:anim>
                                    <p:anim calcmode="lin" valueType="num">
                                      <p:cBhvr>
                                        <p:cTn id="66" dur="500" fill="hold"/>
                                        <p:tgtEl>
                                          <p:spTgt spid="18435">
                                            <p:txEl>
                                              <p:pRg st="7" end="7"/>
                                            </p:txEl>
                                          </p:spTgt>
                                        </p:tgtEl>
                                        <p:attrNameLst>
                                          <p:attrName>ppt_w</p:attrName>
                                        </p:attrNameLst>
                                      </p:cBhvr>
                                      <p:tavLst>
                                        <p:tav tm="0">
                                          <p:val>
                                            <p:fltVal val="0"/>
                                          </p:val>
                                        </p:tav>
                                        <p:tav tm="100000">
                                          <p:val>
                                            <p:strVal val="#ppt_w"/>
                                          </p:val>
                                        </p:tav>
                                      </p:tavLst>
                                    </p:anim>
                                    <p:anim calcmode="lin" valueType="num">
                                      <p:cBhvr>
                                        <p:cTn id="67" dur="500" fill="hold"/>
                                        <p:tgtEl>
                                          <p:spTgt spid="18435">
                                            <p:txEl>
                                              <p:pRg st="7" end="7"/>
                                            </p:txEl>
                                          </p:spTgt>
                                        </p:tgtEl>
                                        <p:attrNameLst>
                                          <p:attrName>ppt_h</p:attrName>
                                        </p:attrNameLst>
                                      </p:cBhvr>
                                      <p:tavLst>
                                        <p:tav tm="0">
                                          <p:val>
                                            <p:strVal val="#ppt_h"/>
                                          </p:val>
                                        </p:tav>
                                        <p:tav tm="100000">
                                          <p:val>
                                            <p:strVal val="#ppt_h"/>
                                          </p:val>
                                        </p:tav>
                                      </p:tavLst>
                                    </p:anim>
                                  </p:childTnLst>
                                </p:cTn>
                              </p:par>
                              <p:par>
                                <p:cTn id="68" presetID="17" presetClass="entr" presetSubtype="8" fill="hold" grpId="0" nodeType="withEffect">
                                  <p:stCondLst>
                                    <p:cond delay="0"/>
                                  </p:stCondLst>
                                  <p:childTnLst>
                                    <p:set>
                                      <p:cBhvr>
                                        <p:cTn id="69" dur="1" fill="hold">
                                          <p:stCondLst>
                                            <p:cond delay="0"/>
                                          </p:stCondLst>
                                        </p:cTn>
                                        <p:tgtEl>
                                          <p:spTgt spid="18435">
                                            <p:txEl>
                                              <p:pRg st="8" end="8"/>
                                            </p:txEl>
                                          </p:spTgt>
                                        </p:tgtEl>
                                        <p:attrNameLst>
                                          <p:attrName>style.visibility</p:attrName>
                                        </p:attrNameLst>
                                      </p:cBhvr>
                                      <p:to>
                                        <p:strVal val="visible"/>
                                      </p:to>
                                    </p:set>
                                    <p:anim calcmode="lin" valueType="num">
                                      <p:cBhvr>
                                        <p:cTn id="70" dur="500" fill="hold"/>
                                        <p:tgtEl>
                                          <p:spTgt spid="18435">
                                            <p:txEl>
                                              <p:pRg st="8" end="8"/>
                                            </p:txEl>
                                          </p:spTgt>
                                        </p:tgtEl>
                                        <p:attrNameLst>
                                          <p:attrName>ppt_x</p:attrName>
                                        </p:attrNameLst>
                                      </p:cBhvr>
                                      <p:tavLst>
                                        <p:tav tm="0">
                                          <p:val>
                                            <p:strVal val="#ppt_x-#ppt_w/2"/>
                                          </p:val>
                                        </p:tav>
                                        <p:tav tm="100000">
                                          <p:val>
                                            <p:strVal val="#ppt_x"/>
                                          </p:val>
                                        </p:tav>
                                      </p:tavLst>
                                    </p:anim>
                                    <p:anim calcmode="lin" valueType="num">
                                      <p:cBhvr>
                                        <p:cTn id="71" dur="500" fill="hold"/>
                                        <p:tgtEl>
                                          <p:spTgt spid="18435">
                                            <p:txEl>
                                              <p:pRg st="8" end="8"/>
                                            </p:txEl>
                                          </p:spTgt>
                                        </p:tgtEl>
                                        <p:attrNameLst>
                                          <p:attrName>ppt_y</p:attrName>
                                        </p:attrNameLst>
                                      </p:cBhvr>
                                      <p:tavLst>
                                        <p:tav tm="0">
                                          <p:val>
                                            <p:strVal val="#ppt_y"/>
                                          </p:val>
                                        </p:tav>
                                        <p:tav tm="100000">
                                          <p:val>
                                            <p:strVal val="#ppt_y"/>
                                          </p:val>
                                        </p:tav>
                                      </p:tavLst>
                                    </p:anim>
                                    <p:anim calcmode="lin" valueType="num">
                                      <p:cBhvr>
                                        <p:cTn id="72" dur="500" fill="hold"/>
                                        <p:tgtEl>
                                          <p:spTgt spid="18435">
                                            <p:txEl>
                                              <p:pRg st="8" end="8"/>
                                            </p:txEl>
                                          </p:spTgt>
                                        </p:tgtEl>
                                        <p:attrNameLst>
                                          <p:attrName>ppt_w</p:attrName>
                                        </p:attrNameLst>
                                      </p:cBhvr>
                                      <p:tavLst>
                                        <p:tav tm="0">
                                          <p:val>
                                            <p:fltVal val="0"/>
                                          </p:val>
                                        </p:tav>
                                        <p:tav tm="100000">
                                          <p:val>
                                            <p:strVal val="#ppt_w"/>
                                          </p:val>
                                        </p:tav>
                                      </p:tavLst>
                                    </p:anim>
                                    <p:anim calcmode="lin" valueType="num">
                                      <p:cBhvr>
                                        <p:cTn id="73" dur="500" fill="hold"/>
                                        <p:tgtEl>
                                          <p:spTgt spid="18435">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xfrm>
            <a:off x="457200" y="76200"/>
            <a:ext cx="8229600" cy="1143000"/>
          </a:xfrm>
        </p:spPr>
        <p:txBody>
          <a:bodyPr/>
          <a:lstStyle/>
          <a:p>
            <a:r>
              <a:rPr lang="en-US" dirty="0"/>
              <a:t>Types of Resources</a:t>
            </a:r>
          </a:p>
        </p:txBody>
      </p:sp>
      <p:sp>
        <p:nvSpPr>
          <p:cNvPr id="19458" name="Rectangle 2"/>
          <p:cNvSpPr>
            <a:spLocks noGrp="1" noChangeArrowheads="1"/>
          </p:cNvSpPr>
          <p:nvPr>
            <p:ph idx="1"/>
          </p:nvPr>
        </p:nvSpPr>
        <p:spPr>
          <a:xfrm>
            <a:off x="3365500" y="2620963"/>
            <a:ext cx="5321300" cy="3414712"/>
          </a:xfrm>
        </p:spPr>
        <p:txBody>
          <a:bodyPr>
            <a:noAutofit/>
          </a:bodyPr>
          <a:lstStyle/>
          <a:p>
            <a:pPr marL="400050" lvl="1"/>
            <a:r>
              <a:rPr lang="en-US" sz="2400" dirty="0"/>
              <a:t>Technological resources</a:t>
            </a:r>
          </a:p>
          <a:p>
            <a:pPr marL="966788" lvl="2"/>
            <a:r>
              <a:rPr lang="en-US" dirty="0"/>
              <a:t>Trade secrets</a:t>
            </a:r>
          </a:p>
          <a:p>
            <a:pPr marL="966788" lvl="2"/>
            <a:r>
              <a:rPr lang="en-US" dirty="0"/>
              <a:t>Innovative production processes</a:t>
            </a:r>
          </a:p>
          <a:p>
            <a:pPr marL="966788" lvl="2"/>
            <a:r>
              <a:rPr lang="en-US" dirty="0"/>
              <a:t>Patents, copyrights, trademarks</a:t>
            </a:r>
          </a:p>
          <a:p>
            <a:pPr marL="400050" lvl="1"/>
            <a:r>
              <a:rPr lang="en-US" sz="2400" dirty="0"/>
              <a:t>Organizational resources</a:t>
            </a:r>
          </a:p>
          <a:p>
            <a:pPr marL="966788" lvl="2"/>
            <a:r>
              <a:rPr lang="en-US" dirty="0"/>
              <a:t>Effective strategic planning processes</a:t>
            </a:r>
          </a:p>
          <a:p>
            <a:pPr marL="966788" lvl="2"/>
            <a:r>
              <a:rPr lang="en-US" dirty="0"/>
              <a:t>Excellent evaluation and control systems</a:t>
            </a:r>
          </a:p>
        </p:txBody>
      </p:sp>
      <p:grpSp>
        <p:nvGrpSpPr>
          <p:cNvPr id="2" name="Group 4"/>
          <p:cNvGrpSpPr>
            <a:grpSpLocks/>
          </p:cNvGrpSpPr>
          <p:nvPr/>
        </p:nvGrpSpPr>
        <p:grpSpPr bwMode="auto">
          <a:xfrm>
            <a:off x="341313" y="1281113"/>
            <a:ext cx="2857500" cy="1014412"/>
            <a:chOff x="215" y="807"/>
            <a:chExt cx="1800" cy="639"/>
          </a:xfrm>
        </p:grpSpPr>
        <p:sp>
          <p:nvSpPr>
            <p:cNvPr id="19461" name="Rectangle 5"/>
            <p:cNvSpPr>
              <a:spLocks noChangeArrowheads="1"/>
            </p:cNvSpPr>
            <p:nvPr/>
          </p:nvSpPr>
          <p:spPr bwMode="auto">
            <a:xfrm>
              <a:off x="268" y="860"/>
              <a:ext cx="1747" cy="586"/>
            </a:xfrm>
            <a:prstGeom prst="rect">
              <a:avLst/>
            </a:prstGeom>
            <a:solidFill>
              <a:srgbClr val="C0C0C0">
                <a:alpha val="50000"/>
              </a:srgbClr>
            </a:solidFill>
            <a:ln w="12700">
              <a:noFill/>
              <a:miter lim="800000"/>
              <a:headEnd type="none" w="sm" len="sm"/>
              <a:tailEnd type="none" w="sm" len="sm"/>
            </a:ln>
            <a:effectLst/>
          </p:spPr>
          <p:txBody>
            <a:bodyPr wrap="none" anchor="ctr"/>
            <a:lstStyle/>
            <a:p>
              <a:pPr algn="ctr"/>
              <a:endParaRPr lang="en-US" sz="2000">
                <a:solidFill>
                  <a:schemeClr val="accent2"/>
                </a:solidFill>
                <a:latin typeface="Times New Roman" charset="0"/>
              </a:endParaRPr>
            </a:p>
          </p:txBody>
        </p:sp>
        <p:grpSp>
          <p:nvGrpSpPr>
            <p:cNvPr id="3" name="Group 6"/>
            <p:cNvGrpSpPr>
              <a:grpSpLocks/>
            </p:cNvGrpSpPr>
            <p:nvPr/>
          </p:nvGrpSpPr>
          <p:grpSpPr bwMode="auto">
            <a:xfrm>
              <a:off x="215" y="807"/>
              <a:ext cx="1747" cy="586"/>
              <a:chOff x="215" y="807"/>
              <a:chExt cx="1747" cy="586"/>
            </a:xfrm>
          </p:grpSpPr>
          <p:sp>
            <p:nvSpPr>
              <p:cNvPr id="19463" name="Rectangle 7"/>
              <p:cNvSpPr>
                <a:spLocks noChangeArrowheads="1"/>
              </p:cNvSpPr>
              <p:nvPr/>
            </p:nvSpPr>
            <p:spPr bwMode="auto">
              <a:xfrm>
                <a:off x="215" y="807"/>
                <a:ext cx="1747" cy="586"/>
              </a:xfrm>
              <a:prstGeom prst="rect">
                <a:avLst/>
              </a:prstGeom>
              <a:gradFill rotWithShape="0">
                <a:gsLst>
                  <a:gs pos="0">
                    <a:schemeClr val="hlink">
                      <a:gamma/>
                      <a:shade val="56078"/>
                      <a:invGamma/>
                    </a:schemeClr>
                  </a:gs>
                  <a:gs pos="100000">
                    <a:schemeClr val="hlink"/>
                  </a:gs>
                </a:gsLst>
                <a:lin ang="0" scaled="1"/>
              </a:gradFill>
              <a:ln w="12700">
                <a:noFill/>
                <a:miter lim="800000"/>
                <a:headEnd type="none" w="sm" len="sm"/>
                <a:tailEnd type="none" w="sm" len="sm"/>
              </a:ln>
              <a:effectLst/>
            </p:spPr>
            <p:txBody>
              <a:bodyPr wrap="none" anchor="ctr"/>
              <a:lstStyle/>
              <a:p>
                <a:pPr algn="ctr"/>
                <a:endParaRPr lang="en-US" sz="2000">
                  <a:solidFill>
                    <a:schemeClr val="accent2"/>
                  </a:solidFill>
                  <a:latin typeface="Times New Roman" charset="0"/>
                </a:endParaRPr>
              </a:p>
            </p:txBody>
          </p:sp>
          <p:sp>
            <p:nvSpPr>
              <p:cNvPr id="19464" name="Rectangle 8"/>
              <p:cNvSpPr>
                <a:spLocks noChangeArrowheads="1"/>
              </p:cNvSpPr>
              <p:nvPr/>
            </p:nvSpPr>
            <p:spPr bwMode="auto">
              <a:xfrm>
                <a:off x="257" y="845"/>
                <a:ext cx="1662" cy="510"/>
              </a:xfrm>
              <a:prstGeom prst="rect">
                <a:avLst/>
              </a:prstGeom>
              <a:solidFill>
                <a:schemeClr val="bg1"/>
              </a:solidFill>
              <a:ln w="12700">
                <a:noFill/>
                <a:miter lim="800000"/>
                <a:headEnd type="none" w="sm" len="sm"/>
                <a:tailEnd type="none" w="sm" len="sm"/>
              </a:ln>
              <a:effectLst/>
            </p:spPr>
            <p:txBody>
              <a:bodyPr anchor="ctr"/>
              <a:lstStyle/>
              <a:p>
                <a:pPr algn="ctr"/>
                <a:r>
                  <a:rPr lang="en-US" sz="2400" b="1" dirty="0">
                    <a:solidFill>
                      <a:schemeClr val="tx2"/>
                    </a:solidFill>
                  </a:rPr>
                  <a:t>Tangible Resources</a:t>
                </a:r>
              </a:p>
            </p:txBody>
          </p:sp>
        </p:grpSp>
      </p:grpSp>
      <p:sp>
        <p:nvSpPr>
          <p:cNvPr id="19466" name="Rectangle 10"/>
          <p:cNvSpPr>
            <a:spLocks noChangeArrowheads="1"/>
          </p:cNvSpPr>
          <p:nvPr/>
        </p:nvSpPr>
        <p:spPr bwMode="auto">
          <a:xfrm>
            <a:off x="3303588" y="1300163"/>
            <a:ext cx="5210175" cy="1306512"/>
          </a:xfrm>
          <a:prstGeom prst="rect">
            <a:avLst/>
          </a:prstGeom>
          <a:noFill/>
          <a:ln w="9525">
            <a:noFill/>
            <a:miter lim="800000"/>
            <a:headEnd/>
            <a:tailEnd/>
          </a:ln>
          <a:effectLst/>
        </p:spPr>
        <p:txBody>
          <a:bodyPr/>
          <a:lstStyle/>
          <a:p>
            <a:pPr>
              <a:spcBef>
                <a:spcPct val="40000"/>
              </a:spcBef>
              <a:buClr>
                <a:srgbClr val="000066"/>
              </a:buClr>
            </a:pPr>
            <a:r>
              <a:rPr lang="en-US" sz="2400">
                <a:solidFill>
                  <a:srgbClr val="003366"/>
                </a:solidFill>
              </a:rPr>
              <a:t>Relatively easy to identify, and include physical and financial assets used to create value for customers</a:t>
            </a:r>
            <a:endParaRPr lang="en-US" sz="2000"/>
          </a:p>
        </p:txBody>
      </p:sp>
      <p:sp>
        <p:nvSpPr>
          <p:cNvPr id="4" name="Slide Number Placeholder 3"/>
          <p:cNvSpPr>
            <a:spLocks noGrp="1"/>
          </p:cNvSpPr>
          <p:nvPr>
            <p:ph type="sldNum" sz="quarter" idx="12"/>
          </p:nvPr>
        </p:nvSpPr>
        <p:spPr/>
        <p:txBody>
          <a:bodyPr/>
          <a:lstStyle/>
          <a:p>
            <a:fld id="{B2E69481-C428-4771-9FA9-CCBED72DD0C4}" type="slidenum">
              <a:rPr lang="en-US" smtClean="0"/>
              <a:t>7</a:t>
            </a:fld>
            <a:endParaRPr lang="en-US"/>
          </a:p>
        </p:txBody>
      </p:sp>
    </p:spTree>
    <p:extLst>
      <p:ext uri="{BB962C8B-B14F-4D97-AF65-F5344CB8AC3E}">
        <p14:creationId xmlns:p14="http://schemas.microsoft.com/office/powerpoint/2010/main" val="323463088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p:cTn id="7" dur="500" fill="hold"/>
                                        <p:tgtEl>
                                          <p:spTgt spid="19458">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945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9458">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9458">
                                            <p:txEl>
                                              <p:pRg st="0" end="0"/>
                                            </p:txEl>
                                          </p:spTgt>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19458">
                                            <p:txEl>
                                              <p:pRg st="1" end="1"/>
                                            </p:txEl>
                                          </p:spTgt>
                                        </p:tgtEl>
                                        <p:attrNameLst>
                                          <p:attrName>style.visibility</p:attrName>
                                        </p:attrNameLst>
                                      </p:cBhvr>
                                      <p:to>
                                        <p:strVal val="visible"/>
                                      </p:to>
                                    </p:set>
                                    <p:anim calcmode="lin" valueType="num">
                                      <p:cBhvr>
                                        <p:cTn id="13" dur="500" fill="hold"/>
                                        <p:tgtEl>
                                          <p:spTgt spid="19458">
                                            <p:txEl>
                                              <p:pRg st="1" end="1"/>
                                            </p:txEl>
                                          </p:spTgt>
                                        </p:tgtEl>
                                        <p:attrNameLst>
                                          <p:attrName>ppt_x</p:attrName>
                                        </p:attrNameLst>
                                      </p:cBhvr>
                                      <p:tavLst>
                                        <p:tav tm="0">
                                          <p:val>
                                            <p:strVal val="#ppt_x-#ppt_w/2"/>
                                          </p:val>
                                        </p:tav>
                                        <p:tav tm="100000">
                                          <p:val>
                                            <p:strVal val="#ppt_x"/>
                                          </p:val>
                                        </p:tav>
                                      </p:tavLst>
                                    </p:anim>
                                    <p:anim calcmode="lin" valueType="num">
                                      <p:cBhvr>
                                        <p:cTn id="14" dur="500" fill="hold"/>
                                        <p:tgtEl>
                                          <p:spTgt spid="19458">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19458">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9458">
                                            <p:txEl>
                                              <p:pRg st="1" end="1"/>
                                            </p:txEl>
                                          </p:spTgt>
                                        </p:tgtEl>
                                        <p:attrNameLst>
                                          <p:attrName>ppt_h</p:attrName>
                                        </p:attrNameLst>
                                      </p:cBhvr>
                                      <p:tavLst>
                                        <p:tav tm="0">
                                          <p:val>
                                            <p:strVal val="#ppt_h"/>
                                          </p:val>
                                        </p:tav>
                                        <p:tav tm="100000">
                                          <p:val>
                                            <p:strVal val="#ppt_h"/>
                                          </p:val>
                                        </p:tav>
                                      </p:tavLst>
                                    </p:anim>
                                  </p:childTnLst>
                                </p:cTn>
                              </p:par>
                              <p:par>
                                <p:cTn id="17" presetID="17" presetClass="entr" presetSubtype="8" fill="hold" grpId="0" nodeType="with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anim calcmode="lin" valueType="num">
                                      <p:cBhvr>
                                        <p:cTn id="19" dur="500" fill="hold"/>
                                        <p:tgtEl>
                                          <p:spTgt spid="19458">
                                            <p:txEl>
                                              <p:pRg st="2" end="2"/>
                                            </p:txEl>
                                          </p:spTgt>
                                        </p:tgtEl>
                                        <p:attrNameLst>
                                          <p:attrName>ppt_x</p:attrName>
                                        </p:attrNameLst>
                                      </p:cBhvr>
                                      <p:tavLst>
                                        <p:tav tm="0">
                                          <p:val>
                                            <p:strVal val="#ppt_x-#ppt_w/2"/>
                                          </p:val>
                                        </p:tav>
                                        <p:tav tm="100000">
                                          <p:val>
                                            <p:strVal val="#ppt_x"/>
                                          </p:val>
                                        </p:tav>
                                      </p:tavLst>
                                    </p:anim>
                                    <p:anim calcmode="lin" valueType="num">
                                      <p:cBhvr>
                                        <p:cTn id="20" dur="500" fill="hold"/>
                                        <p:tgtEl>
                                          <p:spTgt spid="19458">
                                            <p:txEl>
                                              <p:pRg st="2" end="2"/>
                                            </p:txEl>
                                          </p:spTgt>
                                        </p:tgtEl>
                                        <p:attrNameLst>
                                          <p:attrName>ppt_y</p:attrName>
                                        </p:attrNameLst>
                                      </p:cBhvr>
                                      <p:tavLst>
                                        <p:tav tm="0">
                                          <p:val>
                                            <p:strVal val="#ppt_y"/>
                                          </p:val>
                                        </p:tav>
                                        <p:tav tm="100000">
                                          <p:val>
                                            <p:strVal val="#ppt_y"/>
                                          </p:val>
                                        </p:tav>
                                      </p:tavLst>
                                    </p:anim>
                                    <p:anim calcmode="lin" valueType="num">
                                      <p:cBhvr>
                                        <p:cTn id="21" dur="500" fill="hold"/>
                                        <p:tgtEl>
                                          <p:spTgt spid="1945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9458">
                                            <p:txEl>
                                              <p:pRg st="2" end="2"/>
                                            </p:txEl>
                                          </p:spTgt>
                                        </p:tgtEl>
                                        <p:attrNameLst>
                                          <p:attrName>ppt_h</p:attrName>
                                        </p:attrNameLst>
                                      </p:cBhvr>
                                      <p:tavLst>
                                        <p:tav tm="0">
                                          <p:val>
                                            <p:strVal val="#ppt_h"/>
                                          </p:val>
                                        </p:tav>
                                        <p:tav tm="100000">
                                          <p:val>
                                            <p:strVal val="#ppt_h"/>
                                          </p:val>
                                        </p:tav>
                                      </p:tavLst>
                                    </p:anim>
                                  </p:childTnLst>
                                </p:cTn>
                              </p:par>
                              <p:par>
                                <p:cTn id="23" presetID="17" presetClass="entr" presetSubtype="8" fill="hold" grpId="0" nodeType="withEffect">
                                  <p:stCondLst>
                                    <p:cond delay="0"/>
                                  </p:stCondLst>
                                  <p:childTnLst>
                                    <p:set>
                                      <p:cBhvr>
                                        <p:cTn id="24" dur="1" fill="hold">
                                          <p:stCondLst>
                                            <p:cond delay="0"/>
                                          </p:stCondLst>
                                        </p:cTn>
                                        <p:tgtEl>
                                          <p:spTgt spid="19458">
                                            <p:txEl>
                                              <p:pRg st="3" end="3"/>
                                            </p:txEl>
                                          </p:spTgt>
                                        </p:tgtEl>
                                        <p:attrNameLst>
                                          <p:attrName>style.visibility</p:attrName>
                                        </p:attrNameLst>
                                      </p:cBhvr>
                                      <p:to>
                                        <p:strVal val="visible"/>
                                      </p:to>
                                    </p:set>
                                    <p:anim calcmode="lin" valueType="num">
                                      <p:cBhvr>
                                        <p:cTn id="25" dur="500" fill="hold"/>
                                        <p:tgtEl>
                                          <p:spTgt spid="19458">
                                            <p:txEl>
                                              <p:pRg st="3" end="3"/>
                                            </p:txEl>
                                          </p:spTgt>
                                        </p:tgtEl>
                                        <p:attrNameLst>
                                          <p:attrName>ppt_x</p:attrName>
                                        </p:attrNameLst>
                                      </p:cBhvr>
                                      <p:tavLst>
                                        <p:tav tm="0">
                                          <p:val>
                                            <p:strVal val="#ppt_x-#ppt_w/2"/>
                                          </p:val>
                                        </p:tav>
                                        <p:tav tm="100000">
                                          <p:val>
                                            <p:strVal val="#ppt_x"/>
                                          </p:val>
                                        </p:tav>
                                      </p:tavLst>
                                    </p:anim>
                                    <p:anim calcmode="lin" valueType="num">
                                      <p:cBhvr>
                                        <p:cTn id="26" dur="500" fill="hold"/>
                                        <p:tgtEl>
                                          <p:spTgt spid="19458">
                                            <p:txEl>
                                              <p:pRg st="3" end="3"/>
                                            </p:txEl>
                                          </p:spTgt>
                                        </p:tgtEl>
                                        <p:attrNameLst>
                                          <p:attrName>ppt_y</p:attrName>
                                        </p:attrNameLst>
                                      </p:cBhvr>
                                      <p:tavLst>
                                        <p:tav tm="0">
                                          <p:val>
                                            <p:strVal val="#ppt_y"/>
                                          </p:val>
                                        </p:tav>
                                        <p:tav tm="100000">
                                          <p:val>
                                            <p:strVal val="#ppt_y"/>
                                          </p:val>
                                        </p:tav>
                                      </p:tavLst>
                                    </p:anim>
                                    <p:anim calcmode="lin" valueType="num">
                                      <p:cBhvr>
                                        <p:cTn id="27" dur="500" fill="hold"/>
                                        <p:tgtEl>
                                          <p:spTgt spid="19458">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19458">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grpId="0" nodeType="clickEffect">
                                  <p:stCondLst>
                                    <p:cond delay="0"/>
                                  </p:stCondLst>
                                  <p:childTnLst>
                                    <p:set>
                                      <p:cBhvr>
                                        <p:cTn id="32" dur="1" fill="hold">
                                          <p:stCondLst>
                                            <p:cond delay="0"/>
                                          </p:stCondLst>
                                        </p:cTn>
                                        <p:tgtEl>
                                          <p:spTgt spid="19458">
                                            <p:txEl>
                                              <p:pRg st="4" end="4"/>
                                            </p:txEl>
                                          </p:spTgt>
                                        </p:tgtEl>
                                        <p:attrNameLst>
                                          <p:attrName>style.visibility</p:attrName>
                                        </p:attrNameLst>
                                      </p:cBhvr>
                                      <p:to>
                                        <p:strVal val="visible"/>
                                      </p:to>
                                    </p:set>
                                    <p:anim calcmode="lin" valueType="num">
                                      <p:cBhvr>
                                        <p:cTn id="33" dur="500" fill="hold"/>
                                        <p:tgtEl>
                                          <p:spTgt spid="19458">
                                            <p:txEl>
                                              <p:pRg st="4" end="4"/>
                                            </p:txEl>
                                          </p:spTgt>
                                        </p:tgtEl>
                                        <p:attrNameLst>
                                          <p:attrName>ppt_x</p:attrName>
                                        </p:attrNameLst>
                                      </p:cBhvr>
                                      <p:tavLst>
                                        <p:tav tm="0">
                                          <p:val>
                                            <p:strVal val="#ppt_x-#ppt_w/2"/>
                                          </p:val>
                                        </p:tav>
                                        <p:tav tm="100000">
                                          <p:val>
                                            <p:strVal val="#ppt_x"/>
                                          </p:val>
                                        </p:tav>
                                      </p:tavLst>
                                    </p:anim>
                                    <p:anim calcmode="lin" valueType="num">
                                      <p:cBhvr>
                                        <p:cTn id="34" dur="500" fill="hold"/>
                                        <p:tgtEl>
                                          <p:spTgt spid="19458">
                                            <p:txEl>
                                              <p:pRg st="4" end="4"/>
                                            </p:txEl>
                                          </p:spTgt>
                                        </p:tgtEl>
                                        <p:attrNameLst>
                                          <p:attrName>ppt_y</p:attrName>
                                        </p:attrNameLst>
                                      </p:cBhvr>
                                      <p:tavLst>
                                        <p:tav tm="0">
                                          <p:val>
                                            <p:strVal val="#ppt_y"/>
                                          </p:val>
                                        </p:tav>
                                        <p:tav tm="100000">
                                          <p:val>
                                            <p:strVal val="#ppt_y"/>
                                          </p:val>
                                        </p:tav>
                                      </p:tavLst>
                                    </p:anim>
                                    <p:anim calcmode="lin" valueType="num">
                                      <p:cBhvr>
                                        <p:cTn id="35" dur="500" fill="hold"/>
                                        <p:tgtEl>
                                          <p:spTgt spid="1945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9458">
                                            <p:txEl>
                                              <p:pRg st="4" end="4"/>
                                            </p:txEl>
                                          </p:spTgt>
                                        </p:tgtEl>
                                        <p:attrNameLst>
                                          <p:attrName>ppt_h</p:attrName>
                                        </p:attrNameLst>
                                      </p:cBhvr>
                                      <p:tavLst>
                                        <p:tav tm="0">
                                          <p:val>
                                            <p:strVal val="#ppt_h"/>
                                          </p:val>
                                        </p:tav>
                                        <p:tav tm="100000">
                                          <p:val>
                                            <p:strVal val="#ppt_h"/>
                                          </p:val>
                                        </p:tav>
                                      </p:tavLst>
                                    </p:anim>
                                  </p:childTnLst>
                                </p:cTn>
                              </p:par>
                              <p:par>
                                <p:cTn id="37" presetID="17" presetClass="entr" presetSubtype="8" fill="hold" grpId="0" nodeType="withEffect">
                                  <p:stCondLst>
                                    <p:cond delay="0"/>
                                  </p:stCondLst>
                                  <p:childTnLst>
                                    <p:set>
                                      <p:cBhvr>
                                        <p:cTn id="38" dur="1" fill="hold">
                                          <p:stCondLst>
                                            <p:cond delay="0"/>
                                          </p:stCondLst>
                                        </p:cTn>
                                        <p:tgtEl>
                                          <p:spTgt spid="19458">
                                            <p:txEl>
                                              <p:pRg st="5" end="5"/>
                                            </p:txEl>
                                          </p:spTgt>
                                        </p:tgtEl>
                                        <p:attrNameLst>
                                          <p:attrName>style.visibility</p:attrName>
                                        </p:attrNameLst>
                                      </p:cBhvr>
                                      <p:to>
                                        <p:strVal val="visible"/>
                                      </p:to>
                                    </p:set>
                                    <p:anim calcmode="lin" valueType="num">
                                      <p:cBhvr>
                                        <p:cTn id="39" dur="500" fill="hold"/>
                                        <p:tgtEl>
                                          <p:spTgt spid="19458">
                                            <p:txEl>
                                              <p:pRg st="5" end="5"/>
                                            </p:txEl>
                                          </p:spTgt>
                                        </p:tgtEl>
                                        <p:attrNameLst>
                                          <p:attrName>ppt_x</p:attrName>
                                        </p:attrNameLst>
                                      </p:cBhvr>
                                      <p:tavLst>
                                        <p:tav tm="0">
                                          <p:val>
                                            <p:strVal val="#ppt_x-#ppt_w/2"/>
                                          </p:val>
                                        </p:tav>
                                        <p:tav tm="100000">
                                          <p:val>
                                            <p:strVal val="#ppt_x"/>
                                          </p:val>
                                        </p:tav>
                                      </p:tavLst>
                                    </p:anim>
                                    <p:anim calcmode="lin" valueType="num">
                                      <p:cBhvr>
                                        <p:cTn id="40" dur="500" fill="hold"/>
                                        <p:tgtEl>
                                          <p:spTgt spid="19458">
                                            <p:txEl>
                                              <p:pRg st="5" end="5"/>
                                            </p:txEl>
                                          </p:spTgt>
                                        </p:tgtEl>
                                        <p:attrNameLst>
                                          <p:attrName>ppt_y</p:attrName>
                                        </p:attrNameLst>
                                      </p:cBhvr>
                                      <p:tavLst>
                                        <p:tav tm="0">
                                          <p:val>
                                            <p:strVal val="#ppt_y"/>
                                          </p:val>
                                        </p:tav>
                                        <p:tav tm="100000">
                                          <p:val>
                                            <p:strVal val="#ppt_y"/>
                                          </p:val>
                                        </p:tav>
                                      </p:tavLst>
                                    </p:anim>
                                    <p:anim calcmode="lin" valueType="num">
                                      <p:cBhvr>
                                        <p:cTn id="41" dur="500" fill="hold"/>
                                        <p:tgtEl>
                                          <p:spTgt spid="19458">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19458">
                                            <p:txEl>
                                              <p:pRg st="5" end="5"/>
                                            </p:txEl>
                                          </p:spTgt>
                                        </p:tgtEl>
                                        <p:attrNameLst>
                                          <p:attrName>ppt_h</p:attrName>
                                        </p:attrNameLst>
                                      </p:cBhvr>
                                      <p:tavLst>
                                        <p:tav tm="0">
                                          <p:val>
                                            <p:strVal val="#ppt_h"/>
                                          </p:val>
                                        </p:tav>
                                        <p:tav tm="100000">
                                          <p:val>
                                            <p:strVal val="#ppt_h"/>
                                          </p:val>
                                        </p:tav>
                                      </p:tavLst>
                                    </p:anim>
                                  </p:childTnLst>
                                </p:cTn>
                              </p:par>
                              <p:par>
                                <p:cTn id="43" presetID="17" presetClass="entr" presetSubtype="8" fill="hold" grpId="0" nodeType="withEffect">
                                  <p:stCondLst>
                                    <p:cond delay="0"/>
                                  </p:stCondLst>
                                  <p:childTnLst>
                                    <p:set>
                                      <p:cBhvr>
                                        <p:cTn id="44" dur="1" fill="hold">
                                          <p:stCondLst>
                                            <p:cond delay="0"/>
                                          </p:stCondLst>
                                        </p:cTn>
                                        <p:tgtEl>
                                          <p:spTgt spid="19458">
                                            <p:txEl>
                                              <p:pRg st="6" end="6"/>
                                            </p:txEl>
                                          </p:spTgt>
                                        </p:tgtEl>
                                        <p:attrNameLst>
                                          <p:attrName>style.visibility</p:attrName>
                                        </p:attrNameLst>
                                      </p:cBhvr>
                                      <p:to>
                                        <p:strVal val="visible"/>
                                      </p:to>
                                    </p:set>
                                    <p:anim calcmode="lin" valueType="num">
                                      <p:cBhvr>
                                        <p:cTn id="45" dur="500" fill="hold"/>
                                        <p:tgtEl>
                                          <p:spTgt spid="19458">
                                            <p:txEl>
                                              <p:pRg st="6" end="6"/>
                                            </p:txEl>
                                          </p:spTgt>
                                        </p:tgtEl>
                                        <p:attrNameLst>
                                          <p:attrName>ppt_x</p:attrName>
                                        </p:attrNameLst>
                                      </p:cBhvr>
                                      <p:tavLst>
                                        <p:tav tm="0">
                                          <p:val>
                                            <p:strVal val="#ppt_x-#ppt_w/2"/>
                                          </p:val>
                                        </p:tav>
                                        <p:tav tm="100000">
                                          <p:val>
                                            <p:strVal val="#ppt_x"/>
                                          </p:val>
                                        </p:tav>
                                      </p:tavLst>
                                    </p:anim>
                                    <p:anim calcmode="lin" valueType="num">
                                      <p:cBhvr>
                                        <p:cTn id="46" dur="500" fill="hold"/>
                                        <p:tgtEl>
                                          <p:spTgt spid="19458">
                                            <p:txEl>
                                              <p:pRg st="6" end="6"/>
                                            </p:txEl>
                                          </p:spTgt>
                                        </p:tgtEl>
                                        <p:attrNameLst>
                                          <p:attrName>ppt_y</p:attrName>
                                        </p:attrNameLst>
                                      </p:cBhvr>
                                      <p:tavLst>
                                        <p:tav tm="0">
                                          <p:val>
                                            <p:strVal val="#ppt_y"/>
                                          </p:val>
                                        </p:tav>
                                        <p:tav tm="100000">
                                          <p:val>
                                            <p:strVal val="#ppt_y"/>
                                          </p:val>
                                        </p:tav>
                                      </p:tavLst>
                                    </p:anim>
                                    <p:anim calcmode="lin" valueType="num">
                                      <p:cBhvr>
                                        <p:cTn id="47" dur="500" fill="hold"/>
                                        <p:tgtEl>
                                          <p:spTgt spid="19458">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19458">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43000"/>
          </a:xfrm>
        </p:spPr>
        <p:txBody>
          <a:bodyPr/>
          <a:lstStyle/>
          <a:p>
            <a:r>
              <a:rPr lang="en-US" dirty="0"/>
              <a:t>Types of Resources</a:t>
            </a:r>
          </a:p>
        </p:txBody>
      </p:sp>
      <p:sp>
        <p:nvSpPr>
          <p:cNvPr id="20483" name="Rectangle 3"/>
          <p:cNvSpPr>
            <a:spLocks noGrp="1" noChangeArrowheads="1"/>
          </p:cNvSpPr>
          <p:nvPr>
            <p:ph idx="1"/>
          </p:nvPr>
        </p:nvSpPr>
        <p:spPr>
          <a:xfrm>
            <a:off x="3303588" y="1066800"/>
            <a:ext cx="5210175" cy="4546600"/>
          </a:xfrm>
        </p:spPr>
        <p:txBody>
          <a:bodyPr>
            <a:noAutofit/>
          </a:bodyPr>
          <a:lstStyle/>
          <a:p>
            <a:pPr marL="0" indent="0">
              <a:buFontTx/>
              <a:buNone/>
            </a:pPr>
            <a:r>
              <a:rPr lang="en-US" sz="2800" dirty="0"/>
              <a:t>Difficult for competitors (and the firm itself) to account for or imitate, typically embedded in unique routines and practices that have evolved over time</a:t>
            </a:r>
          </a:p>
          <a:p>
            <a:pPr marL="400050" lvl="1"/>
            <a:r>
              <a:rPr lang="en-US" dirty="0"/>
              <a:t>Human</a:t>
            </a:r>
          </a:p>
          <a:p>
            <a:pPr marL="742950" lvl="2"/>
            <a:r>
              <a:rPr lang="en-US" sz="2800" dirty="0"/>
              <a:t>Experience and capabilities of employees</a:t>
            </a:r>
          </a:p>
          <a:p>
            <a:pPr marL="742950" lvl="2"/>
            <a:r>
              <a:rPr lang="en-US" sz="2800" dirty="0"/>
              <a:t>Trust</a:t>
            </a:r>
          </a:p>
          <a:p>
            <a:pPr marL="742950" lvl="2"/>
            <a:r>
              <a:rPr lang="en-US" sz="2800" dirty="0"/>
              <a:t>Managerial skills</a:t>
            </a:r>
          </a:p>
          <a:p>
            <a:pPr marL="742950" lvl="2"/>
            <a:r>
              <a:rPr lang="en-US" sz="2800" dirty="0"/>
              <a:t>Firm-specific practices and procedures</a:t>
            </a:r>
          </a:p>
        </p:txBody>
      </p:sp>
      <p:grpSp>
        <p:nvGrpSpPr>
          <p:cNvPr id="4" name="Group 9"/>
          <p:cNvGrpSpPr>
            <a:grpSpLocks/>
          </p:cNvGrpSpPr>
          <p:nvPr/>
        </p:nvGrpSpPr>
        <p:grpSpPr bwMode="auto">
          <a:xfrm>
            <a:off x="341313" y="1371600"/>
            <a:ext cx="2857500" cy="1014413"/>
            <a:chOff x="215" y="1454"/>
            <a:chExt cx="1800" cy="639"/>
          </a:xfrm>
        </p:grpSpPr>
        <p:sp>
          <p:nvSpPr>
            <p:cNvPr id="20490" name="Rectangle 10"/>
            <p:cNvSpPr>
              <a:spLocks noChangeArrowheads="1"/>
            </p:cNvSpPr>
            <p:nvPr/>
          </p:nvSpPr>
          <p:spPr bwMode="auto">
            <a:xfrm>
              <a:off x="268" y="1507"/>
              <a:ext cx="1747" cy="586"/>
            </a:xfrm>
            <a:prstGeom prst="rect">
              <a:avLst/>
            </a:prstGeom>
            <a:solidFill>
              <a:srgbClr val="C0C0C0">
                <a:alpha val="50000"/>
              </a:srgbClr>
            </a:solidFill>
            <a:ln w="12700">
              <a:noFill/>
              <a:miter lim="800000"/>
              <a:headEnd type="none" w="sm" len="sm"/>
              <a:tailEnd type="none" w="sm" len="sm"/>
            </a:ln>
            <a:effectLst/>
          </p:spPr>
          <p:txBody>
            <a:bodyPr anchor="ctr"/>
            <a:lstStyle/>
            <a:p>
              <a:pPr algn="ctr"/>
              <a:endParaRPr lang="en-US" sz="2000">
                <a:solidFill>
                  <a:schemeClr val="accent2"/>
                </a:solidFill>
                <a:latin typeface="Times New Roman" charset="0"/>
              </a:endParaRPr>
            </a:p>
          </p:txBody>
        </p:sp>
        <p:grpSp>
          <p:nvGrpSpPr>
            <p:cNvPr id="5" name="Group 11"/>
            <p:cNvGrpSpPr>
              <a:grpSpLocks/>
            </p:cNvGrpSpPr>
            <p:nvPr/>
          </p:nvGrpSpPr>
          <p:grpSpPr bwMode="auto">
            <a:xfrm>
              <a:off x="215" y="1454"/>
              <a:ext cx="1747" cy="586"/>
              <a:chOff x="215" y="1454"/>
              <a:chExt cx="1747" cy="586"/>
            </a:xfrm>
          </p:grpSpPr>
          <p:sp>
            <p:nvSpPr>
              <p:cNvPr id="20492" name="Rectangle 12"/>
              <p:cNvSpPr>
                <a:spLocks noChangeArrowheads="1"/>
              </p:cNvSpPr>
              <p:nvPr/>
            </p:nvSpPr>
            <p:spPr bwMode="auto">
              <a:xfrm>
                <a:off x="215" y="1454"/>
                <a:ext cx="1747" cy="586"/>
              </a:xfrm>
              <a:prstGeom prst="rect">
                <a:avLst/>
              </a:prstGeom>
              <a:gradFill rotWithShape="0">
                <a:gsLst>
                  <a:gs pos="0">
                    <a:schemeClr val="hlink">
                      <a:gamma/>
                      <a:shade val="56078"/>
                      <a:invGamma/>
                    </a:schemeClr>
                  </a:gs>
                  <a:gs pos="100000">
                    <a:schemeClr val="hlink"/>
                  </a:gs>
                </a:gsLst>
                <a:lin ang="0" scaled="1"/>
              </a:gradFill>
              <a:ln w="12700">
                <a:noFill/>
                <a:miter lim="800000"/>
                <a:headEnd type="none" w="sm" len="sm"/>
                <a:tailEnd type="none" w="sm" len="sm"/>
              </a:ln>
              <a:effectLst/>
            </p:spPr>
            <p:txBody>
              <a:bodyPr anchor="ctr"/>
              <a:lstStyle/>
              <a:p>
                <a:pPr algn="ctr"/>
                <a:endParaRPr lang="en-US" sz="2000">
                  <a:solidFill>
                    <a:schemeClr val="accent2"/>
                  </a:solidFill>
                  <a:latin typeface="Times New Roman" charset="0"/>
                </a:endParaRPr>
              </a:p>
            </p:txBody>
          </p:sp>
          <p:sp>
            <p:nvSpPr>
              <p:cNvPr id="20493" name="Rectangle 13"/>
              <p:cNvSpPr>
                <a:spLocks noChangeArrowheads="1"/>
              </p:cNvSpPr>
              <p:nvPr/>
            </p:nvSpPr>
            <p:spPr bwMode="auto">
              <a:xfrm>
                <a:off x="257" y="1492"/>
                <a:ext cx="1662" cy="510"/>
              </a:xfrm>
              <a:prstGeom prst="rect">
                <a:avLst/>
              </a:prstGeom>
              <a:solidFill>
                <a:schemeClr val="bg1"/>
              </a:solidFill>
              <a:ln w="12700">
                <a:noFill/>
                <a:miter lim="800000"/>
                <a:headEnd type="none" w="sm" len="sm"/>
                <a:tailEnd type="none" w="sm" len="sm"/>
              </a:ln>
              <a:effectLst/>
            </p:spPr>
            <p:txBody>
              <a:bodyPr anchor="ctr"/>
              <a:lstStyle/>
              <a:p>
                <a:pPr algn="ctr"/>
                <a:r>
                  <a:rPr lang="en-US" sz="2400" b="1" dirty="0">
                    <a:solidFill>
                      <a:schemeClr val="tx2"/>
                    </a:solidFill>
                  </a:rPr>
                  <a:t>Intangible Resources</a:t>
                </a:r>
              </a:p>
            </p:txBody>
          </p:sp>
        </p:grpSp>
      </p:grpSp>
      <p:sp>
        <p:nvSpPr>
          <p:cNvPr id="2" name="Slide Number Placeholder 1"/>
          <p:cNvSpPr>
            <a:spLocks noGrp="1"/>
          </p:cNvSpPr>
          <p:nvPr>
            <p:ph type="sldNum" sz="quarter" idx="12"/>
          </p:nvPr>
        </p:nvSpPr>
        <p:spPr/>
        <p:txBody>
          <a:bodyPr/>
          <a:lstStyle/>
          <a:p>
            <a:fld id="{B2E69481-C428-4771-9FA9-CCBED72DD0C4}" type="slidenum">
              <a:rPr lang="en-US" smtClean="0"/>
              <a:t>8</a:t>
            </a:fld>
            <a:endParaRPr lang="en-US"/>
          </a:p>
        </p:txBody>
      </p:sp>
    </p:spTree>
    <p:extLst>
      <p:ext uri="{BB962C8B-B14F-4D97-AF65-F5344CB8AC3E}">
        <p14:creationId xmlns:p14="http://schemas.microsoft.com/office/powerpoint/2010/main" val="233869018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To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p:cTn id="12" dur="500" fill="hold"/>
                                        <p:tgtEl>
                                          <p:spTgt spid="20483">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2048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048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20483">
                                            <p:txEl>
                                              <p:pRg st="1" end="1"/>
                                            </p:txEl>
                                          </p:spTgt>
                                        </p:tgtEl>
                                        <p:attrNameLst>
                                          <p:attrName>style.visibility</p:attrName>
                                        </p:attrNameLst>
                                      </p:cBhvr>
                                      <p:to>
                                        <p:strVal val="visible"/>
                                      </p:to>
                                    </p:set>
                                    <p:anim calcmode="lin" valueType="num">
                                      <p:cBhvr>
                                        <p:cTn id="20" dur="500" fill="hold"/>
                                        <p:tgtEl>
                                          <p:spTgt spid="20483">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20483">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20483">
                                            <p:txEl>
                                              <p:pRg st="1" end="1"/>
                                            </p:txEl>
                                          </p:spTgt>
                                        </p:tgtEl>
                                        <p:attrNameLst>
                                          <p:attrName>ppt_h</p:attrName>
                                        </p:attrNameLst>
                                      </p:cBhvr>
                                      <p:tavLst>
                                        <p:tav tm="0">
                                          <p:val>
                                            <p:strVal val="#ppt_h"/>
                                          </p:val>
                                        </p:tav>
                                        <p:tav tm="100000">
                                          <p:val>
                                            <p:strVal val="#ppt_h"/>
                                          </p:val>
                                        </p:tav>
                                      </p:tavLst>
                                    </p:anim>
                                  </p:childTnLst>
                                </p:cTn>
                              </p:par>
                              <p:par>
                                <p:cTn id="24" presetID="17" presetClass="entr" presetSubtype="8" fill="hold" grpId="0" nodeType="withEffect">
                                  <p:stCondLst>
                                    <p:cond delay="0"/>
                                  </p:stCondLst>
                                  <p:childTnLst>
                                    <p:set>
                                      <p:cBhvr>
                                        <p:cTn id="25" dur="1" fill="hold">
                                          <p:stCondLst>
                                            <p:cond delay="0"/>
                                          </p:stCondLst>
                                        </p:cTn>
                                        <p:tgtEl>
                                          <p:spTgt spid="20483">
                                            <p:txEl>
                                              <p:pRg st="2" end="2"/>
                                            </p:txEl>
                                          </p:spTgt>
                                        </p:tgtEl>
                                        <p:attrNameLst>
                                          <p:attrName>style.visibility</p:attrName>
                                        </p:attrNameLst>
                                      </p:cBhvr>
                                      <p:to>
                                        <p:strVal val="visible"/>
                                      </p:to>
                                    </p:set>
                                    <p:anim calcmode="lin" valueType="num">
                                      <p:cBhvr>
                                        <p:cTn id="26" dur="500" fill="hold"/>
                                        <p:tgtEl>
                                          <p:spTgt spid="20483">
                                            <p:txEl>
                                              <p:pRg st="2" end="2"/>
                                            </p:txEl>
                                          </p:spTgt>
                                        </p:tgtEl>
                                        <p:attrNameLst>
                                          <p:attrName>ppt_x</p:attrName>
                                        </p:attrNameLst>
                                      </p:cBhvr>
                                      <p:tavLst>
                                        <p:tav tm="0">
                                          <p:val>
                                            <p:strVal val="#ppt_x-#ppt_w/2"/>
                                          </p:val>
                                        </p:tav>
                                        <p:tav tm="100000">
                                          <p:val>
                                            <p:strVal val="#ppt_x"/>
                                          </p:val>
                                        </p:tav>
                                      </p:tavLst>
                                    </p:anim>
                                    <p:anim calcmode="lin" valueType="num">
                                      <p:cBhvr>
                                        <p:cTn id="27" dur="500" fill="hold"/>
                                        <p:tgtEl>
                                          <p:spTgt spid="20483">
                                            <p:txEl>
                                              <p:pRg st="2" end="2"/>
                                            </p:txEl>
                                          </p:spTgt>
                                        </p:tgtEl>
                                        <p:attrNameLst>
                                          <p:attrName>ppt_y</p:attrName>
                                        </p:attrNameLst>
                                      </p:cBhvr>
                                      <p:tavLst>
                                        <p:tav tm="0">
                                          <p:val>
                                            <p:strVal val="#ppt_y"/>
                                          </p:val>
                                        </p:tav>
                                        <p:tav tm="100000">
                                          <p:val>
                                            <p:strVal val="#ppt_y"/>
                                          </p:val>
                                        </p:tav>
                                      </p:tavLst>
                                    </p:anim>
                                    <p:anim calcmode="lin" valueType="num">
                                      <p:cBhvr>
                                        <p:cTn id="28" dur="5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0483">
                                            <p:txEl>
                                              <p:pRg st="2" end="2"/>
                                            </p:txEl>
                                          </p:spTgt>
                                        </p:tgtEl>
                                        <p:attrNameLst>
                                          <p:attrName>ppt_h</p:attrName>
                                        </p:attrNameLst>
                                      </p:cBhvr>
                                      <p:tavLst>
                                        <p:tav tm="0">
                                          <p:val>
                                            <p:strVal val="#ppt_h"/>
                                          </p:val>
                                        </p:tav>
                                        <p:tav tm="100000">
                                          <p:val>
                                            <p:strVal val="#ppt_h"/>
                                          </p:val>
                                        </p:tav>
                                      </p:tavLst>
                                    </p:anim>
                                  </p:childTnLst>
                                </p:cTn>
                              </p:par>
                              <p:par>
                                <p:cTn id="30" presetID="17" presetClass="entr" presetSubtype="8" fill="hold" grpId="0" nodeType="withEffect">
                                  <p:stCondLst>
                                    <p:cond delay="0"/>
                                  </p:stCondLst>
                                  <p:childTnLst>
                                    <p:set>
                                      <p:cBhvr>
                                        <p:cTn id="31" dur="1" fill="hold">
                                          <p:stCondLst>
                                            <p:cond delay="0"/>
                                          </p:stCondLst>
                                        </p:cTn>
                                        <p:tgtEl>
                                          <p:spTgt spid="20483">
                                            <p:txEl>
                                              <p:pRg st="3" end="3"/>
                                            </p:txEl>
                                          </p:spTgt>
                                        </p:tgtEl>
                                        <p:attrNameLst>
                                          <p:attrName>style.visibility</p:attrName>
                                        </p:attrNameLst>
                                      </p:cBhvr>
                                      <p:to>
                                        <p:strVal val="visible"/>
                                      </p:to>
                                    </p:set>
                                    <p:anim calcmode="lin" valueType="num">
                                      <p:cBhvr>
                                        <p:cTn id="32" dur="500" fill="hold"/>
                                        <p:tgtEl>
                                          <p:spTgt spid="20483">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20483">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0483">
                                            <p:txEl>
                                              <p:pRg st="3" end="3"/>
                                            </p:txEl>
                                          </p:spTgt>
                                        </p:tgtEl>
                                        <p:attrNameLst>
                                          <p:attrName>ppt_h</p:attrName>
                                        </p:attrNameLst>
                                      </p:cBhvr>
                                      <p:tavLst>
                                        <p:tav tm="0">
                                          <p:val>
                                            <p:strVal val="#ppt_h"/>
                                          </p:val>
                                        </p:tav>
                                        <p:tav tm="100000">
                                          <p:val>
                                            <p:strVal val="#ppt_h"/>
                                          </p:val>
                                        </p:tav>
                                      </p:tavLst>
                                    </p:anim>
                                  </p:childTnLst>
                                </p:cTn>
                              </p:par>
                              <p:par>
                                <p:cTn id="36" presetID="17" presetClass="entr" presetSubtype="8" fill="hold" grpId="0" nodeType="withEffect">
                                  <p:stCondLst>
                                    <p:cond delay="0"/>
                                  </p:stCondLst>
                                  <p:childTnLst>
                                    <p:set>
                                      <p:cBhvr>
                                        <p:cTn id="37" dur="1" fill="hold">
                                          <p:stCondLst>
                                            <p:cond delay="0"/>
                                          </p:stCondLst>
                                        </p:cTn>
                                        <p:tgtEl>
                                          <p:spTgt spid="20483">
                                            <p:txEl>
                                              <p:pRg st="4" end="4"/>
                                            </p:txEl>
                                          </p:spTgt>
                                        </p:tgtEl>
                                        <p:attrNameLst>
                                          <p:attrName>style.visibility</p:attrName>
                                        </p:attrNameLst>
                                      </p:cBhvr>
                                      <p:to>
                                        <p:strVal val="visible"/>
                                      </p:to>
                                    </p:set>
                                    <p:anim calcmode="lin" valueType="num">
                                      <p:cBhvr>
                                        <p:cTn id="38" dur="500" fill="hold"/>
                                        <p:tgtEl>
                                          <p:spTgt spid="20483">
                                            <p:txEl>
                                              <p:pRg st="4" end="4"/>
                                            </p:txEl>
                                          </p:spTgt>
                                        </p:tgtEl>
                                        <p:attrNameLst>
                                          <p:attrName>ppt_x</p:attrName>
                                        </p:attrNameLst>
                                      </p:cBhvr>
                                      <p:tavLst>
                                        <p:tav tm="0">
                                          <p:val>
                                            <p:strVal val="#ppt_x-#ppt_w/2"/>
                                          </p:val>
                                        </p:tav>
                                        <p:tav tm="100000">
                                          <p:val>
                                            <p:strVal val="#ppt_x"/>
                                          </p:val>
                                        </p:tav>
                                      </p:tavLst>
                                    </p:anim>
                                    <p:anim calcmode="lin" valueType="num">
                                      <p:cBhvr>
                                        <p:cTn id="39" dur="500" fill="hold"/>
                                        <p:tgtEl>
                                          <p:spTgt spid="20483">
                                            <p:txEl>
                                              <p:pRg st="4" end="4"/>
                                            </p:txEl>
                                          </p:spTgt>
                                        </p:tgtEl>
                                        <p:attrNameLst>
                                          <p:attrName>ppt_y</p:attrName>
                                        </p:attrNameLst>
                                      </p:cBhvr>
                                      <p:tavLst>
                                        <p:tav tm="0">
                                          <p:val>
                                            <p:strVal val="#ppt_y"/>
                                          </p:val>
                                        </p:tav>
                                        <p:tav tm="100000">
                                          <p:val>
                                            <p:strVal val="#ppt_y"/>
                                          </p:val>
                                        </p:tav>
                                      </p:tavLst>
                                    </p:anim>
                                    <p:anim calcmode="lin" valueType="num">
                                      <p:cBhvr>
                                        <p:cTn id="40" dur="500" fill="hold"/>
                                        <p:tgtEl>
                                          <p:spTgt spid="2048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0483">
                                            <p:txEl>
                                              <p:pRg st="4" end="4"/>
                                            </p:txEl>
                                          </p:spTgt>
                                        </p:tgtEl>
                                        <p:attrNameLst>
                                          <p:attrName>ppt_h</p:attrName>
                                        </p:attrNameLst>
                                      </p:cBhvr>
                                      <p:tavLst>
                                        <p:tav tm="0">
                                          <p:val>
                                            <p:strVal val="#ppt_h"/>
                                          </p:val>
                                        </p:tav>
                                        <p:tav tm="100000">
                                          <p:val>
                                            <p:strVal val="#ppt_h"/>
                                          </p:val>
                                        </p:tav>
                                      </p:tavLst>
                                    </p:anim>
                                  </p:childTnLst>
                                </p:cTn>
                              </p:par>
                              <p:par>
                                <p:cTn id="42" presetID="17" presetClass="entr" presetSubtype="8" fill="hold" grpId="0" nodeType="withEffect">
                                  <p:stCondLst>
                                    <p:cond delay="0"/>
                                  </p:stCondLst>
                                  <p:childTnLst>
                                    <p:set>
                                      <p:cBhvr>
                                        <p:cTn id="43" dur="1" fill="hold">
                                          <p:stCondLst>
                                            <p:cond delay="0"/>
                                          </p:stCondLst>
                                        </p:cTn>
                                        <p:tgtEl>
                                          <p:spTgt spid="20483">
                                            <p:txEl>
                                              <p:pRg st="5" end="5"/>
                                            </p:txEl>
                                          </p:spTgt>
                                        </p:tgtEl>
                                        <p:attrNameLst>
                                          <p:attrName>style.visibility</p:attrName>
                                        </p:attrNameLst>
                                      </p:cBhvr>
                                      <p:to>
                                        <p:strVal val="visible"/>
                                      </p:to>
                                    </p:set>
                                    <p:anim calcmode="lin" valueType="num">
                                      <p:cBhvr>
                                        <p:cTn id="44" dur="500" fill="hold"/>
                                        <p:tgtEl>
                                          <p:spTgt spid="20483">
                                            <p:txEl>
                                              <p:pRg st="5" end="5"/>
                                            </p:txEl>
                                          </p:spTgt>
                                        </p:tgtEl>
                                        <p:attrNameLst>
                                          <p:attrName>ppt_x</p:attrName>
                                        </p:attrNameLst>
                                      </p:cBhvr>
                                      <p:tavLst>
                                        <p:tav tm="0">
                                          <p:val>
                                            <p:strVal val="#ppt_x-#ppt_w/2"/>
                                          </p:val>
                                        </p:tav>
                                        <p:tav tm="100000">
                                          <p:val>
                                            <p:strVal val="#ppt_x"/>
                                          </p:val>
                                        </p:tav>
                                      </p:tavLst>
                                    </p:anim>
                                    <p:anim calcmode="lin" valueType="num">
                                      <p:cBhvr>
                                        <p:cTn id="45" dur="500" fill="hold"/>
                                        <p:tgtEl>
                                          <p:spTgt spid="20483">
                                            <p:txEl>
                                              <p:pRg st="5" end="5"/>
                                            </p:txEl>
                                          </p:spTgt>
                                        </p:tgtEl>
                                        <p:attrNameLst>
                                          <p:attrName>ppt_y</p:attrName>
                                        </p:attrNameLst>
                                      </p:cBhvr>
                                      <p:tavLst>
                                        <p:tav tm="0">
                                          <p:val>
                                            <p:strVal val="#ppt_y"/>
                                          </p:val>
                                        </p:tav>
                                        <p:tav tm="100000">
                                          <p:val>
                                            <p:strVal val="#ppt_y"/>
                                          </p:val>
                                        </p:tav>
                                      </p:tavLst>
                                    </p:anim>
                                    <p:anim calcmode="lin" valueType="num">
                                      <p:cBhvr>
                                        <p:cTn id="46" dur="500" fill="hold"/>
                                        <p:tgtEl>
                                          <p:spTgt spid="20483">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2048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6200"/>
            <a:ext cx="8229600" cy="1143000"/>
          </a:xfrm>
        </p:spPr>
        <p:txBody>
          <a:bodyPr/>
          <a:lstStyle/>
          <a:p>
            <a:r>
              <a:rPr lang="en-US" dirty="0"/>
              <a:t>Types of Resources</a:t>
            </a:r>
          </a:p>
        </p:txBody>
      </p:sp>
      <p:sp>
        <p:nvSpPr>
          <p:cNvPr id="21507" name="Rectangle 3"/>
          <p:cNvSpPr>
            <a:spLocks noGrp="1" noChangeArrowheads="1"/>
          </p:cNvSpPr>
          <p:nvPr>
            <p:ph idx="1"/>
          </p:nvPr>
        </p:nvSpPr>
        <p:spPr>
          <a:xfrm>
            <a:off x="3365500" y="3048000"/>
            <a:ext cx="5321300" cy="2782887"/>
          </a:xfrm>
        </p:spPr>
        <p:txBody>
          <a:bodyPr>
            <a:noAutofit/>
          </a:bodyPr>
          <a:lstStyle/>
          <a:p>
            <a:pPr marL="400050" lvl="1">
              <a:lnSpc>
                <a:spcPct val="90000"/>
              </a:lnSpc>
            </a:pPr>
            <a:r>
              <a:rPr lang="en-US" dirty="0"/>
              <a:t>Innovation and creativity</a:t>
            </a:r>
          </a:p>
          <a:p>
            <a:pPr marL="742950" lvl="2">
              <a:lnSpc>
                <a:spcPct val="90000"/>
              </a:lnSpc>
            </a:pPr>
            <a:r>
              <a:rPr lang="en-US" sz="2800" dirty="0"/>
              <a:t>Technical and scientific skills</a:t>
            </a:r>
          </a:p>
          <a:p>
            <a:pPr marL="742950" lvl="2">
              <a:lnSpc>
                <a:spcPct val="90000"/>
              </a:lnSpc>
            </a:pPr>
            <a:r>
              <a:rPr lang="en-US" sz="2800" dirty="0"/>
              <a:t>Innovation capacities</a:t>
            </a:r>
          </a:p>
          <a:p>
            <a:pPr marL="400050" lvl="1">
              <a:lnSpc>
                <a:spcPct val="90000"/>
              </a:lnSpc>
            </a:pPr>
            <a:r>
              <a:rPr lang="en-US" dirty="0"/>
              <a:t>Reputation</a:t>
            </a:r>
          </a:p>
          <a:p>
            <a:pPr marL="742950" lvl="2">
              <a:lnSpc>
                <a:spcPct val="90000"/>
              </a:lnSpc>
            </a:pPr>
            <a:r>
              <a:rPr lang="en-US" sz="2800" dirty="0"/>
              <a:t>Effective strategic planning processes</a:t>
            </a:r>
          </a:p>
          <a:p>
            <a:pPr marL="742950" lvl="2">
              <a:lnSpc>
                <a:spcPct val="90000"/>
              </a:lnSpc>
            </a:pPr>
            <a:r>
              <a:rPr lang="en-US" sz="2800" dirty="0"/>
              <a:t>Excellent evaluation and control systems</a:t>
            </a:r>
          </a:p>
        </p:txBody>
      </p:sp>
      <p:sp>
        <p:nvSpPr>
          <p:cNvPr id="21520" name="Rectangle 16"/>
          <p:cNvSpPr>
            <a:spLocks noChangeArrowheads="1"/>
          </p:cNvSpPr>
          <p:nvPr/>
        </p:nvSpPr>
        <p:spPr bwMode="auto">
          <a:xfrm>
            <a:off x="3298825" y="838200"/>
            <a:ext cx="5616575" cy="2116137"/>
          </a:xfrm>
          <a:prstGeom prst="rect">
            <a:avLst/>
          </a:prstGeom>
          <a:noFill/>
          <a:ln w="9525">
            <a:noFill/>
            <a:miter lim="800000"/>
            <a:headEnd/>
            <a:tailEnd/>
          </a:ln>
          <a:effectLst/>
        </p:spPr>
        <p:txBody>
          <a:bodyPr/>
          <a:lstStyle/>
          <a:p>
            <a:pPr>
              <a:spcBef>
                <a:spcPct val="40000"/>
              </a:spcBef>
              <a:buClr>
                <a:srgbClr val="000066"/>
              </a:buClr>
            </a:pPr>
            <a:r>
              <a:rPr lang="en-US" sz="2800" dirty="0"/>
              <a:t>Difficult for competitors (and the firm itself) to account for or imitate, typically embedded in unique routines and practices that have evolved over time</a:t>
            </a:r>
          </a:p>
        </p:txBody>
      </p:sp>
      <p:grpSp>
        <p:nvGrpSpPr>
          <p:cNvPr id="16" name="Group 9"/>
          <p:cNvGrpSpPr>
            <a:grpSpLocks/>
          </p:cNvGrpSpPr>
          <p:nvPr/>
        </p:nvGrpSpPr>
        <p:grpSpPr bwMode="auto">
          <a:xfrm>
            <a:off x="341313" y="1371600"/>
            <a:ext cx="2857500" cy="1014413"/>
            <a:chOff x="215" y="1454"/>
            <a:chExt cx="1800" cy="639"/>
          </a:xfrm>
        </p:grpSpPr>
        <p:sp>
          <p:nvSpPr>
            <p:cNvPr id="17" name="Rectangle 10"/>
            <p:cNvSpPr>
              <a:spLocks noChangeArrowheads="1"/>
            </p:cNvSpPr>
            <p:nvPr/>
          </p:nvSpPr>
          <p:spPr bwMode="auto">
            <a:xfrm>
              <a:off x="268" y="1507"/>
              <a:ext cx="1747" cy="586"/>
            </a:xfrm>
            <a:prstGeom prst="rect">
              <a:avLst/>
            </a:prstGeom>
            <a:solidFill>
              <a:srgbClr val="C0C0C0">
                <a:alpha val="50000"/>
              </a:srgbClr>
            </a:solidFill>
            <a:ln w="12700">
              <a:noFill/>
              <a:miter lim="800000"/>
              <a:headEnd type="none" w="sm" len="sm"/>
              <a:tailEnd type="none" w="sm" len="sm"/>
            </a:ln>
            <a:effectLst/>
          </p:spPr>
          <p:txBody>
            <a:bodyPr anchor="ctr"/>
            <a:lstStyle/>
            <a:p>
              <a:pPr algn="ctr"/>
              <a:endParaRPr lang="en-US" sz="2000">
                <a:solidFill>
                  <a:schemeClr val="accent2"/>
                </a:solidFill>
                <a:latin typeface="Times New Roman" charset="0"/>
              </a:endParaRPr>
            </a:p>
          </p:txBody>
        </p:sp>
        <p:grpSp>
          <p:nvGrpSpPr>
            <p:cNvPr id="18" name="Group 11"/>
            <p:cNvGrpSpPr>
              <a:grpSpLocks/>
            </p:cNvGrpSpPr>
            <p:nvPr/>
          </p:nvGrpSpPr>
          <p:grpSpPr bwMode="auto">
            <a:xfrm>
              <a:off x="215" y="1454"/>
              <a:ext cx="1747" cy="586"/>
              <a:chOff x="215" y="1454"/>
              <a:chExt cx="1747" cy="586"/>
            </a:xfrm>
          </p:grpSpPr>
          <p:sp>
            <p:nvSpPr>
              <p:cNvPr id="19" name="Rectangle 12"/>
              <p:cNvSpPr>
                <a:spLocks noChangeArrowheads="1"/>
              </p:cNvSpPr>
              <p:nvPr/>
            </p:nvSpPr>
            <p:spPr bwMode="auto">
              <a:xfrm>
                <a:off x="215" y="1454"/>
                <a:ext cx="1747" cy="586"/>
              </a:xfrm>
              <a:prstGeom prst="rect">
                <a:avLst/>
              </a:prstGeom>
              <a:gradFill rotWithShape="0">
                <a:gsLst>
                  <a:gs pos="0">
                    <a:schemeClr val="hlink">
                      <a:gamma/>
                      <a:shade val="56078"/>
                      <a:invGamma/>
                    </a:schemeClr>
                  </a:gs>
                  <a:gs pos="100000">
                    <a:schemeClr val="hlink"/>
                  </a:gs>
                </a:gsLst>
                <a:lin ang="0" scaled="1"/>
              </a:gradFill>
              <a:ln w="12700">
                <a:noFill/>
                <a:miter lim="800000"/>
                <a:headEnd type="none" w="sm" len="sm"/>
                <a:tailEnd type="none" w="sm" len="sm"/>
              </a:ln>
              <a:effectLst/>
            </p:spPr>
            <p:txBody>
              <a:bodyPr anchor="ctr"/>
              <a:lstStyle/>
              <a:p>
                <a:pPr algn="ctr"/>
                <a:endParaRPr lang="en-US" sz="2000">
                  <a:solidFill>
                    <a:schemeClr val="accent2"/>
                  </a:solidFill>
                  <a:latin typeface="Times New Roman" charset="0"/>
                </a:endParaRPr>
              </a:p>
            </p:txBody>
          </p:sp>
          <p:sp>
            <p:nvSpPr>
              <p:cNvPr id="20" name="Rectangle 13"/>
              <p:cNvSpPr>
                <a:spLocks noChangeArrowheads="1"/>
              </p:cNvSpPr>
              <p:nvPr/>
            </p:nvSpPr>
            <p:spPr bwMode="auto">
              <a:xfrm>
                <a:off x="257" y="1492"/>
                <a:ext cx="1662" cy="510"/>
              </a:xfrm>
              <a:prstGeom prst="rect">
                <a:avLst/>
              </a:prstGeom>
              <a:solidFill>
                <a:schemeClr val="bg1"/>
              </a:solidFill>
              <a:ln w="12700">
                <a:noFill/>
                <a:miter lim="800000"/>
                <a:headEnd type="none" w="sm" len="sm"/>
                <a:tailEnd type="none" w="sm" len="sm"/>
              </a:ln>
              <a:effectLst/>
            </p:spPr>
            <p:txBody>
              <a:bodyPr anchor="ctr"/>
              <a:lstStyle/>
              <a:p>
                <a:pPr algn="ctr"/>
                <a:r>
                  <a:rPr lang="en-US" sz="2400" b="1" dirty="0">
                    <a:solidFill>
                      <a:schemeClr val="tx2"/>
                    </a:solidFill>
                  </a:rPr>
                  <a:t>Intangible Resources</a:t>
                </a:r>
              </a:p>
            </p:txBody>
          </p:sp>
        </p:grpSp>
      </p:grpSp>
      <p:sp>
        <p:nvSpPr>
          <p:cNvPr id="2" name="Slide Number Placeholder 1"/>
          <p:cNvSpPr>
            <a:spLocks noGrp="1"/>
          </p:cNvSpPr>
          <p:nvPr>
            <p:ph type="sldNum" sz="quarter" idx="12"/>
          </p:nvPr>
        </p:nvSpPr>
        <p:spPr/>
        <p:txBody>
          <a:bodyPr/>
          <a:lstStyle/>
          <a:p>
            <a:fld id="{B2E69481-C428-4771-9FA9-CCBED72DD0C4}" type="slidenum">
              <a:rPr lang="en-US" smtClean="0"/>
              <a:t>9</a:t>
            </a:fld>
            <a:endParaRPr lang="en-US"/>
          </a:p>
        </p:txBody>
      </p:sp>
    </p:spTree>
    <p:extLst>
      <p:ext uri="{BB962C8B-B14F-4D97-AF65-F5344CB8AC3E}">
        <p14:creationId xmlns:p14="http://schemas.microsoft.com/office/powerpoint/2010/main" val="301099610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500" fill="hold"/>
                                        <p:tgtEl>
                                          <p:spTgt spid="21507">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150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1507">
                                            <p:txEl>
                                              <p:pRg st="0" end="0"/>
                                            </p:txEl>
                                          </p:spTgt>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p:cTn id="13" dur="500" fill="hold"/>
                                        <p:tgtEl>
                                          <p:spTgt spid="21507">
                                            <p:txEl>
                                              <p:pRg st="1" end="1"/>
                                            </p:txEl>
                                          </p:spTgt>
                                        </p:tgtEl>
                                        <p:attrNameLst>
                                          <p:attrName>ppt_x</p:attrName>
                                        </p:attrNameLst>
                                      </p:cBhvr>
                                      <p:tavLst>
                                        <p:tav tm="0">
                                          <p:val>
                                            <p:strVal val="#ppt_x-#ppt_w/2"/>
                                          </p:val>
                                        </p:tav>
                                        <p:tav tm="100000">
                                          <p:val>
                                            <p:strVal val="#ppt_x"/>
                                          </p:val>
                                        </p:tav>
                                      </p:tavLst>
                                    </p:anim>
                                    <p:anim calcmode="lin" valueType="num">
                                      <p:cBhvr>
                                        <p:cTn id="14" dur="500" fill="hold"/>
                                        <p:tgtEl>
                                          <p:spTgt spid="21507">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1507">
                                            <p:txEl>
                                              <p:pRg st="1" end="1"/>
                                            </p:txEl>
                                          </p:spTgt>
                                        </p:tgtEl>
                                        <p:attrNameLst>
                                          <p:attrName>ppt_h</p:attrName>
                                        </p:attrNameLst>
                                      </p:cBhvr>
                                      <p:tavLst>
                                        <p:tav tm="0">
                                          <p:val>
                                            <p:strVal val="#ppt_h"/>
                                          </p:val>
                                        </p:tav>
                                        <p:tav tm="100000">
                                          <p:val>
                                            <p:strVal val="#ppt_h"/>
                                          </p:val>
                                        </p:tav>
                                      </p:tavLst>
                                    </p:anim>
                                  </p:childTnLst>
                                </p:cTn>
                              </p:par>
                              <p:par>
                                <p:cTn id="17" presetID="17" presetClass="entr" presetSubtype="8" fill="hold" grpId="0" nodeType="with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p:cTn id="19" dur="500" fill="hold"/>
                                        <p:tgtEl>
                                          <p:spTgt spid="21507">
                                            <p:txEl>
                                              <p:pRg st="2" end="2"/>
                                            </p:txEl>
                                          </p:spTgt>
                                        </p:tgtEl>
                                        <p:attrNameLst>
                                          <p:attrName>ppt_x</p:attrName>
                                        </p:attrNameLst>
                                      </p:cBhvr>
                                      <p:tavLst>
                                        <p:tav tm="0">
                                          <p:val>
                                            <p:strVal val="#ppt_x-#ppt_w/2"/>
                                          </p:val>
                                        </p:tav>
                                        <p:tav tm="100000">
                                          <p:val>
                                            <p:strVal val="#ppt_x"/>
                                          </p:val>
                                        </p:tav>
                                      </p:tavLst>
                                    </p:anim>
                                    <p:anim calcmode="lin" valueType="num">
                                      <p:cBhvr>
                                        <p:cTn id="20" dur="500" fill="hold"/>
                                        <p:tgtEl>
                                          <p:spTgt spid="21507">
                                            <p:txEl>
                                              <p:pRg st="2" end="2"/>
                                            </p:txEl>
                                          </p:spTgt>
                                        </p:tgtEl>
                                        <p:attrNameLst>
                                          <p:attrName>ppt_y</p:attrName>
                                        </p:attrNameLst>
                                      </p:cBhvr>
                                      <p:tavLst>
                                        <p:tav tm="0">
                                          <p:val>
                                            <p:strVal val="#ppt_y"/>
                                          </p:val>
                                        </p:tav>
                                        <p:tav tm="100000">
                                          <p:val>
                                            <p:strVal val="#ppt_y"/>
                                          </p:val>
                                        </p:tav>
                                      </p:tavLst>
                                    </p:anim>
                                    <p:anim calcmode="lin" valueType="num">
                                      <p:cBhvr>
                                        <p:cTn id="21"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150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 calcmode="lin" valueType="num">
                                      <p:cBhvr>
                                        <p:cTn id="27" dur="500" fill="hold"/>
                                        <p:tgtEl>
                                          <p:spTgt spid="21507">
                                            <p:txEl>
                                              <p:pRg st="3" end="3"/>
                                            </p:txEl>
                                          </p:spTgt>
                                        </p:tgtEl>
                                        <p:attrNameLst>
                                          <p:attrName>ppt_x</p:attrName>
                                        </p:attrNameLst>
                                      </p:cBhvr>
                                      <p:tavLst>
                                        <p:tav tm="0">
                                          <p:val>
                                            <p:strVal val="#ppt_x-#ppt_w/2"/>
                                          </p:val>
                                        </p:tav>
                                        <p:tav tm="100000">
                                          <p:val>
                                            <p:strVal val="#ppt_x"/>
                                          </p:val>
                                        </p:tav>
                                      </p:tavLst>
                                    </p:anim>
                                    <p:anim calcmode="lin" valueType="num">
                                      <p:cBhvr>
                                        <p:cTn id="28" dur="500" fill="hold"/>
                                        <p:tgtEl>
                                          <p:spTgt spid="21507">
                                            <p:txEl>
                                              <p:pRg st="3" end="3"/>
                                            </p:txEl>
                                          </p:spTgt>
                                        </p:tgtEl>
                                        <p:attrNameLst>
                                          <p:attrName>ppt_y</p:attrName>
                                        </p:attrNameLst>
                                      </p:cBhvr>
                                      <p:tavLst>
                                        <p:tav tm="0">
                                          <p:val>
                                            <p:strVal val="#ppt_y"/>
                                          </p:val>
                                        </p:tav>
                                        <p:tav tm="100000">
                                          <p:val>
                                            <p:strVal val="#ppt_y"/>
                                          </p:val>
                                        </p:tav>
                                      </p:tavLst>
                                    </p:anim>
                                    <p:anim calcmode="lin" valueType="num">
                                      <p:cBhvr>
                                        <p:cTn id="29" dur="5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21507">
                                            <p:txEl>
                                              <p:pRg st="3" end="3"/>
                                            </p:txEl>
                                          </p:spTgt>
                                        </p:tgtEl>
                                        <p:attrNameLst>
                                          <p:attrName>ppt_h</p:attrName>
                                        </p:attrNameLst>
                                      </p:cBhvr>
                                      <p:tavLst>
                                        <p:tav tm="0">
                                          <p:val>
                                            <p:strVal val="#ppt_h"/>
                                          </p:val>
                                        </p:tav>
                                        <p:tav tm="100000">
                                          <p:val>
                                            <p:strVal val="#ppt_h"/>
                                          </p:val>
                                        </p:tav>
                                      </p:tavLst>
                                    </p:anim>
                                  </p:childTnLst>
                                </p:cTn>
                              </p:par>
                              <p:par>
                                <p:cTn id="31" presetID="17" presetClass="entr" presetSubtype="8" fill="hold" grpId="0" nodeType="withEffect">
                                  <p:stCondLst>
                                    <p:cond delay="0"/>
                                  </p:stCondLst>
                                  <p:childTnLst>
                                    <p:set>
                                      <p:cBhvr>
                                        <p:cTn id="32" dur="1" fill="hold">
                                          <p:stCondLst>
                                            <p:cond delay="0"/>
                                          </p:stCondLst>
                                        </p:cTn>
                                        <p:tgtEl>
                                          <p:spTgt spid="21507">
                                            <p:txEl>
                                              <p:pRg st="4" end="4"/>
                                            </p:txEl>
                                          </p:spTgt>
                                        </p:tgtEl>
                                        <p:attrNameLst>
                                          <p:attrName>style.visibility</p:attrName>
                                        </p:attrNameLst>
                                      </p:cBhvr>
                                      <p:to>
                                        <p:strVal val="visible"/>
                                      </p:to>
                                    </p:set>
                                    <p:anim calcmode="lin" valueType="num">
                                      <p:cBhvr>
                                        <p:cTn id="33" dur="500" fill="hold"/>
                                        <p:tgtEl>
                                          <p:spTgt spid="21507">
                                            <p:txEl>
                                              <p:pRg st="4" end="4"/>
                                            </p:txEl>
                                          </p:spTgt>
                                        </p:tgtEl>
                                        <p:attrNameLst>
                                          <p:attrName>ppt_x</p:attrName>
                                        </p:attrNameLst>
                                      </p:cBhvr>
                                      <p:tavLst>
                                        <p:tav tm="0">
                                          <p:val>
                                            <p:strVal val="#ppt_x-#ppt_w/2"/>
                                          </p:val>
                                        </p:tav>
                                        <p:tav tm="100000">
                                          <p:val>
                                            <p:strVal val="#ppt_x"/>
                                          </p:val>
                                        </p:tav>
                                      </p:tavLst>
                                    </p:anim>
                                    <p:anim calcmode="lin" valueType="num">
                                      <p:cBhvr>
                                        <p:cTn id="34" dur="500" fill="hold"/>
                                        <p:tgtEl>
                                          <p:spTgt spid="21507">
                                            <p:txEl>
                                              <p:pRg st="4" end="4"/>
                                            </p:txEl>
                                          </p:spTgt>
                                        </p:tgtEl>
                                        <p:attrNameLst>
                                          <p:attrName>ppt_y</p:attrName>
                                        </p:attrNameLst>
                                      </p:cBhvr>
                                      <p:tavLst>
                                        <p:tav tm="0">
                                          <p:val>
                                            <p:strVal val="#ppt_y"/>
                                          </p:val>
                                        </p:tav>
                                        <p:tav tm="100000">
                                          <p:val>
                                            <p:strVal val="#ppt_y"/>
                                          </p:val>
                                        </p:tav>
                                      </p:tavLst>
                                    </p:anim>
                                    <p:anim calcmode="lin" valueType="num">
                                      <p:cBhvr>
                                        <p:cTn id="35" dur="5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1507">
                                            <p:txEl>
                                              <p:pRg st="4" end="4"/>
                                            </p:txEl>
                                          </p:spTgt>
                                        </p:tgtEl>
                                        <p:attrNameLst>
                                          <p:attrName>ppt_h</p:attrName>
                                        </p:attrNameLst>
                                      </p:cBhvr>
                                      <p:tavLst>
                                        <p:tav tm="0">
                                          <p:val>
                                            <p:strVal val="#ppt_h"/>
                                          </p:val>
                                        </p:tav>
                                        <p:tav tm="100000">
                                          <p:val>
                                            <p:strVal val="#ppt_h"/>
                                          </p:val>
                                        </p:tav>
                                      </p:tavLst>
                                    </p:anim>
                                  </p:childTnLst>
                                </p:cTn>
                              </p:par>
                              <p:par>
                                <p:cTn id="37" presetID="17" presetClass="entr" presetSubtype="8" fill="hold" grpId="0" nodeType="withEffect">
                                  <p:stCondLst>
                                    <p:cond delay="0"/>
                                  </p:stCondLst>
                                  <p:childTnLst>
                                    <p:set>
                                      <p:cBhvr>
                                        <p:cTn id="38" dur="1" fill="hold">
                                          <p:stCondLst>
                                            <p:cond delay="0"/>
                                          </p:stCondLst>
                                        </p:cTn>
                                        <p:tgtEl>
                                          <p:spTgt spid="21507">
                                            <p:txEl>
                                              <p:pRg st="5" end="5"/>
                                            </p:txEl>
                                          </p:spTgt>
                                        </p:tgtEl>
                                        <p:attrNameLst>
                                          <p:attrName>style.visibility</p:attrName>
                                        </p:attrNameLst>
                                      </p:cBhvr>
                                      <p:to>
                                        <p:strVal val="visible"/>
                                      </p:to>
                                    </p:set>
                                    <p:anim calcmode="lin" valueType="num">
                                      <p:cBhvr>
                                        <p:cTn id="39" dur="500" fill="hold"/>
                                        <p:tgtEl>
                                          <p:spTgt spid="21507">
                                            <p:txEl>
                                              <p:pRg st="5" end="5"/>
                                            </p:txEl>
                                          </p:spTgt>
                                        </p:tgtEl>
                                        <p:attrNameLst>
                                          <p:attrName>ppt_x</p:attrName>
                                        </p:attrNameLst>
                                      </p:cBhvr>
                                      <p:tavLst>
                                        <p:tav tm="0">
                                          <p:val>
                                            <p:strVal val="#ppt_x-#ppt_w/2"/>
                                          </p:val>
                                        </p:tav>
                                        <p:tav tm="100000">
                                          <p:val>
                                            <p:strVal val="#ppt_x"/>
                                          </p:val>
                                        </p:tav>
                                      </p:tavLst>
                                    </p:anim>
                                    <p:anim calcmode="lin" valueType="num">
                                      <p:cBhvr>
                                        <p:cTn id="40" dur="500" fill="hold"/>
                                        <p:tgtEl>
                                          <p:spTgt spid="21507">
                                            <p:txEl>
                                              <p:pRg st="5" end="5"/>
                                            </p:txEl>
                                          </p:spTgt>
                                        </p:tgtEl>
                                        <p:attrNameLst>
                                          <p:attrName>ppt_y</p:attrName>
                                        </p:attrNameLst>
                                      </p:cBhvr>
                                      <p:tavLst>
                                        <p:tav tm="0">
                                          <p:val>
                                            <p:strVal val="#ppt_y"/>
                                          </p:val>
                                        </p:tav>
                                        <p:tav tm="100000">
                                          <p:val>
                                            <p:strVal val="#ppt_y"/>
                                          </p:val>
                                        </p:tav>
                                      </p:tavLst>
                                    </p:anim>
                                    <p:anim calcmode="lin" valueType="num">
                                      <p:cBhvr>
                                        <p:cTn id="41" dur="5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21507">
                                            <p:txEl>
                                              <p:pRg st="5" end="5"/>
                                            </p:txEl>
                                          </p:spTgt>
                                        </p:tgtEl>
                                        <p:attrNameLst>
                                          <p:attrName>ppt_h</p:attrName>
                                        </p:attrNameLst>
                                      </p:cBhvr>
                                      <p:tavLst>
                                        <p:tav tm="0">
                                          <p:val>
                                            <p:strVal val="#ppt_h"/>
                                          </p:val>
                                        </p:tav>
                                        <p:tav tm="100000">
                                          <p:val>
                                            <p:strVal val="#ppt_h"/>
                                          </p:val>
                                        </p:tav>
                                      </p:tavLst>
                                    </p:anim>
                                  </p:childTnLst>
                                </p:cTn>
                              </p:par>
                            </p:childTnLst>
                          </p:cTn>
                        </p:par>
                        <p:par>
                          <p:cTn id="43" fill="hold">
                            <p:stCondLst>
                              <p:cond delay="500"/>
                            </p:stCondLst>
                            <p:childTnLst>
                              <p:par>
                                <p:cTn id="44" presetID="12" presetClass="entr" presetSubtype="1" fill="hold"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slide(fromTop)">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1248</TotalTime>
  <Words>2453</Words>
  <Application>Microsoft Office PowerPoint</Application>
  <PresentationFormat>On-screen Show (4:3)</PresentationFormat>
  <Paragraphs>387</Paragraphs>
  <Slides>48</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Office Theme</vt:lpstr>
      <vt:lpstr>Clip</vt:lpstr>
      <vt:lpstr>PowerPoint Presentation</vt:lpstr>
      <vt:lpstr>PowerPoint Presentation</vt:lpstr>
      <vt:lpstr>PowerPoint Presentation</vt:lpstr>
      <vt:lpstr>PowerPoint Presentation</vt:lpstr>
      <vt:lpstr>Resource and Knowledge  Based View of the Firm</vt:lpstr>
      <vt:lpstr>Types of Resources</vt:lpstr>
      <vt:lpstr>Types of Resources</vt:lpstr>
      <vt:lpstr>Types of Resources</vt:lpstr>
      <vt:lpstr>Types of Resources</vt:lpstr>
      <vt:lpstr>Types of Resources</vt:lpstr>
      <vt:lpstr>Firm Resources and  Sustainable Competitive Advantages</vt:lpstr>
      <vt:lpstr>Is the Resource Valuable?</vt:lpstr>
      <vt:lpstr>Is the Resource Rare?</vt:lpstr>
      <vt:lpstr>Can the Resource be Imitated?</vt:lpstr>
      <vt:lpstr>Are Substitutes Readily Available?</vt:lpstr>
      <vt:lpstr>Criteria for Sustainable Competitive Advantage and Strategic Implications</vt:lpstr>
      <vt:lpstr>PowerPoint Presentation</vt:lpstr>
      <vt:lpstr>What is Knowledge Management</vt:lpstr>
      <vt:lpstr>Knowledge and Productivity</vt:lpstr>
      <vt:lpstr>Knowledge and Productivity</vt:lpstr>
      <vt:lpstr>Importance of Knowledge</vt:lpstr>
      <vt:lpstr>PowerPoint Presentation</vt:lpstr>
      <vt:lpstr>PowerPoint Presentation</vt:lpstr>
      <vt:lpstr>Organizational Learning (OL)</vt:lpstr>
      <vt:lpstr>Definition of OL: </vt:lpstr>
      <vt:lpstr>“learning organization (LO)”</vt:lpstr>
      <vt:lpstr>Continues </vt:lpstr>
      <vt:lpstr>Continues </vt:lpstr>
      <vt:lpstr>Characteristics of LO:</vt:lpstr>
      <vt:lpstr>Characteristics of LO:</vt:lpstr>
      <vt:lpstr>Characteristics of LO:</vt:lpstr>
      <vt:lpstr>Characteristics of LO:</vt:lpstr>
      <vt:lpstr>Features of LO</vt:lpstr>
      <vt:lpstr>Organizational Learning (OL)</vt:lpstr>
      <vt:lpstr>Organizational Learning (OL)</vt:lpstr>
      <vt:lpstr>Organizational Learning (OL)</vt:lpstr>
      <vt:lpstr>Factors contribute to OL</vt:lpstr>
      <vt:lpstr>Exploration &amp; Exploitation in OL</vt:lpstr>
      <vt:lpstr>Elements of LO</vt:lpstr>
      <vt:lpstr>OL from external relationships</vt:lpstr>
      <vt:lpstr>Characteristics of LO members</vt:lpstr>
      <vt:lpstr>   Building Learning Organizations </vt:lpstr>
      <vt:lpstr>PowerPoint Presentation</vt:lpstr>
      <vt:lpstr>Knowledge Culture</vt:lpstr>
      <vt:lpstr>Organizational Knowledge Management Model</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The Concept of Strategy</dc:title>
  <dc:creator>User</dc:creator>
  <cp:lastModifiedBy>Rhian Indradewa</cp:lastModifiedBy>
  <cp:revision>120</cp:revision>
  <dcterms:created xsi:type="dcterms:W3CDTF">2013-08-01T03:39:28Z</dcterms:created>
  <dcterms:modified xsi:type="dcterms:W3CDTF">2019-03-22T23:29:13Z</dcterms:modified>
</cp:coreProperties>
</file>