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handoutMasterIdLst>
    <p:handoutMasterId r:id="rId55"/>
  </p:handoutMasterIdLst>
  <p:sldIdLst>
    <p:sldId id="376" r:id="rId2"/>
    <p:sldId id="499" r:id="rId3"/>
    <p:sldId id="500" r:id="rId4"/>
    <p:sldId id="501" r:id="rId5"/>
    <p:sldId id="502" r:id="rId6"/>
    <p:sldId id="505" r:id="rId7"/>
    <p:sldId id="448" r:id="rId8"/>
    <p:sldId id="506" r:id="rId9"/>
    <p:sldId id="507" r:id="rId10"/>
    <p:sldId id="508" r:id="rId11"/>
    <p:sldId id="509" r:id="rId12"/>
    <p:sldId id="510" r:id="rId13"/>
    <p:sldId id="511" r:id="rId14"/>
    <p:sldId id="512" r:id="rId15"/>
    <p:sldId id="503" r:id="rId16"/>
    <p:sldId id="449" r:id="rId17"/>
    <p:sldId id="450" r:id="rId18"/>
    <p:sldId id="504" r:id="rId19"/>
    <p:sldId id="397" r:id="rId20"/>
    <p:sldId id="398" r:id="rId21"/>
    <p:sldId id="464" r:id="rId22"/>
    <p:sldId id="465" r:id="rId23"/>
    <p:sldId id="466" r:id="rId24"/>
    <p:sldId id="401" r:id="rId25"/>
    <p:sldId id="468" r:id="rId26"/>
    <p:sldId id="469" r:id="rId27"/>
    <p:sldId id="404" r:id="rId28"/>
    <p:sldId id="471" r:id="rId29"/>
    <p:sldId id="472" r:id="rId30"/>
    <p:sldId id="474" r:id="rId31"/>
    <p:sldId id="475" r:id="rId32"/>
    <p:sldId id="476" r:id="rId33"/>
    <p:sldId id="498" r:id="rId34"/>
    <p:sldId id="478" r:id="rId35"/>
    <p:sldId id="479" r:id="rId36"/>
    <p:sldId id="447" r:id="rId37"/>
    <p:sldId id="481" r:id="rId38"/>
    <p:sldId id="482" r:id="rId39"/>
    <p:sldId id="483" r:id="rId40"/>
    <p:sldId id="484" r:id="rId41"/>
    <p:sldId id="485" r:id="rId42"/>
    <p:sldId id="486" r:id="rId43"/>
    <p:sldId id="487" r:id="rId44"/>
    <p:sldId id="488" r:id="rId45"/>
    <p:sldId id="489" r:id="rId46"/>
    <p:sldId id="490" r:id="rId47"/>
    <p:sldId id="491" r:id="rId48"/>
    <p:sldId id="493" r:id="rId49"/>
    <p:sldId id="494" r:id="rId50"/>
    <p:sldId id="495" r:id="rId51"/>
    <p:sldId id="496" r:id="rId52"/>
    <p:sldId id="49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p:scale>
          <a:sx n="50" d="100"/>
          <a:sy n="50" d="100"/>
        </p:scale>
        <p:origin x="-2592" y="-606"/>
      </p:cViewPr>
      <p:guideLst>
        <p:guide orient="horz" pos="2160"/>
        <p:guide pos="2880"/>
      </p:guideLst>
    </p:cSldViewPr>
  </p:slideViewPr>
  <p:notesTextViewPr>
    <p:cViewPr>
      <p:scale>
        <a:sx n="1" d="1"/>
        <a:sy n="1" d="1"/>
      </p:scale>
      <p:origin x="0" y="0"/>
    </p:cViewPr>
  </p:notesTextViewPr>
  <p:sorterViewPr>
    <p:cViewPr>
      <p:scale>
        <a:sx n="100" d="100"/>
        <a:sy n="100" d="100"/>
      </p:scale>
      <p:origin x="0" y="7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DCA30-412D-4990-B193-5D3038F56FE9}"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IN"/>
        </a:p>
      </dgm:t>
    </dgm:pt>
    <dgm:pt modelId="{E0C73A38-B81B-46E8-B8F5-97B404ADF55C}">
      <dgm:prSet phldrT="[Text]" custT="1"/>
      <dgm:spPr>
        <a:solidFill>
          <a:schemeClr val="tx2">
            <a:lumMod val="40000"/>
            <a:lumOff val="60000"/>
          </a:schemeClr>
        </a:solidFill>
        <a:ln>
          <a:solidFill>
            <a:schemeClr val="tx2">
              <a:lumMod val="60000"/>
              <a:lumOff val="40000"/>
            </a:schemeClr>
          </a:solidFill>
        </a:ln>
      </dgm:spPr>
      <dgm:t>
        <a:bodyPr/>
        <a:lstStyle/>
        <a:p>
          <a:r>
            <a:rPr lang="en-US" sz="2000" b="0" smtClean="0"/>
            <a:t>Industry 4.0</a:t>
          </a:r>
          <a:endParaRPr lang="en-IN" sz="2000" b="0" dirty="0"/>
        </a:p>
      </dgm:t>
    </dgm:pt>
    <dgm:pt modelId="{48715DA3-88F7-4DF9-886A-4A014DA05A15}" type="parTrans" cxnId="{76886799-D58F-434D-A94A-F68BCC966898}">
      <dgm:prSet/>
      <dgm:spPr/>
      <dgm:t>
        <a:bodyPr/>
        <a:lstStyle/>
        <a:p>
          <a:endParaRPr lang="en-IN" sz="3200" b="1"/>
        </a:p>
      </dgm:t>
    </dgm:pt>
    <dgm:pt modelId="{C1D64499-50EC-45B0-9A8C-136E8C386A7C}" type="sibTrans" cxnId="{76886799-D58F-434D-A94A-F68BCC966898}">
      <dgm:prSet/>
      <dgm:spPr/>
      <dgm:t>
        <a:bodyPr/>
        <a:lstStyle/>
        <a:p>
          <a:endParaRPr lang="en-IN" sz="3200" b="1"/>
        </a:p>
      </dgm:t>
    </dgm:pt>
    <dgm:pt modelId="{7ECE611C-A0D3-4845-A229-5394F7FAD63D}">
      <dgm:prSet phldrT="[Text]" custT="1"/>
      <dgm:spPr>
        <a:solidFill>
          <a:schemeClr val="bg2">
            <a:lumMod val="90000"/>
          </a:schemeClr>
        </a:solidFill>
        <a:ln>
          <a:solidFill>
            <a:schemeClr val="tx2">
              <a:lumMod val="60000"/>
              <a:lumOff val="40000"/>
            </a:schemeClr>
          </a:solidFill>
        </a:ln>
      </dgm:spPr>
      <dgm:t>
        <a:bodyPr/>
        <a:lstStyle/>
        <a:p>
          <a:r>
            <a:rPr lang="en-US" sz="1200" b="1" dirty="0" smtClean="0"/>
            <a:t>Autonomous Robots</a:t>
          </a:r>
          <a:endParaRPr lang="en-IN" sz="1200" b="1" dirty="0"/>
        </a:p>
      </dgm:t>
    </dgm:pt>
    <dgm:pt modelId="{D94A8BF9-FF56-470C-933D-7B7B0623D84C}" type="parTrans" cxnId="{F78EA137-705F-4009-9BD0-1DF0B163C7C0}">
      <dgm:prSet custT="1"/>
      <dgm:spPr/>
      <dgm:t>
        <a:bodyPr/>
        <a:lstStyle/>
        <a:p>
          <a:endParaRPr lang="en-IN" sz="900" b="1"/>
        </a:p>
      </dgm:t>
    </dgm:pt>
    <dgm:pt modelId="{1115934C-195B-4B7F-B252-6218200F79B2}" type="sibTrans" cxnId="{F78EA137-705F-4009-9BD0-1DF0B163C7C0}">
      <dgm:prSet/>
      <dgm:spPr/>
      <dgm:t>
        <a:bodyPr/>
        <a:lstStyle/>
        <a:p>
          <a:endParaRPr lang="en-IN" sz="3200" b="1"/>
        </a:p>
      </dgm:t>
    </dgm:pt>
    <dgm:pt modelId="{D50D5996-10E3-4946-9886-083A9EDA8456}">
      <dgm:prSet phldrT="[Text]" custT="1"/>
      <dgm:spPr>
        <a:solidFill>
          <a:schemeClr val="bg2">
            <a:lumMod val="90000"/>
          </a:schemeClr>
        </a:solidFill>
        <a:ln>
          <a:solidFill>
            <a:schemeClr val="tx2">
              <a:lumMod val="60000"/>
              <a:lumOff val="40000"/>
            </a:schemeClr>
          </a:solidFill>
        </a:ln>
      </dgm:spPr>
      <dgm:t>
        <a:bodyPr/>
        <a:lstStyle/>
        <a:p>
          <a:r>
            <a:rPr lang="en-US" sz="1200" b="1" dirty="0" smtClean="0"/>
            <a:t>Simulation</a:t>
          </a:r>
          <a:endParaRPr lang="en-IN" sz="1200" b="1" dirty="0"/>
        </a:p>
      </dgm:t>
    </dgm:pt>
    <dgm:pt modelId="{EEC72665-3B8B-440C-91AC-8C1514B75B38}" type="parTrans" cxnId="{D4FF5D23-7C68-4879-8D06-E72769FE1F0A}">
      <dgm:prSet custT="1"/>
      <dgm:spPr/>
      <dgm:t>
        <a:bodyPr/>
        <a:lstStyle/>
        <a:p>
          <a:endParaRPr lang="en-IN" sz="900" b="1"/>
        </a:p>
      </dgm:t>
    </dgm:pt>
    <dgm:pt modelId="{C1D27899-8776-4019-A0A1-754568344BC3}" type="sibTrans" cxnId="{D4FF5D23-7C68-4879-8D06-E72769FE1F0A}">
      <dgm:prSet/>
      <dgm:spPr/>
      <dgm:t>
        <a:bodyPr/>
        <a:lstStyle/>
        <a:p>
          <a:endParaRPr lang="en-IN" sz="3200" b="1"/>
        </a:p>
      </dgm:t>
    </dgm:pt>
    <dgm:pt modelId="{B3123B04-1BC4-4AFC-B4B3-0358DE88019C}">
      <dgm:prSet phldrT="[Text]" custT="1"/>
      <dgm:spPr>
        <a:solidFill>
          <a:schemeClr val="bg2">
            <a:lumMod val="90000"/>
          </a:schemeClr>
        </a:solidFill>
        <a:ln>
          <a:solidFill>
            <a:schemeClr val="tx2">
              <a:lumMod val="60000"/>
              <a:lumOff val="40000"/>
            </a:schemeClr>
          </a:solidFill>
        </a:ln>
      </dgm:spPr>
      <dgm:t>
        <a:bodyPr/>
        <a:lstStyle/>
        <a:p>
          <a:r>
            <a:rPr lang="en-US" sz="1200" b="1" dirty="0" smtClean="0"/>
            <a:t>Horizontal and vertical system integration (Block Chain)</a:t>
          </a:r>
          <a:endParaRPr lang="en-IN" sz="1200" b="1" dirty="0"/>
        </a:p>
      </dgm:t>
    </dgm:pt>
    <dgm:pt modelId="{16038D7A-5BD2-4909-A4F8-827CF6CBB1A6}" type="parTrans" cxnId="{0EEC4EED-B0E4-401C-8054-59664D2A1759}">
      <dgm:prSet custT="1"/>
      <dgm:spPr/>
      <dgm:t>
        <a:bodyPr/>
        <a:lstStyle/>
        <a:p>
          <a:endParaRPr lang="en-IN" sz="900" b="1"/>
        </a:p>
      </dgm:t>
    </dgm:pt>
    <dgm:pt modelId="{E45F5BE1-5BF9-4507-AC50-87746071106F}" type="sibTrans" cxnId="{0EEC4EED-B0E4-401C-8054-59664D2A1759}">
      <dgm:prSet/>
      <dgm:spPr/>
      <dgm:t>
        <a:bodyPr/>
        <a:lstStyle/>
        <a:p>
          <a:endParaRPr lang="en-IN" sz="3200" b="1"/>
        </a:p>
      </dgm:t>
    </dgm:pt>
    <dgm:pt modelId="{F13D8F6B-04DB-4A60-8C6A-DE60DB10A7A4}">
      <dgm:prSet phldrT="[Text]" custT="1"/>
      <dgm:spPr>
        <a:solidFill>
          <a:schemeClr val="bg2">
            <a:lumMod val="90000"/>
          </a:schemeClr>
        </a:solidFill>
        <a:ln>
          <a:solidFill>
            <a:schemeClr val="tx2">
              <a:lumMod val="60000"/>
              <a:lumOff val="40000"/>
            </a:schemeClr>
          </a:solidFill>
        </a:ln>
      </dgm:spPr>
      <dgm:t>
        <a:bodyPr/>
        <a:lstStyle/>
        <a:p>
          <a:r>
            <a:rPr lang="en-US" sz="1200" b="1" dirty="0" smtClean="0"/>
            <a:t>Artificial Intelligent</a:t>
          </a:r>
          <a:endParaRPr lang="en-IN" sz="1200" b="1" dirty="0"/>
        </a:p>
      </dgm:t>
    </dgm:pt>
    <dgm:pt modelId="{DBE86913-CF11-42D5-A859-2E047834F6DF}" type="parTrans" cxnId="{ED4091B6-CE34-4109-9978-82F839F5A644}">
      <dgm:prSet custT="1"/>
      <dgm:spPr/>
      <dgm:t>
        <a:bodyPr/>
        <a:lstStyle/>
        <a:p>
          <a:endParaRPr lang="en-IN" sz="900" b="1"/>
        </a:p>
      </dgm:t>
    </dgm:pt>
    <dgm:pt modelId="{B3EAD190-D7AB-4B8D-B785-DBCE1D918421}" type="sibTrans" cxnId="{ED4091B6-CE34-4109-9978-82F839F5A644}">
      <dgm:prSet/>
      <dgm:spPr/>
      <dgm:t>
        <a:bodyPr/>
        <a:lstStyle/>
        <a:p>
          <a:endParaRPr lang="en-IN" sz="3200" b="1"/>
        </a:p>
      </dgm:t>
    </dgm:pt>
    <dgm:pt modelId="{54647F84-C79B-447B-B77A-9006062532FF}">
      <dgm:prSet phldrT="[Text]" custT="1"/>
      <dgm:spPr>
        <a:solidFill>
          <a:schemeClr val="bg2">
            <a:lumMod val="90000"/>
          </a:schemeClr>
        </a:solidFill>
        <a:ln>
          <a:solidFill>
            <a:schemeClr val="tx2">
              <a:lumMod val="60000"/>
              <a:lumOff val="40000"/>
            </a:schemeClr>
          </a:solidFill>
        </a:ln>
      </dgm:spPr>
      <dgm:t>
        <a:bodyPr/>
        <a:lstStyle/>
        <a:p>
          <a:r>
            <a:rPr lang="en-US" sz="1200" b="1" dirty="0" smtClean="0"/>
            <a:t> Internet of Things</a:t>
          </a:r>
        </a:p>
      </dgm:t>
    </dgm:pt>
    <dgm:pt modelId="{4F470782-2369-4102-8AFE-FDD8450E9D6E}" type="parTrans" cxnId="{8A17E750-993D-4024-B7E1-C40F5A292188}">
      <dgm:prSet custT="1"/>
      <dgm:spPr/>
      <dgm:t>
        <a:bodyPr/>
        <a:lstStyle/>
        <a:p>
          <a:endParaRPr lang="en-IN" sz="900" b="1"/>
        </a:p>
      </dgm:t>
    </dgm:pt>
    <dgm:pt modelId="{240340BD-DD21-40A5-99E0-06C2ACCBC522}" type="sibTrans" cxnId="{8A17E750-993D-4024-B7E1-C40F5A292188}">
      <dgm:prSet/>
      <dgm:spPr/>
      <dgm:t>
        <a:bodyPr/>
        <a:lstStyle/>
        <a:p>
          <a:endParaRPr lang="en-IN" sz="3200" b="1"/>
        </a:p>
      </dgm:t>
    </dgm:pt>
    <dgm:pt modelId="{EFE771FD-2AB3-4D93-8C3B-A0D707A7B195}">
      <dgm:prSet phldrT="[Text]" custT="1"/>
      <dgm:spPr>
        <a:solidFill>
          <a:schemeClr val="bg2">
            <a:lumMod val="90000"/>
          </a:schemeClr>
        </a:solidFill>
        <a:ln>
          <a:solidFill>
            <a:schemeClr val="tx2">
              <a:lumMod val="60000"/>
              <a:lumOff val="40000"/>
            </a:schemeClr>
          </a:solidFill>
        </a:ln>
      </dgm:spPr>
      <dgm:t>
        <a:bodyPr/>
        <a:lstStyle/>
        <a:p>
          <a:r>
            <a:rPr lang="en-US" sz="1200" b="1" dirty="0" smtClean="0"/>
            <a:t>Augmented reality</a:t>
          </a:r>
        </a:p>
      </dgm:t>
    </dgm:pt>
    <dgm:pt modelId="{B30E7B8E-BE67-4FB4-B1E1-92FA416AE78B}" type="parTrans" cxnId="{82EB483E-B791-4A66-9DD7-6CE223FDB61F}">
      <dgm:prSet custT="1"/>
      <dgm:spPr/>
      <dgm:t>
        <a:bodyPr/>
        <a:lstStyle/>
        <a:p>
          <a:endParaRPr lang="en-IN" sz="900" b="1"/>
        </a:p>
      </dgm:t>
    </dgm:pt>
    <dgm:pt modelId="{19D061DB-515E-4761-B8CE-B6B29ABEA3C7}" type="sibTrans" cxnId="{82EB483E-B791-4A66-9DD7-6CE223FDB61F}">
      <dgm:prSet/>
      <dgm:spPr/>
      <dgm:t>
        <a:bodyPr/>
        <a:lstStyle/>
        <a:p>
          <a:endParaRPr lang="en-IN" sz="3200" b="1"/>
        </a:p>
      </dgm:t>
    </dgm:pt>
    <dgm:pt modelId="{E693BE9B-54B8-41E0-85FF-5490FED8BDB2}">
      <dgm:prSet phldrT="[Text]" custT="1"/>
      <dgm:spPr>
        <a:solidFill>
          <a:schemeClr val="bg2">
            <a:lumMod val="90000"/>
          </a:schemeClr>
        </a:solidFill>
        <a:ln>
          <a:solidFill>
            <a:schemeClr val="tx2">
              <a:lumMod val="60000"/>
              <a:lumOff val="40000"/>
            </a:schemeClr>
          </a:solidFill>
        </a:ln>
      </dgm:spPr>
      <dgm:t>
        <a:bodyPr/>
        <a:lstStyle/>
        <a:p>
          <a:r>
            <a:rPr lang="en-US" sz="1200" b="1" dirty="0" smtClean="0"/>
            <a:t>Big data analytics</a:t>
          </a:r>
        </a:p>
      </dgm:t>
    </dgm:pt>
    <dgm:pt modelId="{0733B29A-95B6-41DD-97E8-BC6C1A365939}" type="parTrans" cxnId="{02268701-004C-401F-9A1D-302247ABB06E}">
      <dgm:prSet custT="1"/>
      <dgm:spPr/>
      <dgm:t>
        <a:bodyPr/>
        <a:lstStyle/>
        <a:p>
          <a:endParaRPr lang="en-IN" sz="900" b="1"/>
        </a:p>
      </dgm:t>
    </dgm:pt>
    <dgm:pt modelId="{33AC9A80-F58A-490D-BA3B-525EBEDA1850}" type="sibTrans" cxnId="{02268701-004C-401F-9A1D-302247ABB06E}">
      <dgm:prSet/>
      <dgm:spPr/>
      <dgm:t>
        <a:bodyPr/>
        <a:lstStyle/>
        <a:p>
          <a:endParaRPr lang="en-IN" sz="3200" b="1"/>
        </a:p>
      </dgm:t>
    </dgm:pt>
    <dgm:pt modelId="{B89E3D54-DCDC-41CF-B1EF-D7595CEA1675}">
      <dgm:prSet phldrT="[Text]" custT="1"/>
      <dgm:spPr>
        <a:solidFill>
          <a:schemeClr val="bg2">
            <a:lumMod val="90000"/>
          </a:schemeClr>
        </a:solidFill>
        <a:ln>
          <a:solidFill>
            <a:schemeClr val="tx2">
              <a:lumMod val="60000"/>
              <a:lumOff val="40000"/>
            </a:schemeClr>
          </a:solidFill>
        </a:ln>
      </dgm:spPr>
      <dgm:t>
        <a:bodyPr/>
        <a:lstStyle/>
        <a:p>
          <a:r>
            <a:rPr lang="en-US" sz="1200" b="1" dirty="0" smtClean="0"/>
            <a:t>Cloud System Storage</a:t>
          </a:r>
        </a:p>
      </dgm:t>
    </dgm:pt>
    <dgm:pt modelId="{1336F9A0-6ABA-4E0F-907B-91CF4FAE909E}" type="parTrans" cxnId="{B81831A1-2CF1-4682-9760-8EE7FF693752}">
      <dgm:prSet/>
      <dgm:spPr/>
      <dgm:t>
        <a:bodyPr/>
        <a:lstStyle/>
        <a:p>
          <a:endParaRPr lang="en-IN"/>
        </a:p>
      </dgm:t>
    </dgm:pt>
    <dgm:pt modelId="{1B03DA99-8DAC-4962-B4D1-74D11AD27506}" type="sibTrans" cxnId="{B81831A1-2CF1-4682-9760-8EE7FF693752}">
      <dgm:prSet/>
      <dgm:spPr/>
      <dgm:t>
        <a:bodyPr/>
        <a:lstStyle/>
        <a:p>
          <a:endParaRPr lang="en-IN"/>
        </a:p>
      </dgm:t>
    </dgm:pt>
    <dgm:pt modelId="{C56B6F1D-631F-4DF1-BF2F-429AB61402ED}" type="pres">
      <dgm:prSet presAssocID="{DDCDCA30-412D-4990-B193-5D3038F56FE9}" presName="composite" presStyleCnt="0">
        <dgm:presLayoutVars>
          <dgm:chMax val="1"/>
          <dgm:dir/>
          <dgm:resizeHandles val="exact"/>
        </dgm:presLayoutVars>
      </dgm:prSet>
      <dgm:spPr/>
      <dgm:t>
        <a:bodyPr/>
        <a:lstStyle/>
        <a:p>
          <a:endParaRPr lang="en-IN"/>
        </a:p>
      </dgm:t>
    </dgm:pt>
    <dgm:pt modelId="{1BCE78DE-8E69-4DEE-91B0-1E20947C957C}" type="pres">
      <dgm:prSet presAssocID="{DDCDCA30-412D-4990-B193-5D3038F56FE9}" presName="radial" presStyleCnt="0">
        <dgm:presLayoutVars>
          <dgm:animLvl val="ctr"/>
        </dgm:presLayoutVars>
      </dgm:prSet>
      <dgm:spPr/>
    </dgm:pt>
    <dgm:pt modelId="{F6D2AF64-F223-45B0-B6FC-2F3519C864CE}" type="pres">
      <dgm:prSet presAssocID="{E0C73A38-B81B-46E8-B8F5-97B404ADF55C}" presName="centerShape" presStyleLbl="vennNode1" presStyleIdx="0" presStyleCnt="9"/>
      <dgm:spPr/>
      <dgm:t>
        <a:bodyPr/>
        <a:lstStyle/>
        <a:p>
          <a:endParaRPr lang="en-IN"/>
        </a:p>
      </dgm:t>
    </dgm:pt>
    <dgm:pt modelId="{2C724CD5-A883-4A0B-939B-74E48280E9DE}" type="pres">
      <dgm:prSet presAssocID="{7ECE611C-A0D3-4845-A229-5394F7FAD63D}" presName="node" presStyleLbl="vennNode1" presStyleIdx="1" presStyleCnt="9">
        <dgm:presLayoutVars>
          <dgm:bulletEnabled val="1"/>
        </dgm:presLayoutVars>
      </dgm:prSet>
      <dgm:spPr/>
      <dgm:t>
        <a:bodyPr/>
        <a:lstStyle/>
        <a:p>
          <a:endParaRPr lang="en-IN"/>
        </a:p>
      </dgm:t>
    </dgm:pt>
    <dgm:pt modelId="{68C56F5E-FA53-432F-ABD1-632F5BCE2AB2}" type="pres">
      <dgm:prSet presAssocID="{D50D5996-10E3-4946-9886-083A9EDA8456}" presName="node" presStyleLbl="vennNode1" presStyleIdx="2" presStyleCnt="9">
        <dgm:presLayoutVars>
          <dgm:bulletEnabled val="1"/>
        </dgm:presLayoutVars>
      </dgm:prSet>
      <dgm:spPr/>
      <dgm:t>
        <a:bodyPr/>
        <a:lstStyle/>
        <a:p>
          <a:endParaRPr lang="en-IN"/>
        </a:p>
      </dgm:t>
    </dgm:pt>
    <dgm:pt modelId="{2FF59370-9608-417A-9294-962D51F532B7}" type="pres">
      <dgm:prSet presAssocID="{B3123B04-1BC4-4AFC-B4B3-0358DE88019C}" presName="node" presStyleLbl="vennNode1" presStyleIdx="3" presStyleCnt="9">
        <dgm:presLayoutVars>
          <dgm:bulletEnabled val="1"/>
        </dgm:presLayoutVars>
      </dgm:prSet>
      <dgm:spPr/>
      <dgm:t>
        <a:bodyPr/>
        <a:lstStyle/>
        <a:p>
          <a:endParaRPr lang="en-IN"/>
        </a:p>
      </dgm:t>
    </dgm:pt>
    <dgm:pt modelId="{AED29216-0EC1-4437-8115-CA691B1D7981}" type="pres">
      <dgm:prSet presAssocID="{54647F84-C79B-447B-B77A-9006062532FF}" presName="node" presStyleLbl="vennNode1" presStyleIdx="4" presStyleCnt="9">
        <dgm:presLayoutVars>
          <dgm:bulletEnabled val="1"/>
        </dgm:presLayoutVars>
      </dgm:prSet>
      <dgm:spPr/>
      <dgm:t>
        <a:bodyPr/>
        <a:lstStyle/>
        <a:p>
          <a:endParaRPr lang="en-IN"/>
        </a:p>
      </dgm:t>
    </dgm:pt>
    <dgm:pt modelId="{6F0FE19E-C208-411D-A264-41A84BABA8C9}" type="pres">
      <dgm:prSet presAssocID="{B89E3D54-DCDC-41CF-B1EF-D7595CEA1675}" presName="node" presStyleLbl="vennNode1" presStyleIdx="5" presStyleCnt="9">
        <dgm:presLayoutVars>
          <dgm:bulletEnabled val="1"/>
        </dgm:presLayoutVars>
      </dgm:prSet>
      <dgm:spPr/>
      <dgm:t>
        <a:bodyPr/>
        <a:lstStyle/>
        <a:p>
          <a:endParaRPr lang="en-IN"/>
        </a:p>
      </dgm:t>
    </dgm:pt>
    <dgm:pt modelId="{AA272936-F9B3-40CA-B7BB-08AA5F5B562A}" type="pres">
      <dgm:prSet presAssocID="{F13D8F6B-04DB-4A60-8C6A-DE60DB10A7A4}" presName="node" presStyleLbl="vennNode1" presStyleIdx="6" presStyleCnt="9">
        <dgm:presLayoutVars>
          <dgm:bulletEnabled val="1"/>
        </dgm:presLayoutVars>
      </dgm:prSet>
      <dgm:spPr/>
      <dgm:t>
        <a:bodyPr/>
        <a:lstStyle/>
        <a:p>
          <a:endParaRPr lang="en-IN"/>
        </a:p>
      </dgm:t>
    </dgm:pt>
    <dgm:pt modelId="{E1BB4D84-B716-4CF3-8D54-A8E6D4BF3955}" type="pres">
      <dgm:prSet presAssocID="{EFE771FD-2AB3-4D93-8C3B-A0D707A7B195}" presName="node" presStyleLbl="vennNode1" presStyleIdx="7" presStyleCnt="9">
        <dgm:presLayoutVars>
          <dgm:bulletEnabled val="1"/>
        </dgm:presLayoutVars>
      </dgm:prSet>
      <dgm:spPr/>
      <dgm:t>
        <a:bodyPr/>
        <a:lstStyle/>
        <a:p>
          <a:endParaRPr lang="en-IN"/>
        </a:p>
      </dgm:t>
    </dgm:pt>
    <dgm:pt modelId="{7AC9405D-2050-486C-8C37-8E9C1D1B7313}" type="pres">
      <dgm:prSet presAssocID="{E693BE9B-54B8-41E0-85FF-5490FED8BDB2}" presName="node" presStyleLbl="vennNode1" presStyleIdx="8" presStyleCnt="9">
        <dgm:presLayoutVars>
          <dgm:bulletEnabled val="1"/>
        </dgm:presLayoutVars>
      </dgm:prSet>
      <dgm:spPr/>
      <dgm:t>
        <a:bodyPr/>
        <a:lstStyle/>
        <a:p>
          <a:endParaRPr lang="en-IN"/>
        </a:p>
      </dgm:t>
    </dgm:pt>
  </dgm:ptLst>
  <dgm:cxnLst>
    <dgm:cxn modelId="{F78EA137-705F-4009-9BD0-1DF0B163C7C0}" srcId="{E0C73A38-B81B-46E8-B8F5-97B404ADF55C}" destId="{7ECE611C-A0D3-4845-A229-5394F7FAD63D}" srcOrd="0" destOrd="0" parTransId="{D94A8BF9-FF56-470C-933D-7B7B0623D84C}" sibTransId="{1115934C-195B-4B7F-B252-6218200F79B2}"/>
    <dgm:cxn modelId="{30EF0F6A-8F15-4F4B-8913-E515752A15D6}" type="presOf" srcId="{D50D5996-10E3-4946-9886-083A9EDA8456}" destId="{68C56F5E-FA53-432F-ABD1-632F5BCE2AB2}" srcOrd="0" destOrd="0" presId="urn:microsoft.com/office/officeart/2005/8/layout/radial3"/>
    <dgm:cxn modelId="{B267A8C3-C94D-492D-AD56-338840E646F2}" type="presOf" srcId="{E0C73A38-B81B-46E8-B8F5-97B404ADF55C}" destId="{F6D2AF64-F223-45B0-B6FC-2F3519C864CE}" srcOrd="0" destOrd="0" presId="urn:microsoft.com/office/officeart/2005/8/layout/radial3"/>
    <dgm:cxn modelId="{829A2C86-4DE8-4035-AF34-6798A523D52A}" type="presOf" srcId="{EFE771FD-2AB3-4D93-8C3B-A0D707A7B195}" destId="{E1BB4D84-B716-4CF3-8D54-A8E6D4BF3955}" srcOrd="0" destOrd="0" presId="urn:microsoft.com/office/officeart/2005/8/layout/radial3"/>
    <dgm:cxn modelId="{0EEC4EED-B0E4-401C-8054-59664D2A1759}" srcId="{E0C73A38-B81B-46E8-B8F5-97B404ADF55C}" destId="{B3123B04-1BC4-4AFC-B4B3-0358DE88019C}" srcOrd="2" destOrd="0" parTransId="{16038D7A-5BD2-4909-A4F8-827CF6CBB1A6}" sibTransId="{E45F5BE1-5BF9-4507-AC50-87746071106F}"/>
    <dgm:cxn modelId="{91EE5DEB-AE4A-47F7-B4FF-C47256A85BB0}" type="presOf" srcId="{E693BE9B-54B8-41E0-85FF-5490FED8BDB2}" destId="{7AC9405D-2050-486C-8C37-8E9C1D1B7313}" srcOrd="0" destOrd="0" presId="urn:microsoft.com/office/officeart/2005/8/layout/radial3"/>
    <dgm:cxn modelId="{B1EBBB30-5261-4C90-A8B7-8FE8F32E7697}" type="presOf" srcId="{DDCDCA30-412D-4990-B193-5D3038F56FE9}" destId="{C56B6F1D-631F-4DF1-BF2F-429AB61402ED}" srcOrd="0" destOrd="0" presId="urn:microsoft.com/office/officeart/2005/8/layout/radial3"/>
    <dgm:cxn modelId="{ED4091B6-CE34-4109-9978-82F839F5A644}" srcId="{E0C73A38-B81B-46E8-B8F5-97B404ADF55C}" destId="{F13D8F6B-04DB-4A60-8C6A-DE60DB10A7A4}" srcOrd="5" destOrd="0" parTransId="{DBE86913-CF11-42D5-A859-2E047834F6DF}" sibTransId="{B3EAD190-D7AB-4B8D-B785-DBCE1D918421}"/>
    <dgm:cxn modelId="{EDB5F1FC-97C0-451A-A4E1-60296D6F2FC2}" type="presOf" srcId="{F13D8F6B-04DB-4A60-8C6A-DE60DB10A7A4}" destId="{AA272936-F9B3-40CA-B7BB-08AA5F5B562A}" srcOrd="0" destOrd="0" presId="urn:microsoft.com/office/officeart/2005/8/layout/radial3"/>
    <dgm:cxn modelId="{9B7CC3A4-EDF4-49CF-BC46-0118DF5A1172}" type="presOf" srcId="{B3123B04-1BC4-4AFC-B4B3-0358DE88019C}" destId="{2FF59370-9608-417A-9294-962D51F532B7}" srcOrd="0" destOrd="0" presId="urn:microsoft.com/office/officeart/2005/8/layout/radial3"/>
    <dgm:cxn modelId="{76886799-D58F-434D-A94A-F68BCC966898}" srcId="{DDCDCA30-412D-4990-B193-5D3038F56FE9}" destId="{E0C73A38-B81B-46E8-B8F5-97B404ADF55C}" srcOrd="0" destOrd="0" parTransId="{48715DA3-88F7-4DF9-886A-4A014DA05A15}" sibTransId="{C1D64499-50EC-45B0-9A8C-136E8C386A7C}"/>
    <dgm:cxn modelId="{B81831A1-2CF1-4682-9760-8EE7FF693752}" srcId="{E0C73A38-B81B-46E8-B8F5-97B404ADF55C}" destId="{B89E3D54-DCDC-41CF-B1EF-D7595CEA1675}" srcOrd="4" destOrd="0" parTransId="{1336F9A0-6ABA-4E0F-907B-91CF4FAE909E}" sibTransId="{1B03DA99-8DAC-4962-B4D1-74D11AD27506}"/>
    <dgm:cxn modelId="{136A0592-838C-4479-B624-2063EBF44E1C}" type="presOf" srcId="{B89E3D54-DCDC-41CF-B1EF-D7595CEA1675}" destId="{6F0FE19E-C208-411D-A264-41A84BABA8C9}" srcOrd="0" destOrd="0" presId="urn:microsoft.com/office/officeart/2005/8/layout/radial3"/>
    <dgm:cxn modelId="{8A17E750-993D-4024-B7E1-C40F5A292188}" srcId="{E0C73A38-B81B-46E8-B8F5-97B404ADF55C}" destId="{54647F84-C79B-447B-B77A-9006062532FF}" srcOrd="3" destOrd="0" parTransId="{4F470782-2369-4102-8AFE-FDD8450E9D6E}" sibTransId="{240340BD-DD21-40A5-99E0-06C2ACCBC522}"/>
    <dgm:cxn modelId="{5BF86B95-B68E-4C40-8227-8B204793ADD6}" type="presOf" srcId="{54647F84-C79B-447B-B77A-9006062532FF}" destId="{AED29216-0EC1-4437-8115-CA691B1D7981}" srcOrd="0" destOrd="0" presId="urn:microsoft.com/office/officeart/2005/8/layout/radial3"/>
    <dgm:cxn modelId="{D44A86C1-44CB-48D5-9419-BD48242E24F5}" type="presOf" srcId="{7ECE611C-A0D3-4845-A229-5394F7FAD63D}" destId="{2C724CD5-A883-4A0B-939B-74E48280E9DE}" srcOrd="0" destOrd="0" presId="urn:microsoft.com/office/officeart/2005/8/layout/radial3"/>
    <dgm:cxn modelId="{D4FF5D23-7C68-4879-8D06-E72769FE1F0A}" srcId="{E0C73A38-B81B-46E8-B8F5-97B404ADF55C}" destId="{D50D5996-10E3-4946-9886-083A9EDA8456}" srcOrd="1" destOrd="0" parTransId="{EEC72665-3B8B-440C-91AC-8C1514B75B38}" sibTransId="{C1D27899-8776-4019-A0A1-754568344BC3}"/>
    <dgm:cxn modelId="{82EB483E-B791-4A66-9DD7-6CE223FDB61F}" srcId="{E0C73A38-B81B-46E8-B8F5-97B404ADF55C}" destId="{EFE771FD-2AB3-4D93-8C3B-A0D707A7B195}" srcOrd="6" destOrd="0" parTransId="{B30E7B8E-BE67-4FB4-B1E1-92FA416AE78B}" sibTransId="{19D061DB-515E-4761-B8CE-B6B29ABEA3C7}"/>
    <dgm:cxn modelId="{02268701-004C-401F-9A1D-302247ABB06E}" srcId="{E0C73A38-B81B-46E8-B8F5-97B404ADF55C}" destId="{E693BE9B-54B8-41E0-85FF-5490FED8BDB2}" srcOrd="7" destOrd="0" parTransId="{0733B29A-95B6-41DD-97E8-BC6C1A365939}" sibTransId="{33AC9A80-F58A-490D-BA3B-525EBEDA1850}"/>
    <dgm:cxn modelId="{8E13F889-C432-48EF-A81A-6D4090C2108C}" type="presParOf" srcId="{C56B6F1D-631F-4DF1-BF2F-429AB61402ED}" destId="{1BCE78DE-8E69-4DEE-91B0-1E20947C957C}" srcOrd="0" destOrd="0" presId="urn:microsoft.com/office/officeart/2005/8/layout/radial3"/>
    <dgm:cxn modelId="{730E4894-458F-41AD-BA0E-8F2439DC127E}" type="presParOf" srcId="{1BCE78DE-8E69-4DEE-91B0-1E20947C957C}" destId="{F6D2AF64-F223-45B0-B6FC-2F3519C864CE}" srcOrd="0" destOrd="0" presId="urn:microsoft.com/office/officeart/2005/8/layout/radial3"/>
    <dgm:cxn modelId="{9EEEB010-78AD-46DD-BF0E-F2E193E2BEAE}" type="presParOf" srcId="{1BCE78DE-8E69-4DEE-91B0-1E20947C957C}" destId="{2C724CD5-A883-4A0B-939B-74E48280E9DE}" srcOrd="1" destOrd="0" presId="urn:microsoft.com/office/officeart/2005/8/layout/radial3"/>
    <dgm:cxn modelId="{3B75A563-6E57-4E90-AD88-34602FACAB3E}" type="presParOf" srcId="{1BCE78DE-8E69-4DEE-91B0-1E20947C957C}" destId="{68C56F5E-FA53-432F-ABD1-632F5BCE2AB2}" srcOrd="2" destOrd="0" presId="urn:microsoft.com/office/officeart/2005/8/layout/radial3"/>
    <dgm:cxn modelId="{BA11B6E3-4779-421E-9BBE-5FB481502172}" type="presParOf" srcId="{1BCE78DE-8E69-4DEE-91B0-1E20947C957C}" destId="{2FF59370-9608-417A-9294-962D51F532B7}" srcOrd="3" destOrd="0" presId="urn:microsoft.com/office/officeart/2005/8/layout/radial3"/>
    <dgm:cxn modelId="{6DA45D56-4ABF-48BC-85E8-23AD291C3165}" type="presParOf" srcId="{1BCE78DE-8E69-4DEE-91B0-1E20947C957C}" destId="{AED29216-0EC1-4437-8115-CA691B1D7981}" srcOrd="4" destOrd="0" presId="urn:microsoft.com/office/officeart/2005/8/layout/radial3"/>
    <dgm:cxn modelId="{45779385-E7E6-40FF-B561-0E09D716C492}" type="presParOf" srcId="{1BCE78DE-8E69-4DEE-91B0-1E20947C957C}" destId="{6F0FE19E-C208-411D-A264-41A84BABA8C9}" srcOrd="5" destOrd="0" presId="urn:microsoft.com/office/officeart/2005/8/layout/radial3"/>
    <dgm:cxn modelId="{6950F885-CE20-453E-918A-F604D3B5C3D9}" type="presParOf" srcId="{1BCE78DE-8E69-4DEE-91B0-1E20947C957C}" destId="{AA272936-F9B3-40CA-B7BB-08AA5F5B562A}" srcOrd="6" destOrd="0" presId="urn:microsoft.com/office/officeart/2005/8/layout/radial3"/>
    <dgm:cxn modelId="{34464E58-0495-4316-A71A-4EF5897BA87C}" type="presParOf" srcId="{1BCE78DE-8E69-4DEE-91B0-1E20947C957C}" destId="{E1BB4D84-B716-4CF3-8D54-A8E6D4BF3955}" srcOrd="7" destOrd="0" presId="urn:microsoft.com/office/officeart/2005/8/layout/radial3"/>
    <dgm:cxn modelId="{DEA8D4C8-9247-4147-B339-294B39E9AD2B}" type="presParOf" srcId="{1BCE78DE-8E69-4DEE-91B0-1E20947C957C}" destId="{7AC9405D-2050-486C-8C37-8E9C1D1B7313}" srcOrd="8" destOrd="0" presId="urn:microsoft.com/office/officeart/2005/8/layout/radial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2AF64-F223-45B0-B6FC-2F3519C864CE}">
      <dsp:nvSpPr>
        <dsp:cNvPr id="0" name=""/>
        <dsp:cNvSpPr/>
      </dsp:nvSpPr>
      <dsp:spPr>
        <a:xfrm>
          <a:off x="2723487" y="1122616"/>
          <a:ext cx="2796692" cy="2796692"/>
        </a:xfrm>
        <a:prstGeom prst="ellipse">
          <a:avLst/>
        </a:prstGeom>
        <a:solidFill>
          <a:schemeClr val="tx2">
            <a:lumMod val="40000"/>
            <a:lumOff val="6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smtClean="0"/>
            <a:t>Industry 4.0</a:t>
          </a:r>
          <a:endParaRPr lang="en-IN" sz="2000" b="0" kern="1200" dirty="0"/>
        </a:p>
      </dsp:txBody>
      <dsp:txXfrm>
        <a:off x="3133053" y="1532182"/>
        <a:ext cx="1977560" cy="1977560"/>
      </dsp:txXfrm>
    </dsp:sp>
    <dsp:sp modelId="{2C724CD5-A883-4A0B-939B-74E48280E9DE}">
      <dsp:nvSpPr>
        <dsp:cNvPr id="0" name=""/>
        <dsp:cNvSpPr/>
      </dsp:nvSpPr>
      <dsp:spPr>
        <a:xfrm>
          <a:off x="3422660" y="49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Autonomous Robots</a:t>
          </a:r>
          <a:endParaRPr lang="en-IN" sz="1200" b="1" kern="1200" dirty="0"/>
        </a:p>
      </dsp:txBody>
      <dsp:txXfrm>
        <a:off x="3627443" y="205282"/>
        <a:ext cx="988780" cy="988780"/>
      </dsp:txXfrm>
    </dsp:sp>
    <dsp:sp modelId="{68C56F5E-FA53-432F-ABD1-632F5BCE2AB2}">
      <dsp:nvSpPr>
        <dsp:cNvPr id="0" name=""/>
        <dsp:cNvSpPr/>
      </dsp:nvSpPr>
      <dsp:spPr>
        <a:xfrm>
          <a:off x="4710507" y="533942"/>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Simulation</a:t>
          </a:r>
          <a:endParaRPr lang="en-IN" sz="1200" b="1" kern="1200" dirty="0"/>
        </a:p>
      </dsp:txBody>
      <dsp:txXfrm>
        <a:off x="4915290" y="738725"/>
        <a:ext cx="988780" cy="988780"/>
      </dsp:txXfrm>
    </dsp:sp>
    <dsp:sp modelId="{2FF59370-9608-417A-9294-962D51F532B7}">
      <dsp:nvSpPr>
        <dsp:cNvPr id="0" name=""/>
        <dsp:cNvSpPr/>
      </dsp:nvSpPr>
      <dsp:spPr>
        <a:xfrm>
          <a:off x="5243950" y="182178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Horizontal and vertical system integration (Block Chain)</a:t>
          </a:r>
          <a:endParaRPr lang="en-IN" sz="1200" b="1" kern="1200" dirty="0"/>
        </a:p>
      </dsp:txBody>
      <dsp:txXfrm>
        <a:off x="5448733" y="2026572"/>
        <a:ext cx="988780" cy="988780"/>
      </dsp:txXfrm>
    </dsp:sp>
    <dsp:sp modelId="{AED29216-0EC1-4437-8115-CA691B1D7981}">
      <dsp:nvSpPr>
        <dsp:cNvPr id="0" name=""/>
        <dsp:cNvSpPr/>
      </dsp:nvSpPr>
      <dsp:spPr>
        <a:xfrm>
          <a:off x="4710507" y="3109635"/>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 Internet of Things</a:t>
          </a:r>
        </a:p>
      </dsp:txBody>
      <dsp:txXfrm>
        <a:off x="4915290" y="3314418"/>
        <a:ext cx="988780" cy="988780"/>
      </dsp:txXfrm>
    </dsp:sp>
    <dsp:sp modelId="{6F0FE19E-C208-411D-A264-41A84BABA8C9}">
      <dsp:nvSpPr>
        <dsp:cNvPr id="0" name=""/>
        <dsp:cNvSpPr/>
      </dsp:nvSpPr>
      <dsp:spPr>
        <a:xfrm>
          <a:off x="3422660" y="364307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Cloud System Storage</a:t>
          </a:r>
        </a:p>
      </dsp:txBody>
      <dsp:txXfrm>
        <a:off x="3627443" y="3847862"/>
        <a:ext cx="988780" cy="988780"/>
      </dsp:txXfrm>
    </dsp:sp>
    <dsp:sp modelId="{AA272936-F9B3-40CA-B7BB-08AA5F5B562A}">
      <dsp:nvSpPr>
        <dsp:cNvPr id="0" name=""/>
        <dsp:cNvSpPr/>
      </dsp:nvSpPr>
      <dsp:spPr>
        <a:xfrm>
          <a:off x="2134814" y="3109635"/>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Artificial Intelligent</a:t>
          </a:r>
          <a:endParaRPr lang="en-IN" sz="1200" b="1" kern="1200" dirty="0"/>
        </a:p>
      </dsp:txBody>
      <dsp:txXfrm>
        <a:off x="2339597" y="3314418"/>
        <a:ext cx="988780" cy="988780"/>
      </dsp:txXfrm>
    </dsp:sp>
    <dsp:sp modelId="{E1BB4D84-B716-4CF3-8D54-A8E6D4BF3955}">
      <dsp:nvSpPr>
        <dsp:cNvPr id="0" name=""/>
        <dsp:cNvSpPr/>
      </dsp:nvSpPr>
      <dsp:spPr>
        <a:xfrm>
          <a:off x="1601370" y="1821789"/>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Augmented reality</a:t>
          </a:r>
        </a:p>
      </dsp:txBody>
      <dsp:txXfrm>
        <a:off x="1806153" y="2026572"/>
        <a:ext cx="988780" cy="988780"/>
      </dsp:txXfrm>
    </dsp:sp>
    <dsp:sp modelId="{7AC9405D-2050-486C-8C37-8E9C1D1B7313}">
      <dsp:nvSpPr>
        <dsp:cNvPr id="0" name=""/>
        <dsp:cNvSpPr/>
      </dsp:nvSpPr>
      <dsp:spPr>
        <a:xfrm>
          <a:off x="2134814" y="533942"/>
          <a:ext cx="1398346" cy="1398346"/>
        </a:xfrm>
        <a:prstGeom prst="ellipse">
          <a:avLst/>
        </a:prstGeom>
        <a:solidFill>
          <a:schemeClr val="bg2">
            <a:lumMod val="9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Big data analytics</a:t>
          </a:r>
        </a:p>
      </dsp:txBody>
      <dsp:txXfrm>
        <a:off x="2339597" y="738725"/>
        <a:ext cx="988780" cy="98878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E6588-E581-4D8E-9DFB-0B7DC585CED2}" type="datetimeFigureOut">
              <a:rPr lang="en-US" smtClean="0"/>
              <a:t>3/29/2019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77E77-0AAE-47DC-A30C-1E38811736A4}" type="slidenum">
              <a:rPr lang="en-US" smtClean="0"/>
              <a:t>‹#›</a:t>
            </a:fld>
            <a:endParaRPr lang="en-US"/>
          </a:p>
        </p:txBody>
      </p:sp>
    </p:spTree>
    <p:extLst>
      <p:ext uri="{BB962C8B-B14F-4D97-AF65-F5344CB8AC3E}">
        <p14:creationId xmlns:p14="http://schemas.microsoft.com/office/powerpoint/2010/main" val="2468539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4582A-9F52-4A38-877F-F0B4601B8E20}" type="datetimeFigureOut">
              <a:rPr lang="en-US" smtClean="0"/>
              <a:t>3/29/2019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2A066D-53FF-4080-A939-6F0E48146D99}" type="slidenum">
              <a:rPr lang="en-US" smtClean="0"/>
              <a:t>‹#›</a:t>
            </a:fld>
            <a:endParaRPr lang="en-US"/>
          </a:p>
        </p:txBody>
      </p:sp>
    </p:spTree>
    <p:extLst>
      <p:ext uri="{BB962C8B-B14F-4D97-AF65-F5344CB8AC3E}">
        <p14:creationId xmlns:p14="http://schemas.microsoft.com/office/powerpoint/2010/main" val="4051731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2DD7CDBC-D8D9-4DED-B2C8-CA6AB2B59862}" type="slidenum">
              <a:rPr lang="en-US" smtClean="0"/>
              <a:pPr>
                <a:defRPr/>
              </a:pPr>
              <a:t>14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89999DC-380F-4080-ADBD-BB676E132FC8}" type="slidenum">
              <a:rPr lang="en-US" altLang="en-US"/>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99F2BA4-94BC-4145-A8AB-237255EF4B12}" type="slidenum">
              <a:rPr lang="en-US" altLang="en-US" sz="1200">
                <a:latin typeface="Times New Roman" pitchFamily="18" charset="0"/>
              </a:rPr>
              <a:pPr eaLnBrk="1" hangingPunct="1"/>
              <a:t>16</a:t>
            </a:fld>
            <a:endParaRPr lang="en-US" altLang="en-US" sz="120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emphasizes the role of knowledge today in the U.S. economy. Ask students to give examples of knowledge and information sectors (finance, publishing, etc.).  It may come as a surprise to students that more than half the value of all stocks listed on the New York Stock Exchange is attributed to intangible assets like knowledge and know-how.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8D28395-2E9F-4D73-91B7-814099DE4087}" type="slidenum">
              <a:rPr lang="en-US" altLang="en-US" sz="1200">
                <a:latin typeface="Times New Roman" pitchFamily="18" charset="0"/>
              </a:rPr>
              <a:pPr eaLnBrk="1" hangingPunct="1"/>
              <a:t>17</a:t>
            </a:fld>
            <a:endParaRPr lang="en-US" altLang="en-US" sz="120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 illustrates the growth of sales of knowledge management software in the U.S. along with sales predictions through 2012 – making this type of software among the fastest-growing types of software applications. This is a good indicator of the increasing importance companies are placing on knowledge and its contribution to their bottom line.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43000" y="685800"/>
            <a:ext cx="4572000" cy="34290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E410373-C401-4CEC-AE25-6F4BEB267364}" type="slidenum">
              <a:rPr lang="en-US" altLang="en-US" sz="1200">
                <a:latin typeface="Times New Roman" pitchFamily="18" charset="0"/>
              </a:rPr>
              <a:pPr eaLnBrk="1" hangingPunct="1"/>
              <a:t>19</a:t>
            </a:fld>
            <a:endParaRPr lang="en-US" altLang="en-US" sz="12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three main categories of information system used to manage knowledge. These categories are different in terms of the constituencies they server, the purpose for which they are used and what they emphasize.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352B4873-7BA7-489D-BB80-A695C4921516}" type="slidenum">
              <a:rPr lang="en-US" altLang="en-US" sz="1200">
                <a:latin typeface="Times New Roman" pitchFamily="18" charset="0"/>
              </a:rPr>
              <a:pPr eaLnBrk="1" hangingPunct="1"/>
              <a:t>20</a:t>
            </a:fld>
            <a:endParaRPr lang="en-US" altLang="en-US" sz="12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three major types of knowledge management systems, giving the purpose of the system and examples of the type of system. Ask the students how they would categorize a system that catalogs and stores past advertising campaigns? What about software that helps a research biologist input and analyze lab findings?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F80A7D4-58E3-4E11-B1D7-898665331679}" type="slidenum">
              <a:rPr lang="en-US" altLang="en-US" sz="1200">
                <a:latin typeface="Times New Roman" pitchFamily="18" charset="0"/>
              </a:rPr>
              <a:pPr eaLnBrk="1" hangingPunct="1"/>
              <a:t>22</a:t>
            </a:fld>
            <a:endParaRPr lang="en-US" altLang="en-US" sz="12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the three major kinds of knowledge that can be found in an enterprise, and indicates that less formal knowledge may be just as critical as formal knowledge for organizations to store and share. Ask the students for other examples of semistructured and unstructured knowledge. Ask students for an example of tacit knowledge that is more important than structured knowledge such as a report.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D8A7A2D-D0B7-475E-9961-AFB06DD572C3}" type="slidenum">
              <a:rPr lang="en-US" altLang="en-US" sz="1200">
                <a:latin typeface="Times New Roman" pitchFamily="18" charset="0"/>
              </a:rPr>
              <a:pPr eaLnBrk="1" hangingPunct="1"/>
              <a:t>23</a:t>
            </a:fld>
            <a:endParaRPr lang="en-US" altLang="en-US" sz="12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purpose and features of enterprise-wide content management systems. The text discusses the example of Central Vermont Public Service, which uses OpenText LiveLink Enterprise Content Management to organize both structured and unstructured content such as e-mails, spreadsheets, word processing documents, and PDFs.  In addition to helping make better business use of the information, the system also helps the organization comply with federal and state regulations for records management.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6B3B518-358D-42D4-91DF-501BF6F85B67}" type="slidenum">
              <a:rPr lang="en-US" altLang="en-US" sz="1200">
                <a:latin typeface="Times New Roman" pitchFamily="18" charset="0"/>
              </a:rPr>
              <a:pPr eaLnBrk="1" hangingPunct="1"/>
              <a:t>24</a:t>
            </a:fld>
            <a:endParaRPr lang="en-US" altLang="en-US"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functions of an enterprise content management system. Users interact with the system to both input knowledge, manage it, and distribute it. These management systems can house a wide variety of information types, from formal reports to graphics, as well as bring in external content resources such as news feeds. Ask students what types of documents would need to be stored by a hospital, bank, law firm, etc.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94DCC99-B4F2-41FF-9C31-223FE694138C}" type="slidenum">
              <a:rPr lang="en-US" altLang="en-US" sz="1200">
                <a:latin typeface="Times New Roman" pitchFamily="18" charset="0"/>
              </a:rPr>
              <a:pPr eaLnBrk="1" hangingPunct="1"/>
              <a:t>25</a:t>
            </a:fld>
            <a:endParaRPr lang="en-US" alt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enterprise-wide content management systems. One need when collecting and storing knowledge and documents is describing a knowledge object so that it can be found later by users. Companies must decide and implement classification schemes, or taxonomies, to define categories meaningful to users, and then knowledge objects must be assigned a classification (“tagged”) so that it can be retrieved. Ask students why different companies might need different taxonomies? Why is it a critical task and a difficult task in preparing for a successful content management system? </a:t>
            </a:r>
          </a:p>
          <a:p>
            <a:pPr eaLnBrk="1" hangingPunct="1"/>
            <a:r>
              <a:rPr lang="en-US" altLang="en-US" smtClean="0"/>
              <a:t>Some content management systems specialize in managing digital media storage and classification. What types of firms may need these digital asset management systems? (Publishers, advertisers, broadcasters, entertainment producers, etc.)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A88CFA6-819D-425D-AB94-0213D5EB4FCE}" type="slidenum">
              <a:rPr lang="en-US" altLang="en-US" sz="1200">
                <a:latin typeface="Times New Roman" pitchFamily="18" charset="0"/>
              </a:rPr>
              <a:pPr eaLnBrk="1" hangingPunct="1"/>
              <a:t>26</a:t>
            </a:fld>
            <a:endParaRPr lang="en-US" alt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Enterprise content management systems can include or consist of capabilities for the creation and management of unstructured knowledge – knowledge network systems. Ask the students to give examples of unstructured knowledge, given a type of industry or company: a law firm, an advertising firm, a school. What might be the difficulties in establishing a knowledge network system in a company?  Contrast this network (crowd centered) approach to a top down structured knowledge management system.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EA65511-B307-40B1-95EC-AB8615A9166D}" type="slidenum">
              <a:rPr lang="en-US" altLang="en-US" sz="1200">
                <a:latin typeface="Times New Roman" pitchFamily="18" charset="0"/>
              </a:rPr>
              <a:pPr eaLnBrk="1" hangingPunct="1"/>
              <a:t>27</a:t>
            </a:fld>
            <a:endParaRPr lang="en-US"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various elements that form a knowledge network system. The user can search for accepted solutions in FAQ or best practices document or contact an expert in the relevant subject matter.  Ask the students to provide examples of undocumented, unstructured knowledge they acquired, either in a classroom setting or at work, that would be valuable to peers. What kind of tools would enable sharing this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FFE5578-AA8A-4B00-B4D0-F22D657FF1E3}" type="slidenum">
              <a:rPr lang="en-US" altLang="en-US" sz="1200">
                <a:latin typeface="Times New Roman" pitchFamily="18" charset="0"/>
              </a:rPr>
              <a:pPr eaLnBrk="1" hangingPunct="1"/>
              <a:t>28</a:t>
            </a:fld>
            <a:endParaRPr lang="en-US" altLang="en-US" sz="12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Enterprise-wide content systems include capabilities for collaboration and learning management.  Ask students to provide examples of other types of collaboration tools (chat/IM, video conferencing). Ask students how a blog  and wiki would help a company in terms of collaboration. Have any of the students used or created a wiki? Ask students if they have used social bookmarking personally and to describe how it works. Ask them how social bookmarking would be valuable as a collaboration tool for a business. Are there any potential problems in using social bookmarking (tagging).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5EBDB75-AE67-44D6-8129-9A0E5CFB75F1}" type="slidenum">
              <a:rPr lang="en-US" altLang="en-US" sz="1200">
                <a:latin typeface="Times New Roman" pitchFamily="18" charset="0"/>
              </a:rPr>
              <a:pPr eaLnBrk="1" hangingPunct="1"/>
              <a:t>29</a:t>
            </a:fld>
            <a:endParaRPr lang="en-US" altLang="en-US" sz="12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learning management systems, which enable companies to track and manage employee learning. Ask students what are the benefits and drawbacks of using an LMS with centralized reporting.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E1EA0666-068B-4566-B29D-80BE77ABAEC3}" type="slidenum">
              <a:rPr lang="en-US" altLang="en-US" sz="1200">
                <a:latin typeface="Times New Roman" pitchFamily="18" charset="0"/>
              </a:rPr>
              <a:pPr eaLnBrk="1" hangingPunct="1"/>
              <a:t>31</a:t>
            </a:fld>
            <a:endParaRPr lang="en-US" altLang="en-US" sz="120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second main type of knowledge management system, the knowledge work system, and identifies the importance of knowledge workers to an organization and its knowledge creation. Ask the students why each of the  three roles listed is important to an organization.  Can all companies benefit from knowledge workers, or only design, science, and engineering firms?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385355F-9900-4D3B-813A-47D200DB8ECD}" type="slidenum">
              <a:rPr lang="en-US" altLang="en-US" sz="1200">
                <a:latin typeface="Times New Roman" pitchFamily="18" charset="0"/>
              </a:rPr>
              <a:pPr eaLnBrk="1" hangingPunct="1"/>
              <a:t>32</a:t>
            </a:fld>
            <a:endParaRPr lang="en-US" altLang="en-US" sz="120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r>
              <a:rPr lang="en-US" altLang="en-US" sz="2000" smtClean="0"/>
              <a:t>This slide continues the discussion of knowledge work systems, emphasizing the need of knowledge workers to have highly specialized knowledge work systems. Ask students to describe the reasons that these characteristics are important for a knowledge work system. What other types of information systems would a knowledge worker rely on, if any? (office systems, productivity systems, scheduling systems).</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0A3D625-E476-4E7E-AED4-BB4DD86D1666}" type="slidenum">
              <a:rPr lang="en-US" altLang="en-US" sz="1200">
                <a:latin typeface="Times New Roman" pitchFamily="18" charset="0"/>
              </a:rPr>
              <a:pPr eaLnBrk="1" hangingPunct="1"/>
              <a:t>33</a:t>
            </a:fld>
            <a:endParaRPr lang="en-US" altLang="en-US" sz="12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main components of a knowledge work station: having the need for both specialized software and hardware, access to external information, and an easy-to-use interface. What types of external knowledge might be valuable to an engineer, a financial analyst, a medical researcher?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A3B0DBCF-BFE1-4EA7-B295-722106E5CDF8}" type="slidenum">
              <a:rPr lang="en-US" altLang="en-US" sz="1200">
                <a:latin typeface="Times New Roman" pitchFamily="18" charset="0"/>
              </a:rPr>
              <a:pPr eaLnBrk="1" hangingPunct="1"/>
              <a:t>34</a:t>
            </a:fld>
            <a:endParaRPr lang="en-US" altLang="en-US" sz="120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three types of knowledge work systems: CAD systems, virtual reality systems, and investment work stations. Ask students what the business value of providing a financial analyst, engineer, or researcher with an improved, specialized work station would be. Can the value of implementing or upgrading work systems be quantified into a monetary value? The text discusses virtual reality systems as an aid in medicine and engineering. What other industries might benefit from the use of virtual reality systems by their knowledge workers?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DEB0426B-97E2-417F-86CC-B1CAF40C0B29}" type="slidenum">
              <a:rPr lang="en-US" smtClean="0"/>
              <a:pPr>
                <a:defRPr/>
              </a:pPr>
              <a:t>35</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076DE2A-78D8-4C86-B64F-5C7D038215FA}" type="slidenum">
              <a:rPr lang="en-US" altLang="en-US" sz="1200">
                <a:latin typeface="Times New Roman" pitchFamily="18" charset="0"/>
              </a:rPr>
              <a:pPr eaLnBrk="1" hangingPunct="1"/>
              <a:t>36</a:t>
            </a:fld>
            <a:endParaRPr lang="en-US" altLang="en-US" sz="12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third of the three main types of knowledge management systems: Intelligent techniques, and categorizes them according to the type of knowledge involved.  AI technology is used in some techniques as part of the logical computerized routine. The text discusses AI systems being able to learn languages, and emulate human expertise and decision making. What might be some of the benefits and drawbacks to AI technology? Are there any ethical considerations?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94D8E37-1534-42C1-A207-5253E301572E}" type="slidenum">
              <a:rPr lang="en-US" altLang="en-US" sz="1200">
                <a:latin typeface="Times New Roman" pitchFamily="18" charset="0"/>
              </a:rPr>
              <a:pPr eaLnBrk="1" hangingPunct="1"/>
              <a:t>37</a:t>
            </a:fld>
            <a:endParaRPr lang="en-US" altLang="en-US" sz="12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expert systems, one type of intelligent technique. Ask students why expert systems are best used in highly structured decision-making situations. Ask students to provide an example of a decision that could not be solved by an expert system.  Choice of music, potential spouses or mates, new product decisions, or designing a new marketing campaign might be good examples of poorly structured decision situations.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AA4DF65D-A1A6-4D52-BEE3-0DD3BC5B2ED1}" type="slidenum">
              <a:rPr lang="en-US" altLang="en-US" sz="1200">
                <a:latin typeface="Times New Roman" pitchFamily="18" charset="0"/>
              </a:rPr>
              <a:pPr eaLnBrk="1" hangingPunct="1"/>
              <a:t>38</a:t>
            </a:fld>
            <a:endParaRPr lang="en-US" alt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use of If/Then rules in an expert system. Ask students to demonstrate an understanding of if/then rules, by analyzing a common decision as a series of if/then statements; for example, the decision to accept an invitation to socialize on a weeknight, or the decision of what to make for dinner.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2580764-E3FF-46B1-8F01-B4AA8FDE3A4A}" type="slidenum">
              <a:rPr lang="en-US" altLang="en-US" sz="1200">
                <a:latin typeface="Times New Roman" pitchFamily="18" charset="0"/>
              </a:rPr>
              <a:pPr eaLnBrk="1" hangingPunct="1"/>
              <a:t>39</a:t>
            </a:fld>
            <a:endParaRPr lang="en-US" altLang="en-US" sz="120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expert systems and describes how they work. Their key elements are their knowledge base and their inference engine. Ask students to demonstrate an understanding of the difference between forward chaining and backward chaining. For example, given a hypothesized expert system to determine what to make for dinner, what would an inference engine with forward chaining begin with? (Example, is there chicken? Is there beef?  Is there broccoli, etc.? What are all the ingredients available and what could be made from them?) What would an inference with backward chaining begin with? (We are making chicken with broccoli. Do we have the ingredients?)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E6E6415-E9AB-47E4-977D-02E2FF9F2FFE}" type="slidenum">
              <a:rPr lang="en-US" altLang="en-US" sz="1200">
                <a:latin typeface="Times New Roman" pitchFamily="18" charset="0"/>
              </a:rPr>
              <a:pPr eaLnBrk="1" hangingPunct="1"/>
              <a:t>40</a:t>
            </a:fld>
            <a:endParaRPr lang="en-US" altLang="en-US" sz="120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types of rules that might be used by salespeople to determine whether or not to add a client to a prospect database. Ask students to demonstrate, using this chart, what would happen to a client that was determined to have an income of $80,000 and was given Financial Advice.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7C8F1E88-E7A2-46C0-9DF8-0C48AC8A75A4}" type="slidenum">
              <a:rPr lang="en-US" altLang="en-US" sz="1200">
                <a:latin typeface="Times New Roman" pitchFamily="18" charset="0"/>
              </a:rPr>
              <a:pPr eaLnBrk="1" hangingPunct="1"/>
              <a:t>41</a:t>
            </a:fld>
            <a:endParaRPr lang="en-US" altLang="en-US" sz="120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expert systems, citing two examples of successful systems, and discussing the types of problems that benefit from expert systems as well as the potential drawbacks to implementing expert systems. Could an expert system be used to diagnose a medical condition? What might be the drawbacks to using an expert system for medical diagnosis?  What happened to Country Wide Funding in the financial meltdown of 2008?  It is possible that a functioning expert system can be programmed to make some bad decisions very rapidly.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4F38E59-EA6A-456D-9DC0-15CE0CD13D6F}" type="slidenum">
              <a:rPr lang="en-US" altLang="en-US" sz="1200">
                <a:latin typeface="Times New Roman" pitchFamily="18" charset="0"/>
              </a:rPr>
              <a:pPr eaLnBrk="1" hangingPunct="1"/>
              <a:t>42</a:t>
            </a:fld>
            <a:endParaRPr lang="en-US" altLang="en-US" sz="120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second type of intelligent technique, case-based reasoning. What would be the difference in how a CBR system would be used in medical diagnosis versus an expert system? Ask students which of the two techniques would be better at medical diagnosis and why?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F7EB1530-BFDD-49C9-95FF-233FA903FB32}" type="slidenum">
              <a:rPr lang="en-US" altLang="en-US" sz="1200">
                <a:latin typeface="Times New Roman" pitchFamily="18" charset="0"/>
              </a:rPr>
              <a:pPr eaLnBrk="1" hangingPunct="1"/>
              <a:t>43</a:t>
            </a:fld>
            <a:endParaRPr lang="en-US" altLang="en-US" sz="120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demonstrates the six main steps in case based reasoning. Ask the students to compare expert systems with CBR. What are the benefits and drawbacks in CBR as a technique? What types of problems  lend themselves to CBR?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0C47EE85-899F-4DEB-82EB-FBF308210AB4}" type="slidenum">
              <a:rPr lang="en-US" smtClean="0"/>
              <a:pPr>
                <a:defRPr/>
              </a:pPr>
              <a:t>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ECFE2E2-A7E1-43A1-9D77-35505E90378B}" type="slidenum">
              <a:rPr lang="en-US" altLang="en-US" sz="1200">
                <a:latin typeface="Times New Roman" pitchFamily="18" charset="0"/>
              </a:rPr>
              <a:pPr eaLnBrk="1" hangingPunct="1"/>
              <a:t>44</a:t>
            </a:fld>
            <a:endParaRPr lang="en-US" altLang="en-US" sz="120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third type of intelligent technique – fuzzy logic.  The text discusses the use of fuzzy logic to control room temperature automatically using imprecise values for temperature, humidity, outdoor wind, and outdoor temperature, in order to evaluate current room conditions and respond appropriately. Ask students what might be the imprecise values used in the fuzzy logic for camera autofocus, medical fraud detection, and subway acceleration. Could fuzzy logic be used in medical diagnosis? How would this work?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4AFAC25F-5A41-4927-932A-69ECF6EF78DF}" type="slidenum">
              <a:rPr lang="en-US" altLang="en-US" sz="1200">
                <a:latin typeface="Times New Roman" pitchFamily="18" charset="0"/>
              </a:rPr>
              <a:pPr eaLnBrk="1" hangingPunct="1"/>
              <a:t>45</a:t>
            </a:fld>
            <a:endParaRPr lang="en-US" altLang="en-US" sz="12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how a fuzzy logic system for room air conditioning might represent the imprecise values for temperature. Ask students what the benefit is of using imprecise values?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D0D8567-534C-4C48-AD5C-B78F94CF2DAA}" type="slidenum">
              <a:rPr lang="en-US" altLang="en-US" sz="1200">
                <a:latin typeface="Times New Roman" pitchFamily="18" charset="0"/>
              </a:rPr>
              <a:pPr eaLnBrk="1" hangingPunct="1"/>
              <a:t>46</a:t>
            </a:fld>
            <a:endParaRPr lang="en-US" altLang="en-US" sz="12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fourth intelligent technique, neural networks. Ask students whether neural networks could be used in medical diagnosis? How would this work?  To some extent, data mining techniques have replaced neural networks in situations requiring pattern recognition.  For instance credit card companies sift through mountains of transaction data to identify which charging patterns are unlikely for each and every charge card customer.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5ED15E98-F8F4-439D-B5D3-F6DF208F1991}" type="slidenum">
              <a:rPr lang="en-US" altLang="en-US" sz="1200">
                <a:latin typeface="Times New Roman" pitchFamily="18" charset="0"/>
              </a:rPr>
              <a:pPr eaLnBrk="1" hangingPunct="1"/>
              <a:t>47</a:t>
            </a:fld>
            <a:endParaRPr lang="en-US" altLang="en-US" sz="12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how a neural network works – by using an internal, hidden layer of logic that examines existing data and assigning a classification to that set of data. For example, given one or more specific combinations of age, income, purchase history, frequency of purchases, and average purchase size, a neural network might determine that a new credit card purchase was likely to be fraudulent. What are the benefits and drawbacks of using this type of technique?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0650ECC-F8E0-4E73-B0B0-C5E52E518B0C}" type="slidenum">
              <a:rPr lang="en-US" altLang="en-US" sz="1200">
                <a:latin typeface="Times New Roman" pitchFamily="18" charset="0"/>
              </a:rPr>
              <a:pPr eaLnBrk="1" hangingPunct="1"/>
              <a:t>48</a:t>
            </a:fld>
            <a:endParaRPr lang="en-US" altLang="en-US" sz="1200">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 fifth type of intelligent technique – genetic algorithms.  Ask students whether genetic algorithms might be useful in medical diagnosis. Why or why not? Ask students to differentiate between the various intelligent techniques discussed this far – expert systems, CBR, fuzzy logic, neural networks, and genetic algorithms.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894FF86A-3A15-4032-B1A0-E0F88D6B60CD}" type="slidenum">
              <a:rPr lang="en-US" altLang="en-US" sz="1200">
                <a:latin typeface="Times New Roman" pitchFamily="18" charset="0"/>
              </a:rPr>
              <a:pPr eaLnBrk="1" hangingPunct="1"/>
              <a:t>49</a:t>
            </a:fld>
            <a:endParaRPr lang="en-US" altLang="en-US" sz="1200">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components of a genetic algorithm – “chromosomes”, each with a variety of characteristics that can be compared for overall fitness in a given situation.  Ask students what types of problems genetic algorithms are suited for.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6BACE698-E8A4-4F74-9DCA-1B49F430F6B5}" type="slidenum">
              <a:rPr lang="en-US" altLang="en-US" sz="1200">
                <a:latin typeface="Times New Roman" pitchFamily="18" charset="0"/>
              </a:rPr>
              <a:pPr eaLnBrk="1" hangingPunct="1"/>
              <a:t>50</a:t>
            </a:fld>
            <a:endParaRPr lang="en-US" altLang="en-US" sz="1200">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hybrid AI systems, which combine two or more of the techniques previously discussed. Would a hybrid AI system be better suited for medical diagnosis than a purely CBR or expert system?</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B50A8382-81CC-4AC0-8934-4E8D728020C5}" type="slidenum">
              <a:rPr lang="en-US" altLang="en-US" sz="1200">
                <a:latin typeface="Times New Roman" pitchFamily="18" charset="0"/>
              </a:rPr>
              <a:pPr eaLnBrk="1" hangingPunct="1"/>
              <a:t>51</a:t>
            </a:fld>
            <a:endParaRPr lang="en-US" altLang="en-US" sz="120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eaLnBrk="1" hangingPunct="1"/>
            <a:r>
              <a:rPr lang="en-US" altLang="en-US" sz="1800" smtClean="0"/>
              <a:t>This slide discusses the use of intelligent agents to carry out repetitive tasks for a user or system. Shopping bots discussed in an earlier chapter are an example of an intelligent agent. As an example of agent-based modeling, Procter &amp; Gamble used agent-based modeling to improve coordination among supply-chain members. </a:t>
            </a:r>
          </a:p>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fld id="{0A3D06B8-50EB-4622-B23D-EAC841453E79}" type="slidenum">
              <a:rPr lang="en-US" altLang="en-US" sz="1200">
                <a:latin typeface="Times New Roman" pitchFamily="18" charset="0"/>
              </a:rPr>
              <a:pPr eaLnBrk="1" hangingPunct="1"/>
              <a:t>52</a:t>
            </a:fld>
            <a:endParaRPr lang="en-US" altLang="en-US" sz="1200">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Procter &amp; Gamble’s use of intelligent agents in its supply chain network. Given that intelligent-agent modeling mimics the behavior of a number of “actors” in a given situation, what other types of situations might benefit from this type of analysis?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65B153B2-7BC3-4227-8D1E-EABB12313A0C}" type="slidenum">
              <a:rPr lang="en-US" smtClean="0"/>
              <a:pPr>
                <a:defRPr/>
              </a:pPr>
              <a:t>9</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00FFFDD6-1051-4D60-97F4-5936B69B635A}" type="slidenum">
              <a:rPr lang="en-US" smtClean="0"/>
              <a:pPr>
                <a:defRPr/>
              </a:pPr>
              <a:t>10</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B64306CC-5941-489B-8604-0152885C2536}" type="slidenum">
              <a:rPr lang="en-US" smtClean="0"/>
              <a:pPr>
                <a:defRPr/>
              </a:pPr>
              <a:t>11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2C77F204-1DF1-4212-A5F7-9A299019C49A}" type="slidenum">
              <a:rPr lang="en-US" smtClean="0"/>
              <a:pPr>
                <a:defRPr/>
              </a:pPr>
              <a:t>12</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80B3C76E-4F3A-4BE4-B6B1-70A65C3DBCB4}" type="slidenum">
              <a:rPr lang="en-US" smtClean="0"/>
              <a:pPr>
                <a:defRPr/>
              </a:pPr>
              <a:t>13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5200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34434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8390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45856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76071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701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213086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1902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09146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199666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69481-C428-4771-9FA9-CCBED72DD0C4}" type="slidenum">
              <a:rPr lang="en-US" smtClean="0"/>
              <a:t>‹#›</a:t>
            </a:fld>
            <a:endParaRPr lang="en-US"/>
          </a:p>
        </p:txBody>
      </p:sp>
    </p:spTree>
    <p:extLst>
      <p:ext uri="{BB962C8B-B14F-4D97-AF65-F5344CB8AC3E}">
        <p14:creationId xmlns:p14="http://schemas.microsoft.com/office/powerpoint/2010/main" val="3458348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69481-C428-4771-9FA9-CCBED72DD0C4}" type="slidenum">
              <a:rPr lang="en-US" smtClean="0"/>
              <a:t>‹#›</a:t>
            </a:fld>
            <a:endParaRPr lang="en-US"/>
          </a:p>
        </p:txBody>
      </p:sp>
    </p:spTree>
    <p:extLst>
      <p:ext uri="{BB962C8B-B14F-4D97-AF65-F5344CB8AC3E}">
        <p14:creationId xmlns:p14="http://schemas.microsoft.com/office/powerpoint/2010/main" val="25963009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7.png"/><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1.png"/><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870896" y="358914"/>
            <a:ext cx="5596704" cy="707886"/>
          </a:xfrm>
          <a:prstGeom prst="rect">
            <a:avLst/>
          </a:prstGeom>
          <a:noFill/>
          <a:ln w="12700">
            <a:noFill/>
            <a:miter lim="800000"/>
            <a:headEnd/>
            <a:tailEnd/>
          </a:ln>
          <a:effectLst/>
        </p:spPr>
        <p:txBody>
          <a:bodyPr wrap="square">
            <a:spAutoFit/>
          </a:bodyPr>
          <a:lstStyle/>
          <a:p>
            <a:pPr algn="ctr" eaLnBrk="0" hangingPunct="0">
              <a:defRPr/>
            </a:pPr>
            <a:r>
              <a:rPr lang="en-US" sz="4000" b="1" dirty="0" smtClean="0">
                <a:effectLst>
                  <a:outerShdw blurRad="38100" dist="38100" dir="2700000" algn="tl">
                    <a:srgbClr val="C0C0C0"/>
                  </a:outerShdw>
                </a:effectLst>
              </a:rPr>
              <a:t>WEEK</a:t>
            </a:r>
            <a:r>
              <a:rPr lang="en-US" sz="4000" b="1" dirty="0" smtClean="0">
                <a:effectLst>
                  <a:outerShdw blurRad="38100" dist="38100" dir="2700000" algn="tl">
                    <a:srgbClr val="C0C0C0"/>
                  </a:outerShdw>
                </a:effectLst>
                <a:cs typeface="+mn-cs"/>
              </a:rPr>
              <a:t> 3</a:t>
            </a:r>
            <a:r>
              <a:rPr lang="en-US" sz="1600" b="1" dirty="0" smtClean="0">
                <a:solidFill>
                  <a:srgbClr val="9F0F10"/>
                </a:solidFill>
                <a:effectLst>
                  <a:outerShdw blurRad="38100" dist="38100" dir="2700000" algn="tl">
                    <a:srgbClr val="C0C0C0"/>
                  </a:outerShdw>
                </a:effectLst>
                <a:cs typeface="+mn-cs"/>
              </a:rPr>
              <a:t> </a:t>
            </a:r>
            <a:endParaRPr lang="en-US" sz="1600" b="1" dirty="0">
              <a:solidFill>
                <a:srgbClr val="9F0F10"/>
              </a:solidFill>
              <a:effectLst>
                <a:outerShdw blurRad="38100" dist="38100" dir="2700000" algn="tl">
                  <a:srgbClr val="C0C0C0"/>
                </a:outerShdw>
              </a:effectLst>
              <a:cs typeface="+mn-cs"/>
            </a:endParaRPr>
          </a:p>
        </p:txBody>
      </p:sp>
      <p:sp>
        <p:nvSpPr>
          <p:cNvPr id="2052" name="Text Box 4"/>
          <p:cNvSpPr txBox="1">
            <a:spLocks noChangeArrowheads="1"/>
          </p:cNvSpPr>
          <p:nvPr/>
        </p:nvSpPr>
        <p:spPr bwMode="auto">
          <a:xfrm>
            <a:off x="457200" y="2743200"/>
            <a:ext cx="8382000" cy="3046988"/>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0" hangingPunct="0">
              <a:spcBef>
                <a:spcPct val="50000"/>
              </a:spcBef>
              <a:defRPr/>
            </a:pPr>
            <a:r>
              <a:rPr lang="en-US" altLang="en-US" sz="4800" b="1" dirty="0" smtClean="0">
                <a:solidFill>
                  <a:srgbClr val="9F0F10"/>
                </a:solidFill>
                <a:effectLst>
                  <a:outerShdw blurRad="38100" dist="38100" dir="2700000" algn="tl">
                    <a:srgbClr val="C0C0C0"/>
                  </a:outerShdw>
                </a:effectLst>
                <a:latin typeface="Century Schoolbook" pitchFamily="18" charset="0"/>
                <a:cs typeface="Times New Roman" pitchFamily="18" charset="0"/>
              </a:rPr>
              <a:t>INFORMATION TECHNOLOGY IN KNOWLEDGE BASED ENTERPRISES</a:t>
            </a:r>
            <a:endParaRPr lang="en-US" sz="4800" b="1" dirty="0">
              <a:effectLst>
                <a:outerShdw blurRad="38100" dist="38100" dir="2700000" algn="tl">
                  <a:srgbClr val="C0C0C0"/>
                </a:outerShdw>
              </a:effectLst>
            </a:endParaRPr>
          </a:p>
        </p:txBody>
      </p:sp>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B2E69481-C428-4771-9FA9-CCBED72DD0C4}" type="slidenum">
              <a:rPr lang="en-US" smtClean="0"/>
              <a:t>1</a:t>
            </a:fld>
            <a:endParaRPr lang="en-US"/>
          </a:p>
        </p:txBody>
      </p:sp>
    </p:spTree>
    <p:extLst>
      <p:ext uri="{BB962C8B-B14F-4D97-AF65-F5344CB8AC3E}">
        <p14:creationId xmlns:p14="http://schemas.microsoft.com/office/powerpoint/2010/main" val="31911331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1028"/>
          <p:cNvSpPr txBox="1">
            <a:spLocks noChangeArrowheads="1"/>
          </p:cNvSpPr>
          <p:nvPr/>
        </p:nvSpPr>
        <p:spPr bwMode="auto">
          <a:xfrm>
            <a:off x="228600" y="49530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Arial" charset="0"/>
              </a:rPr>
              <a:t>Business organizations are hierarchies consisting of three principal levels: senior management, middle management, and operational management. Information systems serve each of these levels. Scientists and knowledge workers often work with middle management.</a:t>
            </a:r>
          </a:p>
        </p:txBody>
      </p:sp>
      <p:sp>
        <p:nvSpPr>
          <p:cNvPr id="137222" name="Rectangle 1030"/>
          <p:cNvSpPr>
            <a:spLocks noChangeArrowheads="1"/>
          </p:cNvSpPr>
          <p:nvPr/>
        </p:nvSpPr>
        <p:spPr bwMode="auto">
          <a:xfrm>
            <a:off x="685800" y="3048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cs typeface="Times New Roman" pitchFamily="18" charset="0"/>
              </a:rPr>
              <a:t>Levels in a Firm</a:t>
            </a:r>
          </a:p>
        </p:txBody>
      </p:sp>
      <p:graphicFrame>
        <p:nvGraphicFramePr>
          <p:cNvPr id="37895" name="Object 1032"/>
          <p:cNvGraphicFramePr>
            <a:graphicFrameLocks noChangeAspect="1"/>
          </p:cNvGraphicFramePr>
          <p:nvPr>
            <p:extLst>
              <p:ext uri="{D42A27DB-BD31-4B8C-83A1-F6EECF244321}">
                <p14:modId xmlns:p14="http://schemas.microsoft.com/office/powerpoint/2010/main" val="3683435262"/>
              </p:ext>
            </p:extLst>
          </p:nvPr>
        </p:nvGraphicFramePr>
        <p:xfrm>
          <a:off x="2438400" y="901700"/>
          <a:ext cx="4267200" cy="3048000"/>
        </p:xfrm>
        <a:graphic>
          <a:graphicData uri="http://schemas.openxmlformats.org/presentationml/2006/ole">
            <mc:AlternateContent xmlns:mc="http://schemas.openxmlformats.org/markup-compatibility/2006">
              <mc:Choice xmlns:v="urn:schemas-microsoft-com:vml" Requires="v">
                <p:oleObj spid="_x0000_s12294" name="Image" r:id="rId4" imgW="6400000" imgH="4571429" progId="">
                  <p:embed/>
                </p:oleObj>
              </mc:Choice>
              <mc:Fallback>
                <p:oleObj name="Image" r:id="rId4" imgW="6400000" imgH="457142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901700"/>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10</a:t>
            </a:fld>
            <a:endParaRPr lang="en-US"/>
          </a:p>
        </p:txBody>
      </p:sp>
    </p:spTree>
    <p:extLst>
      <p:ext uri="{BB962C8B-B14F-4D97-AF65-F5344CB8AC3E}">
        <p14:creationId xmlns:p14="http://schemas.microsoft.com/office/powerpoint/2010/main" val="374263944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228600" y="533400"/>
            <a:ext cx="8686800" cy="5715000"/>
          </a:xfrm>
        </p:spPr>
        <p:txBody>
          <a:bodyPr rtlCol="0">
            <a:normAutofit/>
          </a:bodyPr>
          <a:lstStyle/>
          <a:p>
            <a:pPr marL="0" indent="0" eaLnBrk="1" fontAlgn="auto" hangingPunct="1">
              <a:spcBef>
                <a:spcPct val="15000"/>
              </a:spcBef>
              <a:spcAft>
                <a:spcPts val="0"/>
              </a:spcAft>
              <a:buNone/>
              <a:defRPr/>
            </a:pPr>
            <a:r>
              <a:rPr lang="en-US" b="1" dirty="0" smtClean="0">
                <a:latin typeface="Arial" charset="0"/>
              </a:rPr>
              <a:t>2) Management Dimension</a:t>
            </a:r>
          </a:p>
          <a:p>
            <a:pPr marL="0" indent="0" eaLnBrk="1" fontAlgn="auto" hangingPunct="1">
              <a:spcBef>
                <a:spcPct val="15000"/>
              </a:spcBef>
              <a:spcAft>
                <a:spcPts val="0"/>
              </a:spcAft>
              <a:buNone/>
              <a:defRPr/>
            </a:pPr>
            <a:endParaRPr lang="en-US" dirty="0" smtClean="0">
              <a:latin typeface="Arial" charset="0"/>
            </a:endParaRPr>
          </a:p>
          <a:p>
            <a:pPr marL="1009650" lvl="1" indent="-609600" eaLnBrk="1" fontAlgn="auto" hangingPunct="1">
              <a:spcBef>
                <a:spcPct val="15000"/>
              </a:spcBef>
              <a:spcAft>
                <a:spcPts val="0"/>
              </a:spcAft>
              <a:buFont typeface="Arial" pitchFamily="34" charset="0"/>
              <a:buChar char="–"/>
              <a:defRPr/>
            </a:pPr>
            <a:r>
              <a:rPr lang="en-US" dirty="0" smtClean="0">
                <a:latin typeface="Arial" charset="0"/>
              </a:rPr>
              <a:t>Make decisions, formulate action plan and solve organizational problem</a:t>
            </a:r>
          </a:p>
          <a:p>
            <a:pPr marL="1009650" lvl="1" indent="-609600" eaLnBrk="1" fontAlgn="auto" hangingPunct="1">
              <a:spcBef>
                <a:spcPct val="15000"/>
              </a:spcBef>
              <a:spcAft>
                <a:spcPts val="0"/>
              </a:spcAft>
              <a:buFont typeface="Arial" pitchFamily="34" charset="0"/>
              <a:buChar char="–"/>
              <a:defRPr/>
            </a:pPr>
            <a:endParaRPr lang="en-US" dirty="0" smtClean="0">
              <a:latin typeface="Arial" charset="0"/>
            </a:endParaRPr>
          </a:p>
          <a:p>
            <a:pPr marL="990600" lvl="1" indent="-533400" eaLnBrk="1" fontAlgn="auto" hangingPunct="1">
              <a:spcBef>
                <a:spcPct val="15000"/>
              </a:spcBef>
              <a:spcAft>
                <a:spcPts val="0"/>
              </a:spcAft>
              <a:buFont typeface="Arial" pitchFamily="34" charset="0"/>
              <a:buChar char="–"/>
              <a:defRPr/>
            </a:pPr>
            <a:r>
              <a:rPr lang="en-US" dirty="0" smtClean="0">
                <a:latin typeface="Arial" charset="0"/>
              </a:rPr>
              <a:t>Managers set organizational strategy for responding to business challenges</a:t>
            </a:r>
          </a:p>
          <a:p>
            <a:pPr marL="990600" lvl="1" indent="-533400" eaLnBrk="1" fontAlgn="auto" hangingPunct="1">
              <a:spcBef>
                <a:spcPct val="15000"/>
              </a:spcBef>
              <a:spcAft>
                <a:spcPts val="0"/>
              </a:spcAft>
              <a:buFont typeface="Arial" pitchFamily="34" charset="0"/>
              <a:buChar char="–"/>
              <a:defRPr/>
            </a:pPr>
            <a:endParaRPr lang="en-US" dirty="0" smtClean="0">
              <a:latin typeface="Arial" charset="0"/>
            </a:endParaRPr>
          </a:p>
          <a:p>
            <a:pPr marL="990600" lvl="1" indent="-533400" eaLnBrk="1" fontAlgn="auto" hangingPunct="1">
              <a:spcBef>
                <a:spcPct val="15000"/>
              </a:spcBef>
              <a:spcAft>
                <a:spcPts val="0"/>
              </a:spcAft>
              <a:buFont typeface="Arial" pitchFamily="34" charset="0"/>
              <a:buChar char="–"/>
              <a:defRPr/>
            </a:pPr>
            <a:r>
              <a:rPr lang="en-US" dirty="0" smtClean="0">
                <a:latin typeface="Arial" charset="0"/>
              </a:rPr>
              <a:t>In addition, managers must act creatively:</a:t>
            </a:r>
          </a:p>
          <a:p>
            <a:pPr marL="1371600" lvl="2" indent="-457200" eaLnBrk="1" fontAlgn="auto" hangingPunct="1">
              <a:spcBef>
                <a:spcPct val="15000"/>
              </a:spcBef>
              <a:spcAft>
                <a:spcPts val="0"/>
              </a:spcAft>
              <a:buFont typeface="Arial" pitchFamily="34" charset="0"/>
              <a:buChar char="•"/>
              <a:defRPr/>
            </a:pPr>
            <a:r>
              <a:rPr lang="en-US" dirty="0" smtClean="0">
                <a:latin typeface="Arial" charset="0"/>
              </a:rPr>
              <a:t>Creation of new products and services</a:t>
            </a:r>
          </a:p>
          <a:p>
            <a:pPr marL="1371600" lvl="2" indent="-457200" eaLnBrk="1" fontAlgn="auto" hangingPunct="1">
              <a:spcBef>
                <a:spcPct val="15000"/>
              </a:spcBef>
              <a:spcAft>
                <a:spcPts val="0"/>
              </a:spcAft>
              <a:buFont typeface="Arial" pitchFamily="34" charset="0"/>
              <a:buChar char="•"/>
              <a:defRPr/>
            </a:pPr>
            <a:r>
              <a:rPr lang="en-US" dirty="0" smtClean="0">
                <a:latin typeface="Arial" charset="0"/>
              </a:rPr>
              <a:t>Occasionally re-creating the organization</a:t>
            </a:r>
          </a:p>
        </p:txBody>
      </p:sp>
      <p:sp>
        <p:nvSpPr>
          <p:cNvPr id="2" name="Slide Number Placeholder 1"/>
          <p:cNvSpPr>
            <a:spLocks noGrp="1"/>
          </p:cNvSpPr>
          <p:nvPr>
            <p:ph type="sldNum" sz="quarter" idx="12"/>
          </p:nvPr>
        </p:nvSpPr>
        <p:spPr/>
        <p:txBody>
          <a:bodyPr/>
          <a:lstStyle/>
          <a:p>
            <a:fld id="{B2E69481-C428-4771-9FA9-CCBED72DD0C4}" type="slidenum">
              <a:rPr lang="en-US" smtClean="0"/>
              <a:t>11</a:t>
            </a:fld>
            <a:endParaRPr lang="en-US"/>
          </a:p>
        </p:txBody>
      </p:sp>
    </p:spTree>
    <p:extLst>
      <p:ext uri="{BB962C8B-B14F-4D97-AF65-F5344CB8AC3E}">
        <p14:creationId xmlns:p14="http://schemas.microsoft.com/office/powerpoint/2010/main" val="16549853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228600" y="685800"/>
            <a:ext cx="8686800" cy="5181600"/>
          </a:xfrm>
        </p:spPr>
        <p:txBody>
          <a:bodyPr>
            <a:normAutofit/>
          </a:bodyPr>
          <a:lstStyle/>
          <a:p>
            <a:pPr marL="0" indent="0" eaLnBrk="1" hangingPunct="1">
              <a:lnSpc>
                <a:spcPct val="80000"/>
              </a:lnSpc>
              <a:spcBef>
                <a:spcPct val="50000"/>
              </a:spcBef>
              <a:buNone/>
            </a:pPr>
            <a:r>
              <a:rPr lang="en-US" altLang="en-US" sz="2800" b="1" dirty="0" smtClean="0">
                <a:latin typeface="Arial" charset="0"/>
              </a:rPr>
              <a:t>3)  Technology </a:t>
            </a:r>
            <a:r>
              <a:rPr lang="en-US" altLang="en-US" sz="2800" b="1" dirty="0">
                <a:latin typeface="Arial" charset="0"/>
              </a:rPr>
              <a:t>D</a:t>
            </a:r>
            <a:r>
              <a:rPr lang="en-US" altLang="en-US" sz="2800" b="1" dirty="0" smtClean="0">
                <a:latin typeface="Arial" charset="0"/>
              </a:rPr>
              <a:t>imension</a:t>
            </a:r>
          </a:p>
          <a:p>
            <a:pPr lvl="1" eaLnBrk="1" hangingPunct="1">
              <a:lnSpc>
                <a:spcPct val="80000"/>
              </a:lnSpc>
              <a:spcBef>
                <a:spcPct val="50000"/>
              </a:spcBef>
            </a:pPr>
            <a:endParaRPr lang="en-US" altLang="en-US" sz="2400" dirty="0" smtClean="0">
              <a:latin typeface="Arial" charset="0"/>
            </a:endParaRPr>
          </a:p>
          <a:p>
            <a:pPr lvl="1" eaLnBrk="1" hangingPunct="1">
              <a:lnSpc>
                <a:spcPct val="80000"/>
              </a:lnSpc>
              <a:spcBef>
                <a:spcPct val="50000"/>
              </a:spcBef>
            </a:pPr>
            <a:r>
              <a:rPr lang="en-US" altLang="en-US" sz="2400" dirty="0" smtClean="0">
                <a:latin typeface="Arial" charset="0"/>
              </a:rPr>
              <a:t>Computer hardware  : the physical equipment used for input, processing, and output activities in an information system </a:t>
            </a:r>
          </a:p>
          <a:p>
            <a:pPr lvl="1" eaLnBrk="1" hangingPunct="1">
              <a:lnSpc>
                <a:spcPct val="80000"/>
              </a:lnSpc>
              <a:spcBef>
                <a:spcPct val="50000"/>
              </a:spcBef>
            </a:pPr>
            <a:r>
              <a:rPr lang="en-US" altLang="en-US" sz="2400" dirty="0" smtClean="0">
                <a:latin typeface="Arial" charset="0"/>
              </a:rPr>
              <a:t>Software: instructions that control and coordinated hardware components </a:t>
            </a:r>
          </a:p>
          <a:p>
            <a:pPr lvl="1" eaLnBrk="1" hangingPunct="1">
              <a:lnSpc>
                <a:spcPct val="80000"/>
              </a:lnSpc>
              <a:spcBef>
                <a:spcPct val="50000"/>
              </a:spcBef>
            </a:pPr>
            <a:r>
              <a:rPr lang="en-US" altLang="en-US" sz="2400" dirty="0" smtClean="0">
                <a:latin typeface="Arial" charset="0"/>
              </a:rPr>
              <a:t>Data management technology: </a:t>
            </a:r>
            <a:r>
              <a:rPr lang="en-US" altLang="en-US" sz="2400" dirty="0">
                <a:latin typeface="Arial" charset="0"/>
              </a:rPr>
              <a:t>s</a:t>
            </a:r>
            <a:r>
              <a:rPr lang="en-US" altLang="en-US" sz="2400" dirty="0" smtClean="0">
                <a:latin typeface="Arial" charset="0"/>
              </a:rPr>
              <a:t>oftware governing the organization data on physical storage media </a:t>
            </a:r>
          </a:p>
          <a:p>
            <a:pPr lvl="1" eaLnBrk="1" hangingPunct="1">
              <a:lnSpc>
                <a:spcPct val="80000"/>
              </a:lnSpc>
              <a:spcBef>
                <a:spcPct val="50000"/>
              </a:spcBef>
            </a:pPr>
            <a:r>
              <a:rPr lang="en-US" altLang="en-US" sz="2400" dirty="0" smtClean="0">
                <a:latin typeface="Arial" charset="0"/>
              </a:rPr>
              <a:t>Networking and telecommunications technology : both physical devices and software, links from various location </a:t>
            </a:r>
          </a:p>
          <a:p>
            <a:pPr lvl="1" eaLnBrk="1" hangingPunct="1">
              <a:lnSpc>
                <a:spcPct val="80000"/>
              </a:lnSpc>
              <a:spcBef>
                <a:spcPct val="50000"/>
              </a:spcBef>
            </a:pPr>
            <a:r>
              <a:rPr lang="en-US" altLang="en-US" sz="2400" dirty="0" smtClean="0">
                <a:latin typeface="Arial" charset="0"/>
              </a:rPr>
              <a:t>IT infrastructure: platform that the firm can built on its IS </a:t>
            </a:r>
          </a:p>
        </p:txBody>
      </p:sp>
      <p:sp>
        <p:nvSpPr>
          <p:cNvPr id="2" name="Slide Number Placeholder 1"/>
          <p:cNvSpPr>
            <a:spLocks noGrp="1"/>
          </p:cNvSpPr>
          <p:nvPr>
            <p:ph type="sldNum" sz="quarter" idx="12"/>
          </p:nvPr>
        </p:nvSpPr>
        <p:spPr/>
        <p:txBody>
          <a:bodyPr/>
          <a:lstStyle/>
          <a:p>
            <a:endParaRPr lang="en-US" dirty="0" smtClean="0"/>
          </a:p>
          <a:p>
            <a:endParaRPr lang="en-US" dirty="0"/>
          </a:p>
          <a:p>
            <a:fld id="{B2E69481-C428-4771-9FA9-CCBED72DD0C4}" type="slidenum">
              <a:rPr lang="en-US" smtClean="0"/>
              <a:t>12</a:t>
            </a:fld>
            <a:endParaRPr lang="en-US" dirty="0"/>
          </a:p>
        </p:txBody>
      </p:sp>
    </p:spTree>
    <p:extLst>
      <p:ext uri="{BB962C8B-B14F-4D97-AF65-F5344CB8AC3E}">
        <p14:creationId xmlns:p14="http://schemas.microsoft.com/office/powerpoint/2010/main" val="17851370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52400" y="5578475"/>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latin typeface="Arial" charset="0"/>
              </a:rPr>
              <a:t>The study of information systems deals with issues and insights contributed from technical and behavioral disciplines.</a:t>
            </a:r>
          </a:p>
        </p:txBody>
      </p:sp>
      <p:sp>
        <p:nvSpPr>
          <p:cNvPr id="143366" name="Rectangle 6"/>
          <p:cNvSpPr>
            <a:spLocks noChangeArrowheads="1"/>
          </p:cNvSpPr>
          <p:nvPr/>
        </p:nvSpPr>
        <p:spPr bwMode="auto">
          <a:xfrm>
            <a:off x="685800" y="381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Contemporary Approaches to Information Systems</a:t>
            </a:r>
          </a:p>
        </p:txBody>
      </p:sp>
      <p:graphicFrame>
        <p:nvGraphicFramePr>
          <p:cNvPr id="49159" name="Object 8"/>
          <p:cNvGraphicFramePr>
            <a:graphicFrameLocks noChangeAspect="1"/>
          </p:cNvGraphicFramePr>
          <p:nvPr>
            <p:extLst>
              <p:ext uri="{D42A27DB-BD31-4B8C-83A1-F6EECF244321}">
                <p14:modId xmlns:p14="http://schemas.microsoft.com/office/powerpoint/2010/main" val="3661669437"/>
              </p:ext>
            </p:extLst>
          </p:nvPr>
        </p:nvGraphicFramePr>
        <p:xfrm>
          <a:off x="1790700" y="1219200"/>
          <a:ext cx="5448300" cy="3200400"/>
        </p:xfrm>
        <a:graphic>
          <a:graphicData uri="http://schemas.openxmlformats.org/presentationml/2006/ole">
            <mc:AlternateContent xmlns:mc="http://schemas.openxmlformats.org/markup-compatibility/2006">
              <mc:Choice xmlns:v="urn:schemas-microsoft-com:vml" Requires="v">
                <p:oleObj spid="_x0000_s13317" name="Image" r:id="rId4" imgW="5447619" imgH="3200000" progId="">
                  <p:embed/>
                </p:oleObj>
              </mc:Choice>
              <mc:Fallback>
                <p:oleObj name="Image" r:id="rId4" imgW="5447619" imgH="32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1219200"/>
                        <a:ext cx="54483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13</a:t>
            </a:fld>
            <a:endParaRPr lang="en-US"/>
          </a:p>
        </p:txBody>
      </p:sp>
    </p:spTree>
    <p:extLst>
      <p:ext uri="{BB962C8B-B14F-4D97-AF65-F5344CB8AC3E}">
        <p14:creationId xmlns:p14="http://schemas.microsoft.com/office/powerpoint/2010/main" val="6529871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762000" y="30480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200150" indent="-28575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spcAft>
                <a:spcPct val="25000"/>
              </a:spcAft>
              <a:buNone/>
            </a:pPr>
            <a:r>
              <a:rPr lang="en-US" altLang="en-US" b="1" cap="all" dirty="0">
                <a:solidFill>
                  <a:srgbClr val="FF0000"/>
                </a:solidFill>
                <a:latin typeface="Arial" charset="0"/>
                <a:cs typeface="Times New Roman" pitchFamily="18" charset="0"/>
              </a:rPr>
              <a:t>Technical </a:t>
            </a:r>
            <a:r>
              <a:rPr lang="en-US" altLang="en-US" b="1" cap="all" dirty="0" smtClean="0">
                <a:solidFill>
                  <a:srgbClr val="FF0000"/>
                </a:solidFill>
                <a:latin typeface="Arial" charset="0"/>
                <a:cs typeface="Times New Roman" pitchFamily="18" charset="0"/>
              </a:rPr>
              <a:t>Approach</a:t>
            </a:r>
          </a:p>
          <a:p>
            <a:pPr marL="0" indent="0" eaLnBrk="1" hangingPunct="1">
              <a:spcBef>
                <a:spcPct val="0"/>
              </a:spcBef>
              <a:spcAft>
                <a:spcPct val="25000"/>
              </a:spcAft>
              <a:buNone/>
            </a:pPr>
            <a:r>
              <a:rPr lang="en-US" altLang="en-US" sz="2800" dirty="0" smtClean="0">
                <a:latin typeface="Arial" charset="0"/>
              </a:rPr>
              <a:t>Emphasizes </a:t>
            </a:r>
            <a:r>
              <a:rPr lang="en-US" altLang="en-US" sz="2800" dirty="0">
                <a:latin typeface="Arial" charset="0"/>
              </a:rPr>
              <a:t>mathematically based models</a:t>
            </a:r>
          </a:p>
          <a:p>
            <a:pPr lvl="2" eaLnBrk="1" hangingPunct="1">
              <a:spcBef>
                <a:spcPct val="0"/>
              </a:spcBef>
              <a:spcAft>
                <a:spcPct val="25000"/>
              </a:spcAft>
              <a:buFontTx/>
              <a:buChar char="•"/>
            </a:pPr>
            <a:r>
              <a:rPr lang="en-US" altLang="en-US" sz="2000" dirty="0">
                <a:latin typeface="Arial" charset="0"/>
              </a:rPr>
              <a:t>Computer science theories of </a:t>
            </a:r>
            <a:r>
              <a:rPr lang="en-US" altLang="en-US" sz="2000" dirty="0" smtClean="0">
                <a:latin typeface="Arial" charset="0"/>
              </a:rPr>
              <a:t>computation </a:t>
            </a:r>
            <a:r>
              <a:rPr lang="en-US" altLang="en-US" sz="2000" dirty="0">
                <a:latin typeface="Arial" charset="0"/>
              </a:rPr>
              <a:t>,data storage</a:t>
            </a:r>
          </a:p>
          <a:p>
            <a:pPr lvl="2" eaLnBrk="1" hangingPunct="1">
              <a:spcBef>
                <a:spcPct val="0"/>
              </a:spcBef>
              <a:spcAft>
                <a:spcPct val="25000"/>
              </a:spcAft>
              <a:buFontTx/>
              <a:buChar char="•"/>
            </a:pPr>
            <a:r>
              <a:rPr lang="en-US" altLang="en-US" sz="2000" dirty="0">
                <a:latin typeface="Arial" charset="0"/>
              </a:rPr>
              <a:t>management science: models of </a:t>
            </a:r>
            <a:r>
              <a:rPr lang="en-US" altLang="en-US" sz="2000" dirty="0" smtClean="0">
                <a:latin typeface="Arial" charset="0"/>
              </a:rPr>
              <a:t>decision making </a:t>
            </a:r>
            <a:r>
              <a:rPr lang="en-US" altLang="en-US" sz="2000" dirty="0">
                <a:latin typeface="Arial" charset="0"/>
              </a:rPr>
              <a:t>and practices </a:t>
            </a:r>
          </a:p>
          <a:p>
            <a:pPr lvl="2" eaLnBrk="1" hangingPunct="1">
              <a:spcBef>
                <a:spcPct val="0"/>
              </a:spcBef>
              <a:spcAft>
                <a:spcPct val="25000"/>
              </a:spcAft>
              <a:buFontTx/>
              <a:buChar char="•"/>
            </a:pPr>
            <a:r>
              <a:rPr lang="en-US" altLang="en-US" sz="2000" dirty="0">
                <a:latin typeface="Arial" charset="0"/>
              </a:rPr>
              <a:t>operations research: optimizing selected parameters of </a:t>
            </a:r>
            <a:r>
              <a:rPr lang="en-US" altLang="en-US" sz="2000" dirty="0" smtClean="0">
                <a:latin typeface="Arial" charset="0"/>
              </a:rPr>
              <a:t>organization</a:t>
            </a:r>
          </a:p>
          <a:p>
            <a:pPr marL="914400" lvl="2" indent="0" eaLnBrk="1" hangingPunct="1">
              <a:spcBef>
                <a:spcPct val="0"/>
              </a:spcBef>
              <a:spcAft>
                <a:spcPct val="25000"/>
              </a:spcAft>
              <a:buNone/>
            </a:pPr>
            <a:endParaRPr lang="en-US" altLang="en-US" sz="2000" dirty="0">
              <a:latin typeface="Arial" charset="0"/>
            </a:endParaRPr>
          </a:p>
          <a:p>
            <a:pPr marL="0" indent="0" eaLnBrk="1" hangingPunct="1">
              <a:spcBef>
                <a:spcPct val="0"/>
              </a:spcBef>
              <a:spcAft>
                <a:spcPct val="25000"/>
              </a:spcAft>
              <a:buNone/>
            </a:pPr>
            <a:r>
              <a:rPr lang="en-US" altLang="en-US" b="1" cap="all" dirty="0" smtClean="0">
                <a:solidFill>
                  <a:srgbClr val="FF0000"/>
                </a:solidFill>
                <a:latin typeface="Arial" charset="0"/>
                <a:cs typeface="Times New Roman" pitchFamily="18" charset="0"/>
              </a:rPr>
              <a:t>Behavioral </a:t>
            </a:r>
            <a:r>
              <a:rPr lang="en-US" altLang="en-US" b="1" cap="all" dirty="0">
                <a:solidFill>
                  <a:srgbClr val="FF0000"/>
                </a:solidFill>
                <a:latin typeface="Arial" charset="0"/>
                <a:cs typeface="Times New Roman" pitchFamily="18" charset="0"/>
              </a:rPr>
              <a:t>A</a:t>
            </a:r>
            <a:r>
              <a:rPr lang="en-US" altLang="en-US" b="1" cap="all" dirty="0" smtClean="0">
                <a:solidFill>
                  <a:srgbClr val="FF0000"/>
                </a:solidFill>
                <a:latin typeface="Arial" charset="0"/>
                <a:cs typeface="Times New Roman" pitchFamily="18" charset="0"/>
              </a:rPr>
              <a:t>pproach</a:t>
            </a:r>
          </a:p>
          <a:p>
            <a:pPr marL="0" indent="0" eaLnBrk="1" hangingPunct="1">
              <a:spcBef>
                <a:spcPct val="0"/>
              </a:spcBef>
              <a:spcAft>
                <a:spcPct val="25000"/>
              </a:spcAft>
              <a:buNone/>
            </a:pPr>
            <a:r>
              <a:rPr lang="en-US" altLang="en-US" sz="2800" dirty="0" smtClean="0">
                <a:latin typeface="Arial" charset="0"/>
                <a:cs typeface="Times New Roman" pitchFamily="18" charset="0"/>
              </a:rPr>
              <a:t>Behavioral </a:t>
            </a:r>
            <a:r>
              <a:rPr lang="en-US" altLang="en-US" sz="2800" dirty="0">
                <a:latin typeface="Arial" charset="0"/>
                <a:cs typeface="Times New Roman" pitchFamily="18" charset="0"/>
              </a:rPr>
              <a:t>issues such strategic business integration, implementation...</a:t>
            </a:r>
          </a:p>
          <a:p>
            <a:pPr lvl="2" eaLnBrk="1" hangingPunct="1">
              <a:spcBef>
                <a:spcPct val="0"/>
              </a:spcBef>
              <a:spcAft>
                <a:spcPct val="25000"/>
              </a:spcAft>
              <a:buFontTx/>
              <a:buChar char="•"/>
            </a:pPr>
            <a:r>
              <a:rPr lang="en-US" altLang="en-US" sz="2000" dirty="0">
                <a:latin typeface="Arial" charset="0"/>
                <a:cs typeface="Times New Roman" pitchFamily="18" charset="0"/>
              </a:rPr>
              <a:t>Psychology: how decision makers use formal information </a:t>
            </a:r>
          </a:p>
          <a:p>
            <a:pPr lvl="2" eaLnBrk="1" hangingPunct="1">
              <a:spcBef>
                <a:spcPct val="0"/>
              </a:spcBef>
              <a:spcAft>
                <a:spcPct val="25000"/>
              </a:spcAft>
              <a:buFontTx/>
              <a:buChar char="•"/>
            </a:pPr>
            <a:r>
              <a:rPr lang="en-US" altLang="en-US" sz="2000" dirty="0">
                <a:latin typeface="Arial" charset="0"/>
                <a:cs typeface="Times New Roman" pitchFamily="18" charset="0"/>
              </a:rPr>
              <a:t>Economics: how IS change the control and cost structures</a:t>
            </a:r>
          </a:p>
          <a:p>
            <a:pPr lvl="2" eaLnBrk="1" hangingPunct="1">
              <a:spcBef>
                <a:spcPct val="0"/>
              </a:spcBef>
              <a:spcAft>
                <a:spcPct val="25000"/>
              </a:spcAft>
              <a:buFontTx/>
              <a:buChar char="•"/>
            </a:pPr>
            <a:r>
              <a:rPr lang="en-US" altLang="en-US" sz="2000" dirty="0">
                <a:latin typeface="Arial" charset="0"/>
                <a:cs typeface="Times New Roman" pitchFamily="18" charset="0"/>
              </a:rPr>
              <a:t>Sociology: how system affect individuals and groups </a:t>
            </a:r>
          </a:p>
        </p:txBody>
      </p:sp>
      <p:sp>
        <p:nvSpPr>
          <p:cNvPr id="2" name="Slide Number Placeholder 1"/>
          <p:cNvSpPr>
            <a:spLocks noGrp="1"/>
          </p:cNvSpPr>
          <p:nvPr>
            <p:ph type="sldNum" sz="quarter" idx="12"/>
          </p:nvPr>
        </p:nvSpPr>
        <p:spPr/>
        <p:txBody>
          <a:bodyPr/>
          <a:lstStyle/>
          <a:p>
            <a:fld id="{B2E69481-C428-4771-9FA9-CCBED72DD0C4}" type="slidenum">
              <a:rPr lang="en-US" smtClean="0"/>
              <a:t>14</a:t>
            </a:fld>
            <a:endParaRPr lang="en-US"/>
          </a:p>
        </p:txBody>
      </p:sp>
    </p:spTree>
    <p:extLst>
      <p:ext uri="{BB962C8B-B14F-4D97-AF65-F5344CB8AC3E}">
        <p14:creationId xmlns:p14="http://schemas.microsoft.com/office/powerpoint/2010/main" val="35186825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en-US" sz="3200" dirty="0"/>
              <a:t>Enterprise Knowledge Management </a:t>
            </a:r>
            <a:r>
              <a:rPr lang="en-US" altLang="en-US" sz="3200" dirty="0" smtClean="0"/>
              <a:t/>
            </a:r>
            <a:br>
              <a:rPr lang="en-US" altLang="en-US" sz="3200" dirty="0" smtClean="0"/>
            </a:br>
            <a:r>
              <a:rPr lang="en-US" altLang="en-US" sz="3200" dirty="0" smtClean="0"/>
              <a:t>An </a:t>
            </a:r>
            <a:r>
              <a:rPr lang="en-US" altLang="en-US" sz="3200" dirty="0"/>
              <a:t>alternative view</a:t>
            </a:r>
          </a:p>
        </p:txBody>
      </p:sp>
      <p:sp>
        <p:nvSpPr>
          <p:cNvPr id="356355" name="Rectangle 3"/>
          <p:cNvSpPr>
            <a:spLocks noGrp="1" noChangeArrowheads="1"/>
          </p:cNvSpPr>
          <p:nvPr>
            <p:ph type="body" idx="1"/>
          </p:nvPr>
        </p:nvSpPr>
        <p:spPr>
          <a:xfrm>
            <a:off x="457200" y="2027237"/>
            <a:ext cx="8229600" cy="4525963"/>
          </a:xfrm>
        </p:spPr>
        <p:txBody>
          <a:bodyPr>
            <a:normAutofit/>
          </a:bodyPr>
          <a:lstStyle/>
          <a:p>
            <a:r>
              <a:rPr lang="en-US" altLang="en-US" b="1" dirty="0"/>
              <a:t>single corporate data model</a:t>
            </a:r>
          </a:p>
          <a:p>
            <a:r>
              <a:rPr lang="en-US" altLang="en-US" b="1" dirty="0"/>
              <a:t>open architectures</a:t>
            </a:r>
          </a:p>
          <a:p>
            <a:r>
              <a:rPr lang="en-US" altLang="en-US" b="1" dirty="0"/>
              <a:t>standard protocols</a:t>
            </a:r>
          </a:p>
          <a:p>
            <a:r>
              <a:rPr lang="en-US" altLang="en-US" b="1" dirty="0"/>
              <a:t>merging of internet, intranet, extranet</a:t>
            </a:r>
          </a:p>
          <a:p>
            <a:r>
              <a:rPr lang="en-US" altLang="en-US" b="1" dirty="0"/>
              <a:t>integration of internal and external data</a:t>
            </a:r>
          </a:p>
          <a:p>
            <a:r>
              <a:rPr lang="en-US" altLang="en-US" b="1" dirty="0"/>
              <a:t>crossing functional boundaries</a:t>
            </a:r>
          </a:p>
        </p:txBody>
      </p:sp>
    </p:spTree>
    <p:extLst>
      <p:ext uri="{BB962C8B-B14F-4D97-AF65-F5344CB8AC3E}">
        <p14:creationId xmlns:p14="http://schemas.microsoft.com/office/powerpoint/2010/main" val="3129313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95300" y="882650"/>
            <a:ext cx="811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b="1" dirty="0">
                <a:cs typeface="Times New Roman" pitchFamily="18" charset="0"/>
              </a:rPr>
              <a:t>The Knowledge Management </a:t>
            </a:r>
            <a:r>
              <a:rPr lang="en-US" altLang="en-US" b="1" dirty="0" smtClean="0">
                <a:cs typeface="Times New Roman" pitchFamily="18" charset="0"/>
              </a:rPr>
              <a:t>Investment</a:t>
            </a:r>
            <a:endParaRPr lang="en-US" altLang="en-US" b="1" dirty="0">
              <a:cs typeface="Times New Roman" pitchFamily="18" charset="0"/>
            </a:endParaRPr>
          </a:p>
        </p:txBody>
      </p:sp>
      <p:sp>
        <p:nvSpPr>
          <p:cNvPr id="10243" name="Rectangle 6"/>
          <p:cNvSpPr>
            <a:spLocks noChangeArrowheads="1"/>
          </p:cNvSpPr>
          <p:nvPr/>
        </p:nvSpPr>
        <p:spPr bwMode="auto">
          <a:xfrm>
            <a:off x="495300" y="1600200"/>
            <a:ext cx="81534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sz="2200"/>
              <a:t>Sales of enterprise content management software for knowledge management expected to grow 15 percent annually through 2012</a:t>
            </a:r>
          </a:p>
          <a:p>
            <a:pPr eaLnBrk="1" hangingPunct="1">
              <a:spcAft>
                <a:spcPct val="50000"/>
              </a:spcAft>
              <a:buFontTx/>
              <a:buChar char="•"/>
            </a:pPr>
            <a:r>
              <a:rPr lang="en-US" altLang="en-US" sz="2200"/>
              <a:t>Information Economy</a:t>
            </a:r>
          </a:p>
          <a:p>
            <a:pPr lvl="1" eaLnBrk="1" hangingPunct="1">
              <a:spcAft>
                <a:spcPct val="50000"/>
              </a:spcAft>
              <a:buFontTx/>
              <a:buChar char="•"/>
            </a:pPr>
            <a:r>
              <a:rPr lang="en-US" altLang="en-US" sz="2200"/>
              <a:t>55% U.S. labor force: knowledge and information workers</a:t>
            </a:r>
          </a:p>
          <a:p>
            <a:pPr lvl="1" eaLnBrk="1" hangingPunct="1">
              <a:spcAft>
                <a:spcPct val="50000"/>
              </a:spcAft>
              <a:buFontTx/>
              <a:buChar char="•"/>
            </a:pPr>
            <a:r>
              <a:rPr lang="en-US" altLang="en-US" sz="2200"/>
              <a:t>60% U.S. GDP from knowledge and information sectors</a:t>
            </a:r>
          </a:p>
          <a:p>
            <a:pPr eaLnBrk="1" hangingPunct="1">
              <a:spcAft>
                <a:spcPct val="50000"/>
              </a:spcAft>
              <a:buFontTx/>
              <a:buChar char="•"/>
            </a:pPr>
            <a:r>
              <a:rPr lang="en-US" altLang="en-US" sz="2200"/>
              <a:t>Substantial part of a firm’s stock market value is related to intangible assets: knowledge, brands, reputations, and unique business processes</a:t>
            </a:r>
          </a:p>
          <a:p>
            <a:pPr eaLnBrk="1" hangingPunct="1">
              <a:spcAft>
                <a:spcPct val="50000"/>
              </a:spcAft>
              <a:buFontTx/>
              <a:buChar char="•"/>
            </a:pPr>
            <a:r>
              <a:rPr lang="en-US" altLang="en-US" sz="2200"/>
              <a:t>Knowledge-based projects can produce extraordinary ROI</a:t>
            </a:r>
          </a:p>
        </p:txBody>
      </p:sp>
      <p:sp>
        <p:nvSpPr>
          <p:cNvPr id="2" name="Slide Number Placeholder 1"/>
          <p:cNvSpPr>
            <a:spLocks noGrp="1"/>
          </p:cNvSpPr>
          <p:nvPr>
            <p:ph type="sldNum" sz="quarter" idx="12"/>
          </p:nvPr>
        </p:nvSpPr>
        <p:spPr/>
        <p:txBody>
          <a:bodyPr/>
          <a:lstStyle/>
          <a:p>
            <a:fld id="{B2E69481-C428-4771-9FA9-CCBED72DD0C4}" type="slidenum">
              <a:rPr lang="en-US" smtClean="0"/>
              <a:t>16</a:t>
            </a:fld>
            <a:endParaRPr lang="en-US"/>
          </a:p>
        </p:txBody>
      </p:sp>
    </p:spTree>
    <p:extLst>
      <p:ext uri="{BB962C8B-B14F-4D97-AF65-F5344CB8AC3E}">
        <p14:creationId xmlns:p14="http://schemas.microsoft.com/office/powerpoint/2010/main" val="46122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57200" y="762000"/>
            <a:ext cx="8229600" cy="830263"/>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U.S. Enterprise Knowledge Management </a:t>
            </a:r>
          </a:p>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Software Revenues, 2005-2012</a:t>
            </a:r>
          </a:p>
        </p:txBody>
      </p:sp>
      <p:sp>
        <p:nvSpPr>
          <p:cNvPr id="11268" name="Text Box 4"/>
          <p:cNvSpPr txBox="1">
            <a:spLocks noChangeArrowheads="1"/>
          </p:cNvSpPr>
          <p:nvPr/>
        </p:nvSpPr>
        <p:spPr bwMode="auto">
          <a:xfrm>
            <a:off x="76200" y="2500312"/>
            <a:ext cx="1752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400" b="1" dirty="0"/>
              <a:t>Enterprise knowledge management software includes sales of content management and portal licenses, which have been growing at a rate of 15 percent annually, making it among the fastest-growing software applications.</a:t>
            </a:r>
          </a:p>
        </p:txBody>
      </p:sp>
      <p:pic>
        <p:nvPicPr>
          <p:cNvPr id="11270" name="Picture 7" descr="Fig-11-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6994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17</a:t>
            </a:fld>
            <a:endParaRPr lang="en-US"/>
          </a:p>
        </p:txBody>
      </p:sp>
    </p:spTree>
    <p:extLst>
      <p:ext uri="{BB962C8B-B14F-4D97-AF65-F5344CB8AC3E}">
        <p14:creationId xmlns:p14="http://schemas.microsoft.com/office/powerpoint/2010/main" val="314592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txBox="1">
            <a:spLocks noGrp="1"/>
          </p:cNvSpPr>
          <p:nvPr/>
        </p:nvSpPr>
        <p:spPr bwMode="auto">
          <a:xfrm>
            <a:off x="6729046"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a:fld id="{A6E6410C-FC13-4A2C-9097-B6C72CA1840D}" type="slidenum">
              <a:rPr lang="en-US" altLang="en-US" sz="1400" b="0">
                <a:latin typeface="Times New Roman" pitchFamily="18" charset="0"/>
              </a:rPr>
              <a:pPr algn="r"/>
              <a:t>18</a:t>
            </a:fld>
            <a:endParaRPr lang="en-US" altLang="en-US" sz="1400" b="0">
              <a:latin typeface="Times New Roman" pitchFamily="18" charset="0"/>
            </a:endParaRPr>
          </a:p>
        </p:txBody>
      </p:sp>
      <p:sp>
        <p:nvSpPr>
          <p:cNvPr id="18435" name="Rectangle 2"/>
          <p:cNvSpPr>
            <a:spLocks noGrp="1" noChangeArrowheads="1"/>
          </p:cNvSpPr>
          <p:nvPr>
            <p:ph type="title" idx="4294967295"/>
          </p:nvPr>
        </p:nvSpPr>
        <p:spPr>
          <a:xfrm>
            <a:off x="149470" y="342900"/>
            <a:ext cx="7173058" cy="1104900"/>
          </a:xfrm>
        </p:spPr>
        <p:txBody>
          <a:bodyPr lIns="91440" tIns="45720" rIns="91440" bIns="45720" anchor="ctr"/>
          <a:lstStyle/>
          <a:p>
            <a:pPr eaLnBrk="1" hangingPunct="1"/>
            <a:r>
              <a:rPr lang="en-US" altLang="en-US" smtClean="0"/>
              <a:t>Role of IT in Implementation</a:t>
            </a:r>
          </a:p>
        </p:txBody>
      </p:sp>
      <p:sp>
        <p:nvSpPr>
          <p:cNvPr id="18436" name="Rectangle 3"/>
          <p:cNvSpPr>
            <a:spLocks noGrp="1" noChangeArrowheads="1"/>
          </p:cNvSpPr>
          <p:nvPr>
            <p:ph type="body" idx="4294967295"/>
          </p:nvPr>
        </p:nvSpPr>
        <p:spPr/>
        <p:txBody>
          <a:bodyPr lIns="91440" tIns="45720" rIns="91440" bIns="45720">
            <a:normAutofit lnSpcReduction="10000"/>
          </a:bodyPr>
          <a:lstStyle/>
          <a:p>
            <a:pPr eaLnBrk="1" hangingPunct="1"/>
            <a:r>
              <a:rPr lang="en-US" altLang="en-US" i="1" smtClean="0"/>
              <a:t>“</a:t>
            </a:r>
            <a:r>
              <a:rPr lang="en-US" altLang="en-US" sz="2400" i="1" smtClean="0"/>
              <a:t>The biggest contributor to this brilliant growth of the knowledge management system is information technology.” </a:t>
            </a:r>
          </a:p>
          <a:p>
            <a:pPr eaLnBrk="1" hangingPunct="1">
              <a:buFont typeface="Monotype Sorts" pitchFamily="2" charset="2"/>
              <a:buNone/>
            </a:pPr>
            <a:endParaRPr lang="en-US" altLang="en-US" sz="2400" i="1" smtClean="0"/>
          </a:p>
          <a:p>
            <a:pPr eaLnBrk="1" hangingPunct="1"/>
            <a:r>
              <a:rPr lang="en-US" altLang="en-US" sz="2400" i="1" smtClean="0"/>
              <a:t>Lee et al. also say, “...there are negative perspectives about information technology.”</a:t>
            </a:r>
          </a:p>
          <a:p>
            <a:pPr eaLnBrk="1" hangingPunct="1">
              <a:buFont typeface="Monotype Sorts" pitchFamily="2" charset="2"/>
              <a:buNone/>
            </a:pPr>
            <a:endParaRPr lang="en-US" altLang="en-US" sz="2400" i="1" smtClean="0"/>
          </a:p>
          <a:p>
            <a:pPr eaLnBrk="1" hangingPunct="1"/>
            <a:r>
              <a:rPr lang="en-US" altLang="en-US" sz="2400" i="1" smtClean="0"/>
              <a:t>According to a managing partner at a KM consultancy firm based in New York, “The biggest misconception that IT leaders make is that knowledge management is about technology...Usually people begin a KM project by focusing on the technology...But the key is people...”</a:t>
            </a:r>
          </a:p>
          <a:p>
            <a:pPr eaLnBrk="1" hangingPunct="1"/>
            <a:endParaRPr lang="en-US" altLang="en-US" sz="2400" i="1" smtClean="0"/>
          </a:p>
          <a:p>
            <a:pPr eaLnBrk="1" hangingPunct="1">
              <a:buFont typeface="Monotype Sorts" pitchFamily="2" charset="2"/>
              <a:buNone/>
            </a:pPr>
            <a:endParaRPr lang="en-US" altLang="en-US" sz="1800" i="1" smtClean="0"/>
          </a:p>
        </p:txBody>
      </p:sp>
    </p:spTree>
    <p:extLst>
      <p:ext uri="{BB962C8B-B14F-4D97-AF65-F5344CB8AC3E}">
        <p14:creationId xmlns:p14="http://schemas.microsoft.com/office/powerpoint/2010/main" val="1538500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457200" y="990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5000"/>
              </a:spcAft>
              <a:buFontTx/>
              <a:buChar char="•"/>
            </a:pPr>
            <a:r>
              <a:rPr lang="en-US" altLang="en-US" b="1" dirty="0">
                <a:cs typeface="Times New Roman" pitchFamily="18" charset="0"/>
              </a:rPr>
              <a:t>Three major types of knowledge management systems</a:t>
            </a:r>
            <a:r>
              <a:rPr lang="en-US" altLang="en-US" dirty="0"/>
              <a:t>: </a:t>
            </a:r>
          </a:p>
          <a:p>
            <a:pPr marL="457200" lvl="1" indent="0" eaLnBrk="1" hangingPunct="1">
              <a:spcAft>
                <a:spcPct val="35000"/>
              </a:spcAft>
            </a:pPr>
            <a:r>
              <a:rPr lang="en-US" altLang="en-US" sz="2000" b="1" dirty="0" smtClean="0"/>
              <a:t>1. Enterprise-wide </a:t>
            </a:r>
            <a:r>
              <a:rPr lang="en-US" altLang="en-US" sz="2000" b="1" dirty="0"/>
              <a:t>knowledge management systems</a:t>
            </a:r>
          </a:p>
          <a:p>
            <a:pPr lvl="2" eaLnBrk="1" hangingPunct="1">
              <a:spcAft>
                <a:spcPct val="35000"/>
              </a:spcAft>
              <a:buFontTx/>
              <a:buChar char="•"/>
            </a:pPr>
            <a:r>
              <a:rPr lang="en-US" altLang="en-US" sz="1800" dirty="0"/>
              <a:t>General-purpose firm-wide efforts to collect, store, distribute, and apply digital content and knowledge</a:t>
            </a:r>
          </a:p>
          <a:p>
            <a:pPr marL="457200" lvl="1" indent="0" eaLnBrk="1" hangingPunct="1">
              <a:spcAft>
                <a:spcPct val="35000"/>
              </a:spcAft>
            </a:pPr>
            <a:r>
              <a:rPr lang="en-US" altLang="en-US" sz="2000" b="1" dirty="0" smtClean="0"/>
              <a:t>2. Knowledge </a:t>
            </a:r>
            <a:r>
              <a:rPr lang="en-US" altLang="en-US" sz="2000" b="1" dirty="0"/>
              <a:t>work systems (KWS)</a:t>
            </a:r>
          </a:p>
          <a:p>
            <a:pPr lvl="2" eaLnBrk="1" hangingPunct="1">
              <a:spcAft>
                <a:spcPct val="35000"/>
              </a:spcAft>
              <a:buFontTx/>
              <a:buChar char="•"/>
            </a:pPr>
            <a:r>
              <a:rPr lang="en-US" altLang="en-US" sz="1800" dirty="0"/>
              <a:t>Specialized systems built for engineers, scientists, other knowledge workers charged with discovering and creating new knowledge</a:t>
            </a:r>
            <a:endParaRPr lang="en-US" altLang="en-US" sz="1800" b="1" dirty="0"/>
          </a:p>
          <a:p>
            <a:pPr marL="457200" lvl="1" indent="0" eaLnBrk="1" hangingPunct="1">
              <a:spcAft>
                <a:spcPct val="35000"/>
              </a:spcAft>
            </a:pPr>
            <a:r>
              <a:rPr lang="en-US" altLang="en-US" sz="2000" b="1" dirty="0" smtClean="0"/>
              <a:t>3. Intelligent </a:t>
            </a:r>
            <a:r>
              <a:rPr lang="en-US" altLang="en-US" sz="2000" b="1" dirty="0"/>
              <a:t>techniques</a:t>
            </a:r>
            <a:r>
              <a:rPr lang="en-US" altLang="en-US" sz="2000" dirty="0"/>
              <a:t> </a:t>
            </a:r>
          </a:p>
          <a:p>
            <a:pPr lvl="2" eaLnBrk="1" hangingPunct="1">
              <a:spcAft>
                <a:spcPct val="35000"/>
              </a:spcAft>
              <a:buFontTx/>
              <a:buChar char="•"/>
            </a:pPr>
            <a:r>
              <a:rPr lang="en-US" altLang="en-US" sz="1800" dirty="0"/>
              <a:t>Diverse group of techniques such as data mining used for various goals: discovering knowledge, distilling knowledge, discovering optimal solutions </a:t>
            </a:r>
          </a:p>
        </p:txBody>
      </p:sp>
      <p:sp>
        <p:nvSpPr>
          <p:cNvPr id="2" name="Slide Number Placeholder 1"/>
          <p:cNvSpPr>
            <a:spLocks noGrp="1"/>
          </p:cNvSpPr>
          <p:nvPr>
            <p:ph type="sldNum" sz="quarter" idx="12"/>
          </p:nvPr>
        </p:nvSpPr>
        <p:spPr/>
        <p:txBody>
          <a:bodyPr/>
          <a:lstStyle/>
          <a:p>
            <a:fld id="{B2E69481-C428-4771-9FA9-CCBED72DD0C4}" type="slidenum">
              <a:rPr lang="en-US" smtClean="0"/>
              <a:t>19</a:t>
            </a:fld>
            <a:endParaRPr lang="en-US"/>
          </a:p>
        </p:txBody>
      </p:sp>
    </p:spTree>
    <p:extLst>
      <p:ext uri="{BB962C8B-B14F-4D97-AF65-F5344CB8AC3E}">
        <p14:creationId xmlns:p14="http://schemas.microsoft.com/office/powerpoint/2010/main" val="227348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152400" y="2819400"/>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3600" b="1" dirty="0" smtClean="0">
                <a:solidFill>
                  <a:schemeClr val="tx2"/>
                </a:solidFill>
                <a:latin typeface="Arial" charset="0"/>
                <a:cs typeface="Times New Roman" pitchFamily="18" charset="0"/>
              </a:rPr>
              <a:t>3.1. Industry 4.0</a:t>
            </a:r>
            <a:endParaRPr lang="en-US" altLang="en-US" sz="3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a:t>
            </a:fld>
            <a:endParaRPr lang="en-US"/>
          </a:p>
        </p:txBody>
      </p:sp>
    </p:spTree>
    <p:extLst>
      <p:ext uri="{BB962C8B-B14F-4D97-AF65-F5344CB8AC3E}">
        <p14:creationId xmlns:p14="http://schemas.microsoft.com/office/powerpoint/2010/main" val="10131561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304800"/>
            <a:ext cx="8229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Major Types of Knowledge Management Systems</a:t>
            </a:r>
          </a:p>
        </p:txBody>
      </p:sp>
      <p:sp>
        <p:nvSpPr>
          <p:cNvPr id="24580" name="Text Box 4"/>
          <p:cNvSpPr txBox="1">
            <a:spLocks noChangeArrowheads="1"/>
          </p:cNvSpPr>
          <p:nvPr/>
        </p:nvSpPr>
        <p:spPr bwMode="auto">
          <a:xfrm>
            <a:off x="381000" y="51816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600" b="1" dirty="0"/>
              <a:t>There are three major categories of knowledge management systems, and each can be broken down further into more specialized types of knowledge management systems.</a:t>
            </a:r>
          </a:p>
        </p:txBody>
      </p:sp>
      <p:pic>
        <p:nvPicPr>
          <p:cNvPr id="24582" name="Picture 20" descr="Fig-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0" y="1219200"/>
            <a:ext cx="9042520" cy="3641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53200" y="6188075"/>
            <a:ext cx="2133600" cy="365125"/>
          </a:xfrm>
        </p:spPr>
        <p:txBody>
          <a:bodyPr/>
          <a:lstStyle/>
          <a:p>
            <a:fld id="{B2E69481-C428-4771-9FA9-CCBED72DD0C4}" type="slidenum">
              <a:rPr lang="en-US" smtClean="0"/>
              <a:t>20</a:t>
            </a:fld>
            <a:endParaRPr lang="en-US"/>
          </a:p>
        </p:txBody>
      </p:sp>
    </p:spTree>
    <p:extLst>
      <p:ext uri="{BB962C8B-B14F-4D97-AF65-F5344CB8AC3E}">
        <p14:creationId xmlns:p14="http://schemas.microsoft.com/office/powerpoint/2010/main" val="401369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3.3. Enterprise Wide Knowledge Management System</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21</a:t>
            </a:fld>
            <a:endParaRPr lang="en-US"/>
          </a:p>
        </p:txBody>
      </p:sp>
    </p:spTree>
    <p:extLst>
      <p:ext uri="{BB962C8B-B14F-4D97-AF65-F5344CB8AC3E}">
        <p14:creationId xmlns:p14="http://schemas.microsoft.com/office/powerpoint/2010/main" val="33478046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Three major types of knowledge in enterprise</a:t>
            </a:r>
          </a:p>
          <a:p>
            <a:pPr lvl="1" eaLnBrk="1" hangingPunct="1">
              <a:spcAft>
                <a:spcPct val="50000"/>
              </a:spcAft>
              <a:buFontTx/>
              <a:buChar char="•"/>
            </a:pPr>
            <a:r>
              <a:rPr lang="en-US" altLang="en-US" sz="2000">
                <a:cs typeface="Times New Roman" pitchFamily="18" charset="0"/>
              </a:rPr>
              <a:t>Structured documents</a:t>
            </a:r>
          </a:p>
          <a:p>
            <a:pPr lvl="2" eaLnBrk="1" hangingPunct="1">
              <a:spcAft>
                <a:spcPct val="50000"/>
              </a:spcAft>
              <a:buFontTx/>
              <a:buChar char="•"/>
            </a:pPr>
            <a:r>
              <a:rPr lang="en-US" altLang="en-US" sz="2000">
                <a:cs typeface="Times New Roman" pitchFamily="18" charset="0"/>
              </a:rPr>
              <a:t>Reports, presentations</a:t>
            </a:r>
          </a:p>
          <a:p>
            <a:pPr lvl="2" eaLnBrk="1" hangingPunct="1">
              <a:spcAft>
                <a:spcPct val="50000"/>
              </a:spcAft>
              <a:buFontTx/>
              <a:buChar char="•"/>
            </a:pPr>
            <a:r>
              <a:rPr lang="en-US" altLang="en-US" sz="2000">
                <a:cs typeface="Times New Roman" pitchFamily="18" charset="0"/>
              </a:rPr>
              <a:t>Formal rules</a:t>
            </a:r>
          </a:p>
          <a:p>
            <a:pPr lvl="1" eaLnBrk="1" hangingPunct="1">
              <a:spcAft>
                <a:spcPct val="50000"/>
              </a:spcAft>
              <a:buFontTx/>
              <a:buChar char="•"/>
            </a:pPr>
            <a:r>
              <a:rPr lang="en-US" altLang="en-US" sz="2000">
                <a:cs typeface="Times New Roman" pitchFamily="18" charset="0"/>
              </a:rPr>
              <a:t>Semistructured documents</a:t>
            </a:r>
          </a:p>
          <a:p>
            <a:pPr lvl="2" eaLnBrk="1" hangingPunct="1">
              <a:spcAft>
                <a:spcPct val="50000"/>
              </a:spcAft>
              <a:buFontTx/>
              <a:buChar char="•"/>
            </a:pPr>
            <a:r>
              <a:rPr lang="en-US" altLang="en-US" sz="2000">
                <a:cs typeface="Times New Roman" pitchFamily="18" charset="0"/>
              </a:rPr>
              <a:t>E-mails, videos</a:t>
            </a:r>
          </a:p>
          <a:p>
            <a:pPr lvl="1" eaLnBrk="1" hangingPunct="1">
              <a:spcAft>
                <a:spcPct val="50000"/>
              </a:spcAft>
              <a:buFontTx/>
              <a:buChar char="•"/>
            </a:pPr>
            <a:r>
              <a:rPr lang="en-US" altLang="en-US" sz="2000">
                <a:cs typeface="Times New Roman" pitchFamily="18" charset="0"/>
              </a:rPr>
              <a:t>Unstructured, tacit knowledge</a:t>
            </a:r>
          </a:p>
          <a:p>
            <a:pPr eaLnBrk="1" hangingPunct="1">
              <a:spcAft>
                <a:spcPct val="50000"/>
              </a:spcAft>
              <a:buFontTx/>
              <a:buChar char="•"/>
            </a:pPr>
            <a:r>
              <a:rPr lang="en-US" altLang="en-US" b="1">
                <a:cs typeface="Times New Roman" pitchFamily="18" charset="0"/>
              </a:rPr>
              <a:t>80% of an organization’s business content is semistructured or unstructured</a:t>
            </a:r>
          </a:p>
        </p:txBody>
      </p:sp>
      <p:sp>
        <p:nvSpPr>
          <p:cNvPr id="2" name="Slide Number Placeholder 1"/>
          <p:cNvSpPr>
            <a:spLocks noGrp="1"/>
          </p:cNvSpPr>
          <p:nvPr>
            <p:ph type="sldNum" sz="quarter" idx="12"/>
          </p:nvPr>
        </p:nvSpPr>
        <p:spPr/>
        <p:txBody>
          <a:bodyPr/>
          <a:lstStyle/>
          <a:p>
            <a:fld id="{B2E69481-C428-4771-9FA9-CCBED72DD0C4}" type="slidenum">
              <a:rPr lang="en-US" smtClean="0"/>
              <a:t>22</a:t>
            </a:fld>
            <a:endParaRPr lang="en-US"/>
          </a:p>
        </p:txBody>
      </p:sp>
    </p:spTree>
    <p:extLst>
      <p:ext uri="{BB962C8B-B14F-4D97-AF65-F5344CB8AC3E}">
        <p14:creationId xmlns:p14="http://schemas.microsoft.com/office/powerpoint/2010/main" val="46843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457200" y="1600200"/>
            <a:ext cx="85344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50000"/>
              </a:spcAft>
            </a:pPr>
            <a:r>
              <a:rPr lang="en-US" altLang="en-US" sz="2800" b="1" dirty="0" smtClean="0">
                <a:cs typeface="Times New Roman" pitchFamily="18" charset="0"/>
              </a:rPr>
              <a:t>1. Enterprise-wide </a:t>
            </a:r>
            <a:r>
              <a:rPr lang="en-US" altLang="en-US" sz="2800" b="1" dirty="0">
                <a:cs typeface="Times New Roman" pitchFamily="18" charset="0"/>
              </a:rPr>
              <a:t>content management systems</a:t>
            </a:r>
          </a:p>
          <a:p>
            <a:pPr lvl="1" eaLnBrk="1" hangingPunct="1">
              <a:spcAft>
                <a:spcPct val="50000"/>
              </a:spcAft>
              <a:buFontTx/>
              <a:buChar char="•"/>
            </a:pPr>
            <a:r>
              <a:rPr lang="en-US" altLang="en-US" dirty="0">
                <a:cs typeface="Times New Roman" pitchFamily="18" charset="0"/>
              </a:rPr>
              <a:t>Help capture, store, retrieve, distribute, preserve</a:t>
            </a:r>
          </a:p>
          <a:p>
            <a:pPr lvl="2" eaLnBrk="1" hangingPunct="1">
              <a:spcAft>
                <a:spcPct val="50000"/>
              </a:spcAft>
              <a:buFontTx/>
              <a:buChar char="•"/>
            </a:pPr>
            <a:r>
              <a:rPr lang="en-US" altLang="en-US" dirty="0">
                <a:cs typeface="Times New Roman" pitchFamily="18" charset="0"/>
              </a:rPr>
              <a:t>Documents, reports, best practices</a:t>
            </a:r>
          </a:p>
          <a:p>
            <a:pPr lvl="2" eaLnBrk="1" hangingPunct="1">
              <a:spcAft>
                <a:spcPct val="50000"/>
              </a:spcAft>
              <a:buFontTx/>
              <a:buChar char="•"/>
            </a:pPr>
            <a:r>
              <a:rPr lang="en-US" altLang="en-US" dirty="0" err="1">
                <a:cs typeface="Times New Roman" pitchFamily="18" charset="0"/>
              </a:rPr>
              <a:t>Semistructured</a:t>
            </a:r>
            <a:r>
              <a:rPr lang="en-US" altLang="en-US" dirty="0">
                <a:cs typeface="Times New Roman" pitchFamily="18" charset="0"/>
              </a:rPr>
              <a:t> knowledge (e-mails)</a:t>
            </a:r>
          </a:p>
          <a:p>
            <a:pPr lvl="1" eaLnBrk="1" hangingPunct="1">
              <a:spcAft>
                <a:spcPct val="50000"/>
              </a:spcAft>
              <a:buFontTx/>
              <a:buChar char="•"/>
            </a:pPr>
            <a:r>
              <a:rPr lang="en-US" altLang="en-US" dirty="0">
                <a:cs typeface="Times New Roman" pitchFamily="18" charset="0"/>
              </a:rPr>
              <a:t>Bring in external sources</a:t>
            </a:r>
          </a:p>
          <a:p>
            <a:pPr lvl="2" eaLnBrk="1" hangingPunct="1">
              <a:spcAft>
                <a:spcPct val="50000"/>
              </a:spcAft>
              <a:buFontTx/>
              <a:buChar char="•"/>
            </a:pPr>
            <a:r>
              <a:rPr lang="en-US" altLang="en-US" dirty="0">
                <a:cs typeface="Times New Roman" pitchFamily="18" charset="0"/>
              </a:rPr>
              <a:t>News feeds, research</a:t>
            </a:r>
          </a:p>
          <a:p>
            <a:pPr lvl="1" eaLnBrk="1" hangingPunct="1">
              <a:spcAft>
                <a:spcPct val="50000"/>
              </a:spcAft>
              <a:buFontTx/>
              <a:buChar char="•"/>
            </a:pPr>
            <a:r>
              <a:rPr lang="en-US" altLang="en-US" dirty="0">
                <a:cs typeface="Times New Roman" pitchFamily="18" charset="0"/>
              </a:rPr>
              <a:t>Tools for communication and collaboration</a:t>
            </a:r>
          </a:p>
          <a:p>
            <a:pPr eaLnBrk="1" hangingPunct="1">
              <a:spcAft>
                <a:spcPct val="50000"/>
              </a:spcAft>
            </a:pPr>
            <a:endParaRPr lang="en-US" altLang="en-US" sz="2800" b="1" dirty="0">
              <a:cs typeface="Times New Roman" pitchFamily="18" charset="0"/>
            </a:endParaRPr>
          </a:p>
          <a:p>
            <a:pPr lvl="1" eaLnBrk="1" hangingPunct="1">
              <a:spcAft>
                <a:spcPct val="50000"/>
              </a:spcAft>
              <a:buFontTx/>
              <a:buChar char="•"/>
            </a:pPr>
            <a:endParaRPr lang="en-US" altLang="en-US" b="1" dirty="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23</a:t>
            </a:fld>
            <a:endParaRPr lang="en-US"/>
          </a:p>
        </p:txBody>
      </p:sp>
    </p:spTree>
    <p:extLst>
      <p:ext uri="{BB962C8B-B14F-4D97-AF65-F5344CB8AC3E}">
        <p14:creationId xmlns:p14="http://schemas.microsoft.com/office/powerpoint/2010/main" val="402303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533400" y="609600"/>
            <a:ext cx="8229600" cy="523220"/>
          </a:xfrm>
          <a:prstGeom prst="rect">
            <a:avLst/>
          </a:prstGeom>
          <a:noFill/>
          <a:ln w="9525">
            <a:noFill/>
            <a:miter lim="800000"/>
            <a:headEnd/>
            <a:tailEnd/>
          </a:ln>
          <a:effectLst/>
        </p:spPr>
        <p:txBody>
          <a:bodyPr>
            <a:spAutoFit/>
          </a:bodyPr>
          <a:lstStyle/>
          <a:p>
            <a:pPr algn="ctr">
              <a:defRPr/>
            </a:pPr>
            <a:r>
              <a:rPr lang="en-US" sz="2800" b="1" dirty="0">
                <a:solidFill>
                  <a:srgbClr val="9F0F10"/>
                </a:solidFill>
                <a:effectLst>
                  <a:outerShdw blurRad="38100" dist="38100" dir="2700000" algn="tl">
                    <a:srgbClr val="C0C0C0"/>
                  </a:outerShdw>
                </a:effectLst>
                <a:latin typeface="Arial" charset="0"/>
                <a:cs typeface="Times New Roman" pitchFamily="18" charset="0"/>
              </a:rPr>
              <a:t>An Enterprise Content Management System</a:t>
            </a:r>
          </a:p>
        </p:txBody>
      </p:sp>
      <p:sp>
        <p:nvSpPr>
          <p:cNvPr id="27652" name="Text Box 4"/>
          <p:cNvSpPr txBox="1">
            <a:spLocks noChangeArrowheads="1"/>
          </p:cNvSpPr>
          <p:nvPr/>
        </p:nvSpPr>
        <p:spPr bwMode="auto">
          <a:xfrm>
            <a:off x="304800" y="5730875"/>
            <a:ext cx="8077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800" b="1" dirty="0"/>
              <a:t>An enterprise content management system has capabilities for classifying, organizing, and managing structured and </a:t>
            </a:r>
            <a:r>
              <a:rPr lang="en-US" altLang="en-US" sz="1800" b="1" dirty="0" smtClean="0"/>
              <a:t>semi structured </a:t>
            </a:r>
            <a:r>
              <a:rPr lang="en-US" altLang="en-US" sz="1800" b="1" dirty="0"/>
              <a:t>knowledge and making it available throughout the enterprise</a:t>
            </a:r>
          </a:p>
        </p:txBody>
      </p:sp>
      <p:pic>
        <p:nvPicPr>
          <p:cNvPr id="27655" name="Picture 9" descr="Fig-11-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2057400"/>
            <a:ext cx="66675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24</a:t>
            </a:fld>
            <a:endParaRPr lang="en-US"/>
          </a:p>
        </p:txBody>
      </p:sp>
    </p:spTree>
    <p:extLst>
      <p:ext uri="{BB962C8B-B14F-4D97-AF65-F5344CB8AC3E}">
        <p14:creationId xmlns:p14="http://schemas.microsoft.com/office/powerpoint/2010/main" val="2831124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800100" indent="-342900" eaLnBrk="0" hangingPunct="0">
              <a:defRPr sz="2400">
                <a:solidFill>
                  <a:schemeClr val="tx1"/>
                </a:solidFill>
                <a:latin typeface="Arial" pitchFamily="34" charset="0"/>
              </a:defRPr>
            </a:lvl2pPr>
            <a:lvl3pPr marL="1257300" indent="-3429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sz="2800" b="1">
                <a:cs typeface="Times New Roman" pitchFamily="18" charset="0"/>
              </a:rPr>
              <a:t>Enterprise-wide content management systems</a:t>
            </a:r>
          </a:p>
          <a:p>
            <a:pPr lvl="1" eaLnBrk="1" hangingPunct="1">
              <a:spcAft>
                <a:spcPct val="50000"/>
              </a:spcAft>
              <a:buFontTx/>
              <a:buChar char="•"/>
            </a:pPr>
            <a:r>
              <a:rPr lang="en-US" altLang="en-US">
                <a:cs typeface="Times New Roman" pitchFamily="18" charset="0"/>
              </a:rPr>
              <a:t>Key problem – Developing taxonomy</a:t>
            </a:r>
          </a:p>
          <a:p>
            <a:pPr lvl="2" eaLnBrk="1" hangingPunct="1">
              <a:spcAft>
                <a:spcPct val="50000"/>
              </a:spcAft>
              <a:buFontTx/>
              <a:buChar char="•"/>
            </a:pPr>
            <a:r>
              <a:rPr lang="en-US" altLang="en-US" sz="2000">
                <a:cs typeface="Times New Roman" pitchFamily="18" charset="0"/>
              </a:rPr>
              <a:t>Knowledge objects must be tagged with categories for retrieval</a:t>
            </a:r>
          </a:p>
          <a:p>
            <a:pPr lvl="1" eaLnBrk="1" hangingPunct="1">
              <a:spcAft>
                <a:spcPct val="50000"/>
              </a:spcAft>
              <a:buFontTx/>
              <a:buChar char="•"/>
            </a:pPr>
            <a:r>
              <a:rPr lang="en-US" altLang="en-US">
                <a:cs typeface="Times New Roman" pitchFamily="18" charset="0"/>
              </a:rPr>
              <a:t>Digital asset management systems</a:t>
            </a:r>
          </a:p>
          <a:p>
            <a:pPr lvl="2" eaLnBrk="1" hangingPunct="1">
              <a:spcAft>
                <a:spcPct val="50000"/>
              </a:spcAft>
              <a:buFontTx/>
              <a:buChar char="•"/>
            </a:pPr>
            <a:r>
              <a:rPr lang="en-US" altLang="en-US" sz="2000">
                <a:cs typeface="Times New Roman" pitchFamily="18" charset="0"/>
              </a:rPr>
              <a:t>Specialized content management systems for classifying, storing, managing unstructured digital data</a:t>
            </a:r>
          </a:p>
          <a:p>
            <a:pPr lvl="2" eaLnBrk="1" hangingPunct="1">
              <a:spcAft>
                <a:spcPct val="50000"/>
              </a:spcAft>
              <a:buFontTx/>
              <a:buChar char="•"/>
            </a:pPr>
            <a:r>
              <a:rPr lang="en-US" altLang="en-US" sz="2000">
                <a:cs typeface="Times New Roman" pitchFamily="18" charset="0"/>
              </a:rPr>
              <a:t>Photographs, graphics, video, audio</a:t>
            </a:r>
          </a:p>
          <a:p>
            <a:pPr lvl="2" eaLnBrk="1" hangingPunct="1">
              <a:spcAft>
                <a:spcPct val="50000"/>
              </a:spcAft>
              <a:buFontTx/>
              <a:buChar char="•"/>
            </a:pPr>
            <a:endParaRPr lang="en-US" altLang="en-US" sz="2000">
              <a:cs typeface="Times New Roman" pitchFamily="18" charset="0"/>
            </a:endParaRPr>
          </a:p>
          <a:p>
            <a:pPr eaLnBrk="1" hangingPunct="1">
              <a:spcAft>
                <a:spcPct val="50000"/>
              </a:spcAft>
            </a:pPr>
            <a:endParaRPr lang="en-US" altLang="en-US" sz="2800" b="1">
              <a:cs typeface="Times New Roman" pitchFamily="18" charset="0"/>
            </a:endParaRPr>
          </a:p>
          <a:p>
            <a:pPr lvl="1" eaLnBrk="1" hangingPunct="1">
              <a:spcAft>
                <a:spcPct val="50000"/>
              </a:spcAft>
              <a:buFontTx/>
              <a:buChar char="•"/>
            </a:pPr>
            <a:endParaRPr lang="en-US" altLang="en-US" b="1">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25</a:t>
            </a:fld>
            <a:endParaRPr lang="en-US"/>
          </a:p>
        </p:txBody>
      </p:sp>
    </p:spTree>
    <p:extLst>
      <p:ext uri="{BB962C8B-B14F-4D97-AF65-F5344CB8AC3E}">
        <p14:creationId xmlns:p14="http://schemas.microsoft.com/office/powerpoint/2010/main" val="123842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indent="0" eaLnBrk="1" hangingPunct="1">
              <a:spcAft>
                <a:spcPct val="50000"/>
              </a:spcAft>
            </a:pPr>
            <a:r>
              <a:rPr lang="en-US" altLang="en-US" b="1" dirty="0" smtClean="0">
                <a:cs typeface="Times New Roman" pitchFamily="18" charset="0"/>
              </a:rPr>
              <a:t>2. Knowledge </a:t>
            </a:r>
            <a:r>
              <a:rPr lang="en-US" altLang="en-US" b="1" dirty="0">
                <a:cs typeface="Times New Roman" pitchFamily="18" charset="0"/>
              </a:rPr>
              <a:t>network systems</a:t>
            </a:r>
          </a:p>
          <a:p>
            <a:pPr lvl="1" eaLnBrk="1" hangingPunct="1">
              <a:spcAft>
                <a:spcPct val="50000"/>
              </a:spcAft>
              <a:buFontTx/>
              <a:buChar char="•"/>
            </a:pPr>
            <a:r>
              <a:rPr lang="en-US" altLang="en-US" sz="2000" dirty="0">
                <a:cs typeface="Times New Roman" pitchFamily="18" charset="0"/>
              </a:rPr>
              <a:t>P</a:t>
            </a:r>
            <a:r>
              <a:rPr lang="en-US" altLang="en-US" sz="2000" dirty="0"/>
              <a:t>rovide online directory of corporate experts in well-defined knowledge domains</a:t>
            </a:r>
          </a:p>
          <a:p>
            <a:pPr lvl="1" eaLnBrk="1" hangingPunct="1">
              <a:spcAft>
                <a:spcPct val="50000"/>
              </a:spcAft>
              <a:buFontTx/>
              <a:buChar char="•"/>
            </a:pPr>
            <a:r>
              <a:rPr lang="en-US" altLang="en-US" sz="2000" dirty="0"/>
              <a:t>Use communication technologies to make it easy for employees to find appropriate expert in a company</a:t>
            </a:r>
          </a:p>
          <a:p>
            <a:pPr lvl="1" eaLnBrk="1" hangingPunct="1">
              <a:spcAft>
                <a:spcPct val="50000"/>
              </a:spcAft>
              <a:buFontTx/>
              <a:buChar char="•"/>
            </a:pPr>
            <a:r>
              <a:rPr lang="en-US" altLang="en-US" sz="2000" dirty="0"/>
              <a:t>May systematize solutions developed by experts and store them in knowledge database</a:t>
            </a:r>
          </a:p>
          <a:p>
            <a:pPr lvl="2" eaLnBrk="1" hangingPunct="1">
              <a:spcAft>
                <a:spcPct val="50000"/>
              </a:spcAft>
              <a:buFontTx/>
              <a:buChar char="•"/>
            </a:pPr>
            <a:r>
              <a:rPr lang="en-US" altLang="en-US" sz="2000" dirty="0"/>
              <a:t>Best-practices </a:t>
            </a:r>
          </a:p>
          <a:p>
            <a:pPr lvl="2" eaLnBrk="1" hangingPunct="1">
              <a:spcAft>
                <a:spcPct val="50000"/>
              </a:spcAft>
              <a:buFontTx/>
              <a:buChar char="•"/>
            </a:pPr>
            <a:r>
              <a:rPr lang="en-US" altLang="en-US" sz="2000" dirty="0"/>
              <a:t>Frequently asked questions (FAQ) repository</a:t>
            </a:r>
          </a:p>
        </p:txBody>
      </p:sp>
      <p:sp>
        <p:nvSpPr>
          <p:cNvPr id="2" name="Slide Number Placeholder 1"/>
          <p:cNvSpPr>
            <a:spLocks noGrp="1"/>
          </p:cNvSpPr>
          <p:nvPr>
            <p:ph type="sldNum" sz="quarter" idx="12"/>
          </p:nvPr>
        </p:nvSpPr>
        <p:spPr/>
        <p:txBody>
          <a:bodyPr/>
          <a:lstStyle/>
          <a:p>
            <a:fld id="{B2E69481-C428-4771-9FA9-CCBED72DD0C4}" type="slidenum">
              <a:rPr lang="en-US" smtClean="0"/>
              <a:t>26</a:t>
            </a:fld>
            <a:endParaRPr lang="en-US"/>
          </a:p>
        </p:txBody>
      </p:sp>
    </p:spTree>
    <p:extLst>
      <p:ext uri="{BB962C8B-B14F-4D97-AF65-F5344CB8AC3E}">
        <p14:creationId xmlns:p14="http://schemas.microsoft.com/office/powerpoint/2010/main" val="410831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38150" y="152400"/>
            <a:ext cx="8229600" cy="523220"/>
          </a:xfrm>
          <a:prstGeom prst="rect">
            <a:avLst/>
          </a:prstGeom>
          <a:noFill/>
          <a:ln w="9525">
            <a:noFill/>
            <a:miter lim="800000"/>
            <a:headEnd/>
            <a:tailEnd/>
          </a:ln>
          <a:effectLst/>
        </p:spPr>
        <p:txBody>
          <a:bodyPr>
            <a:spAutoFit/>
          </a:bodyPr>
          <a:lstStyle/>
          <a:p>
            <a:pPr algn="ctr">
              <a:defRPr/>
            </a:pPr>
            <a:r>
              <a:rPr lang="en-US" sz="2800" b="1" dirty="0">
                <a:solidFill>
                  <a:srgbClr val="9F0F10"/>
                </a:solidFill>
                <a:effectLst>
                  <a:outerShdw blurRad="38100" dist="38100" dir="2700000" algn="tl">
                    <a:srgbClr val="C0C0C0"/>
                  </a:outerShdw>
                </a:effectLst>
                <a:latin typeface="Arial" charset="0"/>
                <a:cs typeface="Times New Roman" pitchFamily="18" charset="0"/>
              </a:rPr>
              <a:t>An Enterprise Knowledge Network System</a:t>
            </a:r>
          </a:p>
        </p:txBody>
      </p:sp>
      <p:sp>
        <p:nvSpPr>
          <p:cNvPr id="30724" name="Text Box 4"/>
          <p:cNvSpPr txBox="1">
            <a:spLocks noChangeArrowheads="1"/>
          </p:cNvSpPr>
          <p:nvPr/>
        </p:nvSpPr>
        <p:spPr bwMode="auto">
          <a:xfrm>
            <a:off x="228600" y="1640681"/>
            <a:ext cx="381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dirty="0"/>
              <a:t>A knowledge network  maintains a database of firm experts, as well as accepted solutions to known problems, and then facilitates the communication between employees looking for knowledge and experts who have that knowledge. </a:t>
            </a:r>
            <a:endParaRPr lang="en-US" altLang="en-US" sz="1800" b="1" dirty="0" smtClean="0"/>
          </a:p>
          <a:p>
            <a:pPr eaLnBrk="1" hangingPunct="1"/>
            <a:endParaRPr lang="en-US" altLang="en-US" sz="1800" b="1" dirty="0"/>
          </a:p>
          <a:p>
            <a:pPr eaLnBrk="1" hangingPunct="1"/>
            <a:r>
              <a:rPr lang="en-US" altLang="en-US" sz="1800" b="1" dirty="0" smtClean="0"/>
              <a:t>Solutions </a:t>
            </a:r>
            <a:r>
              <a:rPr lang="en-US" altLang="en-US" sz="1800" b="1" dirty="0"/>
              <a:t>created in this communication are then added to a database of solutions in the form of FAQs, best practices, or other documents.</a:t>
            </a:r>
          </a:p>
        </p:txBody>
      </p:sp>
      <p:pic>
        <p:nvPicPr>
          <p:cNvPr id="30727" name="Picture 11" descr="Fig-11-5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3480" y="914400"/>
            <a:ext cx="4039520" cy="54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27</a:t>
            </a:fld>
            <a:endParaRPr lang="en-US"/>
          </a:p>
        </p:txBody>
      </p:sp>
    </p:spTree>
    <p:extLst>
      <p:ext uri="{BB962C8B-B14F-4D97-AF65-F5344CB8AC3E}">
        <p14:creationId xmlns:p14="http://schemas.microsoft.com/office/powerpoint/2010/main" val="371625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457200" y="15240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5000"/>
              </a:spcAft>
              <a:buFontTx/>
              <a:buChar char="•"/>
            </a:pPr>
            <a:r>
              <a:rPr lang="en-US" altLang="en-US"/>
              <a:t>Major knowledge management system vendors  include powerful portal and collaboration technologies</a:t>
            </a:r>
          </a:p>
          <a:p>
            <a:pPr lvl="1" eaLnBrk="1" hangingPunct="1">
              <a:spcAft>
                <a:spcPct val="35000"/>
              </a:spcAft>
              <a:buFontTx/>
              <a:buChar char="•"/>
            </a:pPr>
            <a:r>
              <a:rPr lang="en-US" altLang="en-US" sz="2000">
                <a:cs typeface="Times New Roman" pitchFamily="18" charset="0"/>
              </a:rPr>
              <a:t>Portal technologies: Access to external information</a:t>
            </a:r>
          </a:p>
          <a:p>
            <a:pPr lvl="2" eaLnBrk="1" hangingPunct="1">
              <a:spcAft>
                <a:spcPct val="35000"/>
              </a:spcAft>
              <a:buFontTx/>
              <a:buChar char="•"/>
            </a:pPr>
            <a:r>
              <a:rPr lang="en-US" altLang="en-US" sz="2000">
                <a:cs typeface="Times New Roman" pitchFamily="18" charset="0"/>
              </a:rPr>
              <a:t>News feeds, research</a:t>
            </a:r>
          </a:p>
          <a:p>
            <a:pPr lvl="2" eaLnBrk="1" hangingPunct="1">
              <a:spcAft>
                <a:spcPct val="35000"/>
              </a:spcAft>
              <a:buFontTx/>
              <a:buChar char="•"/>
            </a:pPr>
            <a:r>
              <a:rPr lang="en-US" altLang="en-US" sz="2000">
                <a:cs typeface="Times New Roman" pitchFamily="18" charset="0"/>
              </a:rPr>
              <a:t>Access to internal knowledge resources</a:t>
            </a:r>
          </a:p>
          <a:p>
            <a:pPr lvl="1" eaLnBrk="1" hangingPunct="1">
              <a:spcAft>
                <a:spcPct val="35000"/>
              </a:spcAft>
              <a:buFontTx/>
              <a:buChar char="•"/>
            </a:pPr>
            <a:r>
              <a:rPr lang="en-US" altLang="en-US" sz="2000">
                <a:cs typeface="Times New Roman" pitchFamily="18" charset="0"/>
              </a:rPr>
              <a:t>Collaboration tools</a:t>
            </a:r>
          </a:p>
          <a:p>
            <a:pPr lvl="2" eaLnBrk="1" hangingPunct="1">
              <a:spcAft>
                <a:spcPct val="35000"/>
              </a:spcAft>
              <a:buFontTx/>
              <a:buChar char="•"/>
            </a:pPr>
            <a:r>
              <a:rPr lang="en-US" altLang="en-US" sz="2000">
                <a:cs typeface="Times New Roman" pitchFamily="18" charset="0"/>
              </a:rPr>
              <a:t>E-mail</a:t>
            </a:r>
          </a:p>
          <a:p>
            <a:pPr lvl="2" eaLnBrk="1" hangingPunct="1">
              <a:spcAft>
                <a:spcPct val="35000"/>
              </a:spcAft>
              <a:buFontTx/>
              <a:buChar char="•"/>
            </a:pPr>
            <a:r>
              <a:rPr lang="en-US" altLang="en-US" sz="2000">
                <a:cs typeface="Times New Roman" pitchFamily="18" charset="0"/>
              </a:rPr>
              <a:t>Discussion groups</a:t>
            </a:r>
          </a:p>
          <a:p>
            <a:pPr lvl="2" eaLnBrk="1" hangingPunct="1">
              <a:spcAft>
                <a:spcPct val="35000"/>
              </a:spcAft>
              <a:buFontTx/>
              <a:buChar char="•"/>
            </a:pPr>
            <a:r>
              <a:rPr lang="en-US" altLang="en-US" sz="2000">
                <a:cs typeface="Times New Roman" pitchFamily="18" charset="0"/>
              </a:rPr>
              <a:t>Blogs</a:t>
            </a:r>
          </a:p>
          <a:p>
            <a:pPr lvl="2" eaLnBrk="1" hangingPunct="1">
              <a:spcAft>
                <a:spcPct val="35000"/>
              </a:spcAft>
              <a:buFontTx/>
              <a:buChar char="•"/>
            </a:pPr>
            <a:r>
              <a:rPr lang="en-US" altLang="en-US" sz="2000">
                <a:cs typeface="Times New Roman" pitchFamily="18" charset="0"/>
              </a:rPr>
              <a:t>Wikis</a:t>
            </a:r>
          </a:p>
          <a:p>
            <a:pPr lvl="2" eaLnBrk="1" hangingPunct="1">
              <a:spcAft>
                <a:spcPct val="35000"/>
              </a:spcAft>
              <a:buFontTx/>
              <a:buChar char="•"/>
            </a:pPr>
            <a:r>
              <a:rPr lang="en-US" altLang="en-US" sz="2000">
                <a:cs typeface="Times New Roman" pitchFamily="18" charset="0"/>
              </a:rPr>
              <a:t>Social bookmarking</a:t>
            </a:r>
          </a:p>
          <a:p>
            <a:pPr lvl="2" eaLnBrk="1" hangingPunct="1">
              <a:spcAft>
                <a:spcPct val="35000"/>
              </a:spcAft>
              <a:buFontTx/>
              <a:buChar char="•"/>
            </a:pPr>
            <a:endParaRPr lang="en-US" altLang="en-US" sz="200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28</a:t>
            </a:fld>
            <a:endParaRPr lang="en-US"/>
          </a:p>
        </p:txBody>
      </p:sp>
    </p:spTree>
    <p:extLst>
      <p:ext uri="{BB962C8B-B14F-4D97-AF65-F5344CB8AC3E}">
        <p14:creationId xmlns:p14="http://schemas.microsoft.com/office/powerpoint/2010/main" val="178442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57200" y="1827213"/>
            <a:ext cx="7848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Learning management systems</a:t>
            </a:r>
          </a:p>
          <a:p>
            <a:pPr lvl="1" eaLnBrk="1" hangingPunct="1">
              <a:spcAft>
                <a:spcPct val="50000"/>
              </a:spcAft>
              <a:buFontTx/>
              <a:buChar char="•"/>
            </a:pPr>
            <a:r>
              <a:rPr lang="en-US" altLang="en-US" sz="2000">
                <a:cs typeface="Times New Roman" pitchFamily="18" charset="0"/>
              </a:rPr>
              <a:t>P</a:t>
            </a:r>
            <a:r>
              <a:rPr lang="en-US" altLang="en-US" sz="2000"/>
              <a:t>rovide tools for management, delivery, tracking, and assessment of various types of employee learning and training</a:t>
            </a:r>
          </a:p>
          <a:p>
            <a:pPr lvl="1" eaLnBrk="1" hangingPunct="1">
              <a:spcAft>
                <a:spcPct val="50000"/>
              </a:spcAft>
              <a:buFontTx/>
              <a:buChar char="•"/>
            </a:pPr>
            <a:r>
              <a:rPr lang="en-US" altLang="en-US" sz="2000"/>
              <a:t>Support multiple modes of learning </a:t>
            </a:r>
          </a:p>
          <a:p>
            <a:pPr lvl="2" eaLnBrk="1" hangingPunct="1">
              <a:spcAft>
                <a:spcPct val="50000"/>
              </a:spcAft>
              <a:buFontTx/>
              <a:buChar char="•"/>
            </a:pPr>
            <a:r>
              <a:rPr lang="en-US" altLang="en-US" sz="1800"/>
              <a:t>CD-ROM, Web-based classes, online forums, live instruction, etc.</a:t>
            </a:r>
          </a:p>
          <a:p>
            <a:pPr lvl="1" eaLnBrk="1" hangingPunct="1">
              <a:spcAft>
                <a:spcPct val="50000"/>
              </a:spcAft>
              <a:buFontTx/>
              <a:buChar char="•"/>
            </a:pPr>
            <a:r>
              <a:rPr lang="en-US" altLang="en-US" sz="2000"/>
              <a:t>Automates selection and administration of courses</a:t>
            </a:r>
          </a:p>
          <a:p>
            <a:pPr lvl="1" eaLnBrk="1" hangingPunct="1">
              <a:spcAft>
                <a:spcPct val="50000"/>
              </a:spcAft>
              <a:buFontTx/>
              <a:buChar char="•"/>
            </a:pPr>
            <a:r>
              <a:rPr lang="en-US" altLang="en-US" sz="2000"/>
              <a:t>Assembles and delivers learning content</a:t>
            </a:r>
          </a:p>
          <a:p>
            <a:pPr lvl="1" eaLnBrk="1" hangingPunct="1">
              <a:spcAft>
                <a:spcPct val="50000"/>
              </a:spcAft>
              <a:buFontTx/>
              <a:buChar char="•"/>
            </a:pPr>
            <a:r>
              <a:rPr lang="en-US" altLang="en-US" sz="2000"/>
              <a:t>Measures learning effectiveness</a:t>
            </a:r>
          </a:p>
        </p:txBody>
      </p:sp>
      <p:sp>
        <p:nvSpPr>
          <p:cNvPr id="2" name="Slide Number Placeholder 1"/>
          <p:cNvSpPr>
            <a:spLocks noGrp="1"/>
          </p:cNvSpPr>
          <p:nvPr>
            <p:ph type="sldNum" sz="quarter" idx="12"/>
          </p:nvPr>
        </p:nvSpPr>
        <p:spPr/>
        <p:txBody>
          <a:bodyPr/>
          <a:lstStyle/>
          <a:p>
            <a:fld id="{B2E69481-C428-4771-9FA9-CCBED72DD0C4}" type="slidenum">
              <a:rPr lang="en-US" smtClean="0"/>
              <a:t>29</a:t>
            </a:fld>
            <a:endParaRPr lang="en-US"/>
          </a:p>
        </p:txBody>
      </p:sp>
    </p:spTree>
    <p:extLst>
      <p:ext uri="{BB962C8B-B14F-4D97-AF65-F5344CB8AC3E}">
        <p14:creationId xmlns:p14="http://schemas.microsoft.com/office/powerpoint/2010/main" val="991570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Industrial Evolution</a:t>
            </a:r>
            <a:endParaRPr lang="en-IN" dirty="0"/>
          </a:p>
        </p:txBody>
      </p:sp>
      <p:sp>
        <p:nvSpPr>
          <p:cNvPr id="5" name="Rechteck 6"/>
          <p:cNvSpPr/>
          <p:nvPr/>
        </p:nvSpPr>
        <p:spPr>
          <a:xfrm>
            <a:off x="6804248" y="2023346"/>
            <a:ext cx="1812006" cy="914450"/>
          </a:xfrm>
          <a:prstGeom prst="rect">
            <a:avLst/>
          </a:prstGeom>
          <a:solidFill>
            <a:srgbClr val="FFC000">
              <a:alpha val="70000"/>
            </a:srgb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en-US" sz="1200" b="1" kern="0" dirty="0" smtClean="0">
                <a:latin typeface="Frutiger 45 Light" pitchFamily="34" charset="0"/>
                <a:ea typeface="ＭＳ Ｐゴシック" pitchFamily="1" charset="-128"/>
              </a:rPr>
              <a:t>4. </a:t>
            </a:r>
            <a:r>
              <a:rPr lang="en-US" altLang="de-DE" sz="1200" b="1" dirty="0" smtClean="0">
                <a:latin typeface="Frutiger 45 Light" charset="0"/>
              </a:rPr>
              <a:t>Industrial revolution</a:t>
            </a:r>
            <a:endParaRPr lang="en-US" sz="1200" b="1" kern="0" dirty="0" smtClean="0">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Based on cyber-physical-</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systems</a:t>
            </a:r>
          </a:p>
        </p:txBody>
      </p:sp>
      <p:sp>
        <p:nvSpPr>
          <p:cNvPr id="6" name="Rechteck 24"/>
          <p:cNvSpPr/>
          <p:nvPr/>
        </p:nvSpPr>
        <p:spPr>
          <a:xfrm>
            <a:off x="4791982" y="2940304"/>
            <a:ext cx="3824273" cy="919316"/>
          </a:xfrm>
          <a:prstGeom prst="rect">
            <a:avLst/>
          </a:prstGeom>
          <a:solidFill>
            <a:schemeClr val="bg2">
              <a:lumMod val="20000"/>
              <a:lumOff val="80000"/>
              <a:alpha val="80000"/>
            </a:schemeClr>
          </a:solidFill>
          <a:ln w="25400" cap="flat" cmpd="sng" algn="ctr">
            <a:noFill/>
            <a:prstDash val="solid"/>
          </a:ln>
          <a:effectLst/>
        </p:spPr>
        <p:txBody>
          <a:bodyPr/>
          <a:lstStyle/>
          <a:p>
            <a:pPr eaLnBrk="1" fontAlgn="auto" hangingPunct="1">
              <a:spcBef>
                <a:spcPts val="0"/>
              </a:spcBef>
              <a:spcAft>
                <a:spcPts val="0"/>
              </a:spcAft>
              <a:buFont typeface="Times" pitchFamily="18" charset="0"/>
              <a:buNone/>
              <a:defRPr/>
            </a:pPr>
            <a:r>
              <a:rPr lang="de-DE" sz="1200" b="1" kern="0" dirty="0">
                <a:latin typeface="Frutiger 45 Light" pitchFamily="34" charset="0"/>
                <a:ea typeface="ＭＳ Ｐゴシック" pitchFamily="1" charset="-128"/>
              </a:rPr>
              <a:t>3. </a:t>
            </a:r>
            <a:r>
              <a:rPr lang="en-US" altLang="de-DE" sz="1200" b="1" dirty="0" smtClean="0">
                <a:latin typeface="Frutiger 45 Light" charset="0"/>
              </a:rPr>
              <a:t>Industrial revolution </a:t>
            </a:r>
            <a:endParaRPr lang="en-US" sz="1200" b="1" kern="0" dirty="0" smtClean="0">
              <a:latin typeface="Frutiger 45 Light" pitchFamily="34" charset="0"/>
              <a:ea typeface="ＭＳ Ｐゴシック" pitchFamily="1" charset="-128"/>
            </a:endParaRP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Through the use of electronics</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and IT further progression in</a:t>
            </a:r>
          </a:p>
          <a:p>
            <a:pPr eaLnBrk="1" fontAlgn="auto" hangingPunct="1">
              <a:spcBef>
                <a:spcPts val="0"/>
              </a:spcBef>
              <a:spcAft>
                <a:spcPts val="0"/>
              </a:spcAft>
              <a:buFont typeface="Times" pitchFamily="18" charset="0"/>
              <a:buNone/>
              <a:defRPr/>
            </a:pPr>
            <a:r>
              <a:rPr lang="en-US" sz="1100" kern="0" dirty="0" smtClean="0">
                <a:latin typeface="Frutiger 45 Light" pitchFamily="34" charset="0"/>
                <a:ea typeface="ＭＳ Ｐゴシック" pitchFamily="1" charset="-128"/>
              </a:rPr>
              <a:t>autonomous production</a:t>
            </a:r>
          </a:p>
        </p:txBody>
      </p:sp>
      <p:sp>
        <p:nvSpPr>
          <p:cNvPr id="7" name="Rechteck 5"/>
          <p:cNvSpPr>
            <a:spLocks noChangeArrowheads="1"/>
          </p:cNvSpPr>
          <p:nvPr/>
        </p:nvSpPr>
        <p:spPr bwMode="auto">
          <a:xfrm>
            <a:off x="2665767" y="3862128"/>
            <a:ext cx="5950488" cy="961534"/>
          </a:xfrm>
          <a:prstGeom prst="rect">
            <a:avLst/>
          </a:prstGeom>
          <a:solidFill>
            <a:schemeClr val="bg1">
              <a:alpha val="90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2</a:t>
            </a:r>
            <a:r>
              <a:rPr lang="en-US" altLang="de-DE" sz="1200" b="1" dirty="0">
                <a:latin typeface="Frutiger 45 Light" charset="0"/>
              </a:rPr>
              <a:t>. Industrial revolution </a:t>
            </a:r>
          </a:p>
          <a:p>
            <a:r>
              <a:rPr lang="en-US" altLang="de-DE" sz="1100" dirty="0">
                <a:latin typeface="Frutiger 45 Light" charset="0"/>
              </a:rPr>
              <a:t>Introducing mass production </a:t>
            </a:r>
          </a:p>
          <a:p>
            <a:r>
              <a:rPr lang="en-US" altLang="de-DE" sz="1100" dirty="0">
                <a:latin typeface="Frutiger 45 Light" charset="0"/>
              </a:rPr>
              <a:t>lines powered by electric </a:t>
            </a:r>
          </a:p>
          <a:p>
            <a:r>
              <a:rPr lang="en-US" altLang="de-DE" sz="1100" dirty="0" smtClean="0">
                <a:latin typeface="Frutiger 45 Light" charset="0"/>
              </a:rPr>
              <a:t>energy</a:t>
            </a:r>
            <a:endParaRPr lang="en-US" altLang="de-DE" sz="1100" dirty="0">
              <a:latin typeface="Frutiger 45 Light" charset="0"/>
            </a:endParaRPr>
          </a:p>
        </p:txBody>
      </p:sp>
      <p:sp>
        <p:nvSpPr>
          <p:cNvPr id="8" name="Rechteck 4"/>
          <p:cNvSpPr>
            <a:spLocks noChangeArrowheads="1"/>
          </p:cNvSpPr>
          <p:nvPr/>
        </p:nvSpPr>
        <p:spPr bwMode="auto">
          <a:xfrm>
            <a:off x="539553" y="4772978"/>
            <a:ext cx="8076702" cy="949826"/>
          </a:xfrm>
          <a:prstGeom prst="rect">
            <a:avLst/>
          </a:prstGeom>
          <a:solidFill>
            <a:schemeClr val="bg1">
              <a:lumMod val="50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solidFill>
                  <a:srgbClr val="FFFFFF"/>
                </a:solidFill>
                <a:latin typeface="Frutiger 45 Light" charset="0"/>
              </a:rPr>
              <a:t>1</a:t>
            </a:r>
            <a:r>
              <a:rPr lang="en-US" altLang="de-DE" sz="1200" b="1" dirty="0" smtClean="0">
                <a:solidFill>
                  <a:srgbClr val="FFFFFF"/>
                </a:solidFill>
                <a:latin typeface="Frutiger 45 Light" charset="0"/>
              </a:rPr>
              <a:t>. Industrial revolution</a:t>
            </a:r>
          </a:p>
          <a:p>
            <a:pPr eaLnBrk="1" hangingPunct="1">
              <a:buFont typeface="Times" panose="02020603050405020304" pitchFamily="18" charset="0"/>
              <a:buNone/>
            </a:pPr>
            <a:r>
              <a:rPr lang="en-US" altLang="de-DE" sz="1100" dirty="0" smtClean="0">
                <a:solidFill>
                  <a:srgbClr val="FFFFFF"/>
                </a:solidFill>
                <a:latin typeface="Frutiger 45 Light" charset="0"/>
              </a:rPr>
              <a:t>Introducing mechanical </a:t>
            </a:r>
          </a:p>
          <a:p>
            <a:pPr eaLnBrk="1" hangingPunct="1">
              <a:buFont typeface="Times" panose="02020603050405020304" pitchFamily="18" charset="0"/>
              <a:buNone/>
            </a:pPr>
            <a:r>
              <a:rPr lang="en-US" altLang="de-DE" sz="1100" dirty="0" smtClean="0">
                <a:solidFill>
                  <a:srgbClr val="FFFFFF"/>
                </a:solidFill>
                <a:latin typeface="Frutiger 45 Light" charset="0"/>
              </a:rPr>
              <a:t>production machines powered</a:t>
            </a:r>
          </a:p>
          <a:p>
            <a:pPr eaLnBrk="1" hangingPunct="1">
              <a:buFont typeface="Times" panose="02020603050405020304" pitchFamily="18" charset="0"/>
              <a:buNone/>
            </a:pPr>
            <a:r>
              <a:rPr lang="en-US" altLang="de-DE" sz="1100" dirty="0" smtClean="0">
                <a:solidFill>
                  <a:srgbClr val="FFFFFF"/>
                </a:solidFill>
                <a:latin typeface="Frutiger 45 Light" charset="0"/>
              </a:rPr>
              <a:t>by water and steam</a:t>
            </a:r>
            <a:endParaRPr lang="en-US" altLang="de-DE" sz="1100" dirty="0">
              <a:solidFill>
                <a:srgbClr val="FFFFFF"/>
              </a:solidFill>
              <a:latin typeface="Frutiger 45 Light" charset="0"/>
            </a:endParaRPr>
          </a:p>
        </p:txBody>
      </p:sp>
      <p:cxnSp>
        <p:nvCxnSpPr>
          <p:cNvPr id="9" name="Gerade Verbindung mit Pfeil 78"/>
          <p:cNvCxnSpPr>
            <a:cxnSpLocks noChangeShapeType="1"/>
          </p:cNvCxnSpPr>
          <p:nvPr/>
        </p:nvCxnSpPr>
        <p:spPr bwMode="auto">
          <a:xfrm>
            <a:off x="6793959" y="2023346"/>
            <a:ext cx="6246" cy="3699458"/>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sp>
        <p:nvSpPr>
          <p:cNvPr id="10" name="Textfeld 79"/>
          <p:cNvSpPr txBox="1">
            <a:spLocks noChangeArrowheads="1"/>
          </p:cNvSpPr>
          <p:nvPr/>
        </p:nvSpPr>
        <p:spPr bwMode="auto">
          <a:xfrm>
            <a:off x="1018961" y="5716085"/>
            <a:ext cx="1130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End of the </a:t>
            </a:r>
          </a:p>
          <a:p>
            <a:pPr eaLnBrk="1" hangingPunct="1">
              <a:buFont typeface="Times" panose="02020603050405020304" pitchFamily="18" charset="0"/>
              <a:buNone/>
            </a:pPr>
            <a:r>
              <a:rPr lang="en-US" altLang="de-DE" sz="1200" b="1" dirty="0" smtClean="0">
                <a:latin typeface="Frutiger 45 Light" charset="0"/>
              </a:rPr>
              <a:t>18th century</a:t>
            </a:r>
            <a:r>
              <a:rPr lang="de-DE" altLang="de-DE" sz="1200" b="1" dirty="0" smtClean="0">
                <a:latin typeface="Frutiger 45 Light" charset="0"/>
              </a:rPr>
              <a:t>.</a:t>
            </a:r>
            <a:endParaRPr lang="de-DE" altLang="de-DE" sz="1200" b="1" dirty="0">
              <a:latin typeface="Frutiger 45 Light" charset="0"/>
            </a:endParaRPr>
          </a:p>
        </p:txBody>
      </p:sp>
      <p:sp>
        <p:nvSpPr>
          <p:cNvPr id="11" name="Textfeld 80"/>
          <p:cNvSpPr txBox="1">
            <a:spLocks noChangeArrowheads="1"/>
          </p:cNvSpPr>
          <p:nvPr/>
        </p:nvSpPr>
        <p:spPr bwMode="auto">
          <a:xfrm>
            <a:off x="3050787" y="5724577"/>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20th century</a:t>
            </a:r>
            <a:endParaRPr lang="en-US" altLang="de-DE" sz="1200" b="1" dirty="0">
              <a:latin typeface="Frutiger 45 Light" charset="0"/>
            </a:endParaRPr>
          </a:p>
        </p:txBody>
      </p:sp>
      <p:sp>
        <p:nvSpPr>
          <p:cNvPr id="12" name="Textfeld 81"/>
          <p:cNvSpPr txBox="1">
            <a:spLocks noChangeArrowheads="1"/>
          </p:cNvSpPr>
          <p:nvPr/>
        </p:nvSpPr>
        <p:spPr bwMode="auto">
          <a:xfrm>
            <a:off x="5120262" y="5716086"/>
            <a:ext cx="1446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buFont typeface="Times" panose="02020603050405020304" pitchFamily="18" charset="0"/>
              <a:buNone/>
            </a:pPr>
            <a:r>
              <a:rPr lang="en-US" altLang="de-DE" sz="1200" b="1" dirty="0" smtClean="0">
                <a:latin typeface="Frutiger 45 Light" charset="0"/>
              </a:rPr>
              <a:t>Beginning of the </a:t>
            </a:r>
          </a:p>
          <a:p>
            <a:pPr algn="ctr" eaLnBrk="1" hangingPunct="1">
              <a:buFont typeface="Times" panose="02020603050405020304" pitchFamily="18" charset="0"/>
              <a:buNone/>
            </a:pPr>
            <a:r>
              <a:rPr lang="en-US" altLang="de-DE" sz="1200" b="1" dirty="0" smtClean="0">
                <a:latin typeface="Frutiger 45 Light" charset="0"/>
              </a:rPr>
              <a:t>70th</a:t>
            </a:r>
            <a:endParaRPr lang="en-US" altLang="de-DE" sz="1200" b="1" dirty="0">
              <a:latin typeface="Frutiger 45 Light" charset="0"/>
            </a:endParaRPr>
          </a:p>
        </p:txBody>
      </p:sp>
      <p:pic>
        <p:nvPicPr>
          <p:cNvPr id="13" name="Picture 2" descr="C:\Users\hodapp\Desktop\Ford_fertigung_19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771" y="2533024"/>
            <a:ext cx="15922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Users\hodapp\Desktop\643px-Dampfma_g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09" y="3401593"/>
            <a:ext cx="1368425"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Users\hodapp\Desktop\Industrierobo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420" y="1439358"/>
            <a:ext cx="14351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379" y="1010852"/>
            <a:ext cx="17938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5"/>
          <p:cNvSpPr txBox="1"/>
          <p:nvPr/>
        </p:nvSpPr>
        <p:spPr>
          <a:xfrm>
            <a:off x="1079386" y="5444669"/>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1.0</a:t>
            </a:r>
            <a:endParaRPr lang="en-US" sz="1200" b="1" kern="0" dirty="0">
              <a:solidFill>
                <a:sysClr val="window" lastClr="FFFFFF"/>
              </a:solidFill>
              <a:latin typeface="Frutiger 45 Light" pitchFamily="34" charset="0"/>
              <a:ea typeface="ＭＳ Ｐゴシック" pitchFamily="1" charset="-128"/>
            </a:endParaRPr>
          </a:p>
        </p:txBody>
      </p:sp>
      <p:sp>
        <p:nvSpPr>
          <p:cNvPr id="18" name="Textfeld 16"/>
          <p:cNvSpPr txBox="1"/>
          <p:nvPr/>
        </p:nvSpPr>
        <p:spPr>
          <a:xfrm>
            <a:off x="5268628" y="5444616"/>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3.0</a:t>
            </a:r>
            <a:endParaRPr lang="en-US" sz="1200" b="1" kern="0" dirty="0">
              <a:solidFill>
                <a:sysClr val="window" lastClr="FFFFFF"/>
              </a:solidFill>
              <a:latin typeface="Frutiger 45 Light" pitchFamily="34" charset="0"/>
              <a:ea typeface="ＭＳ Ｐゴシック" pitchFamily="1" charset="-128"/>
            </a:endParaRPr>
          </a:p>
        </p:txBody>
      </p:sp>
      <p:sp>
        <p:nvSpPr>
          <p:cNvPr id="19" name="Textfeld 17"/>
          <p:cNvSpPr txBox="1"/>
          <p:nvPr/>
        </p:nvSpPr>
        <p:spPr>
          <a:xfrm>
            <a:off x="3232204" y="544466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2.0</a:t>
            </a:r>
            <a:endParaRPr lang="en-US" sz="1200" b="1" kern="0" dirty="0">
              <a:solidFill>
                <a:sysClr val="window" lastClr="FFFFFF"/>
              </a:solidFill>
              <a:latin typeface="Frutiger 45 Light" pitchFamily="34" charset="0"/>
              <a:ea typeface="ＭＳ Ｐゴシック" pitchFamily="1" charset="-128"/>
            </a:endParaRPr>
          </a:p>
        </p:txBody>
      </p:sp>
      <p:cxnSp>
        <p:nvCxnSpPr>
          <p:cNvPr id="20" name="Gerade Verbindung mit Pfeil 78"/>
          <p:cNvCxnSpPr>
            <a:cxnSpLocks noChangeShapeType="1"/>
          </p:cNvCxnSpPr>
          <p:nvPr/>
        </p:nvCxnSpPr>
        <p:spPr bwMode="auto">
          <a:xfrm>
            <a:off x="2665768" y="3862128"/>
            <a:ext cx="8505" cy="1860676"/>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cxnSp>
        <p:nvCxnSpPr>
          <p:cNvPr id="21" name="Gerade Verbindung mit Pfeil 78"/>
          <p:cNvCxnSpPr>
            <a:cxnSpLocks noChangeShapeType="1"/>
          </p:cNvCxnSpPr>
          <p:nvPr/>
        </p:nvCxnSpPr>
        <p:spPr bwMode="auto">
          <a:xfrm>
            <a:off x="4791981" y="2932435"/>
            <a:ext cx="0" cy="2790369"/>
          </a:xfrm>
          <a:prstGeom prst="straightConnector1">
            <a:avLst/>
          </a:prstGeom>
          <a:ln>
            <a:headEnd/>
            <a:tailEnd type="arrow" w="med" len="med"/>
          </a:ln>
          <a:extLst/>
        </p:spPr>
        <p:style>
          <a:lnRef idx="2">
            <a:schemeClr val="accent2"/>
          </a:lnRef>
          <a:fillRef idx="0">
            <a:schemeClr val="accent2"/>
          </a:fillRef>
          <a:effectRef idx="1">
            <a:schemeClr val="accent2"/>
          </a:effectRef>
          <a:fontRef idx="minor">
            <a:schemeClr val="tx1"/>
          </a:fontRef>
        </p:style>
      </p:cxnSp>
      <p:cxnSp>
        <p:nvCxnSpPr>
          <p:cNvPr id="22" name="Gerade Verbindung mit Pfeil 78"/>
          <p:cNvCxnSpPr>
            <a:cxnSpLocks noChangeShapeType="1"/>
          </p:cNvCxnSpPr>
          <p:nvPr/>
        </p:nvCxnSpPr>
        <p:spPr bwMode="auto">
          <a:xfrm>
            <a:off x="539553" y="4772978"/>
            <a:ext cx="0" cy="949826"/>
          </a:xfrm>
          <a:prstGeom prst="straightConnector1">
            <a:avLst/>
          </a:prstGeom>
          <a:ln>
            <a:headEnd/>
            <a:tailEnd type="arrow" w="med" len="med"/>
          </a:ln>
          <a:extLst/>
        </p:spPr>
        <p:style>
          <a:lnRef idx="1">
            <a:schemeClr val="accent2"/>
          </a:lnRef>
          <a:fillRef idx="0">
            <a:schemeClr val="accent2"/>
          </a:fillRef>
          <a:effectRef idx="0">
            <a:schemeClr val="accent2"/>
          </a:effectRef>
          <a:fontRef idx="minor">
            <a:schemeClr val="tx1"/>
          </a:fontRef>
        </p:style>
      </p:cxnSp>
      <p:sp>
        <p:nvSpPr>
          <p:cNvPr id="23" name="Textfeld 21"/>
          <p:cNvSpPr txBox="1"/>
          <p:nvPr/>
        </p:nvSpPr>
        <p:spPr>
          <a:xfrm>
            <a:off x="7181341" y="5439488"/>
            <a:ext cx="1048685" cy="276999"/>
          </a:xfrm>
          <a:prstGeom prst="rect">
            <a:avLst/>
          </a:prstGeom>
          <a:noFill/>
        </p:spPr>
        <p:txBody>
          <a:bodyPr wrap="none">
            <a:spAutoFit/>
          </a:bodyPr>
          <a:lstStyle/>
          <a:p>
            <a:pPr eaLnBrk="1" fontAlgn="auto" hangingPunct="1">
              <a:spcBef>
                <a:spcPts val="0"/>
              </a:spcBef>
              <a:spcAft>
                <a:spcPts val="0"/>
              </a:spcAft>
              <a:buFont typeface="Times" pitchFamily="18" charset="0"/>
              <a:buNone/>
              <a:defRPr/>
            </a:pPr>
            <a:r>
              <a:rPr lang="en-US" sz="1200" b="1" kern="0" dirty="0" smtClean="0">
                <a:solidFill>
                  <a:sysClr val="window" lastClr="FFFFFF"/>
                </a:solidFill>
                <a:latin typeface="Frutiger 45 Light" pitchFamily="34" charset="0"/>
                <a:ea typeface="ＭＳ Ｐゴシック" pitchFamily="1" charset="-128"/>
              </a:rPr>
              <a:t>Industry 4.0</a:t>
            </a:r>
            <a:endParaRPr lang="en-US" sz="1200" b="1" kern="0" dirty="0">
              <a:solidFill>
                <a:sysClr val="window" lastClr="FFFFFF"/>
              </a:solidFill>
              <a:latin typeface="Frutiger 45 Light" pitchFamily="34" charset="0"/>
              <a:ea typeface="ＭＳ Ｐゴシック" pitchFamily="1" charset="-128"/>
            </a:endParaRPr>
          </a:p>
        </p:txBody>
      </p:sp>
      <p:cxnSp>
        <p:nvCxnSpPr>
          <p:cNvPr id="24" name="Gerade Verbindung mit Pfeil 83"/>
          <p:cNvCxnSpPr>
            <a:cxnSpLocks noChangeShapeType="1"/>
          </p:cNvCxnSpPr>
          <p:nvPr/>
        </p:nvCxnSpPr>
        <p:spPr bwMode="auto">
          <a:xfrm flipV="1">
            <a:off x="8754368" y="3051890"/>
            <a:ext cx="0" cy="811212"/>
          </a:xfrm>
          <a:prstGeom prst="straightConnector1">
            <a:avLst/>
          </a:prstGeom>
          <a:ln>
            <a:headEnd/>
            <a:tailEnd type="arrow" w="med" len="med"/>
          </a:ln>
          <a:extLst/>
        </p:spPr>
        <p:style>
          <a:lnRef idx="1">
            <a:schemeClr val="dk1"/>
          </a:lnRef>
          <a:fillRef idx="0">
            <a:schemeClr val="dk1"/>
          </a:fillRef>
          <a:effectRef idx="0">
            <a:schemeClr val="dk1"/>
          </a:effectRef>
          <a:fontRef idx="minor">
            <a:schemeClr val="tx1"/>
          </a:fontRef>
        </p:style>
      </p:cxnSp>
      <p:sp>
        <p:nvSpPr>
          <p:cNvPr id="25" name="Textfeld 84"/>
          <p:cNvSpPr txBox="1">
            <a:spLocks noChangeArrowheads="1"/>
          </p:cNvSpPr>
          <p:nvPr/>
        </p:nvSpPr>
        <p:spPr bwMode="auto">
          <a:xfrm rot="-5400000">
            <a:off x="7833618" y="4538243"/>
            <a:ext cx="1841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de-DE" altLang="de-DE" sz="1200" b="1" dirty="0" smtClean="0">
                <a:latin typeface="Frutiger 45 Light" charset="0"/>
              </a:rPr>
              <a:t>Level of </a:t>
            </a:r>
            <a:r>
              <a:rPr lang="de-DE" altLang="de-DE" sz="1200" b="1" dirty="0">
                <a:latin typeface="Frutiger 45 Light" charset="0"/>
              </a:rPr>
              <a:t>C</a:t>
            </a:r>
            <a:r>
              <a:rPr lang="de-DE" altLang="de-DE" sz="1200" b="1" dirty="0" smtClean="0">
                <a:latin typeface="Frutiger 45 Light" charset="0"/>
              </a:rPr>
              <a:t>omplexity</a:t>
            </a:r>
            <a:endParaRPr lang="de-DE" altLang="de-DE" sz="1200" b="1" dirty="0">
              <a:latin typeface="Frutiger 45 Light" charset="0"/>
            </a:endParaRPr>
          </a:p>
        </p:txBody>
      </p:sp>
      <p:sp>
        <p:nvSpPr>
          <p:cNvPr id="26" name="Textfeld 82"/>
          <p:cNvSpPr txBox="1">
            <a:spLocks noChangeArrowheads="1"/>
          </p:cNvSpPr>
          <p:nvPr/>
        </p:nvSpPr>
        <p:spPr bwMode="auto">
          <a:xfrm>
            <a:off x="7405864" y="5727821"/>
            <a:ext cx="6269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 typeface="Times" panose="02020603050405020304" pitchFamily="18" charset="0"/>
              <a:buNone/>
            </a:pPr>
            <a:r>
              <a:rPr lang="en-US" altLang="de-DE" sz="1200" b="1" dirty="0" smtClean="0">
                <a:latin typeface="Frutiger 45 Light" charset="0"/>
              </a:rPr>
              <a:t>Today</a:t>
            </a:r>
            <a:endParaRPr lang="en-US" altLang="de-DE" sz="1200" b="1" dirty="0">
              <a:latin typeface="Frutiger 45 Light" charset="0"/>
            </a:endParaRPr>
          </a:p>
        </p:txBody>
      </p:sp>
    </p:spTree>
    <p:extLst>
      <p:ext uri="{BB962C8B-B14F-4D97-AF65-F5344CB8AC3E}">
        <p14:creationId xmlns:p14="http://schemas.microsoft.com/office/powerpoint/2010/main" val="336598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3.4. Knowledge Work Systems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30</a:t>
            </a:fld>
            <a:endParaRPr lang="en-US"/>
          </a:p>
        </p:txBody>
      </p:sp>
    </p:spTree>
    <p:extLst>
      <p:ext uri="{BB962C8B-B14F-4D97-AF65-F5344CB8AC3E}">
        <p14:creationId xmlns:p14="http://schemas.microsoft.com/office/powerpoint/2010/main" val="98295064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Knowledge work systems</a:t>
            </a:r>
          </a:p>
          <a:p>
            <a:pPr lvl="1" eaLnBrk="1" hangingPunct="1">
              <a:spcAft>
                <a:spcPct val="25000"/>
              </a:spcAft>
              <a:buFontTx/>
              <a:buChar char="•"/>
            </a:pPr>
            <a:r>
              <a:rPr lang="en-US" altLang="en-US" sz="2000"/>
              <a:t>Systems for knowledge workers to help create new knowledge and ensure that knowledge is properly integrated into business</a:t>
            </a:r>
          </a:p>
          <a:p>
            <a:pPr eaLnBrk="1" hangingPunct="1">
              <a:spcAft>
                <a:spcPct val="25000"/>
              </a:spcAft>
              <a:buFontTx/>
              <a:buChar char="•"/>
            </a:pPr>
            <a:r>
              <a:rPr lang="en-US" altLang="en-US" b="1"/>
              <a:t>Knowledge workers</a:t>
            </a:r>
            <a:r>
              <a:rPr lang="en-US" altLang="en-US"/>
              <a:t> </a:t>
            </a:r>
          </a:p>
          <a:p>
            <a:pPr lvl="1" eaLnBrk="1" hangingPunct="1">
              <a:spcAft>
                <a:spcPct val="25000"/>
              </a:spcAft>
              <a:buFontTx/>
              <a:buChar char="•"/>
            </a:pPr>
            <a:r>
              <a:rPr lang="en-US" altLang="en-US" sz="2000"/>
              <a:t>Researchers, designers, architects, scientists, and engineers who create knowledge and information for the organization</a:t>
            </a:r>
          </a:p>
          <a:p>
            <a:pPr lvl="1" eaLnBrk="1" hangingPunct="1">
              <a:spcAft>
                <a:spcPct val="25000"/>
              </a:spcAft>
              <a:buFontTx/>
              <a:buChar char="•"/>
            </a:pPr>
            <a:r>
              <a:rPr lang="en-US" altLang="en-US" sz="2000"/>
              <a:t>Three key roles:</a:t>
            </a:r>
          </a:p>
          <a:p>
            <a:pPr lvl="2" eaLnBrk="1" hangingPunct="1">
              <a:spcAft>
                <a:spcPct val="25000"/>
              </a:spcAft>
              <a:buFontTx/>
              <a:buChar char="•"/>
            </a:pPr>
            <a:r>
              <a:rPr lang="en-US" altLang="en-US" sz="1800"/>
              <a:t>Keeping organization current in knowledge</a:t>
            </a:r>
          </a:p>
          <a:p>
            <a:pPr lvl="2" eaLnBrk="1" hangingPunct="1">
              <a:spcAft>
                <a:spcPct val="25000"/>
              </a:spcAft>
              <a:buFontTx/>
              <a:buChar char="•"/>
            </a:pPr>
            <a:r>
              <a:rPr lang="en-US" altLang="en-US" sz="1800"/>
              <a:t>Serving as internal consultants regarding their areas of expertise</a:t>
            </a:r>
          </a:p>
          <a:p>
            <a:pPr lvl="2" eaLnBrk="1" hangingPunct="1">
              <a:spcAft>
                <a:spcPct val="25000"/>
              </a:spcAft>
              <a:buFontTx/>
              <a:buChar char="•"/>
            </a:pPr>
            <a:r>
              <a:rPr lang="en-US" altLang="en-US" sz="1800"/>
              <a:t>Acting as change agents, evaluating, initiating, and promoting change projects</a:t>
            </a:r>
          </a:p>
        </p:txBody>
      </p:sp>
      <p:sp>
        <p:nvSpPr>
          <p:cNvPr id="2" name="Slide Number Placeholder 1"/>
          <p:cNvSpPr>
            <a:spLocks noGrp="1"/>
          </p:cNvSpPr>
          <p:nvPr>
            <p:ph type="sldNum" sz="quarter" idx="12"/>
          </p:nvPr>
        </p:nvSpPr>
        <p:spPr/>
        <p:txBody>
          <a:bodyPr/>
          <a:lstStyle/>
          <a:p>
            <a:fld id="{B2E69481-C428-4771-9FA9-CCBED72DD0C4}" type="slidenum">
              <a:rPr lang="en-US" smtClean="0"/>
              <a:t>31</a:t>
            </a:fld>
            <a:endParaRPr lang="en-US"/>
          </a:p>
        </p:txBody>
      </p:sp>
    </p:spTree>
    <p:extLst>
      <p:ext uri="{BB962C8B-B14F-4D97-AF65-F5344CB8AC3E}">
        <p14:creationId xmlns:p14="http://schemas.microsoft.com/office/powerpoint/2010/main" val="350768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457200" y="1827213"/>
            <a:ext cx="82296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Requirements of knowledge work systems</a:t>
            </a:r>
          </a:p>
          <a:p>
            <a:pPr lvl="1" eaLnBrk="1" hangingPunct="1">
              <a:spcAft>
                <a:spcPct val="50000"/>
              </a:spcAft>
              <a:buFontTx/>
              <a:buChar char="•"/>
            </a:pPr>
            <a:r>
              <a:rPr lang="en-US" altLang="en-US" sz="2000"/>
              <a:t>Substantial computing power for graphics, complex calculations</a:t>
            </a:r>
          </a:p>
          <a:p>
            <a:pPr lvl="1" eaLnBrk="1" hangingPunct="1">
              <a:spcAft>
                <a:spcPct val="50000"/>
              </a:spcAft>
              <a:buFontTx/>
              <a:buChar char="•"/>
            </a:pPr>
            <a:r>
              <a:rPr lang="en-US" altLang="en-US" sz="2000"/>
              <a:t>Powerful graphics, and analytical tools</a:t>
            </a:r>
          </a:p>
          <a:p>
            <a:pPr lvl="1" eaLnBrk="1" hangingPunct="1">
              <a:spcAft>
                <a:spcPct val="50000"/>
              </a:spcAft>
              <a:buFontTx/>
              <a:buChar char="•"/>
            </a:pPr>
            <a:r>
              <a:rPr lang="en-US" altLang="en-US" sz="2000"/>
              <a:t>Communications and document management capabilities</a:t>
            </a:r>
          </a:p>
          <a:p>
            <a:pPr lvl="1" eaLnBrk="1" hangingPunct="1">
              <a:spcAft>
                <a:spcPct val="50000"/>
              </a:spcAft>
              <a:buFontTx/>
              <a:buChar char="•"/>
            </a:pPr>
            <a:r>
              <a:rPr lang="en-US" altLang="en-US" sz="2000"/>
              <a:t>Access to external databases</a:t>
            </a:r>
          </a:p>
          <a:p>
            <a:pPr lvl="1" eaLnBrk="1" hangingPunct="1">
              <a:spcAft>
                <a:spcPct val="50000"/>
              </a:spcAft>
              <a:buFontTx/>
              <a:buChar char="•"/>
            </a:pPr>
            <a:r>
              <a:rPr lang="en-US" altLang="en-US" sz="2000"/>
              <a:t>User-friendly interfaces</a:t>
            </a:r>
          </a:p>
          <a:p>
            <a:pPr lvl="1" eaLnBrk="1" hangingPunct="1">
              <a:spcAft>
                <a:spcPct val="50000"/>
              </a:spcAft>
              <a:buFontTx/>
              <a:buChar char="•"/>
            </a:pPr>
            <a:r>
              <a:rPr lang="en-US" altLang="en-US" sz="2000"/>
              <a:t>Optimized for tasks to be performed (design engineering, financial analysis)</a:t>
            </a:r>
            <a:endParaRPr lang="en-US" altLang="en-US" sz="1800" b="1">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32</a:t>
            </a:fld>
            <a:endParaRPr lang="en-US"/>
          </a:p>
        </p:txBody>
      </p:sp>
    </p:spTree>
    <p:extLst>
      <p:ext uri="{BB962C8B-B14F-4D97-AF65-F5344CB8AC3E}">
        <p14:creationId xmlns:p14="http://schemas.microsoft.com/office/powerpoint/2010/main" val="269506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295400"/>
            <a:ext cx="7772400" cy="457200"/>
          </a:xfrm>
          <a:prstGeom prst="rect">
            <a:avLst/>
          </a:prstGeom>
          <a:noFill/>
          <a:ln w="9525">
            <a:noFill/>
            <a:miter lim="800000"/>
            <a:headEnd/>
            <a:tailEnd/>
          </a:ln>
          <a:effectLst/>
        </p:spPr>
        <p:txBody>
          <a:bodyPr>
            <a:spAutoFit/>
          </a:bodyPr>
          <a:lstStyle/>
          <a:p>
            <a:pPr algn="ctr">
              <a:defRPr/>
            </a:pPr>
            <a:r>
              <a:rPr lang="en-US" sz="2400" b="1" dirty="0">
                <a:solidFill>
                  <a:srgbClr val="9F0F10"/>
                </a:solidFill>
                <a:effectLst>
                  <a:outerShdw blurRad="38100" dist="38100" dir="2700000" algn="tl">
                    <a:srgbClr val="C0C0C0"/>
                  </a:outerShdw>
                </a:effectLst>
                <a:latin typeface="Arial" charset="0"/>
                <a:cs typeface="Times New Roman" pitchFamily="18" charset="0"/>
              </a:rPr>
              <a:t>Requirements of Knowledge Work Systems</a:t>
            </a:r>
          </a:p>
        </p:txBody>
      </p:sp>
      <p:sp>
        <p:nvSpPr>
          <p:cNvPr id="36868" name="Text Box 4"/>
          <p:cNvSpPr txBox="1">
            <a:spLocks noChangeArrowheads="1"/>
          </p:cNvSpPr>
          <p:nvPr/>
        </p:nvSpPr>
        <p:spPr bwMode="auto">
          <a:xfrm>
            <a:off x="152400" y="586740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2000" b="1" dirty="0"/>
              <a:t>Knowledge work systems require strong links to external knowledge bases in addition to specialized hardware and software.</a:t>
            </a:r>
          </a:p>
        </p:txBody>
      </p:sp>
      <p:pic>
        <p:nvPicPr>
          <p:cNvPr id="36870" name="Picture 29" descr="Fig-1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65350"/>
            <a:ext cx="519588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2"/>
          <p:cNvSpPr txBox="1">
            <a:spLocks noChangeArrowheads="1"/>
          </p:cNvSpPr>
          <p:nvPr/>
        </p:nvSpPr>
        <p:spPr bwMode="auto">
          <a:xfrm>
            <a:off x="685800" y="6858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2800" b="1" dirty="0">
                <a:cs typeface="Times New Roman" pitchFamily="18" charset="0"/>
              </a:rPr>
              <a:t>Knowledge Work Systems</a:t>
            </a:r>
          </a:p>
        </p:txBody>
      </p:sp>
      <p:sp>
        <p:nvSpPr>
          <p:cNvPr id="2" name="Slide Number Placeholder 1"/>
          <p:cNvSpPr>
            <a:spLocks noGrp="1"/>
          </p:cNvSpPr>
          <p:nvPr>
            <p:ph type="sldNum" sz="quarter" idx="12"/>
          </p:nvPr>
        </p:nvSpPr>
        <p:spPr/>
        <p:txBody>
          <a:bodyPr/>
          <a:lstStyle/>
          <a:p>
            <a:fld id="{B2E69481-C428-4771-9FA9-CCBED72DD0C4}" type="slidenum">
              <a:rPr lang="en-US" smtClean="0"/>
              <a:t>33</a:t>
            </a:fld>
            <a:endParaRPr lang="en-US"/>
          </a:p>
        </p:txBody>
      </p:sp>
    </p:spTree>
    <p:extLst>
      <p:ext uri="{BB962C8B-B14F-4D97-AF65-F5344CB8AC3E}">
        <p14:creationId xmlns:p14="http://schemas.microsoft.com/office/powerpoint/2010/main" val="186625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457200" y="1600200"/>
            <a:ext cx="82296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0000"/>
              </a:spcAft>
              <a:buFontTx/>
              <a:buChar char="•"/>
            </a:pPr>
            <a:r>
              <a:rPr lang="en-US" altLang="en-US" b="1">
                <a:cs typeface="Times New Roman" pitchFamily="18" charset="0"/>
              </a:rPr>
              <a:t>Examples of knowledge work systems</a:t>
            </a:r>
          </a:p>
          <a:p>
            <a:pPr lvl="1" eaLnBrk="1" hangingPunct="1">
              <a:spcAft>
                <a:spcPct val="30000"/>
              </a:spcAft>
              <a:buFontTx/>
              <a:buChar char="•"/>
            </a:pPr>
            <a:r>
              <a:rPr lang="en-US" altLang="en-US" sz="2000" b="1">
                <a:cs typeface="Times New Roman" pitchFamily="18" charset="0"/>
              </a:rPr>
              <a:t>CAD (computer-aided design): </a:t>
            </a:r>
            <a:r>
              <a:rPr lang="en-US" altLang="en-US" sz="2000">
                <a:cs typeface="Times New Roman" pitchFamily="18" charset="0"/>
              </a:rPr>
              <a:t>A</a:t>
            </a:r>
            <a:r>
              <a:rPr lang="en-US" altLang="en-US" sz="2000"/>
              <a:t>utomates creation and revision of engineering or architectural designs, using computers and sophisticated graphics software</a:t>
            </a:r>
          </a:p>
          <a:p>
            <a:pPr lvl="1" eaLnBrk="1" hangingPunct="1">
              <a:spcAft>
                <a:spcPct val="30000"/>
              </a:spcAft>
              <a:buFontTx/>
              <a:buChar char="•"/>
            </a:pPr>
            <a:r>
              <a:rPr lang="en-US" altLang="en-US" sz="2000" b="1">
                <a:cs typeface="Times New Roman" pitchFamily="18" charset="0"/>
              </a:rPr>
              <a:t>Virtual reality systems: </a:t>
            </a:r>
            <a:r>
              <a:rPr lang="en-US" altLang="en-US" sz="2000">
                <a:cs typeface="Times New Roman" pitchFamily="18" charset="0"/>
              </a:rPr>
              <a:t>Software and special hardware to simulate real-life environments</a:t>
            </a:r>
          </a:p>
          <a:p>
            <a:pPr lvl="2" eaLnBrk="1" hangingPunct="1">
              <a:spcAft>
                <a:spcPct val="30000"/>
              </a:spcAft>
              <a:buFontTx/>
              <a:buChar char="•"/>
            </a:pPr>
            <a:r>
              <a:rPr lang="en-US" altLang="en-US" sz="1800">
                <a:cs typeface="Times New Roman" pitchFamily="18" charset="0"/>
              </a:rPr>
              <a:t>E.g. 3-D medical modeling for surgeons</a:t>
            </a:r>
          </a:p>
          <a:p>
            <a:pPr lvl="2" eaLnBrk="1" hangingPunct="1">
              <a:spcAft>
                <a:spcPct val="30000"/>
              </a:spcAft>
              <a:buFontTx/>
              <a:buChar char="•"/>
            </a:pPr>
            <a:r>
              <a:rPr lang="en-US" altLang="en-US" sz="1800" b="1">
                <a:cs typeface="Times New Roman" pitchFamily="18" charset="0"/>
              </a:rPr>
              <a:t>VRML: </a:t>
            </a:r>
            <a:r>
              <a:rPr lang="en-US" altLang="en-US" sz="1800"/>
              <a:t>Specifications for interactive, 3D modeling over Internet</a:t>
            </a:r>
          </a:p>
          <a:p>
            <a:pPr lvl="1" eaLnBrk="1" hangingPunct="1">
              <a:spcAft>
                <a:spcPct val="30000"/>
              </a:spcAft>
              <a:buFontTx/>
              <a:buChar char="•"/>
            </a:pPr>
            <a:r>
              <a:rPr lang="en-US" altLang="en-US" sz="2000" b="1">
                <a:cs typeface="Times New Roman" pitchFamily="18" charset="0"/>
              </a:rPr>
              <a:t>Investment workstations: </a:t>
            </a:r>
            <a:r>
              <a:rPr lang="en-US" altLang="en-US" sz="2000">
                <a:cs typeface="Times New Roman" pitchFamily="18" charset="0"/>
              </a:rPr>
              <a:t>S</a:t>
            </a:r>
            <a:r>
              <a:rPr lang="en-US" altLang="en-US" sz="2000"/>
              <a:t>treamline investment process and consolidate internal, external data for brokers, traders, portfolio managers</a:t>
            </a:r>
            <a:endParaRPr lang="en-US" altLang="en-US" sz="2000" b="1">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34</a:t>
            </a:fld>
            <a:endParaRPr lang="en-US"/>
          </a:p>
        </p:txBody>
      </p:sp>
    </p:spTree>
    <p:extLst>
      <p:ext uri="{BB962C8B-B14F-4D97-AF65-F5344CB8AC3E}">
        <p14:creationId xmlns:p14="http://schemas.microsoft.com/office/powerpoint/2010/main" val="338746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76200" y="2819400"/>
            <a:ext cx="9067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2600" b="1" dirty="0" smtClean="0">
                <a:solidFill>
                  <a:schemeClr val="tx2"/>
                </a:solidFill>
                <a:latin typeface="Arial" charset="0"/>
                <a:cs typeface="Times New Roman" pitchFamily="18" charset="0"/>
              </a:rPr>
              <a:t>3.5. Intelligent Techniques</a:t>
            </a:r>
            <a:endParaRPr lang="en-US" altLang="en-US" sz="2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35</a:t>
            </a:fld>
            <a:endParaRPr lang="en-US"/>
          </a:p>
        </p:txBody>
      </p:sp>
    </p:spTree>
    <p:extLst>
      <p:ext uri="{BB962C8B-B14F-4D97-AF65-F5344CB8AC3E}">
        <p14:creationId xmlns:p14="http://schemas.microsoft.com/office/powerpoint/2010/main" val="14392963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828800"/>
            <a:ext cx="82296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Intelligent techniques: </a:t>
            </a:r>
            <a:r>
              <a:rPr lang="en-US" altLang="en-US">
                <a:cs typeface="Times New Roman" pitchFamily="18" charset="0"/>
              </a:rPr>
              <a:t>Used </a:t>
            </a:r>
            <a:r>
              <a:rPr lang="en-US" altLang="en-US"/>
              <a:t>to capture individual and collective knowledge and to extend knowledge base</a:t>
            </a:r>
          </a:p>
          <a:p>
            <a:pPr lvl="1" eaLnBrk="1" hangingPunct="1">
              <a:spcAft>
                <a:spcPct val="50000"/>
              </a:spcAft>
              <a:buFontTx/>
              <a:buChar char="•"/>
            </a:pPr>
            <a:r>
              <a:rPr lang="en-US" altLang="en-US" sz="2000" b="1"/>
              <a:t>To capture tacit knowledge:</a:t>
            </a:r>
            <a:r>
              <a:rPr lang="en-US" altLang="en-US" sz="2000"/>
              <a:t> Expert systems, case-based reasoning, fuzzy logic</a:t>
            </a:r>
          </a:p>
          <a:p>
            <a:pPr lvl="1" eaLnBrk="1" hangingPunct="1">
              <a:spcAft>
                <a:spcPct val="50000"/>
              </a:spcAft>
              <a:buFontTx/>
              <a:buChar char="•"/>
            </a:pPr>
            <a:r>
              <a:rPr lang="en-US" altLang="en-US" sz="2000" b="1"/>
              <a:t>Knowledge discovery:</a:t>
            </a:r>
            <a:r>
              <a:rPr lang="en-US" altLang="en-US" sz="2000"/>
              <a:t> Neural networks and data mining</a:t>
            </a:r>
          </a:p>
          <a:p>
            <a:pPr lvl="1" eaLnBrk="1" hangingPunct="1">
              <a:spcAft>
                <a:spcPct val="50000"/>
              </a:spcAft>
              <a:buFontTx/>
              <a:buChar char="•"/>
            </a:pPr>
            <a:r>
              <a:rPr lang="en-US" altLang="en-US" sz="2000" b="1"/>
              <a:t>Generating solutions to complex problems:</a:t>
            </a:r>
            <a:r>
              <a:rPr lang="en-US" altLang="en-US" sz="2000"/>
              <a:t> Genetic algorithms</a:t>
            </a:r>
          </a:p>
          <a:p>
            <a:pPr lvl="1" eaLnBrk="1" hangingPunct="1">
              <a:spcAft>
                <a:spcPct val="50000"/>
              </a:spcAft>
              <a:buFontTx/>
              <a:buChar char="•"/>
            </a:pPr>
            <a:r>
              <a:rPr lang="en-US" altLang="en-US" sz="2000" b="1"/>
              <a:t>Automating tasks:</a:t>
            </a:r>
            <a:r>
              <a:rPr lang="en-US" altLang="en-US" sz="2000"/>
              <a:t> Intelligent agents</a:t>
            </a:r>
          </a:p>
          <a:p>
            <a:pPr eaLnBrk="1" hangingPunct="1">
              <a:spcAft>
                <a:spcPct val="50000"/>
              </a:spcAft>
              <a:buFontTx/>
              <a:buChar char="•"/>
            </a:pPr>
            <a:r>
              <a:rPr lang="en-US" altLang="en-US" b="1"/>
              <a:t>Artificial intelligence (AI) </a:t>
            </a:r>
            <a:r>
              <a:rPr lang="en-US" altLang="en-US"/>
              <a:t>technology: </a:t>
            </a:r>
          </a:p>
          <a:p>
            <a:pPr lvl="1" eaLnBrk="1" hangingPunct="1">
              <a:spcAft>
                <a:spcPct val="50000"/>
              </a:spcAft>
              <a:buFontTx/>
              <a:buChar char="•"/>
            </a:pPr>
            <a:r>
              <a:rPr lang="en-US" altLang="en-US" sz="2000"/>
              <a:t>Computer-based systems that emulate human behavior</a:t>
            </a:r>
          </a:p>
        </p:txBody>
      </p:sp>
      <p:sp>
        <p:nvSpPr>
          <p:cNvPr id="38915" name="Text Box 3"/>
          <p:cNvSpPr txBox="1">
            <a:spLocks noChangeArrowheads="1"/>
          </p:cNvSpPr>
          <p:nvPr/>
        </p:nvSpPr>
        <p:spPr bwMode="auto">
          <a:xfrm>
            <a:off x="762000" y="685800"/>
            <a:ext cx="784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spcBef>
                <a:spcPct val="50000"/>
              </a:spcBef>
            </a:pPr>
            <a:r>
              <a:rPr lang="en-US" altLang="en-US" sz="3200" b="1" dirty="0">
                <a:cs typeface="Times New Roman" pitchFamily="18" charset="0"/>
              </a:rPr>
              <a:t>Intelligent Techniques</a:t>
            </a:r>
          </a:p>
        </p:txBody>
      </p:sp>
      <p:sp>
        <p:nvSpPr>
          <p:cNvPr id="2" name="Slide Number Placeholder 1"/>
          <p:cNvSpPr>
            <a:spLocks noGrp="1"/>
          </p:cNvSpPr>
          <p:nvPr>
            <p:ph type="sldNum" sz="quarter" idx="12"/>
          </p:nvPr>
        </p:nvSpPr>
        <p:spPr/>
        <p:txBody>
          <a:bodyPr/>
          <a:lstStyle/>
          <a:p>
            <a:fld id="{B2E69481-C428-4771-9FA9-CCBED72DD0C4}" type="slidenum">
              <a:rPr lang="en-US" smtClean="0"/>
              <a:t>36</a:t>
            </a:fld>
            <a:endParaRPr lang="en-US"/>
          </a:p>
        </p:txBody>
      </p:sp>
    </p:spTree>
    <p:extLst>
      <p:ext uri="{BB962C8B-B14F-4D97-AF65-F5344CB8AC3E}">
        <p14:creationId xmlns:p14="http://schemas.microsoft.com/office/powerpoint/2010/main" val="53707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Expert systems: </a:t>
            </a:r>
          </a:p>
          <a:p>
            <a:pPr lvl="1" eaLnBrk="1" hangingPunct="1">
              <a:spcAft>
                <a:spcPct val="25000"/>
              </a:spcAft>
              <a:buFontTx/>
              <a:buChar char="•"/>
            </a:pPr>
            <a:r>
              <a:rPr lang="en-US" altLang="en-US"/>
              <a:t>Capture tacit knowledge in very specific and limited domain of human expertise</a:t>
            </a:r>
          </a:p>
          <a:p>
            <a:pPr lvl="1" eaLnBrk="1" hangingPunct="1">
              <a:spcAft>
                <a:spcPct val="25000"/>
              </a:spcAft>
              <a:buFontTx/>
              <a:buChar char="•"/>
            </a:pPr>
            <a:r>
              <a:rPr lang="en-US" altLang="en-US"/>
              <a:t>Capture knowledge of skilled employees as set of rules in software system that can be used by others in organization </a:t>
            </a:r>
          </a:p>
          <a:p>
            <a:pPr lvl="1" eaLnBrk="1" hangingPunct="1">
              <a:spcAft>
                <a:spcPct val="25000"/>
              </a:spcAft>
              <a:buFontTx/>
              <a:buChar char="•"/>
            </a:pPr>
            <a:r>
              <a:rPr lang="en-US" altLang="en-US"/>
              <a:t>Typically perform limited tasks that may take a few minutes or hours, e.g.:</a:t>
            </a:r>
          </a:p>
          <a:p>
            <a:pPr lvl="2" eaLnBrk="1" hangingPunct="1">
              <a:spcAft>
                <a:spcPct val="25000"/>
              </a:spcAft>
              <a:buFontTx/>
              <a:buChar char="•"/>
            </a:pPr>
            <a:r>
              <a:rPr lang="en-US" altLang="en-US"/>
              <a:t>Diagnosing malfunctioning machine</a:t>
            </a:r>
          </a:p>
          <a:p>
            <a:pPr lvl="2" eaLnBrk="1" hangingPunct="1">
              <a:spcAft>
                <a:spcPct val="25000"/>
              </a:spcAft>
              <a:buFontTx/>
              <a:buChar char="•"/>
            </a:pPr>
            <a:r>
              <a:rPr lang="en-US" altLang="en-US"/>
              <a:t>Determining whether to grant credit for loan</a:t>
            </a:r>
            <a:endParaRPr lang="en-US" altLang="en-US" b="1">
              <a:cs typeface="Times New Roman" pitchFamily="18" charset="0"/>
            </a:endParaRPr>
          </a:p>
          <a:p>
            <a:pPr lvl="1" eaLnBrk="1" hangingPunct="1">
              <a:spcAft>
                <a:spcPct val="25000"/>
              </a:spcAft>
              <a:buFontTx/>
              <a:buChar char="•"/>
            </a:pPr>
            <a:endParaRPr lang="en-US" altLang="en-US" sz="2000" b="1">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37</a:t>
            </a:fld>
            <a:endParaRPr lang="en-US"/>
          </a:p>
        </p:txBody>
      </p:sp>
    </p:spTree>
    <p:extLst>
      <p:ext uri="{BB962C8B-B14F-4D97-AF65-F5344CB8AC3E}">
        <p14:creationId xmlns:p14="http://schemas.microsoft.com/office/powerpoint/2010/main" val="4287000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524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Rules in an Expert System</a:t>
            </a:r>
          </a:p>
        </p:txBody>
      </p:sp>
      <p:sp>
        <p:nvSpPr>
          <p:cNvPr id="1029" name="Text Box 4"/>
          <p:cNvSpPr txBox="1">
            <a:spLocks noChangeArrowheads="1"/>
          </p:cNvSpPr>
          <p:nvPr/>
        </p:nvSpPr>
        <p:spPr bwMode="auto">
          <a:xfrm>
            <a:off x="76200" y="1371600"/>
            <a:ext cx="1600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400" b="1" dirty="0"/>
              <a:t>An expert system contains a number of rules to be followed. The rules are interconnected; the number of outcomes is known in advance and is limited; there are multiple paths to the same outcome; and the system can consider multiple rules at a single time. The rules illustrated are for simple credit-granting expert systems.</a:t>
            </a:r>
          </a:p>
        </p:txBody>
      </p:sp>
      <p:graphicFrame>
        <p:nvGraphicFramePr>
          <p:cNvPr id="1026" name="Object 8"/>
          <p:cNvGraphicFramePr>
            <a:graphicFrameLocks noChangeAspect="1"/>
          </p:cNvGraphicFramePr>
          <p:nvPr>
            <p:extLst>
              <p:ext uri="{D42A27DB-BD31-4B8C-83A1-F6EECF244321}">
                <p14:modId xmlns:p14="http://schemas.microsoft.com/office/powerpoint/2010/main" val="1518518217"/>
              </p:ext>
            </p:extLst>
          </p:nvPr>
        </p:nvGraphicFramePr>
        <p:xfrm>
          <a:off x="1981200" y="838885"/>
          <a:ext cx="6613333" cy="5485715"/>
        </p:xfrm>
        <a:graphic>
          <a:graphicData uri="http://schemas.openxmlformats.org/presentationml/2006/ole">
            <mc:AlternateContent xmlns:mc="http://schemas.openxmlformats.org/markup-compatibility/2006">
              <mc:Choice xmlns:v="urn:schemas-microsoft-com:vml" Requires="v">
                <p:oleObj spid="_x0000_s7184" name="Image" r:id="rId4" imgW="5511111" imgH="4571429" progId="Photoshop.Image.7">
                  <p:embed/>
                </p:oleObj>
              </mc:Choice>
              <mc:Fallback>
                <p:oleObj name="Image" r:id="rId4" imgW="5511111"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38885"/>
                        <a:ext cx="6613333" cy="54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38</a:t>
            </a:fld>
            <a:endParaRPr lang="en-US"/>
          </a:p>
        </p:txBody>
      </p:sp>
    </p:spTree>
    <p:extLst>
      <p:ext uri="{BB962C8B-B14F-4D97-AF65-F5344CB8AC3E}">
        <p14:creationId xmlns:p14="http://schemas.microsoft.com/office/powerpoint/2010/main" val="18284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30000"/>
              </a:spcAft>
              <a:buFontTx/>
              <a:buChar char="•"/>
            </a:pPr>
            <a:r>
              <a:rPr lang="en-US" altLang="en-US" b="1">
                <a:cs typeface="Times New Roman" pitchFamily="18" charset="0"/>
              </a:rPr>
              <a:t>How expert systems work </a:t>
            </a:r>
          </a:p>
          <a:p>
            <a:pPr lvl="1" eaLnBrk="1" hangingPunct="1">
              <a:spcAft>
                <a:spcPct val="30000"/>
              </a:spcAft>
              <a:buFontTx/>
              <a:buChar char="•"/>
            </a:pPr>
            <a:r>
              <a:rPr lang="en-US" altLang="en-US" b="1">
                <a:cs typeface="Times New Roman" pitchFamily="18" charset="0"/>
              </a:rPr>
              <a:t>Knowledge base: </a:t>
            </a:r>
            <a:r>
              <a:rPr lang="en-US" altLang="en-US">
                <a:cs typeface="Times New Roman" pitchFamily="18" charset="0"/>
              </a:rPr>
              <a:t>Set of hundreds or thousands of rules</a:t>
            </a:r>
          </a:p>
          <a:p>
            <a:pPr lvl="1" eaLnBrk="1" hangingPunct="1">
              <a:spcAft>
                <a:spcPct val="30000"/>
              </a:spcAft>
              <a:buFontTx/>
              <a:buChar char="•"/>
            </a:pPr>
            <a:r>
              <a:rPr lang="en-US" altLang="en-US" b="1">
                <a:cs typeface="Times New Roman" pitchFamily="18" charset="0"/>
              </a:rPr>
              <a:t>Inference engine: </a:t>
            </a:r>
            <a:r>
              <a:rPr lang="en-US" altLang="en-US">
                <a:cs typeface="Times New Roman" pitchFamily="18" charset="0"/>
              </a:rPr>
              <a:t>Strategy used to search knowledge base</a:t>
            </a:r>
          </a:p>
          <a:p>
            <a:pPr lvl="2" eaLnBrk="1" hangingPunct="1">
              <a:spcAft>
                <a:spcPct val="30000"/>
              </a:spcAft>
              <a:buFontTx/>
              <a:buChar char="•"/>
            </a:pPr>
            <a:r>
              <a:rPr lang="en-US" altLang="en-US" sz="2000" b="1">
                <a:cs typeface="Times New Roman" pitchFamily="18" charset="0"/>
              </a:rPr>
              <a:t>Forward chaining: </a:t>
            </a:r>
            <a:r>
              <a:rPr lang="en-US" altLang="en-US" sz="2000"/>
              <a:t>Inference engine begins with information entered by user and searches knowledge base to arrive at conclusion</a:t>
            </a:r>
          </a:p>
          <a:p>
            <a:pPr lvl="2" eaLnBrk="1" hangingPunct="1">
              <a:spcAft>
                <a:spcPct val="30000"/>
              </a:spcAft>
              <a:buFontTx/>
              <a:buChar char="•"/>
            </a:pPr>
            <a:r>
              <a:rPr lang="en-US" altLang="en-US" sz="2000" b="1"/>
              <a:t>Backward chaining:</a:t>
            </a:r>
            <a:r>
              <a:rPr lang="en-US" altLang="en-US" sz="2000"/>
              <a:t> Begins with hypothesis and asks user questions until hypothesis is confirmed or disproved</a:t>
            </a:r>
          </a:p>
        </p:txBody>
      </p:sp>
      <p:sp>
        <p:nvSpPr>
          <p:cNvPr id="2" name="Slide Number Placeholder 1"/>
          <p:cNvSpPr>
            <a:spLocks noGrp="1"/>
          </p:cNvSpPr>
          <p:nvPr>
            <p:ph type="sldNum" sz="quarter" idx="12"/>
          </p:nvPr>
        </p:nvSpPr>
        <p:spPr/>
        <p:txBody>
          <a:bodyPr/>
          <a:lstStyle/>
          <a:p>
            <a:fld id="{B2E69481-C428-4771-9FA9-CCBED72DD0C4}" type="slidenum">
              <a:rPr lang="en-US" smtClean="0"/>
              <a:t>39</a:t>
            </a:fld>
            <a:endParaRPr lang="en-US"/>
          </a:p>
        </p:txBody>
      </p:sp>
    </p:spTree>
    <p:extLst>
      <p:ext uri="{BB962C8B-B14F-4D97-AF65-F5344CB8AC3E}">
        <p14:creationId xmlns:p14="http://schemas.microsoft.com/office/powerpoint/2010/main" val="347627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blocks of Industry 4.0</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4022100"/>
              </p:ext>
            </p:extLst>
          </p:nvPr>
        </p:nvGraphicFramePr>
        <p:xfrm>
          <a:off x="351692" y="1358875"/>
          <a:ext cx="8243668" cy="504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293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85800" y="733961"/>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Inference Engines in Expert Systems</a:t>
            </a:r>
          </a:p>
        </p:txBody>
      </p:sp>
      <p:sp>
        <p:nvSpPr>
          <p:cNvPr id="2053" name="Text Box 4"/>
          <p:cNvSpPr txBox="1">
            <a:spLocks noChangeArrowheads="1"/>
          </p:cNvSpPr>
          <p:nvPr/>
        </p:nvSpPr>
        <p:spPr bwMode="auto">
          <a:xfrm>
            <a:off x="152400" y="4848761"/>
            <a:ext cx="8763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600" b="1" dirty="0"/>
              <a:t>An inference engine works by searching through the rules and “firing” those rules that are triggered by facts gathered and entered by the user. A collection of rules is similar to  a series of nested IF statements in a traditional software system; however the magnitude of the statements and degree of nesting are much greater in an expert system</a:t>
            </a:r>
          </a:p>
        </p:txBody>
      </p:sp>
      <p:graphicFrame>
        <p:nvGraphicFramePr>
          <p:cNvPr id="2050" name="Object 12"/>
          <p:cNvGraphicFramePr>
            <a:graphicFrameLocks noChangeAspect="1"/>
          </p:cNvGraphicFramePr>
          <p:nvPr>
            <p:extLst>
              <p:ext uri="{D42A27DB-BD31-4B8C-83A1-F6EECF244321}">
                <p14:modId xmlns:p14="http://schemas.microsoft.com/office/powerpoint/2010/main" val="1773012368"/>
              </p:ext>
            </p:extLst>
          </p:nvPr>
        </p:nvGraphicFramePr>
        <p:xfrm>
          <a:off x="190500" y="1270536"/>
          <a:ext cx="8724900" cy="3413125"/>
        </p:xfrm>
        <a:graphic>
          <a:graphicData uri="http://schemas.openxmlformats.org/presentationml/2006/ole">
            <mc:AlternateContent xmlns:mc="http://schemas.openxmlformats.org/markup-compatibility/2006">
              <mc:Choice xmlns:v="urn:schemas-microsoft-com:vml" Requires="v">
                <p:oleObj spid="_x0000_s8208" name="Image" r:id="rId4" imgW="10514286" imgH="4114286" progId="Photoshop.Image.7">
                  <p:embed/>
                </p:oleObj>
              </mc:Choice>
              <mc:Fallback>
                <p:oleObj name="Image" r:id="rId4" imgW="10514286" imgH="4114286"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270536"/>
                        <a:ext cx="8724900" cy="341312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40</a:t>
            </a:fld>
            <a:endParaRPr lang="en-US"/>
          </a:p>
        </p:txBody>
      </p:sp>
    </p:spTree>
    <p:extLst>
      <p:ext uri="{BB962C8B-B14F-4D97-AF65-F5344CB8AC3E}">
        <p14:creationId xmlns:p14="http://schemas.microsoft.com/office/powerpoint/2010/main" val="264680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457200" y="1293813"/>
            <a:ext cx="8229600" cy="4497387"/>
          </a:xfrm>
          <a:prstGeom prst="rect">
            <a:avLst/>
          </a:prstGeom>
          <a:noFill/>
          <a:ln w="12700">
            <a:noFill/>
            <a:miter lim="800000"/>
            <a:headEnd/>
            <a:tailEnd/>
          </a:ln>
          <a:effectLst/>
        </p:spPr>
        <p:txBody>
          <a:bodyPr lIns="90488" tIns="44450" rIns="90488" bIns="44450"/>
          <a:lstStyle/>
          <a:p>
            <a:pPr marL="342900" indent="-342900">
              <a:spcAft>
                <a:spcPct val="25000"/>
              </a:spcAft>
              <a:buFontTx/>
              <a:buChar char="•"/>
              <a:defRPr/>
            </a:pPr>
            <a:r>
              <a:rPr lang="en-US" b="1" dirty="0">
                <a:latin typeface="Arial" charset="0"/>
                <a:cs typeface="Times New Roman" pitchFamily="18" charset="0"/>
              </a:rPr>
              <a:t>Successful expert systems</a:t>
            </a:r>
          </a:p>
          <a:p>
            <a:pPr marL="742950" lvl="1" indent="-285750">
              <a:spcAft>
                <a:spcPct val="25000"/>
              </a:spcAft>
              <a:buFontTx/>
              <a:buChar char="•"/>
              <a:defRPr/>
            </a:pPr>
            <a:r>
              <a:rPr lang="en-US" sz="2000" dirty="0">
                <a:latin typeface="Arial" charset="0"/>
              </a:rPr>
              <a:t>Countrywide Funding Corporation in Pasadena, California, uses expert system to improve decisions about granting loans</a:t>
            </a:r>
          </a:p>
          <a:p>
            <a:pPr marL="742950" lvl="1" indent="-285750">
              <a:spcAft>
                <a:spcPct val="25000"/>
              </a:spcAft>
              <a:buFontTx/>
              <a:buChar char="•"/>
              <a:defRPr/>
            </a:pPr>
            <a:r>
              <a:rPr lang="en-US" sz="2000" dirty="0">
                <a:latin typeface="Arial" charset="0"/>
              </a:rPr>
              <a:t>Con-Way Transportation built expert system to automate and optimize planning of overnight shipment routes for nationwide freight-trucking business</a:t>
            </a:r>
          </a:p>
          <a:p>
            <a:pPr marL="285750" indent="-285750">
              <a:spcAft>
                <a:spcPct val="25000"/>
              </a:spcAft>
              <a:buFontTx/>
              <a:buChar char="•"/>
              <a:defRPr/>
            </a:pPr>
            <a:r>
              <a:rPr lang="en-US" sz="2000" dirty="0">
                <a:latin typeface="Arial" charset="0"/>
              </a:rPr>
              <a:t>Most expert systems deal with problems of classification</a:t>
            </a:r>
          </a:p>
          <a:p>
            <a:pPr marL="742950" lvl="1" indent="-285750">
              <a:spcAft>
                <a:spcPct val="25000"/>
              </a:spcAft>
              <a:buFontTx/>
              <a:buChar char="•"/>
              <a:defRPr/>
            </a:pPr>
            <a:r>
              <a:rPr lang="en-US" sz="2000" dirty="0">
                <a:latin typeface="Arial" charset="0"/>
              </a:rPr>
              <a:t>Have relatively few alternative outcomes </a:t>
            </a:r>
          </a:p>
          <a:p>
            <a:pPr marL="742950" lvl="1" indent="-285750">
              <a:spcAft>
                <a:spcPct val="25000"/>
              </a:spcAft>
              <a:buFontTx/>
              <a:buChar char="•"/>
              <a:defRPr/>
            </a:pPr>
            <a:r>
              <a:rPr lang="en-US" sz="2000" dirty="0">
                <a:latin typeface="Arial" charset="0"/>
              </a:rPr>
              <a:t>Possible outcomes are known in advance</a:t>
            </a:r>
            <a:r>
              <a:rPr lang="en-US" dirty="0">
                <a:latin typeface="Arial" charset="0"/>
              </a:rPr>
              <a:t> </a:t>
            </a:r>
          </a:p>
          <a:p>
            <a:pPr marL="342900" indent="-342900">
              <a:spcAft>
                <a:spcPct val="25000"/>
              </a:spcAft>
              <a:buFontTx/>
              <a:buChar char="•"/>
              <a:defRPr/>
            </a:pPr>
            <a:r>
              <a:rPr lang="en-US" sz="2000" dirty="0">
                <a:latin typeface="Arial" charset="0"/>
              </a:rPr>
              <a:t>Many expert systems require large, lengthy, and expensive development and maintenance efforts</a:t>
            </a:r>
          </a:p>
          <a:p>
            <a:pPr marL="800100" lvl="1" indent="-342900">
              <a:spcAft>
                <a:spcPct val="25000"/>
              </a:spcAft>
              <a:buFontTx/>
              <a:buChar char="•"/>
              <a:defRPr/>
            </a:pPr>
            <a:r>
              <a:rPr lang="en-US" sz="2000" dirty="0">
                <a:latin typeface="Arial" charset="0"/>
              </a:rPr>
              <a:t>Hiring or training more experts may be less expensive</a:t>
            </a:r>
          </a:p>
        </p:txBody>
      </p:sp>
      <p:sp>
        <p:nvSpPr>
          <p:cNvPr id="2" name="Slide Number Placeholder 1"/>
          <p:cNvSpPr>
            <a:spLocks noGrp="1"/>
          </p:cNvSpPr>
          <p:nvPr>
            <p:ph type="sldNum" sz="quarter" idx="12"/>
          </p:nvPr>
        </p:nvSpPr>
        <p:spPr/>
        <p:txBody>
          <a:bodyPr/>
          <a:lstStyle/>
          <a:p>
            <a:fld id="{B2E69481-C428-4771-9FA9-CCBED72DD0C4}" type="slidenum">
              <a:rPr lang="en-US" smtClean="0"/>
              <a:t>41</a:t>
            </a:fld>
            <a:endParaRPr lang="en-US"/>
          </a:p>
        </p:txBody>
      </p:sp>
    </p:spTree>
    <p:extLst>
      <p:ext uri="{BB962C8B-B14F-4D97-AF65-F5344CB8AC3E}">
        <p14:creationId xmlns:p14="http://schemas.microsoft.com/office/powerpoint/2010/main" val="313157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Case-based reasoning (CBR)</a:t>
            </a:r>
          </a:p>
          <a:p>
            <a:pPr lvl="1" eaLnBrk="1" hangingPunct="1">
              <a:spcAft>
                <a:spcPct val="25000"/>
              </a:spcAft>
              <a:buFontTx/>
              <a:buChar char="•"/>
            </a:pPr>
            <a:r>
              <a:rPr lang="en-US" altLang="en-US" sz="2000"/>
              <a:t>Descriptions of past experiences of human specialists, represented as cases, stored in knowledge base</a:t>
            </a:r>
          </a:p>
          <a:p>
            <a:pPr lvl="1" eaLnBrk="1" hangingPunct="1">
              <a:spcAft>
                <a:spcPct val="25000"/>
              </a:spcAft>
              <a:buFontTx/>
              <a:buChar char="•"/>
            </a:pPr>
            <a:r>
              <a:rPr lang="en-US" altLang="en-US" sz="2000"/>
              <a:t>System searches for stored cases with problem characteristics similar to new one, finds closest fit, and applies solutions of old case to new case</a:t>
            </a:r>
          </a:p>
          <a:p>
            <a:pPr lvl="1" eaLnBrk="1" hangingPunct="1">
              <a:spcAft>
                <a:spcPct val="25000"/>
              </a:spcAft>
              <a:buFontTx/>
              <a:buChar char="•"/>
            </a:pPr>
            <a:r>
              <a:rPr lang="en-US" altLang="en-US" sz="2000"/>
              <a:t>Successful and unsuccessful applications are grouped with case</a:t>
            </a:r>
          </a:p>
          <a:p>
            <a:pPr lvl="1" eaLnBrk="1" hangingPunct="1">
              <a:spcAft>
                <a:spcPct val="25000"/>
              </a:spcAft>
              <a:buFontTx/>
              <a:buChar char="•"/>
            </a:pPr>
            <a:r>
              <a:rPr lang="en-US" altLang="en-US" sz="2000"/>
              <a:t>Stores organizational intelligence: Knowledge base is continuously expanded and refined by users</a:t>
            </a:r>
          </a:p>
          <a:p>
            <a:pPr lvl="1" eaLnBrk="1" hangingPunct="1">
              <a:spcAft>
                <a:spcPct val="25000"/>
              </a:spcAft>
              <a:buFontTx/>
              <a:buChar char="•"/>
            </a:pPr>
            <a:r>
              <a:rPr lang="en-US" altLang="en-US" sz="2000"/>
              <a:t>CBR found in</a:t>
            </a:r>
          </a:p>
          <a:p>
            <a:pPr lvl="2" eaLnBrk="1" hangingPunct="1">
              <a:spcAft>
                <a:spcPct val="25000"/>
              </a:spcAft>
              <a:buFontTx/>
              <a:buChar char="•"/>
            </a:pPr>
            <a:r>
              <a:rPr lang="en-US" altLang="en-US" sz="1800">
                <a:cs typeface="Times New Roman" pitchFamily="18" charset="0"/>
              </a:rPr>
              <a:t>Medical diagnostic systems</a:t>
            </a:r>
          </a:p>
          <a:p>
            <a:pPr lvl="2" eaLnBrk="1" hangingPunct="1">
              <a:spcAft>
                <a:spcPct val="25000"/>
              </a:spcAft>
              <a:buFontTx/>
              <a:buChar char="•"/>
            </a:pPr>
            <a:r>
              <a:rPr lang="en-US" altLang="en-US" sz="1800">
                <a:cs typeface="Times New Roman" pitchFamily="18" charset="0"/>
              </a:rPr>
              <a:t>Customer support</a:t>
            </a:r>
          </a:p>
        </p:txBody>
      </p:sp>
      <p:sp>
        <p:nvSpPr>
          <p:cNvPr id="2" name="Slide Number Placeholder 1"/>
          <p:cNvSpPr>
            <a:spLocks noGrp="1"/>
          </p:cNvSpPr>
          <p:nvPr>
            <p:ph type="sldNum" sz="quarter" idx="12"/>
          </p:nvPr>
        </p:nvSpPr>
        <p:spPr/>
        <p:txBody>
          <a:bodyPr/>
          <a:lstStyle/>
          <a:p>
            <a:fld id="{B2E69481-C428-4771-9FA9-CCBED72DD0C4}" type="slidenum">
              <a:rPr lang="en-US" smtClean="0"/>
              <a:t>42</a:t>
            </a:fld>
            <a:endParaRPr lang="en-US"/>
          </a:p>
        </p:txBody>
      </p:sp>
    </p:spTree>
    <p:extLst>
      <p:ext uri="{BB962C8B-B14F-4D97-AF65-F5344CB8AC3E}">
        <p14:creationId xmlns:p14="http://schemas.microsoft.com/office/powerpoint/2010/main" val="33129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3810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How Case-Based Reasoning Works</a:t>
            </a:r>
          </a:p>
        </p:txBody>
      </p:sp>
      <p:sp>
        <p:nvSpPr>
          <p:cNvPr id="3077" name="Text Box 4"/>
          <p:cNvSpPr txBox="1">
            <a:spLocks noChangeArrowheads="1"/>
          </p:cNvSpPr>
          <p:nvPr/>
        </p:nvSpPr>
        <p:spPr bwMode="auto">
          <a:xfrm>
            <a:off x="0" y="2971800"/>
            <a:ext cx="2438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600" b="1" dirty="0"/>
              <a:t>Case-based reasoning represents knowledge as a database of past cases and their solutions. The system uses a six-step process to generate solutions to new problems encountered by the user.</a:t>
            </a:r>
          </a:p>
        </p:txBody>
      </p:sp>
      <p:graphicFrame>
        <p:nvGraphicFramePr>
          <p:cNvPr id="3074" name="Object 8"/>
          <p:cNvGraphicFramePr>
            <a:graphicFrameLocks noChangeAspect="1"/>
          </p:cNvGraphicFramePr>
          <p:nvPr>
            <p:extLst>
              <p:ext uri="{D42A27DB-BD31-4B8C-83A1-F6EECF244321}">
                <p14:modId xmlns:p14="http://schemas.microsoft.com/office/powerpoint/2010/main" val="2335028010"/>
              </p:ext>
            </p:extLst>
          </p:nvPr>
        </p:nvGraphicFramePr>
        <p:xfrm>
          <a:off x="2895600" y="990600"/>
          <a:ext cx="4083810" cy="5485715"/>
        </p:xfrm>
        <a:graphic>
          <a:graphicData uri="http://schemas.openxmlformats.org/presentationml/2006/ole">
            <mc:AlternateContent xmlns:mc="http://schemas.openxmlformats.org/markup-compatibility/2006">
              <mc:Choice xmlns:v="urn:schemas-microsoft-com:vml" Requires="v">
                <p:oleObj spid="_x0000_s9232" name="Image" r:id="rId4" imgW="3403175" imgH="4571429" progId="Photoshop.Image.7">
                  <p:embed/>
                </p:oleObj>
              </mc:Choice>
              <mc:Fallback>
                <p:oleObj name="Image" r:id="rId4" imgW="3403175"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990600"/>
                        <a:ext cx="4083810" cy="54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43</a:t>
            </a:fld>
            <a:endParaRPr lang="en-US"/>
          </a:p>
        </p:txBody>
      </p:sp>
    </p:spTree>
    <p:extLst>
      <p:ext uri="{BB962C8B-B14F-4D97-AF65-F5344CB8AC3E}">
        <p14:creationId xmlns:p14="http://schemas.microsoft.com/office/powerpoint/2010/main" val="177451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40000"/>
              </a:spcAft>
              <a:buFontTx/>
              <a:buChar char="•"/>
            </a:pPr>
            <a:r>
              <a:rPr lang="en-US" altLang="en-US" b="1">
                <a:cs typeface="Times New Roman" pitchFamily="18" charset="0"/>
              </a:rPr>
              <a:t>Fuzzy logic systems</a:t>
            </a:r>
          </a:p>
          <a:p>
            <a:pPr lvl="1" eaLnBrk="1" hangingPunct="1">
              <a:spcAft>
                <a:spcPct val="40000"/>
              </a:spcAft>
              <a:buFontTx/>
              <a:buChar char="•"/>
            </a:pPr>
            <a:r>
              <a:rPr lang="en-US" altLang="en-US" sz="2000"/>
              <a:t>Rule-based technology that represents imprecision used in linguistic categories (e.g., “cold,” “cool”) that represent range of values</a:t>
            </a:r>
          </a:p>
          <a:p>
            <a:pPr lvl="1" eaLnBrk="1" hangingPunct="1">
              <a:spcAft>
                <a:spcPct val="40000"/>
              </a:spcAft>
              <a:buFontTx/>
              <a:buChar char="•"/>
            </a:pPr>
            <a:r>
              <a:rPr lang="en-US" altLang="en-US" sz="2000"/>
              <a:t>Describe a particular phenomenon or process linguistically and then represent that description in a small number of flexible rules</a:t>
            </a:r>
          </a:p>
          <a:p>
            <a:pPr lvl="1" eaLnBrk="1" hangingPunct="1">
              <a:spcAft>
                <a:spcPct val="40000"/>
              </a:spcAft>
              <a:buFontTx/>
              <a:buChar char="•"/>
            </a:pPr>
            <a:r>
              <a:rPr lang="en-US" altLang="en-US" sz="2000"/>
              <a:t>Provides solutions to problems requiring expertise that is difficult to represent with IF-THEN rules</a:t>
            </a:r>
          </a:p>
          <a:p>
            <a:pPr lvl="2" eaLnBrk="1" hangingPunct="1">
              <a:spcAft>
                <a:spcPct val="40000"/>
              </a:spcAft>
              <a:buFontTx/>
              <a:buChar char="•"/>
            </a:pPr>
            <a:r>
              <a:rPr lang="en-US" altLang="en-US" sz="2000"/>
              <a:t>Autofocus in cameras</a:t>
            </a:r>
          </a:p>
          <a:p>
            <a:pPr lvl="2" eaLnBrk="1" hangingPunct="1">
              <a:spcAft>
                <a:spcPct val="40000"/>
              </a:spcAft>
              <a:buFontTx/>
              <a:buChar char="•"/>
            </a:pPr>
            <a:r>
              <a:rPr lang="en-US" altLang="en-US" sz="2000"/>
              <a:t>Detecting possible medical fraud</a:t>
            </a:r>
          </a:p>
          <a:p>
            <a:pPr lvl="2" eaLnBrk="1" hangingPunct="1">
              <a:spcAft>
                <a:spcPct val="40000"/>
              </a:spcAft>
              <a:buFontTx/>
              <a:buChar char="•"/>
            </a:pPr>
            <a:r>
              <a:rPr lang="en-US" altLang="en-US" sz="2000"/>
              <a:t>Sendai’s subway system use of fuzzy logic controls to accelerate smoothly</a:t>
            </a:r>
          </a:p>
        </p:txBody>
      </p:sp>
      <p:sp>
        <p:nvSpPr>
          <p:cNvPr id="2" name="Slide Number Placeholder 1"/>
          <p:cNvSpPr>
            <a:spLocks noGrp="1"/>
          </p:cNvSpPr>
          <p:nvPr>
            <p:ph type="sldNum" sz="quarter" idx="12"/>
          </p:nvPr>
        </p:nvSpPr>
        <p:spPr/>
        <p:txBody>
          <a:bodyPr/>
          <a:lstStyle/>
          <a:p>
            <a:fld id="{B2E69481-C428-4771-9FA9-CCBED72DD0C4}" type="slidenum">
              <a:rPr lang="en-US" smtClean="0"/>
              <a:t>44</a:t>
            </a:fld>
            <a:endParaRPr lang="en-US"/>
          </a:p>
        </p:txBody>
      </p:sp>
    </p:spTree>
    <p:extLst>
      <p:ext uri="{BB962C8B-B14F-4D97-AF65-F5344CB8AC3E}">
        <p14:creationId xmlns:p14="http://schemas.microsoft.com/office/powerpoint/2010/main" val="100925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9144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latin typeface="Arial" charset="0"/>
                <a:cs typeface="Times New Roman" pitchFamily="18" charset="0"/>
              </a:rPr>
              <a:t>Fuzzy Logic for Temperature Control</a:t>
            </a:r>
          </a:p>
        </p:txBody>
      </p:sp>
      <p:sp>
        <p:nvSpPr>
          <p:cNvPr id="45060" name="Text Box 4"/>
          <p:cNvSpPr txBox="1">
            <a:spLocks noChangeArrowheads="1"/>
          </p:cNvSpPr>
          <p:nvPr/>
        </p:nvSpPr>
        <p:spPr bwMode="auto">
          <a:xfrm>
            <a:off x="304800" y="5092700"/>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600" b="1" dirty="0"/>
              <a:t>The membership functions for the input called temperature are in the logic of the thermostat to control the room temperature. Membership functions help translate linguistic expressions such as warm into numbers that the computer can manipulate.</a:t>
            </a:r>
          </a:p>
        </p:txBody>
      </p:sp>
      <p:pic>
        <p:nvPicPr>
          <p:cNvPr id="45063" name="Picture 8" descr="Fig-11-10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39900"/>
            <a:ext cx="7315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45</a:t>
            </a:fld>
            <a:endParaRPr lang="en-US"/>
          </a:p>
        </p:txBody>
      </p:sp>
    </p:spTree>
    <p:extLst>
      <p:ext uri="{BB962C8B-B14F-4D97-AF65-F5344CB8AC3E}">
        <p14:creationId xmlns:p14="http://schemas.microsoft.com/office/powerpoint/2010/main" val="140488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19100" y="1600200"/>
            <a:ext cx="830580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50000"/>
              </a:spcAft>
              <a:buFontTx/>
              <a:buChar char="•"/>
            </a:pPr>
            <a:r>
              <a:rPr lang="en-US" altLang="en-US" b="1">
                <a:cs typeface="Times New Roman" pitchFamily="18" charset="0"/>
              </a:rPr>
              <a:t>Neural networks</a:t>
            </a:r>
          </a:p>
          <a:p>
            <a:pPr lvl="1" eaLnBrk="1" hangingPunct="1">
              <a:spcAft>
                <a:spcPct val="50000"/>
              </a:spcAft>
              <a:buFontTx/>
              <a:buChar char="•"/>
            </a:pPr>
            <a:r>
              <a:rPr lang="en-US" altLang="en-US" sz="2000">
                <a:cs typeface="Times New Roman" pitchFamily="18" charset="0"/>
              </a:rPr>
              <a:t>F</a:t>
            </a:r>
            <a:r>
              <a:rPr lang="en-US" altLang="en-US" sz="2000"/>
              <a:t>ind patterns and relationships in massive amounts of data that are too complicated for human to analyze</a:t>
            </a:r>
          </a:p>
          <a:p>
            <a:pPr lvl="1" eaLnBrk="1" hangingPunct="1">
              <a:spcAft>
                <a:spcPct val="50000"/>
              </a:spcAft>
              <a:buFontTx/>
              <a:buChar char="•"/>
            </a:pPr>
            <a:r>
              <a:rPr lang="en-US" altLang="en-US" sz="2000"/>
              <a:t>“Learn” patterns by searching for relationships, building models, and correcting over and over again model’s own mistakes</a:t>
            </a:r>
          </a:p>
          <a:p>
            <a:pPr lvl="1" eaLnBrk="1" hangingPunct="1">
              <a:spcAft>
                <a:spcPct val="50000"/>
              </a:spcAft>
              <a:buFontTx/>
              <a:buChar char="•"/>
            </a:pPr>
            <a:r>
              <a:rPr lang="en-US" altLang="en-US" sz="2000"/>
              <a:t>Humans “train” network by feeding it data inputs for which outputs are known, to help neural network learn solution by example </a:t>
            </a:r>
          </a:p>
          <a:p>
            <a:pPr lvl="1" eaLnBrk="1" hangingPunct="1">
              <a:spcAft>
                <a:spcPct val="50000"/>
              </a:spcAft>
              <a:buFontTx/>
              <a:buChar char="•"/>
            </a:pPr>
            <a:r>
              <a:rPr lang="en-US" altLang="en-US" sz="2000"/>
              <a:t>Used in medicine, science, and business for problems in pattern classification, prediction, financial analysis, and control and optimization</a:t>
            </a:r>
          </a:p>
          <a:p>
            <a:pPr lvl="1" eaLnBrk="1" hangingPunct="1">
              <a:spcAft>
                <a:spcPct val="50000"/>
              </a:spcAft>
              <a:buFontTx/>
              <a:buChar char="•"/>
            </a:pPr>
            <a:r>
              <a:rPr lang="en-US" altLang="en-US" sz="2000" b="1"/>
              <a:t>Machine learning: </a:t>
            </a:r>
            <a:r>
              <a:rPr lang="en-US" altLang="en-US" sz="2000"/>
              <a:t>Related AI technology allowing computers to learn by extracting information using computation and statistical methods</a:t>
            </a:r>
          </a:p>
        </p:txBody>
      </p:sp>
      <p:sp>
        <p:nvSpPr>
          <p:cNvPr id="2" name="Slide Number Placeholder 1"/>
          <p:cNvSpPr>
            <a:spLocks noGrp="1"/>
          </p:cNvSpPr>
          <p:nvPr>
            <p:ph type="sldNum" sz="quarter" idx="12"/>
          </p:nvPr>
        </p:nvSpPr>
        <p:spPr/>
        <p:txBody>
          <a:bodyPr/>
          <a:lstStyle/>
          <a:p>
            <a:fld id="{B2E69481-C428-4771-9FA9-CCBED72DD0C4}" type="slidenum">
              <a:rPr lang="en-US" smtClean="0"/>
              <a:t>46</a:t>
            </a:fld>
            <a:endParaRPr lang="en-US"/>
          </a:p>
        </p:txBody>
      </p:sp>
    </p:spTree>
    <p:extLst>
      <p:ext uri="{BB962C8B-B14F-4D97-AF65-F5344CB8AC3E}">
        <p14:creationId xmlns:p14="http://schemas.microsoft.com/office/powerpoint/2010/main" val="16527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9144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How a Neural Network Works</a:t>
            </a:r>
          </a:p>
        </p:txBody>
      </p:sp>
      <p:sp>
        <p:nvSpPr>
          <p:cNvPr id="4101" name="Text Box 4"/>
          <p:cNvSpPr txBox="1">
            <a:spLocks noChangeArrowheads="1"/>
          </p:cNvSpPr>
          <p:nvPr/>
        </p:nvSpPr>
        <p:spPr bwMode="auto">
          <a:xfrm>
            <a:off x="304800" y="4864100"/>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600" b="1" dirty="0"/>
              <a:t>A neural network uses rules it “learns” from patterns in data to construct a hidden layer of logic. The hidden layer then processes inputs, classifying them based on the experience of the model. In this example, the neural network has been trained to distinguish between valid and fraudulent credit card purchases. </a:t>
            </a:r>
          </a:p>
        </p:txBody>
      </p:sp>
      <p:graphicFrame>
        <p:nvGraphicFramePr>
          <p:cNvPr id="4098" name="Object 8"/>
          <p:cNvGraphicFramePr>
            <a:graphicFrameLocks noChangeAspect="1"/>
          </p:cNvGraphicFramePr>
          <p:nvPr>
            <p:extLst>
              <p:ext uri="{D42A27DB-BD31-4B8C-83A1-F6EECF244321}">
                <p14:modId xmlns:p14="http://schemas.microsoft.com/office/powerpoint/2010/main" val="443561340"/>
              </p:ext>
            </p:extLst>
          </p:nvPr>
        </p:nvGraphicFramePr>
        <p:xfrm>
          <a:off x="609600" y="1435100"/>
          <a:ext cx="8001000" cy="3443288"/>
        </p:xfrm>
        <a:graphic>
          <a:graphicData uri="http://schemas.openxmlformats.org/presentationml/2006/ole">
            <mc:AlternateContent xmlns:mc="http://schemas.openxmlformats.org/markup-compatibility/2006">
              <mc:Choice xmlns:v="urn:schemas-microsoft-com:vml" Requires="v">
                <p:oleObj spid="_x0000_s10256" name="Image" r:id="rId4" imgW="9561905" imgH="4114286" progId="Photoshop.Image.7">
                  <p:embed/>
                </p:oleObj>
              </mc:Choice>
              <mc:Fallback>
                <p:oleObj name="Image" r:id="rId4" imgW="9561905" imgH="4114286"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35100"/>
                        <a:ext cx="8001000" cy="344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2E69481-C428-4771-9FA9-CCBED72DD0C4}" type="slidenum">
              <a:rPr lang="en-US" smtClean="0"/>
              <a:t>47</a:t>
            </a:fld>
            <a:endParaRPr lang="en-US"/>
          </a:p>
        </p:txBody>
      </p:sp>
    </p:spTree>
    <p:extLst>
      <p:ext uri="{BB962C8B-B14F-4D97-AF65-F5344CB8AC3E}">
        <p14:creationId xmlns:p14="http://schemas.microsoft.com/office/powerpoint/2010/main" val="7776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08585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Genetic algorithms</a:t>
            </a:r>
          </a:p>
          <a:p>
            <a:pPr lvl="1" eaLnBrk="1" hangingPunct="1">
              <a:spcAft>
                <a:spcPct val="25000"/>
              </a:spcAft>
              <a:buFontTx/>
              <a:buChar char="•"/>
            </a:pPr>
            <a:r>
              <a:rPr lang="en-US" altLang="en-US" sz="2000"/>
              <a:t>Useful for finding optimal solution for specific problem by examining very large number of possible solutions for that problem</a:t>
            </a:r>
          </a:p>
          <a:p>
            <a:pPr lvl="1" eaLnBrk="1" hangingPunct="1">
              <a:spcAft>
                <a:spcPct val="25000"/>
              </a:spcAft>
              <a:buFontTx/>
              <a:buChar char="•"/>
            </a:pPr>
            <a:r>
              <a:rPr lang="en-US" altLang="en-US" sz="2000"/>
              <a:t>Conceptually based on process of evolution</a:t>
            </a:r>
          </a:p>
          <a:p>
            <a:pPr lvl="2" eaLnBrk="1" hangingPunct="1">
              <a:spcAft>
                <a:spcPct val="25000"/>
              </a:spcAft>
              <a:buFontTx/>
              <a:buChar char="•"/>
            </a:pPr>
            <a:r>
              <a:rPr lang="en-US" altLang="en-US" sz="2000"/>
              <a:t>Search among solution variables by changing and reorganizing component parts using processes such as inheritance, mutation, and selection</a:t>
            </a:r>
          </a:p>
          <a:p>
            <a:pPr lvl="1" eaLnBrk="1" hangingPunct="1">
              <a:spcAft>
                <a:spcPct val="25000"/>
              </a:spcAft>
              <a:buFontTx/>
              <a:buChar char="•"/>
            </a:pPr>
            <a:r>
              <a:rPr lang="en-US" altLang="en-US" sz="2000"/>
              <a:t>Used in optimization problems (minimization of costs, efficient scheduling, optimal jet engine design) in which hundreds or thousands of variables exist</a:t>
            </a:r>
          </a:p>
          <a:p>
            <a:pPr lvl="1" eaLnBrk="1" hangingPunct="1">
              <a:spcAft>
                <a:spcPct val="25000"/>
              </a:spcAft>
              <a:buFontTx/>
              <a:buChar char="•"/>
            </a:pPr>
            <a:r>
              <a:rPr lang="en-US" altLang="en-US" sz="2000"/>
              <a:t>Able to evaluate many solution alternatives quickly</a:t>
            </a:r>
          </a:p>
        </p:txBody>
      </p:sp>
      <p:sp>
        <p:nvSpPr>
          <p:cNvPr id="2" name="Slide Number Placeholder 1"/>
          <p:cNvSpPr>
            <a:spLocks noGrp="1"/>
          </p:cNvSpPr>
          <p:nvPr>
            <p:ph type="sldNum" sz="quarter" idx="12"/>
          </p:nvPr>
        </p:nvSpPr>
        <p:spPr/>
        <p:txBody>
          <a:bodyPr/>
          <a:lstStyle/>
          <a:p>
            <a:fld id="{B2E69481-C428-4771-9FA9-CCBED72DD0C4}" type="slidenum">
              <a:rPr lang="en-US" smtClean="0"/>
              <a:t>48</a:t>
            </a:fld>
            <a:endParaRPr lang="en-US"/>
          </a:p>
        </p:txBody>
      </p:sp>
    </p:spTree>
    <p:extLst>
      <p:ext uri="{BB962C8B-B14F-4D97-AF65-F5344CB8AC3E}">
        <p14:creationId xmlns:p14="http://schemas.microsoft.com/office/powerpoint/2010/main" val="3178851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762000"/>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The Components of a Genetic Algorithm</a:t>
            </a:r>
          </a:p>
        </p:txBody>
      </p:sp>
      <p:sp>
        <p:nvSpPr>
          <p:cNvPr id="49156" name="Text Box 4"/>
          <p:cNvSpPr txBox="1">
            <a:spLocks noChangeArrowheads="1"/>
          </p:cNvSpPr>
          <p:nvPr/>
        </p:nvSpPr>
        <p:spPr bwMode="auto">
          <a:xfrm>
            <a:off x="152400" y="49403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r>
              <a:rPr lang="en-US" altLang="en-US" sz="1800" b="1" dirty="0"/>
              <a:t>This example illustrates an initial population of “chromosomes,” each representing a different solution. The genetic algorithm uses an iterative process to refine the initial solutions so that the better ones, those with the higher fitness, are more likely to emerge as the best solution.</a:t>
            </a:r>
          </a:p>
        </p:txBody>
      </p:sp>
      <p:pic>
        <p:nvPicPr>
          <p:cNvPr id="49159" name="Picture 8" descr="Fig-11-12a.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35100"/>
            <a:ext cx="73152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49</a:t>
            </a:fld>
            <a:endParaRPr lang="en-US"/>
          </a:p>
        </p:txBody>
      </p:sp>
    </p:spTree>
    <p:extLst>
      <p:ext uri="{BB962C8B-B14F-4D97-AF65-F5344CB8AC3E}">
        <p14:creationId xmlns:p14="http://schemas.microsoft.com/office/powerpoint/2010/main" val="97855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Impacting all aspect of value chain</a:t>
            </a:r>
            <a:endParaRPr lang="en-IN"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4896" b="77865" l="27233" r="65081"/>
                    </a14:imgEffect>
                  </a14:imgLayer>
                </a14:imgProps>
              </a:ext>
              <a:ext uri="{28A0092B-C50C-407E-A947-70E740481C1C}">
                <a14:useLocalDpi xmlns:a14="http://schemas.microsoft.com/office/drawing/2010/main" val="0"/>
              </a:ext>
            </a:extLst>
          </a:blip>
          <a:srcRect l="26995" t="33532" r="34630" b="21538"/>
          <a:stretch/>
        </p:blipFill>
        <p:spPr bwMode="auto">
          <a:xfrm>
            <a:off x="1097280" y="1365405"/>
            <a:ext cx="7302122" cy="48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701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 y="1827213"/>
            <a:ext cx="76962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60000"/>
              </a:spcAft>
              <a:buFontTx/>
              <a:buChar char="•"/>
            </a:pPr>
            <a:r>
              <a:rPr lang="en-US" altLang="en-US" b="1">
                <a:cs typeface="Times New Roman" pitchFamily="18" charset="0"/>
              </a:rPr>
              <a:t>Hybrid AI systems</a:t>
            </a:r>
          </a:p>
          <a:p>
            <a:pPr lvl="1" eaLnBrk="1" hangingPunct="1">
              <a:spcAft>
                <a:spcPct val="60000"/>
              </a:spcAft>
              <a:buFontTx/>
              <a:buChar char="•"/>
            </a:pPr>
            <a:r>
              <a:rPr lang="en-US" altLang="en-US"/>
              <a:t>Genetic algorithms, fuzzy logic, neural networks, and expert systems integrated into single application to take advantage of best features of each</a:t>
            </a:r>
          </a:p>
          <a:p>
            <a:pPr lvl="1" eaLnBrk="1" hangingPunct="1">
              <a:spcAft>
                <a:spcPct val="60000"/>
              </a:spcAft>
              <a:buFontTx/>
              <a:buChar char="•"/>
            </a:pPr>
            <a:r>
              <a:rPr lang="en-US" altLang="en-US"/>
              <a:t>E.g., Matsushita “neurofuzzy” washing machine that combines fuzzy logic with neural networks</a:t>
            </a:r>
            <a:endParaRPr lang="en-US" altLang="en-US" b="1">
              <a:cs typeface="Times New Roman" pitchFamily="18" charset="0"/>
            </a:endParaRPr>
          </a:p>
          <a:p>
            <a:pPr lvl="1" eaLnBrk="1" hangingPunct="1">
              <a:spcAft>
                <a:spcPct val="25000"/>
              </a:spcAft>
              <a:buFontTx/>
              <a:buChar char="•"/>
            </a:pPr>
            <a:endParaRPr lang="en-US" altLang="en-US" sz="2000" b="1">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50</a:t>
            </a:fld>
            <a:endParaRPr lang="en-US"/>
          </a:p>
        </p:txBody>
      </p:sp>
    </p:spTree>
    <p:extLst>
      <p:ext uri="{BB962C8B-B14F-4D97-AF65-F5344CB8AC3E}">
        <p14:creationId xmlns:p14="http://schemas.microsoft.com/office/powerpoint/2010/main" val="3545955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1827213"/>
            <a:ext cx="8229600"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200150" indent="-28575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Aft>
                <a:spcPct val="25000"/>
              </a:spcAft>
              <a:buFontTx/>
              <a:buChar char="•"/>
            </a:pPr>
            <a:r>
              <a:rPr lang="en-US" altLang="en-US" b="1">
                <a:cs typeface="Times New Roman" pitchFamily="18" charset="0"/>
              </a:rPr>
              <a:t>Intelligent agents</a:t>
            </a:r>
          </a:p>
          <a:p>
            <a:pPr lvl="1" eaLnBrk="1" hangingPunct="1">
              <a:spcAft>
                <a:spcPct val="25000"/>
              </a:spcAft>
              <a:buFontTx/>
              <a:buChar char="•"/>
            </a:pPr>
            <a:r>
              <a:rPr lang="en-US" altLang="en-US" sz="2000"/>
              <a:t>Work in background to carry out specific, repetitive, and predictable tasks for user, process, or software application</a:t>
            </a:r>
          </a:p>
          <a:p>
            <a:pPr lvl="1" eaLnBrk="1" hangingPunct="1">
              <a:spcAft>
                <a:spcPct val="25000"/>
              </a:spcAft>
              <a:buFontTx/>
              <a:buChar char="•"/>
            </a:pPr>
            <a:r>
              <a:rPr lang="en-US" altLang="en-US" sz="2000"/>
              <a:t>Use limited built-in or learned knowledge base to accomplish tasks or make decisions on user’s behalf</a:t>
            </a:r>
          </a:p>
          <a:p>
            <a:pPr lvl="2" eaLnBrk="1" hangingPunct="1">
              <a:spcAft>
                <a:spcPct val="25000"/>
              </a:spcAft>
              <a:buFontTx/>
              <a:buChar char="•"/>
            </a:pPr>
            <a:r>
              <a:rPr lang="en-US" altLang="en-US" sz="2000"/>
              <a:t>Deleting junk e-mail</a:t>
            </a:r>
          </a:p>
          <a:p>
            <a:pPr lvl="2" eaLnBrk="1" hangingPunct="1">
              <a:spcAft>
                <a:spcPct val="25000"/>
              </a:spcAft>
              <a:buFontTx/>
              <a:buChar char="•"/>
            </a:pPr>
            <a:r>
              <a:rPr lang="en-US" altLang="en-US" sz="2000"/>
              <a:t>Finding cheapest airfare</a:t>
            </a:r>
          </a:p>
          <a:p>
            <a:pPr lvl="1" eaLnBrk="1" hangingPunct="1">
              <a:spcAft>
                <a:spcPct val="25000"/>
              </a:spcAft>
              <a:buFontTx/>
              <a:buChar char="•"/>
            </a:pPr>
            <a:r>
              <a:rPr lang="en-US" altLang="en-US" sz="2000" b="1"/>
              <a:t>Agent-based modeling </a:t>
            </a:r>
            <a:r>
              <a:rPr lang="en-US" altLang="en-US" sz="2000"/>
              <a:t>applications: </a:t>
            </a:r>
          </a:p>
          <a:p>
            <a:pPr lvl="2" eaLnBrk="1" hangingPunct="1">
              <a:spcAft>
                <a:spcPct val="25000"/>
              </a:spcAft>
              <a:buFontTx/>
              <a:buChar char="•"/>
            </a:pPr>
            <a:r>
              <a:rPr lang="en-US" altLang="en-US" sz="2000"/>
              <a:t>Systems of autonomous agents</a:t>
            </a:r>
          </a:p>
          <a:p>
            <a:pPr lvl="2" eaLnBrk="1" hangingPunct="1">
              <a:spcAft>
                <a:spcPct val="25000"/>
              </a:spcAft>
              <a:buFontTx/>
              <a:buChar char="•"/>
            </a:pPr>
            <a:r>
              <a:rPr lang="en-US" altLang="en-US" sz="2000"/>
              <a:t>Model behavior of consumers, stock markets, and supply chains; used to predict spread of epidemics </a:t>
            </a:r>
          </a:p>
        </p:txBody>
      </p:sp>
      <p:sp>
        <p:nvSpPr>
          <p:cNvPr id="2" name="Slide Number Placeholder 1"/>
          <p:cNvSpPr>
            <a:spLocks noGrp="1"/>
          </p:cNvSpPr>
          <p:nvPr>
            <p:ph type="sldNum" sz="quarter" idx="12"/>
          </p:nvPr>
        </p:nvSpPr>
        <p:spPr/>
        <p:txBody>
          <a:bodyPr/>
          <a:lstStyle/>
          <a:p>
            <a:fld id="{B2E69481-C428-4771-9FA9-CCBED72DD0C4}" type="slidenum">
              <a:rPr lang="en-US" smtClean="0"/>
              <a:t>51</a:t>
            </a:fld>
            <a:endParaRPr lang="en-US"/>
          </a:p>
        </p:txBody>
      </p:sp>
    </p:spTree>
    <p:extLst>
      <p:ext uri="{BB962C8B-B14F-4D97-AF65-F5344CB8AC3E}">
        <p14:creationId xmlns:p14="http://schemas.microsoft.com/office/powerpoint/2010/main" val="236196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8"/>
          <p:cNvGraphicFramePr>
            <a:graphicFrameLocks noChangeAspect="1"/>
          </p:cNvGraphicFramePr>
          <p:nvPr>
            <p:extLst>
              <p:ext uri="{D42A27DB-BD31-4B8C-83A1-F6EECF244321}">
                <p14:modId xmlns:p14="http://schemas.microsoft.com/office/powerpoint/2010/main" val="2287142482"/>
              </p:ext>
            </p:extLst>
          </p:nvPr>
        </p:nvGraphicFramePr>
        <p:xfrm>
          <a:off x="304800" y="842943"/>
          <a:ext cx="8640000" cy="5485715"/>
        </p:xfrm>
        <a:graphic>
          <a:graphicData uri="http://schemas.openxmlformats.org/presentationml/2006/ole">
            <mc:AlternateContent xmlns:mc="http://schemas.openxmlformats.org/markup-compatibility/2006">
              <mc:Choice xmlns:v="urn:schemas-microsoft-com:vml" Requires="v">
                <p:oleObj spid="_x0000_s11280" name="Image" r:id="rId4" imgW="7200000" imgH="4571429" progId="Photoshop.Image.7">
                  <p:embed/>
                </p:oleObj>
              </mc:Choice>
              <mc:Fallback>
                <p:oleObj name="Image" r:id="rId4" imgW="7200000" imgH="4571429"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42943"/>
                        <a:ext cx="8640000" cy="548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6" name="Rectangle 2"/>
          <p:cNvSpPr>
            <a:spLocks noChangeArrowheads="1"/>
          </p:cNvSpPr>
          <p:nvPr/>
        </p:nvSpPr>
        <p:spPr bwMode="auto">
          <a:xfrm>
            <a:off x="685800" y="322243"/>
            <a:ext cx="7772400" cy="457200"/>
          </a:xfrm>
          <a:prstGeom prst="rect">
            <a:avLst/>
          </a:prstGeom>
          <a:noFill/>
          <a:ln w="9525">
            <a:noFill/>
            <a:miter lim="800000"/>
            <a:headEnd/>
            <a:tailEnd/>
          </a:ln>
          <a:effectLst/>
        </p:spPr>
        <p:txBody>
          <a:bodyPr>
            <a:spAutoFit/>
          </a:bodyPr>
          <a:lstStyle/>
          <a:p>
            <a:pPr algn="ctr">
              <a:defRPr/>
            </a:pPr>
            <a:r>
              <a:rPr lang="en-US" b="1">
                <a:solidFill>
                  <a:srgbClr val="9F0F10"/>
                </a:solidFill>
                <a:effectLst>
                  <a:outerShdw blurRad="38100" dist="38100" dir="2700000" algn="tl">
                    <a:srgbClr val="C0C0C0"/>
                  </a:outerShdw>
                </a:effectLst>
                <a:latin typeface="Arial" charset="0"/>
                <a:cs typeface="Times New Roman" pitchFamily="18" charset="0"/>
              </a:rPr>
              <a:t>Intelligent Agents in P&amp;G’s Supply Chain Network</a:t>
            </a:r>
          </a:p>
        </p:txBody>
      </p:sp>
      <p:sp>
        <p:nvSpPr>
          <p:cNvPr id="5125" name="Text Box 4"/>
          <p:cNvSpPr txBox="1">
            <a:spLocks noChangeArrowheads="1"/>
          </p:cNvSpPr>
          <p:nvPr/>
        </p:nvSpPr>
        <p:spPr bwMode="auto">
          <a:xfrm>
            <a:off x="19050" y="6258580"/>
            <a:ext cx="7143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spcBef>
                <a:spcPct val="50000"/>
              </a:spcBef>
            </a:pPr>
            <a:r>
              <a:rPr lang="en-US" altLang="en-US" sz="1400" b="1" dirty="0"/>
              <a:t>Intelligent agents are helping Procter &amp; Gamble shorten the  replenishment cycles for products such as a box of Tide.</a:t>
            </a:r>
          </a:p>
        </p:txBody>
      </p:sp>
      <p:sp>
        <p:nvSpPr>
          <p:cNvPr id="2" name="Slide Number Placeholder 1"/>
          <p:cNvSpPr>
            <a:spLocks noGrp="1"/>
          </p:cNvSpPr>
          <p:nvPr>
            <p:ph type="sldNum" sz="quarter" idx="12"/>
          </p:nvPr>
        </p:nvSpPr>
        <p:spPr/>
        <p:txBody>
          <a:bodyPr/>
          <a:lstStyle/>
          <a:p>
            <a:fld id="{B2E69481-C428-4771-9FA9-CCBED72DD0C4}" type="slidenum">
              <a:rPr lang="en-US" smtClean="0"/>
              <a:t>52</a:t>
            </a:fld>
            <a:endParaRPr lang="en-US"/>
          </a:p>
        </p:txBody>
      </p:sp>
    </p:spTree>
    <p:extLst>
      <p:ext uri="{BB962C8B-B14F-4D97-AF65-F5344CB8AC3E}">
        <p14:creationId xmlns:p14="http://schemas.microsoft.com/office/powerpoint/2010/main" val="127192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E69481-C428-4771-9FA9-CCBED72DD0C4}" type="slidenum">
              <a:rPr lang="en-US" smtClean="0"/>
              <a:t>6</a:t>
            </a:fld>
            <a:endParaRPr lang="en-US"/>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354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471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12"/>
          <p:cNvGrpSpPr>
            <a:grpSpLocks/>
          </p:cNvGrpSpPr>
          <p:nvPr/>
        </p:nvGrpSpPr>
        <p:grpSpPr bwMode="auto">
          <a:xfrm>
            <a:off x="1676400" y="1905000"/>
            <a:ext cx="5867400" cy="0"/>
            <a:chOff x="768" y="3408"/>
            <a:chExt cx="3696" cy="0"/>
          </a:xfrm>
        </p:grpSpPr>
        <p:sp>
          <p:nvSpPr>
            <p:cNvPr id="14342"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 name="Text Box 3"/>
          <p:cNvSpPr txBox="1">
            <a:spLocks noChangeArrowheads="1"/>
          </p:cNvSpPr>
          <p:nvPr/>
        </p:nvSpPr>
        <p:spPr bwMode="auto">
          <a:xfrm>
            <a:off x="152400" y="2819400"/>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b="1" dirty="0" smtClean="0">
                <a:solidFill>
                  <a:schemeClr val="tx2"/>
                </a:solidFill>
                <a:latin typeface="Arial" charset="0"/>
                <a:cs typeface="Times New Roman" pitchFamily="18" charset="0"/>
              </a:rPr>
              <a:t>3.2. IT in Knowledge Management </a:t>
            </a:r>
            <a:endParaRPr lang="en-US" altLang="en-US"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fld id="{B2E69481-C428-4771-9FA9-CCBED72DD0C4}" type="slidenum">
              <a:rPr lang="en-US" smtClean="0"/>
              <a:t>7</a:t>
            </a:fld>
            <a:endParaRPr lang="en-US"/>
          </a:p>
        </p:txBody>
      </p:sp>
    </p:spTree>
    <p:extLst>
      <p:ext uri="{BB962C8B-B14F-4D97-AF65-F5344CB8AC3E}">
        <p14:creationId xmlns:p14="http://schemas.microsoft.com/office/powerpoint/2010/main" val="15929867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482025"/>
            <a:ext cx="571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b="1" cap="all" dirty="0" smtClean="0">
                <a:solidFill>
                  <a:srgbClr val="FF0000"/>
                </a:solidFill>
                <a:latin typeface="Arial" charset="0"/>
                <a:cs typeface="Times New Roman" pitchFamily="18" charset="0"/>
              </a:rPr>
              <a:t>Dimensions of IS</a:t>
            </a:r>
            <a:endParaRPr lang="en-US" altLang="en-US" b="1" cap="all" dirty="0">
              <a:solidFill>
                <a:srgbClr val="FF0000"/>
              </a:solidFill>
              <a:latin typeface="Arial" charset="0"/>
              <a:cs typeface="Times New Roman" pitchFamily="18" charset="0"/>
            </a:endParaRPr>
          </a:p>
        </p:txBody>
      </p:sp>
      <p:sp>
        <p:nvSpPr>
          <p:cNvPr id="35844" name="Text Box 4"/>
          <p:cNvSpPr txBox="1">
            <a:spLocks noChangeArrowheads="1"/>
          </p:cNvSpPr>
          <p:nvPr/>
        </p:nvSpPr>
        <p:spPr bwMode="auto">
          <a:xfrm>
            <a:off x="228600" y="5381625"/>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en-US" altLang="en-US" sz="1800" b="1" dirty="0">
                <a:latin typeface="Arial" charset="0"/>
              </a:rPr>
              <a:t>Using information systems effectively requires an understanding of the organization, management, and information technology shaping the systems. An information system creates value for the firm as an organizational and management solution to challenges posed by the environment.</a:t>
            </a:r>
            <a:endParaRPr lang="en-US" altLang="en-US" sz="1800" dirty="0">
              <a:latin typeface="Arial" charset="0"/>
            </a:endParaRPr>
          </a:p>
        </p:txBody>
      </p:sp>
      <p:sp>
        <p:nvSpPr>
          <p:cNvPr id="95238" name="Rectangle 6"/>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Information Systems Are More Than Computers</a:t>
            </a:r>
          </a:p>
        </p:txBody>
      </p:sp>
      <p:pic>
        <p:nvPicPr>
          <p:cNvPr id="35847" name="Picture 7" descr="Fig-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088" y="2200275"/>
            <a:ext cx="3719512"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E69481-C428-4771-9FA9-CCBED72DD0C4}" type="slidenum">
              <a:rPr lang="en-US" smtClean="0"/>
              <a:t>8</a:t>
            </a:fld>
            <a:endParaRPr lang="en-US"/>
          </a:p>
        </p:txBody>
      </p:sp>
    </p:spTree>
    <p:extLst>
      <p:ext uri="{BB962C8B-B14F-4D97-AF65-F5344CB8AC3E}">
        <p14:creationId xmlns:p14="http://schemas.microsoft.com/office/powerpoint/2010/main" val="14203058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idx="1"/>
          </p:nvPr>
        </p:nvSpPr>
        <p:spPr>
          <a:xfrm>
            <a:off x="685800" y="838200"/>
            <a:ext cx="7772400" cy="4495800"/>
          </a:xfrm>
        </p:spPr>
        <p:txBody>
          <a:bodyPr>
            <a:normAutofit lnSpcReduction="10000"/>
          </a:bodyPr>
          <a:lstStyle/>
          <a:p>
            <a:pPr marL="514350" indent="-514350" eaLnBrk="1" hangingPunct="1">
              <a:spcBef>
                <a:spcPct val="15000"/>
              </a:spcBef>
              <a:buAutoNum type="arabicParenR"/>
            </a:pPr>
            <a:r>
              <a:rPr lang="en-US" altLang="en-US" b="1" dirty="0" smtClean="0">
                <a:latin typeface="Arial" charset="0"/>
              </a:rPr>
              <a:t>Organizational </a:t>
            </a:r>
            <a:r>
              <a:rPr lang="en-US" altLang="en-US" b="1" dirty="0">
                <a:latin typeface="Arial" charset="0"/>
              </a:rPr>
              <a:t>D</a:t>
            </a:r>
            <a:r>
              <a:rPr lang="en-US" altLang="en-US" b="1" dirty="0" smtClean="0">
                <a:latin typeface="Arial" charset="0"/>
              </a:rPr>
              <a:t>imension of IS</a:t>
            </a:r>
          </a:p>
          <a:p>
            <a:pPr marL="0" indent="0" eaLnBrk="1" hangingPunct="1">
              <a:spcBef>
                <a:spcPct val="15000"/>
              </a:spcBef>
              <a:buNone/>
            </a:pPr>
            <a:endParaRPr lang="en-US" altLang="en-US" b="1" dirty="0" smtClean="0">
              <a:latin typeface="Arial" charset="0"/>
            </a:endParaRPr>
          </a:p>
          <a:p>
            <a:pPr lvl="1" eaLnBrk="1" hangingPunct="1">
              <a:spcBef>
                <a:spcPct val="15000"/>
              </a:spcBef>
            </a:pPr>
            <a:r>
              <a:rPr lang="en-US" altLang="en-US" dirty="0">
                <a:latin typeface="Arial" charset="0"/>
              </a:rPr>
              <a:t>S</a:t>
            </a:r>
            <a:r>
              <a:rPr lang="en-US" altLang="en-US" dirty="0" smtClean="0">
                <a:latin typeface="Arial" charset="0"/>
              </a:rPr>
              <a:t>tructure: different levels and specialties</a:t>
            </a:r>
          </a:p>
          <a:p>
            <a:pPr marL="914400" lvl="2" indent="0" eaLnBrk="1" hangingPunct="1">
              <a:spcBef>
                <a:spcPct val="15000"/>
              </a:spcBef>
              <a:buNone/>
            </a:pPr>
            <a:endParaRPr lang="en-US" altLang="en-US" dirty="0" smtClean="0">
              <a:latin typeface="Arial" charset="0"/>
            </a:endParaRPr>
          </a:p>
          <a:p>
            <a:pPr lvl="1" eaLnBrk="1" hangingPunct="1">
              <a:spcBef>
                <a:spcPct val="15000"/>
              </a:spcBef>
            </a:pPr>
            <a:r>
              <a:rPr lang="en-US" altLang="en-US" dirty="0">
                <a:latin typeface="Arial" charset="0"/>
              </a:rPr>
              <a:t>B</a:t>
            </a:r>
            <a:r>
              <a:rPr lang="en-US" altLang="en-US" dirty="0" smtClean="0">
                <a:latin typeface="Arial" charset="0"/>
              </a:rPr>
              <a:t>usiness process: Organization coordinate its work through its hierarchy and business process</a:t>
            </a:r>
          </a:p>
          <a:p>
            <a:pPr lvl="1" eaLnBrk="1" hangingPunct="1">
              <a:spcBef>
                <a:spcPct val="15000"/>
              </a:spcBef>
            </a:pPr>
            <a:endParaRPr lang="en-US" altLang="en-US" dirty="0" smtClean="0">
              <a:latin typeface="Arial" charset="0"/>
            </a:endParaRPr>
          </a:p>
          <a:p>
            <a:pPr lvl="1" eaLnBrk="1" hangingPunct="1">
              <a:spcBef>
                <a:spcPct val="15000"/>
              </a:spcBef>
            </a:pPr>
            <a:r>
              <a:rPr lang="en-US" altLang="en-US" dirty="0" smtClean="0">
                <a:latin typeface="Arial" charset="0"/>
              </a:rPr>
              <a:t>Culture and Political: ways of doing things, part is embedded in IS. </a:t>
            </a:r>
          </a:p>
        </p:txBody>
      </p:sp>
      <p:sp>
        <p:nvSpPr>
          <p:cNvPr id="2" name="Slide Number Placeholder 1"/>
          <p:cNvSpPr>
            <a:spLocks noGrp="1"/>
          </p:cNvSpPr>
          <p:nvPr>
            <p:ph type="sldNum" sz="quarter" idx="12"/>
          </p:nvPr>
        </p:nvSpPr>
        <p:spPr/>
        <p:txBody>
          <a:bodyPr/>
          <a:lstStyle/>
          <a:p>
            <a:fld id="{B2E69481-C428-4771-9FA9-CCBED72DD0C4}" type="slidenum">
              <a:rPr lang="en-US" smtClean="0"/>
              <a:t>9</a:t>
            </a:fld>
            <a:endParaRPr lang="en-US"/>
          </a:p>
        </p:txBody>
      </p:sp>
    </p:spTree>
    <p:extLst>
      <p:ext uri="{BB962C8B-B14F-4D97-AF65-F5344CB8AC3E}">
        <p14:creationId xmlns:p14="http://schemas.microsoft.com/office/powerpoint/2010/main" val="6783354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4829</Words>
  <Application>Microsoft Office PowerPoint</Application>
  <PresentationFormat>On-screen Show (4:3)</PresentationFormat>
  <Paragraphs>404</Paragraphs>
  <Slides>52</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Image</vt:lpstr>
      <vt:lpstr>PowerPoint Presentation</vt:lpstr>
      <vt:lpstr>PowerPoint Presentation</vt:lpstr>
      <vt:lpstr>Industrial Evolution</vt:lpstr>
      <vt:lpstr>Building blocks of Industry 4.0</vt:lpstr>
      <vt:lpstr>Impacting all aspect of value chain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Enterprise Knowledge Management  An alternative view</vt:lpstr>
      <vt:lpstr>PowerPoint Presentation</vt:lpstr>
      <vt:lpstr>PowerPoint Presentation</vt:lpstr>
      <vt:lpstr>Role of IT in Implementation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Concept of Strategy</dc:title>
  <dc:creator>User</dc:creator>
  <cp:lastModifiedBy>Rhian Indradewa</cp:lastModifiedBy>
  <cp:revision>115</cp:revision>
  <dcterms:created xsi:type="dcterms:W3CDTF">2013-08-01T03:39:28Z</dcterms:created>
  <dcterms:modified xsi:type="dcterms:W3CDTF">2019-03-29T06:26:53Z</dcterms:modified>
</cp:coreProperties>
</file>