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376" r:id="rId2"/>
    <p:sldId id="499" r:id="rId3"/>
    <p:sldId id="504" r:id="rId4"/>
    <p:sldId id="510" r:id="rId5"/>
    <p:sldId id="511" r:id="rId6"/>
    <p:sldId id="512" r:id="rId7"/>
    <p:sldId id="519" r:id="rId8"/>
    <p:sldId id="520" r:id="rId9"/>
    <p:sldId id="525" r:id="rId10"/>
    <p:sldId id="526" r:id="rId11"/>
    <p:sldId id="527" r:id="rId12"/>
    <p:sldId id="585" r:id="rId13"/>
    <p:sldId id="584" r:id="rId14"/>
    <p:sldId id="573" r:id="rId15"/>
    <p:sldId id="583" r:id="rId16"/>
    <p:sldId id="576" r:id="rId17"/>
    <p:sldId id="550" r:id="rId18"/>
    <p:sldId id="569" r:id="rId19"/>
    <p:sldId id="553" r:id="rId20"/>
    <p:sldId id="577" r:id="rId21"/>
    <p:sldId id="563" r:id="rId22"/>
    <p:sldId id="564" r:id="rId23"/>
    <p:sldId id="560" r:id="rId24"/>
    <p:sldId id="574" r:id="rId25"/>
    <p:sldId id="575" r:id="rId26"/>
    <p:sldId id="578" r:id="rId27"/>
    <p:sldId id="572" r:id="rId28"/>
    <p:sldId id="554" r:id="rId29"/>
    <p:sldId id="555" r:id="rId30"/>
    <p:sldId id="557" r:id="rId31"/>
    <p:sldId id="581" r:id="rId32"/>
    <p:sldId id="582" r:id="rId33"/>
    <p:sldId id="579" r:id="rId34"/>
    <p:sldId id="58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50" d="100"/>
          <a:sy n="50" d="100"/>
        </p:scale>
        <p:origin x="-2580" y="-606"/>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2E6588-E581-4D8E-9DFB-0B7DC585CED2}" type="datetimeFigureOut">
              <a:rPr lang="en-US" smtClean="0"/>
              <a:t>4/4/2019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577E77-0AAE-47DC-A30C-1E38811736A4}" type="slidenum">
              <a:rPr lang="en-US" smtClean="0"/>
              <a:t>‹#›</a:t>
            </a:fld>
            <a:endParaRPr lang="en-US"/>
          </a:p>
        </p:txBody>
      </p:sp>
    </p:spTree>
    <p:extLst>
      <p:ext uri="{BB962C8B-B14F-4D97-AF65-F5344CB8AC3E}">
        <p14:creationId xmlns:p14="http://schemas.microsoft.com/office/powerpoint/2010/main" val="2468539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4582A-9F52-4A38-877F-F0B4601B8E20}" type="datetimeFigureOut">
              <a:rPr lang="en-US" smtClean="0"/>
              <a:t>4/4/2019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A066D-53FF-4080-A939-6F0E48146D99}" type="slidenum">
              <a:rPr lang="en-US" smtClean="0"/>
              <a:t>‹#›</a:t>
            </a:fld>
            <a:endParaRPr lang="en-US"/>
          </a:p>
        </p:txBody>
      </p:sp>
    </p:spTree>
    <p:extLst>
      <p:ext uri="{BB962C8B-B14F-4D97-AF65-F5344CB8AC3E}">
        <p14:creationId xmlns:p14="http://schemas.microsoft.com/office/powerpoint/2010/main" val="4051731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A521BD4A-07CC-43BB-8370-68E5D0FD2E1C}" type="slidenum">
              <a:rPr lang="en-US" altLang="en-US" sz="1000">
                <a:latin typeface="Times New Roman" pitchFamily="18" charset="0"/>
              </a:rPr>
              <a:pPr/>
              <a:t>23</a:t>
            </a:fld>
            <a:endParaRPr lang="en-US" altLang="en-US" sz="1000">
              <a:latin typeface="Times New Roman"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8D835E72-45AE-484B-AA3D-D0F18601881B}" type="slidenum">
              <a:rPr lang="en-US" altLang="en-US" sz="1000">
                <a:latin typeface="Times New Roman" pitchFamily="18" charset="0"/>
              </a:rPr>
              <a:pPr/>
              <a:t>26</a:t>
            </a:fld>
            <a:endParaRPr lang="en-US" altLang="en-US" sz="10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27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6B6A0B7E-2789-41D1-B2FC-BDB38244933C}" type="slidenum">
              <a:rPr lang="en-US" altLang="en-US" sz="1000">
                <a:latin typeface="Times New Roman" pitchFamily="18" charset="0"/>
              </a:rPr>
              <a:pPr/>
              <a:t>28</a:t>
            </a:fld>
            <a:endParaRPr lang="en-US" altLang="en-US" sz="100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BC640D76-59A0-41F6-90EE-9260967C2115}" type="slidenum">
              <a:rPr lang="en-US" altLang="en-US" sz="1000">
                <a:latin typeface="Times New Roman" pitchFamily="18" charset="0"/>
              </a:rPr>
              <a:pPr/>
              <a:t>29</a:t>
            </a:fld>
            <a:endParaRPr lang="en-US" altLang="en-US" sz="100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283F4B56-19DB-4723-AB45-6958FF23B391}" type="slidenum">
              <a:rPr lang="en-US" altLang="en-US" sz="1000">
                <a:latin typeface="Times New Roman" pitchFamily="18" charset="0"/>
              </a:rPr>
              <a:pPr/>
              <a:t>30</a:t>
            </a:fld>
            <a:endParaRPr lang="en-US" altLang="en-US" sz="100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BC640D76-59A0-41F6-90EE-9260967C2115}" type="slidenum">
              <a:rPr lang="en-US" altLang="en-US" sz="1000">
                <a:latin typeface="Times New Roman" pitchFamily="18" charset="0"/>
              </a:rPr>
              <a:pPr/>
              <a:t>32</a:t>
            </a:fld>
            <a:endParaRPr lang="en-US" altLang="en-US" sz="100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BC640D76-59A0-41F6-90EE-9260967C2115}" type="slidenum">
              <a:rPr lang="en-US" altLang="en-US" sz="1000">
                <a:latin typeface="Times New Roman" pitchFamily="18" charset="0"/>
              </a:rPr>
              <a:pPr/>
              <a:t>34</a:t>
            </a:fld>
            <a:endParaRPr lang="en-US" altLang="en-US" sz="100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43000" y="685800"/>
            <a:ext cx="4572000" cy="3429000"/>
          </a:xfrm>
          <a:ln/>
        </p:spPr>
      </p:sp>
      <p:sp>
        <p:nvSpPr>
          <p:cNvPr id="716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5060B1DC-139F-4F22-A819-E541F438EC1C}" type="slidenum">
              <a:rPr lang="en-US" altLang="en-US" sz="1000">
                <a:latin typeface="Times New Roman" pitchFamily="18" charset="0"/>
              </a:rPr>
              <a:pPr/>
              <a:t>17</a:t>
            </a:fld>
            <a:endParaRPr lang="en-US" altLang="en-US" sz="100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53C84D49-A52A-4904-B2B1-20A97C8B39EB}" type="slidenum">
              <a:rPr lang="en-US" altLang="en-US" sz="1000">
                <a:latin typeface="Times New Roman" pitchFamily="18" charset="0"/>
              </a:rPr>
              <a:pPr/>
              <a:t>18</a:t>
            </a:fld>
            <a:endParaRPr lang="en-US" altLang="en-US" sz="100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ED0D9192-EE0B-4455-96B9-DD65ED0A404F}" type="slidenum">
              <a:rPr lang="en-US" altLang="en-US" sz="1000">
                <a:latin typeface="Times New Roman" pitchFamily="18" charset="0"/>
              </a:rPr>
              <a:pPr/>
              <a:t>19</a:t>
            </a:fld>
            <a:endParaRPr lang="en-US" altLang="en-US" sz="100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33CEFA3C-05DB-4776-86CC-63C723383D61}" type="slidenum">
              <a:rPr lang="en-US" altLang="en-US" sz="1000">
                <a:latin typeface="Times New Roman" pitchFamily="18" charset="0"/>
              </a:rPr>
              <a:pPr/>
              <a:t>21</a:t>
            </a:fld>
            <a:endParaRPr lang="en-US" altLang="en-US" sz="1000">
              <a:latin typeface="Times New Roman"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8D835E72-45AE-484B-AA3D-D0F18601881B}" type="slidenum">
              <a:rPr lang="en-US" altLang="en-US" sz="1000">
                <a:latin typeface="Times New Roman" pitchFamily="18" charset="0"/>
              </a:rPr>
              <a:pPr/>
              <a:t>22</a:t>
            </a:fld>
            <a:endParaRPr lang="en-US" altLang="en-US" sz="10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520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3443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8390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45856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7607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70196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13086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9024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9146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99666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4583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69481-C428-4771-9FA9-CCBED72DD0C4}" type="slidenum">
              <a:rPr lang="en-US" smtClean="0"/>
              <a:t>‹#›</a:t>
            </a:fld>
            <a:endParaRPr lang="en-US"/>
          </a:p>
        </p:txBody>
      </p:sp>
    </p:spTree>
    <p:extLst>
      <p:ext uri="{BB962C8B-B14F-4D97-AF65-F5344CB8AC3E}">
        <p14:creationId xmlns:p14="http://schemas.microsoft.com/office/powerpoint/2010/main" val="2596300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3.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png"/><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870896" y="358914"/>
            <a:ext cx="5596704" cy="707886"/>
          </a:xfrm>
          <a:prstGeom prst="rect">
            <a:avLst/>
          </a:prstGeom>
          <a:noFill/>
          <a:ln w="12700">
            <a:noFill/>
            <a:miter lim="800000"/>
            <a:headEnd/>
            <a:tailEnd/>
          </a:ln>
          <a:effectLst/>
        </p:spPr>
        <p:txBody>
          <a:bodyPr wrap="square">
            <a:spAutoFit/>
          </a:bodyPr>
          <a:lstStyle/>
          <a:p>
            <a:pPr algn="ctr" eaLnBrk="0" hangingPunct="0">
              <a:defRPr/>
            </a:pPr>
            <a:r>
              <a:rPr lang="en-US" sz="4000" b="1" dirty="0" smtClean="0">
                <a:effectLst>
                  <a:outerShdw blurRad="38100" dist="38100" dir="2700000" algn="tl">
                    <a:srgbClr val="C0C0C0"/>
                  </a:outerShdw>
                </a:effectLst>
              </a:rPr>
              <a:t>WEEK</a:t>
            </a:r>
            <a:r>
              <a:rPr lang="en-US" sz="4000" b="1" dirty="0" smtClean="0">
                <a:effectLst>
                  <a:outerShdw blurRad="38100" dist="38100" dir="2700000" algn="tl">
                    <a:srgbClr val="C0C0C0"/>
                  </a:outerShdw>
                </a:effectLst>
                <a:cs typeface="+mn-cs"/>
              </a:rPr>
              <a:t> 4</a:t>
            </a:r>
            <a:r>
              <a:rPr lang="en-US" sz="1600" b="1" dirty="0" smtClean="0">
                <a:solidFill>
                  <a:srgbClr val="9F0F10"/>
                </a:solidFill>
                <a:effectLst>
                  <a:outerShdw blurRad="38100" dist="38100" dir="2700000" algn="tl">
                    <a:srgbClr val="C0C0C0"/>
                  </a:outerShdw>
                </a:effectLst>
                <a:cs typeface="+mn-cs"/>
              </a:rPr>
              <a:t> </a:t>
            </a:r>
            <a:endParaRPr lang="en-US" sz="1600" b="1" dirty="0">
              <a:solidFill>
                <a:srgbClr val="9F0F10"/>
              </a:solidFill>
              <a:effectLst>
                <a:outerShdw blurRad="38100" dist="38100" dir="2700000" algn="tl">
                  <a:srgbClr val="C0C0C0"/>
                </a:outerShdw>
              </a:effectLst>
              <a:cs typeface="+mn-cs"/>
            </a:endParaRPr>
          </a:p>
        </p:txBody>
      </p:sp>
      <p:sp>
        <p:nvSpPr>
          <p:cNvPr id="2052" name="Text Box 4"/>
          <p:cNvSpPr txBox="1">
            <a:spLocks noChangeArrowheads="1"/>
          </p:cNvSpPr>
          <p:nvPr/>
        </p:nvSpPr>
        <p:spPr bwMode="auto">
          <a:xfrm>
            <a:off x="457200" y="2743200"/>
            <a:ext cx="8382000" cy="2308324"/>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eaLnBrk="0" hangingPunct="0">
              <a:defRPr/>
            </a:pPr>
            <a:r>
              <a:rPr lang="en-US" altLang="en-US" sz="4800" b="1" dirty="0" smtClean="0">
                <a:solidFill>
                  <a:srgbClr val="9F0F10"/>
                </a:solidFill>
                <a:effectLst>
                  <a:outerShdw blurRad="38100" dist="38100" dir="2700000" algn="tl">
                    <a:srgbClr val="C0C0C0"/>
                  </a:outerShdw>
                </a:effectLst>
                <a:latin typeface="Century Schoolbook" pitchFamily="18" charset="0"/>
                <a:cs typeface="Times New Roman" pitchFamily="18" charset="0"/>
              </a:rPr>
              <a:t>KNOWLEDGE MANAGEMENT </a:t>
            </a:r>
          </a:p>
          <a:p>
            <a:pPr algn="ctr" eaLnBrk="0" hangingPunct="0">
              <a:defRPr/>
            </a:pPr>
            <a:r>
              <a:rPr lang="en-US" altLang="en-US" sz="4800" b="1" dirty="0" smtClean="0">
                <a:solidFill>
                  <a:srgbClr val="9F0F10"/>
                </a:solidFill>
                <a:effectLst>
                  <a:outerShdw blurRad="38100" dist="38100" dir="2700000" algn="tl">
                    <a:srgbClr val="C0C0C0"/>
                  </a:outerShdw>
                </a:effectLst>
                <a:latin typeface="Century Schoolbook" pitchFamily="18" charset="0"/>
                <a:cs typeface="Times New Roman" pitchFamily="18" charset="0"/>
              </a:rPr>
              <a:t>CYCLES AND MODEL</a:t>
            </a:r>
            <a:endParaRPr lang="en-US" sz="4800" b="1" dirty="0">
              <a:effectLst>
                <a:outerShdw blurRad="38100" dist="38100" dir="2700000" algn="tl">
                  <a:srgbClr val="C0C0C0"/>
                </a:outerShdw>
              </a:effectLst>
            </a:endParaRPr>
          </a:p>
        </p:txBody>
      </p:sp>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fld id="{B2E69481-C428-4771-9FA9-CCBED72DD0C4}" type="slidenum">
              <a:rPr lang="en-US" smtClean="0"/>
              <a:t>1</a:t>
            </a:fld>
            <a:endParaRPr lang="en-US"/>
          </a:p>
        </p:txBody>
      </p:sp>
    </p:spTree>
    <p:extLst>
      <p:ext uri="{BB962C8B-B14F-4D97-AF65-F5344CB8AC3E}">
        <p14:creationId xmlns:p14="http://schemas.microsoft.com/office/powerpoint/2010/main" val="31911331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D5064F-519D-479E-A5FC-1A1B49C22F14}" type="slidenum">
              <a:rPr lang="en-US" altLang="zh-TW" smtClean="0"/>
              <a:pPr/>
              <a:t>10</a:t>
            </a:fld>
            <a:endParaRPr lang="en-US" altLang="zh-TW" dirty="0"/>
          </a:p>
        </p:txBody>
      </p:sp>
      <p:sp>
        <p:nvSpPr>
          <p:cNvPr id="115714" name="Rectangle 2"/>
          <p:cNvSpPr>
            <a:spLocks noGrp="1" noChangeArrowheads="1"/>
          </p:cNvSpPr>
          <p:nvPr>
            <p:ph type="title"/>
          </p:nvPr>
        </p:nvSpPr>
        <p:spPr/>
        <p:txBody>
          <a:bodyPr/>
          <a:lstStyle/>
          <a:p>
            <a:r>
              <a:rPr lang="en-US" altLang="zh-TW" dirty="0" smtClean="0">
                <a:ea typeface="新細明體" pitchFamily="18" charset="-120"/>
              </a:rPr>
              <a:t>5. Testing </a:t>
            </a:r>
            <a:r>
              <a:rPr lang="en-US" altLang="zh-TW" dirty="0">
                <a:ea typeface="新細明體" pitchFamily="18" charset="-120"/>
              </a:rPr>
              <a:t>the KM System</a:t>
            </a:r>
          </a:p>
        </p:txBody>
      </p:sp>
      <p:sp>
        <p:nvSpPr>
          <p:cNvPr id="115715" name="Rectangle 3"/>
          <p:cNvSpPr>
            <a:spLocks noGrp="1" noChangeArrowheads="1"/>
          </p:cNvSpPr>
          <p:nvPr>
            <p:ph type="body" idx="1"/>
          </p:nvPr>
        </p:nvSpPr>
        <p:spPr/>
        <p:txBody>
          <a:bodyPr/>
          <a:lstStyle/>
          <a:p>
            <a:r>
              <a:rPr lang="en-US" altLang="zh-TW" i="1">
                <a:ea typeface="新細明體" pitchFamily="18" charset="-120"/>
              </a:rPr>
              <a:t>Verification</a:t>
            </a:r>
            <a:r>
              <a:rPr lang="en-US" altLang="zh-TW">
                <a:ea typeface="新細明體" pitchFamily="18" charset="-120"/>
              </a:rPr>
              <a:t> procedure: ensures that the </a:t>
            </a:r>
            <a:r>
              <a:rPr lang="en-US" altLang="zh-TW" i="1">
                <a:ea typeface="新細明體" pitchFamily="18" charset="-120"/>
              </a:rPr>
              <a:t>system is right</a:t>
            </a:r>
            <a:endParaRPr lang="en-US" altLang="zh-TW">
              <a:ea typeface="新細明體" pitchFamily="18" charset="-120"/>
            </a:endParaRPr>
          </a:p>
          <a:p>
            <a:r>
              <a:rPr lang="en-US" altLang="zh-TW" i="1">
                <a:ea typeface="新細明體" pitchFamily="18" charset="-120"/>
              </a:rPr>
              <a:t>Validation</a:t>
            </a:r>
            <a:r>
              <a:rPr lang="en-US" altLang="zh-TW">
                <a:ea typeface="新細明體" pitchFamily="18" charset="-120"/>
              </a:rPr>
              <a:t> procedure:  ensures that the system is the </a:t>
            </a:r>
            <a:r>
              <a:rPr lang="en-US" altLang="zh-TW" i="1">
                <a:ea typeface="新細明體" pitchFamily="18" charset="-120"/>
              </a:rPr>
              <a:t>right system</a:t>
            </a:r>
            <a:endParaRPr lang="en-US" altLang="zh-TW">
              <a:ea typeface="新細明體" pitchFamily="18" charset="-120"/>
            </a:endParaRPr>
          </a:p>
          <a:p>
            <a:r>
              <a:rPr lang="en-US" altLang="zh-TW">
                <a:ea typeface="新細明體" pitchFamily="18" charset="-120"/>
              </a:rPr>
              <a:t>Validation of KM systems is not foolproof</a:t>
            </a:r>
          </a:p>
        </p:txBody>
      </p:sp>
    </p:spTree>
    <p:extLst>
      <p:ext uri="{BB962C8B-B14F-4D97-AF65-F5344CB8AC3E}">
        <p14:creationId xmlns:p14="http://schemas.microsoft.com/office/powerpoint/2010/main" val="208807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6DEF84-6734-477E-BD1B-D3ACD6859743}" type="slidenum">
              <a:rPr lang="en-US" altLang="zh-TW" smtClean="0"/>
              <a:pPr/>
              <a:t>11</a:t>
            </a:fld>
            <a:endParaRPr lang="en-US" altLang="zh-TW" dirty="0"/>
          </a:p>
        </p:txBody>
      </p:sp>
      <p:sp>
        <p:nvSpPr>
          <p:cNvPr id="117762" name="Rectangle 2"/>
          <p:cNvSpPr>
            <a:spLocks noGrp="1" noChangeArrowheads="1"/>
          </p:cNvSpPr>
          <p:nvPr>
            <p:ph type="title"/>
          </p:nvPr>
        </p:nvSpPr>
        <p:spPr/>
        <p:txBody>
          <a:bodyPr/>
          <a:lstStyle/>
          <a:p>
            <a:r>
              <a:rPr lang="en-US" altLang="zh-TW" dirty="0" smtClean="0">
                <a:ea typeface="新細明體" pitchFamily="18" charset="-120"/>
              </a:rPr>
              <a:t>6. Implementing </a:t>
            </a:r>
            <a:r>
              <a:rPr lang="en-US" altLang="zh-TW" dirty="0">
                <a:ea typeface="新細明體" pitchFamily="18" charset="-120"/>
              </a:rPr>
              <a:t>the KM System</a:t>
            </a:r>
          </a:p>
        </p:txBody>
      </p:sp>
      <p:sp>
        <p:nvSpPr>
          <p:cNvPr id="117763" name="Rectangle 3"/>
          <p:cNvSpPr>
            <a:spLocks noGrp="1" noChangeArrowheads="1"/>
          </p:cNvSpPr>
          <p:nvPr>
            <p:ph type="body" idx="1"/>
          </p:nvPr>
        </p:nvSpPr>
        <p:spPr/>
        <p:txBody>
          <a:bodyPr/>
          <a:lstStyle/>
          <a:p>
            <a:pPr>
              <a:lnSpc>
                <a:spcPct val="90000"/>
              </a:lnSpc>
            </a:pPr>
            <a:r>
              <a:rPr lang="en-US" altLang="zh-TW" sz="2400" i="1">
                <a:ea typeface="新細明體" pitchFamily="18" charset="-120"/>
              </a:rPr>
              <a:t>Converting </a:t>
            </a:r>
            <a:r>
              <a:rPr lang="en-US" altLang="zh-TW" sz="2400">
                <a:ea typeface="新細明體" pitchFamily="18" charset="-120"/>
              </a:rPr>
              <a:t>a new KM system into actual operation</a:t>
            </a:r>
          </a:p>
          <a:p>
            <a:pPr>
              <a:lnSpc>
                <a:spcPct val="90000"/>
              </a:lnSpc>
            </a:pPr>
            <a:r>
              <a:rPr lang="en-US" altLang="zh-TW" sz="2400">
                <a:ea typeface="新細明體" pitchFamily="18" charset="-120"/>
              </a:rPr>
              <a:t>This phase includes</a:t>
            </a:r>
            <a:r>
              <a:rPr lang="en-US" altLang="zh-TW" sz="2400" i="1">
                <a:ea typeface="新細明體" pitchFamily="18" charset="-120"/>
              </a:rPr>
              <a:t> conversion</a:t>
            </a:r>
            <a:r>
              <a:rPr lang="en-US" altLang="zh-TW" sz="2400">
                <a:ea typeface="新細明體" pitchFamily="18" charset="-120"/>
              </a:rPr>
              <a:t> of data or files</a:t>
            </a:r>
          </a:p>
          <a:p>
            <a:pPr>
              <a:lnSpc>
                <a:spcPct val="90000"/>
              </a:lnSpc>
            </a:pPr>
            <a:r>
              <a:rPr lang="en-US" altLang="zh-TW" sz="2400">
                <a:ea typeface="新細明體" pitchFamily="18" charset="-120"/>
              </a:rPr>
              <a:t>This phase also includes user training</a:t>
            </a:r>
          </a:p>
          <a:p>
            <a:pPr>
              <a:lnSpc>
                <a:spcPct val="90000"/>
              </a:lnSpc>
            </a:pPr>
            <a:r>
              <a:rPr lang="en-US" altLang="zh-TW" sz="2400">
                <a:ea typeface="新細明體" pitchFamily="18" charset="-120"/>
              </a:rPr>
              <a:t>Quality assurance is paramount, which includes checking for:</a:t>
            </a:r>
          </a:p>
          <a:p>
            <a:pPr lvl="1">
              <a:lnSpc>
                <a:spcPct val="90000"/>
              </a:lnSpc>
            </a:pPr>
            <a:r>
              <a:rPr lang="en-US" altLang="zh-TW" sz="2400" i="1">
                <a:ea typeface="新細明體" pitchFamily="18" charset="-120"/>
              </a:rPr>
              <a:t>Reasoning errors</a:t>
            </a:r>
          </a:p>
          <a:p>
            <a:pPr lvl="1">
              <a:lnSpc>
                <a:spcPct val="90000"/>
              </a:lnSpc>
            </a:pPr>
            <a:r>
              <a:rPr lang="en-US" altLang="zh-TW" sz="2400" i="1">
                <a:ea typeface="新細明體" pitchFamily="18" charset="-120"/>
              </a:rPr>
              <a:t>Ambiguity</a:t>
            </a:r>
          </a:p>
          <a:p>
            <a:pPr lvl="1">
              <a:lnSpc>
                <a:spcPct val="90000"/>
              </a:lnSpc>
            </a:pPr>
            <a:r>
              <a:rPr lang="en-US" altLang="zh-TW" sz="2400" i="1">
                <a:ea typeface="新細明體" pitchFamily="18" charset="-120"/>
              </a:rPr>
              <a:t>Incompleteness</a:t>
            </a:r>
          </a:p>
          <a:p>
            <a:pPr lvl="1">
              <a:lnSpc>
                <a:spcPct val="90000"/>
              </a:lnSpc>
            </a:pPr>
            <a:r>
              <a:rPr lang="en-US" altLang="zh-TW" sz="2400" i="1">
                <a:ea typeface="新細明體" pitchFamily="18" charset="-120"/>
              </a:rPr>
              <a:t>False representation (false positive and false negative)</a:t>
            </a:r>
          </a:p>
        </p:txBody>
      </p:sp>
    </p:spTree>
    <p:extLst>
      <p:ext uri="{BB962C8B-B14F-4D97-AF65-F5344CB8AC3E}">
        <p14:creationId xmlns:p14="http://schemas.microsoft.com/office/powerpoint/2010/main" val="1002721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6DEF84-6734-477E-BD1B-D3ACD6859743}" type="slidenum">
              <a:rPr lang="en-US" altLang="zh-TW" smtClean="0"/>
              <a:pPr/>
              <a:t>12</a:t>
            </a:fld>
            <a:endParaRPr lang="en-US" altLang="zh-TW" dirty="0"/>
          </a:p>
        </p:txBody>
      </p:sp>
      <p:sp>
        <p:nvSpPr>
          <p:cNvPr id="117762" name="Rectangle 2"/>
          <p:cNvSpPr>
            <a:spLocks noGrp="1" noChangeArrowheads="1"/>
          </p:cNvSpPr>
          <p:nvPr>
            <p:ph type="title"/>
          </p:nvPr>
        </p:nvSpPr>
        <p:spPr>
          <a:xfrm>
            <a:off x="0" y="274638"/>
            <a:ext cx="8991600" cy="1143000"/>
          </a:xfrm>
        </p:spPr>
        <p:txBody>
          <a:bodyPr>
            <a:normAutofit fontScale="90000"/>
          </a:bodyPr>
          <a:lstStyle/>
          <a:p>
            <a:r>
              <a:rPr lang="en-US" altLang="zh-TW" dirty="0">
                <a:ea typeface="新細明體" pitchFamily="18" charset="-120"/>
              </a:rPr>
              <a:t>7. Manage change and reward structure</a:t>
            </a:r>
            <a:endParaRPr lang="en-US" altLang="zh-TW" dirty="0">
              <a:ea typeface="新細明體" pitchFamily="18" charset="-120"/>
            </a:endParaRPr>
          </a:p>
        </p:txBody>
      </p:sp>
      <p:sp>
        <p:nvSpPr>
          <p:cNvPr id="117763" name="Rectangle 3"/>
          <p:cNvSpPr>
            <a:spLocks noGrp="1" noChangeArrowheads="1"/>
          </p:cNvSpPr>
          <p:nvPr>
            <p:ph type="body" idx="1"/>
          </p:nvPr>
        </p:nvSpPr>
        <p:spPr/>
        <p:txBody>
          <a:bodyPr>
            <a:normAutofit/>
          </a:bodyPr>
          <a:lstStyle/>
          <a:p>
            <a:pPr>
              <a:lnSpc>
                <a:spcPct val="90000"/>
              </a:lnSpc>
            </a:pPr>
            <a:r>
              <a:rPr lang="en-US" altLang="zh-TW" dirty="0" smtClean="0">
                <a:ea typeface="新細明體" pitchFamily="18" charset="-120"/>
              </a:rPr>
              <a:t>Change management / continuous improvement</a:t>
            </a:r>
          </a:p>
          <a:p>
            <a:pPr>
              <a:lnSpc>
                <a:spcPct val="90000"/>
              </a:lnSpc>
            </a:pPr>
            <a:r>
              <a:rPr lang="en-US" altLang="zh-TW" dirty="0" smtClean="0">
                <a:ea typeface="新細明體" pitchFamily="18" charset="-120"/>
              </a:rPr>
              <a:t>Based on existing condition and dynamic business environment</a:t>
            </a:r>
          </a:p>
          <a:p>
            <a:pPr>
              <a:lnSpc>
                <a:spcPct val="90000"/>
              </a:lnSpc>
            </a:pPr>
            <a:r>
              <a:rPr lang="en-US" altLang="zh-TW" dirty="0" smtClean="0">
                <a:ea typeface="新細明體" pitchFamily="18" charset="-120"/>
              </a:rPr>
              <a:t>Reward structure based on contribution and performance</a:t>
            </a:r>
            <a:endParaRPr lang="en-US" altLang="zh-TW" dirty="0">
              <a:ea typeface="新細明體" pitchFamily="18" charset="-120"/>
            </a:endParaRPr>
          </a:p>
        </p:txBody>
      </p:sp>
    </p:spTree>
    <p:extLst>
      <p:ext uri="{BB962C8B-B14F-4D97-AF65-F5344CB8AC3E}">
        <p14:creationId xmlns:p14="http://schemas.microsoft.com/office/powerpoint/2010/main" val="54497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6DEF84-6734-477E-BD1B-D3ACD6859743}" type="slidenum">
              <a:rPr lang="en-US" altLang="zh-TW" smtClean="0"/>
              <a:pPr/>
              <a:t>13</a:t>
            </a:fld>
            <a:endParaRPr lang="en-US" altLang="zh-TW" dirty="0"/>
          </a:p>
        </p:txBody>
      </p:sp>
      <p:sp>
        <p:nvSpPr>
          <p:cNvPr id="117762" name="Rectangle 2"/>
          <p:cNvSpPr>
            <a:spLocks noGrp="1" noChangeArrowheads="1"/>
          </p:cNvSpPr>
          <p:nvPr>
            <p:ph type="title"/>
          </p:nvPr>
        </p:nvSpPr>
        <p:spPr>
          <a:xfrm>
            <a:off x="0" y="274638"/>
            <a:ext cx="8991600" cy="1143000"/>
          </a:xfrm>
        </p:spPr>
        <p:txBody>
          <a:bodyPr>
            <a:normAutofit/>
          </a:bodyPr>
          <a:lstStyle/>
          <a:p>
            <a:r>
              <a:rPr lang="en-US" altLang="zh-TW" dirty="0" smtClean="0">
                <a:ea typeface="新細明體" pitchFamily="18" charset="-120"/>
              </a:rPr>
              <a:t>8. </a:t>
            </a:r>
            <a:r>
              <a:rPr lang="en-US" altLang="zh-TW" dirty="0">
                <a:ea typeface="新細明體" pitchFamily="18" charset="-120"/>
              </a:rPr>
              <a:t>Post-system evaluation</a:t>
            </a:r>
            <a:endParaRPr lang="en-US" altLang="zh-TW" dirty="0">
              <a:ea typeface="新細明體" pitchFamily="18" charset="-120"/>
            </a:endParaRPr>
          </a:p>
        </p:txBody>
      </p:sp>
      <p:sp>
        <p:nvSpPr>
          <p:cNvPr id="117763" name="Rectangle 3"/>
          <p:cNvSpPr>
            <a:spLocks noGrp="1" noChangeArrowheads="1"/>
          </p:cNvSpPr>
          <p:nvPr>
            <p:ph type="body" idx="1"/>
          </p:nvPr>
        </p:nvSpPr>
        <p:spPr/>
        <p:txBody>
          <a:bodyPr>
            <a:normAutofit/>
          </a:bodyPr>
          <a:lstStyle/>
          <a:p>
            <a:pPr>
              <a:lnSpc>
                <a:spcPct val="90000"/>
              </a:lnSpc>
            </a:pPr>
            <a:r>
              <a:rPr lang="en-US" altLang="zh-TW" dirty="0" smtClean="0">
                <a:ea typeface="新細明體" pitchFamily="18" charset="-120"/>
              </a:rPr>
              <a:t>Review the systems effectiveness</a:t>
            </a:r>
          </a:p>
          <a:p>
            <a:pPr>
              <a:lnSpc>
                <a:spcPct val="90000"/>
              </a:lnSpc>
            </a:pPr>
            <a:r>
              <a:rPr lang="en-US" altLang="zh-TW" dirty="0" smtClean="0">
                <a:ea typeface="新細明體" pitchFamily="18" charset="-120"/>
              </a:rPr>
              <a:t>Improve the system</a:t>
            </a:r>
            <a:endParaRPr lang="en-US" altLang="zh-TW" dirty="0">
              <a:ea typeface="新細明體" pitchFamily="18" charset="-120"/>
            </a:endParaRPr>
          </a:p>
        </p:txBody>
      </p:sp>
    </p:spTree>
    <p:extLst>
      <p:ext uri="{BB962C8B-B14F-4D97-AF65-F5344CB8AC3E}">
        <p14:creationId xmlns:p14="http://schemas.microsoft.com/office/powerpoint/2010/main" val="354036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152400" y="2819400"/>
            <a:ext cx="9067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b="1" dirty="0" smtClean="0">
                <a:solidFill>
                  <a:schemeClr val="tx2"/>
                </a:solidFill>
                <a:latin typeface="Arial" charset="0"/>
                <a:cs typeface="Times New Roman" pitchFamily="18" charset="0"/>
              </a:rPr>
              <a:t>4.2. Knowledge Management Cycles</a:t>
            </a:r>
            <a:endParaRPr lang="en-US" altLang="en-US"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14</a:t>
            </a:fld>
            <a:endParaRPr lang="en-US"/>
          </a:p>
        </p:txBody>
      </p:sp>
    </p:spTree>
    <p:extLst>
      <p:ext uri="{BB962C8B-B14F-4D97-AF65-F5344CB8AC3E}">
        <p14:creationId xmlns:p14="http://schemas.microsoft.com/office/powerpoint/2010/main" val="28208729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2E69481-C428-4771-9FA9-CCBED72DD0C4}" type="slidenum">
              <a:rPr lang="en-US" smtClean="0"/>
              <a:t>15</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95412"/>
            <a:ext cx="9127998" cy="3579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Box 3"/>
          <p:cNvSpPr txBox="1">
            <a:spLocks noChangeArrowheads="1"/>
          </p:cNvSpPr>
          <p:nvPr/>
        </p:nvSpPr>
        <p:spPr bwMode="auto">
          <a:xfrm>
            <a:off x="152400" y="533400"/>
            <a:ext cx="9067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b="1" dirty="0" smtClean="0">
                <a:solidFill>
                  <a:schemeClr val="tx2"/>
                </a:solidFill>
                <a:latin typeface="Arial" charset="0"/>
                <a:cs typeface="Times New Roman" pitchFamily="18" charset="0"/>
              </a:rPr>
              <a:t>Knowledge Management Cycles</a:t>
            </a:r>
            <a:endParaRPr lang="en-US" altLang="en-US" b="1" dirty="0">
              <a:solidFill>
                <a:schemeClr val="tx2"/>
              </a:solidFill>
              <a:latin typeface="Arial" charset="0"/>
              <a:cs typeface="Times New Roman" pitchFamily="18" charset="0"/>
            </a:endParaRPr>
          </a:p>
        </p:txBody>
      </p:sp>
    </p:spTree>
    <p:extLst>
      <p:ext uri="{BB962C8B-B14F-4D97-AF65-F5344CB8AC3E}">
        <p14:creationId xmlns:p14="http://schemas.microsoft.com/office/powerpoint/2010/main" val="690189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0"/>
          </p:nvPr>
        </p:nvSpPr>
        <p:spPr>
          <a:xfrm>
            <a:off x="6661639" y="62484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r"/>
            <a:fld id="{0D5B7C3F-89D2-46A9-ACB4-04F5024F8E89}" type="slidenum">
              <a:rPr lang="en-US" altLang="en-US" b="0" smtClean="0">
                <a:latin typeface="Times New Roman" pitchFamily="18" charset="0"/>
              </a:rPr>
              <a:pPr algn="r"/>
              <a:t>16</a:t>
            </a:fld>
            <a:endParaRPr lang="en-US" altLang="en-US" b="0" dirty="0" smtClean="0">
              <a:latin typeface="Times New Roman" pitchFamily="18" charset="0"/>
            </a:endParaRPr>
          </a:p>
        </p:txBody>
      </p:sp>
      <p:grpSp>
        <p:nvGrpSpPr>
          <p:cNvPr id="3076" name="Group 2"/>
          <p:cNvGrpSpPr>
            <a:grpSpLocks/>
          </p:cNvGrpSpPr>
          <p:nvPr/>
        </p:nvGrpSpPr>
        <p:grpSpPr bwMode="auto">
          <a:xfrm>
            <a:off x="4804997" y="2087563"/>
            <a:ext cx="3074377" cy="3567112"/>
            <a:chOff x="3390" y="1219"/>
            <a:chExt cx="2098" cy="2247"/>
          </a:xfrm>
        </p:grpSpPr>
        <p:sp>
          <p:nvSpPr>
            <p:cNvPr id="3092" name="Freeform 3"/>
            <p:cNvSpPr>
              <a:spLocks/>
            </p:cNvSpPr>
            <p:nvPr/>
          </p:nvSpPr>
          <p:spPr bwMode="auto">
            <a:xfrm>
              <a:off x="3462" y="1219"/>
              <a:ext cx="1319" cy="1753"/>
            </a:xfrm>
            <a:custGeom>
              <a:avLst/>
              <a:gdLst>
                <a:gd name="T0" fmla="*/ 798 w 1319"/>
                <a:gd name="T1" fmla="*/ 233 h 1753"/>
                <a:gd name="T2" fmla="*/ 750 w 1319"/>
                <a:gd name="T3" fmla="*/ 244 h 1753"/>
                <a:gd name="T4" fmla="*/ 713 w 1319"/>
                <a:gd name="T5" fmla="*/ 253 h 1753"/>
                <a:gd name="T6" fmla="*/ 674 w 1319"/>
                <a:gd name="T7" fmla="*/ 266 h 1753"/>
                <a:gd name="T8" fmla="*/ 635 w 1319"/>
                <a:gd name="T9" fmla="*/ 280 h 1753"/>
                <a:gd name="T10" fmla="*/ 590 w 1319"/>
                <a:gd name="T11" fmla="*/ 299 h 1753"/>
                <a:gd name="T12" fmla="*/ 547 w 1319"/>
                <a:gd name="T13" fmla="*/ 319 h 1753"/>
                <a:gd name="T14" fmla="*/ 505 w 1319"/>
                <a:gd name="T15" fmla="*/ 341 h 1753"/>
                <a:gd name="T16" fmla="*/ 468 w 1319"/>
                <a:gd name="T17" fmla="*/ 365 h 1753"/>
                <a:gd name="T18" fmla="*/ 432 w 1319"/>
                <a:gd name="T19" fmla="*/ 389 h 1753"/>
                <a:gd name="T20" fmla="*/ 392 w 1319"/>
                <a:gd name="T21" fmla="*/ 420 h 1753"/>
                <a:gd name="T22" fmla="*/ 357 w 1319"/>
                <a:gd name="T23" fmla="*/ 448 h 1753"/>
                <a:gd name="T24" fmla="*/ 302 w 1319"/>
                <a:gd name="T25" fmla="*/ 500 h 1753"/>
                <a:gd name="T26" fmla="*/ 254 w 1319"/>
                <a:gd name="T27" fmla="*/ 551 h 1753"/>
                <a:gd name="T28" fmla="*/ 216 w 1319"/>
                <a:gd name="T29" fmla="*/ 599 h 1753"/>
                <a:gd name="T30" fmla="*/ 176 w 1319"/>
                <a:gd name="T31" fmla="*/ 655 h 1753"/>
                <a:gd name="T32" fmla="*/ 138 w 1319"/>
                <a:gd name="T33" fmla="*/ 716 h 1753"/>
                <a:gd name="T34" fmla="*/ 106 w 1319"/>
                <a:gd name="T35" fmla="*/ 775 h 1753"/>
                <a:gd name="T36" fmla="*/ 77 w 1319"/>
                <a:gd name="T37" fmla="*/ 842 h 1753"/>
                <a:gd name="T38" fmla="*/ 53 w 1319"/>
                <a:gd name="T39" fmla="*/ 913 h 1753"/>
                <a:gd name="T40" fmla="*/ 28 w 1319"/>
                <a:gd name="T41" fmla="*/ 1001 h 1753"/>
                <a:gd name="T42" fmla="*/ 13 w 1319"/>
                <a:gd name="T43" fmla="*/ 1087 h 1753"/>
                <a:gd name="T44" fmla="*/ 1 w 1319"/>
                <a:gd name="T45" fmla="*/ 1198 h 1753"/>
                <a:gd name="T46" fmla="*/ 1 w 1319"/>
                <a:gd name="T47" fmla="*/ 1294 h 1753"/>
                <a:gd name="T48" fmla="*/ 10 w 1319"/>
                <a:gd name="T49" fmla="*/ 1381 h 1753"/>
                <a:gd name="T50" fmla="*/ 24 w 1319"/>
                <a:gd name="T51" fmla="*/ 1471 h 1753"/>
                <a:gd name="T52" fmla="*/ 51 w 1319"/>
                <a:gd name="T53" fmla="*/ 1571 h 1753"/>
                <a:gd name="T54" fmla="*/ 83 w 1319"/>
                <a:gd name="T55" fmla="*/ 1663 h 1753"/>
                <a:gd name="T56" fmla="*/ 133 w 1319"/>
                <a:gd name="T57" fmla="*/ 1752 h 1753"/>
                <a:gd name="T58" fmla="*/ 501 w 1319"/>
                <a:gd name="T59" fmla="*/ 1470 h 1753"/>
                <a:gd name="T60" fmla="*/ 476 w 1319"/>
                <a:gd name="T61" fmla="*/ 1399 h 1753"/>
                <a:gd name="T62" fmla="*/ 461 w 1319"/>
                <a:gd name="T63" fmla="*/ 1330 h 1753"/>
                <a:gd name="T64" fmla="*/ 456 w 1319"/>
                <a:gd name="T65" fmla="*/ 1265 h 1753"/>
                <a:gd name="T66" fmla="*/ 458 w 1319"/>
                <a:gd name="T67" fmla="*/ 1192 h 1753"/>
                <a:gd name="T68" fmla="*/ 470 w 1319"/>
                <a:gd name="T69" fmla="*/ 1112 h 1753"/>
                <a:gd name="T70" fmla="*/ 493 w 1319"/>
                <a:gd name="T71" fmla="*/ 1040 h 1753"/>
                <a:gd name="T72" fmla="*/ 523 w 1319"/>
                <a:gd name="T73" fmla="*/ 976 h 1753"/>
                <a:gd name="T74" fmla="*/ 551 w 1319"/>
                <a:gd name="T75" fmla="*/ 931 h 1753"/>
                <a:gd name="T76" fmla="*/ 581 w 1319"/>
                <a:gd name="T77" fmla="*/ 891 h 1753"/>
                <a:gd name="T78" fmla="*/ 614 w 1319"/>
                <a:gd name="T79" fmla="*/ 855 h 1753"/>
                <a:gd name="T80" fmla="*/ 648 w 1319"/>
                <a:gd name="T81" fmla="*/ 821 h 1753"/>
                <a:gd name="T82" fmla="*/ 692 w 1319"/>
                <a:gd name="T83" fmla="*/ 789 h 1753"/>
                <a:gd name="T84" fmla="*/ 729 w 1319"/>
                <a:gd name="T85" fmla="*/ 765 h 1753"/>
                <a:gd name="T86" fmla="*/ 776 w 1319"/>
                <a:gd name="T87" fmla="*/ 740 h 1753"/>
                <a:gd name="T88" fmla="*/ 815 w 1319"/>
                <a:gd name="T89" fmla="*/ 725 h 1753"/>
                <a:gd name="T90" fmla="*/ 874 w 1319"/>
                <a:gd name="T91" fmla="*/ 713 h 1753"/>
                <a:gd name="T92" fmla="*/ 932 w 1319"/>
                <a:gd name="T93" fmla="*/ 707 h 1753"/>
                <a:gd name="T94" fmla="*/ 948 w 1319"/>
                <a:gd name="T95" fmla="*/ 962 h 1753"/>
                <a:gd name="T96" fmla="*/ 949 w 1319"/>
                <a:gd name="T97" fmla="*/ 0 h 1753"/>
                <a:gd name="T98" fmla="*/ 929 w 1319"/>
                <a:gd name="T99" fmla="*/ 221 h 1753"/>
                <a:gd name="T100" fmla="*/ 870 w 1319"/>
                <a:gd name="T101" fmla="*/ 224 h 1753"/>
                <a:gd name="T102" fmla="*/ 816 w 1319"/>
                <a:gd name="T103" fmla="*/ 230 h 175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19"/>
                <a:gd name="T157" fmla="*/ 0 h 1753"/>
                <a:gd name="T158" fmla="*/ 1319 w 1319"/>
                <a:gd name="T159" fmla="*/ 1753 h 175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19" h="1753">
                  <a:moveTo>
                    <a:pt x="816" y="230"/>
                  </a:moveTo>
                  <a:lnTo>
                    <a:pt x="798" y="233"/>
                  </a:lnTo>
                  <a:lnTo>
                    <a:pt x="774" y="238"/>
                  </a:lnTo>
                  <a:lnTo>
                    <a:pt x="750" y="244"/>
                  </a:lnTo>
                  <a:lnTo>
                    <a:pt x="733" y="248"/>
                  </a:lnTo>
                  <a:lnTo>
                    <a:pt x="713" y="253"/>
                  </a:lnTo>
                  <a:lnTo>
                    <a:pt x="694" y="260"/>
                  </a:lnTo>
                  <a:lnTo>
                    <a:pt x="674" y="266"/>
                  </a:lnTo>
                  <a:lnTo>
                    <a:pt x="656" y="271"/>
                  </a:lnTo>
                  <a:lnTo>
                    <a:pt x="635" y="280"/>
                  </a:lnTo>
                  <a:lnTo>
                    <a:pt x="611" y="291"/>
                  </a:lnTo>
                  <a:lnTo>
                    <a:pt x="590" y="299"/>
                  </a:lnTo>
                  <a:lnTo>
                    <a:pt x="570" y="309"/>
                  </a:lnTo>
                  <a:lnTo>
                    <a:pt x="547" y="319"/>
                  </a:lnTo>
                  <a:lnTo>
                    <a:pt x="525" y="331"/>
                  </a:lnTo>
                  <a:lnTo>
                    <a:pt x="505" y="341"/>
                  </a:lnTo>
                  <a:lnTo>
                    <a:pt x="485" y="354"/>
                  </a:lnTo>
                  <a:lnTo>
                    <a:pt x="468" y="365"/>
                  </a:lnTo>
                  <a:lnTo>
                    <a:pt x="451" y="378"/>
                  </a:lnTo>
                  <a:lnTo>
                    <a:pt x="432" y="389"/>
                  </a:lnTo>
                  <a:lnTo>
                    <a:pt x="411" y="405"/>
                  </a:lnTo>
                  <a:lnTo>
                    <a:pt x="392" y="420"/>
                  </a:lnTo>
                  <a:lnTo>
                    <a:pt x="374" y="435"/>
                  </a:lnTo>
                  <a:lnTo>
                    <a:pt x="357" y="448"/>
                  </a:lnTo>
                  <a:lnTo>
                    <a:pt x="330" y="472"/>
                  </a:lnTo>
                  <a:lnTo>
                    <a:pt x="302" y="500"/>
                  </a:lnTo>
                  <a:lnTo>
                    <a:pt x="280" y="521"/>
                  </a:lnTo>
                  <a:lnTo>
                    <a:pt x="254" y="551"/>
                  </a:lnTo>
                  <a:lnTo>
                    <a:pt x="236" y="574"/>
                  </a:lnTo>
                  <a:lnTo>
                    <a:pt x="216" y="599"/>
                  </a:lnTo>
                  <a:lnTo>
                    <a:pt x="194" y="628"/>
                  </a:lnTo>
                  <a:lnTo>
                    <a:pt x="176" y="655"/>
                  </a:lnTo>
                  <a:lnTo>
                    <a:pt x="157" y="686"/>
                  </a:lnTo>
                  <a:lnTo>
                    <a:pt x="138" y="716"/>
                  </a:lnTo>
                  <a:lnTo>
                    <a:pt x="122" y="748"/>
                  </a:lnTo>
                  <a:lnTo>
                    <a:pt x="106" y="775"/>
                  </a:lnTo>
                  <a:lnTo>
                    <a:pt x="91" y="809"/>
                  </a:lnTo>
                  <a:lnTo>
                    <a:pt x="77" y="842"/>
                  </a:lnTo>
                  <a:lnTo>
                    <a:pt x="65" y="876"/>
                  </a:lnTo>
                  <a:lnTo>
                    <a:pt x="53" y="913"/>
                  </a:lnTo>
                  <a:lnTo>
                    <a:pt x="38" y="959"/>
                  </a:lnTo>
                  <a:lnTo>
                    <a:pt x="28" y="1001"/>
                  </a:lnTo>
                  <a:lnTo>
                    <a:pt x="18" y="1045"/>
                  </a:lnTo>
                  <a:lnTo>
                    <a:pt x="13" y="1087"/>
                  </a:lnTo>
                  <a:lnTo>
                    <a:pt x="6" y="1136"/>
                  </a:lnTo>
                  <a:lnTo>
                    <a:pt x="1" y="1198"/>
                  </a:lnTo>
                  <a:lnTo>
                    <a:pt x="0" y="1246"/>
                  </a:lnTo>
                  <a:lnTo>
                    <a:pt x="1" y="1294"/>
                  </a:lnTo>
                  <a:lnTo>
                    <a:pt x="5" y="1338"/>
                  </a:lnTo>
                  <a:lnTo>
                    <a:pt x="10" y="1381"/>
                  </a:lnTo>
                  <a:lnTo>
                    <a:pt x="15" y="1425"/>
                  </a:lnTo>
                  <a:lnTo>
                    <a:pt x="24" y="1471"/>
                  </a:lnTo>
                  <a:lnTo>
                    <a:pt x="36" y="1520"/>
                  </a:lnTo>
                  <a:lnTo>
                    <a:pt x="51" y="1571"/>
                  </a:lnTo>
                  <a:lnTo>
                    <a:pt x="66" y="1617"/>
                  </a:lnTo>
                  <a:lnTo>
                    <a:pt x="83" y="1663"/>
                  </a:lnTo>
                  <a:lnTo>
                    <a:pt x="108" y="1707"/>
                  </a:lnTo>
                  <a:lnTo>
                    <a:pt x="133" y="1752"/>
                  </a:lnTo>
                  <a:lnTo>
                    <a:pt x="522" y="1514"/>
                  </a:lnTo>
                  <a:lnTo>
                    <a:pt x="501" y="1470"/>
                  </a:lnTo>
                  <a:lnTo>
                    <a:pt x="486" y="1436"/>
                  </a:lnTo>
                  <a:lnTo>
                    <a:pt x="476" y="1399"/>
                  </a:lnTo>
                  <a:lnTo>
                    <a:pt x="467" y="1363"/>
                  </a:lnTo>
                  <a:lnTo>
                    <a:pt x="461" y="1330"/>
                  </a:lnTo>
                  <a:lnTo>
                    <a:pt x="459" y="1297"/>
                  </a:lnTo>
                  <a:lnTo>
                    <a:pt x="456" y="1265"/>
                  </a:lnTo>
                  <a:lnTo>
                    <a:pt x="456" y="1231"/>
                  </a:lnTo>
                  <a:lnTo>
                    <a:pt x="458" y="1192"/>
                  </a:lnTo>
                  <a:lnTo>
                    <a:pt x="463" y="1154"/>
                  </a:lnTo>
                  <a:lnTo>
                    <a:pt x="470" y="1112"/>
                  </a:lnTo>
                  <a:lnTo>
                    <a:pt x="479" y="1079"/>
                  </a:lnTo>
                  <a:lnTo>
                    <a:pt x="493" y="1040"/>
                  </a:lnTo>
                  <a:lnTo>
                    <a:pt x="507" y="1008"/>
                  </a:lnTo>
                  <a:lnTo>
                    <a:pt x="523" y="976"/>
                  </a:lnTo>
                  <a:lnTo>
                    <a:pt x="537" y="951"/>
                  </a:lnTo>
                  <a:lnTo>
                    <a:pt x="551" y="931"/>
                  </a:lnTo>
                  <a:lnTo>
                    <a:pt x="565" y="911"/>
                  </a:lnTo>
                  <a:lnTo>
                    <a:pt x="581" y="891"/>
                  </a:lnTo>
                  <a:lnTo>
                    <a:pt x="599" y="870"/>
                  </a:lnTo>
                  <a:lnTo>
                    <a:pt x="614" y="855"/>
                  </a:lnTo>
                  <a:lnTo>
                    <a:pt x="631" y="837"/>
                  </a:lnTo>
                  <a:lnTo>
                    <a:pt x="648" y="821"/>
                  </a:lnTo>
                  <a:lnTo>
                    <a:pt x="668" y="805"/>
                  </a:lnTo>
                  <a:lnTo>
                    <a:pt x="692" y="789"/>
                  </a:lnTo>
                  <a:lnTo>
                    <a:pt x="712" y="774"/>
                  </a:lnTo>
                  <a:lnTo>
                    <a:pt x="729" y="765"/>
                  </a:lnTo>
                  <a:lnTo>
                    <a:pt x="754" y="749"/>
                  </a:lnTo>
                  <a:lnTo>
                    <a:pt x="776" y="740"/>
                  </a:lnTo>
                  <a:lnTo>
                    <a:pt x="795" y="733"/>
                  </a:lnTo>
                  <a:lnTo>
                    <a:pt x="815" y="725"/>
                  </a:lnTo>
                  <a:lnTo>
                    <a:pt x="846" y="718"/>
                  </a:lnTo>
                  <a:lnTo>
                    <a:pt x="874" y="713"/>
                  </a:lnTo>
                  <a:lnTo>
                    <a:pt x="903" y="709"/>
                  </a:lnTo>
                  <a:lnTo>
                    <a:pt x="932" y="707"/>
                  </a:lnTo>
                  <a:lnTo>
                    <a:pt x="948" y="706"/>
                  </a:lnTo>
                  <a:lnTo>
                    <a:pt x="948" y="962"/>
                  </a:lnTo>
                  <a:lnTo>
                    <a:pt x="1318" y="488"/>
                  </a:lnTo>
                  <a:lnTo>
                    <a:pt x="949" y="0"/>
                  </a:lnTo>
                  <a:lnTo>
                    <a:pt x="949" y="220"/>
                  </a:lnTo>
                  <a:lnTo>
                    <a:pt x="929" y="221"/>
                  </a:lnTo>
                  <a:lnTo>
                    <a:pt x="900" y="222"/>
                  </a:lnTo>
                  <a:lnTo>
                    <a:pt x="870" y="224"/>
                  </a:lnTo>
                  <a:lnTo>
                    <a:pt x="841" y="227"/>
                  </a:lnTo>
                  <a:lnTo>
                    <a:pt x="816" y="230"/>
                  </a:lnTo>
                </a:path>
              </a:pathLst>
            </a:custGeom>
            <a:solidFill>
              <a:srgbClr val="F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endParaRPr lang="en-US" altLang="en-US"/>
            </a:p>
          </p:txBody>
        </p:sp>
        <p:sp>
          <p:nvSpPr>
            <p:cNvPr id="3093" name="Freeform 4"/>
            <p:cNvSpPr>
              <a:spLocks/>
            </p:cNvSpPr>
            <p:nvPr/>
          </p:nvSpPr>
          <p:spPr bwMode="auto">
            <a:xfrm>
              <a:off x="3390" y="2496"/>
              <a:ext cx="1753" cy="970"/>
            </a:xfrm>
            <a:custGeom>
              <a:avLst/>
              <a:gdLst>
                <a:gd name="T0" fmla="*/ 854 w 1753"/>
                <a:gd name="T1" fmla="*/ 954 h 970"/>
                <a:gd name="T2" fmla="*/ 806 w 1753"/>
                <a:gd name="T3" fmla="*/ 945 h 970"/>
                <a:gd name="T4" fmla="*/ 769 w 1753"/>
                <a:gd name="T5" fmla="*/ 935 h 970"/>
                <a:gd name="T6" fmla="*/ 728 w 1753"/>
                <a:gd name="T7" fmla="*/ 924 h 970"/>
                <a:gd name="T8" fmla="*/ 690 w 1753"/>
                <a:gd name="T9" fmla="*/ 909 h 970"/>
                <a:gd name="T10" fmla="*/ 644 w 1753"/>
                <a:gd name="T11" fmla="*/ 890 h 970"/>
                <a:gd name="T12" fmla="*/ 601 w 1753"/>
                <a:gd name="T13" fmla="*/ 870 h 970"/>
                <a:gd name="T14" fmla="*/ 559 w 1753"/>
                <a:gd name="T15" fmla="*/ 848 h 970"/>
                <a:gd name="T16" fmla="*/ 523 w 1753"/>
                <a:gd name="T17" fmla="*/ 824 h 970"/>
                <a:gd name="T18" fmla="*/ 487 w 1753"/>
                <a:gd name="T19" fmla="*/ 800 h 970"/>
                <a:gd name="T20" fmla="*/ 447 w 1753"/>
                <a:gd name="T21" fmla="*/ 771 h 970"/>
                <a:gd name="T22" fmla="*/ 413 w 1753"/>
                <a:gd name="T23" fmla="*/ 743 h 970"/>
                <a:gd name="T24" fmla="*/ 360 w 1753"/>
                <a:gd name="T25" fmla="*/ 697 h 970"/>
                <a:gd name="T26" fmla="*/ 308 w 1753"/>
                <a:gd name="T27" fmla="*/ 640 h 970"/>
                <a:gd name="T28" fmla="*/ 270 w 1753"/>
                <a:gd name="T29" fmla="*/ 592 h 970"/>
                <a:gd name="T30" fmla="*/ 229 w 1753"/>
                <a:gd name="T31" fmla="*/ 537 h 970"/>
                <a:gd name="T32" fmla="*/ 189 w 1753"/>
                <a:gd name="T33" fmla="*/ 474 h 970"/>
                <a:gd name="T34" fmla="*/ 185 w 1753"/>
                <a:gd name="T35" fmla="*/ 0 h 970"/>
                <a:gd name="T36" fmla="*/ 583 w 1753"/>
                <a:gd name="T37" fmla="*/ 232 h 970"/>
                <a:gd name="T38" fmla="*/ 618 w 1753"/>
                <a:gd name="T39" fmla="*/ 280 h 970"/>
                <a:gd name="T40" fmla="*/ 654 w 1753"/>
                <a:gd name="T41" fmla="*/ 323 h 970"/>
                <a:gd name="T42" fmla="*/ 685 w 1753"/>
                <a:gd name="T43" fmla="*/ 357 h 970"/>
                <a:gd name="T44" fmla="*/ 723 w 1753"/>
                <a:gd name="T45" fmla="*/ 387 h 970"/>
                <a:gd name="T46" fmla="*/ 768 w 1753"/>
                <a:gd name="T47" fmla="*/ 418 h 970"/>
                <a:gd name="T48" fmla="*/ 810 w 1753"/>
                <a:gd name="T49" fmla="*/ 443 h 970"/>
                <a:gd name="T50" fmla="*/ 851 w 1753"/>
                <a:gd name="T51" fmla="*/ 459 h 970"/>
                <a:gd name="T52" fmla="*/ 900 w 1753"/>
                <a:gd name="T53" fmla="*/ 475 h 970"/>
                <a:gd name="T54" fmla="*/ 958 w 1753"/>
                <a:gd name="T55" fmla="*/ 482 h 970"/>
                <a:gd name="T56" fmla="*/ 1057 w 1753"/>
                <a:gd name="T57" fmla="*/ 486 h 970"/>
                <a:gd name="T58" fmla="*/ 1139 w 1753"/>
                <a:gd name="T59" fmla="*/ 470 h 970"/>
                <a:gd name="T60" fmla="*/ 1225 w 1753"/>
                <a:gd name="T61" fmla="*/ 438 h 970"/>
                <a:gd name="T62" fmla="*/ 1301 w 1753"/>
                <a:gd name="T63" fmla="*/ 393 h 970"/>
                <a:gd name="T64" fmla="*/ 1752 w 1753"/>
                <a:gd name="T65" fmla="*/ 612 h 970"/>
                <a:gd name="T66" fmla="*/ 1711 w 1753"/>
                <a:gd name="T67" fmla="*/ 658 h 970"/>
                <a:gd name="T68" fmla="*/ 1671 w 1753"/>
                <a:gd name="T69" fmla="*/ 699 h 970"/>
                <a:gd name="T70" fmla="*/ 1626 w 1753"/>
                <a:gd name="T71" fmla="*/ 740 h 970"/>
                <a:gd name="T72" fmla="*/ 1582 w 1753"/>
                <a:gd name="T73" fmla="*/ 775 h 970"/>
                <a:gd name="T74" fmla="*/ 1533 w 1753"/>
                <a:gd name="T75" fmla="*/ 810 h 970"/>
                <a:gd name="T76" fmla="*/ 1485 w 1753"/>
                <a:gd name="T77" fmla="*/ 840 h 970"/>
                <a:gd name="T78" fmla="*/ 1440 w 1753"/>
                <a:gd name="T79" fmla="*/ 866 h 970"/>
                <a:gd name="T80" fmla="*/ 1381 w 1753"/>
                <a:gd name="T81" fmla="*/ 893 h 970"/>
                <a:gd name="T82" fmla="*/ 1325 w 1753"/>
                <a:gd name="T83" fmla="*/ 915 h 970"/>
                <a:gd name="T84" fmla="*/ 1275 w 1753"/>
                <a:gd name="T85" fmla="*/ 933 h 970"/>
                <a:gd name="T86" fmla="*/ 1223 w 1753"/>
                <a:gd name="T87" fmla="*/ 947 h 970"/>
                <a:gd name="T88" fmla="*/ 1162 w 1753"/>
                <a:gd name="T89" fmla="*/ 958 h 970"/>
                <a:gd name="T90" fmla="*/ 1099 w 1753"/>
                <a:gd name="T91" fmla="*/ 966 h 970"/>
                <a:gd name="T92" fmla="*/ 1042 w 1753"/>
                <a:gd name="T93" fmla="*/ 969 h 970"/>
                <a:gd name="T94" fmla="*/ 983 w 1753"/>
                <a:gd name="T95" fmla="*/ 968 h 970"/>
                <a:gd name="T96" fmla="*/ 924 w 1753"/>
                <a:gd name="T97" fmla="*/ 965 h 970"/>
                <a:gd name="T98" fmla="*/ 872 w 1753"/>
                <a:gd name="T99" fmla="*/ 957 h 97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53"/>
                <a:gd name="T151" fmla="*/ 0 h 970"/>
                <a:gd name="T152" fmla="*/ 1753 w 1753"/>
                <a:gd name="T153" fmla="*/ 970 h 97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53" h="970">
                  <a:moveTo>
                    <a:pt x="872" y="957"/>
                  </a:moveTo>
                  <a:lnTo>
                    <a:pt x="854" y="954"/>
                  </a:lnTo>
                  <a:lnTo>
                    <a:pt x="830" y="950"/>
                  </a:lnTo>
                  <a:lnTo>
                    <a:pt x="806" y="945"/>
                  </a:lnTo>
                  <a:lnTo>
                    <a:pt x="789" y="941"/>
                  </a:lnTo>
                  <a:lnTo>
                    <a:pt x="769" y="935"/>
                  </a:lnTo>
                  <a:lnTo>
                    <a:pt x="748" y="929"/>
                  </a:lnTo>
                  <a:lnTo>
                    <a:pt x="728" y="924"/>
                  </a:lnTo>
                  <a:lnTo>
                    <a:pt x="710" y="917"/>
                  </a:lnTo>
                  <a:lnTo>
                    <a:pt x="690" y="909"/>
                  </a:lnTo>
                  <a:lnTo>
                    <a:pt x="665" y="899"/>
                  </a:lnTo>
                  <a:lnTo>
                    <a:pt x="644" y="890"/>
                  </a:lnTo>
                  <a:lnTo>
                    <a:pt x="624" y="880"/>
                  </a:lnTo>
                  <a:lnTo>
                    <a:pt x="601" y="870"/>
                  </a:lnTo>
                  <a:lnTo>
                    <a:pt x="579" y="858"/>
                  </a:lnTo>
                  <a:lnTo>
                    <a:pt x="559" y="848"/>
                  </a:lnTo>
                  <a:lnTo>
                    <a:pt x="540" y="835"/>
                  </a:lnTo>
                  <a:lnTo>
                    <a:pt x="523" y="824"/>
                  </a:lnTo>
                  <a:lnTo>
                    <a:pt x="506" y="812"/>
                  </a:lnTo>
                  <a:lnTo>
                    <a:pt x="487" y="800"/>
                  </a:lnTo>
                  <a:lnTo>
                    <a:pt x="466" y="785"/>
                  </a:lnTo>
                  <a:lnTo>
                    <a:pt x="447" y="771"/>
                  </a:lnTo>
                  <a:lnTo>
                    <a:pt x="429" y="756"/>
                  </a:lnTo>
                  <a:lnTo>
                    <a:pt x="413" y="743"/>
                  </a:lnTo>
                  <a:lnTo>
                    <a:pt x="385" y="720"/>
                  </a:lnTo>
                  <a:lnTo>
                    <a:pt x="360" y="697"/>
                  </a:lnTo>
                  <a:lnTo>
                    <a:pt x="335" y="670"/>
                  </a:lnTo>
                  <a:lnTo>
                    <a:pt x="308" y="640"/>
                  </a:lnTo>
                  <a:lnTo>
                    <a:pt x="290" y="618"/>
                  </a:lnTo>
                  <a:lnTo>
                    <a:pt x="270" y="592"/>
                  </a:lnTo>
                  <a:lnTo>
                    <a:pt x="248" y="565"/>
                  </a:lnTo>
                  <a:lnTo>
                    <a:pt x="229" y="537"/>
                  </a:lnTo>
                  <a:lnTo>
                    <a:pt x="211" y="508"/>
                  </a:lnTo>
                  <a:lnTo>
                    <a:pt x="189" y="474"/>
                  </a:lnTo>
                  <a:lnTo>
                    <a:pt x="0" y="590"/>
                  </a:lnTo>
                  <a:lnTo>
                    <a:pt x="185" y="0"/>
                  </a:lnTo>
                  <a:lnTo>
                    <a:pt x="785" y="112"/>
                  </a:lnTo>
                  <a:lnTo>
                    <a:pt x="583" y="232"/>
                  </a:lnTo>
                  <a:lnTo>
                    <a:pt x="600" y="258"/>
                  </a:lnTo>
                  <a:lnTo>
                    <a:pt x="618" y="280"/>
                  </a:lnTo>
                  <a:lnTo>
                    <a:pt x="636" y="302"/>
                  </a:lnTo>
                  <a:lnTo>
                    <a:pt x="654" y="323"/>
                  </a:lnTo>
                  <a:lnTo>
                    <a:pt x="669" y="339"/>
                  </a:lnTo>
                  <a:lnTo>
                    <a:pt x="685" y="357"/>
                  </a:lnTo>
                  <a:lnTo>
                    <a:pt x="703" y="372"/>
                  </a:lnTo>
                  <a:lnTo>
                    <a:pt x="723" y="387"/>
                  </a:lnTo>
                  <a:lnTo>
                    <a:pt x="747" y="404"/>
                  </a:lnTo>
                  <a:lnTo>
                    <a:pt x="768" y="418"/>
                  </a:lnTo>
                  <a:lnTo>
                    <a:pt x="785" y="429"/>
                  </a:lnTo>
                  <a:lnTo>
                    <a:pt x="810" y="443"/>
                  </a:lnTo>
                  <a:lnTo>
                    <a:pt x="832" y="453"/>
                  </a:lnTo>
                  <a:lnTo>
                    <a:pt x="851" y="459"/>
                  </a:lnTo>
                  <a:lnTo>
                    <a:pt x="871" y="467"/>
                  </a:lnTo>
                  <a:lnTo>
                    <a:pt x="900" y="475"/>
                  </a:lnTo>
                  <a:lnTo>
                    <a:pt x="929" y="479"/>
                  </a:lnTo>
                  <a:lnTo>
                    <a:pt x="958" y="482"/>
                  </a:lnTo>
                  <a:lnTo>
                    <a:pt x="1002" y="485"/>
                  </a:lnTo>
                  <a:lnTo>
                    <a:pt x="1057" y="486"/>
                  </a:lnTo>
                  <a:lnTo>
                    <a:pt x="1100" y="479"/>
                  </a:lnTo>
                  <a:lnTo>
                    <a:pt x="1139" y="470"/>
                  </a:lnTo>
                  <a:lnTo>
                    <a:pt x="1184" y="456"/>
                  </a:lnTo>
                  <a:lnTo>
                    <a:pt x="1225" y="438"/>
                  </a:lnTo>
                  <a:lnTo>
                    <a:pt x="1265" y="417"/>
                  </a:lnTo>
                  <a:lnTo>
                    <a:pt x="1301" y="393"/>
                  </a:lnTo>
                  <a:lnTo>
                    <a:pt x="1336" y="360"/>
                  </a:lnTo>
                  <a:lnTo>
                    <a:pt x="1752" y="612"/>
                  </a:lnTo>
                  <a:lnTo>
                    <a:pt x="1735" y="633"/>
                  </a:lnTo>
                  <a:lnTo>
                    <a:pt x="1711" y="658"/>
                  </a:lnTo>
                  <a:lnTo>
                    <a:pt x="1691" y="679"/>
                  </a:lnTo>
                  <a:lnTo>
                    <a:pt x="1671" y="699"/>
                  </a:lnTo>
                  <a:lnTo>
                    <a:pt x="1651" y="719"/>
                  </a:lnTo>
                  <a:lnTo>
                    <a:pt x="1626" y="740"/>
                  </a:lnTo>
                  <a:lnTo>
                    <a:pt x="1604" y="758"/>
                  </a:lnTo>
                  <a:lnTo>
                    <a:pt x="1582" y="775"/>
                  </a:lnTo>
                  <a:lnTo>
                    <a:pt x="1557" y="792"/>
                  </a:lnTo>
                  <a:lnTo>
                    <a:pt x="1533" y="810"/>
                  </a:lnTo>
                  <a:lnTo>
                    <a:pt x="1508" y="827"/>
                  </a:lnTo>
                  <a:lnTo>
                    <a:pt x="1485" y="840"/>
                  </a:lnTo>
                  <a:lnTo>
                    <a:pt x="1462" y="854"/>
                  </a:lnTo>
                  <a:lnTo>
                    <a:pt x="1440" y="866"/>
                  </a:lnTo>
                  <a:lnTo>
                    <a:pt x="1409" y="880"/>
                  </a:lnTo>
                  <a:lnTo>
                    <a:pt x="1381" y="893"/>
                  </a:lnTo>
                  <a:lnTo>
                    <a:pt x="1349" y="906"/>
                  </a:lnTo>
                  <a:lnTo>
                    <a:pt x="1325" y="915"/>
                  </a:lnTo>
                  <a:lnTo>
                    <a:pt x="1302" y="925"/>
                  </a:lnTo>
                  <a:lnTo>
                    <a:pt x="1275" y="933"/>
                  </a:lnTo>
                  <a:lnTo>
                    <a:pt x="1249" y="941"/>
                  </a:lnTo>
                  <a:lnTo>
                    <a:pt x="1223" y="947"/>
                  </a:lnTo>
                  <a:lnTo>
                    <a:pt x="1192" y="953"/>
                  </a:lnTo>
                  <a:lnTo>
                    <a:pt x="1162" y="958"/>
                  </a:lnTo>
                  <a:lnTo>
                    <a:pt x="1131" y="963"/>
                  </a:lnTo>
                  <a:lnTo>
                    <a:pt x="1099" y="966"/>
                  </a:lnTo>
                  <a:lnTo>
                    <a:pt x="1075" y="967"/>
                  </a:lnTo>
                  <a:lnTo>
                    <a:pt x="1042" y="969"/>
                  </a:lnTo>
                  <a:lnTo>
                    <a:pt x="1010" y="969"/>
                  </a:lnTo>
                  <a:lnTo>
                    <a:pt x="983" y="968"/>
                  </a:lnTo>
                  <a:lnTo>
                    <a:pt x="955" y="967"/>
                  </a:lnTo>
                  <a:lnTo>
                    <a:pt x="924" y="965"/>
                  </a:lnTo>
                  <a:lnTo>
                    <a:pt x="896" y="961"/>
                  </a:lnTo>
                  <a:lnTo>
                    <a:pt x="872" y="957"/>
                  </a:lnTo>
                </a:path>
              </a:pathLst>
            </a:custGeom>
            <a:solidFill>
              <a:srgbClr val="0000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endParaRPr lang="en-US" altLang="en-US"/>
            </a:p>
          </p:txBody>
        </p:sp>
        <p:sp>
          <p:nvSpPr>
            <p:cNvPr id="3094" name="Freeform 5"/>
            <p:cNvSpPr>
              <a:spLocks/>
            </p:cNvSpPr>
            <p:nvPr/>
          </p:nvSpPr>
          <p:spPr bwMode="auto">
            <a:xfrm>
              <a:off x="4601" y="1456"/>
              <a:ext cx="887" cy="1736"/>
            </a:xfrm>
            <a:custGeom>
              <a:avLst/>
              <a:gdLst>
                <a:gd name="T0" fmla="*/ 19 w 887"/>
                <a:gd name="T1" fmla="*/ 3 h 1736"/>
                <a:gd name="T2" fmla="*/ 64 w 887"/>
                <a:gd name="T3" fmla="*/ 13 h 1736"/>
                <a:gd name="T4" fmla="*/ 103 w 887"/>
                <a:gd name="T5" fmla="*/ 23 h 1736"/>
                <a:gd name="T6" fmla="*/ 142 w 887"/>
                <a:gd name="T7" fmla="*/ 35 h 1736"/>
                <a:gd name="T8" fmla="*/ 181 w 887"/>
                <a:gd name="T9" fmla="*/ 50 h 1736"/>
                <a:gd name="T10" fmla="*/ 225 w 887"/>
                <a:gd name="T11" fmla="*/ 69 h 1736"/>
                <a:gd name="T12" fmla="*/ 268 w 887"/>
                <a:gd name="T13" fmla="*/ 89 h 1736"/>
                <a:gd name="T14" fmla="*/ 310 w 887"/>
                <a:gd name="T15" fmla="*/ 111 h 1736"/>
                <a:gd name="T16" fmla="*/ 346 w 887"/>
                <a:gd name="T17" fmla="*/ 135 h 1736"/>
                <a:gd name="T18" fmla="*/ 382 w 887"/>
                <a:gd name="T19" fmla="*/ 159 h 1736"/>
                <a:gd name="T20" fmla="*/ 422 w 887"/>
                <a:gd name="T21" fmla="*/ 190 h 1736"/>
                <a:gd name="T22" fmla="*/ 458 w 887"/>
                <a:gd name="T23" fmla="*/ 217 h 1736"/>
                <a:gd name="T24" fmla="*/ 514 w 887"/>
                <a:gd name="T25" fmla="*/ 270 h 1736"/>
                <a:gd name="T26" fmla="*/ 562 w 887"/>
                <a:gd name="T27" fmla="*/ 322 h 1736"/>
                <a:gd name="T28" fmla="*/ 600 w 887"/>
                <a:gd name="T29" fmla="*/ 370 h 1736"/>
                <a:gd name="T30" fmla="*/ 640 w 887"/>
                <a:gd name="T31" fmla="*/ 425 h 1736"/>
                <a:gd name="T32" fmla="*/ 676 w 887"/>
                <a:gd name="T33" fmla="*/ 486 h 1736"/>
                <a:gd name="T34" fmla="*/ 709 w 887"/>
                <a:gd name="T35" fmla="*/ 545 h 1736"/>
                <a:gd name="T36" fmla="*/ 737 w 887"/>
                <a:gd name="T37" fmla="*/ 612 h 1736"/>
                <a:gd name="T38" fmla="*/ 761 w 887"/>
                <a:gd name="T39" fmla="*/ 683 h 1736"/>
                <a:gd name="T40" fmla="*/ 786 w 887"/>
                <a:gd name="T41" fmla="*/ 771 h 1736"/>
                <a:gd name="T42" fmla="*/ 801 w 887"/>
                <a:gd name="T43" fmla="*/ 857 h 1736"/>
                <a:gd name="T44" fmla="*/ 813 w 887"/>
                <a:gd name="T45" fmla="*/ 967 h 1736"/>
                <a:gd name="T46" fmla="*/ 813 w 887"/>
                <a:gd name="T47" fmla="*/ 1064 h 1736"/>
                <a:gd name="T48" fmla="*/ 804 w 887"/>
                <a:gd name="T49" fmla="*/ 1152 h 1736"/>
                <a:gd name="T50" fmla="*/ 790 w 887"/>
                <a:gd name="T51" fmla="*/ 1242 h 1736"/>
                <a:gd name="T52" fmla="*/ 763 w 887"/>
                <a:gd name="T53" fmla="*/ 1340 h 1736"/>
                <a:gd name="T54" fmla="*/ 731 w 887"/>
                <a:gd name="T55" fmla="*/ 1433 h 1736"/>
                <a:gd name="T56" fmla="*/ 687 w 887"/>
                <a:gd name="T57" fmla="*/ 1520 h 1736"/>
                <a:gd name="T58" fmla="*/ 278 w 887"/>
                <a:gd name="T59" fmla="*/ 1735 h 1736"/>
                <a:gd name="T60" fmla="*/ 288 w 887"/>
                <a:gd name="T61" fmla="*/ 1276 h 1736"/>
                <a:gd name="T62" fmla="*/ 325 w 887"/>
                <a:gd name="T63" fmla="*/ 1204 h 1736"/>
                <a:gd name="T64" fmla="*/ 347 w 887"/>
                <a:gd name="T65" fmla="*/ 1134 h 1736"/>
                <a:gd name="T66" fmla="*/ 355 w 887"/>
                <a:gd name="T67" fmla="*/ 1067 h 1736"/>
                <a:gd name="T68" fmla="*/ 358 w 887"/>
                <a:gd name="T69" fmla="*/ 1001 h 1736"/>
                <a:gd name="T70" fmla="*/ 352 w 887"/>
                <a:gd name="T71" fmla="*/ 924 h 1736"/>
                <a:gd name="T72" fmla="*/ 335 w 887"/>
                <a:gd name="T73" fmla="*/ 848 h 1736"/>
                <a:gd name="T74" fmla="*/ 309 w 887"/>
                <a:gd name="T75" fmla="*/ 777 h 1736"/>
                <a:gd name="T76" fmla="*/ 278 w 887"/>
                <a:gd name="T77" fmla="*/ 721 h 1736"/>
                <a:gd name="T78" fmla="*/ 250 w 887"/>
                <a:gd name="T79" fmla="*/ 681 h 1736"/>
                <a:gd name="T80" fmla="*/ 217 w 887"/>
                <a:gd name="T81" fmla="*/ 639 h 1736"/>
                <a:gd name="T82" fmla="*/ 185 w 887"/>
                <a:gd name="T83" fmla="*/ 606 h 1736"/>
                <a:gd name="T84" fmla="*/ 148 w 887"/>
                <a:gd name="T85" fmla="*/ 575 h 1736"/>
                <a:gd name="T86" fmla="*/ 104 w 887"/>
                <a:gd name="T87" fmla="*/ 544 h 1736"/>
                <a:gd name="T88" fmla="*/ 62 w 887"/>
                <a:gd name="T89" fmla="*/ 519 h 1736"/>
                <a:gd name="T90" fmla="*/ 0 w 887"/>
                <a:gd name="T91" fmla="*/ 496 h 17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7"/>
                <a:gd name="T139" fmla="*/ 0 h 1736"/>
                <a:gd name="T140" fmla="*/ 887 w 887"/>
                <a:gd name="T141" fmla="*/ 1736 h 17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7" h="1736">
                  <a:moveTo>
                    <a:pt x="0" y="0"/>
                  </a:moveTo>
                  <a:lnTo>
                    <a:pt x="19" y="3"/>
                  </a:lnTo>
                  <a:lnTo>
                    <a:pt x="38" y="6"/>
                  </a:lnTo>
                  <a:lnTo>
                    <a:pt x="64" y="13"/>
                  </a:lnTo>
                  <a:lnTo>
                    <a:pt x="83" y="17"/>
                  </a:lnTo>
                  <a:lnTo>
                    <a:pt x="103" y="23"/>
                  </a:lnTo>
                  <a:lnTo>
                    <a:pt x="122" y="30"/>
                  </a:lnTo>
                  <a:lnTo>
                    <a:pt x="142" y="35"/>
                  </a:lnTo>
                  <a:lnTo>
                    <a:pt x="161" y="41"/>
                  </a:lnTo>
                  <a:lnTo>
                    <a:pt x="181" y="50"/>
                  </a:lnTo>
                  <a:lnTo>
                    <a:pt x="205" y="59"/>
                  </a:lnTo>
                  <a:lnTo>
                    <a:pt x="225" y="69"/>
                  </a:lnTo>
                  <a:lnTo>
                    <a:pt x="246" y="78"/>
                  </a:lnTo>
                  <a:lnTo>
                    <a:pt x="268" y="89"/>
                  </a:lnTo>
                  <a:lnTo>
                    <a:pt x="290" y="101"/>
                  </a:lnTo>
                  <a:lnTo>
                    <a:pt x="310" y="111"/>
                  </a:lnTo>
                  <a:lnTo>
                    <a:pt x="329" y="124"/>
                  </a:lnTo>
                  <a:lnTo>
                    <a:pt x="346" y="135"/>
                  </a:lnTo>
                  <a:lnTo>
                    <a:pt x="363" y="147"/>
                  </a:lnTo>
                  <a:lnTo>
                    <a:pt x="382" y="159"/>
                  </a:lnTo>
                  <a:lnTo>
                    <a:pt x="403" y="174"/>
                  </a:lnTo>
                  <a:lnTo>
                    <a:pt x="422" y="190"/>
                  </a:lnTo>
                  <a:lnTo>
                    <a:pt x="440" y="205"/>
                  </a:lnTo>
                  <a:lnTo>
                    <a:pt x="458" y="217"/>
                  </a:lnTo>
                  <a:lnTo>
                    <a:pt x="486" y="242"/>
                  </a:lnTo>
                  <a:lnTo>
                    <a:pt x="514" y="270"/>
                  </a:lnTo>
                  <a:lnTo>
                    <a:pt x="536" y="292"/>
                  </a:lnTo>
                  <a:lnTo>
                    <a:pt x="562" y="322"/>
                  </a:lnTo>
                  <a:lnTo>
                    <a:pt x="580" y="345"/>
                  </a:lnTo>
                  <a:lnTo>
                    <a:pt x="600" y="370"/>
                  </a:lnTo>
                  <a:lnTo>
                    <a:pt x="622" y="399"/>
                  </a:lnTo>
                  <a:lnTo>
                    <a:pt x="640" y="425"/>
                  </a:lnTo>
                  <a:lnTo>
                    <a:pt x="658" y="456"/>
                  </a:lnTo>
                  <a:lnTo>
                    <a:pt x="676" y="486"/>
                  </a:lnTo>
                  <a:lnTo>
                    <a:pt x="694" y="518"/>
                  </a:lnTo>
                  <a:lnTo>
                    <a:pt x="709" y="545"/>
                  </a:lnTo>
                  <a:lnTo>
                    <a:pt x="723" y="579"/>
                  </a:lnTo>
                  <a:lnTo>
                    <a:pt x="737" y="612"/>
                  </a:lnTo>
                  <a:lnTo>
                    <a:pt x="749" y="646"/>
                  </a:lnTo>
                  <a:lnTo>
                    <a:pt x="761" y="683"/>
                  </a:lnTo>
                  <a:lnTo>
                    <a:pt x="776" y="729"/>
                  </a:lnTo>
                  <a:lnTo>
                    <a:pt x="786" y="771"/>
                  </a:lnTo>
                  <a:lnTo>
                    <a:pt x="796" y="814"/>
                  </a:lnTo>
                  <a:lnTo>
                    <a:pt x="801" y="857"/>
                  </a:lnTo>
                  <a:lnTo>
                    <a:pt x="808" y="906"/>
                  </a:lnTo>
                  <a:lnTo>
                    <a:pt x="813" y="967"/>
                  </a:lnTo>
                  <a:lnTo>
                    <a:pt x="814" y="1016"/>
                  </a:lnTo>
                  <a:lnTo>
                    <a:pt x="813" y="1064"/>
                  </a:lnTo>
                  <a:lnTo>
                    <a:pt x="809" y="1109"/>
                  </a:lnTo>
                  <a:lnTo>
                    <a:pt x="804" y="1152"/>
                  </a:lnTo>
                  <a:lnTo>
                    <a:pt x="799" y="1196"/>
                  </a:lnTo>
                  <a:lnTo>
                    <a:pt x="790" y="1242"/>
                  </a:lnTo>
                  <a:lnTo>
                    <a:pt x="778" y="1291"/>
                  </a:lnTo>
                  <a:lnTo>
                    <a:pt x="763" y="1340"/>
                  </a:lnTo>
                  <a:lnTo>
                    <a:pt x="748" y="1387"/>
                  </a:lnTo>
                  <a:lnTo>
                    <a:pt x="731" y="1433"/>
                  </a:lnTo>
                  <a:lnTo>
                    <a:pt x="711" y="1477"/>
                  </a:lnTo>
                  <a:lnTo>
                    <a:pt x="687" y="1520"/>
                  </a:lnTo>
                  <a:lnTo>
                    <a:pt x="886" y="1640"/>
                  </a:lnTo>
                  <a:lnTo>
                    <a:pt x="278" y="1735"/>
                  </a:lnTo>
                  <a:lnTo>
                    <a:pt x="55" y="1143"/>
                  </a:lnTo>
                  <a:lnTo>
                    <a:pt x="288" y="1276"/>
                  </a:lnTo>
                  <a:lnTo>
                    <a:pt x="311" y="1238"/>
                  </a:lnTo>
                  <a:lnTo>
                    <a:pt x="325" y="1204"/>
                  </a:lnTo>
                  <a:lnTo>
                    <a:pt x="338" y="1169"/>
                  </a:lnTo>
                  <a:lnTo>
                    <a:pt x="347" y="1134"/>
                  </a:lnTo>
                  <a:lnTo>
                    <a:pt x="353" y="1100"/>
                  </a:lnTo>
                  <a:lnTo>
                    <a:pt x="355" y="1067"/>
                  </a:lnTo>
                  <a:lnTo>
                    <a:pt x="358" y="1034"/>
                  </a:lnTo>
                  <a:lnTo>
                    <a:pt x="358" y="1001"/>
                  </a:lnTo>
                  <a:lnTo>
                    <a:pt x="356" y="962"/>
                  </a:lnTo>
                  <a:lnTo>
                    <a:pt x="352" y="924"/>
                  </a:lnTo>
                  <a:lnTo>
                    <a:pt x="344" y="882"/>
                  </a:lnTo>
                  <a:lnTo>
                    <a:pt x="335" y="848"/>
                  </a:lnTo>
                  <a:lnTo>
                    <a:pt x="321" y="810"/>
                  </a:lnTo>
                  <a:lnTo>
                    <a:pt x="309" y="777"/>
                  </a:lnTo>
                  <a:lnTo>
                    <a:pt x="292" y="746"/>
                  </a:lnTo>
                  <a:lnTo>
                    <a:pt x="278" y="721"/>
                  </a:lnTo>
                  <a:lnTo>
                    <a:pt x="264" y="701"/>
                  </a:lnTo>
                  <a:lnTo>
                    <a:pt x="250" y="681"/>
                  </a:lnTo>
                  <a:lnTo>
                    <a:pt x="234" y="661"/>
                  </a:lnTo>
                  <a:lnTo>
                    <a:pt x="217" y="639"/>
                  </a:lnTo>
                  <a:lnTo>
                    <a:pt x="202" y="625"/>
                  </a:lnTo>
                  <a:lnTo>
                    <a:pt x="185" y="606"/>
                  </a:lnTo>
                  <a:lnTo>
                    <a:pt x="168" y="591"/>
                  </a:lnTo>
                  <a:lnTo>
                    <a:pt x="148" y="575"/>
                  </a:lnTo>
                  <a:lnTo>
                    <a:pt x="124" y="558"/>
                  </a:lnTo>
                  <a:lnTo>
                    <a:pt x="104" y="544"/>
                  </a:lnTo>
                  <a:lnTo>
                    <a:pt x="87" y="533"/>
                  </a:lnTo>
                  <a:lnTo>
                    <a:pt x="62" y="519"/>
                  </a:lnTo>
                  <a:lnTo>
                    <a:pt x="38" y="508"/>
                  </a:lnTo>
                  <a:lnTo>
                    <a:pt x="0" y="496"/>
                  </a:lnTo>
                  <a:lnTo>
                    <a:pt x="0" y="0"/>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endParaRPr lang="en-US" altLang="en-US"/>
            </a:p>
          </p:txBody>
        </p:sp>
        <p:sp>
          <p:nvSpPr>
            <p:cNvPr id="3095" name="Freeform 6"/>
            <p:cNvSpPr>
              <a:spLocks/>
            </p:cNvSpPr>
            <p:nvPr/>
          </p:nvSpPr>
          <p:spPr bwMode="auto">
            <a:xfrm>
              <a:off x="3457" y="1228"/>
              <a:ext cx="1319" cy="1571"/>
            </a:xfrm>
            <a:custGeom>
              <a:avLst/>
              <a:gdLst>
                <a:gd name="T0" fmla="*/ 798 w 1319"/>
                <a:gd name="T1" fmla="*/ 233 h 1571"/>
                <a:gd name="T2" fmla="*/ 750 w 1319"/>
                <a:gd name="T3" fmla="*/ 244 h 1571"/>
                <a:gd name="T4" fmla="*/ 713 w 1319"/>
                <a:gd name="T5" fmla="*/ 253 h 1571"/>
                <a:gd name="T6" fmla="*/ 674 w 1319"/>
                <a:gd name="T7" fmla="*/ 266 h 1571"/>
                <a:gd name="T8" fmla="*/ 635 w 1319"/>
                <a:gd name="T9" fmla="*/ 280 h 1571"/>
                <a:gd name="T10" fmla="*/ 590 w 1319"/>
                <a:gd name="T11" fmla="*/ 299 h 1571"/>
                <a:gd name="T12" fmla="*/ 547 w 1319"/>
                <a:gd name="T13" fmla="*/ 319 h 1571"/>
                <a:gd name="T14" fmla="*/ 505 w 1319"/>
                <a:gd name="T15" fmla="*/ 341 h 1571"/>
                <a:gd name="T16" fmla="*/ 468 w 1319"/>
                <a:gd name="T17" fmla="*/ 365 h 1571"/>
                <a:gd name="T18" fmla="*/ 432 w 1319"/>
                <a:gd name="T19" fmla="*/ 389 h 1571"/>
                <a:gd name="T20" fmla="*/ 392 w 1319"/>
                <a:gd name="T21" fmla="*/ 419 h 1571"/>
                <a:gd name="T22" fmla="*/ 357 w 1319"/>
                <a:gd name="T23" fmla="*/ 447 h 1571"/>
                <a:gd name="T24" fmla="*/ 302 w 1319"/>
                <a:gd name="T25" fmla="*/ 499 h 1571"/>
                <a:gd name="T26" fmla="*/ 254 w 1319"/>
                <a:gd name="T27" fmla="*/ 551 h 1571"/>
                <a:gd name="T28" fmla="*/ 216 w 1319"/>
                <a:gd name="T29" fmla="*/ 599 h 1571"/>
                <a:gd name="T30" fmla="*/ 176 w 1319"/>
                <a:gd name="T31" fmla="*/ 655 h 1571"/>
                <a:gd name="T32" fmla="*/ 138 w 1319"/>
                <a:gd name="T33" fmla="*/ 716 h 1571"/>
                <a:gd name="T34" fmla="*/ 106 w 1319"/>
                <a:gd name="T35" fmla="*/ 775 h 1571"/>
                <a:gd name="T36" fmla="*/ 77 w 1319"/>
                <a:gd name="T37" fmla="*/ 842 h 1571"/>
                <a:gd name="T38" fmla="*/ 53 w 1319"/>
                <a:gd name="T39" fmla="*/ 913 h 1571"/>
                <a:gd name="T40" fmla="*/ 28 w 1319"/>
                <a:gd name="T41" fmla="*/ 1001 h 1571"/>
                <a:gd name="T42" fmla="*/ 13 w 1319"/>
                <a:gd name="T43" fmla="*/ 1087 h 1571"/>
                <a:gd name="T44" fmla="*/ 1 w 1319"/>
                <a:gd name="T45" fmla="*/ 1197 h 1571"/>
                <a:gd name="T46" fmla="*/ 1 w 1319"/>
                <a:gd name="T47" fmla="*/ 1292 h 1571"/>
                <a:gd name="T48" fmla="*/ 10 w 1319"/>
                <a:gd name="T49" fmla="*/ 1380 h 1571"/>
                <a:gd name="T50" fmla="*/ 24 w 1319"/>
                <a:gd name="T51" fmla="*/ 1470 h 1571"/>
                <a:gd name="T52" fmla="*/ 51 w 1319"/>
                <a:gd name="T53" fmla="*/ 1570 h 1571"/>
                <a:gd name="T54" fmla="*/ 466 w 1319"/>
                <a:gd name="T55" fmla="*/ 1345 h 1571"/>
                <a:gd name="T56" fmla="*/ 456 w 1319"/>
                <a:gd name="T57" fmla="*/ 1264 h 1571"/>
                <a:gd name="T58" fmla="*/ 458 w 1319"/>
                <a:gd name="T59" fmla="*/ 1190 h 1571"/>
                <a:gd name="T60" fmla="*/ 470 w 1319"/>
                <a:gd name="T61" fmla="*/ 1112 h 1571"/>
                <a:gd name="T62" fmla="*/ 493 w 1319"/>
                <a:gd name="T63" fmla="*/ 1040 h 1571"/>
                <a:gd name="T64" fmla="*/ 523 w 1319"/>
                <a:gd name="T65" fmla="*/ 975 h 1571"/>
                <a:gd name="T66" fmla="*/ 551 w 1319"/>
                <a:gd name="T67" fmla="*/ 931 h 1571"/>
                <a:gd name="T68" fmla="*/ 581 w 1319"/>
                <a:gd name="T69" fmla="*/ 890 h 1571"/>
                <a:gd name="T70" fmla="*/ 614 w 1319"/>
                <a:gd name="T71" fmla="*/ 854 h 1571"/>
                <a:gd name="T72" fmla="*/ 648 w 1319"/>
                <a:gd name="T73" fmla="*/ 821 h 1571"/>
                <a:gd name="T74" fmla="*/ 692 w 1319"/>
                <a:gd name="T75" fmla="*/ 789 h 1571"/>
                <a:gd name="T76" fmla="*/ 729 w 1319"/>
                <a:gd name="T77" fmla="*/ 764 h 1571"/>
                <a:gd name="T78" fmla="*/ 776 w 1319"/>
                <a:gd name="T79" fmla="*/ 740 h 1571"/>
                <a:gd name="T80" fmla="*/ 815 w 1319"/>
                <a:gd name="T81" fmla="*/ 725 h 1571"/>
                <a:gd name="T82" fmla="*/ 874 w 1319"/>
                <a:gd name="T83" fmla="*/ 712 h 1571"/>
                <a:gd name="T84" fmla="*/ 932 w 1319"/>
                <a:gd name="T85" fmla="*/ 707 h 1571"/>
                <a:gd name="T86" fmla="*/ 948 w 1319"/>
                <a:gd name="T87" fmla="*/ 962 h 1571"/>
                <a:gd name="T88" fmla="*/ 949 w 1319"/>
                <a:gd name="T89" fmla="*/ 0 h 1571"/>
                <a:gd name="T90" fmla="*/ 929 w 1319"/>
                <a:gd name="T91" fmla="*/ 220 h 1571"/>
                <a:gd name="T92" fmla="*/ 870 w 1319"/>
                <a:gd name="T93" fmla="*/ 224 h 1571"/>
                <a:gd name="T94" fmla="*/ 816 w 1319"/>
                <a:gd name="T95" fmla="*/ 230 h 157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19"/>
                <a:gd name="T145" fmla="*/ 0 h 1571"/>
                <a:gd name="T146" fmla="*/ 1319 w 1319"/>
                <a:gd name="T147" fmla="*/ 1571 h 157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19" h="1571">
                  <a:moveTo>
                    <a:pt x="816" y="230"/>
                  </a:moveTo>
                  <a:lnTo>
                    <a:pt x="798" y="233"/>
                  </a:lnTo>
                  <a:lnTo>
                    <a:pt x="774" y="237"/>
                  </a:lnTo>
                  <a:lnTo>
                    <a:pt x="750" y="244"/>
                  </a:lnTo>
                  <a:lnTo>
                    <a:pt x="733" y="248"/>
                  </a:lnTo>
                  <a:lnTo>
                    <a:pt x="713" y="253"/>
                  </a:lnTo>
                  <a:lnTo>
                    <a:pt x="694" y="260"/>
                  </a:lnTo>
                  <a:lnTo>
                    <a:pt x="674" y="266"/>
                  </a:lnTo>
                  <a:lnTo>
                    <a:pt x="656" y="271"/>
                  </a:lnTo>
                  <a:lnTo>
                    <a:pt x="635" y="280"/>
                  </a:lnTo>
                  <a:lnTo>
                    <a:pt x="611" y="290"/>
                  </a:lnTo>
                  <a:lnTo>
                    <a:pt x="590" y="299"/>
                  </a:lnTo>
                  <a:lnTo>
                    <a:pt x="570" y="308"/>
                  </a:lnTo>
                  <a:lnTo>
                    <a:pt x="547" y="319"/>
                  </a:lnTo>
                  <a:lnTo>
                    <a:pt x="525" y="331"/>
                  </a:lnTo>
                  <a:lnTo>
                    <a:pt x="505" y="341"/>
                  </a:lnTo>
                  <a:lnTo>
                    <a:pt x="485" y="354"/>
                  </a:lnTo>
                  <a:lnTo>
                    <a:pt x="468" y="365"/>
                  </a:lnTo>
                  <a:lnTo>
                    <a:pt x="451" y="377"/>
                  </a:lnTo>
                  <a:lnTo>
                    <a:pt x="432" y="389"/>
                  </a:lnTo>
                  <a:lnTo>
                    <a:pt x="411" y="404"/>
                  </a:lnTo>
                  <a:lnTo>
                    <a:pt x="392" y="419"/>
                  </a:lnTo>
                  <a:lnTo>
                    <a:pt x="374" y="434"/>
                  </a:lnTo>
                  <a:lnTo>
                    <a:pt x="357" y="447"/>
                  </a:lnTo>
                  <a:lnTo>
                    <a:pt x="330" y="472"/>
                  </a:lnTo>
                  <a:lnTo>
                    <a:pt x="302" y="499"/>
                  </a:lnTo>
                  <a:lnTo>
                    <a:pt x="280" y="521"/>
                  </a:lnTo>
                  <a:lnTo>
                    <a:pt x="254" y="551"/>
                  </a:lnTo>
                  <a:lnTo>
                    <a:pt x="236" y="574"/>
                  </a:lnTo>
                  <a:lnTo>
                    <a:pt x="216" y="599"/>
                  </a:lnTo>
                  <a:lnTo>
                    <a:pt x="194" y="628"/>
                  </a:lnTo>
                  <a:lnTo>
                    <a:pt x="176" y="655"/>
                  </a:lnTo>
                  <a:lnTo>
                    <a:pt x="157" y="686"/>
                  </a:lnTo>
                  <a:lnTo>
                    <a:pt x="138" y="716"/>
                  </a:lnTo>
                  <a:lnTo>
                    <a:pt x="122" y="747"/>
                  </a:lnTo>
                  <a:lnTo>
                    <a:pt x="106" y="775"/>
                  </a:lnTo>
                  <a:lnTo>
                    <a:pt x="91" y="809"/>
                  </a:lnTo>
                  <a:lnTo>
                    <a:pt x="77" y="842"/>
                  </a:lnTo>
                  <a:lnTo>
                    <a:pt x="65" y="876"/>
                  </a:lnTo>
                  <a:lnTo>
                    <a:pt x="53" y="913"/>
                  </a:lnTo>
                  <a:lnTo>
                    <a:pt x="38" y="958"/>
                  </a:lnTo>
                  <a:lnTo>
                    <a:pt x="28" y="1001"/>
                  </a:lnTo>
                  <a:lnTo>
                    <a:pt x="18" y="1044"/>
                  </a:lnTo>
                  <a:lnTo>
                    <a:pt x="13" y="1087"/>
                  </a:lnTo>
                  <a:lnTo>
                    <a:pt x="6" y="1135"/>
                  </a:lnTo>
                  <a:lnTo>
                    <a:pt x="1" y="1197"/>
                  </a:lnTo>
                  <a:lnTo>
                    <a:pt x="0" y="1245"/>
                  </a:lnTo>
                  <a:lnTo>
                    <a:pt x="1" y="1292"/>
                  </a:lnTo>
                  <a:lnTo>
                    <a:pt x="5" y="1338"/>
                  </a:lnTo>
                  <a:lnTo>
                    <a:pt x="10" y="1380"/>
                  </a:lnTo>
                  <a:lnTo>
                    <a:pt x="15" y="1425"/>
                  </a:lnTo>
                  <a:lnTo>
                    <a:pt x="24" y="1470"/>
                  </a:lnTo>
                  <a:lnTo>
                    <a:pt x="36" y="1519"/>
                  </a:lnTo>
                  <a:lnTo>
                    <a:pt x="51" y="1570"/>
                  </a:lnTo>
                  <a:lnTo>
                    <a:pt x="137" y="1286"/>
                  </a:lnTo>
                  <a:lnTo>
                    <a:pt x="466" y="1345"/>
                  </a:lnTo>
                  <a:lnTo>
                    <a:pt x="459" y="1295"/>
                  </a:lnTo>
                  <a:lnTo>
                    <a:pt x="456" y="1264"/>
                  </a:lnTo>
                  <a:lnTo>
                    <a:pt x="456" y="1230"/>
                  </a:lnTo>
                  <a:lnTo>
                    <a:pt x="458" y="1190"/>
                  </a:lnTo>
                  <a:lnTo>
                    <a:pt x="463" y="1153"/>
                  </a:lnTo>
                  <a:lnTo>
                    <a:pt x="470" y="1112"/>
                  </a:lnTo>
                  <a:lnTo>
                    <a:pt x="479" y="1078"/>
                  </a:lnTo>
                  <a:lnTo>
                    <a:pt x="493" y="1040"/>
                  </a:lnTo>
                  <a:lnTo>
                    <a:pt x="507" y="1007"/>
                  </a:lnTo>
                  <a:lnTo>
                    <a:pt x="523" y="975"/>
                  </a:lnTo>
                  <a:lnTo>
                    <a:pt x="537" y="951"/>
                  </a:lnTo>
                  <a:lnTo>
                    <a:pt x="551" y="931"/>
                  </a:lnTo>
                  <a:lnTo>
                    <a:pt x="565" y="911"/>
                  </a:lnTo>
                  <a:lnTo>
                    <a:pt x="581" y="890"/>
                  </a:lnTo>
                  <a:lnTo>
                    <a:pt x="599" y="869"/>
                  </a:lnTo>
                  <a:lnTo>
                    <a:pt x="614" y="854"/>
                  </a:lnTo>
                  <a:lnTo>
                    <a:pt x="631" y="836"/>
                  </a:lnTo>
                  <a:lnTo>
                    <a:pt x="648" y="821"/>
                  </a:lnTo>
                  <a:lnTo>
                    <a:pt x="668" y="805"/>
                  </a:lnTo>
                  <a:lnTo>
                    <a:pt x="692" y="789"/>
                  </a:lnTo>
                  <a:lnTo>
                    <a:pt x="712" y="774"/>
                  </a:lnTo>
                  <a:lnTo>
                    <a:pt x="729" y="764"/>
                  </a:lnTo>
                  <a:lnTo>
                    <a:pt x="754" y="748"/>
                  </a:lnTo>
                  <a:lnTo>
                    <a:pt x="776" y="740"/>
                  </a:lnTo>
                  <a:lnTo>
                    <a:pt x="795" y="733"/>
                  </a:lnTo>
                  <a:lnTo>
                    <a:pt x="815" y="725"/>
                  </a:lnTo>
                  <a:lnTo>
                    <a:pt x="846" y="718"/>
                  </a:lnTo>
                  <a:lnTo>
                    <a:pt x="874" y="712"/>
                  </a:lnTo>
                  <a:lnTo>
                    <a:pt x="903" y="709"/>
                  </a:lnTo>
                  <a:lnTo>
                    <a:pt x="932" y="707"/>
                  </a:lnTo>
                  <a:lnTo>
                    <a:pt x="948" y="706"/>
                  </a:lnTo>
                  <a:lnTo>
                    <a:pt x="948" y="962"/>
                  </a:lnTo>
                  <a:lnTo>
                    <a:pt x="1318" y="488"/>
                  </a:lnTo>
                  <a:lnTo>
                    <a:pt x="949" y="0"/>
                  </a:lnTo>
                  <a:lnTo>
                    <a:pt x="949" y="219"/>
                  </a:lnTo>
                  <a:lnTo>
                    <a:pt x="929" y="220"/>
                  </a:lnTo>
                  <a:lnTo>
                    <a:pt x="900" y="222"/>
                  </a:lnTo>
                  <a:lnTo>
                    <a:pt x="870" y="224"/>
                  </a:lnTo>
                  <a:lnTo>
                    <a:pt x="841" y="227"/>
                  </a:lnTo>
                  <a:lnTo>
                    <a:pt x="816" y="230"/>
                  </a:lnTo>
                </a:path>
              </a:pathLst>
            </a:custGeom>
            <a:solidFill>
              <a:srgbClr val="F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endParaRPr lang="en-US" altLang="en-US"/>
            </a:p>
          </p:txBody>
        </p:sp>
      </p:grpSp>
      <p:graphicFrame>
        <p:nvGraphicFramePr>
          <p:cNvPr id="3074" name="Object 7">
            <a:hlinkClick r:id="" action="ppaction://ole?verb=0"/>
          </p:cNvPr>
          <p:cNvGraphicFramePr>
            <a:graphicFrameLocks/>
          </p:cNvGraphicFramePr>
          <p:nvPr/>
        </p:nvGraphicFramePr>
        <p:xfrm>
          <a:off x="934915" y="2168525"/>
          <a:ext cx="2984989" cy="3379788"/>
        </p:xfrm>
        <a:graphic>
          <a:graphicData uri="http://schemas.openxmlformats.org/presentationml/2006/ole">
            <mc:AlternateContent xmlns:mc="http://schemas.openxmlformats.org/markup-compatibility/2006">
              <mc:Choice xmlns:v="urn:schemas-microsoft-com:vml" Requires="v">
                <p:oleObj spid="_x0000_s14363" name="Clip" r:id="rId4" imgW="3243240" imgH="3389040" progId="MS_ClipArt_Gallery.5">
                  <p:embed/>
                </p:oleObj>
              </mc:Choice>
              <mc:Fallback>
                <p:oleObj name="Clip" r:id="rId4" imgW="3243240" imgH="3389040" progId="MS_ClipArt_Gallery.5">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4915" y="2168525"/>
                        <a:ext cx="2984989" cy="337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7" name="Rectangle 8"/>
          <p:cNvSpPr>
            <a:spLocks noChangeArrowheads="1"/>
          </p:cNvSpPr>
          <p:nvPr/>
        </p:nvSpPr>
        <p:spPr bwMode="auto">
          <a:xfrm>
            <a:off x="3969728" y="3794125"/>
            <a:ext cx="952185"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Create</a:t>
            </a:r>
          </a:p>
        </p:txBody>
      </p:sp>
      <p:sp>
        <p:nvSpPr>
          <p:cNvPr id="3078" name="Rectangle 9"/>
          <p:cNvSpPr>
            <a:spLocks noChangeArrowheads="1"/>
          </p:cNvSpPr>
          <p:nvPr/>
        </p:nvSpPr>
        <p:spPr bwMode="auto">
          <a:xfrm>
            <a:off x="1912328" y="3608388"/>
            <a:ext cx="1136531"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a:t>Product/</a:t>
            </a:r>
          </a:p>
          <a:p>
            <a:r>
              <a:rPr lang="en-US" altLang="en-US" sz="2000" b="0"/>
              <a:t>Process</a:t>
            </a:r>
          </a:p>
        </p:txBody>
      </p:sp>
      <p:sp>
        <p:nvSpPr>
          <p:cNvPr id="3079" name="Rectangle 10"/>
          <p:cNvSpPr>
            <a:spLocks noChangeArrowheads="1"/>
          </p:cNvSpPr>
          <p:nvPr/>
        </p:nvSpPr>
        <p:spPr bwMode="auto">
          <a:xfrm>
            <a:off x="980343" y="1443038"/>
            <a:ext cx="7016345"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3200" b="0"/>
              <a:t>Innovation Cycle                  KM Cycle</a:t>
            </a:r>
          </a:p>
        </p:txBody>
      </p:sp>
      <p:sp>
        <p:nvSpPr>
          <p:cNvPr id="3080" name="Rectangle 11"/>
          <p:cNvSpPr>
            <a:spLocks noChangeArrowheads="1"/>
          </p:cNvSpPr>
          <p:nvPr/>
        </p:nvSpPr>
        <p:spPr bwMode="auto">
          <a:xfrm>
            <a:off x="5745774" y="3675063"/>
            <a:ext cx="1453925"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a:t>Knowledge</a:t>
            </a:r>
          </a:p>
          <a:p>
            <a:r>
              <a:rPr lang="en-US" altLang="en-US" sz="2000" b="0"/>
              <a:t>Repository</a:t>
            </a:r>
          </a:p>
        </p:txBody>
      </p:sp>
      <p:sp>
        <p:nvSpPr>
          <p:cNvPr id="3081" name="Rectangle 12"/>
          <p:cNvSpPr>
            <a:spLocks noChangeArrowheads="1"/>
          </p:cNvSpPr>
          <p:nvPr/>
        </p:nvSpPr>
        <p:spPr bwMode="auto">
          <a:xfrm>
            <a:off x="1450731" y="2151063"/>
            <a:ext cx="910507"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Codify</a:t>
            </a:r>
          </a:p>
        </p:txBody>
      </p:sp>
      <p:sp>
        <p:nvSpPr>
          <p:cNvPr id="3082" name="Rectangle 13"/>
          <p:cNvSpPr>
            <a:spLocks noChangeArrowheads="1"/>
          </p:cNvSpPr>
          <p:nvPr/>
        </p:nvSpPr>
        <p:spPr bwMode="auto">
          <a:xfrm>
            <a:off x="147534" y="3336925"/>
            <a:ext cx="995466"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dirty="0"/>
              <a:t>Embed</a:t>
            </a:r>
          </a:p>
        </p:txBody>
      </p:sp>
      <p:sp>
        <p:nvSpPr>
          <p:cNvPr id="3083" name="Rectangle 14"/>
          <p:cNvSpPr>
            <a:spLocks noChangeArrowheads="1"/>
          </p:cNvSpPr>
          <p:nvPr/>
        </p:nvSpPr>
        <p:spPr bwMode="auto">
          <a:xfrm>
            <a:off x="1318846" y="5508625"/>
            <a:ext cx="981039"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Diffuse</a:t>
            </a:r>
          </a:p>
        </p:txBody>
      </p:sp>
      <p:sp>
        <p:nvSpPr>
          <p:cNvPr id="3084" name="Rectangle 15"/>
          <p:cNvSpPr>
            <a:spLocks noChangeArrowheads="1"/>
          </p:cNvSpPr>
          <p:nvPr/>
        </p:nvSpPr>
        <p:spPr bwMode="auto">
          <a:xfrm>
            <a:off x="4536831" y="2522538"/>
            <a:ext cx="1008290"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Identify</a:t>
            </a:r>
          </a:p>
        </p:txBody>
      </p:sp>
      <p:sp>
        <p:nvSpPr>
          <p:cNvPr id="3085" name="Rectangle 16"/>
          <p:cNvSpPr>
            <a:spLocks noChangeArrowheads="1"/>
          </p:cNvSpPr>
          <p:nvPr/>
        </p:nvSpPr>
        <p:spPr bwMode="auto">
          <a:xfrm>
            <a:off x="7556989" y="2693988"/>
            <a:ext cx="1082028"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Classify</a:t>
            </a:r>
          </a:p>
        </p:txBody>
      </p:sp>
      <p:sp>
        <p:nvSpPr>
          <p:cNvPr id="3086" name="Rectangle 17"/>
          <p:cNvSpPr>
            <a:spLocks noChangeArrowheads="1"/>
          </p:cNvSpPr>
          <p:nvPr/>
        </p:nvSpPr>
        <p:spPr bwMode="auto">
          <a:xfrm>
            <a:off x="6370028" y="5580063"/>
            <a:ext cx="1009893"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Access</a:t>
            </a:r>
          </a:p>
        </p:txBody>
      </p:sp>
      <p:sp>
        <p:nvSpPr>
          <p:cNvPr id="3087" name="Rectangle 18"/>
          <p:cNvSpPr>
            <a:spLocks noChangeArrowheads="1"/>
          </p:cNvSpPr>
          <p:nvPr/>
        </p:nvSpPr>
        <p:spPr bwMode="auto">
          <a:xfrm>
            <a:off x="4391758" y="5473700"/>
            <a:ext cx="1481176"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Use/Exploit</a:t>
            </a:r>
          </a:p>
        </p:txBody>
      </p:sp>
      <p:sp>
        <p:nvSpPr>
          <p:cNvPr id="3088" name="Rectangle 19"/>
          <p:cNvSpPr>
            <a:spLocks noChangeArrowheads="1"/>
          </p:cNvSpPr>
          <p:nvPr/>
        </p:nvSpPr>
        <p:spPr bwMode="auto">
          <a:xfrm>
            <a:off x="6518031" y="1993900"/>
            <a:ext cx="968215"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Collect</a:t>
            </a:r>
          </a:p>
        </p:txBody>
      </p:sp>
      <p:sp>
        <p:nvSpPr>
          <p:cNvPr id="3089" name="Rectangle 20"/>
          <p:cNvSpPr>
            <a:spLocks noChangeArrowheads="1"/>
          </p:cNvSpPr>
          <p:nvPr/>
        </p:nvSpPr>
        <p:spPr bwMode="auto">
          <a:xfrm>
            <a:off x="7728439" y="3594100"/>
            <a:ext cx="1293625"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Organize/</a:t>
            </a:r>
          </a:p>
          <a:p>
            <a:r>
              <a:rPr lang="en-US" altLang="en-US" sz="2000" b="0" i="1"/>
              <a:t>Store</a:t>
            </a:r>
          </a:p>
        </p:txBody>
      </p:sp>
      <p:sp>
        <p:nvSpPr>
          <p:cNvPr id="3090" name="Rectangle 21"/>
          <p:cNvSpPr>
            <a:spLocks noChangeArrowheads="1"/>
          </p:cNvSpPr>
          <p:nvPr/>
        </p:nvSpPr>
        <p:spPr bwMode="auto">
          <a:xfrm>
            <a:off x="7404589" y="5080000"/>
            <a:ext cx="1594989"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ltLang="en-US" sz="2000" b="0" i="1"/>
              <a:t>Share/</a:t>
            </a:r>
          </a:p>
          <a:p>
            <a:r>
              <a:rPr lang="en-US" altLang="en-US" sz="2000" b="0" i="1"/>
              <a:t>Disseminate</a:t>
            </a:r>
          </a:p>
        </p:txBody>
      </p:sp>
      <p:sp>
        <p:nvSpPr>
          <p:cNvPr id="3091" name="Rectangle 22"/>
          <p:cNvSpPr>
            <a:spLocks noGrp="1" noChangeArrowheads="1"/>
          </p:cNvSpPr>
          <p:nvPr>
            <p:ph type="title"/>
          </p:nvPr>
        </p:nvSpPr>
        <p:spPr>
          <a:noFill/>
        </p:spPr>
        <p:txBody>
          <a:bodyPr/>
          <a:lstStyle/>
          <a:p>
            <a:r>
              <a:rPr lang="en-US" altLang="en-US" b="0" smtClean="0"/>
              <a:t>Knowledge Cycle</a:t>
            </a:r>
          </a:p>
        </p:txBody>
      </p:sp>
    </p:spTree>
    <p:extLst>
      <p:ext uri="{BB962C8B-B14F-4D97-AF65-F5344CB8AC3E}">
        <p14:creationId xmlns:p14="http://schemas.microsoft.com/office/powerpoint/2010/main" val="3831457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0"/>
            <a:ext cx="8229600" cy="1143000"/>
          </a:xfrm>
        </p:spPr>
        <p:txBody>
          <a:bodyPr/>
          <a:lstStyle/>
          <a:p>
            <a:r>
              <a:rPr lang="en-US" altLang="en-US" dirty="0" smtClean="0"/>
              <a:t>Knowledge Management Cycle</a:t>
            </a:r>
          </a:p>
        </p:txBody>
      </p:sp>
      <p:sp>
        <p:nvSpPr>
          <p:cNvPr id="23555" name="Oval 14"/>
          <p:cNvSpPr>
            <a:spLocks noChangeArrowheads="1"/>
          </p:cNvSpPr>
          <p:nvPr/>
        </p:nvSpPr>
        <p:spPr bwMode="auto">
          <a:xfrm>
            <a:off x="1371600" y="1562100"/>
            <a:ext cx="5867400" cy="3733800"/>
          </a:xfrm>
          <a:prstGeom prst="ellipse">
            <a:avLst/>
          </a:prstGeom>
          <a:noFill/>
          <a:ln w="57150">
            <a:solidFill>
              <a:schemeClr val="tx1"/>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endParaRPr lang="en-US" altLang="en-US"/>
          </a:p>
        </p:txBody>
      </p:sp>
      <p:sp>
        <p:nvSpPr>
          <p:cNvPr id="23556" name="Oval 5"/>
          <p:cNvSpPr>
            <a:spLocks noChangeArrowheads="1"/>
          </p:cNvSpPr>
          <p:nvPr/>
        </p:nvSpPr>
        <p:spPr bwMode="auto">
          <a:xfrm>
            <a:off x="4459288" y="1428750"/>
            <a:ext cx="2543175" cy="622300"/>
          </a:xfrm>
          <a:prstGeom prst="ellipse">
            <a:avLst/>
          </a:prstGeom>
          <a:solidFill>
            <a:srgbClr val="FFFF99"/>
          </a:solidFill>
          <a:ln w="12700">
            <a:solidFill>
              <a:schemeClr val="tx1"/>
            </a:solidFill>
            <a:round/>
            <a:headEnd type="none" w="sm" len="sm"/>
            <a:tailEnd type="none" w="sm" len="sm"/>
          </a:ln>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Acquisition</a:t>
            </a:r>
          </a:p>
        </p:txBody>
      </p:sp>
      <p:sp>
        <p:nvSpPr>
          <p:cNvPr id="23557" name="Oval 7"/>
          <p:cNvSpPr>
            <a:spLocks noChangeArrowheads="1"/>
          </p:cNvSpPr>
          <p:nvPr/>
        </p:nvSpPr>
        <p:spPr bwMode="auto">
          <a:xfrm>
            <a:off x="5734050" y="4267200"/>
            <a:ext cx="1804988" cy="622300"/>
          </a:xfrm>
          <a:prstGeom prst="ellipse">
            <a:avLst/>
          </a:prstGeom>
          <a:solidFill>
            <a:srgbClr val="FFFF99"/>
          </a:solidFill>
          <a:ln w="12700">
            <a:solidFill>
              <a:schemeClr val="tx1"/>
            </a:solidFill>
            <a:round/>
            <a:headEnd type="none" w="sm" len="sm"/>
            <a:tailEnd type="none" w="sm" len="sm"/>
          </a:ln>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Storage</a:t>
            </a:r>
          </a:p>
        </p:txBody>
      </p:sp>
      <p:sp>
        <p:nvSpPr>
          <p:cNvPr id="23558" name="Oval 8"/>
          <p:cNvSpPr>
            <a:spLocks noChangeArrowheads="1"/>
          </p:cNvSpPr>
          <p:nvPr/>
        </p:nvSpPr>
        <p:spPr bwMode="auto">
          <a:xfrm>
            <a:off x="2416175" y="4978400"/>
            <a:ext cx="2705100" cy="587375"/>
          </a:xfrm>
          <a:prstGeom prst="ellipse">
            <a:avLst/>
          </a:prstGeom>
          <a:solidFill>
            <a:srgbClr val="FFFF99"/>
          </a:solidFill>
          <a:ln w="12700">
            <a:solidFill>
              <a:schemeClr val="tx1"/>
            </a:solidFill>
            <a:round/>
            <a:headEnd type="none" w="sm" len="sm"/>
            <a:tailEnd type="none" w="sm" len="sm"/>
          </a:ln>
        </p:spPr>
        <p:txBody>
          <a:bodyPr wrap="none" lIns="0" tIns="0" rIns="0" bIns="0"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Dissemination</a:t>
            </a:r>
          </a:p>
        </p:txBody>
      </p:sp>
      <p:sp>
        <p:nvSpPr>
          <p:cNvPr id="23559" name="Oval 9"/>
          <p:cNvSpPr>
            <a:spLocks noChangeArrowheads="1"/>
          </p:cNvSpPr>
          <p:nvPr/>
        </p:nvSpPr>
        <p:spPr bwMode="auto">
          <a:xfrm>
            <a:off x="609600" y="2247900"/>
            <a:ext cx="2424113" cy="622300"/>
          </a:xfrm>
          <a:prstGeom prst="ellipse">
            <a:avLst/>
          </a:prstGeom>
          <a:solidFill>
            <a:srgbClr val="FFFF99"/>
          </a:solidFill>
          <a:ln w="12700">
            <a:solidFill>
              <a:schemeClr val="tx1"/>
            </a:solidFill>
            <a:round/>
            <a:headEnd type="none" w="sm" len="sm"/>
            <a:tailEnd type="none" w="sm" len="sm"/>
          </a:ln>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Integration</a:t>
            </a:r>
          </a:p>
        </p:txBody>
      </p:sp>
      <p:sp>
        <p:nvSpPr>
          <p:cNvPr id="23560" name="Oval 10"/>
          <p:cNvSpPr>
            <a:spLocks noChangeArrowheads="1"/>
          </p:cNvSpPr>
          <p:nvPr/>
        </p:nvSpPr>
        <p:spPr bwMode="auto">
          <a:xfrm>
            <a:off x="2362200" y="1257300"/>
            <a:ext cx="1947863" cy="622300"/>
          </a:xfrm>
          <a:prstGeom prst="ellipse">
            <a:avLst/>
          </a:prstGeom>
          <a:solidFill>
            <a:srgbClr val="FFFF99"/>
          </a:solidFill>
          <a:ln w="12700">
            <a:solidFill>
              <a:schemeClr val="tx1"/>
            </a:solidFill>
            <a:round/>
            <a:headEnd type="none" w="sm" len="sm"/>
            <a:tailEnd type="none" w="sm" len="sm"/>
          </a:ln>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Creation</a:t>
            </a:r>
          </a:p>
        </p:txBody>
      </p:sp>
      <p:sp>
        <p:nvSpPr>
          <p:cNvPr id="23561" name="AutoShape 11"/>
          <p:cNvSpPr>
            <a:spLocks noChangeArrowheads="1"/>
          </p:cNvSpPr>
          <p:nvPr/>
        </p:nvSpPr>
        <p:spPr bwMode="auto">
          <a:xfrm>
            <a:off x="2820988" y="3051175"/>
            <a:ext cx="3186112" cy="863600"/>
          </a:xfrm>
          <a:prstGeom prst="star16">
            <a:avLst>
              <a:gd name="adj" fmla="val 37500"/>
            </a:avLst>
          </a:prstGeom>
          <a:solidFill>
            <a:srgbClr val="FFFF99"/>
          </a:solidFill>
          <a:ln w="12700">
            <a:solidFill>
              <a:schemeClr val="tx1"/>
            </a:solidFill>
            <a:miter lim="800000"/>
            <a:headEnd type="none" w="sm" len="sm"/>
            <a:tailEnd type="none" w="sm" len="sm"/>
          </a:ln>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Learning</a:t>
            </a:r>
          </a:p>
        </p:txBody>
      </p:sp>
      <p:sp>
        <p:nvSpPr>
          <p:cNvPr id="23562" name="Oval 12"/>
          <p:cNvSpPr>
            <a:spLocks noChangeArrowheads="1"/>
          </p:cNvSpPr>
          <p:nvPr/>
        </p:nvSpPr>
        <p:spPr bwMode="auto">
          <a:xfrm>
            <a:off x="1019175" y="4191000"/>
            <a:ext cx="2254250" cy="622300"/>
          </a:xfrm>
          <a:prstGeom prst="ellipse">
            <a:avLst/>
          </a:prstGeom>
          <a:solidFill>
            <a:srgbClr val="FFFF99"/>
          </a:solidFill>
          <a:ln w="12700">
            <a:solidFill>
              <a:schemeClr val="tx1"/>
            </a:solidFill>
            <a:round/>
            <a:headEnd type="none" w="sm" len="sm"/>
            <a:tailEnd type="none" w="sm" len="sm"/>
          </a:ln>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Utilization</a:t>
            </a:r>
          </a:p>
        </p:txBody>
      </p:sp>
      <p:sp>
        <p:nvSpPr>
          <p:cNvPr id="23563" name="Oval 6"/>
          <p:cNvSpPr>
            <a:spLocks noChangeArrowheads="1"/>
          </p:cNvSpPr>
          <p:nvPr/>
        </p:nvSpPr>
        <p:spPr bwMode="auto">
          <a:xfrm>
            <a:off x="5856288" y="3397250"/>
            <a:ext cx="2582862" cy="622300"/>
          </a:xfrm>
          <a:prstGeom prst="ellipse">
            <a:avLst/>
          </a:prstGeom>
          <a:solidFill>
            <a:srgbClr val="FFFF99"/>
          </a:solidFill>
          <a:ln w="12700">
            <a:solidFill>
              <a:schemeClr val="tx1"/>
            </a:solidFill>
            <a:round/>
            <a:headEnd type="none" w="sm" len="sm"/>
            <a:tailEnd type="none" w="sm" len="sm"/>
          </a:ln>
        </p:spPr>
        <p:txBody>
          <a:bodyPr wrap="none" lIns="0" tIns="0" rIns="0" bIns="0"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r>
              <a:rPr lang="en-US" altLang="en-US" sz="2400" b="1"/>
              <a:t>Categorization</a:t>
            </a:r>
          </a:p>
        </p:txBody>
      </p:sp>
      <p:sp>
        <p:nvSpPr>
          <p:cNvPr id="2" name="Slide Number Placeholder 1"/>
          <p:cNvSpPr>
            <a:spLocks noGrp="1"/>
          </p:cNvSpPr>
          <p:nvPr>
            <p:ph type="sldNum" sz="quarter" idx="12"/>
          </p:nvPr>
        </p:nvSpPr>
        <p:spPr/>
        <p:txBody>
          <a:bodyPr/>
          <a:lstStyle/>
          <a:p>
            <a:fld id="{B2E69481-C428-4771-9FA9-CCBED72DD0C4}" type="slidenum">
              <a:rPr lang="en-US" smtClean="0"/>
              <a:t>17</a:t>
            </a:fld>
            <a:endParaRPr lang="en-US"/>
          </a:p>
        </p:txBody>
      </p:sp>
    </p:spTree>
    <p:extLst>
      <p:ext uri="{BB962C8B-B14F-4D97-AF65-F5344CB8AC3E}">
        <p14:creationId xmlns:p14="http://schemas.microsoft.com/office/powerpoint/2010/main" val="45052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52400"/>
            <a:ext cx="8229600" cy="1143000"/>
          </a:xfrm>
        </p:spPr>
        <p:txBody>
          <a:bodyPr/>
          <a:lstStyle/>
          <a:p>
            <a:r>
              <a:rPr lang="en-US" altLang="en-US" dirty="0" smtClean="0"/>
              <a:t>Ernst &amp; Young’s Framework for KM</a:t>
            </a:r>
          </a:p>
        </p:txBody>
      </p:sp>
      <p:sp>
        <p:nvSpPr>
          <p:cNvPr id="41987" name="Rectangle 3"/>
          <p:cNvSpPr>
            <a:spLocks noChangeArrowheads="1"/>
          </p:cNvSpPr>
          <p:nvPr/>
        </p:nvSpPr>
        <p:spPr bwMode="auto">
          <a:xfrm>
            <a:off x="228600" y="2038350"/>
            <a:ext cx="1828800" cy="2114550"/>
          </a:xfrm>
          <a:prstGeom prst="rect">
            <a:avLst/>
          </a:prstGeom>
          <a:solidFill>
            <a:schemeClr val="bg1"/>
          </a:solidFill>
          <a:ln w="9525">
            <a:solidFill>
              <a:schemeClr val="tx1"/>
            </a:solidFill>
            <a:miter lim="800000"/>
            <a:headEnd/>
            <a:tailEnd/>
          </a:ln>
        </p:spPr>
        <p:txBody>
          <a:bodyPr>
            <a:spAutoFit/>
          </a:bodyPr>
          <a:lstStyle>
            <a:lvl1pPr marL="228600" indent="-228600">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Acquire</a:t>
            </a:r>
          </a:p>
          <a:p>
            <a:pPr>
              <a:buFontTx/>
              <a:buChar char="•"/>
            </a:pPr>
            <a:r>
              <a:rPr lang="en-US" altLang="en-US" sz="1800" b="1"/>
              <a:t>Engagement based</a:t>
            </a:r>
          </a:p>
          <a:p>
            <a:pPr>
              <a:buFontTx/>
              <a:buChar char="•"/>
            </a:pPr>
            <a:r>
              <a:rPr lang="en-US" altLang="en-US" sz="1800" b="1"/>
              <a:t>Non engagement based</a:t>
            </a:r>
          </a:p>
          <a:p>
            <a:pPr>
              <a:buFontTx/>
              <a:buChar char="•"/>
            </a:pPr>
            <a:r>
              <a:rPr lang="en-US" altLang="en-US" sz="1800" b="1"/>
              <a:t>External</a:t>
            </a:r>
          </a:p>
        </p:txBody>
      </p:sp>
      <p:sp>
        <p:nvSpPr>
          <p:cNvPr id="41988" name="AutoShape 4"/>
          <p:cNvSpPr>
            <a:spLocks noChangeArrowheads="1"/>
          </p:cNvSpPr>
          <p:nvPr/>
        </p:nvSpPr>
        <p:spPr bwMode="auto">
          <a:xfrm>
            <a:off x="2971800" y="838200"/>
            <a:ext cx="2362200" cy="2112963"/>
          </a:xfrm>
          <a:prstGeom prst="can">
            <a:avLst>
              <a:gd name="adj" fmla="val 21125"/>
            </a:avLst>
          </a:prstGeom>
          <a:solidFill>
            <a:schemeClr val="bg1"/>
          </a:solidFill>
          <a:ln w="9525">
            <a:solidFill>
              <a:schemeClr val="tx1"/>
            </a:solidFill>
            <a:round/>
            <a:headEnd/>
            <a:tailEnd/>
          </a:ln>
        </p:spPr>
        <p:txBody>
          <a:bodyPr>
            <a:spAutoFit/>
          </a:bodyPr>
          <a:lstStyle>
            <a:lvl1pPr marL="228600" indent="-228600">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buFontTx/>
              <a:buChar char="•"/>
            </a:pPr>
            <a:r>
              <a:rPr lang="en-US" altLang="en-US" sz="1800" b="1"/>
              <a:t>Input, Purge</a:t>
            </a:r>
          </a:p>
          <a:p>
            <a:pPr>
              <a:buFontTx/>
              <a:buChar char="•"/>
            </a:pPr>
            <a:r>
              <a:rPr lang="en-US" altLang="en-US" sz="1800" b="1"/>
              <a:t>Archive, Abstract </a:t>
            </a:r>
          </a:p>
          <a:p>
            <a:pPr>
              <a:buFontTx/>
              <a:buChar char="•"/>
            </a:pPr>
            <a:r>
              <a:rPr lang="en-US" altLang="en-US" sz="1800" b="1"/>
              <a:t>Index, Catalog</a:t>
            </a:r>
          </a:p>
          <a:p>
            <a:pPr>
              <a:buFontTx/>
              <a:buChar char="•"/>
            </a:pPr>
            <a:r>
              <a:rPr lang="en-US" altLang="en-US" sz="1800" b="1"/>
              <a:t>Coordinate</a:t>
            </a:r>
          </a:p>
          <a:p>
            <a:pPr>
              <a:buFontTx/>
              <a:buChar char="•"/>
            </a:pPr>
            <a:r>
              <a:rPr lang="en-US" altLang="en-US" sz="1800" b="1"/>
              <a:t>Content</a:t>
            </a:r>
          </a:p>
        </p:txBody>
      </p:sp>
      <p:sp>
        <p:nvSpPr>
          <p:cNvPr id="41989" name="Rectangle 5"/>
          <p:cNvSpPr>
            <a:spLocks noChangeArrowheads="1"/>
          </p:cNvSpPr>
          <p:nvPr/>
        </p:nvSpPr>
        <p:spPr bwMode="auto">
          <a:xfrm>
            <a:off x="3505200" y="838200"/>
            <a:ext cx="1319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Storage</a:t>
            </a:r>
          </a:p>
        </p:txBody>
      </p:sp>
      <p:sp>
        <p:nvSpPr>
          <p:cNvPr id="41990" name="Rectangle 6"/>
          <p:cNvSpPr>
            <a:spLocks noChangeArrowheads="1"/>
          </p:cNvSpPr>
          <p:nvPr/>
        </p:nvSpPr>
        <p:spPr bwMode="auto">
          <a:xfrm>
            <a:off x="3048000" y="3276600"/>
            <a:ext cx="2209800" cy="1839913"/>
          </a:xfrm>
          <a:prstGeom prst="rect">
            <a:avLst/>
          </a:prstGeom>
          <a:solidFill>
            <a:schemeClr val="bg1"/>
          </a:solidFill>
          <a:ln w="9525">
            <a:solidFill>
              <a:schemeClr val="tx1"/>
            </a:solidFill>
            <a:miter lim="800000"/>
            <a:headEnd/>
            <a:tailEnd/>
          </a:ln>
        </p:spPr>
        <p:txBody>
          <a:bodyPr>
            <a:spAutoFit/>
          </a:bodyPr>
          <a:lstStyle>
            <a:lvl1pPr marL="228600" indent="-228600">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Add Value</a:t>
            </a:r>
          </a:p>
          <a:p>
            <a:pPr>
              <a:buFontTx/>
              <a:buChar char="•"/>
            </a:pPr>
            <a:r>
              <a:rPr lang="en-US" altLang="en-US" sz="1800" b="1"/>
              <a:t>Identify needs</a:t>
            </a:r>
          </a:p>
          <a:p>
            <a:pPr>
              <a:buFontTx/>
              <a:buChar char="•"/>
            </a:pPr>
            <a:r>
              <a:rPr lang="en-US" altLang="en-US" sz="1800" b="1"/>
              <a:t>Research </a:t>
            </a:r>
          </a:p>
          <a:p>
            <a:pPr>
              <a:buFontTx/>
              <a:buChar char="•"/>
            </a:pPr>
            <a:r>
              <a:rPr lang="en-US" altLang="en-US" sz="1800" b="1"/>
              <a:t>Develop proprietary </a:t>
            </a:r>
          </a:p>
          <a:p>
            <a:pPr>
              <a:buFontTx/>
              <a:buChar char="•"/>
            </a:pPr>
            <a:r>
              <a:rPr lang="en-US" altLang="en-US" sz="1800" b="1"/>
              <a:t>Package</a:t>
            </a:r>
          </a:p>
        </p:txBody>
      </p:sp>
      <p:cxnSp>
        <p:nvCxnSpPr>
          <p:cNvPr id="41991" name="AutoShape 7"/>
          <p:cNvCxnSpPr>
            <a:cxnSpLocks noChangeShapeType="1"/>
            <a:stCxn id="41990" idx="1"/>
            <a:endCxn id="41988" idx="2"/>
          </p:cNvCxnSpPr>
          <p:nvPr/>
        </p:nvCxnSpPr>
        <p:spPr bwMode="auto">
          <a:xfrm rot="10800000">
            <a:off x="2971800" y="1895475"/>
            <a:ext cx="76200" cy="2301875"/>
          </a:xfrm>
          <a:prstGeom prst="bentConnector3">
            <a:avLst>
              <a:gd name="adj1" fmla="val 677079"/>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41992" name="AutoShape 8"/>
          <p:cNvCxnSpPr>
            <a:cxnSpLocks noChangeShapeType="1"/>
            <a:stCxn id="41988" idx="4"/>
            <a:endCxn id="41990" idx="3"/>
          </p:cNvCxnSpPr>
          <p:nvPr/>
        </p:nvCxnSpPr>
        <p:spPr bwMode="auto">
          <a:xfrm flipH="1">
            <a:off x="5257800" y="1895475"/>
            <a:ext cx="76200" cy="2301875"/>
          </a:xfrm>
          <a:prstGeom prst="bentConnector3">
            <a:avLst>
              <a:gd name="adj1" fmla="val -672917"/>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41993" name="AutoShape 9"/>
          <p:cNvCxnSpPr>
            <a:cxnSpLocks noChangeShapeType="1"/>
            <a:stCxn id="41987" idx="3"/>
          </p:cNvCxnSpPr>
          <p:nvPr/>
        </p:nvCxnSpPr>
        <p:spPr bwMode="auto">
          <a:xfrm flipV="1">
            <a:off x="2057400" y="3086100"/>
            <a:ext cx="514350" cy="9525"/>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1994" name="Rectangle 10"/>
          <p:cNvSpPr>
            <a:spLocks noChangeArrowheads="1"/>
          </p:cNvSpPr>
          <p:nvPr/>
        </p:nvSpPr>
        <p:spPr bwMode="auto">
          <a:xfrm>
            <a:off x="6591300" y="1657350"/>
            <a:ext cx="2209800" cy="2663825"/>
          </a:xfrm>
          <a:prstGeom prst="rect">
            <a:avLst/>
          </a:prstGeom>
          <a:solidFill>
            <a:schemeClr val="bg1"/>
          </a:solidFill>
          <a:ln w="9525">
            <a:solidFill>
              <a:schemeClr val="tx1"/>
            </a:solidFill>
            <a:miter lim="800000"/>
            <a:headEnd/>
            <a:tailEnd/>
          </a:ln>
        </p:spPr>
        <p:txBody>
          <a:bodyPr>
            <a:spAutoFit/>
          </a:bodyPr>
          <a:lstStyle>
            <a:lvl1pPr marL="228600" indent="-228600">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Deploy</a:t>
            </a:r>
          </a:p>
          <a:p>
            <a:pPr>
              <a:buFontTx/>
              <a:buChar char="•"/>
            </a:pPr>
            <a:r>
              <a:rPr lang="en-US" altLang="en-US" sz="1800" b="1"/>
              <a:t>On-demand</a:t>
            </a:r>
          </a:p>
          <a:p>
            <a:pPr>
              <a:buFontTx/>
              <a:buChar char="•"/>
            </a:pPr>
            <a:r>
              <a:rPr lang="en-US" altLang="en-US" sz="1800" b="1"/>
              <a:t>Repeatable</a:t>
            </a:r>
          </a:p>
          <a:p>
            <a:pPr>
              <a:buFontTx/>
              <a:buChar char="•"/>
            </a:pPr>
            <a:r>
              <a:rPr lang="en-US" altLang="en-US" sz="1800" b="1"/>
              <a:t>Event-based</a:t>
            </a:r>
          </a:p>
          <a:p>
            <a:pPr>
              <a:buFontTx/>
              <a:buChar char="•"/>
            </a:pPr>
            <a:r>
              <a:rPr lang="en-US" altLang="en-US" sz="1800" b="1"/>
              <a:t>Subscription</a:t>
            </a:r>
          </a:p>
          <a:p>
            <a:pPr>
              <a:buFontTx/>
              <a:buChar char="•"/>
            </a:pPr>
            <a:r>
              <a:rPr lang="en-US" altLang="en-US" sz="1800" b="1"/>
              <a:t>Commercialize</a:t>
            </a:r>
          </a:p>
          <a:p>
            <a:pPr>
              <a:buFontTx/>
              <a:buChar char="•"/>
            </a:pPr>
            <a:r>
              <a:rPr lang="en-US" altLang="en-US" sz="1800" b="1"/>
              <a:t>Monitor usage</a:t>
            </a:r>
          </a:p>
          <a:p>
            <a:pPr>
              <a:buFontTx/>
              <a:buChar char="•"/>
            </a:pPr>
            <a:r>
              <a:rPr lang="en-US" altLang="en-US" sz="1800" b="1"/>
              <a:t>Measure satisfaction</a:t>
            </a:r>
          </a:p>
        </p:txBody>
      </p:sp>
      <p:cxnSp>
        <p:nvCxnSpPr>
          <p:cNvPr id="41995" name="AutoShape 11"/>
          <p:cNvCxnSpPr>
            <a:cxnSpLocks noChangeShapeType="1"/>
            <a:endCxn id="41994" idx="1"/>
          </p:cNvCxnSpPr>
          <p:nvPr/>
        </p:nvCxnSpPr>
        <p:spPr bwMode="auto">
          <a:xfrm flipV="1">
            <a:off x="5886450" y="2989263"/>
            <a:ext cx="704850" cy="1111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1996" name="Rectangle 12"/>
          <p:cNvSpPr>
            <a:spLocks noChangeArrowheads="1"/>
          </p:cNvSpPr>
          <p:nvPr/>
        </p:nvSpPr>
        <p:spPr bwMode="auto">
          <a:xfrm>
            <a:off x="1257300" y="5265738"/>
            <a:ext cx="6324600" cy="741362"/>
          </a:xfrm>
          <a:prstGeom prst="rect">
            <a:avLst/>
          </a:prstGeom>
          <a:solidFill>
            <a:schemeClr val="bg1"/>
          </a:solidFill>
          <a:ln w="9525">
            <a:solidFill>
              <a:schemeClr val="tx1"/>
            </a:solidFill>
            <a:miter lim="800000"/>
            <a:headEnd/>
            <a:tailEnd/>
          </a:ln>
        </p:spPr>
        <p:txBody>
          <a:bodyPr>
            <a:spAutoFit/>
          </a:bodyPr>
          <a:lstStyle>
            <a:lvl1pPr marL="228600" indent="-228600">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r>
              <a:rPr lang="en-US" altLang="en-US" sz="2400" b="1"/>
              <a:t>Provide Infrastructure</a:t>
            </a:r>
          </a:p>
          <a:p>
            <a:r>
              <a:rPr lang="en-US" altLang="en-US" sz="1800" b="1"/>
              <a:t>Organization - Culture - Technology - Public Relations </a:t>
            </a:r>
          </a:p>
        </p:txBody>
      </p:sp>
      <p:sp>
        <p:nvSpPr>
          <p:cNvPr id="41997" name="Text Box 13"/>
          <p:cNvSpPr txBox="1">
            <a:spLocks noChangeArrowheads="1"/>
          </p:cNvSpPr>
          <p:nvPr/>
        </p:nvSpPr>
        <p:spPr bwMode="auto">
          <a:xfrm>
            <a:off x="0" y="6216650"/>
            <a:ext cx="914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200" b="1"/>
              <a:t>Source: Ernst &amp; Young, and “A Note on Knowledge Management,” Harvard Business School 9-398-031, 1997 </a:t>
            </a:r>
          </a:p>
        </p:txBody>
      </p:sp>
      <p:sp>
        <p:nvSpPr>
          <p:cNvPr id="2" name="Slide Number Placeholder 1"/>
          <p:cNvSpPr>
            <a:spLocks noGrp="1"/>
          </p:cNvSpPr>
          <p:nvPr>
            <p:ph type="sldNum" sz="quarter" idx="12"/>
          </p:nvPr>
        </p:nvSpPr>
        <p:spPr/>
        <p:txBody>
          <a:bodyPr/>
          <a:lstStyle/>
          <a:p>
            <a:fld id="{B2E69481-C428-4771-9FA9-CCBED72DD0C4}" type="slidenum">
              <a:rPr lang="en-US" smtClean="0"/>
              <a:t>18</a:t>
            </a:fld>
            <a:endParaRPr lang="en-US"/>
          </a:p>
        </p:txBody>
      </p:sp>
    </p:spTree>
    <p:extLst>
      <p:ext uri="{BB962C8B-B14F-4D97-AF65-F5344CB8AC3E}">
        <p14:creationId xmlns:p14="http://schemas.microsoft.com/office/powerpoint/2010/main" val="226579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2057400" y="5011738"/>
            <a:ext cx="5334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27" name="Line 3"/>
          <p:cNvSpPr>
            <a:spLocks noChangeShapeType="1"/>
          </p:cNvSpPr>
          <p:nvPr/>
        </p:nvSpPr>
        <p:spPr bwMode="auto">
          <a:xfrm flipV="1">
            <a:off x="2057400" y="1524000"/>
            <a:ext cx="0" cy="34877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28" name="Line 4"/>
          <p:cNvSpPr>
            <a:spLocks noChangeShapeType="1"/>
          </p:cNvSpPr>
          <p:nvPr/>
        </p:nvSpPr>
        <p:spPr bwMode="auto">
          <a:xfrm flipV="1">
            <a:off x="1143000" y="2573338"/>
            <a:ext cx="0" cy="19812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29" name="Line 5"/>
          <p:cNvSpPr>
            <a:spLocks noChangeShapeType="1"/>
          </p:cNvSpPr>
          <p:nvPr/>
        </p:nvSpPr>
        <p:spPr bwMode="auto">
          <a:xfrm>
            <a:off x="1143000" y="41735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0" name="Line 6"/>
          <p:cNvSpPr>
            <a:spLocks noChangeShapeType="1"/>
          </p:cNvSpPr>
          <p:nvPr/>
        </p:nvSpPr>
        <p:spPr bwMode="auto">
          <a:xfrm flipH="1">
            <a:off x="2057400" y="5715000"/>
            <a:ext cx="1447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1" name="Line 7"/>
          <p:cNvSpPr>
            <a:spLocks noChangeShapeType="1"/>
          </p:cNvSpPr>
          <p:nvPr/>
        </p:nvSpPr>
        <p:spPr bwMode="auto">
          <a:xfrm>
            <a:off x="5410200" y="5715000"/>
            <a:ext cx="2057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2" name="Text Box 8"/>
          <p:cNvSpPr txBox="1">
            <a:spLocks noChangeArrowheads="1"/>
          </p:cNvSpPr>
          <p:nvPr/>
        </p:nvSpPr>
        <p:spPr bwMode="auto">
          <a:xfrm>
            <a:off x="3048000" y="1066800"/>
            <a:ext cx="184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90000"/>
              </a:lnSpc>
              <a:spcBef>
                <a:spcPct val="10000"/>
              </a:spcBef>
            </a:pPr>
            <a:endParaRPr lang="en-US" altLang="en-US" sz="1800"/>
          </a:p>
        </p:txBody>
      </p:sp>
      <p:sp>
        <p:nvSpPr>
          <p:cNvPr id="26633" name="Rectangle 9"/>
          <p:cNvSpPr>
            <a:spLocks noChangeArrowheads="1"/>
          </p:cNvSpPr>
          <p:nvPr/>
        </p:nvSpPr>
        <p:spPr bwMode="auto">
          <a:xfrm>
            <a:off x="990600" y="896938"/>
            <a:ext cx="1847850"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90000"/>
              </a:lnSpc>
              <a:spcBef>
                <a:spcPct val="10000"/>
              </a:spcBef>
            </a:pPr>
            <a:r>
              <a:rPr lang="en-US" altLang="en-US" sz="1800"/>
              <a:t>Epistemological </a:t>
            </a:r>
          </a:p>
          <a:p>
            <a:pPr>
              <a:lnSpc>
                <a:spcPct val="90000"/>
              </a:lnSpc>
              <a:spcBef>
                <a:spcPct val="10000"/>
              </a:spcBef>
            </a:pPr>
            <a:r>
              <a:rPr lang="en-US" altLang="en-US" sz="1800"/>
              <a:t>Dimension</a:t>
            </a:r>
          </a:p>
        </p:txBody>
      </p:sp>
      <p:sp>
        <p:nvSpPr>
          <p:cNvPr id="26634" name="Rectangle 10"/>
          <p:cNvSpPr>
            <a:spLocks noChangeArrowheads="1"/>
          </p:cNvSpPr>
          <p:nvPr/>
        </p:nvSpPr>
        <p:spPr bwMode="auto">
          <a:xfrm>
            <a:off x="457200" y="1887538"/>
            <a:ext cx="1314450"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90000"/>
              </a:lnSpc>
              <a:spcBef>
                <a:spcPct val="10000"/>
              </a:spcBef>
            </a:pPr>
            <a:r>
              <a:rPr lang="en-US" altLang="en-US" sz="1800"/>
              <a:t>Explicit</a:t>
            </a:r>
          </a:p>
          <a:p>
            <a:pPr>
              <a:lnSpc>
                <a:spcPct val="90000"/>
              </a:lnSpc>
              <a:spcBef>
                <a:spcPct val="10000"/>
              </a:spcBef>
            </a:pPr>
            <a:r>
              <a:rPr lang="en-US" altLang="en-US" sz="1800"/>
              <a:t>Knowledge</a:t>
            </a:r>
          </a:p>
        </p:txBody>
      </p:sp>
      <p:sp>
        <p:nvSpPr>
          <p:cNvPr id="26635" name="Rectangle 11"/>
          <p:cNvSpPr>
            <a:spLocks noChangeArrowheads="1"/>
          </p:cNvSpPr>
          <p:nvPr/>
        </p:nvSpPr>
        <p:spPr bwMode="auto">
          <a:xfrm>
            <a:off x="7524750" y="4706938"/>
            <a:ext cx="1327150"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90000"/>
              </a:lnSpc>
              <a:spcBef>
                <a:spcPct val="10000"/>
              </a:spcBef>
            </a:pPr>
            <a:r>
              <a:rPr lang="en-US" altLang="en-US" sz="1800"/>
              <a:t>Ontological</a:t>
            </a:r>
          </a:p>
          <a:p>
            <a:pPr>
              <a:lnSpc>
                <a:spcPct val="90000"/>
              </a:lnSpc>
              <a:spcBef>
                <a:spcPct val="10000"/>
              </a:spcBef>
            </a:pPr>
            <a:r>
              <a:rPr lang="en-US" altLang="en-US" sz="1800"/>
              <a:t>Dimension</a:t>
            </a:r>
          </a:p>
        </p:txBody>
      </p:sp>
      <p:sp>
        <p:nvSpPr>
          <p:cNvPr id="26636" name="Rectangle 12"/>
          <p:cNvSpPr>
            <a:spLocks noChangeArrowheads="1"/>
          </p:cNvSpPr>
          <p:nvPr/>
        </p:nvSpPr>
        <p:spPr bwMode="auto">
          <a:xfrm>
            <a:off x="533400" y="4572000"/>
            <a:ext cx="1276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90000"/>
              </a:lnSpc>
              <a:spcBef>
                <a:spcPct val="10000"/>
              </a:spcBef>
            </a:pPr>
            <a:r>
              <a:rPr lang="en-US" altLang="en-US" sz="1800"/>
              <a:t>Tacit</a:t>
            </a:r>
          </a:p>
          <a:p>
            <a:pPr>
              <a:lnSpc>
                <a:spcPct val="90000"/>
              </a:lnSpc>
              <a:spcBef>
                <a:spcPct val="10000"/>
              </a:spcBef>
            </a:pPr>
            <a:r>
              <a:rPr lang="en-US" altLang="en-US" sz="1800"/>
              <a:t>knowledge</a:t>
            </a:r>
          </a:p>
        </p:txBody>
      </p:sp>
      <p:sp>
        <p:nvSpPr>
          <p:cNvPr id="26637" name="Rectangle 13"/>
          <p:cNvSpPr>
            <a:spLocks noChangeArrowheads="1"/>
          </p:cNvSpPr>
          <p:nvPr/>
        </p:nvSpPr>
        <p:spPr bwMode="auto">
          <a:xfrm>
            <a:off x="1981200" y="5105400"/>
            <a:ext cx="533241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90000"/>
              </a:lnSpc>
              <a:spcBef>
                <a:spcPct val="10000"/>
              </a:spcBef>
            </a:pPr>
            <a:r>
              <a:rPr lang="en-US" altLang="en-US" sz="1600" b="1"/>
              <a:t>Individual    Group   Organization    Inter-organization</a:t>
            </a:r>
          </a:p>
        </p:txBody>
      </p:sp>
      <p:sp>
        <p:nvSpPr>
          <p:cNvPr id="26638" name="Text Box 14"/>
          <p:cNvSpPr txBox="1">
            <a:spLocks noChangeArrowheads="1"/>
          </p:cNvSpPr>
          <p:nvPr/>
        </p:nvSpPr>
        <p:spPr bwMode="auto">
          <a:xfrm>
            <a:off x="3505200" y="556260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a:t>Knowledge Level</a:t>
            </a:r>
            <a:endParaRPr lang="en-US" altLang="en-US" sz="2400">
              <a:latin typeface="Times New Roman" pitchFamily="18" charset="0"/>
            </a:endParaRPr>
          </a:p>
        </p:txBody>
      </p:sp>
      <p:sp>
        <p:nvSpPr>
          <p:cNvPr id="26639" name="Text Box 15"/>
          <p:cNvSpPr txBox="1">
            <a:spLocks noChangeArrowheads="1"/>
          </p:cNvSpPr>
          <p:nvPr/>
        </p:nvSpPr>
        <p:spPr bwMode="auto">
          <a:xfrm>
            <a:off x="1905000" y="6316663"/>
            <a:ext cx="571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endParaRPr lang="en-US" altLang="en-US" sz="2400">
              <a:latin typeface="Times New Roman" pitchFamily="18" charset="0"/>
            </a:endParaRPr>
          </a:p>
        </p:txBody>
      </p:sp>
      <p:sp>
        <p:nvSpPr>
          <p:cNvPr id="26640" name="Rectangle 16"/>
          <p:cNvSpPr>
            <a:spLocks noGrp="1" noChangeArrowheads="1"/>
          </p:cNvSpPr>
          <p:nvPr>
            <p:ph type="title"/>
          </p:nvPr>
        </p:nvSpPr>
        <p:spPr>
          <a:xfrm>
            <a:off x="76200" y="152400"/>
            <a:ext cx="8991600" cy="457200"/>
          </a:xfrm>
        </p:spPr>
        <p:txBody>
          <a:bodyPr>
            <a:normAutofit fontScale="90000"/>
          </a:bodyPr>
          <a:lstStyle/>
          <a:p>
            <a:r>
              <a:rPr lang="en-US" altLang="en-US" dirty="0" smtClean="0"/>
              <a:t>1. Two Dimensions of Knowledge Creation</a:t>
            </a:r>
          </a:p>
        </p:txBody>
      </p:sp>
      <p:sp>
        <p:nvSpPr>
          <p:cNvPr id="26641" name="AutoShape 17"/>
          <p:cNvSpPr>
            <a:spLocks noChangeArrowheads="1"/>
          </p:cNvSpPr>
          <p:nvPr/>
        </p:nvSpPr>
        <p:spPr bwMode="auto">
          <a:xfrm>
            <a:off x="2438400" y="1752600"/>
            <a:ext cx="1752600" cy="1371600"/>
          </a:xfrm>
          <a:prstGeom prst="star16">
            <a:avLst>
              <a:gd name="adj" fmla="val 37500"/>
            </a:avLst>
          </a:prstGeom>
          <a:solidFill>
            <a:schemeClr val="hlink"/>
          </a:solidFill>
          <a:ln w="9525">
            <a:solidFill>
              <a:schemeClr val="tx1"/>
            </a:solidFill>
            <a:miter lim="800000"/>
            <a:headEnd/>
            <a:tailEnd/>
          </a:ln>
        </p:spPr>
        <p:txBody>
          <a:bodyPr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r>
              <a:rPr lang="en-US" altLang="en-US" sz="2000"/>
              <a:t>Current</a:t>
            </a:r>
          </a:p>
          <a:p>
            <a:pPr algn="ctr"/>
            <a:r>
              <a:rPr lang="en-US" altLang="en-US" sz="2000"/>
              <a:t>Focus</a:t>
            </a:r>
            <a:endParaRPr lang="en-US" altLang="en-US" sz="2400">
              <a:latin typeface="Times New Roman" pitchFamily="18" charset="0"/>
            </a:endParaRPr>
          </a:p>
        </p:txBody>
      </p:sp>
      <p:sp>
        <p:nvSpPr>
          <p:cNvPr id="26642" name="AutoShape 18"/>
          <p:cNvSpPr>
            <a:spLocks noChangeArrowheads="1"/>
          </p:cNvSpPr>
          <p:nvPr/>
        </p:nvSpPr>
        <p:spPr bwMode="auto">
          <a:xfrm>
            <a:off x="4495800" y="2133600"/>
            <a:ext cx="2133600" cy="533400"/>
          </a:xfrm>
          <a:custGeom>
            <a:avLst/>
            <a:gdLst>
              <a:gd name="T0" fmla="*/ 158064192 w 21600"/>
              <a:gd name="T1" fmla="*/ 0 h 21600"/>
              <a:gd name="T2" fmla="*/ 0 w 21600"/>
              <a:gd name="T3" fmla="*/ 6586009 h 21600"/>
              <a:gd name="T4" fmla="*/ 158064192 w 21600"/>
              <a:gd name="T5" fmla="*/ 13172018 h 21600"/>
              <a:gd name="T6" fmla="*/ 210752289 w 21600"/>
              <a:gd name="T7" fmla="*/ 658600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6643" name="AutoShape 19"/>
          <p:cNvSpPr>
            <a:spLocks noChangeArrowheads="1"/>
          </p:cNvSpPr>
          <p:nvPr/>
        </p:nvSpPr>
        <p:spPr bwMode="auto">
          <a:xfrm rot="5400000">
            <a:off x="2552700" y="3924300"/>
            <a:ext cx="1600200" cy="457200"/>
          </a:xfrm>
          <a:custGeom>
            <a:avLst/>
            <a:gdLst>
              <a:gd name="T0" fmla="*/ 88911117 w 21600"/>
              <a:gd name="T1" fmla="*/ 0 h 21600"/>
              <a:gd name="T2" fmla="*/ 0 w 21600"/>
              <a:gd name="T3" fmla="*/ 4838700 h 21600"/>
              <a:gd name="T4" fmla="*/ 88911117 w 21600"/>
              <a:gd name="T5" fmla="*/ 9677399 h 21600"/>
              <a:gd name="T6" fmla="*/ 118548144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6644" name="Text Box 20"/>
          <p:cNvSpPr txBox="1">
            <a:spLocks noChangeArrowheads="1"/>
          </p:cNvSpPr>
          <p:nvPr/>
        </p:nvSpPr>
        <p:spPr bwMode="auto">
          <a:xfrm>
            <a:off x="1812925" y="5984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endParaRPr lang="en-US" altLang="en-US" sz="2400">
              <a:latin typeface="Times New Roman" pitchFamily="18" charset="0"/>
            </a:endParaRPr>
          </a:p>
        </p:txBody>
      </p:sp>
      <p:sp>
        <p:nvSpPr>
          <p:cNvPr id="26645" name="Text Box 21"/>
          <p:cNvSpPr txBox="1">
            <a:spLocks noChangeArrowheads="1"/>
          </p:cNvSpPr>
          <p:nvPr/>
        </p:nvSpPr>
        <p:spPr bwMode="auto">
          <a:xfrm>
            <a:off x="2438400" y="6248400"/>
            <a:ext cx="5011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a:t>Source: Adapted from </a:t>
            </a:r>
            <a:r>
              <a:rPr lang="en-US" altLang="en-US" i="1"/>
              <a:t>Knowledge-Creating Company</a:t>
            </a:r>
            <a:r>
              <a:rPr lang="en-US" altLang="en-US"/>
              <a:t>, p. 57.  </a:t>
            </a:r>
          </a:p>
        </p:txBody>
      </p:sp>
      <p:sp>
        <p:nvSpPr>
          <p:cNvPr id="2" name="Slide Number Placeholder 1"/>
          <p:cNvSpPr>
            <a:spLocks noGrp="1"/>
          </p:cNvSpPr>
          <p:nvPr>
            <p:ph type="sldNum" sz="quarter" idx="12"/>
          </p:nvPr>
        </p:nvSpPr>
        <p:spPr/>
        <p:txBody>
          <a:bodyPr/>
          <a:lstStyle/>
          <a:p>
            <a:fld id="{B2E69481-C428-4771-9FA9-CCBED72DD0C4}" type="slidenum">
              <a:rPr lang="en-US" smtClean="0"/>
              <a:t>19</a:t>
            </a:fld>
            <a:endParaRPr lang="en-US"/>
          </a:p>
        </p:txBody>
      </p:sp>
    </p:spTree>
    <p:extLst>
      <p:ext uri="{BB962C8B-B14F-4D97-AF65-F5344CB8AC3E}">
        <p14:creationId xmlns:p14="http://schemas.microsoft.com/office/powerpoint/2010/main" val="273859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152400" y="2819400"/>
            <a:ext cx="9067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dirty="0" smtClean="0">
                <a:solidFill>
                  <a:schemeClr val="tx2"/>
                </a:solidFill>
                <a:latin typeface="Arial" charset="0"/>
                <a:cs typeface="Times New Roman" pitchFamily="18" charset="0"/>
              </a:rPr>
              <a:t>4.1. Developing Knowledge Management Systems</a:t>
            </a:r>
            <a:endParaRPr lang="en-US" altLang="en-US" sz="28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a:t>
            </a:fld>
            <a:endParaRPr lang="en-US"/>
          </a:p>
        </p:txBody>
      </p:sp>
    </p:spTree>
    <p:extLst>
      <p:ext uri="{BB962C8B-B14F-4D97-AF65-F5344CB8AC3E}">
        <p14:creationId xmlns:p14="http://schemas.microsoft.com/office/powerpoint/2010/main" val="101315611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5791200" y="6356350"/>
            <a:ext cx="2895600" cy="365125"/>
          </a:xfrm>
        </p:spPr>
        <p:txBody>
          <a:bodyPr/>
          <a:lstStyle/>
          <a:p>
            <a:pPr algn="r"/>
            <a:fld id="{8F7A9CF4-CC40-4394-BD39-823CCD7124D1}" type="slidenum">
              <a:rPr lang="en-US" altLang="en-US" smtClean="0"/>
              <a:pPr algn="r"/>
              <a:t>20</a:t>
            </a:fld>
            <a:endParaRPr lang="en-US" altLang="en-US" dirty="0"/>
          </a:p>
        </p:txBody>
      </p:sp>
      <p:sp>
        <p:nvSpPr>
          <p:cNvPr id="23554" name="Rectangle 2"/>
          <p:cNvSpPr>
            <a:spLocks noGrp="1" noChangeArrowheads="1"/>
          </p:cNvSpPr>
          <p:nvPr>
            <p:ph type="title"/>
          </p:nvPr>
        </p:nvSpPr>
        <p:spPr/>
        <p:txBody>
          <a:bodyPr/>
          <a:lstStyle/>
          <a:p>
            <a:r>
              <a:rPr lang="en-US" altLang="en-US" dirty="0" smtClean="0"/>
              <a:t>2. Knowledge Acquiring</a:t>
            </a:r>
            <a:endParaRPr lang="en-US" altLang="en-US" dirty="0"/>
          </a:p>
        </p:txBody>
      </p:sp>
      <p:sp>
        <p:nvSpPr>
          <p:cNvPr id="23555" name="Rectangle 3"/>
          <p:cNvSpPr>
            <a:spLocks noGrp="1" noChangeArrowheads="1"/>
          </p:cNvSpPr>
          <p:nvPr>
            <p:ph type="body" idx="1"/>
          </p:nvPr>
        </p:nvSpPr>
        <p:spPr/>
        <p:txBody>
          <a:bodyPr/>
          <a:lstStyle/>
          <a:p>
            <a:r>
              <a:rPr lang="en-US" altLang="en-US"/>
              <a:t>Process of acquiring knowledge from experts and building knowledge base</a:t>
            </a:r>
          </a:p>
          <a:p>
            <a:pPr lvl="1"/>
            <a:r>
              <a:rPr lang="en-US" altLang="en-US"/>
              <a:t>Narrow perspective</a:t>
            </a:r>
          </a:p>
          <a:p>
            <a:pPr lvl="2"/>
            <a:r>
              <a:rPr lang="en-US" altLang="en-US"/>
              <a:t>Knowledge acquisition, representation, validation, inference, maintenance</a:t>
            </a:r>
          </a:p>
          <a:p>
            <a:pPr lvl="1"/>
            <a:r>
              <a:rPr lang="en-US" altLang="en-US"/>
              <a:t>Broad perspective</a:t>
            </a:r>
          </a:p>
          <a:p>
            <a:pPr lvl="2"/>
            <a:r>
              <a:rPr lang="en-US" altLang="en-US"/>
              <a:t>Process of developing and maintaining intelligent system</a:t>
            </a:r>
          </a:p>
        </p:txBody>
      </p:sp>
    </p:spTree>
    <p:extLst>
      <p:ext uri="{BB962C8B-B14F-4D97-AF65-F5344CB8AC3E}">
        <p14:creationId xmlns:p14="http://schemas.microsoft.com/office/powerpoint/2010/main" val="4086022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smtClean="0"/>
              <a:t>3. Knowledge Categorization</a:t>
            </a:r>
          </a:p>
        </p:txBody>
      </p:sp>
      <p:sp>
        <p:nvSpPr>
          <p:cNvPr id="35843" name="Rectangle 3"/>
          <p:cNvSpPr>
            <a:spLocks noGrp="1" noChangeArrowheads="1"/>
          </p:cNvSpPr>
          <p:nvPr>
            <p:ph type="body" idx="1"/>
          </p:nvPr>
        </p:nvSpPr>
        <p:spPr>
          <a:xfrm>
            <a:off x="228600" y="749300"/>
            <a:ext cx="8763000" cy="5715000"/>
          </a:xfrm>
        </p:spPr>
        <p:txBody>
          <a:bodyPr>
            <a:normAutofit fontScale="92500" lnSpcReduction="20000"/>
          </a:bodyPr>
          <a:lstStyle/>
          <a:p>
            <a:pPr>
              <a:spcAft>
                <a:spcPct val="50000"/>
              </a:spcAft>
            </a:pPr>
            <a:endParaRPr lang="en-US" altLang="en-US" dirty="0" smtClean="0"/>
          </a:p>
          <a:p>
            <a:pPr>
              <a:spcAft>
                <a:spcPct val="50000"/>
              </a:spcAft>
            </a:pPr>
            <a:r>
              <a:rPr lang="en-US" altLang="en-US" dirty="0" smtClean="0"/>
              <a:t>Knowledge of products/services </a:t>
            </a:r>
          </a:p>
          <a:p>
            <a:pPr>
              <a:spcAft>
                <a:spcPct val="50000"/>
              </a:spcAft>
            </a:pPr>
            <a:r>
              <a:rPr lang="en-US" altLang="en-US" dirty="0" smtClean="0"/>
              <a:t>Knowledge of processes/procedures</a:t>
            </a:r>
          </a:p>
          <a:p>
            <a:pPr>
              <a:spcAft>
                <a:spcPct val="50000"/>
              </a:spcAft>
            </a:pPr>
            <a:r>
              <a:rPr lang="en-US" altLang="en-US" dirty="0" smtClean="0"/>
              <a:t> Knowledge of production technology </a:t>
            </a:r>
          </a:p>
          <a:p>
            <a:pPr>
              <a:spcAft>
                <a:spcPct val="50000"/>
              </a:spcAft>
            </a:pPr>
            <a:r>
              <a:rPr lang="en-US" altLang="en-US" dirty="0" smtClean="0"/>
              <a:t>Knowledge of customers and markets</a:t>
            </a:r>
          </a:p>
          <a:p>
            <a:pPr>
              <a:spcAft>
                <a:spcPct val="50000"/>
              </a:spcAft>
            </a:pPr>
            <a:r>
              <a:rPr lang="en-US" altLang="en-US" dirty="0" smtClean="0"/>
              <a:t>Knowledge of your competitors</a:t>
            </a:r>
          </a:p>
          <a:p>
            <a:pPr>
              <a:spcAft>
                <a:spcPct val="50000"/>
              </a:spcAft>
            </a:pPr>
            <a:r>
              <a:rPr lang="en-US" altLang="en-US" dirty="0" smtClean="0"/>
              <a:t>Knowledge of your own people</a:t>
            </a:r>
          </a:p>
          <a:p>
            <a:pPr>
              <a:spcAft>
                <a:spcPct val="50000"/>
              </a:spcAft>
            </a:pPr>
            <a:r>
              <a:rPr lang="en-US" altLang="en-US" dirty="0" smtClean="0"/>
              <a:t>Meta-knowledge</a:t>
            </a:r>
          </a:p>
          <a:p>
            <a:pPr>
              <a:buFontTx/>
              <a:buNone/>
            </a:pPr>
            <a:endParaRPr lang="en-US" altLang="en-US" dirty="0" smtClean="0"/>
          </a:p>
        </p:txBody>
      </p:sp>
      <p:sp>
        <p:nvSpPr>
          <p:cNvPr id="2" name="Slide Number Placeholder 1"/>
          <p:cNvSpPr>
            <a:spLocks noGrp="1"/>
          </p:cNvSpPr>
          <p:nvPr>
            <p:ph type="sldNum" sz="quarter" idx="12"/>
          </p:nvPr>
        </p:nvSpPr>
        <p:spPr/>
        <p:txBody>
          <a:bodyPr/>
          <a:lstStyle/>
          <a:p>
            <a:fld id="{B2E69481-C428-4771-9FA9-CCBED72DD0C4}" type="slidenum">
              <a:rPr lang="en-US" smtClean="0"/>
              <a:t>21</a:t>
            </a:fld>
            <a:endParaRPr lang="en-US"/>
          </a:p>
        </p:txBody>
      </p:sp>
    </p:spTree>
    <p:extLst>
      <p:ext uri="{BB962C8B-B14F-4D97-AF65-F5344CB8AC3E}">
        <p14:creationId xmlns:p14="http://schemas.microsoft.com/office/powerpoint/2010/main" val="2949707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altLang="en-US" dirty="0" smtClean="0"/>
              <a:t>4. KM Enabling Storage Technologies</a:t>
            </a:r>
          </a:p>
        </p:txBody>
      </p:sp>
      <p:sp>
        <p:nvSpPr>
          <p:cNvPr id="36867" name="Rectangle 3"/>
          <p:cNvSpPr>
            <a:spLocks noGrp="1" noChangeArrowheads="1"/>
          </p:cNvSpPr>
          <p:nvPr>
            <p:ph type="body" idx="1"/>
          </p:nvPr>
        </p:nvSpPr>
        <p:spPr/>
        <p:txBody>
          <a:bodyPr>
            <a:normAutofit fontScale="85000" lnSpcReduction="20000"/>
          </a:bodyPr>
          <a:lstStyle/>
          <a:p>
            <a:pPr>
              <a:spcAft>
                <a:spcPct val="50000"/>
              </a:spcAft>
            </a:pPr>
            <a:r>
              <a:rPr lang="en-US" altLang="en-US" smtClean="0"/>
              <a:t>Groupware</a:t>
            </a:r>
          </a:p>
          <a:p>
            <a:pPr>
              <a:spcAft>
                <a:spcPct val="50000"/>
              </a:spcAft>
            </a:pPr>
            <a:r>
              <a:rPr lang="en-US" altLang="en-US" smtClean="0"/>
              <a:t>Data warehouse and data mining</a:t>
            </a:r>
          </a:p>
          <a:p>
            <a:pPr>
              <a:spcAft>
                <a:spcPct val="50000"/>
              </a:spcAft>
            </a:pPr>
            <a:r>
              <a:rPr lang="en-US" altLang="en-US" smtClean="0"/>
              <a:t>Expert systems and knowledge based systems</a:t>
            </a:r>
          </a:p>
          <a:p>
            <a:pPr>
              <a:spcAft>
                <a:spcPct val="50000"/>
              </a:spcAft>
            </a:pPr>
            <a:r>
              <a:rPr lang="en-US" altLang="en-US" smtClean="0"/>
              <a:t>Intranet </a:t>
            </a:r>
          </a:p>
          <a:p>
            <a:pPr>
              <a:spcAft>
                <a:spcPct val="50000"/>
              </a:spcAft>
            </a:pPr>
            <a:r>
              <a:rPr lang="en-US" altLang="en-US" smtClean="0"/>
              <a:t>Electronic Performance Support Systems</a:t>
            </a:r>
          </a:p>
          <a:p>
            <a:pPr>
              <a:spcAft>
                <a:spcPct val="50000"/>
              </a:spcAft>
            </a:pPr>
            <a:r>
              <a:rPr lang="en-US" altLang="en-US" smtClean="0"/>
              <a:t>CBT, WBT</a:t>
            </a:r>
          </a:p>
          <a:p>
            <a:pPr>
              <a:spcAft>
                <a:spcPct val="50000"/>
              </a:spcAft>
            </a:pPr>
            <a:r>
              <a:rPr lang="en-US" altLang="en-US" smtClean="0"/>
              <a:t>Problem/Solution Database (Case-Based Reasoning Systems)</a:t>
            </a:r>
          </a:p>
        </p:txBody>
      </p:sp>
      <p:sp>
        <p:nvSpPr>
          <p:cNvPr id="2" name="Slide Number Placeholder 1"/>
          <p:cNvSpPr>
            <a:spLocks noGrp="1"/>
          </p:cNvSpPr>
          <p:nvPr>
            <p:ph type="sldNum" sz="quarter" idx="12"/>
          </p:nvPr>
        </p:nvSpPr>
        <p:spPr/>
        <p:txBody>
          <a:bodyPr/>
          <a:lstStyle/>
          <a:p>
            <a:fld id="{B2E69481-C428-4771-9FA9-CCBED72DD0C4}" type="slidenum">
              <a:rPr lang="en-US" smtClean="0"/>
              <a:t>22</a:t>
            </a:fld>
            <a:endParaRPr lang="en-US"/>
          </a:p>
        </p:txBody>
      </p:sp>
    </p:spTree>
    <p:extLst>
      <p:ext uri="{BB962C8B-B14F-4D97-AF65-F5344CB8AC3E}">
        <p14:creationId xmlns:p14="http://schemas.microsoft.com/office/powerpoint/2010/main" val="3301413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0" y="134937"/>
            <a:ext cx="9144000" cy="474663"/>
          </a:xfrm>
        </p:spPr>
        <p:txBody>
          <a:bodyPr>
            <a:noAutofit/>
          </a:bodyPr>
          <a:lstStyle/>
          <a:p>
            <a:r>
              <a:rPr lang="en-US" altLang="en-US" sz="3600" dirty="0" smtClean="0"/>
              <a:t>5. Knowledge Transfer/Dissemination</a:t>
            </a:r>
          </a:p>
        </p:txBody>
      </p:sp>
      <p:sp>
        <p:nvSpPr>
          <p:cNvPr id="32771" name="Rectangle 1027"/>
          <p:cNvSpPr>
            <a:spLocks noChangeArrowheads="1"/>
          </p:cNvSpPr>
          <p:nvPr/>
        </p:nvSpPr>
        <p:spPr bwMode="auto">
          <a:xfrm>
            <a:off x="477838" y="1044575"/>
            <a:ext cx="8218487" cy="468788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endParaRPr lang="en-US" altLang="en-US"/>
          </a:p>
        </p:txBody>
      </p:sp>
      <p:sp>
        <p:nvSpPr>
          <p:cNvPr id="32772" name="Text Box 1028"/>
          <p:cNvSpPr txBox="1">
            <a:spLocks noChangeArrowheads="1"/>
          </p:cNvSpPr>
          <p:nvPr/>
        </p:nvSpPr>
        <p:spPr bwMode="auto">
          <a:xfrm>
            <a:off x="714375" y="1117600"/>
            <a:ext cx="2505075" cy="547688"/>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800" b="1"/>
              <a:t>Information</a:t>
            </a:r>
            <a:endParaRPr lang="en-US" altLang="en-US" sz="3600" b="1"/>
          </a:p>
        </p:txBody>
      </p:sp>
      <p:sp>
        <p:nvSpPr>
          <p:cNvPr id="32773" name="Text Box 1029"/>
          <p:cNvSpPr txBox="1">
            <a:spLocks noChangeArrowheads="1"/>
          </p:cNvSpPr>
          <p:nvPr/>
        </p:nvSpPr>
        <p:spPr bwMode="auto">
          <a:xfrm>
            <a:off x="549275" y="1976438"/>
            <a:ext cx="4708525"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Transfers articulated information</a:t>
            </a:r>
            <a:endParaRPr lang="en-US" altLang="en-US" sz="2800"/>
          </a:p>
        </p:txBody>
      </p:sp>
      <p:sp>
        <p:nvSpPr>
          <p:cNvPr id="32774" name="Text Box 1030"/>
          <p:cNvSpPr txBox="1">
            <a:spLocks noChangeArrowheads="1"/>
          </p:cNvSpPr>
          <p:nvPr/>
        </p:nvSpPr>
        <p:spPr bwMode="auto">
          <a:xfrm>
            <a:off x="558800" y="2674938"/>
            <a:ext cx="4708525"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Independent of the individual</a:t>
            </a:r>
            <a:endParaRPr lang="en-US" altLang="en-US" sz="2800"/>
          </a:p>
        </p:txBody>
      </p:sp>
      <p:sp>
        <p:nvSpPr>
          <p:cNvPr id="32775" name="Text Box 1031"/>
          <p:cNvSpPr txBox="1">
            <a:spLocks noChangeArrowheads="1"/>
          </p:cNvSpPr>
          <p:nvPr/>
        </p:nvSpPr>
        <p:spPr bwMode="auto">
          <a:xfrm>
            <a:off x="579438" y="3328988"/>
            <a:ext cx="2505075"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Static</a:t>
            </a:r>
            <a:endParaRPr lang="en-US" altLang="en-US" sz="2800"/>
          </a:p>
        </p:txBody>
      </p:sp>
      <p:sp>
        <p:nvSpPr>
          <p:cNvPr id="32776" name="Text Box 1032"/>
          <p:cNvSpPr txBox="1">
            <a:spLocks noChangeArrowheads="1"/>
          </p:cNvSpPr>
          <p:nvPr/>
        </p:nvSpPr>
        <p:spPr bwMode="auto">
          <a:xfrm>
            <a:off x="579438" y="3881438"/>
            <a:ext cx="2505075"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Quick</a:t>
            </a:r>
            <a:endParaRPr lang="en-US" altLang="en-US" sz="2800"/>
          </a:p>
        </p:txBody>
      </p:sp>
      <p:sp>
        <p:nvSpPr>
          <p:cNvPr id="32777" name="Text Box 1033"/>
          <p:cNvSpPr txBox="1">
            <a:spLocks noChangeArrowheads="1"/>
          </p:cNvSpPr>
          <p:nvPr/>
        </p:nvSpPr>
        <p:spPr bwMode="auto">
          <a:xfrm>
            <a:off x="528638" y="4506913"/>
            <a:ext cx="2503487"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Codified</a:t>
            </a:r>
            <a:endParaRPr lang="en-US" altLang="en-US" sz="2800"/>
          </a:p>
        </p:txBody>
      </p:sp>
      <p:sp>
        <p:nvSpPr>
          <p:cNvPr id="32778" name="Text Box 1034"/>
          <p:cNvSpPr txBox="1">
            <a:spLocks noChangeArrowheads="1"/>
          </p:cNvSpPr>
          <p:nvPr/>
        </p:nvSpPr>
        <p:spPr bwMode="auto">
          <a:xfrm>
            <a:off x="560388" y="5222875"/>
            <a:ext cx="3706812"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Easy mass distribution</a:t>
            </a:r>
            <a:endParaRPr lang="en-US" altLang="en-US" sz="2800"/>
          </a:p>
        </p:txBody>
      </p:sp>
      <p:sp>
        <p:nvSpPr>
          <p:cNvPr id="32779" name="Text Box 1035"/>
          <p:cNvSpPr txBox="1">
            <a:spLocks noChangeArrowheads="1"/>
          </p:cNvSpPr>
          <p:nvPr/>
        </p:nvSpPr>
        <p:spPr bwMode="auto">
          <a:xfrm>
            <a:off x="4651375" y="4537075"/>
            <a:ext cx="2505075"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Uncodified</a:t>
            </a:r>
            <a:endParaRPr lang="en-US" altLang="en-US" sz="2800"/>
          </a:p>
        </p:txBody>
      </p:sp>
      <p:sp>
        <p:nvSpPr>
          <p:cNvPr id="32780" name="Text Box 1036"/>
          <p:cNvSpPr txBox="1">
            <a:spLocks noChangeArrowheads="1"/>
          </p:cNvSpPr>
          <p:nvPr/>
        </p:nvSpPr>
        <p:spPr bwMode="auto">
          <a:xfrm>
            <a:off x="4659313" y="3897313"/>
            <a:ext cx="2503487"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Slow</a:t>
            </a:r>
            <a:endParaRPr lang="en-US" altLang="en-US" sz="2800"/>
          </a:p>
        </p:txBody>
      </p:sp>
      <p:sp>
        <p:nvSpPr>
          <p:cNvPr id="32781" name="Text Box 1037"/>
          <p:cNvSpPr txBox="1">
            <a:spLocks noChangeArrowheads="1"/>
          </p:cNvSpPr>
          <p:nvPr/>
        </p:nvSpPr>
        <p:spPr bwMode="auto">
          <a:xfrm>
            <a:off x="4621213" y="3300413"/>
            <a:ext cx="2505075"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Dynamic</a:t>
            </a:r>
            <a:endParaRPr lang="en-US" altLang="en-US" sz="2800"/>
          </a:p>
        </p:txBody>
      </p:sp>
      <p:sp>
        <p:nvSpPr>
          <p:cNvPr id="32782" name="Text Box 1038"/>
          <p:cNvSpPr txBox="1">
            <a:spLocks noChangeArrowheads="1"/>
          </p:cNvSpPr>
          <p:nvPr/>
        </p:nvSpPr>
        <p:spPr bwMode="auto">
          <a:xfrm>
            <a:off x="4565650" y="2747963"/>
            <a:ext cx="3606800"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Dependent and independent</a:t>
            </a:r>
            <a:endParaRPr lang="en-US" altLang="en-US" sz="2800"/>
          </a:p>
        </p:txBody>
      </p:sp>
      <p:sp>
        <p:nvSpPr>
          <p:cNvPr id="32783" name="Text Box 1039"/>
          <p:cNvSpPr txBox="1">
            <a:spLocks noChangeArrowheads="1"/>
          </p:cNvSpPr>
          <p:nvPr/>
        </p:nvSpPr>
        <p:spPr bwMode="auto">
          <a:xfrm>
            <a:off x="4557713" y="1860550"/>
            <a:ext cx="3106737" cy="7302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Transfers unarticulated and articulated abilities</a:t>
            </a:r>
            <a:endParaRPr lang="en-US" altLang="en-US" sz="2800"/>
          </a:p>
        </p:txBody>
      </p:sp>
      <p:sp>
        <p:nvSpPr>
          <p:cNvPr id="32784" name="Text Box 1040"/>
          <p:cNvSpPr txBox="1">
            <a:spLocks noChangeArrowheads="1"/>
          </p:cNvSpPr>
          <p:nvPr/>
        </p:nvSpPr>
        <p:spPr bwMode="auto">
          <a:xfrm>
            <a:off x="5307013" y="1117600"/>
            <a:ext cx="2505075" cy="547688"/>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800" b="1"/>
              <a:t>Tradition</a:t>
            </a:r>
            <a:endParaRPr lang="en-US" altLang="en-US" sz="3600" b="1"/>
          </a:p>
        </p:txBody>
      </p:sp>
      <p:sp>
        <p:nvSpPr>
          <p:cNvPr id="32785" name="Text Box 1041"/>
          <p:cNvSpPr txBox="1">
            <a:spLocks noChangeArrowheads="1"/>
          </p:cNvSpPr>
          <p:nvPr/>
        </p:nvSpPr>
        <p:spPr bwMode="auto">
          <a:xfrm>
            <a:off x="4646613" y="5194300"/>
            <a:ext cx="3603625" cy="42545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Difficult mass distribution</a:t>
            </a:r>
            <a:endParaRPr lang="en-US" altLang="en-US" sz="2800"/>
          </a:p>
        </p:txBody>
      </p:sp>
      <p:sp>
        <p:nvSpPr>
          <p:cNvPr id="32786" name="Line 1042"/>
          <p:cNvSpPr>
            <a:spLocks noChangeShapeType="1"/>
          </p:cNvSpPr>
          <p:nvPr/>
        </p:nvSpPr>
        <p:spPr bwMode="auto">
          <a:xfrm>
            <a:off x="463550" y="1846263"/>
            <a:ext cx="8218488" cy="1587"/>
          </a:xfrm>
          <a:prstGeom prst="line">
            <a:avLst/>
          </a:prstGeom>
          <a:noFill/>
          <a:ln w="76200" cmpd="tri">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7" name="Line 1043"/>
          <p:cNvSpPr>
            <a:spLocks noChangeShapeType="1"/>
          </p:cNvSpPr>
          <p:nvPr/>
        </p:nvSpPr>
        <p:spPr bwMode="auto">
          <a:xfrm>
            <a:off x="4506913" y="1044575"/>
            <a:ext cx="1587" cy="46878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8" name="Line 1044"/>
          <p:cNvSpPr>
            <a:spLocks noChangeShapeType="1"/>
          </p:cNvSpPr>
          <p:nvPr/>
        </p:nvSpPr>
        <p:spPr bwMode="auto">
          <a:xfrm>
            <a:off x="477838" y="2674938"/>
            <a:ext cx="8218487" cy="15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1045"/>
          <p:cNvSpPr>
            <a:spLocks noChangeShapeType="1"/>
          </p:cNvSpPr>
          <p:nvPr/>
        </p:nvSpPr>
        <p:spPr bwMode="auto">
          <a:xfrm>
            <a:off x="477838" y="3286125"/>
            <a:ext cx="8218487"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0" name="Line 1046"/>
          <p:cNvSpPr>
            <a:spLocks noChangeShapeType="1"/>
          </p:cNvSpPr>
          <p:nvPr/>
        </p:nvSpPr>
        <p:spPr bwMode="auto">
          <a:xfrm>
            <a:off x="477838" y="3795713"/>
            <a:ext cx="8218487"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1" name="Line 1047"/>
          <p:cNvSpPr>
            <a:spLocks noChangeShapeType="1"/>
          </p:cNvSpPr>
          <p:nvPr/>
        </p:nvSpPr>
        <p:spPr bwMode="auto">
          <a:xfrm>
            <a:off x="477838" y="4406900"/>
            <a:ext cx="8218487"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2" name="Line 1048"/>
          <p:cNvSpPr>
            <a:spLocks noChangeShapeType="1"/>
          </p:cNvSpPr>
          <p:nvPr/>
        </p:nvSpPr>
        <p:spPr bwMode="auto">
          <a:xfrm>
            <a:off x="477838" y="5121275"/>
            <a:ext cx="8218487" cy="15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3" name="Text Box 1049"/>
          <p:cNvSpPr txBox="1">
            <a:spLocks noChangeArrowheads="1"/>
          </p:cNvSpPr>
          <p:nvPr/>
        </p:nvSpPr>
        <p:spPr bwMode="auto">
          <a:xfrm>
            <a:off x="1639888" y="5886450"/>
            <a:ext cx="496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000">
                <a:latin typeface="Times New Roman" pitchFamily="18" charset="0"/>
              </a:rPr>
              <a:t>Source: The New Organizational Wealth, p. 45</a:t>
            </a:r>
          </a:p>
        </p:txBody>
      </p:sp>
      <p:sp>
        <p:nvSpPr>
          <p:cNvPr id="2" name="Slide Number Placeholder 1"/>
          <p:cNvSpPr>
            <a:spLocks noGrp="1"/>
          </p:cNvSpPr>
          <p:nvPr>
            <p:ph type="sldNum" sz="quarter" idx="12"/>
          </p:nvPr>
        </p:nvSpPr>
        <p:spPr/>
        <p:txBody>
          <a:bodyPr/>
          <a:lstStyle/>
          <a:p>
            <a:fld id="{B2E69481-C428-4771-9FA9-CCBED72DD0C4}" type="slidenum">
              <a:rPr lang="en-US" smtClean="0"/>
              <a:t>23</a:t>
            </a:fld>
            <a:endParaRPr lang="en-US"/>
          </a:p>
        </p:txBody>
      </p:sp>
    </p:spTree>
    <p:extLst>
      <p:ext uri="{BB962C8B-B14F-4D97-AF65-F5344CB8AC3E}">
        <p14:creationId xmlns:p14="http://schemas.microsoft.com/office/powerpoint/2010/main" val="74942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0E9944B4-E255-4941-AB23-D8B177D031AB}" type="slidenum">
              <a:rPr lang="zh-TW" altLang="en-US"/>
              <a:pPr/>
              <a:t>24</a:t>
            </a:fld>
            <a:endParaRPr lang="en-US" altLang="zh-TW"/>
          </a:p>
        </p:txBody>
      </p:sp>
      <p:sp>
        <p:nvSpPr>
          <p:cNvPr id="94210" name="Rectangle 2"/>
          <p:cNvSpPr>
            <a:spLocks noGrp="1" noChangeArrowheads="1"/>
          </p:cNvSpPr>
          <p:nvPr>
            <p:ph type="title"/>
          </p:nvPr>
        </p:nvSpPr>
        <p:spPr>
          <a:xfrm>
            <a:off x="990600" y="476250"/>
            <a:ext cx="8153400" cy="933450"/>
          </a:xfrm>
        </p:spPr>
        <p:txBody>
          <a:bodyPr/>
          <a:lstStyle/>
          <a:p>
            <a:r>
              <a:rPr lang="en-US" altLang="zh-TW">
                <a:ea typeface="新細明體" pitchFamily="18" charset="-120"/>
              </a:rPr>
              <a:t>Knowledge Transfer Via Teams</a:t>
            </a:r>
          </a:p>
        </p:txBody>
      </p:sp>
      <p:grpSp>
        <p:nvGrpSpPr>
          <p:cNvPr id="94228" name="Group 20"/>
          <p:cNvGrpSpPr>
            <a:grpSpLocks/>
          </p:cNvGrpSpPr>
          <p:nvPr/>
        </p:nvGrpSpPr>
        <p:grpSpPr bwMode="auto">
          <a:xfrm>
            <a:off x="1835150" y="1700213"/>
            <a:ext cx="5791200" cy="4495800"/>
            <a:chOff x="1152" y="1344"/>
            <a:chExt cx="3648" cy="2832"/>
          </a:xfrm>
        </p:grpSpPr>
        <p:sp>
          <p:nvSpPr>
            <p:cNvPr id="94212" name="Rectangle 4"/>
            <p:cNvSpPr>
              <a:spLocks noChangeArrowheads="1"/>
            </p:cNvSpPr>
            <p:nvPr/>
          </p:nvSpPr>
          <p:spPr bwMode="auto">
            <a:xfrm>
              <a:off x="1152" y="2256"/>
              <a:ext cx="960" cy="336"/>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i="1">
                  <a:latin typeface="Times New Roman" pitchFamily="18" charset="0"/>
                  <a:ea typeface="新細明體" pitchFamily="18" charset="-120"/>
                </a:rPr>
                <a:t>Team performs</a:t>
              </a:r>
            </a:p>
            <a:p>
              <a:pPr algn="ctr" eaLnBrk="0" hangingPunct="0"/>
              <a:r>
                <a:rPr lang="en-US" altLang="zh-TW" sz="1400" b="1" i="1">
                  <a:latin typeface="Times New Roman" pitchFamily="18" charset="0"/>
                  <a:ea typeface="新細明體" pitchFamily="18" charset="-120"/>
                </a:rPr>
                <a:t> a job</a:t>
              </a:r>
            </a:p>
          </p:txBody>
        </p:sp>
        <p:sp>
          <p:nvSpPr>
            <p:cNvPr id="94213" name="Rectangle 5"/>
            <p:cNvSpPr>
              <a:spLocks noChangeArrowheads="1"/>
            </p:cNvSpPr>
            <p:nvPr/>
          </p:nvSpPr>
          <p:spPr bwMode="auto">
            <a:xfrm>
              <a:off x="2448" y="3456"/>
              <a:ext cx="912" cy="720"/>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i="1">
                  <a:latin typeface="Times New Roman" pitchFamily="18" charset="0"/>
                  <a:ea typeface="新細明體" pitchFamily="18" charset="-120"/>
                </a:rPr>
                <a:t>Knowledge captured and codified in a form usable by others  </a:t>
              </a:r>
            </a:p>
          </p:txBody>
        </p:sp>
        <p:sp>
          <p:nvSpPr>
            <p:cNvPr id="94214" name="Rectangle 6"/>
            <p:cNvSpPr>
              <a:spLocks noChangeArrowheads="1"/>
            </p:cNvSpPr>
            <p:nvPr/>
          </p:nvSpPr>
          <p:spPr bwMode="auto">
            <a:xfrm>
              <a:off x="3840" y="3312"/>
              <a:ext cx="959" cy="431"/>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i="1">
                  <a:latin typeface="Times New Roman" pitchFamily="18" charset="0"/>
                  <a:ea typeface="新細明體" pitchFamily="18" charset="-120"/>
                </a:rPr>
                <a:t>New experience/ knowledge gained</a:t>
              </a:r>
            </a:p>
          </p:txBody>
        </p:sp>
        <p:sp>
          <p:nvSpPr>
            <p:cNvPr id="94215" name="Rectangle 7"/>
            <p:cNvSpPr>
              <a:spLocks noChangeArrowheads="1"/>
            </p:cNvSpPr>
            <p:nvPr/>
          </p:nvSpPr>
          <p:spPr bwMode="auto">
            <a:xfrm>
              <a:off x="4056" y="2353"/>
              <a:ext cx="744" cy="479"/>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i="1">
                  <a:latin typeface="Times New Roman" pitchFamily="18" charset="0"/>
                  <a:ea typeface="新細明體" pitchFamily="18" charset="-120"/>
                </a:rPr>
                <a:t>Outcome compared to action</a:t>
              </a:r>
            </a:p>
          </p:txBody>
        </p:sp>
        <p:sp>
          <p:nvSpPr>
            <p:cNvPr id="94216" name="Rectangle 8"/>
            <p:cNvSpPr>
              <a:spLocks noChangeArrowheads="1"/>
            </p:cNvSpPr>
            <p:nvPr/>
          </p:nvSpPr>
          <p:spPr bwMode="auto">
            <a:xfrm>
              <a:off x="2735" y="1872"/>
              <a:ext cx="721" cy="408"/>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i="1">
                  <a:latin typeface="Times New Roman" pitchFamily="18" charset="0"/>
                  <a:ea typeface="新細明體" pitchFamily="18" charset="-120"/>
                </a:rPr>
                <a:t>Outcome is realized</a:t>
              </a:r>
            </a:p>
          </p:txBody>
        </p:sp>
        <p:sp>
          <p:nvSpPr>
            <p:cNvPr id="94217" name="Line 9"/>
            <p:cNvSpPr>
              <a:spLocks noChangeShapeType="1"/>
            </p:cNvSpPr>
            <p:nvPr/>
          </p:nvSpPr>
          <p:spPr bwMode="auto">
            <a:xfrm flipV="1">
              <a:off x="2112" y="2160"/>
              <a:ext cx="576" cy="216"/>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18" name="Line 10"/>
            <p:cNvSpPr>
              <a:spLocks noChangeShapeType="1"/>
            </p:cNvSpPr>
            <p:nvPr/>
          </p:nvSpPr>
          <p:spPr bwMode="auto">
            <a:xfrm>
              <a:off x="3456" y="2088"/>
              <a:ext cx="576" cy="216"/>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19" name="Line 11"/>
            <p:cNvSpPr>
              <a:spLocks noChangeShapeType="1"/>
            </p:cNvSpPr>
            <p:nvPr/>
          </p:nvSpPr>
          <p:spPr bwMode="auto">
            <a:xfrm flipH="1">
              <a:off x="4224" y="2832"/>
              <a:ext cx="192" cy="4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0" name="Line 12"/>
            <p:cNvSpPr>
              <a:spLocks noChangeShapeType="1"/>
            </p:cNvSpPr>
            <p:nvPr/>
          </p:nvSpPr>
          <p:spPr bwMode="auto">
            <a:xfrm rot="719197" flipH="1">
              <a:off x="3432" y="3504"/>
              <a:ext cx="360" cy="36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1" name="Line 13"/>
            <p:cNvSpPr>
              <a:spLocks noChangeShapeType="1"/>
            </p:cNvSpPr>
            <p:nvPr/>
          </p:nvSpPr>
          <p:spPr bwMode="auto">
            <a:xfrm flipH="1" flipV="1">
              <a:off x="1872" y="3360"/>
              <a:ext cx="480" cy="336"/>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2" name="AutoShape 14"/>
            <p:cNvSpPr>
              <a:spLocks noChangeArrowheads="1"/>
            </p:cNvSpPr>
            <p:nvPr/>
          </p:nvSpPr>
          <p:spPr bwMode="auto">
            <a:xfrm>
              <a:off x="2520" y="2497"/>
              <a:ext cx="936" cy="607"/>
            </a:xfrm>
            <a:prstGeom prst="curvedDownArrow">
              <a:avLst>
                <a:gd name="adj1" fmla="val 30840"/>
                <a:gd name="adj2" fmla="val 61680"/>
                <a:gd name="adj3" fmla="val 33333"/>
              </a:avLst>
            </a:prstGeom>
            <a:solidFill>
              <a:srgbClr val="FFFFFF"/>
            </a:solidFill>
            <a:ln w="9525">
              <a:solidFill>
                <a:srgbClr val="FF0000"/>
              </a:solidFill>
              <a:miter lim="800000"/>
              <a:headEnd/>
              <a:tailEnd/>
            </a:ln>
          </p:spPr>
          <p:txBody>
            <a:bodyPr/>
            <a:lstStyle/>
            <a:p>
              <a:endParaRPr lang="en-US"/>
            </a:p>
          </p:txBody>
        </p:sp>
        <p:sp>
          <p:nvSpPr>
            <p:cNvPr id="94223" name="Oval 15"/>
            <p:cNvSpPr>
              <a:spLocks noChangeArrowheads="1"/>
            </p:cNvSpPr>
            <p:nvPr/>
          </p:nvSpPr>
          <p:spPr bwMode="auto">
            <a:xfrm>
              <a:off x="1392" y="1344"/>
              <a:ext cx="912" cy="527"/>
            </a:xfrm>
            <a:prstGeom prst="ellipse">
              <a:avLst/>
            </a:prstGeom>
            <a:solidFill>
              <a:srgbClr val="FFFFFF"/>
            </a:solidFill>
            <a:ln w="9525">
              <a:solidFill>
                <a:srgbClr val="FF0000"/>
              </a:solidFill>
              <a:round/>
              <a:headEnd/>
              <a:tailEnd/>
            </a:ln>
          </p:spPr>
          <p:txBody>
            <a:bodyPr/>
            <a:lstStyle/>
            <a:p>
              <a:pPr algn="ctr" eaLnBrk="0" hangingPunct="0"/>
              <a:r>
                <a:rPr lang="en-US" altLang="zh-TW" sz="1400" b="1" i="1" dirty="0">
                  <a:latin typeface="Times New Roman" pitchFamily="18" charset="0"/>
                  <a:ea typeface="新細明體" pitchFamily="18" charset="-120"/>
                </a:rPr>
                <a:t>Initial knowledge</a:t>
              </a:r>
            </a:p>
          </p:txBody>
        </p:sp>
        <p:sp>
          <p:nvSpPr>
            <p:cNvPr id="94224" name="Line 16"/>
            <p:cNvSpPr>
              <a:spLocks noChangeShapeType="1"/>
            </p:cNvSpPr>
            <p:nvPr/>
          </p:nvSpPr>
          <p:spPr bwMode="auto">
            <a:xfrm>
              <a:off x="1871" y="1871"/>
              <a:ext cx="0" cy="288"/>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5" name="Rectangle 17"/>
            <p:cNvSpPr>
              <a:spLocks noChangeArrowheads="1"/>
            </p:cNvSpPr>
            <p:nvPr/>
          </p:nvSpPr>
          <p:spPr bwMode="auto">
            <a:xfrm>
              <a:off x="1200" y="2832"/>
              <a:ext cx="937" cy="480"/>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i="1">
                  <a:latin typeface="Times New Roman" pitchFamily="18" charset="0"/>
                  <a:ea typeface="新細明體" pitchFamily="18" charset="-120"/>
                </a:rPr>
                <a:t>New knowledge reusable by same team on next job</a:t>
              </a:r>
            </a:p>
          </p:txBody>
        </p:sp>
      </p:grpSp>
    </p:spTree>
    <p:extLst>
      <p:ext uri="{BB962C8B-B14F-4D97-AF65-F5344CB8AC3E}">
        <p14:creationId xmlns:p14="http://schemas.microsoft.com/office/powerpoint/2010/main" val="865388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2"/>
          <p:cNvSpPr>
            <a:spLocks noGrp="1"/>
          </p:cNvSpPr>
          <p:nvPr>
            <p:ph type="sldNum" sz="quarter" idx="12"/>
          </p:nvPr>
        </p:nvSpPr>
        <p:spPr/>
        <p:txBody>
          <a:bodyPr/>
          <a:lstStyle/>
          <a:p>
            <a:fld id="{73D30713-D0D2-4ABE-9BA1-AB9694A6240A}" type="slidenum">
              <a:rPr lang="zh-TW" altLang="en-US"/>
              <a:pPr/>
              <a:t>25</a:t>
            </a:fld>
            <a:endParaRPr lang="en-US" altLang="zh-TW"/>
          </a:p>
        </p:txBody>
      </p:sp>
      <p:sp>
        <p:nvSpPr>
          <p:cNvPr id="97282" name="Rectangle 2"/>
          <p:cNvSpPr>
            <a:spLocks noGrp="1" noChangeArrowheads="1"/>
          </p:cNvSpPr>
          <p:nvPr>
            <p:ph type="title"/>
          </p:nvPr>
        </p:nvSpPr>
        <p:spPr>
          <a:xfrm>
            <a:off x="990600" y="76200"/>
            <a:ext cx="7772400" cy="1143000"/>
          </a:xfrm>
        </p:spPr>
        <p:txBody>
          <a:bodyPr>
            <a:normAutofit fontScale="90000"/>
          </a:bodyPr>
          <a:lstStyle/>
          <a:p>
            <a:r>
              <a:rPr lang="en-US" altLang="zh-TW" dirty="0" smtClean="0">
                <a:ea typeface="新細明體" pitchFamily="18" charset="-120"/>
              </a:rPr>
              <a:t>6. Knowledge Sharing / Utilization</a:t>
            </a:r>
            <a:endParaRPr lang="en-US" altLang="zh-TW" dirty="0">
              <a:ea typeface="新細明體" pitchFamily="18" charset="-120"/>
            </a:endParaRPr>
          </a:p>
        </p:txBody>
      </p:sp>
      <p:grpSp>
        <p:nvGrpSpPr>
          <p:cNvPr id="97410" name="Group 130"/>
          <p:cNvGrpSpPr>
            <a:grpSpLocks noChangeAspect="1"/>
          </p:cNvGrpSpPr>
          <p:nvPr/>
        </p:nvGrpSpPr>
        <p:grpSpPr bwMode="auto">
          <a:xfrm>
            <a:off x="493633" y="1600200"/>
            <a:ext cx="8269367" cy="4222084"/>
            <a:chOff x="975" y="1162"/>
            <a:chExt cx="4305" cy="2198"/>
          </a:xfrm>
        </p:grpSpPr>
        <p:sp>
          <p:nvSpPr>
            <p:cNvPr id="97284" name="Rectangle 4"/>
            <p:cNvSpPr>
              <a:spLocks noChangeArrowheads="1"/>
            </p:cNvSpPr>
            <p:nvPr/>
          </p:nvSpPr>
          <p:spPr bwMode="auto">
            <a:xfrm>
              <a:off x="2807" y="1955"/>
              <a:ext cx="745" cy="349"/>
            </a:xfrm>
            <a:prstGeom prst="rect">
              <a:avLst/>
            </a:prstGeom>
            <a:solidFill>
              <a:srgbClr val="FFFFFF"/>
            </a:solidFill>
            <a:ln w="9525">
              <a:solidFill>
                <a:srgbClr val="FF0000"/>
              </a:solidFill>
              <a:miter lim="800000"/>
              <a:headEnd/>
              <a:tailEnd/>
            </a:ln>
          </p:spPr>
          <p:txBody>
            <a:bodyPr/>
            <a:lstStyle/>
            <a:p>
              <a:pPr eaLnBrk="0" hangingPunct="0"/>
              <a:r>
                <a:rPr lang="en-US" altLang="zh-TW" sz="1400" b="1" dirty="0">
                  <a:latin typeface="Times New Roman" pitchFamily="18" charset="0"/>
                  <a:ea typeface="新細明體" pitchFamily="18" charset="-120"/>
                </a:rPr>
                <a:t>Vocational </a:t>
              </a:r>
              <a:r>
                <a:rPr lang="en-US" altLang="zh-TW" sz="1400" b="1" dirty="0" err="1">
                  <a:latin typeface="Times New Roman" pitchFamily="18" charset="0"/>
                  <a:ea typeface="新細明體" pitchFamily="18" charset="-120"/>
                </a:rPr>
                <a:t>reinforcers</a:t>
              </a:r>
              <a:endParaRPr lang="en-US" altLang="zh-TW" sz="1400" b="1" dirty="0">
                <a:latin typeface="Times New Roman" pitchFamily="18" charset="0"/>
                <a:ea typeface="新細明體" pitchFamily="18" charset="-120"/>
              </a:endParaRPr>
            </a:p>
          </p:txBody>
        </p:sp>
        <p:sp>
          <p:nvSpPr>
            <p:cNvPr id="97285" name="Rectangle 5"/>
            <p:cNvSpPr>
              <a:spLocks noChangeArrowheads="1"/>
            </p:cNvSpPr>
            <p:nvPr/>
          </p:nvSpPr>
          <p:spPr bwMode="auto">
            <a:xfrm>
              <a:off x="2784" y="2544"/>
              <a:ext cx="768" cy="240"/>
            </a:xfrm>
            <a:prstGeom prst="rect">
              <a:avLst/>
            </a:prstGeom>
            <a:solidFill>
              <a:srgbClr val="FFFFFF"/>
            </a:solidFill>
            <a:ln w="9525">
              <a:solidFill>
                <a:srgbClr val="FF0000"/>
              </a:solidFill>
              <a:miter lim="800000"/>
              <a:headEnd/>
              <a:tailEnd/>
            </a:ln>
          </p:spPr>
          <p:txBody>
            <a:bodyPr/>
            <a:lstStyle/>
            <a:p>
              <a:pPr eaLnBrk="0" hangingPunct="0"/>
              <a:r>
                <a:rPr lang="en-US" altLang="zh-TW" sz="1400" b="1">
                  <a:latin typeface="Times New Roman" pitchFamily="18" charset="0"/>
                  <a:ea typeface="新細明體" pitchFamily="18" charset="-120"/>
                </a:rPr>
                <a:t>Attitude</a:t>
              </a:r>
            </a:p>
          </p:txBody>
        </p:sp>
        <p:sp>
          <p:nvSpPr>
            <p:cNvPr id="97286" name="Rectangle 6"/>
            <p:cNvSpPr>
              <a:spLocks noChangeArrowheads="1"/>
            </p:cNvSpPr>
            <p:nvPr/>
          </p:nvSpPr>
          <p:spPr bwMode="auto">
            <a:xfrm>
              <a:off x="2784" y="1392"/>
              <a:ext cx="743" cy="240"/>
            </a:xfrm>
            <a:prstGeom prst="rect">
              <a:avLst/>
            </a:prstGeom>
            <a:solidFill>
              <a:srgbClr val="FFFFFF"/>
            </a:solidFill>
            <a:ln w="9525">
              <a:solidFill>
                <a:srgbClr val="FF0000"/>
              </a:solidFill>
              <a:miter lim="800000"/>
              <a:headEnd/>
              <a:tailEnd/>
            </a:ln>
          </p:spPr>
          <p:txBody>
            <a:bodyPr/>
            <a:lstStyle/>
            <a:p>
              <a:pPr eaLnBrk="0" hangingPunct="0"/>
              <a:r>
                <a:rPr lang="en-US" altLang="zh-TW" sz="1400" b="1">
                  <a:latin typeface="Times New Roman" pitchFamily="18" charset="0"/>
                  <a:ea typeface="新細明體" pitchFamily="18" charset="-120"/>
                </a:rPr>
                <a:t>Personality</a:t>
              </a:r>
            </a:p>
          </p:txBody>
        </p:sp>
        <p:sp>
          <p:nvSpPr>
            <p:cNvPr id="97287" name="Rectangle 7"/>
            <p:cNvSpPr>
              <a:spLocks noChangeArrowheads="1"/>
            </p:cNvSpPr>
            <p:nvPr/>
          </p:nvSpPr>
          <p:spPr bwMode="auto">
            <a:xfrm>
              <a:off x="4440" y="2736"/>
              <a:ext cx="792" cy="516"/>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a:latin typeface="Times New Roman" pitchFamily="18" charset="0"/>
                  <a:ea typeface="新細明體" pitchFamily="18" charset="-120"/>
                </a:rPr>
                <a:t>Company strategies and policies</a:t>
              </a:r>
            </a:p>
          </p:txBody>
        </p:sp>
        <p:sp>
          <p:nvSpPr>
            <p:cNvPr id="97288" name="Rectangle 8"/>
            <p:cNvSpPr>
              <a:spLocks noChangeArrowheads="1"/>
            </p:cNvSpPr>
            <p:nvPr/>
          </p:nvSpPr>
          <p:spPr bwMode="auto">
            <a:xfrm>
              <a:off x="4345" y="1488"/>
              <a:ext cx="887" cy="319"/>
            </a:xfrm>
            <a:prstGeom prst="rect">
              <a:avLst/>
            </a:prstGeom>
            <a:solidFill>
              <a:srgbClr val="FFFFFF"/>
            </a:solidFill>
            <a:ln w="9525">
              <a:solidFill>
                <a:srgbClr val="FF0000"/>
              </a:solidFill>
              <a:miter lim="800000"/>
              <a:headEnd/>
              <a:tailEnd/>
            </a:ln>
          </p:spPr>
          <p:txBody>
            <a:bodyPr/>
            <a:lstStyle/>
            <a:p>
              <a:pPr algn="ctr" eaLnBrk="0" hangingPunct="0"/>
              <a:r>
                <a:rPr lang="en-US" altLang="zh-TW" sz="1400" b="1">
                  <a:latin typeface="Times New Roman" pitchFamily="18" charset="0"/>
                  <a:ea typeface="新細明體" pitchFamily="18" charset="-120"/>
                </a:rPr>
                <a:t>Organizational culture</a:t>
              </a:r>
            </a:p>
          </p:txBody>
        </p:sp>
        <p:sp>
          <p:nvSpPr>
            <p:cNvPr id="97289" name="Oval 9"/>
            <p:cNvSpPr>
              <a:spLocks noChangeArrowheads="1"/>
            </p:cNvSpPr>
            <p:nvPr/>
          </p:nvSpPr>
          <p:spPr bwMode="auto">
            <a:xfrm>
              <a:off x="4320" y="2026"/>
              <a:ext cx="960" cy="470"/>
            </a:xfrm>
            <a:prstGeom prst="ellipse">
              <a:avLst/>
            </a:prstGeom>
            <a:solidFill>
              <a:srgbClr val="FFFFFF"/>
            </a:solidFill>
            <a:ln w="9525">
              <a:solidFill>
                <a:srgbClr val="FF0000"/>
              </a:solidFill>
              <a:round/>
              <a:headEnd/>
              <a:tailEnd/>
            </a:ln>
          </p:spPr>
          <p:txBody>
            <a:bodyPr/>
            <a:lstStyle/>
            <a:p>
              <a:pPr algn="ctr" eaLnBrk="0" hangingPunct="0"/>
              <a:r>
                <a:rPr lang="en-US" altLang="zh-TW" sz="1400" b="1">
                  <a:latin typeface="Times New Roman" pitchFamily="18" charset="0"/>
                  <a:ea typeface="新細明體" pitchFamily="18" charset="-120"/>
                </a:rPr>
                <a:t>Knowledge sharing</a:t>
              </a:r>
            </a:p>
          </p:txBody>
        </p:sp>
        <p:sp>
          <p:nvSpPr>
            <p:cNvPr id="97293" name="Rectangle 13"/>
            <p:cNvSpPr>
              <a:spLocks noChangeArrowheads="1"/>
            </p:cNvSpPr>
            <p:nvPr/>
          </p:nvSpPr>
          <p:spPr bwMode="auto">
            <a:xfrm>
              <a:off x="2784" y="3120"/>
              <a:ext cx="768" cy="240"/>
            </a:xfrm>
            <a:prstGeom prst="rect">
              <a:avLst/>
            </a:prstGeom>
            <a:solidFill>
              <a:srgbClr val="FFFFFF"/>
            </a:solidFill>
            <a:ln w="9525">
              <a:solidFill>
                <a:srgbClr val="FF0000"/>
              </a:solidFill>
              <a:miter lim="800000"/>
              <a:headEnd/>
              <a:tailEnd/>
            </a:ln>
          </p:spPr>
          <p:txBody>
            <a:bodyPr/>
            <a:lstStyle/>
            <a:p>
              <a:pPr eaLnBrk="0" hangingPunct="0"/>
              <a:r>
                <a:rPr lang="en-US" altLang="zh-TW" sz="1400" b="1">
                  <a:latin typeface="Times New Roman" pitchFamily="18" charset="0"/>
                  <a:ea typeface="新細明體" pitchFamily="18" charset="-120"/>
                </a:rPr>
                <a:t>Work Norms</a:t>
              </a:r>
            </a:p>
          </p:txBody>
        </p:sp>
        <p:sp>
          <p:nvSpPr>
            <p:cNvPr id="97294" name="Line 14"/>
            <p:cNvSpPr>
              <a:spLocks noChangeShapeType="1"/>
            </p:cNvSpPr>
            <p:nvPr/>
          </p:nvSpPr>
          <p:spPr bwMode="auto">
            <a:xfrm rot="-652411">
              <a:off x="3687" y="1397"/>
              <a:ext cx="480" cy="6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295" name="Line 15"/>
            <p:cNvSpPr>
              <a:spLocks noChangeShapeType="1"/>
            </p:cNvSpPr>
            <p:nvPr/>
          </p:nvSpPr>
          <p:spPr bwMode="auto">
            <a:xfrm>
              <a:off x="3720" y="2099"/>
              <a:ext cx="552" cy="157"/>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296" name="Line 16"/>
            <p:cNvSpPr>
              <a:spLocks noChangeShapeType="1"/>
            </p:cNvSpPr>
            <p:nvPr/>
          </p:nvSpPr>
          <p:spPr bwMode="auto">
            <a:xfrm rot="632158" flipV="1">
              <a:off x="3659" y="2324"/>
              <a:ext cx="576" cy="36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297" name="Line 17"/>
            <p:cNvSpPr>
              <a:spLocks noChangeShapeType="1"/>
            </p:cNvSpPr>
            <p:nvPr/>
          </p:nvSpPr>
          <p:spPr bwMode="auto">
            <a:xfrm rot="540510" flipV="1">
              <a:off x="3654" y="2461"/>
              <a:ext cx="672" cy="67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298" name="Line 18"/>
            <p:cNvSpPr>
              <a:spLocks noChangeShapeType="1"/>
            </p:cNvSpPr>
            <p:nvPr/>
          </p:nvSpPr>
          <p:spPr bwMode="auto">
            <a:xfrm>
              <a:off x="4800" y="1824"/>
              <a:ext cx="0" cy="14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299" name="Line 19"/>
            <p:cNvSpPr>
              <a:spLocks noChangeShapeType="1"/>
            </p:cNvSpPr>
            <p:nvPr/>
          </p:nvSpPr>
          <p:spPr bwMode="auto">
            <a:xfrm flipV="1">
              <a:off x="4800" y="2544"/>
              <a:ext cx="0" cy="14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300" name="Line 20"/>
            <p:cNvSpPr>
              <a:spLocks noChangeShapeType="1"/>
            </p:cNvSpPr>
            <p:nvPr/>
          </p:nvSpPr>
          <p:spPr bwMode="auto">
            <a:xfrm>
              <a:off x="3167" y="1643"/>
              <a:ext cx="1" cy="289"/>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301" name="Line 21"/>
            <p:cNvSpPr>
              <a:spLocks noChangeShapeType="1"/>
            </p:cNvSpPr>
            <p:nvPr/>
          </p:nvSpPr>
          <p:spPr bwMode="auto">
            <a:xfrm>
              <a:off x="3168" y="2328"/>
              <a:ext cx="0" cy="216"/>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302" name="Line 22"/>
            <p:cNvSpPr>
              <a:spLocks noChangeShapeType="1"/>
            </p:cNvSpPr>
            <p:nvPr/>
          </p:nvSpPr>
          <p:spPr bwMode="auto">
            <a:xfrm>
              <a:off x="3168" y="2808"/>
              <a:ext cx="0" cy="216"/>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400" name="Text Box 120"/>
            <p:cNvSpPr txBox="1">
              <a:spLocks noChangeArrowheads="1"/>
            </p:cNvSpPr>
            <p:nvPr/>
          </p:nvSpPr>
          <p:spPr bwMode="auto">
            <a:xfrm>
              <a:off x="975" y="1162"/>
              <a:ext cx="1313" cy="1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400">
                  <a:latin typeface="Arial" charset="0"/>
                  <a:ea typeface="新細明體" pitchFamily="18" charset="-120"/>
                </a:rPr>
                <a:t>Compensation</a:t>
              </a:r>
            </a:p>
            <a:p>
              <a:r>
                <a:rPr lang="en-US" altLang="zh-TW" sz="1400">
                  <a:latin typeface="Arial" charset="0"/>
                  <a:ea typeface="新細明體" pitchFamily="18" charset="-120"/>
                </a:rPr>
                <a:t>Recognition</a:t>
              </a:r>
            </a:p>
            <a:p>
              <a:r>
                <a:rPr lang="en-US" altLang="zh-TW" sz="1400">
                  <a:latin typeface="Arial" charset="0"/>
                  <a:ea typeface="新細明體" pitchFamily="18" charset="-120"/>
                </a:rPr>
                <a:t>Ability utilization</a:t>
              </a:r>
            </a:p>
            <a:p>
              <a:r>
                <a:rPr lang="en-US" altLang="zh-TW" sz="1400">
                  <a:latin typeface="Arial" charset="0"/>
                  <a:ea typeface="新細明體" pitchFamily="18" charset="-120"/>
                </a:rPr>
                <a:t>Creativity</a:t>
              </a:r>
            </a:p>
            <a:p>
              <a:r>
                <a:rPr lang="en-US" altLang="zh-TW" sz="1400">
                  <a:latin typeface="Arial" charset="0"/>
                  <a:ea typeface="新細明體" pitchFamily="18" charset="-120"/>
                </a:rPr>
                <a:t>Good work environment</a:t>
              </a:r>
            </a:p>
            <a:p>
              <a:r>
                <a:rPr lang="en-US" altLang="zh-TW" sz="1400">
                  <a:latin typeface="Arial" charset="0"/>
                  <a:ea typeface="新細明體" pitchFamily="18" charset="-120"/>
                </a:rPr>
                <a:t>Autonomy</a:t>
              </a:r>
            </a:p>
            <a:p>
              <a:r>
                <a:rPr lang="en-US" altLang="zh-TW" sz="1400">
                  <a:latin typeface="Arial" charset="0"/>
                  <a:ea typeface="新細明體" pitchFamily="18" charset="-120"/>
                </a:rPr>
                <a:t>Job security</a:t>
              </a:r>
            </a:p>
            <a:p>
              <a:r>
                <a:rPr lang="en-US" altLang="zh-TW" sz="1400">
                  <a:latin typeface="Arial" charset="0"/>
                  <a:ea typeface="新細明體" pitchFamily="18" charset="-120"/>
                </a:rPr>
                <a:t>Moral values</a:t>
              </a:r>
            </a:p>
            <a:p>
              <a:r>
                <a:rPr lang="en-US" altLang="zh-TW" sz="1400">
                  <a:latin typeface="Arial" charset="0"/>
                  <a:ea typeface="新細明體" pitchFamily="18" charset="-120"/>
                </a:rPr>
                <a:t>Advancement</a:t>
              </a:r>
            </a:p>
            <a:p>
              <a:r>
                <a:rPr lang="en-US" altLang="zh-TW" sz="1400">
                  <a:latin typeface="Arial" charset="0"/>
                  <a:ea typeface="新細明體" pitchFamily="18" charset="-120"/>
                </a:rPr>
                <a:t>Variety</a:t>
              </a:r>
            </a:p>
            <a:p>
              <a:r>
                <a:rPr lang="en-US" altLang="zh-TW" sz="1400">
                  <a:latin typeface="Arial" charset="0"/>
                  <a:ea typeface="新細明體" pitchFamily="18" charset="-120"/>
                </a:rPr>
                <a:t>Achievement</a:t>
              </a:r>
            </a:p>
            <a:p>
              <a:r>
                <a:rPr lang="en-US" altLang="zh-TW" sz="1400">
                  <a:latin typeface="Arial" charset="0"/>
                  <a:ea typeface="新細明體" pitchFamily="18" charset="-120"/>
                </a:rPr>
                <a:t>Independence</a:t>
              </a:r>
            </a:p>
            <a:p>
              <a:r>
                <a:rPr lang="en-US" altLang="zh-TW" sz="1400">
                  <a:latin typeface="Arial" charset="0"/>
                  <a:ea typeface="新細明體" pitchFamily="18" charset="-120"/>
                </a:rPr>
                <a:t>Social status</a:t>
              </a:r>
            </a:p>
          </p:txBody>
        </p:sp>
        <p:sp>
          <p:nvSpPr>
            <p:cNvPr id="97406" name="AutoShape 126"/>
            <p:cNvSpPr>
              <a:spLocks/>
            </p:cNvSpPr>
            <p:nvPr/>
          </p:nvSpPr>
          <p:spPr bwMode="auto">
            <a:xfrm>
              <a:off x="1875" y="1257"/>
              <a:ext cx="384" cy="1680"/>
            </a:xfrm>
            <a:prstGeom prst="rightBracket">
              <a:avLst>
                <a:gd name="adj" fmla="val 36458"/>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409" name="Line 129"/>
            <p:cNvSpPr>
              <a:spLocks noChangeShapeType="1"/>
            </p:cNvSpPr>
            <p:nvPr/>
          </p:nvSpPr>
          <p:spPr bwMode="auto">
            <a:xfrm>
              <a:off x="2256" y="2115"/>
              <a:ext cx="544"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33768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en-US" altLang="en-US" dirty="0"/>
              <a:t>7</a:t>
            </a:r>
            <a:r>
              <a:rPr lang="en-US" altLang="en-US" dirty="0" smtClean="0"/>
              <a:t>. Knowledge Integration</a:t>
            </a:r>
          </a:p>
        </p:txBody>
      </p:sp>
      <p:sp>
        <p:nvSpPr>
          <p:cNvPr id="36867" name="Rectangle 3"/>
          <p:cNvSpPr>
            <a:spLocks noGrp="1" noChangeArrowheads="1"/>
          </p:cNvSpPr>
          <p:nvPr>
            <p:ph type="body" idx="1"/>
          </p:nvPr>
        </p:nvSpPr>
        <p:spPr/>
        <p:txBody>
          <a:bodyPr>
            <a:normAutofit/>
          </a:bodyPr>
          <a:lstStyle/>
          <a:p>
            <a:pPr marL="0" indent="0" algn="just">
              <a:spcAft>
                <a:spcPct val="50000"/>
              </a:spcAft>
              <a:buNone/>
            </a:pPr>
            <a:r>
              <a:rPr lang="en-US" sz="3600" dirty="0"/>
              <a:t>Knowledge integration is the process by which an organization announces new knowledge claims to its operating environment and retires old ones. It </a:t>
            </a:r>
            <a:r>
              <a:rPr lang="en-US" sz="3600" dirty="0" smtClean="0"/>
              <a:t>produced </a:t>
            </a:r>
            <a:r>
              <a:rPr lang="en-US" sz="3600" dirty="0"/>
              <a:t>organizational knowledge to knowledge workers or accommodate newly minted knowledge. </a:t>
            </a:r>
            <a:endParaRPr lang="en-US" altLang="en-US" sz="3600" dirty="0" smtClean="0"/>
          </a:p>
        </p:txBody>
      </p:sp>
      <p:sp>
        <p:nvSpPr>
          <p:cNvPr id="2" name="Slide Number Placeholder 1"/>
          <p:cNvSpPr>
            <a:spLocks noGrp="1"/>
          </p:cNvSpPr>
          <p:nvPr>
            <p:ph type="sldNum" sz="quarter" idx="12"/>
          </p:nvPr>
        </p:nvSpPr>
        <p:spPr/>
        <p:txBody>
          <a:bodyPr/>
          <a:lstStyle/>
          <a:p>
            <a:fld id="{B2E69481-C428-4771-9FA9-CCBED72DD0C4}" type="slidenum">
              <a:rPr lang="en-US" smtClean="0"/>
              <a:t>26</a:t>
            </a:fld>
            <a:endParaRPr lang="en-US"/>
          </a:p>
        </p:txBody>
      </p:sp>
    </p:spTree>
    <p:extLst>
      <p:ext uri="{BB962C8B-B14F-4D97-AF65-F5344CB8AC3E}">
        <p14:creationId xmlns:p14="http://schemas.microsoft.com/office/powerpoint/2010/main" val="3864865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152400" y="2819400"/>
            <a:ext cx="9067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b="1" dirty="0" smtClean="0">
                <a:solidFill>
                  <a:schemeClr val="tx2"/>
                </a:solidFill>
                <a:latin typeface="Arial" charset="0"/>
                <a:cs typeface="Times New Roman" pitchFamily="18" charset="0"/>
              </a:rPr>
              <a:t>4.3. Knowledge Management Model</a:t>
            </a:r>
            <a:endParaRPr lang="en-US" altLang="en-US"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27</a:t>
            </a:fld>
            <a:endParaRPr lang="en-US"/>
          </a:p>
        </p:txBody>
      </p:sp>
    </p:spTree>
    <p:extLst>
      <p:ext uri="{BB962C8B-B14F-4D97-AF65-F5344CB8AC3E}">
        <p14:creationId xmlns:p14="http://schemas.microsoft.com/office/powerpoint/2010/main" val="263617134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a:xfrm>
            <a:off x="457200" y="-76200"/>
            <a:ext cx="8229600" cy="1143000"/>
          </a:xfrm>
        </p:spPr>
        <p:txBody>
          <a:bodyPr>
            <a:normAutofit/>
          </a:bodyPr>
          <a:lstStyle/>
          <a:p>
            <a:r>
              <a:rPr lang="en-US" altLang="en-US" sz="3600" b="1" dirty="0"/>
              <a:t>1</a:t>
            </a:r>
            <a:r>
              <a:rPr lang="en-US" altLang="en-US" sz="3600" b="1" dirty="0" smtClean="0"/>
              <a:t>. SECI MODEL</a:t>
            </a:r>
          </a:p>
        </p:txBody>
      </p:sp>
      <p:sp>
        <p:nvSpPr>
          <p:cNvPr id="2055" name="Rectangle 3"/>
          <p:cNvSpPr>
            <a:spLocks noChangeArrowheads="1"/>
          </p:cNvSpPr>
          <p:nvPr/>
        </p:nvSpPr>
        <p:spPr bwMode="auto">
          <a:xfrm>
            <a:off x="2667000" y="2286000"/>
            <a:ext cx="6019800" cy="3581400"/>
          </a:xfrm>
          <a:prstGeom prst="rect">
            <a:avLst/>
          </a:prstGeom>
          <a:solidFill>
            <a:schemeClr val="bg1"/>
          </a:solidFill>
          <a:ln w="28575">
            <a:solidFill>
              <a:schemeClr val="tx1"/>
            </a:solidFill>
            <a:miter lim="800000"/>
            <a:headEnd/>
            <a:tailEnd/>
          </a:ln>
        </p:spPr>
        <p:txBody>
          <a:bodyPr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endParaRPr lang="en-US" altLang="en-US" sz="2400" b="1">
              <a:solidFill>
                <a:schemeClr val="bg1"/>
              </a:solidFill>
            </a:endParaRPr>
          </a:p>
        </p:txBody>
      </p:sp>
      <p:sp>
        <p:nvSpPr>
          <p:cNvPr id="2056" name="Line 4"/>
          <p:cNvSpPr>
            <a:spLocks noChangeShapeType="1"/>
          </p:cNvSpPr>
          <p:nvPr/>
        </p:nvSpPr>
        <p:spPr bwMode="auto">
          <a:xfrm>
            <a:off x="2667000" y="4038600"/>
            <a:ext cx="6019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 name="Line 5"/>
          <p:cNvSpPr>
            <a:spLocks noChangeShapeType="1"/>
          </p:cNvSpPr>
          <p:nvPr/>
        </p:nvSpPr>
        <p:spPr bwMode="auto">
          <a:xfrm>
            <a:off x="4419600" y="40386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6"/>
          <p:cNvSpPr>
            <a:spLocks noChangeShapeType="1"/>
          </p:cNvSpPr>
          <p:nvPr/>
        </p:nvSpPr>
        <p:spPr bwMode="auto">
          <a:xfrm>
            <a:off x="5410200" y="2286000"/>
            <a:ext cx="0" cy="3581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7"/>
          <p:cNvSpPr txBox="1">
            <a:spLocks noChangeArrowheads="1"/>
          </p:cNvSpPr>
          <p:nvPr/>
        </p:nvSpPr>
        <p:spPr bwMode="auto">
          <a:xfrm>
            <a:off x="2819400" y="2438400"/>
            <a:ext cx="5638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400" b="1"/>
              <a:t>Socialization               Externalization</a:t>
            </a:r>
          </a:p>
          <a:p>
            <a:pPr>
              <a:spcBef>
                <a:spcPct val="50000"/>
              </a:spcBef>
            </a:pPr>
            <a:endParaRPr lang="en-US" altLang="en-US" sz="2400" b="1"/>
          </a:p>
          <a:p>
            <a:pPr>
              <a:spcBef>
                <a:spcPct val="50000"/>
              </a:spcBef>
            </a:pPr>
            <a:endParaRPr lang="en-US" altLang="en-US" sz="2400" b="1"/>
          </a:p>
          <a:p>
            <a:pPr>
              <a:spcBef>
                <a:spcPct val="50000"/>
              </a:spcBef>
            </a:pPr>
            <a:r>
              <a:rPr lang="en-US" altLang="en-US" sz="2400" b="1"/>
              <a:t>Internalization              Combination</a:t>
            </a:r>
          </a:p>
        </p:txBody>
      </p:sp>
      <p:sp>
        <p:nvSpPr>
          <p:cNvPr id="2060" name="Text Box 8"/>
          <p:cNvSpPr txBox="1">
            <a:spLocks noChangeArrowheads="1"/>
          </p:cNvSpPr>
          <p:nvPr/>
        </p:nvSpPr>
        <p:spPr bwMode="auto">
          <a:xfrm>
            <a:off x="1219200" y="2438400"/>
            <a:ext cx="1447800" cy="285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80000"/>
              </a:lnSpc>
              <a:spcBef>
                <a:spcPct val="10000"/>
              </a:spcBef>
            </a:pPr>
            <a:endParaRPr lang="en-US" altLang="en-US" sz="2400"/>
          </a:p>
          <a:p>
            <a:pPr>
              <a:lnSpc>
                <a:spcPct val="80000"/>
              </a:lnSpc>
              <a:spcBef>
                <a:spcPct val="10000"/>
              </a:spcBef>
            </a:pPr>
            <a:r>
              <a:rPr lang="en-US" altLang="en-US" sz="2000"/>
              <a:t>Tacit</a:t>
            </a:r>
          </a:p>
          <a:p>
            <a:pPr>
              <a:lnSpc>
                <a:spcPct val="80000"/>
              </a:lnSpc>
              <a:spcBef>
                <a:spcPct val="10000"/>
              </a:spcBef>
            </a:pPr>
            <a:r>
              <a:rPr lang="en-US" altLang="en-US" sz="2000"/>
              <a:t>knowledge</a:t>
            </a:r>
          </a:p>
          <a:p>
            <a:pPr>
              <a:lnSpc>
                <a:spcPct val="80000"/>
              </a:lnSpc>
              <a:spcBef>
                <a:spcPct val="10000"/>
              </a:spcBef>
            </a:pPr>
            <a:endParaRPr lang="en-US" altLang="en-US" sz="2000"/>
          </a:p>
          <a:p>
            <a:pPr>
              <a:lnSpc>
                <a:spcPct val="80000"/>
              </a:lnSpc>
              <a:spcBef>
                <a:spcPct val="10000"/>
              </a:spcBef>
            </a:pPr>
            <a:endParaRPr lang="en-US" altLang="en-US" sz="2000"/>
          </a:p>
          <a:p>
            <a:pPr>
              <a:lnSpc>
                <a:spcPct val="80000"/>
              </a:lnSpc>
              <a:spcBef>
                <a:spcPct val="10000"/>
              </a:spcBef>
            </a:pPr>
            <a:endParaRPr lang="en-US" altLang="en-US" sz="2000"/>
          </a:p>
          <a:p>
            <a:pPr>
              <a:lnSpc>
                <a:spcPct val="80000"/>
              </a:lnSpc>
              <a:spcBef>
                <a:spcPct val="10000"/>
              </a:spcBef>
            </a:pPr>
            <a:endParaRPr lang="en-US" altLang="en-US" sz="2000"/>
          </a:p>
          <a:p>
            <a:pPr>
              <a:lnSpc>
                <a:spcPct val="80000"/>
              </a:lnSpc>
              <a:spcBef>
                <a:spcPct val="10000"/>
              </a:spcBef>
            </a:pPr>
            <a:endParaRPr lang="en-US" altLang="en-US" sz="2000"/>
          </a:p>
          <a:p>
            <a:pPr>
              <a:lnSpc>
                <a:spcPct val="80000"/>
              </a:lnSpc>
              <a:spcBef>
                <a:spcPct val="10000"/>
              </a:spcBef>
            </a:pPr>
            <a:r>
              <a:rPr lang="en-US" altLang="en-US" sz="2000"/>
              <a:t>Explicit</a:t>
            </a:r>
          </a:p>
          <a:p>
            <a:pPr>
              <a:lnSpc>
                <a:spcPct val="80000"/>
              </a:lnSpc>
              <a:spcBef>
                <a:spcPct val="10000"/>
              </a:spcBef>
            </a:pPr>
            <a:r>
              <a:rPr lang="en-US" altLang="en-US" sz="2000"/>
              <a:t>knowledge</a:t>
            </a:r>
            <a:endParaRPr lang="en-US" altLang="en-US" sz="2400"/>
          </a:p>
        </p:txBody>
      </p:sp>
      <p:sp>
        <p:nvSpPr>
          <p:cNvPr id="2061" name="Text Box 9"/>
          <p:cNvSpPr txBox="1">
            <a:spLocks noChangeArrowheads="1"/>
          </p:cNvSpPr>
          <p:nvPr/>
        </p:nvSpPr>
        <p:spPr bwMode="auto">
          <a:xfrm>
            <a:off x="2743200" y="1752600"/>
            <a:ext cx="662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Tacit knowledge 		Explicit knowledge</a:t>
            </a:r>
            <a:endParaRPr lang="en-US" altLang="en-US" sz="2000">
              <a:latin typeface="Times New Roman" pitchFamily="18" charset="0"/>
            </a:endParaRPr>
          </a:p>
        </p:txBody>
      </p:sp>
      <p:sp>
        <p:nvSpPr>
          <p:cNvPr id="2062" name="Rectangle 10"/>
          <p:cNvSpPr>
            <a:spLocks noChangeArrowheads="1"/>
          </p:cNvSpPr>
          <p:nvPr/>
        </p:nvSpPr>
        <p:spPr bwMode="auto">
          <a:xfrm>
            <a:off x="5029200" y="914400"/>
            <a:ext cx="742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3600" b="1"/>
              <a:t>To</a:t>
            </a:r>
          </a:p>
        </p:txBody>
      </p:sp>
      <p:sp>
        <p:nvSpPr>
          <p:cNvPr id="2063" name="Rectangle 11"/>
          <p:cNvSpPr>
            <a:spLocks noChangeArrowheads="1"/>
          </p:cNvSpPr>
          <p:nvPr/>
        </p:nvSpPr>
        <p:spPr bwMode="auto">
          <a:xfrm>
            <a:off x="228600" y="3657600"/>
            <a:ext cx="1200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3200" b="1"/>
              <a:t>From</a:t>
            </a:r>
          </a:p>
        </p:txBody>
      </p:sp>
      <p:cxnSp>
        <p:nvCxnSpPr>
          <p:cNvPr id="2064" name="AutoShape 12"/>
          <p:cNvCxnSpPr>
            <a:cxnSpLocks noChangeShapeType="1"/>
            <a:stCxn id="2063" idx="0"/>
          </p:cNvCxnSpPr>
          <p:nvPr/>
        </p:nvCxnSpPr>
        <p:spPr bwMode="auto">
          <a:xfrm rot="-5400000">
            <a:off x="1447800" y="600075"/>
            <a:ext cx="2438400" cy="3676650"/>
          </a:xfrm>
          <a:prstGeom prst="bentConnector2">
            <a:avLst/>
          </a:prstGeom>
          <a:noFill/>
          <a:ln w="38100">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sp>
        <p:nvSpPr>
          <p:cNvPr id="2065" name="Text Box 13"/>
          <p:cNvSpPr txBox="1">
            <a:spLocks noChangeArrowheads="1"/>
          </p:cNvSpPr>
          <p:nvPr/>
        </p:nvSpPr>
        <p:spPr bwMode="auto">
          <a:xfrm>
            <a:off x="2514600" y="6248400"/>
            <a:ext cx="3898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a:t>Source: </a:t>
            </a:r>
            <a:r>
              <a:rPr lang="en-US" altLang="en-US" i="1"/>
              <a:t>Knowledge-Creating Company</a:t>
            </a:r>
            <a:r>
              <a:rPr lang="en-US" altLang="en-US"/>
              <a:t>, p. 62.  </a:t>
            </a:r>
          </a:p>
        </p:txBody>
      </p:sp>
      <p:graphicFrame>
        <p:nvGraphicFramePr>
          <p:cNvPr id="2050" name="Object 14"/>
          <p:cNvGraphicFramePr>
            <a:graphicFrameLocks noChangeAspect="1"/>
          </p:cNvGraphicFramePr>
          <p:nvPr/>
        </p:nvGraphicFramePr>
        <p:xfrm>
          <a:off x="3505200" y="4572000"/>
          <a:ext cx="1428750" cy="1200150"/>
        </p:xfrm>
        <a:graphic>
          <a:graphicData uri="http://schemas.openxmlformats.org/presentationml/2006/ole">
            <mc:AlternateContent xmlns:mc="http://schemas.openxmlformats.org/markup-compatibility/2006">
              <mc:Choice xmlns:v="urn:schemas-microsoft-com:vml" Requires="v">
                <p:oleObj spid="_x0000_s13470" name="Clip" r:id="rId4" imgW="1428571" imgH="1200000" progId="MS_ClipArt_Gallery.2">
                  <p:embed/>
                </p:oleObj>
              </mc:Choice>
              <mc:Fallback>
                <p:oleObj name="Clip" r:id="rId4" imgW="1428571" imgH="12000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572000"/>
                        <a:ext cx="14287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15"/>
          <p:cNvGraphicFramePr>
            <a:graphicFrameLocks noChangeAspect="1"/>
          </p:cNvGraphicFramePr>
          <p:nvPr/>
        </p:nvGraphicFramePr>
        <p:xfrm>
          <a:off x="6096000" y="3124200"/>
          <a:ext cx="1333500" cy="760413"/>
        </p:xfrm>
        <a:graphic>
          <a:graphicData uri="http://schemas.openxmlformats.org/presentationml/2006/ole">
            <mc:AlternateContent xmlns:mc="http://schemas.openxmlformats.org/markup-compatibility/2006">
              <mc:Choice xmlns:v="urn:schemas-microsoft-com:vml" Requires="v">
                <p:oleObj spid="_x0000_s13471" name="Clip" r:id="rId6" imgW="952129" imgH="542857" progId="MS_ClipArt_Gallery.2">
                  <p:embed/>
                </p:oleObj>
              </mc:Choice>
              <mc:Fallback>
                <p:oleObj name="Clip" r:id="rId6" imgW="952129" imgH="542857"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3124200"/>
                        <a:ext cx="1333500" cy="76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16"/>
          <p:cNvGraphicFramePr>
            <a:graphicFrameLocks noChangeAspect="1"/>
          </p:cNvGraphicFramePr>
          <p:nvPr/>
        </p:nvGraphicFramePr>
        <p:xfrm>
          <a:off x="3352800" y="2971800"/>
          <a:ext cx="1738313" cy="846138"/>
        </p:xfrm>
        <a:graphic>
          <a:graphicData uri="http://schemas.openxmlformats.org/presentationml/2006/ole">
            <mc:AlternateContent xmlns:mc="http://schemas.openxmlformats.org/markup-compatibility/2006">
              <mc:Choice xmlns:v="urn:schemas-microsoft-com:vml" Requires="v">
                <p:oleObj spid="_x0000_s13472" name="Clip" r:id="rId8" imgW="1190476" imgH="580645" progId="MS_ClipArt_Gallery.2">
                  <p:embed/>
                </p:oleObj>
              </mc:Choice>
              <mc:Fallback>
                <p:oleObj name="Clip" r:id="rId8" imgW="1190476" imgH="580645" progId="MS_ClipArt_Gallery.2">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2971800"/>
                        <a:ext cx="1738313" cy="846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 name="Object 17"/>
          <p:cNvGraphicFramePr>
            <a:graphicFrameLocks noChangeAspect="1"/>
          </p:cNvGraphicFramePr>
          <p:nvPr/>
        </p:nvGraphicFramePr>
        <p:xfrm>
          <a:off x="6553200" y="4724400"/>
          <a:ext cx="731838" cy="1066800"/>
        </p:xfrm>
        <a:graphic>
          <a:graphicData uri="http://schemas.openxmlformats.org/presentationml/2006/ole">
            <mc:AlternateContent xmlns:mc="http://schemas.openxmlformats.org/markup-compatibility/2006">
              <mc:Choice xmlns:v="urn:schemas-microsoft-com:vml" Requires="v">
                <p:oleObj spid="_x0000_s13473" name="Clip" r:id="rId10" imgW="1568520" imgH="2286360" progId="MS_ClipArt_Gallery.2">
                  <p:embed/>
                </p:oleObj>
              </mc:Choice>
              <mc:Fallback>
                <p:oleObj name="Clip" r:id="rId10" imgW="1568520" imgH="2286360" progId="MS_ClipArt_Gallery.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3200" y="4724400"/>
                        <a:ext cx="731838"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6" name="Text Box 18"/>
          <p:cNvSpPr txBox="1">
            <a:spLocks noChangeArrowheads="1"/>
          </p:cNvSpPr>
          <p:nvPr/>
        </p:nvSpPr>
        <p:spPr bwMode="auto">
          <a:xfrm>
            <a:off x="6553200" y="4419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600" b="1"/>
              <a:t>1 + 1</a:t>
            </a:r>
            <a:endParaRPr lang="en-US" altLang="en-US" sz="2400">
              <a:latin typeface="Times New Roman" pitchFamily="18" charset="0"/>
            </a:endParaRPr>
          </a:p>
        </p:txBody>
      </p:sp>
      <p:sp>
        <p:nvSpPr>
          <p:cNvPr id="2067" name="Text Box 19"/>
          <p:cNvSpPr txBox="1">
            <a:spLocks noChangeArrowheads="1"/>
          </p:cNvSpPr>
          <p:nvPr/>
        </p:nvSpPr>
        <p:spPr bwMode="auto">
          <a:xfrm>
            <a:off x="6629400" y="54864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600" b="1"/>
              <a:t>3</a:t>
            </a:r>
            <a:endParaRPr lang="en-US" altLang="en-US" sz="2400">
              <a:latin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28</a:t>
            </a:fld>
            <a:endParaRPr lang="en-US"/>
          </a:p>
        </p:txBody>
      </p:sp>
    </p:spTree>
    <p:extLst>
      <p:ext uri="{BB962C8B-B14F-4D97-AF65-F5344CB8AC3E}">
        <p14:creationId xmlns:p14="http://schemas.microsoft.com/office/powerpoint/2010/main" val="1673350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z="2800" smtClean="0"/>
              <a:t>Four Modes of Knowledge Conversion</a:t>
            </a:r>
          </a:p>
        </p:txBody>
      </p:sp>
      <p:sp>
        <p:nvSpPr>
          <p:cNvPr id="27651" name="Rectangle 3"/>
          <p:cNvSpPr>
            <a:spLocks noGrp="1" noChangeArrowheads="1"/>
          </p:cNvSpPr>
          <p:nvPr>
            <p:ph type="body" idx="1"/>
          </p:nvPr>
        </p:nvSpPr>
        <p:spPr>
          <a:xfrm>
            <a:off x="0" y="609600"/>
            <a:ext cx="9144000" cy="5715000"/>
          </a:xfrm>
        </p:spPr>
        <p:txBody>
          <a:bodyPr>
            <a:normAutofit fontScale="92500" lnSpcReduction="10000"/>
          </a:bodyPr>
          <a:lstStyle/>
          <a:p>
            <a:pPr>
              <a:lnSpc>
                <a:spcPct val="90000"/>
              </a:lnSpc>
              <a:spcBef>
                <a:spcPct val="15000"/>
              </a:spcBef>
            </a:pPr>
            <a:endParaRPr lang="en-US" altLang="en-US" sz="2400" dirty="0" smtClean="0"/>
          </a:p>
          <a:p>
            <a:pPr>
              <a:lnSpc>
                <a:spcPct val="90000"/>
              </a:lnSpc>
              <a:spcBef>
                <a:spcPct val="15000"/>
              </a:spcBef>
            </a:pPr>
            <a:endParaRPr lang="en-US" altLang="en-US" sz="2400" dirty="0"/>
          </a:p>
          <a:p>
            <a:pPr>
              <a:lnSpc>
                <a:spcPct val="90000"/>
              </a:lnSpc>
              <a:spcBef>
                <a:spcPct val="15000"/>
              </a:spcBef>
            </a:pPr>
            <a:r>
              <a:rPr lang="en-US" altLang="en-US" sz="2400" dirty="0" smtClean="0"/>
              <a:t>Socialization: </a:t>
            </a:r>
          </a:p>
          <a:p>
            <a:pPr lvl="1">
              <a:lnSpc>
                <a:spcPct val="90000"/>
              </a:lnSpc>
              <a:spcBef>
                <a:spcPct val="15000"/>
              </a:spcBef>
            </a:pPr>
            <a:r>
              <a:rPr lang="en-US" altLang="en-US" sz="2000" dirty="0" smtClean="0"/>
              <a:t>A process of sharing experiences             </a:t>
            </a:r>
          </a:p>
          <a:p>
            <a:pPr lvl="1">
              <a:lnSpc>
                <a:spcPct val="90000"/>
              </a:lnSpc>
              <a:spcBef>
                <a:spcPct val="15000"/>
              </a:spcBef>
              <a:spcAft>
                <a:spcPct val="30000"/>
              </a:spcAft>
            </a:pPr>
            <a:r>
              <a:rPr lang="en-US" altLang="en-US" sz="2000" dirty="0" smtClean="0"/>
              <a:t>Apprenticeship through observation, imitation, and practice</a:t>
            </a:r>
          </a:p>
          <a:p>
            <a:pPr>
              <a:lnSpc>
                <a:spcPct val="90000"/>
              </a:lnSpc>
              <a:spcBef>
                <a:spcPct val="15000"/>
              </a:spcBef>
            </a:pPr>
            <a:r>
              <a:rPr lang="en-US" altLang="en-US" sz="2400" dirty="0" smtClean="0"/>
              <a:t>Externalization: </a:t>
            </a:r>
          </a:p>
          <a:p>
            <a:pPr lvl="1">
              <a:lnSpc>
                <a:spcPct val="90000"/>
              </a:lnSpc>
              <a:spcBef>
                <a:spcPct val="15000"/>
              </a:spcBef>
            </a:pPr>
            <a:r>
              <a:rPr lang="en-US" altLang="en-US" sz="2000" dirty="0" smtClean="0"/>
              <a:t>A process of articulating tacit knowledge into explicit concepts </a:t>
            </a:r>
          </a:p>
          <a:p>
            <a:pPr lvl="1">
              <a:lnSpc>
                <a:spcPct val="90000"/>
              </a:lnSpc>
              <a:spcBef>
                <a:spcPct val="15000"/>
              </a:spcBef>
            </a:pPr>
            <a:r>
              <a:rPr lang="en-US" altLang="en-US" sz="2000" dirty="0" smtClean="0"/>
              <a:t>A quintessential knowledge-creation process involving the creation of metaphors, concepts, analogies, hypothesis, or models</a:t>
            </a:r>
          </a:p>
          <a:p>
            <a:pPr lvl="1">
              <a:lnSpc>
                <a:spcPct val="90000"/>
              </a:lnSpc>
              <a:spcBef>
                <a:spcPct val="15000"/>
              </a:spcBef>
              <a:spcAft>
                <a:spcPct val="30000"/>
              </a:spcAft>
            </a:pPr>
            <a:r>
              <a:rPr lang="en-US" altLang="en-US" sz="2000" dirty="0" smtClean="0"/>
              <a:t>Created through dialogue or collective reflection</a:t>
            </a:r>
          </a:p>
          <a:p>
            <a:pPr>
              <a:lnSpc>
                <a:spcPct val="90000"/>
              </a:lnSpc>
              <a:spcBef>
                <a:spcPct val="15000"/>
              </a:spcBef>
            </a:pPr>
            <a:r>
              <a:rPr lang="en-US" altLang="en-US" sz="2400" dirty="0" smtClean="0"/>
              <a:t>Internalization:    </a:t>
            </a:r>
          </a:p>
          <a:p>
            <a:pPr lvl="1">
              <a:lnSpc>
                <a:spcPct val="90000"/>
              </a:lnSpc>
              <a:spcBef>
                <a:spcPct val="15000"/>
              </a:spcBef>
            </a:pPr>
            <a:r>
              <a:rPr lang="en-US" altLang="en-US" sz="2000" dirty="0" smtClean="0"/>
              <a:t>A process of embodying explicit knowledge into tacit knowledge</a:t>
            </a:r>
          </a:p>
          <a:p>
            <a:pPr lvl="1">
              <a:lnSpc>
                <a:spcPct val="90000"/>
              </a:lnSpc>
              <a:spcBef>
                <a:spcPct val="15000"/>
              </a:spcBef>
            </a:pPr>
            <a:r>
              <a:rPr lang="en-US" altLang="en-US" sz="2000" dirty="0" smtClean="0"/>
              <a:t>Learning by doing</a:t>
            </a:r>
          </a:p>
          <a:p>
            <a:pPr lvl="1">
              <a:lnSpc>
                <a:spcPct val="90000"/>
              </a:lnSpc>
              <a:spcBef>
                <a:spcPct val="15000"/>
              </a:spcBef>
            </a:pPr>
            <a:r>
              <a:rPr lang="en-US" altLang="en-US" sz="2000" dirty="0" smtClean="0"/>
              <a:t>Shared mental models or technical know-how</a:t>
            </a:r>
          </a:p>
          <a:p>
            <a:pPr lvl="1">
              <a:lnSpc>
                <a:spcPct val="90000"/>
              </a:lnSpc>
              <a:spcBef>
                <a:spcPct val="15000"/>
              </a:spcBef>
              <a:spcAft>
                <a:spcPct val="30000"/>
              </a:spcAft>
            </a:pPr>
            <a:r>
              <a:rPr lang="en-US" altLang="en-US" sz="2000" dirty="0" smtClean="0"/>
              <a:t>Documents help individual internalize what they experience </a:t>
            </a:r>
          </a:p>
          <a:p>
            <a:pPr>
              <a:lnSpc>
                <a:spcPct val="90000"/>
              </a:lnSpc>
              <a:spcBef>
                <a:spcPct val="15000"/>
              </a:spcBef>
            </a:pPr>
            <a:r>
              <a:rPr lang="en-US" altLang="en-US" sz="2400" dirty="0" smtClean="0"/>
              <a:t>Combination:</a:t>
            </a:r>
          </a:p>
          <a:p>
            <a:pPr lvl="1">
              <a:lnSpc>
                <a:spcPct val="90000"/>
              </a:lnSpc>
              <a:spcBef>
                <a:spcPct val="15000"/>
              </a:spcBef>
            </a:pPr>
            <a:r>
              <a:rPr lang="en-US" altLang="en-US" sz="2000" dirty="0" smtClean="0"/>
              <a:t>A process of systemizing concepts into a knowledge system  </a:t>
            </a:r>
          </a:p>
          <a:p>
            <a:pPr lvl="1">
              <a:lnSpc>
                <a:spcPct val="90000"/>
              </a:lnSpc>
              <a:spcBef>
                <a:spcPct val="15000"/>
              </a:spcBef>
            </a:pPr>
            <a:r>
              <a:rPr lang="en-US" altLang="en-US" sz="2000" dirty="0" smtClean="0"/>
              <a:t>Reconfiguration of existing information and knowledge</a:t>
            </a:r>
          </a:p>
        </p:txBody>
      </p:sp>
      <p:sp>
        <p:nvSpPr>
          <p:cNvPr id="27652" name="Rectangle 4"/>
          <p:cNvSpPr>
            <a:spLocks noChangeArrowheads="1"/>
          </p:cNvSpPr>
          <p:nvPr/>
        </p:nvSpPr>
        <p:spPr bwMode="auto">
          <a:xfrm>
            <a:off x="1889125" y="5132388"/>
            <a:ext cx="641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a:defRPr sz="1400">
                <a:solidFill>
                  <a:schemeClr val="tx1"/>
                </a:solidFill>
                <a:latin typeface="Arial" charset="0"/>
              </a:defRPr>
            </a:lvl1pPr>
            <a:lvl2pPr>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lvl="1"/>
            <a:endParaRPr lang="en-US" altLang="en-US" sz="2000">
              <a:latin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29</a:t>
            </a:fld>
            <a:endParaRPr lang="en-US"/>
          </a:p>
        </p:txBody>
      </p:sp>
    </p:spTree>
    <p:extLst>
      <p:ext uri="{BB962C8B-B14F-4D97-AF65-F5344CB8AC3E}">
        <p14:creationId xmlns:p14="http://schemas.microsoft.com/office/powerpoint/2010/main" val="24924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6A5B0B-6AB4-4391-BA28-68AB5B89BFC5}" type="slidenum">
              <a:rPr lang="en-US" altLang="zh-TW" smtClean="0"/>
              <a:pPr/>
              <a:t>3</a:t>
            </a:fld>
            <a:endParaRPr lang="en-US" altLang="zh-TW" dirty="0"/>
          </a:p>
        </p:txBody>
      </p:sp>
      <p:sp>
        <p:nvSpPr>
          <p:cNvPr id="64514" name="Rectangle 2"/>
          <p:cNvSpPr>
            <a:spLocks noGrp="1" noChangeArrowheads="1"/>
          </p:cNvSpPr>
          <p:nvPr>
            <p:ph type="title"/>
          </p:nvPr>
        </p:nvSpPr>
        <p:spPr>
          <a:xfrm>
            <a:off x="1066800" y="609600"/>
            <a:ext cx="7772400" cy="1600200"/>
          </a:xfrm>
        </p:spPr>
        <p:txBody>
          <a:bodyPr/>
          <a:lstStyle/>
          <a:p>
            <a:r>
              <a:rPr lang="en-US" altLang="zh-TW">
                <a:ea typeface="新細明體" pitchFamily="18" charset="-120"/>
              </a:rPr>
              <a:t>CHALLENGES IN BUILDING KM SYSTEMS</a:t>
            </a:r>
          </a:p>
        </p:txBody>
      </p:sp>
      <p:sp>
        <p:nvSpPr>
          <p:cNvPr id="64515" name="Rectangle 3"/>
          <p:cNvSpPr>
            <a:spLocks noGrp="1" noChangeArrowheads="1"/>
          </p:cNvSpPr>
          <p:nvPr>
            <p:ph type="body" idx="1"/>
          </p:nvPr>
        </p:nvSpPr>
        <p:spPr>
          <a:xfrm>
            <a:off x="1066800" y="1905000"/>
            <a:ext cx="7772400" cy="4114800"/>
          </a:xfrm>
        </p:spPr>
        <p:txBody>
          <a:bodyPr/>
          <a:lstStyle/>
          <a:p>
            <a:pPr>
              <a:lnSpc>
                <a:spcPct val="90000"/>
              </a:lnSpc>
            </a:pPr>
            <a:endParaRPr lang="zh-TW" altLang="en-US" sz="2800">
              <a:ea typeface="新細明體" pitchFamily="18" charset="-120"/>
            </a:endParaRPr>
          </a:p>
          <a:p>
            <a:pPr>
              <a:lnSpc>
                <a:spcPct val="90000"/>
              </a:lnSpc>
            </a:pPr>
            <a:r>
              <a:rPr lang="en-US" altLang="zh-TW" sz="2800" u="sng">
                <a:ea typeface="新細明體" pitchFamily="18" charset="-120"/>
              </a:rPr>
              <a:t>Culture</a:t>
            </a:r>
            <a:r>
              <a:rPr lang="en-US" altLang="zh-TW" sz="2800">
                <a:ea typeface="新細明體" pitchFamily="18" charset="-120"/>
              </a:rPr>
              <a:t> — getting people to share knowledge</a:t>
            </a:r>
          </a:p>
          <a:p>
            <a:pPr>
              <a:lnSpc>
                <a:spcPct val="90000"/>
              </a:lnSpc>
            </a:pPr>
            <a:r>
              <a:rPr lang="en-US" altLang="zh-TW" sz="2800" u="sng">
                <a:ea typeface="新細明體" pitchFamily="18" charset="-120"/>
              </a:rPr>
              <a:t>Knowledge evaluation</a:t>
            </a:r>
            <a:r>
              <a:rPr lang="en-US" altLang="zh-TW" sz="2800">
                <a:ea typeface="新細明體" pitchFamily="18" charset="-120"/>
              </a:rPr>
              <a:t> — assessing the worth of knowledge across the firm</a:t>
            </a:r>
          </a:p>
          <a:p>
            <a:pPr>
              <a:lnSpc>
                <a:spcPct val="90000"/>
              </a:lnSpc>
            </a:pPr>
            <a:r>
              <a:rPr lang="en-US" altLang="zh-TW" sz="2800" u="sng">
                <a:ea typeface="新細明體" pitchFamily="18" charset="-120"/>
              </a:rPr>
              <a:t>Knowledge processing</a:t>
            </a:r>
            <a:r>
              <a:rPr lang="en-US" altLang="zh-TW" sz="2800">
                <a:ea typeface="新細明體" pitchFamily="18" charset="-120"/>
              </a:rPr>
              <a:t> — documenting how decisions are reached</a:t>
            </a:r>
          </a:p>
          <a:p>
            <a:pPr>
              <a:lnSpc>
                <a:spcPct val="90000"/>
              </a:lnSpc>
            </a:pPr>
            <a:r>
              <a:rPr lang="en-US" altLang="zh-TW" sz="2800" u="sng">
                <a:ea typeface="新細明體" pitchFamily="18" charset="-120"/>
              </a:rPr>
              <a:t>Knowledge implementation</a:t>
            </a:r>
            <a:r>
              <a:rPr lang="en-US" altLang="zh-TW" sz="2800">
                <a:ea typeface="新細明體" pitchFamily="18" charset="-120"/>
              </a:rPr>
              <a:t> — organizing knowledge and integrating it with the processing strategy for final deployment</a:t>
            </a:r>
          </a:p>
        </p:txBody>
      </p:sp>
    </p:spTree>
    <p:extLst>
      <p:ext uri="{BB962C8B-B14F-4D97-AF65-F5344CB8AC3E}">
        <p14:creationId xmlns:p14="http://schemas.microsoft.com/office/powerpoint/2010/main" val="3032931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1143000"/>
          </a:xfrm>
        </p:spPr>
        <p:txBody>
          <a:bodyPr/>
          <a:lstStyle/>
          <a:p>
            <a:r>
              <a:rPr lang="en-US" altLang="en-US" dirty="0"/>
              <a:t>2</a:t>
            </a:r>
            <a:r>
              <a:rPr lang="en-US" altLang="en-US" dirty="0" smtClean="0"/>
              <a:t>. Knowledge Spiral</a:t>
            </a:r>
          </a:p>
        </p:txBody>
      </p:sp>
      <p:sp>
        <p:nvSpPr>
          <p:cNvPr id="29699" name="Rectangle 3"/>
          <p:cNvSpPr>
            <a:spLocks noChangeArrowheads="1"/>
          </p:cNvSpPr>
          <p:nvPr/>
        </p:nvSpPr>
        <p:spPr bwMode="auto">
          <a:xfrm>
            <a:off x="1600200" y="1981200"/>
            <a:ext cx="5486400" cy="3124200"/>
          </a:xfrm>
          <a:prstGeom prst="rect">
            <a:avLst/>
          </a:prstGeom>
          <a:solidFill>
            <a:schemeClr val="bg1"/>
          </a:solidFill>
          <a:ln w="28575">
            <a:solidFill>
              <a:schemeClr val="tx1"/>
            </a:solidFill>
            <a:miter lim="800000"/>
            <a:headEnd/>
            <a:tailEnd/>
          </a:ln>
        </p:spPr>
        <p:txBody>
          <a:bodyPr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endParaRPr lang="en-US" altLang="en-US"/>
          </a:p>
        </p:txBody>
      </p:sp>
      <p:sp>
        <p:nvSpPr>
          <p:cNvPr id="29700" name="Line 4"/>
          <p:cNvSpPr>
            <a:spLocks noChangeShapeType="1"/>
          </p:cNvSpPr>
          <p:nvPr/>
        </p:nvSpPr>
        <p:spPr bwMode="auto">
          <a:xfrm>
            <a:off x="1600200" y="3505200"/>
            <a:ext cx="548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1" name="Line 5"/>
          <p:cNvSpPr>
            <a:spLocks noChangeShapeType="1"/>
          </p:cNvSpPr>
          <p:nvPr/>
        </p:nvSpPr>
        <p:spPr bwMode="auto">
          <a:xfrm>
            <a:off x="4191000" y="1981200"/>
            <a:ext cx="0" cy="3124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2" name="Text Box 6"/>
          <p:cNvSpPr txBox="1">
            <a:spLocks noChangeArrowheads="1"/>
          </p:cNvSpPr>
          <p:nvPr/>
        </p:nvSpPr>
        <p:spPr bwMode="auto">
          <a:xfrm>
            <a:off x="1676400" y="2209800"/>
            <a:ext cx="6400800"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000"/>
              <a:t>Socialization                             Externalization</a:t>
            </a:r>
          </a:p>
          <a:p>
            <a:pPr>
              <a:spcBef>
                <a:spcPct val="50000"/>
              </a:spcBef>
            </a:pPr>
            <a:endParaRPr lang="en-US" altLang="en-US" sz="2000"/>
          </a:p>
          <a:p>
            <a:pPr>
              <a:spcBef>
                <a:spcPct val="50000"/>
              </a:spcBef>
            </a:pPr>
            <a:endParaRPr lang="en-US" altLang="en-US" sz="2000"/>
          </a:p>
          <a:p>
            <a:pPr>
              <a:spcBef>
                <a:spcPct val="50000"/>
              </a:spcBef>
            </a:pPr>
            <a:endParaRPr lang="en-US" altLang="en-US" sz="2000"/>
          </a:p>
          <a:p>
            <a:pPr>
              <a:spcBef>
                <a:spcPct val="50000"/>
              </a:spcBef>
            </a:pPr>
            <a:endParaRPr lang="en-US" altLang="en-US" sz="2000"/>
          </a:p>
          <a:p>
            <a:pPr>
              <a:spcBef>
                <a:spcPct val="50000"/>
              </a:spcBef>
            </a:pPr>
            <a:r>
              <a:rPr lang="en-US" altLang="en-US" sz="2000"/>
              <a:t>Internalization                            Combination</a:t>
            </a:r>
            <a:endParaRPr lang="en-US" altLang="en-US" sz="2400">
              <a:latin typeface="Times New Roman" pitchFamily="18" charset="0"/>
            </a:endParaRPr>
          </a:p>
        </p:txBody>
      </p:sp>
      <p:sp>
        <p:nvSpPr>
          <p:cNvPr id="29703" name="Text Box 7"/>
          <p:cNvSpPr txBox="1">
            <a:spLocks noChangeArrowheads="1"/>
          </p:cNvSpPr>
          <p:nvPr/>
        </p:nvSpPr>
        <p:spPr bwMode="auto">
          <a:xfrm>
            <a:off x="2743200" y="1143000"/>
            <a:ext cx="34290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lnSpc>
                <a:spcPct val="85000"/>
              </a:lnSpc>
              <a:spcBef>
                <a:spcPct val="10000"/>
              </a:spcBef>
            </a:pPr>
            <a:r>
              <a:rPr lang="en-US" altLang="en-US" sz="2400"/>
              <a:t>Dialogue </a:t>
            </a:r>
          </a:p>
          <a:p>
            <a:pPr algn="ctr">
              <a:lnSpc>
                <a:spcPct val="85000"/>
              </a:lnSpc>
              <a:spcBef>
                <a:spcPct val="10000"/>
              </a:spcBef>
            </a:pPr>
            <a:r>
              <a:rPr lang="en-US" altLang="en-US" sz="2400"/>
              <a:t>(Collective Reflection)</a:t>
            </a:r>
            <a:endParaRPr lang="en-US" altLang="en-US" sz="2800"/>
          </a:p>
        </p:txBody>
      </p:sp>
      <p:sp>
        <p:nvSpPr>
          <p:cNvPr id="29704" name="Text Box 8"/>
          <p:cNvSpPr txBox="1">
            <a:spLocks noChangeArrowheads="1"/>
          </p:cNvSpPr>
          <p:nvPr/>
        </p:nvSpPr>
        <p:spPr bwMode="auto">
          <a:xfrm>
            <a:off x="7086600" y="3048000"/>
            <a:ext cx="17526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75000"/>
              </a:lnSpc>
              <a:spcBef>
                <a:spcPct val="10000"/>
              </a:spcBef>
            </a:pPr>
            <a:r>
              <a:rPr lang="en-US" altLang="en-US" sz="2400"/>
              <a:t>Linking</a:t>
            </a:r>
          </a:p>
          <a:p>
            <a:pPr>
              <a:lnSpc>
                <a:spcPct val="75000"/>
              </a:lnSpc>
              <a:spcBef>
                <a:spcPct val="10000"/>
              </a:spcBef>
            </a:pPr>
            <a:r>
              <a:rPr lang="en-US" altLang="en-US" sz="2400"/>
              <a:t>Explicit</a:t>
            </a:r>
          </a:p>
          <a:p>
            <a:pPr>
              <a:lnSpc>
                <a:spcPct val="75000"/>
              </a:lnSpc>
              <a:spcBef>
                <a:spcPct val="10000"/>
              </a:spcBef>
            </a:pPr>
            <a:r>
              <a:rPr lang="en-US" altLang="en-US" sz="2400"/>
              <a:t>Knowledge</a:t>
            </a:r>
          </a:p>
        </p:txBody>
      </p:sp>
      <p:sp>
        <p:nvSpPr>
          <p:cNvPr id="29705" name="Text Box 9"/>
          <p:cNvSpPr txBox="1">
            <a:spLocks noChangeArrowheads="1"/>
          </p:cNvSpPr>
          <p:nvPr/>
        </p:nvSpPr>
        <p:spPr bwMode="auto">
          <a:xfrm>
            <a:off x="152400" y="3276600"/>
            <a:ext cx="131445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75000"/>
              </a:lnSpc>
              <a:spcBef>
                <a:spcPct val="10000"/>
              </a:spcBef>
            </a:pPr>
            <a:r>
              <a:rPr lang="en-US" altLang="en-US" sz="2400"/>
              <a:t>Field</a:t>
            </a:r>
          </a:p>
          <a:p>
            <a:pPr>
              <a:lnSpc>
                <a:spcPct val="75000"/>
              </a:lnSpc>
              <a:spcBef>
                <a:spcPct val="10000"/>
              </a:spcBef>
            </a:pPr>
            <a:r>
              <a:rPr lang="en-US" altLang="en-US" sz="2400"/>
              <a:t>Building</a:t>
            </a:r>
          </a:p>
        </p:txBody>
      </p:sp>
      <p:sp>
        <p:nvSpPr>
          <p:cNvPr id="29706" name="Text Box 10"/>
          <p:cNvSpPr txBox="1">
            <a:spLocks noChangeArrowheads="1"/>
          </p:cNvSpPr>
          <p:nvPr/>
        </p:nvSpPr>
        <p:spPr bwMode="auto">
          <a:xfrm>
            <a:off x="3124200" y="5173663"/>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spcBef>
                <a:spcPct val="50000"/>
              </a:spcBef>
            </a:pPr>
            <a:r>
              <a:rPr lang="en-US" altLang="en-US" sz="2400"/>
              <a:t>Learning by Doing</a:t>
            </a:r>
          </a:p>
        </p:txBody>
      </p:sp>
      <p:sp>
        <p:nvSpPr>
          <p:cNvPr id="29707" name="Freeform 11"/>
          <p:cNvSpPr>
            <a:spLocks/>
          </p:cNvSpPr>
          <p:nvPr/>
        </p:nvSpPr>
        <p:spPr bwMode="auto">
          <a:xfrm>
            <a:off x="2933700" y="2590800"/>
            <a:ext cx="2514600" cy="1993900"/>
          </a:xfrm>
          <a:custGeom>
            <a:avLst/>
            <a:gdLst>
              <a:gd name="T0" fmla="*/ 1079500 w 1584"/>
              <a:gd name="T1" fmla="*/ 889000 h 1256"/>
              <a:gd name="T2" fmla="*/ 1104900 w 1584"/>
              <a:gd name="T3" fmla="*/ 787400 h 1256"/>
              <a:gd name="T4" fmla="*/ 1409700 w 1584"/>
              <a:gd name="T5" fmla="*/ 711200 h 1256"/>
              <a:gd name="T6" fmla="*/ 1485900 w 1584"/>
              <a:gd name="T7" fmla="*/ 1016000 h 1256"/>
              <a:gd name="T8" fmla="*/ 1333500 w 1584"/>
              <a:gd name="T9" fmla="*/ 1244600 h 1256"/>
              <a:gd name="T10" fmla="*/ 876300 w 1584"/>
              <a:gd name="T11" fmla="*/ 1016000 h 1256"/>
              <a:gd name="T12" fmla="*/ 876300 w 1584"/>
              <a:gd name="T13" fmla="*/ 635000 h 1256"/>
              <a:gd name="T14" fmla="*/ 1333500 w 1584"/>
              <a:gd name="T15" fmla="*/ 482600 h 1256"/>
              <a:gd name="T16" fmla="*/ 1790700 w 1584"/>
              <a:gd name="T17" fmla="*/ 787400 h 1256"/>
              <a:gd name="T18" fmla="*/ 1638300 w 1584"/>
              <a:gd name="T19" fmla="*/ 1244600 h 1256"/>
              <a:gd name="T20" fmla="*/ 1181100 w 1584"/>
              <a:gd name="T21" fmla="*/ 1473200 h 1256"/>
              <a:gd name="T22" fmla="*/ 723900 w 1584"/>
              <a:gd name="T23" fmla="*/ 1168400 h 1256"/>
              <a:gd name="T24" fmla="*/ 647700 w 1584"/>
              <a:gd name="T25" fmla="*/ 635000 h 1256"/>
              <a:gd name="T26" fmla="*/ 1028700 w 1584"/>
              <a:gd name="T27" fmla="*/ 254000 h 1256"/>
              <a:gd name="T28" fmla="*/ 1714500 w 1584"/>
              <a:gd name="T29" fmla="*/ 406400 h 1256"/>
              <a:gd name="T30" fmla="*/ 2095500 w 1584"/>
              <a:gd name="T31" fmla="*/ 787400 h 1256"/>
              <a:gd name="T32" fmla="*/ 1866900 w 1584"/>
              <a:gd name="T33" fmla="*/ 1320800 h 1256"/>
              <a:gd name="T34" fmla="*/ 1409700 w 1584"/>
              <a:gd name="T35" fmla="*/ 1625600 h 1256"/>
              <a:gd name="T36" fmla="*/ 800100 w 1584"/>
              <a:gd name="T37" fmla="*/ 1549400 h 1256"/>
              <a:gd name="T38" fmla="*/ 342900 w 1584"/>
              <a:gd name="T39" fmla="*/ 1092200 h 1256"/>
              <a:gd name="T40" fmla="*/ 419100 w 1584"/>
              <a:gd name="T41" fmla="*/ 406400 h 1256"/>
              <a:gd name="T42" fmla="*/ 952500 w 1584"/>
              <a:gd name="T43" fmla="*/ 25400 h 1256"/>
              <a:gd name="T44" fmla="*/ 2019300 w 1584"/>
              <a:gd name="T45" fmla="*/ 254000 h 1256"/>
              <a:gd name="T46" fmla="*/ 2476500 w 1584"/>
              <a:gd name="T47" fmla="*/ 711200 h 1256"/>
              <a:gd name="T48" fmla="*/ 2247900 w 1584"/>
              <a:gd name="T49" fmla="*/ 1397000 h 1256"/>
              <a:gd name="T50" fmla="*/ 1638300 w 1584"/>
              <a:gd name="T51" fmla="*/ 1930400 h 1256"/>
              <a:gd name="T52" fmla="*/ 571500 w 1584"/>
              <a:gd name="T53" fmla="*/ 1778000 h 1256"/>
              <a:gd name="T54" fmla="*/ 0 w 1584"/>
              <a:gd name="T55" fmla="*/ 901700 h 12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4"/>
              <a:gd name="T85" fmla="*/ 0 h 1256"/>
              <a:gd name="T86" fmla="*/ 1584 w 1584"/>
              <a:gd name="T87" fmla="*/ 1256 h 12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4" h="1256">
                <a:moveTo>
                  <a:pt x="680" y="560"/>
                </a:moveTo>
                <a:cubicBezTo>
                  <a:pt x="683" y="548"/>
                  <a:pt x="661" y="515"/>
                  <a:pt x="696" y="496"/>
                </a:cubicBezTo>
                <a:cubicBezTo>
                  <a:pt x="731" y="477"/>
                  <a:pt x="848" y="424"/>
                  <a:pt x="888" y="448"/>
                </a:cubicBezTo>
                <a:cubicBezTo>
                  <a:pt x="928" y="472"/>
                  <a:pt x="944" y="584"/>
                  <a:pt x="936" y="640"/>
                </a:cubicBezTo>
                <a:cubicBezTo>
                  <a:pt x="928" y="696"/>
                  <a:pt x="904" y="784"/>
                  <a:pt x="840" y="784"/>
                </a:cubicBezTo>
                <a:cubicBezTo>
                  <a:pt x="776" y="784"/>
                  <a:pt x="600" y="704"/>
                  <a:pt x="552" y="640"/>
                </a:cubicBezTo>
                <a:cubicBezTo>
                  <a:pt x="504" y="576"/>
                  <a:pt x="504" y="456"/>
                  <a:pt x="552" y="400"/>
                </a:cubicBezTo>
                <a:cubicBezTo>
                  <a:pt x="600" y="344"/>
                  <a:pt x="744" y="288"/>
                  <a:pt x="840" y="304"/>
                </a:cubicBezTo>
                <a:cubicBezTo>
                  <a:pt x="936" y="320"/>
                  <a:pt x="1096" y="416"/>
                  <a:pt x="1128" y="496"/>
                </a:cubicBezTo>
                <a:cubicBezTo>
                  <a:pt x="1160" y="576"/>
                  <a:pt x="1096" y="712"/>
                  <a:pt x="1032" y="784"/>
                </a:cubicBezTo>
                <a:cubicBezTo>
                  <a:pt x="968" y="856"/>
                  <a:pt x="840" y="936"/>
                  <a:pt x="744" y="928"/>
                </a:cubicBezTo>
                <a:cubicBezTo>
                  <a:pt x="648" y="920"/>
                  <a:pt x="512" y="824"/>
                  <a:pt x="456" y="736"/>
                </a:cubicBezTo>
                <a:cubicBezTo>
                  <a:pt x="400" y="648"/>
                  <a:pt x="376" y="496"/>
                  <a:pt x="408" y="400"/>
                </a:cubicBezTo>
                <a:cubicBezTo>
                  <a:pt x="440" y="304"/>
                  <a:pt x="536" y="184"/>
                  <a:pt x="648" y="160"/>
                </a:cubicBezTo>
                <a:cubicBezTo>
                  <a:pt x="760" y="136"/>
                  <a:pt x="968" y="200"/>
                  <a:pt x="1080" y="256"/>
                </a:cubicBezTo>
                <a:cubicBezTo>
                  <a:pt x="1192" y="312"/>
                  <a:pt x="1304" y="400"/>
                  <a:pt x="1320" y="496"/>
                </a:cubicBezTo>
                <a:cubicBezTo>
                  <a:pt x="1336" y="592"/>
                  <a:pt x="1248" y="744"/>
                  <a:pt x="1176" y="832"/>
                </a:cubicBezTo>
                <a:cubicBezTo>
                  <a:pt x="1104" y="920"/>
                  <a:pt x="1000" y="1000"/>
                  <a:pt x="888" y="1024"/>
                </a:cubicBezTo>
                <a:cubicBezTo>
                  <a:pt x="776" y="1048"/>
                  <a:pt x="616" y="1032"/>
                  <a:pt x="504" y="976"/>
                </a:cubicBezTo>
                <a:cubicBezTo>
                  <a:pt x="392" y="920"/>
                  <a:pt x="256" y="808"/>
                  <a:pt x="216" y="688"/>
                </a:cubicBezTo>
                <a:cubicBezTo>
                  <a:pt x="176" y="568"/>
                  <a:pt x="200" y="368"/>
                  <a:pt x="264" y="256"/>
                </a:cubicBezTo>
                <a:cubicBezTo>
                  <a:pt x="328" y="144"/>
                  <a:pt x="432" y="32"/>
                  <a:pt x="600" y="16"/>
                </a:cubicBezTo>
                <a:cubicBezTo>
                  <a:pt x="768" y="0"/>
                  <a:pt x="1112" y="88"/>
                  <a:pt x="1272" y="160"/>
                </a:cubicBezTo>
                <a:cubicBezTo>
                  <a:pt x="1432" y="232"/>
                  <a:pt x="1536" y="328"/>
                  <a:pt x="1560" y="448"/>
                </a:cubicBezTo>
                <a:cubicBezTo>
                  <a:pt x="1584" y="568"/>
                  <a:pt x="1504" y="752"/>
                  <a:pt x="1416" y="880"/>
                </a:cubicBezTo>
                <a:cubicBezTo>
                  <a:pt x="1328" y="1008"/>
                  <a:pt x="1208" y="1176"/>
                  <a:pt x="1032" y="1216"/>
                </a:cubicBezTo>
                <a:cubicBezTo>
                  <a:pt x="856" y="1256"/>
                  <a:pt x="532" y="1228"/>
                  <a:pt x="360" y="1120"/>
                </a:cubicBezTo>
                <a:cubicBezTo>
                  <a:pt x="188" y="1012"/>
                  <a:pt x="75" y="683"/>
                  <a:pt x="0" y="568"/>
                </a:cubicBezTo>
              </a:path>
            </a:pathLst>
          </a:custGeom>
          <a:noFill/>
          <a:ln w="38100" cap="flat" cmpd="sng">
            <a:solidFill>
              <a:schemeClr val="tx1"/>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08" name="Text Box 12"/>
          <p:cNvSpPr txBox="1">
            <a:spLocks noChangeArrowheads="1"/>
          </p:cNvSpPr>
          <p:nvPr/>
        </p:nvSpPr>
        <p:spPr bwMode="auto">
          <a:xfrm>
            <a:off x="2514600" y="6248400"/>
            <a:ext cx="3898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dirty="0"/>
              <a:t>Source: </a:t>
            </a:r>
            <a:r>
              <a:rPr lang="en-US" altLang="en-US" i="1" dirty="0"/>
              <a:t>Knowledge-Creating Company</a:t>
            </a:r>
            <a:r>
              <a:rPr lang="en-US" altLang="en-US" dirty="0"/>
              <a:t>, p. 71.  </a:t>
            </a:r>
          </a:p>
        </p:txBody>
      </p:sp>
      <p:sp>
        <p:nvSpPr>
          <p:cNvPr id="2" name="Slide Number Placeholder 1"/>
          <p:cNvSpPr>
            <a:spLocks noGrp="1"/>
          </p:cNvSpPr>
          <p:nvPr>
            <p:ph type="sldNum" sz="quarter" idx="12"/>
          </p:nvPr>
        </p:nvSpPr>
        <p:spPr/>
        <p:txBody>
          <a:bodyPr/>
          <a:lstStyle/>
          <a:p>
            <a:fld id="{B2E69481-C428-4771-9FA9-CCBED72DD0C4}" type="slidenum">
              <a:rPr lang="en-US" smtClean="0"/>
              <a:t>30</a:t>
            </a:fld>
            <a:endParaRPr lang="en-US"/>
          </a:p>
        </p:txBody>
      </p:sp>
    </p:spTree>
    <p:extLst>
      <p:ext uri="{BB962C8B-B14F-4D97-AF65-F5344CB8AC3E}">
        <p14:creationId xmlns:p14="http://schemas.microsoft.com/office/powerpoint/2010/main" val="1790940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r>
              <a:rPr lang="en-US" sz="3200" b="1" dirty="0" smtClean="0"/>
              <a:t>3. The </a:t>
            </a:r>
            <a:r>
              <a:rPr lang="en-US" sz="3200" b="1" dirty="0"/>
              <a:t>KM </a:t>
            </a:r>
            <a:r>
              <a:rPr lang="en-US" sz="3200" b="1" dirty="0" smtClean="0"/>
              <a:t>Matrix Model </a:t>
            </a:r>
            <a:br>
              <a:rPr lang="en-US" sz="3200" b="1" dirty="0" smtClean="0"/>
            </a:br>
            <a:r>
              <a:rPr lang="en-US" sz="3200" b="1" dirty="0" smtClean="0"/>
              <a:t>by </a:t>
            </a:r>
            <a:r>
              <a:rPr lang="en-US" sz="3200" b="1" dirty="0"/>
              <a:t>Gamble and Blackwell </a:t>
            </a:r>
            <a:endParaRPr lang="en-US" sz="3200" dirty="0"/>
          </a:p>
        </p:txBody>
      </p:sp>
      <p:sp>
        <p:nvSpPr>
          <p:cNvPr id="3" name="Slide Number Placeholder 2"/>
          <p:cNvSpPr>
            <a:spLocks noGrp="1"/>
          </p:cNvSpPr>
          <p:nvPr>
            <p:ph type="sldNum" sz="quarter" idx="12"/>
          </p:nvPr>
        </p:nvSpPr>
        <p:spPr/>
        <p:txBody>
          <a:bodyPr/>
          <a:lstStyle/>
          <a:p>
            <a:fld id="{B2E69481-C428-4771-9FA9-CCBED72DD0C4}" type="slidenum">
              <a:rPr lang="en-US" smtClean="0"/>
              <a:t>31</a:t>
            </a:fld>
            <a:endParaRPr lang="en-US"/>
          </a:p>
        </p:txBody>
      </p:sp>
      <p:pic>
        <p:nvPicPr>
          <p:cNvPr id="5" name="Picture 4" descr="The KM Matrix"/>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36700"/>
            <a:ext cx="8128000" cy="4864100"/>
          </a:xfrm>
          <a:prstGeom prst="rect">
            <a:avLst/>
          </a:prstGeom>
          <a:noFill/>
          <a:ln>
            <a:noFill/>
          </a:ln>
        </p:spPr>
      </p:pic>
    </p:spTree>
    <p:extLst>
      <p:ext uri="{BB962C8B-B14F-4D97-AF65-F5344CB8AC3E}">
        <p14:creationId xmlns:p14="http://schemas.microsoft.com/office/powerpoint/2010/main" val="1739309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0" y="1143000"/>
            <a:ext cx="9144000" cy="5715000"/>
          </a:xfrm>
        </p:spPr>
        <p:txBody>
          <a:bodyPr>
            <a:normAutofit/>
          </a:bodyPr>
          <a:lstStyle/>
          <a:p>
            <a:pPr fontAlgn="base"/>
            <a:r>
              <a:rPr lang="en-US" sz="2800" dirty="0"/>
              <a:t>This KM model presents a general theoretical framework, as well as specific guidelines for implementation</a:t>
            </a:r>
            <a:r>
              <a:rPr lang="en-US" sz="2800" dirty="0" smtClean="0"/>
              <a:t>.</a:t>
            </a:r>
          </a:p>
          <a:p>
            <a:pPr fontAlgn="base"/>
            <a:endParaRPr lang="en-US" sz="2800" dirty="0"/>
          </a:p>
          <a:p>
            <a:pPr fontAlgn="base"/>
            <a:r>
              <a:rPr lang="en-US" sz="2800" dirty="0"/>
              <a:t>The KM process is split into four stages. First management must locate the sources of knowledge. Then they must organize this knowledge so as to assess the firm's strengths and weaknesses and determine its relevance and reusability. This is followed by socialization, where various techniques are used to help share and disseminate it to whomever needs it in the organization. Finally, the knowledge is internalized through use</a:t>
            </a:r>
            <a:r>
              <a:rPr lang="en-US" sz="2800" dirty="0" smtClean="0"/>
              <a:t>.</a:t>
            </a:r>
            <a:endParaRPr lang="en-US" sz="2800" dirty="0"/>
          </a:p>
        </p:txBody>
      </p:sp>
      <p:sp>
        <p:nvSpPr>
          <p:cNvPr id="27652" name="Rectangle 4"/>
          <p:cNvSpPr>
            <a:spLocks noChangeArrowheads="1"/>
          </p:cNvSpPr>
          <p:nvPr/>
        </p:nvSpPr>
        <p:spPr bwMode="auto">
          <a:xfrm>
            <a:off x="1889125" y="5132388"/>
            <a:ext cx="641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a:defRPr sz="1400">
                <a:solidFill>
                  <a:schemeClr val="tx1"/>
                </a:solidFill>
                <a:latin typeface="Arial" charset="0"/>
              </a:defRPr>
            </a:lvl1pPr>
            <a:lvl2pPr>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lvl="1"/>
            <a:endParaRPr lang="en-US" altLang="en-US" sz="2000">
              <a:latin typeface="Times New Roman" pitchFamily="18" charset="0"/>
            </a:endParaRPr>
          </a:p>
        </p:txBody>
      </p:sp>
      <p:sp>
        <p:nvSpPr>
          <p:cNvPr id="3" name="Slide Number Placeholder 2"/>
          <p:cNvSpPr>
            <a:spLocks noGrp="1"/>
          </p:cNvSpPr>
          <p:nvPr>
            <p:ph type="sldNum" sz="quarter" idx="12"/>
          </p:nvPr>
        </p:nvSpPr>
        <p:spPr/>
        <p:txBody>
          <a:bodyPr/>
          <a:lstStyle/>
          <a:p>
            <a:fld id="{B2E69481-C428-4771-9FA9-CCBED72DD0C4}" type="slidenum">
              <a:rPr lang="en-US" smtClean="0"/>
              <a:t>32</a:t>
            </a:fld>
            <a:endParaRPr lang="en-US"/>
          </a:p>
        </p:txBody>
      </p:sp>
    </p:spTree>
    <p:extLst>
      <p:ext uri="{BB962C8B-B14F-4D97-AF65-F5344CB8AC3E}">
        <p14:creationId xmlns:p14="http://schemas.microsoft.com/office/powerpoint/2010/main" val="1689220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4. The </a:t>
            </a:r>
            <a:r>
              <a:rPr lang="en-US" sz="3200" b="1" dirty="0"/>
              <a:t>Knowledge Management Process </a:t>
            </a:r>
            <a:r>
              <a:rPr lang="en-US" sz="3200" b="1" dirty="0" smtClean="0"/>
              <a:t>Model </a:t>
            </a:r>
            <a:br>
              <a:rPr lang="en-US" sz="3200" b="1" dirty="0" smtClean="0"/>
            </a:br>
            <a:r>
              <a:rPr lang="en-US" sz="3200" b="1" dirty="0" smtClean="0"/>
              <a:t>by Botha et al</a:t>
            </a:r>
            <a:r>
              <a:rPr lang="en-US" sz="3200" dirty="0"/>
              <a:t/>
            </a:r>
            <a:br>
              <a:rPr lang="en-US" sz="3200" dirty="0"/>
            </a:br>
            <a:endParaRPr lang="en-US" sz="3200" dirty="0"/>
          </a:p>
        </p:txBody>
      </p:sp>
      <p:sp>
        <p:nvSpPr>
          <p:cNvPr id="3" name="Slide Number Placeholder 2"/>
          <p:cNvSpPr>
            <a:spLocks noGrp="1"/>
          </p:cNvSpPr>
          <p:nvPr>
            <p:ph type="sldNum" sz="quarter" idx="12"/>
          </p:nvPr>
        </p:nvSpPr>
        <p:spPr/>
        <p:txBody>
          <a:bodyPr/>
          <a:lstStyle/>
          <a:p>
            <a:fld id="{B2E69481-C428-4771-9FA9-CCBED72DD0C4}" type="slidenum">
              <a:rPr lang="en-US" smtClean="0"/>
              <a:t>33</a:t>
            </a:fld>
            <a:endParaRPr lang="en-US"/>
          </a:p>
        </p:txBody>
      </p:sp>
      <p:pic>
        <p:nvPicPr>
          <p:cNvPr id="4" name="Picture 3" descr="The Knowledge Management Process Model"/>
          <p:cNvPicPr/>
          <p:nvPr/>
        </p:nvPicPr>
        <p:blipFill>
          <a:blip r:embed="rId2">
            <a:extLst>
              <a:ext uri="{28A0092B-C50C-407E-A947-70E740481C1C}">
                <a14:useLocalDpi xmlns:a14="http://schemas.microsoft.com/office/drawing/2010/main" val="0"/>
              </a:ext>
            </a:extLst>
          </a:blip>
          <a:srcRect/>
          <a:stretch>
            <a:fillRect/>
          </a:stretch>
        </p:blipFill>
        <p:spPr bwMode="auto">
          <a:xfrm>
            <a:off x="1499870" y="1383030"/>
            <a:ext cx="6196330" cy="5322570"/>
          </a:xfrm>
          <a:prstGeom prst="rect">
            <a:avLst/>
          </a:prstGeom>
          <a:noFill/>
          <a:ln>
            <a:noFill/>
          </a:ln>
        </p:spPr>
      </p:pic>
    </p:spTree>
    <p:extLst>
      <p:ext uri="{BB962C8B-B14F-4D97-AF65-F5344CB8AC3E}">
        <p14:creationId xmlns:p14="http://schemas.microsoft.com/office/powerpoint/2010/main" val="2754499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0" y="1143000"/>
            <a:ext cx="9144000" cy="5715000"/>
          </a:xfrm>
        </p:spPr>
        <p:txBody>
          <a:bodyPr>
            <a:normAutofit/>
          </a:bodyPr>
          <a:lstStyle/>
          <a:p>
            <a:pPr fontAlgn="base"/>
            <a:r>
              <a:rPr lang="en-US" dirty="0" smtClean="0"/>
              <a:t>The model further shows which of the three categories are more people oriented and which are more technology focused. Whether or not knowledge sharing should be largely technology focused is certainly debatable and it is something that I will address in future sections. </a:t>
            </a:r>
          </a:p>
          <a:p>
            <a:pPr fontAlgn="base"/>
            <a:r>
              <a:rPr lang="en-US" dirty="0" smtClean="0"/>
              <a:t>This is largely how organizations tend to approach the issue i.e. as a technological rather than organizational and social challenge.</a:t>
            </a:r>
          </a:p>
        </p:txBody>
      </p:sp>
      <p:sp>
        <p:nvSpPr>
          <p:cNvPr id="27652" name="Rectangle 4"/>
          <p:cNvSpPr>
            <a:spLocks noChangeArrowheads="1"/>
          </p:cNvSpPr>
          <p:nvPr/>
        </p:nvSpPr>
        <p:spPr bwMode="auto">
          <a:xfrm>
            <a:off x="1889125" y="5132388"/>
            <a:ext cx="641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a:defRPr sz="1400">
                <a:solidFill>
                  <a:schemeClr val="tx1"/>
                </a:solidFill>
                <a:latin typeface="Arial" charset="0"/>
              </a:defRPr>
            </a:lvl1pPr>
            <a:lvl2pPr>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lvl="1"/>
            <a:endParaRPr lang="en-US" altLang="en-US" sz="2000">
              <a:latin typeface="Times New Roman" pitchFamily="18" charset="0"/>
            </a:endParaRPr>
          </a:p>
        </p:txBody>
      </p:sp>
      <p:sp>
        <p:nvSpPr>
          <p:cNvPr id="3" name="Slide Number Placeholder 2"/>
          <p:cNvSpPr>
            <a:spLocks noGrp="1"/>
          </p:cNvSpPr>
          <p:nvPr>
            <p:ph type="sldNum" sz="quarter" idx="12"/>
          </p:nvPr>
        </p:nvSpPr>
        <p:spPr/>
        <p:txBody>
          <a:bodyPr/>
          <a:lstStyle/>
          <a:p>
            <a:fld id="{B2E69481-C428-4771-9FA9-CCBED72DD0C4}" type="slidenum">
              <a:rPr lang="en-US" smtClean="0"/>
              <a:t>34</a:t>
            </a:fld>
            <a:endParaRPr lang="en-US"/>
          </a:p>
        </p:txBody>
      </p:sp>
    </p:spTree>
    <p:extLst>
      <p:ext uri="{BB962C8B-B14F-4D97-AF65-F5344CB8AC3E}">
        <p14:creationId xmlns:p14="http://schemas.microsoft.com/office/powerpoint/2010/main" val="163313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204B95-61D3-4A0A-9A85-8BD67283DA73}" type="slidenum">
              <a:rPr lang="en-US" altLang="zh-TW" smtClean="0"/>
              <a:pPr/>
              <a:t>4</a:t>
            </a:fld>
            <a:endParaRPr lang="en-US" altLang="zh-TW" dirty="0"/>
          </a:p>
        </p:txBody>
      </p:sp>
      <p:sp>
        <p:nvSpPr>
          <p:cNvPr id="1026" name="Rectangle 2"/>
          <p:cNvSpPr>
            <a:spLocks noGrp="1" noChangeArrowheads="1"/>
          </p:cNvSpPr>
          <p:nvPr>
            <p:ph type="title"/>
          </p:nvPr>
        </p:nvSpPr>
        <p:spPr>
          <a:xfrm>
            <a:off x="1066800" y="533400"/>
            <a:ext cx="7772400" cy="1143000"/>
          </a:xfrm>
        </p:spPr>
        <p:txBody>
          <a:bodyPr>
            <a:normAutofit fontScale="90000"/>
          </a:bodyPr>
          <a:lstStyle/>
          <a:p>
            <a:r>
              <a:rPr lang="en-US" altLang="zh-TW">
                <a:ea typeface="新細明體" pitchFamily="18" charset="-120"/>
              </a:rPr>
              <a:t>KM System Development </a:t>
            </a:r>
            <a:br>
              <a:rPr lang="en-US" altLang="zh-TW">
                <a:ea typeface="新細明體" pitchFamily="18" charset="-120"/>
              </a:rPr>
            </a:br>
            <a:r>
              <a:rPr lang="en-US" altLang="zh-TW">
                <a:ea typeface="新細明體" pitchFamily="18" charset="-120"/>
              </a:rPr>
              <a:t>Life Cycle</a:t>
            </a:r>
          </a:p>
        </p:txBody>
      </p:sp>
      <p:sp>
        <p:nvSpPr>
          <p:cNvPr id="1027" name="Rectangle 3"/>
          <p:cNvSpPr>
            <a:spLocks noGrp="1" noChangeArrowheads="1"/>
          </p:cNvSpPr>
          <p:nvPr>
            <p:ph type="body" idx="1"/>
          </p:nvPr>
        </p:nvSpPr>
        <p:spPr>
          <a:xfrm>
            <a:off x="457200" y="2027237"/>
            <a:ext cx="8229600" cy="4525963"/>
          </a:xfrm>
        </p:spPr>
        <p:txBody>
          <a:bodyPr/>
          <a:lstStyle/>
          <a:p>
            <a:pPr marL="514350" indent="-514350">
              <a:buFont typeface="+mj-lt"/>
              <a:buAutoNum type="arabicPeriod"/>
            </a:pPr>
            <a:r>
              <a:rPr lang="en-US" altLang="zh-TW" sz="2800" dirty="0">
                <a:ea typeface="新細明體" pitchFamily="18" charset="-120"/>
              </a:rPr>
              <a:t>Evaluate existing infrastructure</a:t>
            </a:r>
          </a:p>
          <a:p>
            <a:pPr marL="514350" indent="-514350">
              <a:buFont typeface="+mj-lt"/>
              <a:buAutoNum type="arabicPeriod"/>
            </a:pPr>
            <a:r>
              <a:rPr lang="en-US" altLang="zh-TW" sz="2800" dirty="0">
                <a:ea typeface="新細明體" pitchFamily="18" charset="-120"/>
              </a:rPr>
              <a:t>Form the KM team</a:t>
            </a:r>
          </a:p>
          <a:p>
            <a:pPr marL="514350" indent="-514350">
              <a:buFont typeface="+mj-lt"/>
              <a:buAutoNum type="arabicPeriod"/>
            </a:pPr>
            <a:r>
              <a:rPr lang="en-US" altLang="zh-TW" sz="2800" dirty="0">
                <a:ea typeface="新細明體" pitchFamily="18" charset="-120"/>
              </a:rPr>
              <a:t>Knowledge capture</a:t>
            </a:r>
          </a:p>
          <a:p>
            <a:pPr marL="514350" indent="-514350">
              <a:buFont typeface="+mj-lt"/>
              <a:buAutoNum type="arabicPeriod"/>
            </a:pPr>
            <a:r>
              <a:rPr lang="en-US" altLang="zh-TW" sz="2800" dirty="0">
                <a:ea typeface="新細明體" pitchFamily="18" charset="-120"/>
              </a:rPr>
              <a:t>Design KM blueprint (master plan)</a:t>
            </a:r>
          </a:p>
          <a:p>
            <a:pPr marL="514350" indent="-514350">
              <a:buFont typeface="+mj-lt"/>
              <a:buAutoNum type="arabicPeriod"/>
            </a:pPr>
            <a:r>
              <a:rPr lang="en-US" altLang="zh-TW" sz="2800" dirty="0">
                <a:ea typeface="新細明體" pitchFamily="18" charset="-120"/>
              </a:rPr>
              <a:t>Test the KM system</a:t>
            </a:r>
          </a:p>
          <a:p>
            <a:pPr marL="514350" indent="-514350">
              <a:buFont typeface="+mj-lt"/>
              <a:buAutoNum type="arabicPeriod"/>
            </a:pPr>
            <a:r>
              <a:rPr lang="en-US" altLang="zh-TW" sz="2800" dirty="0">
                <a:ea typeface="新細明體" pitchFamily="18" charset="-120"/>
              </a:rPr>
              <a:t>Implement the KM system</a:t>
            </a:r>
          </a:p>
          <a:p>
            <a:pPr marL="514350" indent="-514350">
              <a:buFont typeface="+mj-lt"/>
              <a:buAutoNum type="arabicPeriod"/>
            </a:pPr>
            <a:r>
              <a:rPr lang="en-US" altLang="zh-TW" sz="2800" dirty="0">
                <a:ea typeface="新細明體" pitchFamily="18" charset="-120"/>
              </a:rPr>
              <a:t>Manage change and reward structure</a:t>
            </a:r>
          </a:p>
          <a:p>
            <a:pPr marL="514350" indent="-514350">
              <a:buFont typeface="+mj-lt"/>
              <a:buAutoNum type="arabicPeriod"/>
            </a:pPr>
            <a:r>
              <a:rPr lang="en-US" altLang="zh-TW" sz="2800" dirty="0">
                <a:ea typeface="新細明體" pitchFamily="18" charset="-120"/>
              </a:rPr>
              <a:t>Post-system evaluation</a:t>
            </a:r>
          </a:p>
        </p:txBody>
      </p:sp>
    </p:spTree>
    <p:extLst>
      <p:ext uri="{BB962C8B-B14F-4D97-AF65-F5344CB8AC3E}">
        <p14:creationId xmlns:p14="http://schemas.microsoft.com/office/powerpoint/2010/main" val="372839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88D8E8C-70E1-4D1B-9CA5-BC7F82596A52}" type="slidenum">
              <a:rPr lang="en-US" altLang="zh-TW" smtClean="0"/>
              <a:pPr/>
              <a:t>5</a:t>
            </a:fld>
            <a:endParaRPr lang="en-US" altLang="zh-TW" dirty="0"/>
          </a:p>
        </p:txBody>
      </p:sp>
      <p:sp>
        <p:nvSpPr>
          <p:cNvPr id="87042" name="Rectangle 2"/>
          <p:cNvSpPr>
            <a:spLocks noGrp="1" noChangeArrowheads="1"/>
          </p:cNvSpPr>
          <p:nvPr>
            <p:ph type="title"/>
          </p:nvPr>
        </p:nvSpPr>
        <p:spPr>
          <a:xfrm>
            <a:off x="1066800" y="533400"/>
            <a:ext cx="7772400" cy="1143000"/>
          </a:xfrm>
        </p:spPr>
        <p:txBody>
          <a:bodyPr/>
          <a:lstStyle/>
          <a:p>
            <a:r>
              <a:rPr lang="en-US" altLang="zh-TW" dirty="0" smtClean="0">
                <a:ea typeface="新細明體" pitchFamily="18" charset="-120"/>
              </a:rPr>
              <a:t>1. Evaluate </a:t>
            </a:r>
            <a:r>
              <a:rPr lang="en-US" altLang="zh-TW" dirty="0">
                <a:ea typeface="新細明體" pitchFamily="18" charset="-120"/>
              </a:rPr>
              <a:t>Existing Infrastructure</a:t>
            </a:r>
          </a:p>
        </p:txBody>
      </p:sp>
      <p:sp>
        <p:nvSpPr>
          <p:cNvPr id="87043" name="Rectangle 3"/>
          <p:cNvSpPr>
            <a:spLocks noGrp="1" noChangeArrowheads="1"/>
          </p:cNvSpPr>
          <p:nvPr>
            <p:ph type="body" idx="1"/>
          </p:nvPr>
        </p:nvSpPr>
        <p:spPr/>
        <p:txBody>
          <a:bodyPr/>
          <a:lstStyle/>
          <a:p>
            <a:pPr>
              <a:lnSpc>
                <a:spcPct val="90000"/>
              </a:lnSpc>
              <a:buFont typeface="Wingdings" pitchFamily="2" charset="2"/>
              <a:buNone/>
            </a:pPr>
            <a:r>
              <a:rPr lang="en-US" altLang="zh-TW" sz="2800" u="sng">
                <a:ea typeface="新細明體" pitchFamily="18" charset="-120"/>
              </a:rPr>
              <a:t>System justification:</a:t>
            </a:r>
          </a:p>
          <a:p>
            <a:pPr>
              <a:lnSpc>
                <a:spcPct val="90000"/>
              </a:lnSpc>
            </a:pPr>
            <a:r>
              <a:rPr lang="en-US" altLang="zh-TW" sz="2800">
                <a:ea typeface="新細明體" pitchFamily="18" charset="-120"/>
              </a:rPr>
              <a:t>Will current knowledge be lost through retirement, transfer, or departure to other firms?</a:t>
            </a:r>
          </a:p>
          <a:p>
            <a:pPr>
              <a:lnSpc>
                <a:spcPct val="90000"/>
              </a:lnSpc>
            </a:pPr>
            <a:r>
              <a:rPr lang="en-US" altLang="zh-TW" sz="2800">
                <a:ea typeface="新細明體" pitchFamily="18" charset="-120"/>
              </a:rPr>
              <a:t>Is the proposed KM system needed in several locations?</a:t>
            </a:r>
          </a:p>
          <a:p>
            <a:pPr>
              <a:lnSpc>
                <a:spcPct val="90000"/>
              </a:lnSpc>
            </a:pPr>
            <a:r>
              <a:rPr lang="en-US" altLang="zh-TW" sz="2800">
                <a:ea typeface="新細明體" pitchFamily="18" charset="-120"/>
              </a:rPr>
              <a:t>Are experts available and willing to help in building a KM system?</a:t>
            </a:r>
          </a:p>
          <a:p>
            <a:pPr>
              <a:lnSpc>
                <a:spcPct val="90000"/>
              </a:lnSpc>
            </a:pPr>
            <a:r>
              <a:rPr lang="en-US" altLang="zh-TW" sz="2800">
                <a:ea typeface="新細明體" pitchFamily="18" charset="-120"/>
              </a:rPr>
              <a:t>Does the problem in question require years of experience and cognitive reasoning to solve?</a:t>
            </a:r>
          </a:p>
        </p:txBody>
      </p:sp>
    </p:spTree>
    <p:extLst>
      <p:ext uri="{BB962C8B-B14F-4D97-AF65-F5344CB8AC3E}">
        <p14:creationId xmlns:p14="http://schemas.microsoft.com/office/powerpoint/2010/main" val="1798795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97ED4B-DF3C-450B-A620-C850AA00A1A8}" type="slidenum">
              <a:rPr lang="en-US" altLang="zh-TW" smtClean="0"/>
              <a:pPr/>
              <a:t>6</a:t>
            </a:fld>
            <a:endParaRPr lang="en-US" altLang="zh-TW" dirty="0"/>
          </a:p>
        </p:txBody>
      </p:sp>
      <p:sp>
        <p:nvSpPr>
          <p:cNvPr id="89090" name="Rectangle 2"/>
          <p:cNvSpPr>
            <a:spLocks noGrp="1" noChangeArrowheads="1"/>
          </p:cNvSpPr>
          <p:nvPr>
            <p:ph type="title"/>
          </p:nvPr>
        </p:nvSpPr>
        <p:spPr/>
        <p:txBody>
          <a:bodyPr/>
          <a:lstStyle/>
          <a:p>
            <a:r>
              <a:rPr lang="en-US" altLang="zh-TW" sz="4000">
                <a:ea typeface="新細明體" pitchFamily="18" charset="-120"/>
              </a:rPr>
              <a:t>System Justification (cont.)</a:t>
            </a:r>
          </a:p>
        </p:txBody>
      </p:sp>
      <p:sp>
        <p:nvSpPr>
          <p:cNvPr id="89091" name="Rectangle 3"/>
          <p:cNvSpPr>
            <a:spLocks noGrp="1" noChangeArrowheads="1"/>
          </p:cNvSpPr>
          <p:nvPr>
            <p:ph type="body" idx="1"/>
          </p:nvPr>
        </p:nvSpPr>
        <p:spPr/>
        <p:txBody>
          <a:bodyPr/>
          <a:lstStyle/>
          <a:p>
            <a:r>
              <a:rPr lang="en-US" altLang="zh-TW" sz="2800">
                <a:ea typeface="新細明體" pitchFamily="18" charset="-120"/>
              </a:rPr>
              <a:t>When undergoing knowledge capture, can the expert articulate how problem will be solved?</a:t>
            </a:r>
          </a:p>
          <a:p>
            <a:r>
              <a:rPr lang="en-US" altLang="zh-TW" sz="2800">
                <a:ea typeface="新細明體" pitchFamily="18" charset="-120"/>
              </a:rPr>
              <a:t>How critical is the knowledge to be captured?</a:t>
            </a:r>
          </a:p>
          <a:p>
            <a:r>
              <a:rPr lang="en-US" altLang="zh-TW" sz="2800">
                <a:ea typeface="新細明體" pitchFamily="18" charset="-120"/>
              </a:rPr>
              <a:t>Are the tasks nonalgorithmic?</a:t>
            </a:r>
          </a:p>
          <a:p>
            <a:r>
              <a:rPr lang="en-US" altLang="zh-TW" sz="2800">
                <a:ea typeface="新細明體" pitchFamily="18" charset="-120"/>
              </a:rPr>
              <a:t>Is there a champion in the house?</a:t>
            </a:r>
          </a:p>
        </p:txBody>
      </p:sp>
    </p:spTree>
    <p:extLst>
      <p:ext uri="{BB962C8B-B14F-4D97-AF65-F5344CB8AC3E}">
        <p14:creationId xmlns:p14="http://schemas.microsoft.com/office/powerpoint/2010/main" val="54347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0F631E-AF02-4CB0-99C6-EF793466CF6A}" type="slidenum">
              <a:rPr lang="en-US" altLang="zh-TW" smtClean="0"/>
              <a:pPr/>
              <a:t>7</a:t>
            </a:fld>
            <a:endParaRPr lang="en-US" altLang="zh-TW" dirty="0"/>
          </a:p>
        </p:txBody>
      </p:sp>
      <p:sp>
        <p:nvSpPr>
          <p:cNvPr id="102402" name="Rectangle 2"/>
          <p:cNvSpPr>
            <a:spLocks noGrp="1" noChangeArrowheads="1"/>
          </p:cNvSpPr>
          <p:nvPr>
            <p:ph type="title"/>
          </p:nvPr>
        </p:nvSpPr>
        <p:spPr/>
        <p:txBody>
          <a:bodyPr/>
          <a:lstStyle/>
          <a:p>
            <a:r>
              <a:rPr lang="en-US" altLang="zh-TW" dirty="0" smtClean="0">
                <a:ea typeface="新細明體" pitchFamily="18" charset="-120"/>
              </a:rPr>
              <a:t>2. KM </a:t>
            </a:r>
            <a:r>
              <a:rPr lang="en-US" altLang="zh-TW" dirty="0">
                <a:ea typeface="新細明體" pitchFamily="18" charset="-120"/>
              </a:rPr>
              <a:t>Team Formation</a:t>
            </a:r>
          </a:p>
        </p:txBody>
      </p:sp>
      <p:sp>
        <p:nvSpPr>
          <p:cNvPr id="102403" name="Rectangle 3"/>
          <p:cNvSpPr>
            <a:spLocks noGrp="1" noChangeArrowheads="1"/>
          </p:cNvSpPr>
          <p:nvPr>
            <p:ph type="body" idx="1"/>
          </p:nvPr>
        </p:nvSpPr>
        <p:spPr>
          <a:xfrm>
            <a:off x="1066800" y="1676400"/>
            <a:ext cx="7772400" cy="3276600"/>
          </a:xfrm>
        </p:spPr>
        <p:txBody>
          <a:bodyPr>
            <a:normAutofit fontScale="85000" lnSpcReduction="20000"/>
          </a:bodyPr>
          <a:lstStyle/>
          <a:p>
            <a:pPr>
              <a:lnSpc>
                <a:spcPct val="90000"/>
              </a:lnSpc>
            </a:pPr>
            <a:r>
              <a:rPr lang="en-US" altLang="zh-TW">
                <a:ea typeface="新細明體" pitchFamily="18" charset="-120"/>
              </a:rPr>
              <a:t>Identify the key stakeholders in the prospective KM system.  </a:t>
            </a:r>
          </a:p>
          <a:p>
            <a:pPr>
              <a:lnSpc>
                <a:spcPct val="90000"/>
              </a:lnSpc>
            </a:pPr>
            <a:r>
              <a:rPr lang="en-US" altLang="zh-TW">
                <a:ea typeface="新細明體" pitchFamily="18" charset="-120"/>
              </a:rPr>
              <a:t>Team success depends on:</a:t>
            </a:r>
          </a:p>
          <a:p>
            <a:pPr lvl="1">
              <a:lnSpc>
                <a:spcPct val="90000"/>
              </a:lnSpc>
            </a:pPr>
            <a:r>
              <a:rPr lang="en-US" altLang="zh-TW" sz="3200">
                <a:ea typeface="新細明體" pitchFamily="18" charset="-120"/>
              </a:rPr>
              <a:t>Caliber of team members </a:t>
            </a:r>
          </a:p>
          <a:p>
            <a:pPr lvl="1">
              <a:lnSpc>
                <a:spcPct val="90000"/>
              </a:lnSpc>
            </a:pPr>
            <a:r>
              <a:rPr lang="en-US" altLang="zh-TW" sz="3200">
                <a:ea typeface="新細明體" pitchFamily="18" charset="-120"/>
              </a:rPr>
              <a:t>Team size</a:t>
            </a:r>
          </a:p>
          <a:p>
            <a:pPr lvl="1">
              <a:lnSpc>
                <a:spcPct val="90000"/>
              </a:lnSpc>
            </a:pPr>
            <a:r>
              <a:rPr lang="en-US" altLang="zh-TW" sz="3200">
                <a:ea typeface="新細明體" pitchFamily="18" charset="-120"/>
              </a:rPr>
              <a:t>Complexity of the project</a:t>
            </a:r>
          </a:p>
          <a:p>
            <a:pPr lvl="1">
              <a:lnSpc>
                <a:spcPct val="90000"/>
              </a:lnSpc>
            </a:pPr>
            <a:r>
              <a:rPr lang="en-US" altLang="zh-TW" sz="3200">
                <a:ea typeface="新細明體" pitchFamily="18" charset="-120"/>
              </a:rPr>
              <a:t>Leadership and team motivation</a:t>
            </a:r>
          </a:p>
          <a:p>
            <a:pPr lvl="1">
              <a:lnSpc>
                <a:spcPct val="90000"/>
              </a:lnSpc>
            </a:pPr>
            <a:r>
              <a:rPr lang="en-US" altLang="zh-TW" sz="3200">
                <a:ea typeface="新細明體" pitchFamily="18" charset="-120"/>
              </a:rPr>
              <a:t>Promising more than can be realistically delivered</a:t>
            </a:r>
          </a:p>
        </p:txBody>
      </p:sp>
    </p:spTree>
    <p:extLst>
      <p:ext uri="{BB962C8B-B14F-4D97-AF65-F5344CB8AC3E}">
        <p14:creationId xmlns:p14="http://schemas.microsoft.com/office/powerpoint/2010/main" val="196269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B6FC56-9582-4D11-B5C1-DFBF0367860B}" type="slidenum">
              <a:rPr lang="en-US" altLang="zh-TW" smtClean="0"/>
              <a:pPr/>
              <a:t>8</a:t>
            </a:fld>
            <a:endParaRPr lang="en-US" altLang="zh-TW" dirty="0"/>
          </a:p>
        </p:txBody>
      </p:sp>
      <p:sp>
        <p:nvSpPr>
          <p:cNvPr id="104450" name="Rectangle 2"/>
          <p:cNvSpPr>
            <a:spLocks noGrp="1" noChangeArrowheads="1"/>
          </p:cNvSpPr>
          <p:nvPr>
            <p:ph type="title"/>
          </p:nvPr>
        </p:nvSpPr>
        <p:spPr/>
        <p:txBody>
          <a:bodyPr/>
          <a:lstStyle/>
          <a:p>
            <a:r>
              <a:rPr lang="en-US" altLang="zh-TW" dirty="0" smtClean="0">
                <a:ea typeface="新細明體" pitchFamily="18" charset="-120"/>
              </a:rPr>
              <a:t>3. Knowledge Capture</a:t>
            </a:r>
            <a:endParaRPr lang="en-US" altLang="zh-TW" dirty="0">
              <a:ea typeface="新細明體" pitchFamily="18" charset="-120"/>
            </a:endParaRPr>
          </a:p>
        </p:txBody>
      </p:sp>
      <p:sp>
        <p:nvSpPr>
          <p:cNvPr id="104451" name="Rectangle 3"/>
          <p:cNvSpPr>
            <a:spLocks noGrp="1" noChangeArrowheads="1"/>
          </p:cNvSpPr>
          <p:nvPr>
            <p:ph type="body" idx="1"/>
          </p:nvPr>
        </p:nvSpPr>
        <p:spPr/>
        <p:txBody>
          <a:bodyPr/>
          <a:lstStyle/>
          <a:p>
            <a:pPr>
              <a:lnSpc>
                <a:spcPct val="90000"/>
              </a:lnSpc>
            </a:pPr>
            <a:r>
              <a:rPr lang="en-US" altLang="zh-TW" sz="2800">
                <a:ea typeface="新細明體" pitchFamily="18" charset="-120"/>
              </a:rPr>
              <a:t>Explicit knowledge captured in repositories from various media</a:t>
            </a:r>
          </a:p>
          <a:p>
            <a:pPr>
              <a:lnSpc>
                <a:spcPct val="90000"/>
              </a:lnSpc>
            </a:pPr>
            <a:r>
              <a:rPr lang="en-US" altLang="zh-TW" sz="2800">
                <a:ea typeface="新細明體" pitchFamily="18" charset="-120"/>
              </a:rPr>
              <a:t>Tacit knowledge captured from company experts using various tools and methodologies</a:t>
            </a:r>
          </a:p>
          <a:p>
            <a:pPr>
              <a:lnSpc>
                <a:spcPct val="90000"/>
              </a:lnSpc>
            </a:pPr>
            <a:r>
              <a:rPr lang="en-US" altLang="zh-TW" sz="2800">
                <a:ea typeface="新細明體" pitchFamily="18" charset="-120"/>
              </a:rPr>
              <a:t>Knowledge developers capture knowledge from experts in order to build the knowledge base</a:t>
            </a:r>
          </a:p>
          <a:p>
            <a:pPr>
              <a:lnSpc>
                <a:spcPct val="90000"/>
              </a:lnSpc>
            </a:pPr>
            <a:r>
              <a:rPr lang="en-US" altLang="zh-TW" sz="2800">
                <a:ea typeface="新細明體" pitchFamily="18" charset="-120"/>
              </a:rPr>
              <a:t>Knowledge capture and transfer often carried out through teams, not just individuals</a:t>
            </a:r>
          </a:p>
        </p:txBody>
      </p:sp>
    </p:spTree>
    <p:extLst>
      <p:ext uri="{BB962C8B-B14F-4D97-AF65-F5344CB8AC3E}">
        <p14:creationId xmlns:p14="http://schemas.microsoft.com/office/powerpoint/2010/main" val="3662851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1E3F2D-92B0-424C-8532-5AC7CDFD450A}" type="slidenum">
              <a:rPr lang="en-US" altLang="zh-TW" smtClean="0"/>
              <a:pPr/>
              <a:t>9</a:t>
            </a:fld>
            <a:endParaRPr lang="en-US" altLang="zh-TW" dirty="0"/>
          </a:p>
        </p:txBody>
      </p:sp>
      <p:sp>
        <p:nvSpPr>
          <p:cNvPr id="113666" name="Rectangle 2"/>
          <p:cNvSpPr>
            <a:spLocks noGrp="1" noChangeArrowheads="1"/>
          </p:cNvSpPr>
          <p:nvPr>
            <p:ph type="title"/>
          </p:nvPr>
        </p:nvSpPr>
        <p:spPr/>
        <p:txBody>
          <a:bodyPr/>
          <a:lstStyle/>
          <a:p>
            <a:r>
              <a:rPr lang="en-US" altLang="zh-TW" dirty="0" smtClean="0">
                <a:ea typeface="新細明體" pitchFamily="18" charset="-120"/>
              </a:rPr>
              <a:t>4. Design </a:t>
            </a:r>
            <a:r>
              <a:rPr lang="en-US" altLang="zh-TW" dirty="0">
                <a:ea typeface="新細明體" pitchFamily="18" charset="-120"/>
              </a:rPr>
              <a:t>of the KM Blueprint</a:t>
            </a:r>
          </a:p>
        </p:txBody>
      </p:sp>
      <p:sp>
        <p:nvSpPr>
          <p:cNvPr id="113667" name="Rectangle 3"/>
          <p:cNvSpPr>
            <a:spLocks noGrp="1" noChangeArrowheads="1"/>
          </p:cNvSpPr>
          <p:nvPr>
            <p:ph type="body" idx="1"/>
          </p:nvPr>
        </p:nvSpPr>
        <p:spPr/>
        <p:txBody>
          <a:bodyPr>
            <a:normAutofit lnSpcReduction="10000"/>
          </a:bodyPr>
          <a:lstStyle/>
          <a:p>
            <a:pPr>
              <a:lnSpc>
                <a:spcPct val="90000"/>
              </a:lnSpc>
              <a:buFont typeface="Wingdings" pitchFamily="2" charset="2"/>
              <a:buNone/>
            </a:pPr>
            <a:r>
              <a:rPr lang="en-US" altLang="zh-TW" sz="2200">
                <a:ea typeface="新細明體" pitchFamily="18" charset="-120"/>
              </a:rPr>
              <a:t>The KM system design (blueprint) addresses several issues:</a:t>
            </a:r>
          </a:p>
          <a:p>
            <a:pPr>
              <a:lnSpc>
                <a:spcPct val="90000"/>
              </a:lnSpc>
            </a:pPr>
            <a:r>
              <a:rPr lang="en-US" altLang="zh-TW" sz="2200">
                <a:ea typeface="新細明體" pitchFamily="18" charset="-120"/>
              </a:rPr>
              <a:t>System interoperability and scalability with existing company IT infrastructure</a:t>
            </a:r>
          </a:p>
          <a:p>
            <a:pPr>
              <a:lnSpc>
                <a:spcPct val="90000"/>
              </a:lnSpc>
            </a:pPr>
            <a:r>
              <a:rPr lang="en-US" altLang="zh-TW" sz="2200">
                <a:ea typeface="新細明體" pitchFamily="18" charset="-120"/>
              </a:rPr>
              <a:t>Finalize scope of proposed KM system with realized net benefits </a:t>
            </a:r>
          </a:p>
          <a:p>
            <a:pPr>
              <a:lnSpc>
                <a:spcPct val="90000"/>
              </a:lnSpc>
            </a:pPr>
            <a:r>
              <a:rPr lang="en-US" altLang="zh-TW" sz="2200">
                <a:ea typeface="新細明體" pitchFamily="18" charset="-120"/>
              </a:rPr>
              <a:t>Decide on required system components</a:t>
            </a:r>
          </a:p>
          <a:p>
            <a:pPr>
              <a:lnSpc>
                <a:spcPct val="90000"/>
              </a:lnSpc>
            </a:pPr>
            <a:r>
              <a:rPr lang="en-US" altLang="zh-TW" sz="2200">
                <a:ea typeface="新細明體" pitchFamily="18" charset="-120"/>
              </a:rPr>
              <a:t>Develop the key layers of the KM architecture to meet company requirements. Key layers are:</a:t>
            </a:r>
          </a:p>
          <a:p>
            <a:pPr lvl="1">
              <a:lnSpc>
                <a:spcPct val="90000"/>
              </a:lnSpc>
            </a:pPr>
            <a:r>
              <a:rPr lang="en-US" altLang="zh-TW" sz="2200">
                <a:ea typeface="新細明體" pitchFamily="18" charset="-120"/>
              </a:rPr>
              <a:t>User interface</a:t>
            </a:r>
          </a:p>
          <a:p>
            <a:pPr lvl="1">
              <a:lnSpc>
                <a:spcPct val="90000"/>
              </a:lnSpc>
            </a:pPr>
            <a:r>
              <a:rPr lang="en-US" altLang="zh-TW" sz="2200">
                <a:ea typeface="新細明體" pitchFamily="18" charset="-120"/>
              </a:rPr>
              <a:t>Authentication/security layer </a:t>
            </a:r>
          </a:p>
          <a:p>
            <a:pPr lvl="1">
              <a:lnSpc>
                <a:spcPct val="90000"/>
              </a:lnSpc>
            </a:pPr>
            <a:r>
              <a:rPr lang="en-US" altLang="zh-TW" sz="2200">
                <a:ea typeface="新細明體" pitchFamily="18" charset="-120"/>
              </a:rPr>
              <a:t>Collaborative agents and filtering</a:t>
            </a:r>
          </a:p>
          <a:p>
            <a:pPr lvl="1">
              <a:lnSpc>
                <a:spcPct val="90000"/>
              </a:lnSpc>
            </a:pPr>
            <a:r>
              <a:rPr lang="en-US" altLang="zh-TW" sz="2200">
                <a:ea typeface="新細明體" pitchFamily="18" charset="-120"/>
              </a:rPr>
              <a:t>Application layer</a:t>
            </a:r>
          </a:p>
          <a:p>
            <a:pPr lvl="1">
              <a:lnSpc>
                <a:spcPct val="90000"/>
              </a:lnSpc>
            </a:pPr>
            <a:r>
              <a:rPr lang="en-US" altLang="zh-TW" sz="2200">
                <a:ea typeface="新細明體" pitchFamily="18" charset="-120"/>
              </a:rPr>
              <a:t>Transport Internet layer</a:t>
            </a:r>
          </a:p>
          <a:p>
            <a:pPr lvl="1">
              <a:lnSpc>
                <a:spcPct val="90000"/>
              </a:lnSpc>
            </a:pPr>
            <a:r>
              <a:rPr lang="en-US" altLang="zh-TW" sz="2200">
                <a:ea typeface="新細明體" pitchFamily="18" charset="-120"/>
              </a:rPr>
              <a:t>Physical layer</a:t>
            </a:r>
          </a:p>
        </p:txBody>
      </p:sp>
    </p:spTree>
    <p:extLst>
      <p:ext uri="{BB962C8B-B14F-4D97-AF65-F5344CB8AC3E}">
        <p14:creationId xmlns:p14="http://schemas.microsoft.com/office/powerpoint/2010/main" val="2807259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1455</TotalTime>
  <Words>1280</Words>
  <Application>Microsoft Office PowerPoint</Application>
  <PresentationFormat>On-screen Show (4:3)</PresentationFormat>
  <Paragraphs>330</Paragraphs>
  <Slides>34</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Clip</vt:lpstr>
      <vt:lpstr>PowerPoint Presentation</vt:lpstr>
      <vt:lpstr>PowerPoint Presentation</vt:lpstr>
      <vt:lpstr>CHALLENGES IN BUILDING KM SYSTEMS</vt:lpstr>
      <vt:lpstr>KM System Development  Life Cycle</vt:lpstr>
      <vt:lpstr>1. Evaluate Existing Infrastructure</vt:lpstr>
      <vt:lpstr>System Justification (cont.)</vt:lpstr>
      <vt:lpstr>2. KM Team Formation</vt:lpstr>
      <vt:lpstr>3. Knowledge Capture</vt:lpstr>
      <vt:lpstr>4. Design of the KM Blueprint</vt:lpstr>
      <vt:lpstr>5. Testing the KM System</vt:lpstr>
      <vt:lpstr>6. Implementing the KM System</vt:lpstr>
      <vt:lpstr>7. Manage change and reward structure</vt:lpstr>
      <vt:lpstr>8. Post-system evaluation</vt:lpstr>
      <vt:lpstr>PowerPoint Presentation</vt:lpstr>
      <vt:lpstr>PowerPoint Presentation</vt:lpstr>
      <vt:lpstr>Knowledge Cycle</vt:lpstr>
      <vt:lpstr>Knowledge Management Cycle</vt:lpstr>
      <vt:lpstr>Ernst &amp; Young’s Framework for KM</vt:lpstr>
      <vt:lpstr>1. Two Dimensions of Knowledge Creation</vt:lpstr>
      <vt:lpstr>2. Knowledge Acquiring</vt:lpstr>
      <vt:lpstr>3. Knowledge Categorization</vt:lpstr>
      <vt:lpstr>4. KM Enabling Storage Technologies</vt:lpstr>
      <vt:lpstr>5. Knowledge Transfer/Dissemination</vt:lpstr>
      <vt:lpstr>Knowledge Transfer Via Teams</vt:lpstr>
      <vt:lpstr>6. Knowledge Sharing / Utilization</vt:lpstr>
      <vt:lpstr>7. Knowledge Integration</vt:lpstr>
      <vt:lpstr>PowerPoint Presentation</vt:lpstr>
      <vt:lpstr>1. SECI MODEL</vt:lpstr>
      <vt:lpstr>Four Modes of Knowledge Conversion</vt:lpstr>
      <vt:lpstr>2. Knowledge Spiral</vt:lpstr>
      <vt:lpstr>3. The KM Matrix Model  by Gamble and Blackwell </vt:lpstr>
      <vt:lpstr>PowerPoint Presentation</vt:lpstr>
      <vt:lpstr>4. The Knowledge Management Process Model  by Botha et al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Concept of Strategy</dc:title>
  <dc:creator>User</dc:creator>
  <cp:lastModifiedBy>Rhian Indradewa</cp:lastModifiedBy>
  <cp:revision>133</cp:revision>
  <dcterms:created xsi:type="dcterms:W3CDTF">2013-08-01T03:39:28Z</dcterms:created>
  <dcterms:modified xsi:type="dcterms:W3CDTF">2019-04-04T03:22:02Z</dcterms:modified>
</cp:coreProperties>
</file>