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handoutMasterIdLst>
    <p:handoutMasterId r:id="rId37"/>
  </p:handoutMasterIdLst>
  <p:sldIdLst>
    <p:sldId id="376" r:id="rId2"/>
    <p:sldId id="378" r:id="rId3"/>
    <p:sldId id="379" r:id="rId4"/>
    <p:sldId id="380" r:id="rId5"/>
    <p:sldId id="381" r:id="rId6"/>
    <p:sldId id="382" r:id="rId7"/>
    <p:sldId id="383" r:id="rId8"/>
    <p:sldId id="407" r:id="rId9"/>
    <p:sldId id="413" r:id="rId10"/>
    <p:sldId id="414" r:id="rId11"/>
    <p:sldId id="415" r:id="rId12"/>
    <p:sldId id="416" r:id="rId13"/>
    <p:sldId id="417" r:id="rId14"/>
    <p:sldId id="418" r:id="rId15"/>
    <p:sldId id="419" r:id="rId16"/>
    <p:sldId id="420" r:id="rId17"/>
    <p:sldId id="427" r:id="rId18"/>
    <p:sldId id="428" r:id="rId19"/>
    <p:sldId id="429" r:id="rId20"/>
    <p:sldId id="430" r:id="rId21"/>
    <p:sldId id="421" r:id="rId22"/>
    <p:sldId id="422" r:id="rId23"/>
    <p:sldId id="423" r:id="rId24"/>
    <p:sldId id="424" r:id="rId25"/>
    <p:sldId id="425" r:id="rId26"/>
    <p:sldId id="426" r:id="rId27"/>
    <p:sldId id="409" r:id="rId28"/>
    <p:sldId id="384" r:id="rId29"/>
    <p:sldId id="385" r:id="rId30"/>
    <p:sldId id="386" r:id="rId31"/>
    <p:sldId id="387" r:id="rId32"/>
    <p:sldId id="388" r:id="rId33"/>
    <p:sldId id="389" r:id="rId34"/>
    <p:sldId id="40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2592" y="-606"/>
      </p:cViewPr>
      <p:guideLst>
        <p:guide orient="horz" pos="2160"/>
        <p:guide pos="2880"/>
      </p:guideLst>
    </p:cSldViewPr>
  </p:slideViewPr>
  <p:notesTextViewPr>
    <p:cViewPr>
      <p:scale>
        <a:sx n="1" d="1"/>
        <a:sy n="1" d="1"/>
      </p:scale>
      <p:origin x="0" y="0"/>
    </p:cViewPr>
  </p:notesTextViewPr>
  <p:sorterViewPr>
    <p:cViewPr>
      <p:scale>
        <a:sx n="100" d="100"/>
        <a:sy n="100" d="100"/>
      </p:scale>
      <p:origin x="0" y="38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2E6588-E581-4D8E-9DFB-0B7DC585CED2}" type="datetimeFigureOut">
              <a:rPr lang="en-US" smtClean="0"/>
              <a:t>4/11/2019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577E77-0AAE-47DC-A30C-1E38811736A4}" type="slidenum">
              <a:rPr lang="en-US" smtClean="0"/>
              <a:t>‹#›</a:t>
            </a:fld>
            <a:endParaRPr lang="en-US"/>
          </a:p>
        </p:txBody>
      </p:sp>
    </p:spTree>
    <p:extLst>
      <p:ext uri="{BB962C8B-B14F-4D97-AF65-F5344CB8AC3E}">
        <p14:creationId xmlns:p14="http://schemas.microsoft.com/office/powerpoint/2010/main" val="2468539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4582A-9F52-4A38-877F-F0B4601B8E20}" type="datetimeFigureOut">
              <a:rPr lang="en-US" smtClean="0"/>
              <a:t>4/11/2019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A066D-53FF-4080-A939-6F0E48146D99}" type="slidenum">
              <a:rPr lang="en-US" smtClean="0"/>
              <a:t>‹#›</a:t>
            </a:fld>
            <a:endParaRPr lang="en-US"/>
          </a:p>
        </p:txBody>
      </p:sp>
    </p:spTree>
    <p:extLst>
      <p:ext uri="{BB962C8B-B14F-4D97-AF65-F5344CB8AC3E}">
        <p14:creationId xmlns:p14="http://schemas.microsoft.com/office/powerpoint/2010/main" val="4051731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520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3443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83908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45856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7607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70196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13086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9024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9146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99666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4583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69481-C428-4771-9FA9-CCBED72DD0C4}" type="slidenum">
              <a:rPr lang="en-US" smtClean="0"/>
              <a:t>‹#›</a:t>
            </a:fld>
            <a:endParaRPr lang="en-US"/>
          </a:p>
        </p:txBody>
      </p:sp>
    </p:spTree>
    <p:extLst>
      <p:ext uri="{BB962C8B-B14F-4D97-AF65-F5344CB8AC3E}">
        <p14:creationId xmlns:p14="http://schemas.microsoft.com/office/powerpoint/2010/main" val="2596300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870896" y="358914"/>
            <a:ext cx="5596704" cy="707886"/>
          </a:xfrm>
          <a:prstGeom prst="rect">
            <a:avLst/>
          </a:prstGeom>
          <a:noFill/>
          <a:ln w="12700">
            <a:noFill/>
            <a:miter lim="800000"/>
            <a:headEnd/>
            <a:tailEnd/>
          </a:ln>
          <a:effectLst/>
        </p:spPr>
        <p:txBody>
          <a:bodyPr wrap="square">
            <a:spAutoFit/>
          </a:bodyPr>
          <a:lstStyle/>
          <a:p>
            <a:pPr algn="ctr" eaLnBrk="0" hangingPunct="0">
              <a:defRPr/>
            </a:pPr>
            <a:r>
              <a:rPr lang="en-US" sz="4000" b="1" dirty="0" smtClean="0">
                <a:effectLst>
                  <a:outerShdw blurRad="38100" dist="38100" dir="2700000" algn="tl">
                    <a:srgbClr val="C0C0C0"/>
                  </a:outerShdw>
                </a:effectLst>
              </a:rPr>
              <a:t>WEEK</a:t>
            </a:r>
            <a:r>
              <a:rPr lang="en-US" sz="4000" b="1" dirty="0" smtClean="0">
                <a:effectLst>
                  <a:outerShdw blurRad="38100" dist="38100" dir="2700000" algn="tl">
                    <a:srgbClr val="C0C0C0"/>
                  </a:outerShdw>
                </a:effectLst>
                <a:cs typeface="+mn-cs"/>
              </a:rPr>
              <a:t> 5</a:t>
            </a:r>
            <a:r>
              <a:rPr lang="en-US" sz="1600" b="1" dirty="0" smtClean="0">
                <a:solidFill>
                  <a:srgbClr val="9F0F10"/>
                </a:solidFill>
                <a:effectLst>
                  <a:outerShdw blurRad="38100" dist="38100" dir="2700000" algn="tl">
                    <a:srgbClr val="C0C0C0"/>
                  </a:outerShdw>
                </a:effectLst>
                <a:cs typeface="+mn-cs"/>
              </a:rPr>
              <a:t> </a:t>
            </a:r>
            <a:endParaRPr lang="en-US" sz="1600" b="1" dirty="0">
              <a:solidFill>
                <a:srgbClr val="9F0F10"/>
              </a:solidFill>
              <a:effectLst>
                <a:outerShdw blurRad="38100" dist="38100" dir="2700000" algn="tl">
                  <a:srgbClr val="C0C0C0"/>
                </a:outerShdw>
              </a:effectLst>
              <a:cs typeface="+mn-cs"/>
            </a:endParaRPr>
          </a:p>
        </p:txBody>
      </p:sp>
      <p:sp>
        <p:nvSpPr>
          <p:cNvPr id="2052" name="Text Box 4"/>
          <p:cNvSpPr txBox="1">
            <a:spLocks noChangeArrowheads="1"/>
          </p:cNvSpPr>
          <p:nvPr/>
        </p:nvSpPr>
        <p:spPr bwMode="auto">
          <a:xfrm>
            <a:off x="457200" y="2743200"/>
            <a:ext cx="8382000" cy="2308324"/>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eaLnBrk="0" hangingPunct="0">
              <a:defRPr/>
            </a:pPr>
            <a:r>
              <a:rPr lang="en-US" altLang="en-US" sz="4800" b="1" dirty="0" smtClean="0">
                <a:solidFill>
                  <a:srgbClr val="9F0F10"/>
                </a:solidFill>
                <a:effectLst>
                  <a:outerShdw blurRad="38100" dist="38100" dir="2700000" algn="tl">
                    <a:srgbClr val="C0C0C0"/>
                  </a:outerShdw>
                </a:effectLst>
                <a:latin typeface="Century Schoolbook" pitchFamily="18" charset="0"/>
                <a:cs typeface="Times New Roman" pitchFamily="18" charset="0"/>
              </a:rPr>
              <a:t>KNOWLEDGE MANAGEMENT </a:t>
            </a:r>
          </a:p>
          <a:p>
            <a:pPr algn="ctr" eaLnBrk="0" hangingPunct="0">
              <a:defRPr/>
            </a:pPr>
            <a:r>
              <a:rPr lang="en-US" altLang="en-US" sz="4800" b="1" dirty="0" smtClean="0">
                <a:solidFill>
                  <a:srgbClr val="9F0F10"/>
                </a:solidFill>
                <a:effectLst>
                  <a:outerShdw blurRad="38100" dist="38100" dir="2700000" algn="tl">
                    <a:srgbClr val="C0C0C0"/>
                  </a:outerShdw>
                </a:effectLst>
                <a:latin typeface="Century Schoolbook" pitchFamily="18" charset="0"/>
                <a:cs typeface="Times New Roman" pitchFamily="18" charset="0"/>
              </a:rPr>
              <a:t>SOLUTIONS</a:t>
            </a:r>
            <a:endParaRPr lang="en-US" sz="4800" b="1" dirty="0">
              <a:effectLst>
                <a:outerShdw blurRad="38100" dist="38100" dir="2700000" algn="tl">
                  <a:srgbClr val="C0C0C0"/>
                </a:outerShdw>
              </a:effectLst>
            </a:endParaRPr>
          </a:p>
        </p:txBody>
      </p:sp>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fld id="{B2E69481-C428-4771-9FA9-CCBED72DD0C4}" type="slidenum">
              <a:rPr lang="en-US" smtClean="0"/>
              <a:t>1</a:t>
            </a:fld>
            <a:endParaRPr lang="en-US"/>
          </a:p>
        </p:txBody>
      </p:sp>
    </p:spTree>
    <p:extLst>
      <p:ext uri="{BB962C8B-B14F-4D97-AF65-F5344CB8AC3E}">
        <p14:creationId xmlns:p14="http://schemas.microsoft.com/office/powerpoint/2010/main" val="31911331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type="title"/>
          </p:nvPr>
        </p:nvSpPr>
        <p:spPr/>
        <p:txBody>
          <a:bodyPr>
            <a:normAutofit fontScale="90000"/>
          </a:bodyPr>
          <a:lstStyle/>
          <a:p>
            <a:pPr eaLnBrk="1" hangingPunct="1"/>
            <a:r>
              <a:rPr lang="en-US" altLang="en-US" smtClean="0"/>
              <a:t>Knowledge Management Infrastructure</a:t>
            </a:r>
          </a:p>
        </p:txBody>
      </p:sp>
      <p:sp>
        <p:nvSpPr>
          <p:cNvPr id="26628" name="Rectangle 5"/>
          <p:cNvSpPr>
            <a:spLocks noGrp="1" noChangeArrowheads="1"/>
          </p:cNvSpPr>
          <p:nvPr>
            <p:ph type="body" idx="1"/>
          </p:nvPr>
        </p:nvSpPr>
        <p:spPr/>
        <p:txBody>
          <a:bodyPr/>
          <a:lstStyle/>
          <a:p>
            <a:pPr eaLnBrk="1" hangingPunct="1"/>
            <a:r>
              <a:rPr lang="en-US" altLang="en-US" smtClean="0"/>
              <a:t>Organizational Culture</a:t>
            </a:r>
          </a:p>
          <a:p>
            <a:pPr eaLnBrk="1" hangingPunct="1"/>
            <a:r>
              <a:rPr lang="en-US" altLang="en-US" smtClean="0"/>
              <a:t>Organizational Structure</a:t>
            </a:r>
          </a:p>
          <a:p>
            <a:pPr eaLnBrk="1" hangingPunct="1"/>
            <a:r>
              <a:rPr lang="en-US" altLang="en-US" smtClean="0"/>
              <a:t>Communities of Practice</a:t>
            </a:r>
          </a:p>
          <a:p>
            <a:pPr eaLnBrk="1" hangingPunct="1"/>
            <a:r>
              <a:rPr lang="en-US" altLang="en-US" smtClean="0"/>
              <a:t>Information Technology Infrastructure</a:t>
            </a:r>
          </a:p>
          <a:p>
            <a:pPr eaLnBrk="1" hangingPunct="1"/>
            <a:r>
              <a:rPr lang="en-US" altLang="en-US" smtClean="0"/>
              <a:t>Common Knowledge</a:t>
            </a:r>
          </a:p>
        </p:txBody>
      </p:sp>
      <p:sp>
        <p:nvSpPr>
          <p:cNvPr id="2" name="Slide Number Placeholder 1"/>
          <p:cNvSpPr>
            <a:spLocks noGrp="1"/>
          </p:cNvSpPr>
          <p:nvPr>
            <p:ph type="sldNum" sz="quarter" idx="12"/>
          </p:nvPr>
        </p:nvSpPr>
        <p:spPr/>
        <p:txBody>
          <a:bodyPr/>
          <a:lstStyle/>
          <a:p>
            <a:fld id="{B2E69481-C428-4771-9FA9-CCBED72DD0C4}" type="slidenum">
              <a:rPr lang="en-US" smtClean="0"/>
              <a:t>10</a:t>
            </a:fld>
            <a:endParaRPr lang="en-US"/>
          </a:p>
        </p:txBody>
      </p:sp>
    </p:spTree>
    <p:extLst>
      <p:ext uri="{BB962C8B-B14F-4D97-AF65-F5344CB8AC3E}">
        <p14:creationId xmlns:p14="http://schemas.microsoft.com/office/powerpoint/2010/main" val="530226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p:cNvSpPr>
            <a:spLocks noGrp="1" noChangeArrowheads="1"/>
          </p:cNvSpPr>
          <p:nvPr>
            <p:ph type="title"/>
          </p:nvPr>
        </p:nvSpPr>
        <p:spPr/>
        <p:txBody>
          <a:bodyPr/>
          <a:lstStyle/>
          <a:p>
            <a:pPr eaLnBrk="1" hangingPunct="1"/>
            <a:r>
              <a:rPr lang="en-US" altLang="en-US" smtClean="0"/>
              <a:t>Organizational Culture</a:t>
            </a:r>
          </a:p>
        </p:txBody>
      </p:sp>
      <p:sp>
        <p:nvSpPr>
          <p:cNvPr id="27652" name="Rectangle 5"/>
          <p:cNvSpPr>
            <a:spLocks noGrp="1" noChangeArrowheads="1"/>
          </p:cNvSpPr>
          <p:nvPr>
            <p:ph type="body" idx="1"/>
          </p:nvPr>
        </p:nvSpPr>
        <p:spPr/>
        <p:txBody>
          <a:bodyPr>
            <a:normAutofit lnSpcReduction="10000"/>
          </a:bodyPr>
          <a:lstStyle/>
          <a:p>
            <a:pPr eaLnBrk="1" hangingPunct="1"/>
            <a:r>
              <a:rPr lang="en-US" altLang="en-US" smtClean="0"/>
              <a:t>Organizational culture reflects the norms and beliefs that guide the behavior of the organization’s members </a:t>
            </a:r>
          </a:p>
          <a:p>
            <a:pPr eaLnBrk="1" hangingPunct="1"/>
            <a:r>
              <a:rPr lang="en-US" altLang="en-US" smtClean="0"/>
              <a:t>Attributes of an enabling organizational culture include understanding of the value of KM practices, management support for KM at all levels, incentives that reward knowledge sharing, and encouragement of interaction for the creation and sharing of knowledge </a:t>
            </a:r>
          </a:p>
        </p:txBody>
      </p:sp>
      <p:sp>
        <p:nvSpPr>
          <p:cNvPr id="2" name="Slide Number Placeholder 1"/>
          <p:cNvSpPr>
            <a:spLocks noGrp="1"/>
          </p:cNvSpPr>
          <p:nvPr>
            <p:ph type="sldNum" sz="quarter" idx="12"/>
          </p:nvPr>
        </p:nvSpPr>
        <p:spPr/>
        <p:txBody>
          <a:bodyPr/>
          <a:lstStyle/>
          <a:p>
            <a:fld id="{B2E69481-C428-4771-9FA9-CCBED72DD0C4}" type="slidenum">
              <a:rPr lang="en-US" smtClean="0"/>
              <a:t>11</a:t>
            </a:fld>
            <a:endParaRPr lang="en-US"/>
          </a:p>
        </p:txBody>
      </p:sp>
    </p:spTree>
    <p:extLst>
      <p:ext uri="{BB962C8B-B14F-4D97-AF65-F5344CB8AC3E}">
        <p14:creationId xmlns:p14="http://schemas.microsoft.com/office/powerpoint/2010/main" val="2838909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4"/>
          <p:cNvSpPr>
            <a:spLocks noGrp="1" noChangeArrowheads="1"/>
          </p:cNvSpPr>
          <p:nvPr>
            <p:ph type="title"/>
          </p:nvPr>
        </p:nvSpPr>
        <p:spPr/>
        <p:txBody>
          <a:bodyPr/>
          <a:lstStyle/>
          <a:p>
            <a:pPr eaLnBrk="1" hangingPunct="1"/>
            <a:r>
              <a:rPr lang="en-US" altLang="en-US" smtClean="0"/>
              <a:t>Organizational Structure</a:t>
            </a:r>
          </a:p>
        </p:txBody>
      </p:sp>
      <p:sp>
        <p:nvSpPr>
          <p:cNvPr id="28676" name="Rectangle 5"/>
          <p:cNvSpPr>
            <a:spLocks noGrp="1" noChangeArrowheads="1"/>
          </p:cNvSpPr>
          <p:nvPr>
            <p:ph type="body" idx="1"/>
          </p:nvPr>
        </p:nvSpPr>
        <p:spPr/>
        <p:txBody>
          <a:bodyPr>
            <a:normAutofit lnSpcReduction="10000"/>
          </a:bodyPr>
          <a:lstStyle/>
          <a:p>
            <a:pPr eaLnBrk="1" hangingPunct="1"/>
            <a:r>
              <a:rPr lang="en-US" altLang="en-US" smtClean="0"/>
              <a:t>Hierarchical structure of the organization affects the people with whom individuals frequently interact, and to or from whom they are consequently likely to transfer knowledge </a:t>
            </a:r>
          </a:p>
          <a:p>
            <a:pPr eaLnBrk="1" hangingPunct="1"/>
            <a:r>
              <a:rPr lang="en-US" altLang="en-US" smtClean="0"/>
              <a:t>Organizational structures can facilitate KM through communities of practice </a:t>
            </a:r>
          </a:p>
          <a:p>
            <a:pPr eaLnBrk="1" hangingPunct="1"/>
            <a:r>
              <a:rPr lang="en-US" altLang="en-US" smtClean="0"/>
              <a:t>Organization structures can facilitate KM through specialized structures and roles that specifically support KM</a:t>
            </a:r>
          </a:p>
        </p:txBody>
      </p:sp>
      <p:sp>
        <p:nvSpPr>
          <p:cNvPr id="2" name="Slide Number Placeholder 1"/>
          <p:cNvSpPr>
            <a:spLocks noGrp="1"/>
          </p:cNvSpPr>
          <p:nvPr>
            <p:ph type="sldNum" sz="quarter" idx="12"/>
          </p:nvPr>
        </p:nvSpPr>
        <p:spPr/>
        <p:txBody>
          <a:bodyPr/>
          <a:lstStyle/>
          <a:p>
            <a:fld id="{B2E69481-C428-4771-9FA9-CCBED72DD0C4}" type="slidenum">
              <a:rPr lang="en-US" smtClean="0"/>
              <a:t>12</a:t>
            </a:fld>
            <a:endParaRPr lang="en-US"/>
          </a:p>
        </p:txBody>
      </p:sp>
    </p:spTree>
    <p:extLst>
      <p:ext uri="{BB962C8B-B14F-4D97-AF65-F5344CB8AC3E}">
        <p14:creationId xmlns:p14="http://schemas.microsoft.com/office/powerpoint/2010/main" val="3979838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Grp="1" noChangeArrowheads="1"/>
          </p:cNvSpPr>
          <p:nvPr>
            <p:ph type="title"/>
          </p:nvPr>
        </p:nvSpPr>
        <p:spPr/>
        <p:txBody>
          <a:bodyPr>
            <a:normAutofit fontScale="90000"/>
          </a:bodyPr>
          <a:lstStyle/>
          <a:p>
            <a:pPr eaLnBrk="1" hangingPunct="1"/>
            <a:r>
              <a:rPr lang="en-US" altLang="en-US" smtClean="0"/>
              <a:t>Information Technology Infrastructure</a:t>
            </a:r>
          </a:p>
        </p:txBody>
      </p:sp>
      <p:sp>
        <p:nvSpPr>
          <p:cNvPr id="29700" name="Rectangle 5"/>
          <p:cNvSpPr>
            <a:spLocks noGrp="1" noChangeArrowheads="1"/>
          </p:cNvSpPr>
          <p:nvPr>
            <p:ph type="body" idx="1"/>
          </p:nvPr>
        </p:nvSpPr>
        <p:spPr/>
        <p:txBody>
          <a:bodyPr>
            <a:normAutofit fontScale="92500" lnSpcReduction="10000"/>
          </a:bodyPr>
          <a:lstStyle/>
          <a:p>
            <a:pPr eaLnBrk="1" hangingPunct="1"/>
            <a:r>
              <a:rPr lang="en-US" altLang="en-US" smtClean="0"/>
              <a:t>The IT infrastructure includes data processing, storage, and communication technologies and systems </a:t>
            </a:r>
          </a:p>
          <a:p>
            <a:pPr eaLnBrk="1" hangingPunct="1"/>
            <a:r>
              <a:rPr lang="en-US" altLang="en-US" smtClean="0"/>
              <a:t>One way of systematically viewing the IT infrastructure is to consider the capabilities it provides in four important aspects: </a:t>
            </a:r>
          </a:p>
          <a:p>
            <a:pPr lvl="1" eaLnBrk="1" hangingPunct="1"/>
            <a:r>
              <a:rPr lang="en-US" altLang="en-US" smtClean="0"/>
              <a:t>Reach</a:t>
            </a:r>
          </a:p>
          <a:p>
            <a:pPr lvl="1" eaLnBrk="1" hangingPunct="1"/>
            <a:r>
              <a:rPr lang="en-US" altLang="en-US" smtClean="0"/>
              <a:t>Depth</a:t>
            </a:r>
          </a:p>
          <a:p>
            <a:pPr lvl="1" eaLnBrk="1" hangingPunct="1"/>
            <a:r>
              <a:rPr lang="en-US" altLang="en-US" smtClean="0"/>
              <a:t>Richness</a:t>
            </a:r>
          </a:p>
          <a:p>
            <a:pPr lvl="1" eaLnBrk="1" hangingPunct="1"/>
            <a:r>
              <a:rPr lang="en-US" altLang="en-US" smtClean="0"/>
              <a:t>Aggregation </a:t>
            </a:r>
          </a:p>
        </p:txBody>
      </p:sp>
      <p:sp>
        <p:nvSpPr>
          <p:cNvPr id="2" name="Slide Number Placeholder 1"/>
          <p:cNvSpPr>
            <a:spLocks noGrp="1"/>
          </p:cNvSpPr>
          <p:nvPr>
            <p:ph type="sldNum" sz="quarter" idx="12"/>
          </p:nvPr>
        </p:nvSpPr>
        <p:spPr/>
        <p:txBody>
          <a:bodyPr/>
          <a:lstStyle/>
          <a:p>
            <a:fld id="{B2E69481-C428-4771-9FA9-CCBED72DD0C4}" type="slidenum">
              <a:rPr lang="en-US" smtClean="0"/>
              <a:t>13</a:t>
            </a:fld>
            <a:endParaRPr lang="en-US"/>
          </a:p>
        </p:txBody>
      </p:sp>
    </p:spTree>
    <p:extLst>
      <p:ext uri="{BB962C8B-B14F-4D97-AF65-F5344CB8AC3E}">
        <p14:creationId xmlns:p14="http://schemas.microsoft.com/office/powerpoint/2010/main" val="1469853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p:cNvSpPr>
            <a:spLocks noGrp="1" noChangeArrowheads="1"/>
          </p:cNvSpPr>
          <p:nvPr>
            <p:ph type="title"/>
          </p:nvPr>
        </p:nvSpPr>
        <p:spPr/>
        <p:txBody>
          <a:bodyPr/>
          <a:lstStyle/>
          <a:p>
            <a:pPr eaLnBrk="1" hangingPunct="1"/>
            <a:r>
              <a:rPr lang="en-US" altLang="en-US" smtClean="0"/>
              <a:t>Common Knowledge</a:t>
            </a:r>
          </a:p>
        </p:txBody>
      </p:sp>
      <p:sp>
        <p:nvSpPr>
          <p:cNvPr id="30724" name="Rectangle 5"/>
          <p:cNvSpPr>
            <a:spLocks noGrp="1" noChangeArrowheads="1"/>
          </p:cNvSpPr>
          <p:nvPr>
            <p:ph type="body" idx="1"/>
          </p:nvPr>
        </p:nvSpPr>
        <p:spPr/>
        <p:txBody>
          <a:bodyPr/>
          <a:lstStyle/>
          <a:p>
            <a:pPr eaLnBrk="1" hangingPunct="1"/>
            <a:r>
              <a:rPr lang="en-US" altLang="en-US" smtClean="0"/>
              <a:t>Common knowledge also refers to the organization’s cumulative experiences in comprehending a category of knowledge and activities, and the organizing principles that support communication and coordination </a:t>
            </a:r>
          </a:p>
          <a:p>
            <a:pPr eaLnBrk="1" hangingPunct="1"/>
            <a:r>
              <a:rPr lang="en-US" altLang="en-US" smtClean="0"/>
              <a:t>Common knowledge helps enhance the value of an individual expert’s knowledge by integrating it with the knowledge of others </a:t>
            </a:r>
          </a:p>
        </p:txBody>
      </p:sp>
      <p:sp>
        <p:nvSpPr>
          <p:cNvPr id="2" name="Slide Number Placeholder 1"/>
          <p:cNvSpPr>
            <a:spLocks noGrp="1"/>
          </p:cNvSpPr>
          <p:nvPr>
            <p:ph type="sldNum" sz="quarter" idx="12"/>
          </p:nvPr>
        </p:nvSpPr>
        <p:spPr/>
        <p:txBody>
          <a:bodyPr/>
          <a:lstStyle/>
          <a:p>
            <a:fld id="{B2E69481-C428-4771-9FA9-CCBED72DD0C4}" type="slidenum">
              <a:rPr lang="en-US" smtClean="0"/>
              <a:t>14</a:t>
            </a:fld>
            <a:endParaRPr lang="en-US"/>
          </a:p>
        </p:txBody>
      </p:sp>
    </p:spTree>
    <p:extLst>
      <p:ext uri="{BB962C8B-B14F-4D97-AF65-F5344CB8AC3E}">
        <p14:creationId xmlns:p14="http://schemas.microsoft.com/office/powerpoint/2010/main" val="1177511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p:cNvSpPr>
            <a:spLocks noGrp="1" noChangeArrowheads="1"/>
          </p:cNvSpPr>
          <p:nvPr>
            <p:ph type="title"/>
          </p:nvPr>
        </p:nvSpPr>
        <p:spPr/>
        <p:txBody>
          <a:bodyPr/>
          <a:lstStyle/>
          <a:p>
            <a:pPr eaLnBrk="1" hangingPunct="1"/>
            <a:r>
              <a:rPr lang="en-US" altLang="en-US" smtClean="0"/>
              <a:t>Physical Environment</a:t>
            </a:r>
          </a:p>
        </p:txBody>
      </p:sp>
      <p:sp>
        <p:nvSpPr>
          <p:cNvPr id="31748" name="Rectangle 5"/>
          <p:cNvSpPr>
            <a:spLocks noGrp="1" noChangeArrowheads="1"/>
          </p:cNvSpPr>
          <p:nvPr>
            <p:ph type="body" idx="1"/>
          </p:nvPr>
        </p:nvSpPr>
        <p:spPr/>
        <p:txBody>
          <a:bodyPr>
            <a:normAutofit lnSpcReduction="10000"/>
          </a:bodyPr>
          <a:lstStyle/>
          <a:p>
            <a:pPr eaLnBrk="1" hangingPunct="1"/>
            <a:r>
              <a:rPr lang="en-US" altLang="en-US" smtClean="0"/>
              <a:t>Physical environment includes the design of buildings and the separation between them; the location, size, and type of offices; the type, number, and nature of meeting rooms </a:t>
            </a:r>
          </a:p>
          <a:p>
            <a:pPr eaLnBrk="1" hangingPunct="1"/>
            <a:r>
              <a:rPr lang="en-US" altLang="en-US" smtClean="0"/>
              <a:t>A 1998 study found that most employees thought they gained most of their knowledge related to work from informal conversations around water coolers or over meals instead of formal training or manuals </a:t>
            </a:r>
          </a:p>
        </p:txBody>
      </p:sp>
      <p:sp>
        <p:nvSpPr>
          <p:cNvPr id="2" name="Slide Number Placeholder 1"/>
          <p:cNvSpPr>
            <a:spLocks noGrp="1"/>
          </p:cNvSpPr>
          <p:nvPr>
            <p:ph type="sldNum" sz="quarter" idx="12"/>
          </p:nvPr>
        </p:nvSpPr>
        <p:spPr/>
        <p:txBody>
          <a:bodyPr/>
          <a:lstStyle/>
          <a:p>
            <a:fld id="{B2E69481-C428-4771-9FA9-CCBED72DD0C4}" type="slidenum">
              <a:rPr lang="en-US" smtClean="0"/>
              <a:t>15</a:t>
            </a:fld>
            <a:endParaRPr lang="en-US"/>
          </a:p>
        </p:txBody>
      </p:sp>
    </p:spTree>
    <p:extLst>
      <p:ext uri="{BB962C8B-B14F-4D97-AF65-F5344CB8AC3E}">
        <p14:creationId xmlns:p14="http://schemas.microsoft.com/office/powerpoint/2010/main" val="1981630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06575"/>
            <a:ext cx="6019800"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772" name="Rectangle 8"/>
          <p:cNvSpPr>
            <a:spLocks noGrp="1" noChangeArrowheads="1"/>
          </p:cNvSpPr>
          <p:nvPr>
            <p:ph type="title"/>
          </p:nvPr>
        </p:nvSpPr>
        <p:spPr/>
        <p:txBody>
          <a:bodyPr>
            <a:normAutofit fontScale="90000"/>
          </a:bodyPr>
          <a:lstStyle/>
          <a:p>
            <a:pPr eaLnBrk="1" hangingPunct="1"/>
            <a:r>
              <a:rPr lang="en-US" altLang="en-US" smtClean="0"/>
              <a:t>Knowledge Management Infrastructure</a:t>
            </a:r>
          </a:p>
        </p:txBody>
      </p:sp>
      <p:sp>
        <p:nvSpPr>
          <p:cNvPr id="2" name="Slide Number Placeholder 1"/>
          <p:cNvSpPr>
            <a:spLocks noGrp="1"/>
          </p:cNvSpPr>
          <p:nvPr>
            <p:ph type="sldNum" sz="quarter" idx="12"/>
          </p:nvPr>
        </p:nvSpPr>
        <p:spPr/>
        <p:txBody>
          <a:bodyPr/>
          <a:lstStyle/>
          <a:p>
            <a:fld id="{B2E69481-C428-4771-9FA9-CCBED72DD0C4}" type="slidenum">
              <a:rPr lang="en-US" smtClean="0"/>
              <a:t>16</a:t>
            </a:fld>
            <a:endParaRPr lang="en-US"/>
          </a:p>
        </p:txBody>
      </p:sp>
    </p:spTree>
    <p:extLst>
      <p:ext uri="{BB962C8B-B14F-4D97-AF65-F5344CB8AC3E}">
        <p14:creationId xmlns:p14="http://schemas.microsoft.com/office/powerpoint/2010/main" val="3315127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ctrTitle"/>
          </p:nvPr>
        </p:nvSpPr>
        <p:spPr>
          <a:xfrm>
            <a:off x="762000" y="1066800"/>
            <a:ext cx="7772400" cy="2362200"/>
          </a:xfrm>
        </p:spPr>
        <p:txBody>
          <a:bodyPr/>
          <a:lstStyle/>
          <a:p>
            <a:pPr algn="ctr"/>
            <a:r>
              <a:rPr lang="en-US" altLang="zh-TW" dirty="0" smtClean="0">
                <a:ea typeface="新細明體" pitchFamily="18" charset="-120"/>
              </a:rPr>
              <a:t>5.2 </a:t>
            </a:r>
            <a:r>
              <a:rPr lang="en-US" altLang="zh-TW" dirty="0" smtClean="0">
                <a:ea typeface="新細明體" pitchFamily="18" charset="-120"/>
              </a:rPr>
              <a:t/>
            </a:r>
            <a:br>
              <a:rPr lang="en-US" altLang="zh-TW" dirty="0" smtClean="0">
                <a:ea typeface="新細明體" pitchFamily="18" charset="-120"/>
              </a:rPr>
            </a:br>
            <a:r>
              <a:rPr lang="en-US" altLang="zh-TW" dirty="0" smtClean="0">
                <a:ea typeface="新細明體" pitchFamily="18" charset="-120"/>
              </a:rPr>
              <a:t>KNOWLEDGE MANAGEMENT </a:t>
            </a:r>
            <a:r>
              <a:rPr lang="en-US" altLang="zh-TW" dirty="0" smtClean="0">
                <a:ea typeface="新細明體" pitchFamily="18" charset="-120"/>
              </a:rPr>
              <a:t>MECHANISMS &amp; TECHNOLOGIES</a:t>
            </a:r>
            <a:endParaRPr lang="en-US" altLang="zh-TW" dirty="0">
              <a:ea typeface="新細明體" pitchFamily="18" charset="-12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17</a:t>
            </a:fld>
            <a:endParaRPr lang="en-US"/>
          </a:p>
        </p:txBody>
      </p:sp>
    </p:spTree>
    <p:extLst>
      <p:ext uri="{BB962C8B-B14F-4D97-AF65-F5344CB8AC3E}">
        <p14:creationId xmlns:p14="http://schemas.microsoft.com/office/powerpoint/2010/main" val="2083434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Grp="1" noChangeArrowheads="1"/>
          </p:cNvSpPr>
          <p:nvPr>
            <p:ph type="title"/>
          </p:nvPr>
        </p:nvSpPr>
        <p:spPr/>
        <p:txBody>
          <a:bodyPr>
            <a:normAutofit fontScale="90000"/>
          </a:bodyPr>
          <a:lstStyle/>
          <a:p>
            <a:pPr eaLnBrk="1" hangingPunct="1"/>
            <a:r>
              <a:rPr lang="en-US" altLang="en-US" smtClean="0"/>
              <a:t>Knowledge Management Technologies</a:t>
            </a:r>
          </a:p>
        </p:txBody>
      </p:sp>
      <p:sp>
        <p:nvSpPr>
          <p:cNvPr id="17412" name="Rectangle 5"/>
          <p:cNvSpPr>
            <a:spLocks noGrp="1" noChangeArrowheads="1"/>
          </p:cNvSpPr>
          <p:nvPr>
            <p:ph type="body" idx="1"/>
          </p:nvPr>
        </p:nvSpPr>
        <p:spPr/>
        <p:txBody>
          <a:bodyPr>
            <a:normAutofit fontScale="92500" lnSpcReduction="10000"/>
          </a:bodyPr>
          <a:lstStyle/>
          <a:p>
            <a:pPr eaLnBrk="1" hangingPunct="1">
              <a:lnSpc>
                <a:spcPct val="90000"/>
              </a:lnSpc>
            </a:pPr>
            <a:r>
              <a:rPr lang="en-US" altLang="en-US" smtClean="0"/>
              <a:t>Technologies that support KM include artificial intelligence (AI) technologies encompassing those used for knowledge acquisition and case-based reasoning systems, electronic discussion groups, computer-based simulations, databases, decision support systems, enterprise resource planning systems, expert systems, management information systems, expertise locator systems, videoconferencing, and information repositories encompassing best practices databases and lessons learned systems </a:t>
            </a:r>
          </a:p>
        </p:txBody>
      </p:sp>
      <p:sp>
        <p:nvSpPr>
          <p:cNvPr id="2" name="Slide Number Placeholder 1"/>
          <p:cNvSpPr>
            <a:spLocks noGrp="1"/>
          </p:cNvSpPr>
          <p:nvPr>
            <p:ph type="sldNum" sz="quarter" idx="12"/>
          </p:nvPr>
        </p:nvSpPr>
        <p:spPr/>
        <p:txBody>
          <a:bodyPr/>
          <a:lstStyle/>
          <a:p>
            <a:fld id="{B2E69481-C428-4771-9FA9-CCBED72DD0C4}" type="slidenum">
              <a:rPr lang="en-US" smtClean="0"/>
              <a:t>18</a:t>
            </a:fld>
            <a:endParaRPr lang="en-US"/>
          </a:p>
        </p:txBody>
      </p:sp>
    </p:spTree>
    <p:extLst>
      <p:ext uri="{BB962C8B-B14F-4D97-AF65-F5344CB8AC3E}">
        <p14:creationId xmlns:p14="http://schemas.microsoft.com/office/powerpoint/2010/main" val="1920147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p:txBody>
          <a:bodyPr>
            <a:normAutofit fontScale="90000"/>
          </a:bodyPr>
          <a:lstStyle/>
          <a:p>
            <a:pPr eaLnBrk="1" hangingPunct="1"/>
            <a:r>
              <a:rPr lang="en-US" altLang="en-US" smtClean="0"/>
              <a:t>Knowledge Management Technologies</a:t>
            </a:r>
          </a:p>
        </p:txBody>
      </p:sp>
      <p:sp>
        <p:nvSpPr>
          <p:cNvPr id="24580" name="Rectangle 5"/>
          <p:cNvSpPr>
            <a:spLocks noGrp="1" noChangeArrowheads="1"/>
          </p:cNvSpPr>
          <p:nvPr>
            <p:ph type="body" idx="1"/>
          </p:nvPr>
        </p:nvSpPr>
        <p:spPr/>
        <p:txBody>
          <a:bodyPr>
            <a:normAutofit lnSpcReduction="10000"/>
          </a:bodyPr>
          <a:lstStyle/>
          <a:p>
            <a:pPr eaLnBrk="1" hangingPunct="1"/>
            <a:r>
              <a:rPr lang="en-US" altLang="en-US" smtClean="0"/>
              <a:t>Technologies supporting direction include experts’ knowledge embedded in expert systems and decision support systems, as well as troubleshooting systems based on the use of technologies like case-based reasoning </a:t>
            </a:r>
          </a:p>
          <a:p>
            <a:pPr eaLnBrk="1" hangingPunct="1"/>
            <a:r>
              <a:rPr lang="en-US" altLang="en-US" smtClean="0"/>
              <a:t>Technologies that facilitate routines are expert systems, enterprise resource planning systems, and traditional management information systems </a:t>
            </a:r>
          </a:p>
        </p:txBody>
      </p:sp>
      <p:sp>
        <p:nvSpPr>
          <p:cNvPr id="2" name="Slide Number Placeholder 1"/>
          <p:cNvSpPr>
            <a:spLocks noGrp="1"/>
          </p:cNvSpPr>
          <p:nvPr>
            <p:ph type="sldNum" sz="quarter" idx="12"/>
          </p:nvPr>
        </p:nvSpPr>
        <p:spPr/>
        <p:txBody>
          <a:bodyPr/>
          <a:lstStyle/>
          <a:p>
            <a:fld id="{B2E69481-C428-4771-9FA9-CCBED72DD0C4}" type="slidenum">
              <a:rPr lang="en-US" smtClean="0"/>
              <a:t>19</a:t>
            </a:fld>
            <a:endParaRPr lang="en-US"/>
          </a:p>
        </p:txBody>
      </p:sp>
    </p:spTree>
    <p:extLst>
      <p:ext uri="{BB962C8B-B14F-4D97-AF65-F5344CB8AC3E}">
        <p14:creationId xmlns:p14="http://schemas.microsoft.com/office/powerpoint/2010/main" val="2447545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p:txBody>
          <a:bodyPr/>
          <a:lstStyle/>
          <a:p>
            <a:pPr eaLnBrk="1" hangingPunct="1"/>
            <a:r>
              <a:rPr lang="en-US" altLang="en-US" smtClean="0"/>
              <a:t>Chapter Objectives</a:t>
            </a:r>
          </a:p>
        </p:txBody>
      </p:sp>
      <p:sp>
        <p:nvSpPr>
          <p:cNvPr id="4100" name="Rectangle 5"/>
          <p:cNvSpPr>
            <a:spLocks noGrp="1" noChangeArrowheads="1"/>
          </p:cNvSpPr>
          <p:nvPr>
            <p:ph type="body" idx="1"/>
          </p:nvPr>
        </p:nvSpPr>
        <p:spPr/>
        <p:txBody>
          <a:bodyPr>
            <a:normAutofit/>
          </a:bodyPr>
          <a:lstStyle/>
          <a:p>
            <a:pPr eaLnBrk="1" hangingPunct="1"/>
            <a:r>
              <a:rPr lang="en-US" altLang="en-US" sz="2800" dirty="0" smtClean="0"/>
              <a:t>Understand the concept of knowledge management</a:t>
            </a:r>
          </a:p>
          <a:p>
            <a:pPr eaLnBrk="1" hangingPunct="1"/>
            <a:r>
              <a:rPr lang="en-US" altLang="en-US" sz="2800" dirty="0" smtClean="0"/>
              <a:t>Examine knowledge management solutions </a:t>
            </a:r>
          </a:p>
          <a:p>
            <a:pPr eaLnBrk="1" hangingPunct="1"/>
            <a:r>
              <a:rPr lang="en-US" altLang="en-US" sz="2800" dirty="0" smtClean="0"/>
              <a:t>Describe four levels of knowledge management solutions:</a:t>
            </a:r>
          </a:p>
          <a:p>
            <a:pPr marL="971550" lvl="1" indent="-514350" eaLnBrk="1" hangingPunct="1">
              <a:buAutoNum type="arabicPeriod"/>
            </a:pPr>
            <a:r>
              <a:rPr lang="en-US" altLang="en-US" dirty="0" smtClean="0"/>
              <a:t>KM infrastructure</a:t>
            </a:r>
          </a:p>
          <a:p>
            <a:pPr marL="971550" lvl="1" indent="-514350" eaLnBrk="1" hangingPunct="1">
              <a:buAutoNum type="arabicPeriod"/>
            </a:pPr>
            <a:r>
              <a:rPr lang="en-US" altLang="en-US" dirty="0" smtClean="0"/>
              <a:t>KM </a:t>
            </a:r>
            <a:r>
              <a:rPr lang="en-US" altLang="en-US" dirty="0"/>
              <a:t>mechanisms and </a:t>
            </a:r>
            <a:r>
              <a:rPr lang="en-US" altLang="en-US" dirty="0" smtClean="0"/>
              <a:t>technologies</a:t>
            </a:r>
          </a:p>
          <a:p>
            <a:pPr marL="971550" lvl="1" indent="-514350" eaLnBrk="1" hangingPunct="1">
              <a:buAutoNum type="arabicPeriod"/>
            </a:pPr>
            <a:r>
              <a:rPr lang="en-US" altLang="en-US" dirty="0" smtClean="0"/>
              <a:t>KM systems</a:t>
            </a:r>
          </a:p>
          <a:p>
            <a:pPr marL="971550" lvl="1" indent="-514350" eaLnBrk="1" hangingPunct="1">
              <a:buAutoNum type="arabicPeriod"/>
            </a:pPr>
            <a:r>
              <a:rPr lang="en-US" altLang="en-US" dirty="0" smtClean="0"/>
              <a:t>KM </a:t>
            </a:r>
            <a:r>
              <a:rPr lang="en-US" altLang="en-US" dirty="0"/>
              <a:t>processes</a:t>
            </a:r>
          </a:p>
          <a:p>
            <a:pPr eaLnBrk="1" hangingPunct="1"/>
            <a:endParaRPr lang="en-US" altLang="en-US" sz="2800" dirty="0" smtClean="0"/>
          </a:p>
          <a:p>
            <a:pPr eaLnBrk="1" hangingPunct="1"/>
            <a:endParaRPr lang="en-US" altLang="en-US" sz="2800" dirty="0" smtClean="0"/>
          </a:p>
        </p:txBody>
      </p:sp>
      <p:sp>
        <p:nvSpPr>
          <p:cNvPr id="2" name="Slide Number Placeholder 1"/>
          <p:cNvSpPr>
            <a:spLocks noGrp="1"/>
          </p:cNvSpPr>
          <p:nvPr>
            <p:ph type="sldNum" sz="quarter" idx="12"/>
          </p:nvPr>
        </p:nvSpPr>
        <p:spPr/>
        <p:txBody>
          <a:bodyPr/>
          <a:lstStyle/>
          <a:p>
            <a:fld id="{B2E69481-C428-4771-9FA9-CCBED72DD0C4}" type="slidenum">
              <a:rPr lang="en-US" smtClean="0"/>
              <a:t>2</a:t>
            </a:fld>
            <a:endParaRPr lang="en-US"/>
          </a:p>
        </p:txBody>
      </p:sp>
    </p:spTree>
    <p:extLst>
      <p:ext uri="{BB962C8B-B14F-4D97-AF65-F5344CB8AC3E}">
        <p14:creationId xmlns:p14="http://schemas.microsoft.com/office/powerpoint/2010/main" val="3917165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5"/>
          <p:cNvSpPr>
            <a:spLocks noGrp="1" noChangeArrowheads="1"/>
          </p:cNvSpPr>
          <p:nvPr>
            <p:ph type="title"/>
          </p:nvPr>
        </p:nvSpPr>
        <p:spPr/>
        <p:txBody>
          <a:bodyPr/>
          <a:lstStyle/>
          <a:p>
            <a:pPr eaLnBrk="1" hangingPunct="1"/>
            <a:r>
              <a:rPr lang="en-US" altLang="en-US" sz="2800" smtClean="0"/>
              <a:t>KM Processes, Mechanisms, and Technologies </a:t>
            </a:r>
          </a:p>
        </p:txBody>
      </p:sp>
      <p:pic>
        <p:nvPicPr>
          <p:cNvPr id="2560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65300"/>
            <a:ext cx="7543800" cy="472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2E69481-C428-4771-9FA9-CCBED72DD0C4}" type="slidenum">
              <a:rPr lang="en-US" smtClean="0"/>
              <a:t>20</a:t>
            </a:fld>
            <a:endParaRPr lang="en-US"/>
          </a:p>
        </p:txBody>
      </p:sp>
    </p:spTree>
    <p:extLst>
      <p:ext uri="{BB962C8B-B14F-4D97-AF65-F5344CB8AC3E}">
        <p14:creationId xmlns:p14="http://schemas.microsoft.com/office/powerpoint/2010/main" val="638636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ctrTitle"/>
          </p:nvPr>
        </p:nvSpPr>
        <p:spPr>
          <a:xfrm>
            <a:off x="762000" y="1066800"/>
            <a:ext cx="7772400" cy="2362200"/>
          </a:xfrm>
        </p:spPr>
        <p:txBody>
          <a:bodyPr/>
          <a:lstStyle/>
          <a:p>
            <a:pPr algn="ctr"/>
            <a:r>
              <a:rPr lang="en-US" altLang="zh-TW" dirty="0" smtClean="0">
                <a:ea typeface="新細明體" pitchFamily="18" charset="-120"/>
              </a:rPr>
              <a:t>5.3 </a:t>
            </a:r>
            <a:r>
              <a:rPr lang="en-US" altLang="zh-TW" dirty="0" smtClean="0">
                <a:ea typeface="新細明體" pitchFamily="18" charset="-120"/>
              </a:rPr>
              <a:t/>
            </a:r>
            <a:br>
              <a:rPr lang="en-US" altLang="zh-TW" dirty="0" smtClean="0">
                <a:ea typeface="新細明體" pitchFamily="18" charset="-120"/>
              </a:rPr>
            </a:br>
            <a:r>
              <a:rPr lang="en-US" altLang="zh-TW" dirty="0" smtClean="0">
                <a:ea typeface="新細明體" pitchFamily="18" charset="-120"/>
              </a:rPr>
              <a:t>KNOWLEDGE MANAGEMENT SYSTEMS</a:t>
            </a:r>
            <a:endParaRPr lang="en-US" altLang="zh-TW" dirty="0">
              <a:ea typeface="新細明體" pitchFamily="18" charset="-12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21</a:t>
            </a:fld>
            <a:endParaRPr lang="en-US"/>
          </a:p>
        </p:txBody>
      </p:sp>
    </p:spTree>
    <p:extLst>
      <p:ext uri="{BB962C8B-B14F-4D97-AF65-F5344CB8AC3E}">
        <p14:creationId xmlns:p14="http://schemas.microsoft.com/office/powerpoint/2010/main" val="179729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p:txBody>
          <a:bodyPr/>
          <a:lstStyle/>
          <a:p>
            <a:pPr eaLnBrk="1" hangingPunct="1"/>
            <a:r>
              <a:rPr lang="en-US" altLang="en-US" smtClean="0"/>
              <a:t>Knowledge Management Systems</a:t>
            </a:r>
          </a:p>
        </p:txBody>
      </p:sp>
      <p:sp>
        <p:nvSpPr>
          <p:cNvPr id="18436" name="Rectangle 5"/>
          <p:cNvSpPr>
            <a:spLocks noGrp="1" noChangeArrowheads="1"/>
          </p:cNvSpPr>
          <p:nvPr>
            <p:ph type="body" idx="1"/>
          </p:nvPr>
        </p:nvSpPr>
        <p:spPr/>
        <p:txBody>
          <a:bodyPr/>
          <a:lstStyle/>
          <a:p>
            <a:pPr eaLnBrk="1" hangingPunct="1"/>
            <a:r>
              <a:rPr lang="en-US" altLang="en-US" smtClean="0"/>
              <a:t>KM systems utilize a variety of KM mechanisms and technologies to support the KM processes </a:t>
            </a:r>
          </a:p>
          <a:p>
            <a:pPr eaLnBrk="1" hangingPunct="1"/>
            <a:r>
              <a:rPr lang="en-US" altLang="en-US" smtClean="0"/>
              <a:t>Knowledge Management Discovery Systems</a:t>
            </a:r>
          </a:p>
          <a:p>
            <a:pPr eaLnBrk="1" hangingPunct="1"/>
            <a:r>
              <a:rPr lang="en-US" altLang="en-US" smtClean="0"/>
              <a:t>Knowledge Management Capture Systems</a:t>
            </a:r>
          </a:p>
          <a:p>
            <a:pPr eaLnBrk="1" hangingPunct="1"/>
            <a:r>
              <a:rPr lang="en-US" altLang="en-US" smtClean="0"/>
              <a:t>Knowledge Management Sharing Systems</a:t>
            </a:r>
          </a:p>
          <a:p>
            <a:pPr eaLnBrk="1" hangingPunct="1"/>
            <a:r>
              <a:rPr lang="en-US" altLang="en-US" smtClean="0"/>
              <a:t>Knowledge Application Systems</a:t>
            </a:r>
          </a:p>
          <a:p>
            <a:pPr eaLnBrk="1" hangingPunct="1"/>
            <a:endParaRPr lang="en-US" altLang="en-US" smtClean="0"/>
          </a:p>
        </p:txBody>
      </p:sp>
      <p:sp>
        <p:nvSpPr>
          <p:cNvPr id="2" name="Slide Number Placeholder 1"/>
          <p:cNvSpPr>
            <a:spLocks noGrp="1"/>
          </p:cNvSpPr>
          <p:nvPr>
            <p:ph type="sldNum" sz="quarter" idx="12"/>
          </p:nvPr>
        </p:nvSpPr>
        <p:spPr/>
        <p:txBody>
          <a:bodyPr/>
          <a:lstStyle/>
          <a:p>
            <a:fld id="{B2E69481-C428-4771-9FA9-CCBED72DD0C4}" type="slidenum">
              <a:rPr lang="en-US" smtClean="0"/>
              <a:t>22</a:t>
            </a:fld>
            <a:endParaRPr lang="en-US"/>
          </a:p>
        </p:txBody>
      </p:sp>
    </p:spTree>
    <p:extLst>
      <p:ext uri="{BB962C8B-B14F-4D97-AF65-F5344CB8AC3E}">
        <p14:creationId xmlns:p14="http://schemas.microsoft.com/office/powerpoint/2010/main" val="2777761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p:txBody>
          <a:bodyPr/>
          <a:lstStyle/>
          <a:p>
            <a:pPr eaLnBrk="1" hangingPunct="1"/>
            <a:r>
              <a:rPr lang="en-US" altLang="en-US" smtClean="0"/>
              <a:t>Knowledge Discovery Systems</a:t>
            </a:r>
          </a:p>
        </p:txBody>
      </p:sp>
      <p:sp>
        <p:nvSpPr>
          <p:cNvPr id="19460" name="Rectangle 5"/>
          <p:cNvSpPr>
            <a:spLocks noGrp="1" noChangeArrowheads="1"/>
          </p:cNvSpPr>
          <p:nvPr>
            <p:ph type="body" idx="1"/>
          </p:nvPr>
        </p:nvSpPr>
        <p:spPr/>
        <p:txBody>
          <a:bodyPr/>
          <a:lstStyle/>
          <a:p>
            <a:pPr eaLnBrk="1" hangingPunct="1"/>
            <a:r>
              <a:rPr lang="en-US" altLang="en-US" smtClean="0"/>
              <a:t>Knowledge discovery systems support the process of developing new tacit or explicit knowledge from data and information or from the synthesis of prior knowledge </a:t>
            </a:r>
          </a:p>
          <a:p>
            <a:pPr eaLnBrk="1" hangingPunct="1"/>
            <a:r>
              <a:rPr lang="en-US" altLang="en-US" smtClean="0"/>
              <a:t>Support two KM sub-processes</a:t>
            </a:r>
          </a:p>
          <a:p>
            <a:pPr lvl="1" eaLnBrk="1" hangingPunct="1"/>
            <a:r>
              <a:rPr lang="en-US" altLang="en-US" smtClean="0"/>
              <a:t>combination, enabling the discovery of new explicit knowledge </a:t>
            </a:r>
          </a:p>
          <a:p>
            <a:pPr lvl="1" eaLnBrk="1" hangingPunct="1"/>
            <a:r>
              <a:rPr lang="en-US" altLang="en-US" smtClean="0"/>
              <a:t>socialization, enabling the discovery of new tacit knowledge </a:t>
            </a:r>
          </a:p>
        </p:txBody>
      </p:sp>
      <p:sp>
        <p:nvSpPr>
          <p:cNvPr id="2" name="Slide Number Placeholder 1"/>
          <p:cNvSpPr>
            <a:spLocks noGrp="1"/>
          </p:cNvSpPr>
          <p:nvPr>
            <p:ph type="sldNum" sz="quarter" idx="12"/>
          </p:nvPr>
        </p:nvSpPr>
        <p:spPr/>
        <p:txBody>
          <a:bodyPr/>
          <a:lstStyle/>
          <a:p>
            <a:fld id="{B2E69481-C428-4771-9FA9-CCBED72DD0C4}" type="slidenum">
              <a:rPr lang="en-US" smtClean="0"/>
              <a:t>23</a:t>
            </a:fld>
            <a:endParaRPr lang="en-US"/>
          </a:p>
        </p:txBody>
      </p:sp>
    </p:spTree>
    <p:extLst>
      <p:ext uri="{BB962C8B-B14F-4D97-AF65-F5344CB8AC3E}">
        <p14:creationId xmlns:p14="http://schemas.microsoft.com/office/powerpoint/2010/main" val="4228984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title"/>
          </p:nvPr>
        </p:nvSpPr>
        <p:spPr/>
        <p:txBody>
          <a:bodyPr/>
          <a:lstStyle/>
          <a:p>
            <a:pPr eaLnBrk="1" hangingPunct="1"/>
            <a:r>
              <a:rPr lang="en-US" altLang="en-US" smtClean="0"/>
              <a:t>Knowledge Capture Systems</a:t>
            </a:r>
          </a:p>
        </p:txBody>
      </p:sp>
      <p:sp>
        <p:nvSpPr>
          <p:cNvPr id="20484" name="Rectangle 5"/>
          <p:cNvSpPr>
            <a:spLocks noGrp="1" noChangeArrowheads="1"/>
          </p:cNvSpPr>
          <p:nvPr>
            <p:ph type="body" idx="1"/>
          </p:nvPr>
        </p:nvSpPr>
        <p:spPr/>
        <p:txBody>
          <a:bodyPr/>
          <a:lstStyle/>
          <a:p>
            <a:pPr eaLnBrk="1" hangingPunct="1"/>
            <a:r>
              <a:rPr lang="en-US" altLang="en-US" smtClean="0"/>
              <a:t>Knowledge capture systems support the process of retrieving either explicit or tacit knowledge that resides within people, artifacts, or organizational entities </a:t>
            </a:r>
          </a:p>
          <a:p>
            <a:pPr eaLnBrk="1" hangingPunct="1"/>
            <a:r>
              <a:rPr lang="en-US" altLang="en-US" smtClean="0"/>
              <a:t>Technologies can also support knowledge capture systems by facilitating externalization and internalization </a:t>
            </a:r>
          </a:p>
        </p:txBody>
      </p:sp>
      <p:sp>
        <p:nvSpPr>
          <p:cNvPr id="2" name="Slide Number Placeholder 1"/>
          <p:cNvSpPr>
            <a:spLocks noGrp="1"/>
          </p:cNvSpPr>
          <p:nvPr>
            <p:ph type="sldNum" sz="quarter" idx="12"/>
          </p:nvPr>
        </p:nvSpPr>
        <p:spPr/>
        <p:txBody>
          <a:bodyPr/>
          <a:lstStyle/>
          <a:p>
            <a:fld id="{B2E69481-C428-4771-9FA9-CCBED72DD0C4}" type="slidenum">
              <a:rPr lang="en-US" smtClean="0"/>
              <a:t>24</a:t>
            </a:fld>
            <a:endParaRPr lang="en-US"/>
          </a:p>
        </p:txBody>
      </p:sp>
    </p:spTree>
    <p:extLst>
      <p:ext uri="{BB962C8B-B14F-4D97-AF65-F5344CB8AC3E}">
        <p14:creationId xmlns:p14="http://schemas.microsoft.com/office/powerpoint/2010/main" val="1241040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title"/>
          </p:nvPr>
        </p:nvSpPr>
        <p:spPr/>
        <p:txBody>
          <a:bodyPr/>
          <a:lstStyle/>
          <a:p>
            <a:pPr eaLnBrk="1" hangingPunct="1"/>
            <a:r>
              <a:rPr lang="en-US" altLang="en-US" smtClean="0"/>
              <a:t>Knowledge Sharing Systems</a:t>
            </a:r>
          </a:p>
        </p:txBody>
      </p:sp>
      <p:sp>
        <p:nvSpPr>
          <p:cNvPr id="21508" name="Rectangle 5"/>
          <p:cNvSpPr>
            <a:spLocks noGrp="1" noChangeArrowheads="1"/>
          </p:cNvSpPr>
          <p:nvPr>
            <p:ph type="body" idx="1"/>
          </p:nvPr>
        </p:nvSpPr>
        <p:spPr/>
        <p:txBody>
          <a:bodyPr/>
          <a:lstStyle/>
          <a:p>
            <a:pPr eaLnBrk="1" hangingPunct="1"/>
            <a:r>
              <a:rPr lang="en-US" altLang="en-US" smtClean="0"/>
              <a:t>Knowledge sharing systems support the process through which explicit or implicit knowledge is communicated to other individuals </a:t>
            </a:r>
          </a:p>
          <a:p>
            <a:pPr eaLnBrk="1" hangingPunct="1"/>
            <a:r>
              <a:rPr lang="en-US" altLang="en-US" smtClean="0"/>
              <a:t>Discussion groups or chat groups facilitate knowledge sharing by enabling individuals to explain their knowledge to the rest of the group </a:t>
            </a:r>
          </a:p>
          <a:p>
            <a:pPr eaLnBrk="1" hangingPunct="1"/>
            <a:endParaRPr lang="en-US" altLang="en-US" smtClean="0"/>
          </a:p>
        </p:txBody>
      </p:sp>
      <p:sp>
        <p:nvSpPr>
          <p:cNvPr id="2" name="Slide Number Placeholder 1"/>
          <p:cNvSpPr>
            <a:spLocks noGrp="1"/>
          </p:cNvSpPr>
          <p:nvPr>
            <p:ph type="sldNum" sz="quarter" idx="12"/>
          </p:nvPr>
        </p:nvSpPr>
        <p:spPr/>
        <p:txBody>
          <a:bodyPr/>
          <a:lstStyle/>
          <a:p>
            <a:fld id="{B2E69481-C428-4771-9FA9-CCBED72DD0C4}" type="slidenum">
              <a:rPr lang="en-US" smtClean="0"/>
              <a:t>25</a:t>
            </a:fld>
            <a:endParaRPr lang="en-US"/>
          </a:p>
        </p:txBody>
      </p:sp>
    </p:spTree>
    <p:extLst>
      <p:ext uri="{BB962C8B-B14F-4D97-AF65-F5344CB8AC3E}">
        <p14:creationId xmlns:p14="http://schemas.microsoft.com/office/powerpoint/2010/main" val="3610244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
          <p:cNvSpPr>
            <a:spLocks noGrp="1" noChangeArrowheads="1"/>
          </p:cNvSpPr>
          <p:nvPr>
            <p:ph type="title"/>
          </p:nvPr>
        </p:nvSpPr>
        <p:spPr/>
        <p:txBody>
          <a:bodyPr/>
          <a:lstStyle/>
          <a:p>
            <a:pPr eaLnBrk="1" hangingPunct="1"/>
            <a:r>
              <a:rPr lang="en-US" altLang="en-US" smtClean="0"/>
              <a:t>Knowledge Application Systems</a:t>
            </a:r>
          </a:p>
        </p:txBody>
      </p:sp>
      <p:sp>
        <p:nvSpPr>
          <p:cNvPr id="22532" name="Rectangle 5"/>
          <p:cNvSpPr>
            <a:spLocks noGrp="1" noChangeArrowheads="1"/>
          </p:cNvSpPr>
          <p:nvPr>
            <p:ph type="body" idx="1"/>
          </p:nvPr>
        </p:nvSpPr>
        <p:spPr/>
        <p:txBody>
          <a:bodyPr/>
          <a:lstStyle/>
          <a:p>
            <a:pPr eaLnBrk="1" hangingPunct="1"/>
            <a:r>
              <a:rPr lang="en-US" altLang="en-US" smtClean="0"/>
              <a:t>Knowledge application systems support the process through which some individuals utilize knowledge possessed by other individuals without actually acquiring, or learning, that knowledge </a:t>
            </a:r>
          </a:p>
          <a:p>
            <a:pPr eaLnBrk="1" hangingPunct="1"/>
            <a:r>
              <a:rPr lang="en-US" altLang="en-US" smtClean="0"/>
              <a:t>Mechanisms and technologies support knowledge application systems by facilitating routines and direction.</a:t>
            </a:r>
          </a:p>
        </p:txBody>
      </p:sp>
      <p:sp>
        <p:nvSpPr>
          <p:cNvPr id="2" name="Slide Number Placeholder 1"/>
          <p:cNvSpPr>
            <a:spLocks noGrp="1"/>
          </p:cNvSpPr>
          <p:nvPr>
            <p:ph type="sldNum" sz="quarter" idx="12"/>
          </p:nvPr>
        </p:nvSpPr>
        <p:spPr/>
        <p:txBody>
          <a:bodyPr/>
          <a:lstStyle/>
          <a:p>
            <a:fld id="{B2E69481-C428-4771-9FA9-CCBED72DD0C4}" type="slidenum">
              <a:rPr lang="en-US" smtClean="0"/>
              <a:t>26</a:t>
            </a:fld>
            <a:endParaRPr lang="en-US"/>
          </a:p>
        </p:txBody>
      </p:sp>
    </p:spTree>
    <p:extLst>
      <p:ext uri="{BB962C8B-B14F-4D97-AF65-F5344CB8AC3E}">
        <p14:creationId xmlns:p14="http://schemas.microsoft.com/office/powerpoint/2010/main" val="2357000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ctrTitle"/>
          </p:nvPr>
        </p:nvSpPr>
        <p:spPr>
          <a:xfrm>
            <a:off x="762000" y="1066800"/>
            <a:ext cx="7772400" cy="2362200"/>
          </a:xfrm>
        </p:spPr>
        <p:txBody>
          <a:bodyPr/>
          <a:lstStyle/>
          <a:p>
            <a:pPr algn="ctr"/>
            <a:r>
              <a:rPr lang="en-US" altLang="zh-TW" dirty="0" smtClean="0">
                <a:ea typeface="新細明體" pitchFamily="18" charset="-120"/>
              </a:rPr>
              <a:t>5.4 </a:t>
            </a:r>
            <a:r>
              <a:rPr lang="en-US" altLang="zh-TW" dirty="0" smtClean="0">
                <a:ea typeface="新細明體" pitchFamily="18" charset="-120"/>
              </a:rPr>
              <a:t/>
            </a:r>
            <a:br>
              <a:rPr lang="en-US" altLang="zh-TW" dirty="0" smtClean="0">
                <a:ea typeface="新細明體" pitchFamily="18" charset="-120"/>
              </a:rPr>
            </a:br>
            <a:r>
              <a:rPr lang="en-US" altLang="zh-TW" dirty="0" smtClean="0">
                <a:ea typeface="新細明體" pitchFamily="18" charset="-120"/>
              </a:rPr>
              <a:t>KNOWLEDGE MANAGEMENT PROCESSES</a:t>
            </a:r>
            <a:endParaRPr lang="en-US" altLang="zh-TW" dirty="0">
              <a:ea typeface="新細明體" pitchFamily="18" charset="-12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27</a:t>
            </a:fld>
            <a:endParaRPr lang="en-US"/>
          </a:p>
        </p:txBody>
      </p:sp>
    </p:spTree>
    <p:extLst>
      <p:ext uri="{BB962C8B-B14F-4D97-AF65-F5344CB8AC3E}">
        <p14:creationId xmlns:p14="http://schemas.microsoft.com/office/powerpoint/2010/main" val="213169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1600200" y="4038600"/>
            <a:ext cx="1524000" cy="8048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7475" indent="-117475">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spcBef>
                <a:spcPct val="5000"/>
              </a:spcBef>
              <a:spcAft>
                <a:spcPct val="5000"/>
              </a:spcAft>
            </a:pPr>
            <a:r>
              <a:rPr lang="en-US" altLang="en-US" sz="1400" i="0">
                <a:latin typeface="Arial" charset="0"/>
                <a:cs typeface="Times New Roman" pitchFamily="18" charset="0"/>
              </a:rPr>
              <a:t>Capture</a:t>
            </a:r>
            <a:r>
              <a:rPr lang="en-US" altLang="en-US" sz="1400" b="0" i="0">
                <a:latin typeface="Arial" charset="0"/>
                <a:cs typeface="Times New Roman" pitchFamily="18" charset="0"/>
              </a:rPr>
              <a:t> </a:t>
            </a:r>
          </a:p>
          <a:p>
            <a:pPr>
              <a:spcBef>
                <a:spcPct val="5000"/>
              </a:spcBef>
              <a:spcAft>
                <a:spcPct val="5000"/>
              </a:spcAft>
              <a:buFontTx/>
              <a:buChar char="•"/>
            </a:pPr>
            <a:r>
              <a:rPr lang="en-US" altLang="en-US" sz="1400" b="0" i="0">
                <a:latin typeface="Arial" charset="0"/>
                <a:cs typeface="Times New Roman" pitchFamily="18" charset="0"/>
              </a:rPr>
              <a:t>Externalization </a:t>
            </a:r>
          </a:p>
          <a:p>
            <a:pPr>
              <a:spcBef>
                <a:spcPct val="5000"/>
              </a:spcBef>
              <a:spcAft>
                <a:spcPct val="5000"/>
              </a:spcAft>
              <a:buFontTx/>
              <a:buChar char="•"/>
            </a:pPr>
            <a:r>
              <a:rPr lang="en-US" altLang="en-US" sz="1400" b="0" i="0">
                <a:latin typeface="Arial" charset="0"/>
                <a:cs typeface="Times New Roman" pitchFamily="18" charset="0"/>
              </a:rPr>
              <a:t>Internalization</a:t>
            </a:r>
          </a:p>
        </p:txBody>
      </p:sp>
      <p:sp>
        <p:nvSpPr>
          <p:cNvPr id="10244" name="Rectangle 3"/>
          <p:cNvSpPr>
            <a:spLocks noChangeArrowheads="1"/>
          </p:cNvSpPr>
          <p:nvPr/>
        </p:nvSpPr>
        <p:spPr bwMode="auto">
          <a:xfrm>
            <a:off x="4038600" y="3062288"/>
            <a:ext cx="1317625" cy="8048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17475" indent="-117475">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spcBef>
                <a:spcPct val="5000"/>
              </a:spcBef>
              <a:spcAft>
                <a:spcPct val="5000"/>
              </a:spcAft>
            </a:pPr>
            <a:r>
              <a:rPr lang="en-US" altLang="en-US" sz="1400" i="0">
                <a:latin typeface="Arial" charset="0"/>
                <a:cs typeface="Times New Roman" pitchFamily="18" charset="0"/>
              </a:rPr>
              <a:t>Sharing</a:t>
            </a:r>
          </a:p>
          <a:p>
            <a:pPr>
              <a:spcBef>
                <a:spcPct val="5000"/>
              </a:spcBef>
              <a:spcAft>
                <a:spcPct val="5000"/>
              </a:spcAft>
              <a:buFontTx/>
              <a:buChar char="•"/>
            </a:pPr>
            <a:r>
              <a:rPr lang="en-US" altLang="en-US" sz="1400" b="0" i="0">
                <a:latin typeface="Arial" charset="0"/>
                <a:cs typeface="Times New Roman" pitchFamily="18" charset="0"/>
              </a:rPr>
              <a:t>Socialization</a:t>
            </a:r>
          </a:p>
          <a:p>
            <a:pPr>
              <a:spcBef>
                <a:spcPct val="5000"/>
              </a:spcBef>
              <a:spcAft>
                <a:spcPct val="5000"/>
              </a:spcAft>
              <a:buFontTx/>
              <a:buChar char="•"/>
            </a:pPr>
            <a:r>
              <a:rPr lang="en-US" altLang="en-US" sz="1400" b="0" i="0">
                <a:latin typeface="Arial" charset="0"/>
                <a:cs typeface="Times New Roman" pitchFamily="18" charset="0"/>
              </a:rPr>
              <a:t>Exchange</a:t>
            </a:r>
          </a:p>
        </p:txBody>
      </p:sp>
      <p:sp>
        <p:nvSpPr>
          <p:cNvPr id="10245" name="Rectangle 4"/>
          <p:cNvSpPr>
            <a:spLocks noChangeArrowheads="1"/>
          </p:cNvSpPr>
          <p:nvPr/>
        </p:nvSpPr>
        <p:spPr bwMode="auto">
          <a:xfrm>
            <a:off x="5867400" y="3060700"/>
            <a:ext cx="1216025" cy="8048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117475" indent="-117475">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spcBef>
                <a:spcPct val="5000"/>
              </a:spcBef>
              <a:spcAft>
                <a:spcPct val="5000"/>
              </a:spcAft>
            </a:pPr>
            <a:r>
              <a:rPr lang="en-US" altLang="en-US" sz="1400" i="0">
                <a:latin typeface="Arial" charset="0"/>
                <a:cs typeface="Times New Roman" pitchFamily="18" charset="0"/>
              </a:rPr>
              <a:t>Application </a:t>
            </a:r>
          </a:p>
          <a:p>
            <a:pPr>
              <a:spcBef>
                <a:spcPct val="5000"/>
              </a:spcBef>
              <a:spcAft>
                <a:spcPct val="5000"/>
              </a:spcAft>
              <a:buFontTx/>
              <a:buChar char="•"/>
            </a:pPr>
            <a:r>
              <a:rPr lang="en-US" altLang="en-US" sz="1400" b="0" i="0">
                <a:latin typeface="Arial" charset="0"/>
                <a:cs typeface="Times New Roman" pitchFamily="18" charset="0"/>
              </a:rPr>
              <a:t>Direction</a:t>
            </a:r>
          </a:p>
          <a:p>
            <a:pPr>
              <a:spcBef>
                <a:spcPct val="5000"/>
              </a:spcBef>
              <a:spcAft>
                <a:spcPct val="5000"/>
              </a:spcAft>
              <a:buFontTx/>
              <a:buChar char="•"/>
            </a:pPr>
            <a:r>
              <a:rPr lang="en-US" altLang="en-US" sz="1400" b="0" i="0">
                <a:latin typeface="Arial" charset="0"/>
                <a:cs typeface="Times New Roman" pitchFamily="18" charset="0"/>
              </a:rPr>
              <a:t>Routines</a:t>
            </a:r>
          </a:p>
        </p:txBody>
      </p:sp>
      <p:sp>
        <p:nvSpPr>
          <p:cNvPr id="10246" name="Rectangle 5"/>
          <p:cNvSpPr>
            <a:spLocks noChangeArrowheads="1"/>
          </p:cNvSpPr>
          <p:nvPr/>
        </p:nvSpPr>
        <p:spPr bwMode="auto">
          <a:xfrm>
            <a:off x="1600200" y="2149475"/>
            <a:ext cx="1524000" cy="8048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17475" indent="-117475">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spcBef>
                <a:spcPct val="5000"/>
              </a:spcBef>
              <a:spcAft>
                <a:spcPct val="5000"/>
              </a:spcAft>
            </a:pPr>
            <a:r>
              <a:rPr lang="en-US" altLang="en-US" sz="1400" i="0" dirty="0">
                <a:latin typeface="Arial" charset="0"/>
                <a:cs typeface="Times New Roman" pitchFamily="18" charset="0"/>
              </a:rPr>
              <a:t>Discovery</a:t>
            </a:r>
          </a:p>
          <a:p>
            <a:pPr>
              <a:spcBef>
                <a:spcPct val="5000"/>
              </a:spcBef>
              <a:spcAft>
                <a:spcPct val="5000"/>
              </a:spcAft>
              <a:buFontTx/>
              <a:buChar char="•"/>
            </a:pPr>
            <a:r>
              <a:rPr lang="en-US" altLang="en-US" sz="1400" b="0" i="0" dirty="0">
                <a:latin typeface="Arial" charset="0"/>
                <a:cs typeface="Times New Roman" pitchFamily="18" charset="0"/>
              </a:rPr>
              <a:t>Combination</a:t>
            </a:r>
          </a:p>
          <a:p>
            <a:pPr>
              <a:spcBef>
                <a:spcPct val="5000"/>
              </a:spcBef>
              <a:spcAft>
                <a:spcPct val="5000"/>
              </a:spcAft>
              <a:buFontTx/>
              <a:buChar char="•"/>
            </a:pPr>
            <a:r>
              <a:rPr lang="en-US" altLang="en-US" sz="1400" b="0" i="0" dirty="0">
                <a:latin typeface="Arial" charset="0"/>
                <a:cs typeface="Times New Roman" pitchFamily="18" charset="0"/>
              </a:rPr>
              <a:t>Socialization</a:t>
            </a:r>
          </a:p>
        </p:txBody>
      </p:sp>
      <p:cxnSp>
        <p:nvCxnSpPr>
          <p:cNvPr id="10247" name="AutoShape 7"/>
          <p:cNvCxnSpPr>
            <a:cxnSpLocks noChangeShapeType="1"/>
            <a:stCxn id="10243" idx="3"/>
            <a:endCxn id="10244" idx="1"/>
          </p:cNvCxnSpPr>
          <p:nvPr/>
        </p:nvCxnSpPr>
        <p:spPr bwMode="auto">
          <a:xfrm flipV="1">
            <a:off x="3133725" y="3465513"/>
            <a:ext cx="895350" cy="976312"/>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8" name="AutoShape 8"/>
          <p:cNvCxnSpPr>
            <a:cxnSpLocks noChangeShapeType="1"/>
            <a:stCxn id="10246" idx="3"/>
            <a:endCxn id="10244" idx="1"/>
          </p:cNvCxnSpPr>
          <p:nvPr/>
        </p:nvCxnSpPr>
        <p:spPr bwMode="auto">
          <a:xfrm>
            <a:off x="3133725" y="2552700"/>
            <a:ext cx="895350" cy="912813"/>
          </a:xfrm>
          <a:prstGeom prst="bentConnector3">
            <a:avLst>
              <a:gd name="adj1" fmla="val 50000"/>
            </a:avLst>
          </a:prstGeom>
          <a:noFill/>
          <a:ln w="190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49" name="AutoShape 9"/>
          <p:cNvCxnSpPr>
            <a:cxnSpLocks noChangeShapeType="1"/>
            <a:stCxn id="10244" idx="3"/>
            <a:endCxn id="10245" idx="1"/>
          </p:cNvCxnSpPr>
          <p:nvPr/>
        </p:nvCxnSpPr>
        <p:spPr bwMode="auto">
          <a:xfrm flipV="1">
            <a:off x="5365750" y="3463925"/>
            <a:ext cx="492125" cy="1588"/>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0" name="Rectangle 10"/>
          <p:cNvSpPr>
            <a:spLocks noGrp="1" noChangeArrowheads="1"/>
          </p:cNvSpPr>
          <p:nvPr>
            <p:ph type="title"/>
          </p:nvPr>
        </p:nvSpPr>
        <p:spPr/>
        <p:txBody>
          <a:bodyPr/>
          <a:lstStyle/>
          <a:p>
            <a:pPr eaLnBrk="1" hangingPunct="1"/>
            <a:r>
              <a:rPr lang="en-US" altLang="en-US" smtClean="0"/>
              <a:t>Knowledge Management Processes</a:t>
            </a:r>
          </a:p>
        </p:txBody>
      </p:sp>
      <p:sp>
        <p:nvSpPr>
          <p:cNvPr id="2" name="Slide Number Placeholder 1"/>
          <p:cNvSpPr>
            <a:spLocks noGrp="1"/>
          </p:cNvSpPr>
          <p:nvPr>
            <p:ph type="sldNum" sz="quarter" idx="12"/>
          </p:nvPr>
        </p:nvSpPr>
        <p:spPr/>
        <p:txBody>
          <a:bodyPr/>
          <a:lstStyle/>
          <a:p>
            <a:fld id="{B2E69481-C428-4771-9FA9-CCBED72DD0C4}" type="slidenum">
              <a:rPr lang="en-US" smtClean="0"/>
              <a:t>28</a:t>
            </a:fld>
            <a:endParaRPr lang="en-US"/>
          </a:p>
        </p:txBody>
      </p:sp>
    </p:spTree>
    <p:extLst>
      <p:ext uri="{BB962C8B-B14F-4D97-AF65-F5344CB8AC3E}">
        <p14:creationId xmlns:p14="http://schemas.microsoft.com/office/powerpoint/2010/main" val="2155925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title"/>
          </p:nvPr>
        </p:nvSpPr>
        <p:spPr/>
        <p:txBody>
          <a:bodyPr/>
          <a:lstStyle/>
          <a:p>
            <a:pPr eaLnBrk="1" hangingPunct="1"/>
            <a:r>
              <a:rPr lang="en-US" altLang="en-US" smtClean="0"/>
              <a:t>Knowledge Discovery</a:t>
            </a:r>
          </a:p>
        </p:txBody>
      </p:sp>
      <p:sp>
        <p:nvSpPr>
          <p:cNvPr id="11268" name="Rectangle 5"/>
          <p:cNvSpPr>
            <a:spLocks noGrp="1" noChangeArrowheads="1"/>
          </p:cNvSpPr>
          <p:nvPr>
            <p:ph type="body" idx="1"/>
          </p:nvPr>
        </p:nvSpPr>
        <p:spPr/>
        <p:txBody>
          <a:bodyPr/>
          <a:lstStyle/>
          <a:p>
            <a:pPr eaLnBrk="1" hangingPunct="1"/>
            <a:r>
              <a:rPr lang="en-US" altLang="en-US" smtClean="0"/>
              <a:t>Knowledge discovery may be defined as the development of new tacit or explicit knowledge from data and information or from the synthesis of prior knowledge </a:t>
            </a:r>
          </a:p>
          <a:p>
            <a:pPr eaLnBrk="1" hangingPunct="1"/>
            <a:r>
              <a:rPr lang="en-US" altLang="en-US" smtClean="0"/>
              <a:t>Combination</a:t>
            </a:r>
          </a:p>
          <a:p>
            <a:pPr eaLnBrk="1" hangingPunct="1"/>
            <a:r>
              <a:rPr lang="en-US" altLang="en-US" smtClean="0"/>
              <a:t>Socialization</a:t>
            </a:r>
          </a:p>
          <a:p>
            <a:pPr eaLnBrk="1" hangingPunct="1"/>
            <a:endParaRPr lang="en-US" altLang="en-US" smtClean="0"/>
          </a:p>
        </p:txBody>
      </p:sp>
      <p:sp>
        <p:nvSpPr>
          <p:cNvPr id="2" name="Slide Number Placeholder 1"/>
          <p:cNvSpPr>
            <a:spLocks noGrp="1"/>
          </p:cNvSpPr>
          <p:nvPr>
            <p:ph type="sldNum" sz="quarter" idx="12"/>
          </p:nvPr>
        </p:nvSpPr>
        <p:spPr/>
        <p:txBody>
          <a:bodyPr/>
          <a:lstStyle/>
          <a:p>
            <a:fld id="{B2E69481-C428-4771-9FA9-CCBED72DD0C4}" type="slidenum">
              <a:rPr lang="en-US" smtClean="0"/>
              <a:t>29</a:t>
            </a:fld>
            <a:endParaRPr lang="en-US"/>
          </a:p>
        </p:txBody>
      </p:sp>
    </p:spTree>
    <p:extLst>
      <p:ext uri="{BB962C8B-B14F-4D97-AF65-F5344CB8AC3E}">
        <p14:creationId xmlns:p14="http://schemas.microsoft.com/office/powerpoint/2010/main" val="2434560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p:cNvSpPr>
            <a:spLocks noGrp="1" noChangeArrowheads="1"/>
          </p:cNvSpPr>
          <p:nvPr>
            <p:ph type="title"/>
          </p:nvPr>
        </p:nvSpPr>
        <p:spPr/>
        <p:txBody>
          <a:bodyPr/>
          <a:lstStyle/>
          <a:p>
            <a:pPr eaLnBrk="1" hangingPunct="1"/>
            <a:r>
              <a:rPr lang="en-US" altLang="en-US" smtClean="0"/>
              <a:t>Knowledge Management </a:t>
            </a:r>
          </a:p>
        </p:txBody>
      </p:sp>
      <p:sp>
        <p:nvSpPr>
          <p:cNvPr id="5124" name="Rectangle 7"/>
          <p:cNvSpPr>
            <a:spLocks noGrp="1" noChangeArrowheads="1"/>
          </p:cNvSpPr>
          <p:nvPr>
            <p:ph type="body" idx="1"/>
          </p:nvPr>
        </p:nvSpPr>
        <p:spPr/>
        <p:txBody>
          <a:bodyPr/>
          <a:lstStyle/>
          <a:p>
            <a:pPr eaLnBrk="1" hangingPunct="1"/>
            <a:r>
              <a:rPr lang="en-US" altLang="en-US" smtClean="0"/>
              <a:t>Knowledge management can be defined as performing the activities involved in discovering, capturing, sharing, and applying knowledge so as to enhance, in a cost-effective fashion, the impact of knowledge on the unit’s goal achievement. </a:t>
            </a:r>
          </a:p>
          <a:p>
            <a:pPr eaLnBrk="1" hangingPunct="1"/>
            <a:endParaRPr lang="en-US" altLang="en-US" smtClean="0"/>
          </a:p>
        </p:txBody>
      </p:sp>
      <p:sp>
        <p:nvSpPr>
          <p:cNvPr id="2" name="Slide Number Placeholder 1"/>
          <p:cNvSpPr>
            <a:spLocks noGrp="1"/>
          </p:cNvSpPr>
          <p:nvPr>
            <p:ph type="sldNum" sz="quarter" idx="12"/>
          </p:nvPr>
        </p:nvSpPr>
        <p:spPr/>
        <p:txBody>
          <a:bodyPr/>
          <a:lstStyle/>
          <a:p>
            <a:fld id="{B2E69481-C428-4771-9FA9-CCBED72DD0C4}" type="slidenum">
              <a:rPr lang="en-US" smtClean="0"/>
              <a:t>3</a:t>
            </a:fld>
            <a:endParaRPr lang="en-US"/>
          </a:p>
        </p:txBody>
      </p:sp>
    </p:spTree>
    <p:extLst>
      <p:ext uri="{BB962C8B-B14F-4D97-AF65-F5344CB8AC3E}">
        <p14:creationId xmlns:p14="http://schemas.microsoft.com/office/powerpoint/2010/main" val="4218077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altLang="en-US" smtClean="0"/>
              <a:t>Knowledge Capture</a:t>
            </a:r>
          </a:p>
        </p:txBody>
      </p:sp>
      <p:sp>
        <p:nvSpPr>
          <p:cNvPr id="12292" name="Rectangle 5"/>
          <p:cNvSpPr>
            <a:spLocks noGrp="1" noChangeArrowheads="1"/>
          </p:cNvSpPr>
          <p:nvPr>
            <p:ph type="body" idx="1"/>
          </p:nvPr>
        </p:nvSpPr>
        <p:spPr/>
        <p:txBody>
          <a:bodyPr>
            <a:normAutofit lnSpcReduction="10000"/>
          </a:bodyPr>
          <a:lstStyle/>
          <a:p>
            <a:pPr eaLnBrk="1" hangingPunct="1"/>
            <a:r>
              <a:rPr lang="en-US" altLang="en-US" smtClean="0"/>
              <a:t>Knowledge capture is defined as the process of retrieving either explicit or tacit knowledge that resides within people, artifacts, or organizational entities. </a:t>
            </a:r>
          </a:p>
          <a:p>
            <a:pPr eaLnBrk="1" hangingPunct="1"/>
            <a:r>
              <a:rPr lang="en-US" altLang="en-US" smtClean="0"/>
              <a:t>Knowledge captured might reside outside the organizational boundaries, including consultants, competitors, customers, suppliers, and prior employers of the organization’s new employees </a:t>
            </a:r>
          </a:p>
        </p:txBody>
      </p:sp>
      <p:sp>
        <p:nvSpPr>
          <p:cNvPr id="2" name="Slide Number Placeholder 1"/>
          <p:cNvSpPr>
            <a:spLocks noGrp="1"/>
          </p:cNvSpPr>
          <p:nvPr>
            <p:ph type="sldNum" sz="quarter" idx="12"/>
          </p:nvPr>
        </p:nvSpPr>
        <p:spPr/>
        <p:txBody>
          <a:bodyPr/>
          <a:lstStyle/>
          <a:p>
            <a:fld id="{B2E69481-C428-4771-9FA9-CCBED72DD0C4}" type="slidenum">
              <a:rPr lang="en-US" smtClean="0"/>
              <a:t>30</a:t>
            </a:fld>
            <a:endParaRPr lang="en-US"/>
          </a:p>
        </p:txBody>
      </p:sp>
    </p:spTree>
    <p:extLst>
      <p:ext uri="{BB962C8B-B14F-4D97-AF65-F5344CB8AC3E}">
        <p14:creationId xmlns:p14="http://schemas.microsoft.com/office/powerpoint/2010/main" val="3075254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Grp="1" noChangeArrowheads="1"/>
          </p:cNvSpPr>
          <p:nvPr>
            <p:ph type="title"/>
          </p:nvPr>
        </p:nvSpPr>
        <p:spPr/>
        <p:txBody>
          <a:bodyPr/>
          <a:lstStyle/>
          <a:p>
            <a:pPr eaLnBrk="1" hangingPunct="1"/>
            <a:r>
              <a:rPr lang="en-US" altLang="en-US" smtClean="0"/>
              <a:t>Externalization and Internalization</a:t>
            </a:r>
          </a:p>
        </p:txBody>
      </p:sp>
      <p:sp>
        <p:nvSpPr>
          <p:cNvPr id="13316" name="Rectangle 5"/>
          <p:cNvSpPr>
            <a:spLocks noGrp="1" noChangeArrowheads="1"/>
          </p:cNvSpPr>
          <p:nvPr>
            <p:ph type="body" idx="1"/>
          </p:nvPr>
        </p:nvSpPr>
        <p:spPr/>
        <p:txBody>
          <a:bodyPr/>
          <a:lstStyle/>
          <a:p>
            <a:pPr eaLnBrk="1" hangingPunct="1"/>
            <a:r>
              <a:rPr lang="en-US" altLang="en-US" smtClean="0"/>
              <a:t>Externalization involves converting tacit knowledge into explicit forms such as words, concepts, visuals, or figurative language </a:t>
            </a:r>
          </a:p>
          <a:p>
            <a:pPr eaLnBrk="1" hangingPunct="1"/>
            <a:r>
              <a:rPr lang="en-US" altLang="en-US" smtClean="0"/>
              <a:t>Internalization is the conversion of explicit knowledge into tacit knowledge. It represents the traditional notion of “learning”</a:t>
            </a:r>
          </a:p>
        </p:txBody>
      </p:sp>
      <p:sp>
        <p:nvSpPr>
          <p:cNvPr id="2" name="Slide Number Placeholder 1"/>
          <p:cNvSpPr>
            <a:spLocks noGrp="1"/>
          </p:cNvSpPr>
          <p:nvPr>
            <p:ph type="sldNum" sz="quarter" idx="12"/>
          </p:nvPr>
        </p:nvSpPr>
        <p:spPr/>
        <p:txBody>
          <a:bodyPr/>
          <a:lstStyle/>
          <a:p>
            <a:fld id="{B2E69481-C428-4771-9FA9-CCBED72DD0C4}" type="slidenum">
              <a:rPr lang="en-US" smtClean="0"/>
              <a:t>31</a:t>
            </a:fld>
            <a:endParaRPr lang="en-US"/>
          </a:p>
        </p:txBody>
      </p:sp>
    </p:spTree>
    <p:extLst>
      <p:ext uri="{BB962C8B-B14F-4D97-AF65-F5344CB8AC3E}">
        <p14:creationId xmlns:p14="http://schemas.microsoft.com/office/powerpoint/2010/main" val="20008872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p:txBody>
          <a:bodyPr/>
          <a:lstStyle/>
          <a:p>
            <a:pPr eaLnBrk="1" hangingPunct="1"/>
            <a:r>
              <a:rPr lang="en-US" altLang="en-US" smtClean="0"/>
              <a:t>Knowledge Sharing</a:t>
            </a:r>
          </a:p>
        </p:txBody>
      </p:sp>
      <p:sp>
        <p:nvSpPr>
          <p:cNvPr id="14340" name="Rectangle 5"/>
          <p:cNvSpPr>
            <a:spLocks noGrp="1" noChangeArrowheads="1"/>
          </p:cNvSpPr>
          <p:nvPr>
            <p:ph type="body" idx="1"/>
          </p:nvPr>
        </p:nvSpPr>
        <p:spPr/>
        <p:txBody>
          <a:bodyPr/>
          <a:lstStyle/>
          <a:p>
            <a:pPr eaLnBrk="1" hangingPunct="1"/>
            <a:r>
              <a:rPr lang="en-US" altLang="en-US" smtClean="0"/>
              <a:t>Knowledge sharing is the process through which explicit or tacit knowledge is communicated to other individuals </a:t>
            </a:r>
          </a:p>
          <a:p>
            <a:pPr eaLnBrk="1" hangingPunct="1"/>
            <a:r>
              <a:rPr lang="en-US" altLang="en-US" smtClean="0"/>
              <a:t>Effective Transfer</a:t>
            </a:r>
          </a:p>
          <a:p>
            <a:pPr eaLnBrk="1" hangingPunct="1"/>
            <a:r>
              <a:rPr lang="en-US" altLang="en-US" smtClean="0"/>
              <a:t>Knowledge is shared and not recommendations based on knowledge</a:t>
            </a:r>
          </a:p>
          <a:p>
            <a:pPr eaLnBrk="1" hangingPunct="1"/>
            <a:r>
              <a:rPr lang="en-US" altLang="en-US" smtClean="0"/>
              <a:t>It may take place across individuals, groups, departments or organizations</a:t>
            </a:r>
          </a:p>
        </p:txBody>
      </p:sp>
      <p:sp>
        <p:nvSpPr>
          <p:cNvPr id="2" name="Slide Number Placeholder 1"/>
          <p:cNvSpPr>
            <a:spLocks noGrp="1"/>
          </p:cNvSpPr>
          <p:nvPr>
            <p:ph type="sldNum" sz="quarter" idx="12"/>
          </p:nvPr>
        </p:nvSpPr>
        <p:spPr/>
        <p:txBody>
          <a:bodyPr/>
          <a:lstStyle/>
          <a:p>
            <a:fld id="{B2E69481-C428-4771-9FA9-CCBED72DD0C4}" type="slidenum">
              <a:rPr lang="en-US" smtClean="0"/>
              <a:t>32</a:t>
            </a:fld>
            <a:endParaRPr lang="en-US"/>
          </a:p>
        </p:txBody>
      </p:sp>
    </p:spTree>
    <p:extLst>
      <p:ext uri="{BB962C8B-B14F-4D97-AF65-F5344CB8AC3E}">
        <p14:creationId xmlns:p14="http://schemas.microsoft.com/office/powerpoint/2010/main" val="31823377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Grp="1" noChangeArrowheads="1"/>
          </p:cNvSpPr>
          <p:nvPr>
            <p:ph type="title"/>
          </p:nvPr>
        </p:nvSpPr>
        <p:spPr/>
        <p:txBody>
          <a:bodyPr/>
          <a:lstStyle/>
          <a:p>
            <a:pPr eaLnBrk="1" hangingPunct="1"/>
            <a:r>
              <a:rPr lang="en-US" altLang="en-US" smtClean="0"/>
              <a:t>Direction &amp; Routines</a:t>
            </a:r>
          </a:p>
        </p:txBody>
      </p:sp>
      <p:sp>
        <p:nvSpPr>
          <p:cNvPr id="15364" name="Rectangle 5"/>
          <p:cNvSpPr>
            <a:spLocks noGrp="1" noChangeArrowheads="1"/>
          </p:cNvSpPr>
          <p:nvPr>
            <p:ph type="body" idx="1"/>
          </p:nvPr>
        </p:nvSpPr>
        <p:spPr/>
        <p:txBody>
          <a:bodyPr/>
          <a:lstStyle/>
          <a:p>
            <a:pPr eaLnBrk="1" hangingPunct="1"/>
            <a:r>
              <a:rPr lang="en-US" altLang="en-US" smtClean="0"/>
              <a:t>Direction refers to the process through which individuals possessing the knowledge direct the action of another individual without transferring to that person the knowledge underlying the direction </a:t>
            </a:r>
          </a:p>
          <a:p>
            <a:pPr eaLnBrk="1" hangingPunct="1"/>
            <a:r>
              <a:rPr lang="en-US" altLang="en-US" smtClean="0"/>
              <a:t>Routines involve the utilization of knowledge embedded in procedures, rules, and norms that guide future behavior </a:t>
            </a:r>
          </a:p>
          <a:p>
            <a:pPr eaLnBrk="1" hangingPunct="1"/>
            <a:endParaRPr lang="en-US" altLang="en-US" smtClean="0"/>
          </a:p>
        </p:txBody>
      </p:sp>
      <p:sp>
        <p:nvSpPr>
          <p:cNvPr id="2" name="Slide Number Placeholder 1"/>
          <p:cNvSpPr>
            <a:spLocks noGrp="1"/>
          </p:cNvSpPr>
          <p:nvPr>
            <p:ph type="sldNum" sz="quarter" idx="12"/>
          </p:nvPr>
        </p:nvSpPr>
        <p:spPr/>
        <p:txBody>
          <a:bodyPr/>
          <a:lstStyle/>
          <a:p>
            <a:fld id="{B2E69481-C428-4771-9FA9-CCBED72DD0C4}" type="slidenum">
              <a:rPr lang="en-US" smtClean="0"/>
              <a:t>33</a:t>
            </a:fld>
            <a:endParaRPr lang="en-US"/>
          </a:p>
        </p:txBody>
      </p:sp>
    </p:spTree>
    <p:extLst>
      <p:ext uri="{BB962C8B-B14F-4D97-AF65-F5344CB8AC3E}">
        <p14:creationId xmlns:p14="http://schemas.microsoft.com/office/powerpoint/2010/main" val="944487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en-US" smtClean="0"/>
              <a:t>Conclusions</a:t>
            </a:r>
          </a:p>
        </p:txBody>
      </p:sp>
      <p:sp>
        <p:nvSpPr>
          <p:cNvPr id="34820" name="Rectangle 3"/>
          <p:cNvSpPr>
            <a:spLocks noGrp="1" noChangeArrowheads="1"/>
          </p:cNvSpPr>
          <p:nvPr>
            <p:ph type="body" idx="1"/>
          </p:nvPr>
        </p:nvSpPr>
        <p:spPr/>
        <p:txBody>
          <a:bodyPr>
            <a:normAutofit lnSpcReduction="10000"/>
          </a:bodyPr>
          <a:lstStyle/>
          <a:p>
            <a:pPr eaLnBrk="1" hangingPunct="1">
              <a:lnSpc>
                <a:spcPct val="90000"/>
              </a:lnSpc>
            </a:pPr>
            <a:r>
              <a:rPr lang="en-US" altLang="en-US" dirty="0" smtClean="0"/>
              <a:t>Described the key aspects of knowledge management</a:t>
            </a:r>
          </a:p>
          <a:p>
            <a:pPr eaLnBrk="1" hangingPunct="1">
              <a:lnSpc>
                <a:spcPct val="90000"/>
              </a:lnSpc>
            </a:pPr>
            <a:r>
              <a:rPr lang="en-US" altLang="en-US" dirty="0" smtClean="0"/>
              <a:t>Provided a working definition of knowledge management</a:t>
            </a:r>
          </a:p>
          <a:p>
            <a:pPr eaLnBrk="1" hangingPunct="1">
              <a:lnSpc>
                <a:spcPct val="90000"/>
              </a:lnSpc>
            </a:pPr>
            <a:r>
              <a:rPr lang="en-US" altLang="en-US" dirty="0" smtClean="0"/>
              <a:t>Examined knowledge management solutions at four levels</a:t>
            </a:r>
          </a:p>
          <a:p>
            <a:pPr marL="971550" lvl="1" indent="-514350">
              <a:buAutoNum type="arabicPeriod"/>
            </a:pPr>
            <a:r>
              <a:rPr lang="en-US" altLang="en-US" dirty="0"/>
              <a:t>KM infrastructure</a:t>
            </a:r>
          </a:p>
          <a:p>
            <a:pPr marL="971550" lvl="1" indent="-514350">
              <a:buAutoNum type="arabicPeriod"/>
            </a:pPr>
            <a:r>
              <a:rPr lang="en-US" altLang="en-US" dirty="0"/>
              <a:t>KM mechanisms and technologies</a:t>
            </a:r>
          </a:p>
          <a:p>
            <a:pPr marL="971550" lvl="1" indent="-514350">
              <a:buAutoNum type="arabicPeriod"/>
            </a:pPr>
            <a:r>
              <a:rPr lang="en-US" altLang="en-US" dirty="0"/>
              <a:t>KM systems</a:t>
            </a:r>
          </a:p>
          <a:p>
            <a:pPr marL="971550" lvl="1" indent="-514350">
              <a:buAutoNum type="arabicPeriod"/>
            </a:pPr>
            <a:r>
              <a:rPr lang="en-US" altLang="en-US" dirty="0"/>
              <a:t>KM processes</a:t>
            </a:r>
            <a:endParaRPr lang="en-US" altLang="en-US" dirty="0"/>
          </a:p>
        </p:txBody>
      </p:sp>
      <p:sp>
        <p:nvSpPr>
          <p:cNvPr id="2" name="Slide Number Placeholder 1"/>
          <p:cNvSpPr>
            <a:spLocks noGrp="1"/>
          </p:cNvSpPr>
          <p:nvPr>
            <p:ph type="sldNum" sz="quarter" idx="12"/>
          </p:nvPr>
        </p:nvSpPr>
        <p:spPr/>
        <p:txBody>
          <a:bodyPr/>
          <a:lstStyle/>
          <a:p>
            <a:fld id="{B2E69481-C428-4771-9FA9-CCBED72DD0C4}" type="slidenum">
              <a:rPr lang="en-US" smtClean="0"/>
              <a:t>34</a:t>
            </a:fld>
            <a:endParaRPr lang="en-US"/>
          </a:p>
        </p:txBody>
      </p:sp>
    </p:spTree>
    <p:extLst>
      <p:ext uri="{BB962C8B-B14F-4D97-AF65-F5344CB8AC3E}">
        <p14:creationId xmlns:p14="http://schemas.microsoft.com/office/powerpoint/2010/main" val="143274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altLang="en-US" smtClean="0"/>
              <a:t>Knowledge Resources</a:t>
            </a:r>
          </a:p>
        </p:txBody>
      </p:sp>
      <p:sp>
        <p:nvSpPr>
          <p:cNvPr id="6148" name="Rectangle 5"/>
          <p:cNvSpPr>
            <a:spLocks noGrp="1" noChangeArrowheads="1"/>
          </p:cNvSpPr>
          <p:nvPr>
            <p:ph type="body" idx="1"/>
          </p:nvPr>
        </p:nvSpPr>
        <p:spPr/>
        <p:txBody>
          <a:bodyPr/>
          <a:lstStyle/>
          <a:p>
            <a:pPr eaLnBrk="1" hangingPunct="1"/>
            <a:r>
              <a:rPr lang="en-US" altLang="en-US" smtClean="0"/>
              <a:t>The term knowledge resources refers not only to the knowledge currently possessed by the individual or the organization but also to the knowledge that can potentially be obtained (at some cost if necessary) from other individuals or organizations</a:t>
            </a:r>
          </a:p>
        </p:txBody>
      </p:sp>
      <p:sp>
        <p:nvSpPr>
          <p:cNvPr id="2" name="Slide Number Placeholder 1"/>
          <p:cNvSpPr>
            <a:spLocks noGrp="1"/>
          </p:cNvSpPr>
          <p:nvPr>
            <p:ph type="sldNum" sz="quarter" idx="12"/>
          </p:nvPr>
        </p:nvSpPr>
        <p:spPr/>
        <p:txBody>
          <a:bodyPr/>
          <a:lstStyle/>
          <a:p>
            <a:fld id="{B2E69481-C428-4771-9FA9-CCBED72DD0C4}" type="slidenum">
              <a:rPr lang="en-US" smtClean="0"/>
              <a:t>4</a:t>
            </a:fld>
            <a:endParaRPr lang="en-US"/>
          </a:p>
        </p:txBody>
      </p:sp>
    </p:spTree>
    <p:extLst>
      <p:ext uri="{BB962C8B-B14F-4D97-AF65-F5344CB8AC3E}">
        <p14:creationId xmlns:p14="http://schemas.microsoft.com/office/powerpoint/2010/main" val="4265678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p:txBody>
          <a:bodyPr/>
          <a:lstStyle/>
          <a:p>
            <a:pPr eaLnBrk="1" hangingPunct="1"/>
            <a:r>
              <a:rPr lang="en-US" altLang="en-US" smtClean="0"/>
              <a:t>Knowledge Management Solutions</a:t>
            </a:r>
          </a:p>
        </p:txBody>
      </p:sp>
      <p:sp>
        <p:nvSpPr>
          <p:cNvPr id="7172" name="Rectangle 5"/>
          <p:cNvSpPr>
            <a:spLocks noGrp="1" noChangeArrowheads="1"/>
          </p:cNvSpPr>
          <p:nvPr>
            <p:ph type="body" idx="1"/>
          </p:nvPr>
        </p:nvSpPr>
        <p:spPr/>
        <p:txBody>
          <a:bodyPr>
            <a:normAutofit/>
          </a:bodyPr>
          <a:lstStyle/>
          <a:p>
            <a:pPr marL="0" indent="0" eaLnBrk="1" hangingPunct="1">
              <a:buNone/>
            </a:pPr>
            <a:r>
              <a:rPr lang="en-US" altLang="en-US" dirty="0" smtClean="0"/>
              <a:t>Knowledge management solutions refer to the variety of ways in which KM can be facilitated </a:t>
            </a:r>
          </a:p>
          <a:p>
            <a:pPr marL="971550" lvl="1" indent="-514350">
              <a:buAutoNum type="arabicPeriod"/>
            </a:pPr>
            <a:r>
              <a:rPr lang="en-US" altLang="en-US" sz="3200" dirty="0"/>
              <a:t>KM infrastructure</a:t>
            </a:r>
          </a:p>
          <a:p>
            <a:pPr marL="971550" lvl="1" indent="-514350">
              <a:buAutoNum type="arabicPeriod"/>
            </a:pPr>
            <a:r>
              <a:rPr lang="en-US" altLang="en-US" sz="3200" dirty="0"/>
              <a:t>KM mechanisms and technologies</a:t>
            </a:r>
          </a:p>
          <a:p>
            <a:pPr marL="971550" lvl="1" indent="-514350">
              <a:buAutoNum type="arabicPeriod"/>
            </a:pPr>
            <a:r>
              <a:rPr lang="en-US" altLang="en-US" sz="3200" dirty="0"/>
              <a:t>KM systems</a:t>
            </a:r>
          </a:p>
          <a:p>
            <a:pPr marL="971550" lvl="1" indent="-514350">
              <a:buAutoNum type="arabicPeriod"/>
            </a:pPr>
            <a:r>
              <a:rPr lang="en-US" altLang="en-US" sz="3200" dirty="0"/>
              <a:t>KM processes</a:t>
            </a:r>
            <a:endParaRPr lang="en-US" altLang="en-US" sz="3200" dirty="0"/>
          </a:p>
        </p:txBody>
      </p:sp>
      <p:sp>
        <p:nvSpPr>
          <p:cNvPr id="2" name="Slide Number Placeholder 1"/>
          <p:cNvSpPr>
            <a:spLocks noGrp="1"/>
          </p:cNvSpPr>
          <p:nvPr>
            <p:ph type="sldNum" sz="quarter" idx="12"/>
          </p:nvPr>
        </p:nvSpPr>
        <p:spPr/>
        <p:txBody>
          <a:bodyPr/>
          <a:lstStyle/>
          <a:p>
            <a:fld id="{B2E69481-C428-4771-9FA9-CCBED72DD0C4}" type="slidenum">
              <a:rPr lang="en-US" smtClean="0"/>
              <a:t>5</a:t>
            </a:fld>
            <a:endParaRPr lang="en-US"/>
          </a:p>
        </p:txBody>
      </p:sp>
    </p:spTree>
    <p:extLst>
      <p:ext uri="{BB962C8B-B14F-4D97-AF65-F5344CB8AC3E}">
        <p14:creationId xmlns:p14="http://schemas.microsoft.com/office/powerpoint/2010/main" val="2094659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p:txBody>
          <a:bodyPr/>
          <a:lstStyle/>
          <a:p>
            <a:pPr eaLnBrk="1" hangingPunct="1"/>
            <a:r>
              <a:rPr lang="en-US" altLang="en-US" smtClean="0"/>
              <a:t>Knowledge Management Systems</a:t>
            </a:r>
          </a:p>
        </p:txBody>
      </p:sp>
      <p:sp>
        <p:nvSpPr>
          <p:cNvPr id="8196" name="Rectangle 5"/>
          <p:cNvSpPr>
            <a:spLocks noGrp="1" noChangeArrowheads="1"/>
          </p:cNvSpPr>
          <p:nvPr>
            <p:ph type="body" idx="1"/>
          </p:nvPr>
        </p:nvSpPr>
        <p:spPr/>
        <p:txBody>
          <a:bodyPr/>
          <a:lstStyle/>
          <a:p>
            <a:pPr eaLnBrk="1" hangingPunct="1"/>
            <a:r>
              <a:rPr lang="en-US" altLang="en-US" smtClean="0"/>
              <a:t>Knowledge management systems are the integration of technologies and mechanisms that are developed to support KM processes </a:t>
            </a:r>
          </a:p>
        </p:txBody>
      </p:sp>
      <p:sp>
        <p:nvSpPr>
          <p:cNvPr id="2" name="Slide Number Placeholder 1"/>
          <p:cNvSpPr>
            <a:spLocks noGrp="1"/>
          </p:cNvSpPr>
          <p:nvPr>
            <p:ph type="sldNum" sz="quarter" idx="12"/>
          </p:nvPr>
        </p:nvSpPr>
        <p:spPr/>
        <p:txBody>
          <a:bodyPr/>
          <a:lstStyle/>
          <a:p>
            <a:fld id="{B2E69481-C428-4771-9FA9-CCBED72DD0C4}" type="slidenum">
              <a:rPr lang="en-US" smtClean="0"/>
              <a:t>6</a:t>
            </a:fld>
            <a:endParaRPr lang="en-US"/>
          </a:p>
        </p:txBody>
      </p:sp>
    </p:spTree>
    <p:extLst>
      <p:ext uri="{BB962C8B-B14F-4D97-AF65-F5344CB8AC3E}">
        <p14:creationId xmlns:p14="http://schemas.microsoft.com/office/powerpoint/2010/main" val="2785362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AutoShape 2"/>
          <p:cNvSpPr>
            <a:spLocks noChangeArrowheads="1"/>
          </p:cNvSpPr>
          <p:nvPr/>
        </p:nvSpPr>
        <p:spPr bwMode="auto">
          <a:xfrm>
            <a:off x="762000" y="2057400"/>
            <a:ext cx="7162800" cy="4038600"/>
          </a:xfrm>
          <a:prstGeom prst="triangle">
            <a:avLst>
              <a:gd name="adj" fmla="val 49755"/>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endParaRPr lang="en-US" altLang="en-US"/>
          </a:p>
        </p:txBody>
      </p:sp>
      <p:sp>
        <p:nvSpPr>
          <p:cNvPr id="9220" name="Rectangle 3"/>
          <p:cNvSpPr>
            <a:spLocks noChangeArrowheads="1"/>
          </p:cNvSpPr>
          <p:nvPr/>
        </p:nvSpPr>
        <p:spPr bwMode="auto">
          <a:xfrm>
            <a:off x="3716338" y="3810000"/>
            <a:ext cx="1181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eaLnBrk="1" hangingPunct="1"/>
            <a:r>
              <a:rPr lang="en-US" altLang="en-US" sz="1400" b="0" i="0">
                <a:latin typeface="Arial" charset="0"/>
              </a:rPr>
              <a:t>KM Systems</a:t>
            </a:r>
          </a:p>
        </p:txBody>
      </p:sp>
      <p:sp>
        <p:nvSpPr>
          <p:cNvPr id="9221" name="Rectangle 4"/>
          <p:cNvSpPr>
            <a:spLocks noChangeArrowheads="1"/>
          </p:cNvSpPr>
          <p:nvPr/>
        </p:nvSpPr>
        <p:spPr bwMode="auto">
          <a:xfrm>
            <a:off x="2836863" y="4724400"/>
            <a:ext cx="2943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eaLnBrk="1" hangingPunct="1"/>
            <a:r>
              <a:rPr lang="en-US" altLang="en-US" sz="1400" b="0" i="0">
                <a:latin typeface="Arial" charset="0"/>
              </a:rPr>
              <a:t>KM Mechanisms and Technologies</a:t>
            </a:r>
          </a:p>
        </p:txBody>
      </p:sp>
      <p:cxnSp>
        <p:nvCxnSpPr>
          <p:cNvPr id="9222" name="AutoShape 5"/>
          <p:cNvCxnSpPr>
            <a:cxnSpLocks noChangeShapeType="1"/>
            <a:stCxn id="9221" idx="0"/>
            <a:endCxn id="9220" idx="2"/>
          </p:cNvCxnSpPr>
          <p:nvPr/>
        </p:nvCxnSpPr>
        <p:spPr bwMode="auto">
          <a:xfrm flipH="1" flipV="1">
            <a:off x="4306888" y="4114800"/>
            <a:ext cx="1587" cy="609600"/>
          </a:xfrm>
          <a:prstGeom prst="straightConnector1">
            <a:avLst/>
          </a:prstGeom>
          <a:noFill/>
          <a:ln w="254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3" name="Rectangle 6"/>
          <p:cNvSpPr>
            <a:spLocks noChangeArrowheads="1"/>
          </p:cNvSpPr>
          <p:nvPr/>
        </p:nvSpPr>
        <p:spPr bwMode="auto">
          <a:xfrm>
            <a:off x="3535363" y="5638800"/>
            <a:ext cx="154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eaLnBrk="1" hangingPunct="1"/>
            <a:r>
              <a:rPr lang="en-US" altLang="en-US" sz="1400" b="0" i="0">
                <a:latin typeface="Arial" charset="0"/>
              </a:rPr>
              <a:t>KM Infrastructure</a:t>
            </a:r>
          </a:p>
        </p:txBody>
      </p:sp>
      <p:cxnSp>
        <p:nvCxnSpPr>
          <p:cNvPr id="9224" name="AutoShape 7"/>
          <p:cNvCxnSpPr>
            <a:cxnSpLocks noChangeShapeType="1"/>
            <a:stCxn id="9223" idx="0"/>
            <a:endCxn id="9221" idx="2"/>
          </p:cNvCxnSpPr>
          <p:nvPr/>
        </p:nvCxnSpPr>
        <p:spPr bwMode="auto">
          <a:xfrm flipV="1">
            <a:off x="4306888" y="5029200"/>
            <a:ext cx="1587" cy="609600"/>
          </a:xfrm>
          <a:prstGeom prst="straightConnector1">
            <a:avLst/>
          </a:prstGeom>
          <a:noFill/>
          <a:ln w="254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5" name="AutoShape 8"/>
          <p:cNvCxnSpPr>
            <a:cxnSpLocks noChangeShapeType="1"/>
            <a:stCxn id="9220" idx="1"/>
            <a:endCxn id="9223" idx="1"/>
          </p:cNvCxnSpPr>
          <p:nvPr/>
        </p:nvCxnSpPr>
        <p:spPr bwMode="auto">
          <a:xfrm rot="10800000" flipV="1">
            <a:off x="3535363" y="3962400"/>
            <a:ext cx="180975" cy="1828800"/>
          </a:xfrm>
          <a:prstGeom prst="curvedConnector3">
            <a:avLst>
              <a:gd name="adj1" fmla="val 492981"/>
            </a:avLst>
          </a:prstGeom>
          <a:noFill/>
          <a:ln w="190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6" name="AutoShape 9"/>
          <p:cNvCxnSpPr>
            <a:cxnSpLocks noChangeShapeType="1"/>
            <a:stCxn id="9221" idx="3"/>
            <a:endCxn id="9223" idx="3"/>
          </p:cNvCxnSpPr>
          <p:nvPr/>
        </p:nvCxnSpPr>
        <p:spPr bwMode="auto">
          <a:xfrm flipH="1">
            <a:off x="5078413" y="4876800"/>
            <a:ext cx="701675" cy="914400"/>
          </a:xfrm>
          <a:prstGeom prst="curvedConnector3">
            <a:avLst>
              <a:gd name="adj1" fmla="val -32579"/>
            </a:avLst>
          </a:prstGeom>
          <a:noFill/>
          <a:ln w="190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7" name="Rectangle 11"/>
          <p:cNvSpPr>
            <a:spLocks noChangeArrowheads="1"/>
          </p:cNvSpPr>
          <p:nvPr/>
        </p:nvSpPr>
        <p:spPr bwMode="auto">
          <a:xfrm>
            <a:off x="3659188" y="2895600"/>
            <a:ext cx="1328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eaLnBrk="1" hangingPunct="1"/>
            <a:r>
              <a:rPr lang="en-US" altLang="en-US" sz="1400" b="0" i="0">
                <a:latin typeface="Arial" charset="0"/>
              </a:rPr>
              <a:t>KM Processes</a:t>
            </a:r>
          </a:p>
        </p:txBody>
      </p:sp>
      <p:cxnSp>
        <p:nvCxnSpPr>
          <p:cNvPr id="9228" name="AutoShape 12"/>
          <p:cNvCxnSpPr>
            <a:cxnSpLocks noChangeShapeType="1"/>
            <a:stCxn id="9220" idx="0"/>
            <a:endCxn id="9227" idx="2"/>
          </p:cNvCxnSpPr>
          <p:nvPr/>
        </p:nvCxnSpPr>
        <p:spPr bwMode="auto">
          <a:xfrm flipV="1">
            <a:off x="4306888" y="3200400"/>
            <a:ext cx="17462" cy="609600"/>
          </a:xfrm>
          <a:prstGeom prst="straightConnector1">
            <a:avLst/>
          </a:prstGeom>
          <a:noFill/>
          <a:ln w="254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29" name="Rectangle 13"/>
          <p:cNvSpPr>
            <a:spLocks noGrp="1" noChangeArrowheads="1"/>
          </p:cNvSpPr>
          <p:nvPr>
            <p:ph type="title"/>
          </p:nvPr>
        </p:nvSpPr>
        <p:spPr/>
        <p:txBody>
          <a:bodyPr>
            <a:normAutofit fontScale="90000"/>
          </a:bodyPr>
          <a:lstStyle/>
          <a:p>
            <a:pPr eaLnBrk="1" hangingPunct="1"/>
            <a:r>
              <a:rPr lang="en-US" altLang="en-US" smtClean="0"/>
              <a:t>An Overview of Knowledge Management Solutions</a:t>
            </a:r>
          </a:p>
        </p:txBody>
      </p:sp>
      <p:sp>
        <p:nvSpPr>
          <p:cNvPr id="2" name="Slide Number Placeholder 1"/>
          <p:cNvSpPr>
            <a:spLocks noGrp="1"/>
          </p:cNvSpPr>
          <p:nvPr>
            <p:ph type="sldNum" sz="quarter" idx="12"/>
          </p:nvPr>
        </p:nvSpPr>
        <p:spPr/>
        <p:txBody>
          <a:bodyPr/>
          <a:lstStyle/>
          <a:p>
            <a:fld id="{B2E69481-C428-4771-9FA9-CCBED72DD0C4}" type="slidenum">
              <a:rPr lang="en-US" smtClean="0"/>
              <a:t>7</a:t>
            </a:fld>
            <a:endParaRPr lang="en-US"/>
          </a:p>
        </p:txBody>
      </p:sp>
    </p:spTree>
    <p:extLst>
      <p:ext uri="{BB962C8B-B14F-4D97-AF65-F5344CB8AC3E}">
        <p14:creationId xmlns:p14="http://schemas.microsoft.com/office/powerpoint/2010/main" val="2872209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4841875" y="4267200"/>
            <a:ext cx="2057400" cy="15240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endParaRPr lang="en-US" altLang="en-US"/>
          </a:p>
        </p:txBody>
      </p:sp>
      <p:sp>
        <p:nvSpPr>
          <p:cNvPr id="33796" name="Rectangle 3"/>
          <p:cNvSpPr>
            <a:spLocks noChangeArrowheads="1"/>
          </p:cNvSpPr>
          <p:nvPr/>
        </p:nvSpPr>
        <p:spPr bwMode="auto">
          <a:xfrm>
            <a:off x="2695575" y="4267200"/>
            <a:ext cx="2057400" cy="15240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endParaRPr lang="en-US" altLang="en-US"/>
          </a:p>
        </p:txBody>
      </p:sp>
      <p:sp>
        <p:nvSpPr>
          <p:cNvPr id="33797" name="Rectangle 4"/>
          <p:cNvSpPr>
            <a:spLocks noChangeArrowheads="1"/>
          </p:cNvSpPr>
          <p:nvPr/>
        </p:nvSpPr>
        <p:spPr bwMode="auto">
          <a:xfrm>
            <a:off x="279400" y="2095500"/>
            <a:ext cx="152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eaLnBrk="1" hangingPunct="1"/>
            <a:r>
              <a:rPr lang="en-US" altLang="en-US" sz="1400" i="0">
                <a:latin typeface="Arial" charset="0"/>
              </a:rPr>
              <a:t>KM Processes</a:t>
            </a:r>
          </a:p>
        </p:txBody>
      </p:sp>
      <p:sp>
        <p:nvSpPr>
          <p:cNvPr id="33798" name="Rectangle 5"/>
          <p:cNvSpPr>
            <a:spLocks noChangeArrowheads="1"/>
          </p:cNvSpPr>
          <p:nvPr/>
        </p:nvSpPr>
        <p:spPr bwMode="auto">
          <a:xfrm>
            <a:off x="1041400" y="4267200"/>
            <a:ext cx="157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eaLnBrk="1" hangingPunct="1"/>
            <a:r>
              <a:rPr lang="en-US" altLang="en-US" sz="1400" i="0">
                <a:latin typeface="Arial" charset="0"/>
              </a:rPr>
              <a:t>KM Mechanisms</a:t>
            </a:r>
          </a:p>
        </p:txBody>
      </p:sp>
      <p:sp>
        <p:nvSpPr>
          <p:cNvPr id="33799" name="Rectangle 6"/>
          <p:cNvSpPr>
            <a:spLocks noChangeArrowheads="1"/>
          </p:cNvSpPr>
          <p:nvPr/>
        </p:nvSpPr>
        <p:spPr bwMode="auto">
          <a:xfrm>
            <a:off x="279400" y="6248400"/>
            <a:ext cx="1662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eaLnBrk="1" hangingPunct="1"/>
            <a:r>
              <a:rPr lang="en-US" altLang="en-US" sz="1400" i="0">
                <a:latin typeface="Arial" charset="0"/>
              </a:rPr>
              <a:t>KM Infrastructure</a:t>
            </a:r>
          </a:p>
        </p:txBody>
      </p:sp>
      <p:sp>
        <p:nvSpPr>
          <p:cNvPr id="33800" name="Rectangle 7"/>
          <p:cNvSpPr>
            <a:spLocks noChangeArrowheads="1"/>
          </p:cNvSpPr>
          <p:nvPr/>
        </p:nvSpPr>
        <p:spPr bwMode="auto">
          <a:xfrm>
            <a:off x="6886575" y="4267200"/>
            <a:ext cx="16986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eaLnBrk="1" hangingPunct="1"/>
            <a:r>
              <a:rPr lang="en-US" altLang="en-US" sz="1400" i="0">
                <a:latin typeface="Arial" charset="0"/>
              </a:rPr>
              <a:t>KM Technologies</a:t>
            </a:r>
            <a:r>
              <a:rPr lang="en-US" altLang="en-US" sz="1400" b="0" i="0">
                <a:latin typeface="Arial" charset="0"/>
              </a:rPr>
              <a:t> </a:t>
            </a:r>
          </a:p>
        </p:txBody>
      </p:sp>
      <p:sp>
        <p:nvSpPr>
          <p:cNvPr id="33801" name="Rectangle 8"/>
          <p:cNvSpPr>
            <a:spLocks noChangeArrowheads="1"/>
          </p:cNvSpPr>
          <p:nvPr/>
        </p:nvSpPr>
        <p:spPr bwMode="auto">
          <a:xfrm>
            <a:off x="2085975" y="6169025"/>
            <a:ext cx="990600" cy="44132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r>
              <a:rPr lang="en-US" altLang="en-US" sz="1100" b="0" i="0">
                <a:latin typeface="Arial" charset="0"/>
                <a:cs typeface="Times New Roman" pitchFamily="18" charset="0"/>
              </a:rPr>
              <a:t>Organization Culture</a:t>
            </a:r>
          </a:p>
        </p:txBody>
      </p:sp>
      <p:sp>
        <p:nvSpPr>
          <p:cNvPr id="33802" name="Rectangle 9"/>
          <p:cNvSpPr>
            <a:spLocks noChangeArrowheads="1"/>
          </p:cNvSpPr>
          <p:nvPr/>
        </p:nvSpPr>
        <p:spPr bwMode="auto">
          <a:xfrm>
            <a:off x="2771775" y="4295775"/>
            <a:ext cx="1828800"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0" algn="l"/>
              </a:tabLst>
              <a:defRPr sz="2400" b="1" i="1">
                <a:solidFill>
                  <a:schemeClr val="tx1"/>
                </a:solidFill>
                <a:latin typeface="Times" pitchFamily="18" charset="0"/>
              </a:defRPr>
            </a:lvl1pPr>
            <a:lvl2pPr marL="742950" indent="-285750">
              <a:tabLst>
                <a:tab pos="2286000" algn="l"/>
              </a:tabLst>
              <a:defRPr sz="2400" b="1" i="1">
                <a:solidFill>
                  <a:schemeClr val="tx1"/>
                </a:solidFill>
                <a:latin typeface="Times" pitchFamily="18" charset="0"/>
              </a:defRPr>
            </a:lvl2pPr>
            <a:lvl3pPr marL="1143000" indent="-228600">
              <a:tabLst>
                <a:tab pos="2286000" algn="l"/>
              </a:tabLst>
              <a:defRPr sz="2400" b="1" i="1">
                <a:solidFill>
                  <a:schemeClr val="tx1"/>
                </a:solidFill>
                <a:latin typeface="Times" pitchFamily="18" charset="0"/>
              </a:defRPr>
            </a:lvl3pPr>
            <a:lvl4pPr marL="1600200" indent="-228600">
              <a:tabLst>
                <a:tab pos="2286000" algn="l"/>
              </a:tabLst>
              <a:defRPr sz="2400" b="1" i="1">
                <a:solidFill>
                  <a:schemeClr val="tx1"/>
                </a:solidFill>
                <a:latin typeface="Times" pitchFamily="18" charset="0"/>
              </a:defRPr>
            </a:lvl4pPr>
            <a:lvl5pPr marL="2057400" indent="-228600">
              <a:tabLst>
                <a:tab pos="2286000" algn="l"/>
              </a:tabLst>
              <a:defRPr sz="2400" b="1" i="1">
                <a:solidFill>
                  <a:schemeClr val="tx1"/>
                </a:solidFill>
                <a:latin typeface="Times" pitchFamily="18" charset="0"/>
              </a:defRPr>
            </a:lvl5pPr>
            <a:lvl6pPr marL="2514600" indent="-228600" eaLnBrk="0" fontAlgn="base" hangingPunct="0">
              <a:spcBef>
                <a:spcPct val="0"/>
              </a:spcBef>
              <a:spcAft>
                <a:spcPct val="0"/>
              </a:spcAft>
              <a:tabLst>
                <a:tab pos="2286000" algn="l"/>
              </a:tabLst>
              <a:defRPr sz="2400" b="1" i="1">
                <a:solidFill>
                  <a:schemeClr val="tx1"/>
                </a:solidFill>
                <a:latin typeface="Times" pitchFamily="18" charset="0"/>
              </a:defRPr>
            </a:lvl6pPr>
            <a:lvl7pPr marL="2971800" indent="-228600" eaLnBrk="0" fontAlgn="base" hangingPunct="0">
              <a:spcBef>
                <a:spcPct val="0"/>
              </a:spcBef>
              <a:spcAft>
                <a:spcPct val="0"/>
              </a:spcAft>
              <a:tabLst>
                <a:tab pos="2286000" algn="l"/>
              </a:tabLst>
              <a:defRPr sz="2400" b="1" i="1">
                <a:solidFill>
                  <a:schemeClr val="tx1"/>
                </a:solidFill>
                <a:latin typeface="Times" pitchFamily="18" charset="0"/>
              </a:defRPr>
            </a:lvl7pPr>
            <a:lvl8pPr marL="3429000" indent="-228600" eaLnBrk="0" fontAlgn="base" hangingPunct="0">
              <a:spcBef>
                <a:spcPct val="0"/>
              </a:spcBef>
              <a:spcAft>
                <a:spcPct val="0"/>
              </a:spcAft>
              <a:tabLst>
                <a:tab pos="2286000" algn="l"/>
              </a:tabLst>
              <a:defRPr sz="2400" b="1" i="1">
                <a:solidFill>
                  <a:schemeClr val="tx1"/>
                </a:solidFill>
                <a:latin typeface="Times" pitchFamily="18" charset="0"/>
              </a:defRPr>
            </a:lvl8pPr>
            <a:lvl9pPr marL="3886200" indent="-228600" eaLnBrk="0" fontAlgn="base" hangingPunct="0">
              <a:spcBef>
                <a:spcPct val="0"/>
              </a:spcBef>
              <a:spcAft>
                <a:spcPct val="0"/>
              </a:spcAft>
              <a:tabLst>
                <a:tab pos="2286000" algn="l"/>
              </a:tabLst>
              <a:defRPr sz="2400" b="1" i="1">
                <a:solidFill>
                  <a:schemeClr val="tx1"/>
                </a:solidFill>
                <a:latin typeface="Times" pitchFamily="18" charset="0"/>
              </a:defRPr>
            </a:lvl9pPr>
          </a:lstStyle>
          <a:p>
            <a:pPr eaLnBrk="1" hangingPunct="1"/>
            <a:r>
              <a:rPr lang="en-US" altLang="en-US" sz="1100" b="0" i="0">
                <a:latin typeface="Arial" charset="0"/>
                <a:cs typeface="Times New Roman" pitchFamily="18" charset="0"/>
              </a:rPr>
              <a:t>Analogies and metaphors </a:t>
            </a:r>
          </a:p>
          <a:p>
            <a:pPr eaLnBrk="1" hangingPunct="1"/>
            <a:r>
              <a:rPr lang="en-US" altLang="en-US" sz="1100" b="0" i="0">
                <a:latin typeface="Arial" charset="0"/>
                <a:cs typeface="Times New Roman" pitchFamily="18" charset="0"/>
              </a:rPr>
              <a:t>Brainstorming retreats </a:t>
            </a:r>
          </a:p>
          <a:p>
            <a:r>
              <a:rPr lang="en-US" altLang="en-US" sz="1100" b="0" i="0">
                <a:latin typeface="Arial" charset="0"/>
                <a:cs typeface="Times New Roman" pitchFamily="18" charset="0"/>
              </a:rPr>
              <a:t>On-the-job training</a:t>
            </a:r>
          </a:p>
          <a:p>
            <a:r>
              <a:rPr lang="en-US" altLang="en-US" sz="1100" b="0" i="0">
                <a:latin typeface="Arial" charset="0"/>
                <a:cs typeface="Times New Roman" pitchFamily="18" charset="0"/>
              </a:rPr>
              <a:t>Face-to-face meetings</a:t>
            </a:r>
          </a:p>
          <a:p>
            <a:pPr eaLnBrk="1" hangingPunct="1"/>
            <a:r>
              <a:rPr lang="en-US" altLang="en-US" sz="1100" b="0" i="0">
                <a:latin typeface="Arial" charset="0"/>
                <a:cs typeface="Times New Roman" pitchFamily="18" charset="0"/>
              </a:rPr>
              <a:t>Apprenticeships  </a:t>
            </a:r>
          </a:p>
          <a:p>
            <a:r>
              <a:rPr lang="en-US" altLang="en-US" sz="1100" b="0" i="0">
                <a:latin typeface="Arial" charset="0"/>
                <a:cs typeface="Times New Roman" pitchFamily="18" charset="0"/>
              </a:rPr>
              <a:t>Employee rotation</a:t>
            </a:r>
          </a:p>
          <a:p>
            <a:r>
              <a:rPr lang="en-US" altLang="en-US" sz="1100" b="0" i="0">
                <a:latin typeface="Arial" charset="0"/>
                <a:cs typeface="Times New Roman" pitchFamily="18" charset="0"/>
              </a:rPr>
              <a:t>Learning by observation</a:t>
            </a:r>
          </a:p>
          <a:p>
            <a:r>
              <a:rPr lang="en-US" altLang="en-US" sz="1100" b="0" i="0">
                <a:latin typeface="Arial" charset="0"/>
              </a:rPr>
              <a:t>…. </a:t>
            </a:r>
          </a:p>
        </p:txBody>
      </p:sp>
      <p:sp>
        <p:nvSpPr>
          <p:cNvPr id="33803" name="Rectangle 10"/>
          <p:cNvSpPr>
            <a:spLocks noChangeArrowheads="1"/>
          </p:cNvSpPr>
          <p:nvPr/>
        </p:nvSpPr>
        <p:spPr bwMode="auto">
          <a:xfrm>
            <a:off x="4232275" y="6169025"/>
            <a:ext cx="1143000" cy="44132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r"/>
            <a:r>
              <a:rPr lang="en-US" altLang="en-US" sz="1100" b="0" i="0">
                <a:latin typeface="Arial" charset="0"/>
                <a:cs typeface="Times New Roman" pitchFamily="18" charset="0"/>
              </a:rPr>
              <a:t>IT </a:t>
            </a:r>
          </a:p>
          <a:p>
            <a:pPr algn="r"/>
            <a:r>
              <a:rPr lang="en-US" altLang="en-US" sz="1100" b="0" i="0">
                <a:latin typeface="Arial" charset="0"/>
                <a:cs typeface="Times New Roman" pitchFamily="18" charset="0"/>
              </a:rPr>
              <a:t>Infrastructure</a:t>
            </a:r>
          </a:p>
        </p:txBody>
      </p:sp>
      <p:sp>
        <p:nvSpPr>
          <p:cNvPr id="33804" name="Rectangle 11"/>
          <p:cNvSpPr>
            <a:spLocks noChangeArrowheads="1"/>
          </p:cNvSpPr>
          <p:nvPr/>
        </p:nvSpPr>
        <p:spPr bwMode="auto">
          <a:xfrm>
            <a:off x="5413375" y="6169025"/>
            <a:ext cx="1066800" cy="44132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r"/>
            <a:r>
              <a:rPr lang="en-US" altLang="en-US" sz="1100" b="0" i="0">
                <a:latin typeface="Arial" charset="0"/>
                <a:cs typeface="Times New Roman" pitchFamily="18" charset="0"/>
              </a:rPr>
              <a:t>Common Knowledge</a:t>
            </a:r>
          </a:p>
        </p:txBody>
      </p:sp>
      <p:sp>
        <p:nvSpPr>
          <p:cNvPr id="33805" name="Rectangle 12"/>
          <p:cNvSpPr>
            <a:spLocks noChangeArrowheads="1"/>
          </p:cNvSpPr>
          <p:nvPr/>
        </p:nvSpPr>
        <p:spPr bwMode="auto">
          <a:xfrm>
            <a:off x="4356100" y="2559050"/>
            <a:ext cx="1143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Externalization</a:t>
            </a:r>
          </a:p>
        </p:txBody>
      </p:sp>
      <p:sp>
        <p:nvSpPr>
          <p:cNvPr id="33806" name="Rectangle 13"/>
          <p:cNvSpPr>
            <a:spLocks noChangeArrowheads="1"/>
          </p:cNvSpPr>
          <p:nvPr/>
        </p:nvSpPr>
        <p:spPr bwMode="auto">
          <a:xfrm>
            <a:off x="1651000" y="2559050"/>
            <a:ext cx="990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Combination</a:t>
            </a:r>
          </a:p>
        </p:txBody>
      </p:sp>
      <p:sp>
        <p:nvSpPr>
          <p:cNvPr id="33807" name="Rectangle 14"/>
          <p:cNvSpPr>
            <a:spLocks noChangeArrowheads="1"/>
          </p:cNvSpPr>
          <p:nvPr/>
        </p:nvSpPr>
        <p:spPr bwMode="auto">
          <a:xfrm>
            <a:off x="7175500" y="2559050"/>
            <a:ext cx="762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Routines</a:t>
            </a:r>
          </a:p>
        </p:txBody>
      </p:sp>
      <p:sp>
        <p:nvSpPr>
          <p:cNvPr id="33808" name="Rectangle 15"/>
          <p:cNvSpPr>
            <a:spLocks noChangeArrowheads="1"/>
          </p:cNvSpPr>
          <p:nvPr/>
        </p:nvSpPr>
        <p:spPr bwMode="auto">
          <a:xfrm>
            <a:off x="2489200" y="2559050"/>
            <a:ext cx="990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Socialization</a:t>
            </a:r>
          </a:p>
        </p:txBody>
      </p:sp>
      <p:sp>
        <p:nvSpPr>
          <p:cNvPr id="33809" name="Rectangle 16"/>
          <p:cNvSpPr>
            <a:spLocks noChangeArrowheads="1"/>
          </p:cNvSpPr>
          <p:nvPr/>
        </p:nvSpPr>
        <p:spPr bwMode="auto">
          <a:xfrm>
            <a:off x="5499100" y="2559050"/>
            <a:ext cx="8382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Exchange</a:t>
            </a:r>
          </a:p>
        </p:txBody>
      </p:sp>
      <p:sp>
        <p:nvSpPr>
          <p:cNvPr id="33810" name="Rectangle 17"/>
          <p:cNvSpPr>
            <a:spLocks noChangeArrowheads="1"/>
          </p:cNvSpPr>
          <p:nvPr/>
        </p:nvSpPr>
        <p:spPr bwMode="auto">
          <a:xfrm>
            <a:off x="6337300" y="2559050"/>
            <a:ext cx="762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Direction</a:t>
            </a:r>
          </a:p>
        </p:txBody>
      </p:sp>
      <p:sp>
        <p:nvSpPr>
          <p:cNvPr id="33811" name="Rectangle 18"/>
          <p:cNvSpPr>
            <a:spLocks noChangeArrowheads="1"/>
          </p:cNvSpPr>
          <p:nvPr/>
        </p:nvSpPr>
        <p:spPr bwMode="auto">
          <a:xfrm>
            <a:off x="3441700" y="2559050"/>
            <a:ext cx="10668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Internalization</a:t>
            </a:r>
          </a:p>
        </p:txBody>
      </p:sp>
      <p:sp>
        <p:nvSpPr>
          <p:cNvPr id="33812" name="Rectangle 19"/>
          <p:cNvSpPr>
            <a:spLocks noChangeArrowheads="1"/>
          </p:cNvSpPr>
          <p:nvPr/>
        </p:nvSpPr>
        <p:spPr bwMode="auto">
          <a:xfrm>
            <a:off x="3962400" y="1600200"/>
            <a:ext cx="9144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Capture</a:t>
            </a:r>
          </a:p>
        </p:txBody>
      </p:sp>
      <p:sp>
        <p:nvSpPr>
          <p:cNvPr id="33813" name="Rectangle 20"/>
          <p:cNvSpPr>
            <a:spLocks noChangeArrowheads="1"/>
          </p:cNvSpPr>
          <p:nvPr/>
        </p:nvSpPr>
        <p:spPr bwMode="auto">
          <a:xfrm>
            <a:off x="5461000" y="1600200"/>
            <a:ext cx="9144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Sharing</a:t>
            </a:r>
          </a:p>
        </p:txBody>
      </p:sp>
      <p:sp>
        <p:nvSpPr>
          <p:cNvPr id="33814" name="Rectangle 21"/>
          <p:cNvSpPr>
            <a:spLocks noChangeArrowheads="1"/>
          </p:cNvSpPr>
          <p:nvPr/>
        </p:nvSpPr>
        <p:spPr bwMode="auto">
          <a:xfrm>
            <a:off x="6642100" y="1600200"/>
            <a:ext cx="9144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Application</a:t>
            </a:r>
          </a:p>
        </p:txBody>
      </p:sp>
      <p:sp>
        <p:nvSpPr>
          <p:cNvPr id="33815" name="Rectangle 22"/>
          <p:cNvSpPr>
            <a:spLocks noChangeArrowheads="1"/>
          </p:cNvSpPr>
          <p:nvPr/>
        </p:nvSpPr>
        <p:spPr bwMode="auto">
          <a:xfrm>
            <a:off x="4546600" y="2559050"/>
            <a:ext cx="990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 </a:t>
            </a:r>
          </a:p>
        </p:txBody>
      </p:sp>
      <p:sp>
        <p:nvSpPr>
          <p:cNvPr id="33816" name="Rectangle 23"/>
          <p:cNvSpPr>
            <a:spLocks noChangeArrowheads="1"/>
          </p:cNvSpPr>
          <p:nvPr/>
        </p:nvSpPr>
        <p:spPr bwMode="auto">
          <a:xfrm>
            <a:off x="4445000" y="2559050"/>
            <a:ext cx="9906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 </a:t>
            </a:r>
          </a:p>
        </p:txBody>
      </p:sp>
      <p:sp>
        <p:nvSpPr>
          <p:cNvPr id="33817" name="Rectangle 24"/>
          <p:cNvSpPr>
            <a:spLocks noChangeArrowheads="1"/>
          </p:cNvSpPr>
          <p:nvPr/>
        </p:nvSpPr>
        <p:spPr bwMode="auto">
          <a:xfrm>
            <a:off x="4689475" y="4267200"/>
            <a:ext cx="2209800" cy="160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0" algn="l"/>
              </a:tabLst>
              <a:defRPr sz="2400" b="1" i="1">
                <a:solidFill>
                  <a:schemeClr val="tx1"/>
                </a:solidFill>
                <a:latin typeface="Times" pitchFamily="18" charset="0"/>
              </a:defRPr>
            </a:lvl1pPr>
            <a:lvl2pPr marL="742950" indent="-285750">
              <a:tabLst>
                <a:tab pos="2286000" algn="l"/>
              </a:tabLst>
              <a:defRPr sz="2400" b="1" i="1">
                <a:solidFill>
                  <a:schemeClr val="tx1"/>
                </a:solidFill>
                <a:latin typeface="Times" pitchFamily="18" charset="0"/>
              </a:defRPr>
            </a:lvl2pPr>
            <a:lvl3pPr marL="1143000" indent="-228600">
              <a:tabLst>
                <a:tab pos="2286000" algn="l"/>
              </a:tabLst>
              <a:defRPr sz="2400" b="1" i="1">
                <a:solidFill>
                  <a:schemeClr val="tx1"/>
                </a:solidFill>
                <a:latin typeface="Times" pitchFamily="18" charset="0"/>
              </a:defRPr>
            </a:lvl3pPr>
            <a:lvl4pPr marL="1600200" indent="-228600">
              <a:tabLst>
                <a:tab pos="2286000" algn="l"/>
              </a:tabLst>
              <a:defRPr sz="2400" b="1" i="1">
                <a:solidFill>
                  <a:schemeClr val="tx1"/>
                </a:solidFill>
                <a:latin typeface="Times" pitchFamily="18" charset="0"/>
              </a:defRPr>
            </a:lvl4pPr>
            <a:lvl5pPr marL="2057400" indent="-228600">
              <a:tabLst>
                <a:tab pos="2286000" algn="l"/>
              </a:tabLst>
              <a:defRPr sz="2400" b="1" i="1">
                <a:solidFill>
                  <a:schemeClr val="tx1"/>
                </a:solidFill>
                <a:latin typeface="Times" pitchFamily="18" charset="0"/>
              </a:defRPr>
            </a:lvl5pPr>
            <a:lvl6pPr marL="2514600" indent="-228600" eaLnBrk="0" fontAlgn="base" hangingPunct="0">
              <a:spcBef>
                <a:spcPct val="0"/>
              </a:spcBef>
              <a:spcAft>
                <a:spcPct val="0"/>
              </a:spcAft>
              <a:tabLst>
                <a:tab pos="2286000" algn="l"/>
              </a:tabLst>
              <a:defRPr sz="2400" b="1" i="1">
                <a:solidFill>
                  <a:schemeClr val="tx1"/>
                </a:solidFill>
                <a:latin typeface="Times" pitchFamily="18" charset="0"/>
              </a:defRPr>
            </a:lvl6pPr>
            <a:lvl7pPr marL="2971800" indent="-228600" eaLnBrk="0" fontAlgn="base" hangingPunct="0">
              <a:spcBef>
                <a:spcPct val="0"/>
              </a:spcBef>
              <a:spcAft>
                <a:spcPct val="0"/>
              </a:spcAft>
              <a:tabLst>
                <a:tab pos="2286000" algn="l"/>
              </a:tabLst>
              <a:defRPr sz="2400" b="1" i="1">
                <a:solidFill>
                  <a:schemeClr val="tx1"/>
                </a:solidFill>
                <a:latin typeface="Times" pitchFamily="18" charset="0"/>
              </a:defRPr>
            </a:lvl7pPr>
            <a:lvl8pPr marL="3429000" indent="-228600" eaLnBrk="0" fontAlgn="base" hangingPunct="0">
              <a:spcBef>
                <a:spcPct val="0"/>
              </a:spcBef>
              <a:spcAft>
                <a:spcPct val="0"/>
              </a:spcAft>
              <a:tabLst>
                <a:tab pos="2286000" algn="l"/>
              </a:tabLst>
              <a:defRPr sz="2400" b="1" i="1">
                <a:solidFill>
                  <a:schemeClr val="tx1"/>
                </a:solidFill>
                <a:latin typeface="Times" pitchFamily="18" charset="0"/>
              </a:defRPr>
            </a:lvl8pPr>
            <a:lvl9pPr marL="3886200" indent="-228600" eaLnBrk="0" fontAlgn="base" hangingPunct="0">
              <a:spcBef>
                <a:spcPct val="0"/>
              </a:spcBef>
              <a:spcAft>
                <a:spcPct val="0"/>
              </a:spcAft>
              <a:tabLst>
                <a:tab pos="2286000" algn="l"/>
              </a:tabLst>
              <a:defRPr sz="2400" b="1" i="1">
                <a:solidFill>
                  <a:schemeClr val="tx1"/>
                </a:solidFill>
                <a:latin typeface="Times" pitchFamily="18" charset="0"/>
              </a:defRPr>
            </a:lvl9pPr>
          </a:lstStyle>
          <a:p>
            <a:pPr algn="r" eaLnBrk="1" hangingPunct="1"/>
            <a:r>
              <a:rPr lang="en-US" altLang="en-US" sz="1100" b="0" i="0">
                <a:latin typeface="Arial" charset="0"/>
                <a:cs typeface="Times New Roman" pitchFamily="18" charset="0"/>
              </a:rPr>
              <a:t>Decision support systems </a:t>
            </a:r>
          </a:p>
          <a:p>
            <a:pPr algn="r"/>
            <a:r>
              <a:rPr lang="en-US" altLang="en-US" sz="1100" b="0" i="0">
                <a:latin typeface="Arial" charset="0"/>
                <a:cs typeface="Times New Roman" pitchFamily="18" charset="0"/>
              </a:rPr>
              <a:t>Web-based discussion groups </a:t>
            </a:r>
          </a:p>
          <a:p>
            <a:pPr algn="r"/>
            <a:r>
              <a:rPr lang="en-US" altLang="en-US" sz="1100" b="0" i="0">
                <a:latin typeface="Arial" charset="0"/>
                <a:cs typeface="Times New Roman" pitchFamily="18" charset="0"/>
              </a:rPr>
              <a:t>Repositories of best practices </a:t>
            </a:r>
          </a:p>
          <a:p>
            <a:pPr algn="r"/>
            <a:r>
              <a:rPr lang="en-US" altLang="en-US" sz="1100" b="0" i="0">
                <a:latin typeface="Arial" charset="0"/>
                <a:cs typeface="Times New Roman" pitchFamily="18" charset="0"/>
              </a:rPr>
              <a:t>Artificial intelligence systems</a:t>
            </a:r>
          </a:p>
          <a:p>
            <a:pPr algn="r" eaLnBrk="1" hangingPunct="1"/>
            <a:r>
              <a:rPr lang="en-US" altLang="en-US" sz="1100" b="0" i="0">
                <a:latin typeface="Arial" charset="0"/>
                <a:cs typeface="Times New Roman" pitchFamily="18" charset="0"/>
              </a:rPr>
              <a:t>Case-based reasoning </a:t>
            </a:r>
          </a:p>
          <a:p>
            <a:pPr algn="r"/>
            <a:r>
              <a:rPr lang="en-US" altLang="en-US" sz="1100" b="0" i="0">
                <a:latin typeface="Arial" charset="0"/>
                <a:cs typeface="Times New Roman" pitchFamily="18" charset="0"/>
              </a:rPr>
              <a:t>Groupware  </a:t>
            </a:r>
          </a:p>
          <a:p>
            <a:pPr algn="r"/>
            <a:r>
              <a:rPr lang="en-US" altLang="en-US" sz="1100" b="0" i="0">
                <a:latin typeface="Arial" charset="0"/>
                <a:cs typeface="Times New Roman" pitchFamily="18" charset="0"/>
              </a:rPr>
              <a:t>Web pages</a:t>
            </a:r>
          </a:p>
          <a:p>
            <a:pPr algn="r"/>
            <a:r>
              <a:rPr lang="en-US" altLang="en-US" sz="1100" b="0" i="0">
                <a:latin typeface="Arial" charset="0"/>
                <a:cs typeface="Times New Roman" pitchFamily="18" charset="0"/>
              </a:rPr>
              <a:t>…</a:t>
            </a:r>
          </a:p>
          <a:p>
            <a:pPr algn="r"/>
            <a:endParaRPr lang="en-US" altLang="en-US" sz="1100" b="0" i="0">
              <a:latin typeface="Arial" charset="0"/>
            </a:endParaRPr>
          </a:p>
        </p:txBody>
      </p:sp>
      <p:sp>
        <p:nvSpPr>
          <p:cNvPr id="33818" name="AutoShape 25"/>
          <p:cNvSpPr>
            <a:spLocks/>
          </p:cNvSpPr>
          <p:nvPr/>
        </p:nvSpPr>
        <p:spPr bwMode="auto">
          <a:xfrm rot="5400000">
            <a:off x="4651375" y="3289300"/>
            <a:ext cx="304800" cy="5435600"/>
          </a:xfrm>
          <a:prstGeom prst="leftBrace">
            <a:avLst>
              <a:gd name="adj1" fmla="val 148611"/>
              <a:gd name="adj2" fmla="val 50000"/>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endParaRPr lang="en-US" altLang="en-US"/>
          </a:p>
        </p:txBody>
      </p:sp>
      <p:sp>
        <p:nvSpPr>
          <p:cNvPr id="33819" name="Rectangle 26"/>
          <p:cNvSpPr>
            <a:spLocks noChangeArrowheads="1"/>
          </p:cNvSpPr>
          <p:nvPr/>
        </p:nvSpPr>
        <p:spPr bwMode="auto">
          <a:xfrm>
            <a:off x="6530975" y="6169025"/>
            <a:ext cx="990600" cy="44132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r"/>
            <a:r>
              <a:rPr lang="en-US" altLang="en-US" sz="1100" b="0" i="0">
                <a:latin typeface="Arial" charset="0"/>
                <a:cs typeface="Times New Roman" pitchFamily="18" charset="0"/>
              </a:rPr>
              <a:t>Physical Environment</a:t>
            </a:r>
          </a:p>
        </p:txBody>
      </p:sp>
      <p:sp>
        <p:nvSpPr>
          <p:cNvPr id="33820" name="Rectangle 27"/>
          <p:cNvSpPr>
            <a:spLocks noChangeArrowheads="1"/>
          </p:cNvSpPr>
          <p:nvPr/>
        </p:nvSpPr>
        <p:spPr bwMode="auto">
          <a:xfrm>
            <a:off x="3140075" y="6169025"/>
            <a:ext cx="1041400" cy="441325"/>
          </a:xfrm>
          <a:prstGeom prst="rect">
            <a:avLst/>
          </a:prstGeom>
          <a:solidFill>
            <a:schemeClr val="folHlink"/>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r>
              <a:rPr lang="en-US" altLang="en-US" sz="1100" b="0" i="0">
                <a:latin typeface="Arial" charset="0"/>
                <a:cs typeface="Times New Roman" pitchFamily="18" charset="0"/>
              </a:rPr>
              <a:t>Organization</a:t>
            </a:r>
          </a:p>
          <a:p>
            <a:pPr algn="ctr"/>
            <a:r>
              <a:rPr lang="en-US" altLang="en-US" sz="1100" b="0" i="0">
                <a:latin typeface="Arial" charset="0"/>
                <a:cs typeface="Times New Roman" pitchFamily="18" charset="0"/>
              </a:rPr>
              <a:t>Structure</a:t>
            </a:r>
          </a:p>
        </p:txBody>
      </p:sp>
      <p:sp>
        <p:nvSpPr>
          <p:cNvPr id="33821" name="Rectangle 28"/>
          <p:cNvSpPr>
            <a:spLocks noChangeArrowheads="1"/>
          </p:cNvSpPr>
          <p:nvPr/>
        </p:nvSpPr>
        <p:spPr bwMode="auto">
          <a:xfrm>
            <a:off x="2133600" y="1600200"/>
            <a:ext cx="91440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Discovery</a:t>
            </a:r>
          </a:p>
        </p:txBody>
      </p:sp>
      <p:cxnSp>
        <p:nvCxnSpPr>
          <p:cNvPr id="33822" name="AutoShape 29"/>
          <p:cNvCxnSpPr>
            <a:cxnSpLocks noChangeShapeType="1"/>
            <a:stCxn id="33811" idx="0"/>
            <a:endCxn id="33812" idx="2"/>
          </p:cNvCxnSpPr>
          <p:nvPr/>
        </p:nvCxnSpPr>
        <p:spPr bwMode="auto">
          <a:xfrm rot="-5400000">
            <a:off x="3932237" y="2071688"/>
            <a:ext cx="530225" cy="4445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23" name="AutoShape 30"/>
          <p:cNvCxnSpPr>
            <a:cxnSpLocks noChangeShapeType="1"/>
            <a:stCxn id="33805" idx="0"/>
            <a:endCxn id="33812" idx="2"/>
          </p:cNvCxnSpPr>
          <p:nvPr/>
        </p:nvCxnSpPr>
        <p:spPr bwMode="auto">
          <a:xfrm rot="5400000" flipH="1">
            <a:off x="4408487" y="2039938"/>
            <a:ext cx="530225" cy="5080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24" name="AutoShape 31"/>
          <p:cNvCxnSpPr>
            <a:cxnSpLocks noChangeShapeType="1"/>
            <a:stCxn id="33806" idx="0"/>
            <a:endCxn id="33821" idx="2"/>
          </p:cNvCxnSpPr>
          <p:nvPr/>
        </p:nvCxnSpPr>
        <p:spPr bwMode="auto">
          <a:xfrm rot="-5400000">
            <a:off x="2103437" y="2071688"/>
            <a:ext cx="530225" cy="4445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25" name="AutoShape 32"/>
          <p:cNvCxnSpPr>
            <a:cxnSpLocks noChangeShapeType="1"/>
            <a:stCxn id="33808" idx="0"/>
            <a:endCxn id="33821" idx="2"/>
          </p:cNvCxnSpPr>
          <p:nvPr/>
        </p:nvCxnSpPr>
        <p:spPr bwMode="auto">
          <a:xfrm rot="5400000" flipH="1">
            <a:off x="2522537" y="2097088"/>
            <a:ext cx="530225" cy="3937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26" name="AutoShape 33"/>
          <p:cNvCxnSpPr>
            <a:cxnSpLocks noChangeShapeType="1"/>
            <a:stCxn id="33808" idx="0"/>
            <a:endCxn id="33813" idx="2"/>
          </p:cNvCxnSpPr>
          <p:nvPr/>
        </p:nvCxnSpPr>
        <p:spPr bwMode="auto">
          <a:xfrm rot="-5400000">
            <a:off x="4186237" y="827088"/>
            <a:ext cx="530225" cy="2933700"/>
          </a:xfrm>
          <a:prstGeom prst="curvedConnector3">
            <a:avLst>
              <a:gd name="adj1" fmla="val 69759"/>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27" name="AutoShape 34"/>
          <p:cNvCxnSpPr>
            <a:cxnSpLocks noChangeShapeType="1"/>
            <a:stCxn id="33809" idx="0"/>
            <a:endCxn id="33813" idx="2"/>
          </p:cNvCxnSpPr>
          <p:nvPr/>
        </p:nvCxnSpPr>
        <p:spPr bwMode="auto">
          <a:xfrm flipV="1">
            <a:off x="5918200" y="2028825"/>
            <a:ext cx="0" cy="5302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28" name="AutoShape 35"/>
          <p:cNvCxnSpPr>
            <a:cxnSpLocks noChangeShapeType="1"/>
            <a:stCxn id="33810" idx="0"/>
            <a:endCxn id="33814" idx="2"/>
          </p:cNvCxnSpPr>
          <p:nvPr/>
        </p:nvCxnSpPr>
        <p:spPr bwMode="auto">
          <a:xfrm rot="-5400000">
            <a:off x="6643687" y="2103438"/>
            <a:ext cx="530225" cy="3810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829" name="AutoShape 36"/>
          <p:cNvCxnSpPr>
            <a:cxnSpLocks noChangeShapeType="1"/>
            <a:stCxn id="33807" idx="0"/>
            <a:endCxn id="33814" idx="2"/>
          </p:cNvCxnSpPr>
          <p:nvPr/>
        </p:nvCxnSpPr>
        <p:spPr bwMode="auto">
          <a:xfrm rot="5400000" flipH="1">
            <a:off x="7062787" y="2065338"/>
            <a:ext cx="530225" cy="45720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830" name="Rectangle 38"/>
          <p:cNvSpPr>
            <a:spLocks noChangeArrowheads="1"/>
          </p:cNvSpPr>
          <p:nvPr/>
        </p:nvSpPr>
        <p:spPr bwMode="auto">
          <a:xfrm>
            <a:off x="279400" y="3435350"/>
            <a:ext cx="152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eaLnBrk="1" hangingPunct="1"/>
            <a:r>
              <a:rPr lang="en-US" altLang="en-US" sz="1400" i="0">
                <a:latin typeface="Arial" charset="0"/>
              </a:rPr>
              <a:t>KM Systems</a:t>
            </a:r>
          </a:p>
        </p:txBody>
      </p:sp>
      <p:sp>
        <p:nvSpPr>
          <p:cNvPr id="33831" name="Rectangle 39"/>
          <p:cNvSpPr>
            <a:spLocks noChangeArrowheads="1"/>
          </p:cNvSpPr>
          <p:nvPr/>
        </p:nvSpPr>
        <p:spPr bwMode="auto">
          <a:xfrm>
            <a:off x="4038600" y="3289300"/>
            <a:ext cx="914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Capture Systems</a:t>
            </a:r>
          </a:p>
        </p:txBody>
      </p:sp>
      <p:sp>
        <p:nvSpPr>
          <p:cNvPr id="33832" name="Rectangle 40"/>
          <p:cNvSpPr>
            <a:spLocks noChangeArrowheads="1"/>
          </p:cNvSpPr>
          <p:nvPr/>
        </p:nvSpPr>
        <p:spPr bwMode="auto">
          <a:xfrm>
            <a:off x="5537200" y="3289300"/>
            <a:ext cx="914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Sharing Systems</a:t>
            </a:r>
          </a:p>
        </p:txBody>
      </p:sp>
      <p:sp>
        <p:nvSpPr>
          <p:cNvPr id="33833" name="Rectangle 41"/>
          <p:cNvSpPr>
            <a:spLocks noChangeArrowheads="1"/>
          </p:cNvSpPr>
          <p:nvPr/>
        </p:nvSpPr>
        <p:spPr bwMode="auto">
          <a:xfrm>
            <a:off x="6718300" y="3289300"/>
            <a:ext cx="914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Application Systems</a:t>
            </a:r>
          </a:p>
        </p:txBody>
      </p:sp>
      <p:sp>
        <p:nvSpPr>
          <p:cNvPr id="33834" name="Rectangle 42"/>
          <p:cNvSpPr>
            <a:spLocks noChangeArrowheads="1"/>
          </p:cNvSpPr>
          <p:nvPr/>
        </p:nvSpPr>
        <p:spPr bwMode="auto">
          <a:xfrm>
            <a:off x="2209800" y="3289300"/>
            <a:ext cx="914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pPr algn="ctr">
              <a:spcBef>
                <a:spcPct val="50000"/>
              </a:spcBef>
            </a:pPr>
            <a:r>
              <a:rPr lang="en-US" altLang="en-US" sz="1100" b="0" i="0">
                <a:latin typeface="Arial" charset="0"/>
                <a:cs typeface="Times New Roman" pitchFamily="18" charset="0"/>
              </a:rPr>
              <a:t>Knowledge Discovery Systems</a:t>
            </a:r>
          </a:p>
        </p:txBody>
      </p:sp>
      <p:sp>
        <p:nvSpPr>
          <p:cNvPr id="33835" name="Line 43"/>
          <p:cNvSpPr>
            <a:spLocks noChangeShapeType="1"/>
          </p:cNvSpPr>
          <p:nvPr/>
        </p:nvSpPr>
        <p:spPr bwMode="auto">
          <a:xfrm flipV="1">
            <a:off x="2641600" y="2819400"/>
            <a:ext cx="0" cy="457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6" name="Line 44"/>
          <p:cNvSpPr>
            <a:spLocks noChangeShapeType="1"/>
          </p:cNvSpPr>
          <p:nvPr/>
        </p:nvSpPr>
        <p:spPr bwMode="auto">
          <a:xfrm flipV="1">
            <a:off x="4470400" y="2819400"/>
            <a:ext cx="0" cy="457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7" name="Line 45"/>
          <p:cNvSpPr>
            <a:spLocks noChangeShapeType="1"/>
          </p:cNvSpPr>
          <p:nvPr/>
        </p:nvSpPr>
        <p:spPr bwMode="auto">
          <a:xfrm flipV="1">
            <a:off x="5918200" y="2819400"/>
            <a:ext cx="0" cy="457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8" name="Line 46"/>
          <p:cNvSpPr>
            <a:spLocks noChangeShapeType="1"/>
          </p:cNvSpPr>
          <p:nvPr/>
        </p:nvSpPr>
        <p:spPr bwMode="auto">
          <a:xfrm flipV="1">
            <a:off x="7137400" y="2819400"/>
            <a:ext cx="0" cy="457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9" name="AutoShape 47"/>
          <p:cNvSpPr>
            <a:spLocks/>
          </p:cNvSpPr>
          <p:nvPr/>
        </p:nvSpPr>
        <p:spPr bwMode="auto">
          <a:xfrm rot="5400000">
            <a:off x="4613275" y="1981200"/>
            <a:ext cx="381000" cy="4191000"/>
          </a:xfrm>
          <a:prstGeom prst="leftBrace">
            <a:avLst>
              <a:gd name="adj1" fmla="val 91667"/>
              <a:gd name="adj2" fmla="val 50000"/>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endParaRPr lang="en-US" altLang="en-US"/>
          </a:p>
        </p:txBody>
      </p:sp>
      <p:sp>
        <p:nvSpPr>
          <p:cNvPr id="33840" name="AutoShape 48"/>
          <p:cNvSpPr>
            <a:spLocks/>
          </p:cNvSpPr>
          <p:nvPr/>
        </p:nvSpPr>
        <p:spPr bwMode="auto">
          <a:xfrm rot="5400000" flipV="1">
            <a:off x="4737100" y="800100"/>
            <a:ext cx="152400" cy="6019800"/>
          </a:xfrm>
          <a:prstGeom prst="rightBracket">
            <a:avLst>
              <a:gd name="adj" fmla="val 3291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endParaRPr lang="en-US" altLang="en-US"/>
          </a:p>
        </p:txBody>
      </p:sp>
      <p:sp>
        <p:nvSpPr>
          <p:cNvPr id="33841" name="AutoShape 49"/>
          <p:cNvSpPr>
            <a:spLocks/>
          </p:cNvSpPr>
          <p:nvPr/>
        </p:nvSpPr>
        <p:spPr bwMode="auto">
          <a:xfrm>
            <a:off x="1651000" y="1600200"/>
            <a:ext cx="76200" cy="1295400"/>
          </a:xfrm>
          <a:prstGeom prst="leftBrace">
            <a:avLst>
              <a:gd name="adj1" fmla="val 1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i="1">
                <a:solidFill>
                  <a:schemeClr val="tx1"/>
                </a:solidFill>
                <a:latin typeface="Times" pitchFamily="18" charset="0"/>
              </a:defRPr>
            </a:lvl1pPr>
            <a:lvl2pPr marL="742950" indent="-285750">
              <a:defRPr sz="2400" b="1" i="1">
                <a:solidFill>
                  <a:schemeClr val="tx1"/>
                </a:solidFill>
                <a:latin typeface="Times" pitchFamily="18" charset="0"/>
              </a:defRPr>
            </a:lvl2pPr>
            <a:lvl3pPr marL="1143000" indent="-228600">
              <a:defRPr sz="2400" b="1" i="1">
                <a:solidFill>
                  <a:schemeClr val="tx1"/>
                </a:solidFill>
                <a:latin typeface="Times" pitchFamily="18" charset="0"/>
              </a:defRPr>
            </a:lvl3pPr>
            <a:lvl4pPr marL="1600200" indent="-228600">
              <a:defRPr sz="2400" b="1" i="1">
                <a:solidFill>
                  <a:schemeClr val="tx1"/>
                </a:solidFill>
                <a:latin typeface="Times" pitchFamily="18" charset="0"/>
              </a:defRPr>
            </a:lvl4pPr>
            <a:lvl5pPr marL="2057400" indent="-228600">
              <a:defRPr sz="2400" b="1" i="1">
                <a:solidFill>
                  <a:schemeClr val="tx1"/>
                </a:solidFill>
                <a:latin typeface="Times" pitchFamily="18" charset="0"/>
              </a:defRPr>
            </a:lvl5pPr>
            <a:lvl6pPr marL="2514600" indent="-228600" eaLnBrk="0" fontAlgn="base" hangingPunct="0">
              <a:spcBef>
                <a:spcPct val="0"/>
              </a:spcBef>
              <a:spcAft>
                <a:spcPct val="0"/>
              </a:spcAft>
              <a:defRPr sz="2400" b="1" i="1">
                <a:solidFill>
                  <a:schemeClr val="tx1"/>
                </a:solidFill>
                <a:latin typeface="Times" pitchFamily="18" charset="0"/>
              </a:defRPr>
            </a:lvl6pPr>
            <a:lvl7pPr marL="2971800" indent="-228600" eaLnBrk="0" fontAlgn="base" hangingPunct="0">
              <a:spcBef>
                <a:spcPct val="0"/>
              </a:spcBef>
              <a:spcAft>
                <a:spcPct val="0"/>
              </a:spcAft>
              <a:defRPr sz="2400" b="1" i="1">
                <a:solidFill>
                  <a:schemeClr val="tx1"/>
                </a:solidFill>
                <a:latin typeface="Times" pitchFamily="18" charset="0"/>
              </a:defRPr>
            </a:lvl7pPr>
            <a:lvl8pPr marL="3429000" indent="-228600" eaLnBrk="0" fontAlgn="base" hangingPunct="0">
              <a:spcBef>
                <a:spcPct val="0"/>
              </a:spcBef>
              <a:spcAft>
                <a:spcPct val="0"/>
              </a:spcAft>
              <a:defRPr sz="2400" b="1" i="1">
                <a:solidFill>
                  <a:schemeClr val="tx1"/>
                </a:solidFill>
                <a:latin typeface="Times" pitchFamily="18" charset="0"/>
              </a:defRPr>
            </a:lvl8pPr>
            <a:lvl9pPr marL="3886200" indent="-228600" eaLnBrk="0" fontAlgn="base" hangingPunct="0">
              <a:spcBef>
                <a:spcPct val="0"/>
              </a:spcBef>
              <a:spcAft>
                <a:spcPct val="0"/>
              </a:spcAft>
              <a:defRPr sz="2400" b="1" i="1">
                <a:solidFill>
                  <a:schemeClr val="tx1"/>
                </a:solidFill>
                <a:latin typeface="Times" pitchFamily="18" charset="0"/>
              </a:defRPr>
            </a:lvl9pPr>
          </a:lstStyle>
          <a:p>
            <a:endParaRPr lang="en-US" altLang="en-US"/>
          </a:p>
        </p:txBody>
      </p:sp>
      <p:sp>
        <p:nvSpPr>
          <p:cNvPr id="33842" name="Rectangle 51"/>
          <p:cNvSpPr>
            <a:spLocks noGrp="1" noChangeArrowheads="1"/>
          </p:cNvSpPr>
          <p:nvPr>
            <p:ph type="title"/>
          </p:nvPr>
        </p:nvSpPr>
        <p:spPr/>
        <p:txBody>
          <a:bodyPr>
            <a:normAutofit fontScale="90000"/>
          </a:bodyPr>
          <a:lstStyle/>
          <a:p>
            <a:pPr eaLnBrk="1" hangingPunct="1"/>
            <a:r>
              <a:rPr lang="en-US" altLang="en-US" smtClean="0"/>
              <a:t>Overview of Knowledge Management Solutions</a:t>
            </a:r>
          </a:p>
        </p:txBody>
      </p:sp>
      <p:sp>
        <p:nvSpPr>
          <p:cNvPr id="2" name="Slide Number Placeholder 1"/>
          <p:cNvSpPr>
            <a:spLocks noGrp="1"/>
          </p:cNvSpPr>
          <p:nvPr>
            <p:ph type="sldNum" sz="quarter" idx="12"/>
          </p:nvPr>
        </p:nvSpPr>
        <p:spPr/>
        <p:txBody>
          <a:bodyPr/>
          <a:lstStyle/>
          <a:p>
            <a:fld id="{B2E69481-C428-4771-9FA9-CCBED72DD0C4}" type="slidenum">
              <a:rPr lang="en-US" smtClean="0"/>
              <a:t>8</a:t>
            </a:fld>
            <a:endParaRPr lang="en-US"/>
          </a:p>
        </p:txBody>
      </p:sp>
    </p:spTree>
    <p:extLst>
      <p:ext uri="{BB962C8B-B14F-4D97-AF65-F5344CB8AC3E}">
        <p14:creationId xmlns:p14="http://schemas.microsoft.com/office/powerpoint/2010/main" val="3404966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p:cNvSpPr>
            <a:spLocks noGrp="1" noChangeArrowheads="1"/>
          </p:cNvSpPr>
          <p:nvPr>
            <p:ph type="ctrTitle"/>
          </p:nvPr>
        </p:nvSpPr>
        <p:spPr>
          <a:xfrm>
            <a:off x="762000" y="1066800"/>
            <a:ext cx="7772400" cy="2362200"/>
          </a:xfrm>
        </p:spPr>
        <p:txBody>
          <a:bodyPr/>
          <a:lstStyle/>
          <a:p>
            <a:pPr algn="ctr"/>
            <a:r>
              <a:rPr lang="en-US" altLang="zh-TW" dirty="0" smtClean="0">
                <a:ea typeface="新細明體" pitchFamily="18" charset="-120"/>
              </a:rPr>
              <a:t>5.1 </a:t>
            </a:r>
            <a:r>
              <a:rPr lang="en-US" altLang="zh-TW" dirty="0" smtClean="0">
                <a:ea typeface="新細明體" pitchFamily="18" charset="-120"/>
              </a:rPr>
              <a:t/>
            </a:r>
            <a:br>
              <a:rPr lang="en-US" altLang="zh-TW" dirty="0" smtClean="0">
                <a:ea typeface="新細明體" pitchFamily="18" charset="-120"/>
              </a:rPr>
            </a:br>
            <a:r>
              <a:rPr lang="en-US" altLang="zh-TW" dirty="0" smtClean="0">
                <a:ea typeface="新細明體" pitchFamily="18" charset="-120"/>
              </a:rPr>
              <a:t>KNOWLEDGE MANAGEMENT INFRASTRUCTURES</a:t>
            </a:r>
            <a:endParaRPr lang="en-US" altLang="zh-TW" dirty="0">
              <a:ea typeface="新細明體" pitchFamily="18" charset="-12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9</a:t>
            </a:fld>
            <a:endParaRPr lang="en-US"/>
          </a:p>
        </p:txBody>
      </p:sp>
    </p:spTree>
    <p:extLst>
      <p:ext uri="{BB962C8B-B14F-4D97-AF65-F5344CB8AC3E}">
        <p14:creationId xmlns:p14="http://schemas.microsoft.com/office/powerpoint/2010/main" val="8766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TotalTime>
  <Words>1180</Words>
  <Application>Microsoft Office PowerPoint</Application>
  <PresentationFormat>On-screen Show (4:3)</PresentationFormat>
  <Paragraphs>205</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Chapter Objectives</vt:lpstr>
      <vt:lpstr>Knowledge Management </vt:lpstr>
      <vt:lpstr>Knowledge Resources</vt:lpstr>
      <vt:lpstr>Knowledge Management Solutions</vt:lpstr>
      <vt:lpstr>Knowledge Management Systems</vt:lpstr>
      <vt:lpstr>An Overview of Knowledge Management Solutions</vt:lpstr>
      <vt:lpstr>Overview of Knowledge Management Solutions</vt:lpstr>
      <vt:lpstr>5.1  KNOWLEDGE MANAGEMENT INFRASTRUCTURES</vt:lpstr>
      <vt:lpstr>Knowledge Management Infrastructure</vt:lpstr>
      <vt:lpstr>Organizational Culture</vt:lpstr>
      <vt:lpstr>Organizational Structure</vt:lpstr>
      <vt:lpstr>Information Technology Infrastructure</vt:lpstr>
      <vt:lpstr>Common Knowledge</vt:lpstr>
      <vt:lpstr>Physical Environment</vt:lpstr>
      <vt:lpstr>Knowledge Management Infrastructure</vt:lpstr>
      <vt:lpstr>5.2  KNOWLEDGE MANAGEMENT MECHANISMS &amp; TECHNOLOGIES</vt:lpstr>
      <vt:lpstr>Knowledge Management Technologies</vt:lpstr>
      <vt:lpstr>Knowledge Management Technologies</vt:lpstr>
      <vt:lpstr>KM Processes, Mechanisms, and Technologies </vt:lpstr>
      <vt:lpstr>5.3  KNOWLEDGE MANAGEMENT SYSTEMS</vt:lpstr>
      <vt:lpstr>Knowledge Management Systems</vt:lpstr>
      <vt:lpstr>Knowledge Discovery Systems</vt:lpstr>
      <vt:lpstr>Knowledge Capture Systems</vt:lpstr>
      <vt:lpstr>Knowledge Sharing Systems</vt:lpstr>
      <vt:lpstr>Knowledge Application Systems</vt:lpstr>
      <vt:lpstr>5.4  KNOWLEDGE MANAGEMENT PROCESSES</vt:lpstr>
      <vt:lpstr>Knowledge Management Processes</vt:lpstr>
      <vt:lpstr>Knowledge Discovery</vt:lpstr>
      <vt:lpstr>Knowledge Capture</vt:lpstr>
      <vt:lpstr>Externalization and Internalization</vt:lpstr>
      <vt:lpstr>Knowledge Sharing</vt:lpstr>
      <vt:lpstr>Direction &amp; Routines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Concept of Strategy</dc:title>
  <dc:creator>User</dc:creator>
  <cp:lastModifiedBy>Rhian Indradewa</cp:lastModifiedBy>
  <cp:revision>140</cp:revision>
  <dcterms:created xsi:type="dcterms:W3CDTF">2013-08-01T03:39:28Z</dcterms:created>
  <dcterms:modified xsi:type="dcterms:W3CDTF">2019-04-11T08:00:24Z</dcterms:modified>
</cp:coreProperties>
</file>