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0"/>
  </p:notesMasterIdLst>
  <p:handoutMasterIdLst>
    <p:handoutMasterId r:id="rId51"/>
  </p:handoutMasterIdLst>
  <p:sldIdLst>
    <p:sldId id="376" r:id="rId2"/>
    <p:sldId id="611" r:id="rId3"/>
    <p:sldId id="612" r:id="rId4"/>
    <p:sldId id="613" r:id="rId5"/>
    <p:sldId id="614" r:id="rId6"/>
    <p:sldId id="615" r:id="rId7"/>
    <p:sldId id="618" r:id="rId8"/>
    <p:sldId id="619" r:id="rId9"/>
    <p:sldId id="620" r:id="rId10"/>
    <p:sldId id="622" r:id="rId11"/>
    <p:sldId id="623" r:id="rId12"/>
    <p:sldId id="585" r:id="rId13"/>
    <p:sldId id="624" r:id="rId14"/>
    <p:sldId id="625" r:id="rId15"/>
    <p:sldId id="626" r:id="rId16"/>
    <p:sldId id="627" r:id="rId17"/>
    <p:sldId id="628" r:id="rId18"/>
    <p:sldId id="629" r:id="rId19"/>
    <p:sldId id="630" r:id="rId20"/>
    <p:sldId id="631" r:id="rId21"/>
    <p:sldId id="632" r:id="rId22"/>
    <p:sldId id="633" r:id="rId23"/>
    <p:sldId id="634" r:id="rId24"/>
    <p:sldId id="635" r:id="rId25"/>
    <p:sldId id="636" r:id="rId26"/>
    <p:sldId id="637" r:id="rId27"/>
    <p:sldId id="640" r:id="rId28"/>
    <p:sldId id="641" r:id="rId29"/>
    <p:sldId id="587" r:id="rId30"/>
    <p:sldId id="588" r:id="rId31"/>
    <p:sldId id="589" r:id="rId32"/>
    <p:sldId id="590" r:id="rId33"/>
    <p:sldId id="591" r:id="rId34"/>
    <p:sldId id="592" r:id="rId35"/>
    <p:sldId id="593" r:id="rId36"/>
    <p:sldId id="594" r:id="rId37"/>
    <p:sldId id="595" r:id="rId38"/>
    <p:sldId id="596" r:id="rId39"/>
    <p:sldId id="597" r:id="rId40"/>
    <p:sldId id="600" r:id="rId41"/>
    <p:sldId id="602" r:id="rId42"/>
    <p:sldId id="604" r:id="rId43"/>
    <p:sldId id="605" r:id="rId44"/>
    <p:sldId id="606" r:id="rId45"/>
    <p:sldId id="607" r:id="rId46"/>
    <p:sldId id="608" r:id="rId47"/>
    <p:sldId id="609" r:id="rId48"/>
    <p:sldId id="61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592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0426B-97E2-417F-86CC-B1CAF40C0B2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70896" y="663714"/>
            <a:ext cx="559670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WEEK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6</a:t>
            </a:r>
            <a:r>
              <a:rPr lang="en-US" sz="16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endParaRPr lang="en-US" sz="1600" b="1" dirty="0">
              <a:solidFill>
                <a:srgbClr val="9F0F1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22860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KNOWLEDGE </a:t>
            </a:r>
          </a:p>
          <a:p>
            <a:pPr algn="ctr"/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CREATION, ARCHITECTURE, CAPTURE AND CODIFICATION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14342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BF6-D5A9-4B82-9287-DE504AE69534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KNOWLEDGE ARCHITECTURE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772400" cy="4043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The technical core:  Enhance communication as well as ensure effective knowledge sharing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The total technology (hardware, software, and the specialized human resources) required to operate the knowledge environment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Accuracy, speed, reliability, security, and integrity </a:t>
            </a:r>
          </a:p>
        </p:txBody>
      </p:sp>
    </p:spTree>
    <p:extLst>
      <p:ext uri="{BB962C8B-B14F-4D97-AF65-F5344CB8AC3E}">
        <p14:creationId xmlns:p14="http://schemas.microsoft.com/office/powerpoint/2010/main" val="309797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2362200"/>
          </a:xfrm>
        </p:spPr>
        <p:txBody>
          <a:bodyPr/>
          <a:lstStyle/>
          <a:p>
            <a:pPr algn="ctr"/>
            <a:r>
              <a:rPr lang="en-US" altLang="en-US" dirty="0" smtClean="0"/>
              <a:t>6.2 KNOWLEDGE </a:t>
            </a:r>
            <a:r>
              <a:rPr lang="en-US" altLang="en-US" dirty="0"/>
              <a:t>CAPTURE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6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Knowledge Capture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The process of </a:t>
            </a:r>
            <a:r>
              <a:rPr lang="en-US" altLang="zh-TW" sz="2800" i="1" smtClean="0"/>
              <a:t>retrieving </a:t>
            </a:r>
            <a:r>
              <a:rPr lang="en-US" altLang="zh-TW" sz="2800" smtClean="0"/>
              <a:t>either explicit or tacit knowledge that resides within people, artifacts, or organizational entities. </a:t>
            </a:r>
          </a:p>
          <a:p>
            <a:pPr eaLnBrk="1" hangingPunct="1"/>
            <a:r>
              <a:rPr lang="en-US" altLang="zh-TW" sz="2800" smtClean="0"/>
              <a:t>Knowledge captured might reside outside the organizational boundaries, including consultants, competitors, customers, suppliers, and prior employers of the organization’s new employees. </a:t>
            </a:r>
          </a:p>
          <a:p>
            <a:pPr eaLnBrk="1" hangingPunct="1"/>
            <a:r>
              <a:rPr lang="en-US" altLang="zh-TW" sz="2800" smtClean="0"/>
              <a:t>Externalization vs Internalization</a:t>
            </a:r>
            <a:endParaRPr lang="zh-CN" altLang="en-US" sz="280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28CECB0-793A-44A4-988F-846DD0DD9800}" type="slidenum">
              <a:rPr lang="zh-CN" altLang="en-US" sz="1200">
                <a:solidFill>
                  <a:srgbClr val="045C75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zh-CN" altLang="en-US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5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9528-6914-4487-907E-22168FC43BC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On-Site Observation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Process of observing, interpreting, and recording problem-solving behavior while it takes place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More listening than talking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Some experts do not like to be observed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Fear of ‘giving away’ expertise is a concern by the one observed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Process can be distracting to others in the setting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Continuous shuttle process important</a:t>
            </a:r>
          </a:p>
        </p:txBody>
      </p:sp>
    </p:spTree>
    <p:extLst>
      <p:ext uri="{BB962C8B-B14F-4D97-AF65-F5344CB8AC3E}">
        <p14:creationId xmlns:p14="http://schemas.microsoft.com/office/powerpoint/2010/main" val="934550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BF0-68C0-4970-9C38-E1F26D90169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Brainstorming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Unstructured approach to generating ideas about a problem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All possible solutions considered equally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Emphasis is on frequency of responses during the session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Idea generation, followed by idea evaluation</a:t>
            </a:r>
          </a:p>
        </p:txBody>
      </p:sp>
    </p:spTree>
    <p:extLst>
      <p:ext uri="{BB962C8B-B14F-4D97-AF65-F5344CB8AC3E}">
        <p14:creationId xmlns:p14="http://schemas.microsoft.com/office/powerpoint/2010/main" val="258465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9C882-A2A2-41C1-9EB9-3CA7AB20F4A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Brainstorming Procedure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Introduce brainstorming session</a:t>
            </a:r>
          </a:p>
          <a:p>
            <a:r>
              <a:rPr lang="en-US" altLang="en-US"/>
              <a:t>Give experts a problem to consider</a:t>
            </a:r>
          </a:p>
          <a:p>
            <a:r>
              <a:rPr lang="en-US" altLang="en-US"/>
              <a:t>Prompt experts to generate ideas</a:t>
            </a:r>
          </a:p>
          <a:p>
            <a:r>
              <a:rPr lang="en-US" altLang="en-US"/>
              <a:t>Watch for signs of convergence</a:t>
            </a:r>
          </a:p>
          <a:p>
            <a:r>
              <a:rPr lang="en-US" altLang="en-US"/>
              <a:t>Call for a vote or a consensus to reach agreement</a:t>
            </a:r>
          </a:p>
        </p:txBody>
      </p:sp>
    </p:spTree>
    <p:extLst>
      <p:ext uri="{BB962C8B-B14F-4D97-AF65-F5344CB8AC3E}">
        <p14:creationId xmlns:p14="http://schemas.microsoft.com/office/powerpoint/2010/main" val="2531941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C4F2-A50F-4172-BD6E-C6885FAB538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Electronic Brainstorming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Computer-aided approach to dealing with multiple experts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Begins with a presession plan that identifies objectives and structures the agenda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Experts gain leverage from anonymity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Allows two or more experts to provide opinions through PCs without having to wait their turn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Protects shy experts and prevents tagging comments to individuals</a:t>
            </a:r>
          </a:p>
        </p:txBody>
      </p:sp>
    </p:spTree>
    <p:extLst>
      <p:ext uri="{BB962C8B-B14F-4D97-AF65-F5344CB8AC3E}">
        <p14:creationId xmlns:p14="http://schemas.microsoft.com/office/powerpoint/2010/main" val="920520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61C0-48B5-4583-A519-9CC00040720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Protocol Analysis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Think-aloud method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Expert keeps talking, speaking out loud while solving a problem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Effective source of information on cognitive processes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Makes expert cognizant of the processes being described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Provides wealth of information toward knowledge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25314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8C4D-8DD6-408D-9352-A8E816230B9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Consensus Decision Making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Clear agreement regarding the best solution to a problem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As a tool, it follows brainstorming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Procedure ensures fairness and standardization in the way experts arrive at a consensus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 bit tedious and can take hours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rigidity of the consensus method can be a problem for many experts</a:t>
            </a:r>
          </a:p>
        </p:txBody>
      </p:sp>
    </p:spTree>
    <p:extLst>
      <p:ext uri="{BB962C8B-B14F-4D97-AF65-F5344CB8AC3E}">
        <p14:creationId xmlns:p14="http://schemas.microsoft.com/office/powerpoint/2010/main" val="173271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6A7C-5759-4939-8E50-09D1A4A867F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Repertory Grid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Domain expert viewed as a scientist who categorizes a problem domain using his or her own model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Grid used to capture and evaluate the expert’s model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Experts see problems based on reasoning that has stood test of time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 representation of the experts’ way of looking at a particular problem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 grid is a scale or a bipolar construct on which elements are placed within gradations</a:t>
            </a:r>
          </a:p>
        </p:txBody>
      </p:sp>
    </p:spTree>
    <p:extLst>
      <p:ext uri="{BB962C8B-B14F-4D97-AF65-F5344CB8AC3E}">
        <p14:creationId xmlns:p14="http://schemas.microsoft.com/office/powerpoint/2010/main" val="326782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2362200"/>
          </a:xfrm>
        </p:spPr>
        <p:txBody>
          <a:bodyPr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6.1 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KNOWLEDGE </a:t>
            </a:r>
            <a:r>
              <a:rPr lang="en-US" altLang="zh-TW" dirty="0">
                <a:ea typeface="新細明體" pitchFamily="18" charset="-120"/>
              </a:rPr>
              <a:t>CREATION AND KNOWLEDGE ARCHITECTURE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66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188C-3FB8-4D1D-971B-A8DCE785690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Repertory Grid (cont’d)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Benefit:  May prompt the expert to think more seriously about the problem and how to solve it.</a:t>
            </a:r>
          </a:p>
          <a:p>
            <a:r>
              <a:rPr lang="en-US" altLang="en-US" sz="2800"/>
              <a:t>Drawback:  Difficult to manage when large grids are accompanied by complex details</a:t>
            </a:r>
          </a:p>
          <a:p>
            <a:r>
              <a:rPr lang="en-US" altLang="en-US" sz="2800"/>
              <a:t>Because of difficulty in simplicity and manageability, the tool is normally used in the early stages of knowledge capture</a:t>
            </a:r>
          </a:p>
        </p:txBody>
      </p:sp>
    </p:spTree>
    <p:extLst>
      <p:ext uri="{BB962C8B-B14F-4D97-AF65-F5344CB8AC3E}">
        <p14:creationId xmlns:p14="http://schemas.microsoft.com/office/powerpoint/2010/main" val="2956975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C246-6D2A-4E6C-BAA3-676CB7B3015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altLang="en-US"/>
              <a:t>Nominal Group Technique (NGT)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Mitigates the process losses associated with multiple experts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An alternative to the consensus technique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Provides an interface between consensus and brainstorming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Panel of experts becomes a “nominal” group whose meetings structured in order to effectively pool individual judgment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An ideawriting or idea generation technique</a:t>
            </a:r>
          </a:p>
        </p:txBody>
      </p:sp>
    </p:spTree>
    <p:extLst>
      <p:ext uri="{BB962C8B-B14F-4D97-AF65-F5344CB8AC3E}">
        <p14:creationId xmlns:p14="http://schemas.microsoft.com/office/powerpoint/2010/main" val="54911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04F1-677F-47E2-810A-E3D56E1B717C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NGT (cont’d)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Technique can be time consuming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Has been known to promote impatience among experts who must listen to discussions with other experts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With experts sharing expertise, things can jell in adopting the best solution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NGT is ideal in situations of uncertainty regarding the nature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3903394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F1AC-7F28-4BDD-9A0A-6A7BC7F673C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NGT (cont’d)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Effective in multiple expert knowledge capture, especially when minimizing differences in status among experts is important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 NGT, each expert has an equal chance to express ideas in parallel with other experts in the group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With discussion accommodated in sequential order, NGT can be a more efficient and productive approach than brainstorming</a:t>
            </a:r>
          </a:p>
        </p:txBody>
      </p:sp>
    </p:spTree>
    <p:extLst>
      <p:ext uri="{BB962C8B-B14F-4D97-AF65-F5344CB8AC3E}">
        <p14:creationId xmlns:p14="http://schemas.microsoft.com/office/powerpoint/2010/main" val="3327632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A670-AE49-4C0D-B5F0-84EA6280AB3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Delphi Method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 survey of experts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 series of questionnaires used to pool experts’ responses in order to solve a difficult problem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Each expert’s contributions shared with rest of experts by using results of one questionnaire to construct the next questionnaire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Anonymous response</a:t>
            </a:r>
          </a:p>
        </p:txBody>
      </p:sp>
    </p:spTree>
    <p:extLst>
      <p:ext uri="{BB962C8B-B14F-4D97-AF65-F5344CB8AC3E}">
        <p14:creationId xmlns:p14="http://schemas.microsoft.com/office/powerpoint/2010/main" val="852014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9D1-D5CA-4AFA-ACC5-BE7CA26A38D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Delphi Method (cont’d)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Controlled feedback</a:t>
            </a:r>
          </a:p>
          <a:p>
            <a:r>
              <a:rPr lang="en-US" altLang="en-US"/>
              <a:t>Statistical group response</a:t>
            </a:r>
          </a:p>
          <a:p>
            <a:r>
              <a:rPr lang="en-US" altLang="en-US"/>
              <a:t>Experts often lack necessary knowledge on which to base final judgment</a:t>
            </a:r>
          </a:p>
          <a:p>
            <a:r>
              <a:rPr lang="en-US" altLang="en-US"/>
              <a:t>Poorly designed questionnaire could cause all kinds of problems</a:t>
            </a:r>
          </a:p>
        </p:txBody>
      </p:sp>
    </p:spTree>
    <p:extLst>
      <p:ext uri="{BB962C8B-B14F-4D97-AF65-F5344CB8AC3E}">
        <p14:creationId xmlns:p14="http://schemas.microsoft.com/office/powerpoint/2010/main" val="2981985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A5B3-9EF5-4DE1-AFED-DB589D63C81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52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Concept Mapping</a:t>
            </a:r>
          </a:p>
        </p:txBody>
      </p:sp>
      <p:sp>
        <p:nvSpPr>
          <p:cNvPr id="152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network of concepts, consisting of nodes and links</a:t>
            </a:r>
          </a:p>
          <a:p>
            <a:r>
              <a:rPr lang="en-US" altLang="en-US"/>
              <a:t>A node represents a concept and a link represents the relationship between concepts.  See Fig. 6.5</a:t>
            </a:r>
          </a:p>
          <a:p>
            <a:r>
              <a:rPr lang="en-US" altLang="en-US"/>
              <a:t>An effective way for a group to function without losing their individuality</a:t>
            </a:r>
          </a:p>
        </p:txBody>
      </p:sp>
    </p:spTree>
    <p:extLst>
      <p:ext uri="{BB962C8B-B14F-4D97-AF65-F5344CB8AC3E}">
        <p14:creationId xmlns:p14="http://schemas.microsoft.com/office/powerpoint/2010/main" val="3227603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DC7F-AAAA-4EBB-BA6D-1315EA94350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Blackboarding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Assumes all participants are experts with unique experience</a:t>
            </a:r>
          </a:p>
          <a:p>
            <a:pPr>
              <a:lnSpc>
                <a:spcPct val="90000"/>
              </a:lnSpc>
            </a:pPr>
            <a:r>
              <a:rPr lang="en-US" altLang="en-US"/>
              <a:t>Each expert has equal chance to contribute to the solution via the blackboard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Process continues until the problem has been solved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Diverse approaches to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248997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8679-E16A-455C-8C88-A7A6F5D56E29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Blackboarding (cont’d)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Participants share a common language for interaction</a:t>
            </a:r>
          </a:p>
          <a:p>
            <a:r>
              <a:rPr lang="en-US" altLang="en-US"/>
              <a:t>Flexible representation of information</a:t>
            </a:r>
          </a:p>
          <a:p>
            <a:r>
              <a:rPr lang="en-US" altLang="en-US"/>
              <a:t>Efficient storage and location of information </a:t>
            </a:r>
          </a:p>
          <a:p>
            <a:r>
              <a:rPr lang="en-US" altLang="en-US"/>
              <a:t>Organized participation</a:t>
            </a:r>
          </a:p>
          <a:p>
            <a:r>
              <a:rPr lang="en-US" altLang="en-US"/>
              <a:t>Iterative approach to problem solving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216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</p:spPr>
        <p:txBody>
          <a:bodyPr/>
          <a:lstStyle/>
          <a:p>
            <a:pPr algn="ctr"/>
            <a:r>
              <a:rPr lang="en-US" altLang="zh-TW" dirty="0" smtClean="0">
                <a:ea typeface="新細明體" pitchFamily="18" charset="-120"/>
              </a:rPr>
              <a:t>6.3 KNOWLEDGE </a:t>
            </a:r>
            <a:r>
              <a:rPr lang="en-US" altLang="zh-TW" dirty="0">
                <a:ea typeface="新細明體" pitchFamily="18" charset="-120"/>
              </a:rPr>
              <a:t>CODIFICATION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6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BE2B-AD31-4CB3-B48F-EC729CAF68B1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KNOWLEDGE CREATION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KM is not a technology; it is an activity enabled by technology and produced by people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An alternative way of creating knowledge is via teamwork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A team compares job experience to job outcome—translates experience into knowledge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Such newly acquired knowledge is carried to the next job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Maturation over time with a specific job turns experience into expertise</a:t>
            </a:r>
          </a:p>
        </p:txBody>
      </p:sp>
    </p:spTree>
    <p:extLst>
      <p:ext uri="{BB962C8B-B14F-4D97-AF65-F5344CB8AC3E}">
        <p14:creationId xmlns:p14="http://schemas.microsoft.com/office/powerpoint/2010/main" val="1870302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8C8A-1E83-4079-8E41-AE0B3F15CA7E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What Is Knowledge Codification?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Organizing and representing knowledge before it is accessed by authorized personnel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The organizing part is usually in the form of a decision tree, a decision table, or a frame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Converting tacit knowledge to explicit knowledge in a usable form 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Converting undocumented to documented information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Making corporate-specific knowledge visible, accessible, and usable for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1980864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B354-EC6A-4A33-84B1-9C966915FC7C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Why Codify?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Diagnosis</a:t>
            </a:r>
            <a:r>
              <a:rPr lang="en-US" altLang="zh-TW" sz="2800">
                <a:ea typeface="新細明體" pitchFamily="18" charset="-120"/>
              </a:rPr>
              <a:t>—addressing identifiable symptoms of specific causal factors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Instruction/training</a:t>
            </a: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Interpretation</a:t>
            </a:r>
            <a:r>
              <a:rPr lang="en-US" altLang="zh-TW" sz="2800">
                <a:ea typeface="新細明體" pitchFamily="18" charset="-120"/>
              </a:rPr>
              <a:t>—promoting training of junior personnel based on captured knowledge of senior employees</a:t>
            </a:r>
            <a:endParaRPr lang="en-US" altLang="zh-TW" sz="2800" u="sng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Planning/scheduling</a:t>
            </a:r>
            <a:r>
              <a:rPr lang="en-US" altLang="zh-TW" sz="2800">
                <a:ea typeface="新細明體" pitchFamily="18" charset="-120"/>
              </a:rPr>
              <a:t>—mapping out an entire course of action before any steps are taken</a:t>
            </a: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Prediction</a:t>
            </a:r>
            <a:r>
              <a:rPr lang="en-US" altLang="zh-TW" sz="2800">
                <a:ea typeface="新細明體" pitchFamily="18" charset="-120"/>
              </a:rPr>
              <a:t>—inferring the likely outcome of a given situation and flashing a proper warning or suggestion for corrective action</a:t>
            </a:r>
          </a:p>
        </p:txBody>
      </p:sp>
    </p:spTree>
    <p:extLst>
      <p:ext uri="{BB962C8B-B14F-4D97-AF65-F5344CB8AC3E}">
        <p14:creationId xmlns:p14="http://schemas.microsoft.com/office/powerpoint/2010/main" val="3891985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3BAF-F27D-47E7-A5BC-83D01A5B9E5A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 sz="4000" dirty="0">
                <a:ea typeface="新細明體" pitchFamily="18" charset="-120"/>
              </a:rPr>
              <a:t>Knowledge Dimensions and </a:t>
            </a:r>
            <a:r>
              <a:rPr lang="en-US" altLang="zh-TW" sz="4000" dirty="0" smtClean="0">
                <a:ea typeface="新細明體" pitchFamily="18" charset="-120"/>
              </a:rPr>
              <a:t>Bottlenecks</a:t>
            </a:r>
            <a:endParaRPr lang="en-US" altLang="zh-TW" sz="4000" dirty="0">
              <a:ea typeface="新細明體" pitchFamily="18" charset="-120"/>
            </a:endParaRPr>
          </a:p>
        </p:txBody>
      </p:sp>
      <p:sp>
        <p:nvSpPr>
          <p:cNvPr id="165905" name="Line 17"/>
          <p:cNvSpPr>
            <a:spLocks noChangeShapeType="1"/>
          </p:cNvSpPr>
          <p:nvPr/>
        </p:nvSpPr>
        <p:spPr bwMode="auto">
          <a:xfrm flipV="1">
            <a:off x="4876800" y="3505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9" name="Oval 21"/>
          <p:cNvSpPr>
            <a:spLocks noChangeArrowheads="1"/>
          </p:cNvSpPr>
          <p:nvPr/>
        </p:nvSpPr>
        <p:spPr bwMode="auto">
          <a:xfrm>
            <a:off x="1866900" y="1828800"/>
            <a:ext cx="5029200" cy="480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0" name="Oval 22"/>
          <p:cNvSpPr>
            <a:spLocks noChangeArrowheads="1"/>
          </p:cNvSpPr>
          <p:nvPr/>
        </p:nvSpPr>
        <p:spPr bwMode="auto">
          <a:xfrm>
            <a:off x="3352800" y="3429000"/>
            <a:ext cx="1676400" cy="1143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zh-TW" altLang="en-US" b="1" u="none">
              <a:ea typeface="新細明體" pitchFamily="18" charset="-12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u="none">
                <a:solidFill>
                  <a:schemeClr val="bg1"/>
                </a:solidFill>
                <a:ea typeface="新細明體" pitchFamily="18" charset="-120"/>
              </a:rPr>
              <a:t>KNOWLEDGE DIMENSION</a:t>
            </a:r>
          </a:p>
        </p:txBody>
      </p:sp>
      <p:sp>
        <p:nvSpPr>
          <p:cNvPr id="165911" name="Oval 23"/>
          <p:cNvSpPr>
            <a:spLocks noChangeArrowheads="1"/>
          </p:cNvSpPr>
          <p:nvPr/>
        </p:nvSpPr>
        <p:spPr bwMode="auto">
          <a:xfrm>
            <a:off x="2590800" y="2667000"/>
            <a:ext cx="3429000" cy="3086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2" name="Line 24"/>
          <p:cNvSpPr>
            <a:spLocks noChangeShapeType="1"/>
          </p:cNvSpPr>
          <p:nvPr/>
        </p:nvSpPr>
        <p:spPr bwMode="auto">
          <a:xfrm flipV="1">
            <a:off x="3886200" y="4552950"/>
            <a:ext cx="228600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3" name="Line 25"/>
          <p:cNvSpPr>
            <a:spLocks noChangeShapeType="1"/>
          </p:cNvSpPr>
          <p:nvPr/>
        </p:nvSpPr>
        <p:spPr bwMode="auto">
          <a:xfrm>
            <a:off x="4686300" y="4419600"/>
            <a:ext cx="95250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5" name="Line 27"/>
          <p:cNvSpPr>
            <a:spLocks noChangeShapeType="1"/>
          </p:cNvSpPr>
          <p:nvPr/>
        </p:nvSpPr>
        <p:spPr bwMode="auto">
          <a:xfrm flipV="1">
            <a:off x="4572000" y="2800350"/>
            <a:ext cx="457200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6" name="Line 28"/>
          <p:cNvSpPr>
            <a:spLocks noChangeShapeType="1"/>
          </p:cNvSpPr>
          <p:nvPr/>
        </p:nvSpPr>
        <p:spPr bwMode="auto">
          <a:xfrm flipH="1" flipV="1">
            <a:off x="3429000" y="2914650"/>
            <a:ext cx="34290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7" name="Line 29"/>
          <p:cNvSpPr>
            <a:spLocks noChangeShapeType="1"/>
          </p:cNvSpPr>
          <p:nvPr/>
        </p:nvSpPr>
        <p:spPr bwMode="auto">
          <a:xfrm flipH="1">
            <a:off x="2667000" y="4038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9" name="Text Box 31"/>
          <p:cNvSpPr txBox="1">
            <a:spLocks noChangeArrowheads="1"/>
          </p:cNvSpPr>
          <p:nvPr/>
        </p:nvSpPr>
        <p:spPr bwMode="auto">
          <a:xfrm>
            <a:off x="3946525" y="1103313"/>
            <a:ext cx="10826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u="none">
              <a:ea typeface="新細明體" pitchFamily="18" charset="-120"/>
            </a:endParaRPr>
          </a:p>
        </p:txBody>
      </p:sp>
      <p:sp>
        <p:nvSpPr>
          <p:cNvPr id="165920" name="Text Box 32"/>
          <p:cNvSpPr txBox="1">
            <a:spLocks noChangeArrowheads="1"/>
          </p:cNvSpPr>
          <p:nvPr/>
        </p:nvSpPr>
        <p:spPr bwMode="auto">
          <a:xfrm>
            <a:off x="3794125" y="2027238"/>
            <a:ext cx="2225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i="1" u="none" dirty="0">
                <a:ea typeface="新細明體" pitchFamily="18" charset="-120"/>
              </a:rPr>
              <a:t>New Knowledge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i="1" u="none" dirty="0">
                <a:ea typeface="新細明體" pitchFamily="18" charset="-120"/>
              </a:rPr>
              <a:t>Diffusion Too Slow</a:t>
            </a:r>
          </a:p>
        </p:txBody>
      </p:sp>
      <p:sp>
        <p:nvSpPr>
          <p:cNvPr id="165922" name="Text Box 34"/>
          <p:cNvSpPr txBox="1">
            <a:spLocks noChangeArrowheads="1"/>
          </p:cNvSpPr>
          <p:nvPr/>
        </p:nvSpPr>
        <p:spPr bwMode="auto">
          <a:xfrm>
            <a:off x="1981200" y="2659063"/>
            <a:ext cx="609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zh-TW" altLang="en-US" u="none">
              <a:ea typeface="新細明體" pitchFamily="18" charset="-120"/>
            </a:endParaRPr>
          </a:p>
        </p:txBody>
      </p:sp>
      <p:sp>
        <p:nvSpPr>
          <p:cNvPr id="165923" name="Text Box 35"/>
          <p:cNvSpPr txBox="1">
            <a:spLocks noChangeArrowheads="1"/>
          </p:cNvSpPr>
          <p:nvPr/>
        </p:nvSpPr>
        <p:spPr bwMode="auto">
          <a:xfrm>
            <a:off x="2117725" y="2725738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u="none">
              <a:ea typeface="新細明體" pitchFamily="18" charset="-120"/>
            </a:endParaRPr>
          </a:p>
        </p:txBody>
      </p:sp>
      <p:sp>
        <p:nvSpPr>
          <p:cNvPr id="165924" name="Text Box 36"/>
          <p:cNvSpPr txBox="1">
            <a:spLocks noChangeArrowheads="1"/>
          </p:cNvSpPr>
          <p:nvPr/>
        </p:nvSpPr>
        <p:spPr bwMode="auto">
          <a:xfrm>
            <a:off x="1752600" y="2819400"/>
            <a:ext cx="152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u="none" dirty="0">
                <a:ea typeface="新細明體" pitchFamily="18" charset="-120"/>
              </a:rPr>
              <a:t>Knowledge is Not Shared</a:t>
            </a:r>
          </a:p>
        </p:txBody>
      </p:sp>
      <p:sp>
        <p:nvSpPr>
          <p:cNvPr id="165925" name="Text Box 37"/>
          <p:cNvSpPr txBox="1">
            <a:spLocks noChangeArrowheads="1"/>
          </p:cNvSpPr>
          <p:nvPr/>
        </p:nvSpPr>
        <p:spPr bwMode="auto">
          <a:xfrm>
            <a:off x="1866900" y="4614863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i="1" u="none" dirty="0">
                <a:ea typeface="新細明體" pitchFamily="18" charset="-120"/>
              </a:rPr>
              <a:t>Recorded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i="1" u="none" dirty="0">
                <a:ea typeface="新細明體" pitchFamily="18" charset="-120"/>
              </a:rPr>
              <a:t>Knowledge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i="1" u="none" dirty="0">
                <a:ea typeface="新細明體" pitchFamily="18" charset="-120"/>
              </a:rPr>
              <a:t>       Difficult to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i="1" u="none" dirty="0">
                <a:ea typeface="新細明體" pitchFamily="18" charset="-120"/>
              </a:rPr>
              <a:t>        Access</a:t>
            </a:r>
          </a:p>
        </p:txBody>
      </p:sp>
      <p:sp>
        <p:nvSpPr>
          <p:cNvPr id="165926" name="Text Box 38"/>
          <p:cNvSpPr txBox="1">
            <a:spLocks noChangeArrowheads="1"/>
          </p:cNvSpPr>
          <p:nvPr/>
        </p:nvSpPr>
        <p:spPr bwMode="auto">
          <a:xfrm>
            <a:off x="5943600" y="3309938"/>
            <a:ext cx="1905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i="1" u="none" dirty="0">
                <a:ea typeface="新細明體" pitchFamily="18" charset="-120"/>
              </a:rPr>
              <a:t>People Do Not Know Where Knowledge Resides</a:t>
            </a:r>
          </a:p>
        </p:txBody>
      </p:sp>
      <p:sp>
        <p:nvSpPr>
          <p:cNvPr id="165927" name="Text Box 39"/>
          <p:cNvSpPr txBox="1">
            <a:spLocks noChangeArrowheads="1"/>
          </p:cNvSpPr>
          <p:nvPr/>
        </p:nvSpPr>
        <p:spPr bwMode="auto">
          <a:xfrm>
            <a:off x="2895600" y="3154363"/>
            <a:ext cx="1006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i="1" u="none">
                <a:ea typeface="新細明體" pitchFamily="18" charset="-120"/>
              </a:rPr>
              <a:t>   </a:t>
            </a:r>
            <a:r>
              <a:rPr lang="en-US" altLang="zh-TW" i="1" u="none">
                <a:ea typeface="新細明體" pitchFamily="18" charset="-120"/>
              </a:rPr>
              <a:t>Form</a:t>
            </a:r>
          </a:p>
        </p:txBody>
      </p:sp>
      <p:sp>
        <p:nvSpPr>
          <p:cNvPr id="165928" name="Text Box 40"/>
          <p:cNvSpPr txBox="1">
            <a:spLocks noChangeArrowheads="1"/>
          </p:cNvSpPr>
          <p:nvPr/>
        </p:nvSpPr>
        <p:spPr bwMode="auto">
          <a:xfrm>
            <a:off x="3870325" y="2925764"/>
            <a:ext cx="1292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u="none" dirty="0">
                <a:ea typeface="新細明體" pitchFamily="18" charset="-120"/>
              </a:rPr>
              <a:t>Location</a:t>
            </a:r>
          </a:p>
        </p:txBody>
      </p:sp>
      <p:sp>
        <p:nvSpPr>
          <p:cNvPr id="165929" name="Text Box 41"/>
          <p:cNvSpPr txBox="1">
            <a:spLocks noChangeArrowheads="1"/>
          </p:cNvSpPr>
          <p:nvPr/>
        </p:nvSpPr>
        <p:spPr bwMode="auto">
          <a:xfrm>
            <a:off x="4800600" y="3306763"/>
            <a:ext cx="739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u="none">
                <a:ea typeface="新細明體" pitchFamily="18" charset="-120"/>
              </a:rPr>
              <a:t>Time</a:t>
            </a:r>
          </a:p>
        </p:txBody>
      </p:sp>
      <p:sp>
        <p:nvSpPr>
          <p:cNvPr id="165931" name="Text Box 43"/>
          <p:cNvSpPr txBox="1">
            <a:spLocks noChangeArrowheads="1"/>
          </p:cNvSpPr>
          <p:nvPr/>
        </p:nvSpPr>
        <p:spPr bwMode="auto">
          <a:xfrm>
            <a:off x="4572001" y="3779838"/>
            <a:ext cx="144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u="none" dirty="0">
                <a:ea typeface="新細明體" pitchFamily="18" charset="-120"/>
              </a:rPr>
              <a:t>Knowledge Not Shared</a:t>
            </a:r>
          </a:p>
        </p:txBody>
      </p:sp>
      <p:sp>
        <p:nvSpPr>
          <p:cNvPr id="165932" name="Text Box 44"/>
          <p:cNvSpPr txBox="1">
            <a:spLocks noChangeArrowheads="1"/>
          </p:cNvSpPr>
          <p:nvPr/>
        </p:nvSpPr>
        <p:spPr bwMode="auto">
          <a:xfrm>
            <a:off x="4175125" y="4694238"/>
            <a:ext cx="13652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u="none" dirty="0">
                <a:ea typeface="新細明體" pitchFamily="18" charset="-120"/>
              </a:rPr>
              <a:t>Knowledge Difficult to Access</a:t>
            </a:r>
          </a:p>
        </p:txBody>
      </p:sp>
      <p:sp>
        <p:nvSpPr>
          <p:cNvPr id="165933" name="Text Box 45"/>
          <p:cNvSpPr txBox="1">
            <a:spLocks noChangeArrowheads="1"/>
          </p:cNvSpPr>
          <p:nvPr/>
        </p:nvSpPr>
        <p:spPr bwMode="auto">
          <a:xfrm>
            <a:off x="2971800" y="4329113"/>
            <a:ext cx="13335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u="none" dirty="0">
                <a:ea typeface="新細明體" pitchFamily="18" charset="-120"/>
              </a:rPr>
              <a:t>Difficult to Know Who Has Knowledge (Content)</a:t>
            </a:r>
          </a:p>
        </p:txBody>
      </p:sp>
    </p:spTree>
    <p:extLst>
      <p:ext uri="{BB962C8B-B14F-4D97-AF65-F5344CB8AC3E}">
        <p14:creationId xmlns:p14="http://schemas.microsoft.com/office/powerpoint/2010/main" val="3817013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5A27F-112A-4AD5-95DA-992BFFBFF7ED}" type="slidenum">
              <a:rPr lang="zh-TW" altLang="en-US"/>
              <a:pPr/>
              <a:t>33</a:t>
            </a:fld>
            <a:endParaRPr lang="en-US" altLang="zh-TW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Modes of Conversion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Tacit to tacit</a:t>
            </a:r>
            <a:r>
              <a:rPr lang="en-US" altLang="zh-TW" sz="2800">
                <a:ea typeface="新細明體" pitchFamily="18" charset="-120"/>
              </a:rPr>
              <a:t> knowledge—produces socialization.  Observation and practice are two knowledge capture tools</a:t>
            </a: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Tacit to explicit</a:t>
            </a:r>
            <a:r>
              <a:rPr lang="en-US" altLang="zh-TW" sz="2800">
                <a:ea typeface="新細明體" pitchFamily="18" charset="-120"/>
              </a:rPr>
              <a:t> knowledge— externalizing via analogies or metaphors.  Resulting explicit knowledge can then be stored in repositories</a:t>
            </a: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Explicit to tacit</a:t>
            </a:r>
            <a:r>
              <a:rPr lang="en-US" altLang="zh-TW" sz="2800">
                <a:ea typeface="新細明體" pitchFamily="18" charset="-120"/>
              </a:rPr>
              <a:t> knowledge—internalizing explicit knowledge into tacit knowledge</a:t>
            </a: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Explicit to explicit</a:t>
            </a:r>
            <a:r>
              <a:rPr lang="en-US" altLang="zh-TW" sz="2800">
                <a:ea typeface="新細明體" pitchFamily="18" charset="-120"/>
              </a:rPr>
              <a:t> knowledge—combining or sorting different bodies of explicit knowledge to lead to knew knowledge</a:t>
            </a:r>
          </a:p>
        </p:txBody>
      </p:sp>
    </p:spTree>
    <p:extLst>
      <p:ext uri="{BB962C8B-B14F-4D97-AF65-F5344CB8AC3E}">
        <p14:creationId xmlns:p14="http://schemas.microsoft.com/office/powerpoint/2010/main" val="2523081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A125-FE74-4481-A928-2D401F986DD4}" type="slidenum">
              <a:rPr lang="zh-TW" altLang="en-US"/>
              <a:pPr/>
              <a:t>34</a:t>
            </a:fld>
            <a:endParaRPr lang="en-US" altLang="zh-TW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Things To Consider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What organizational goals will codified knowledge serve?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What knowledge exists in the organization that addresses these goals?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How useful is existing knowledge for codification?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How would one codify knowledge?</a:t>
            </a:r>
          </a:p>
        </p:txBody>
      </p:sp>
    </p:spTree>
    <p:extLst>
      <p:ext uri="{BB962C8B-B14F-4D97-AF65-F5344CB8AC3E}">
        <p14:creationId xmlns:p14="http://schemas.microsoft.com/office/powerpoint/2010/main" val="1090670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9752-27ED-4300-95E1-B620D0F91CAC}" type="slidenum">
              <a:rPr lang="zh-TW" altLang="en-US"/>
              <a:pPr/>
              <a:t>35</a:t>
            </a:fld>
            <a:endParaRPr lang="en-US" altLang="zh-TW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Problems With Codifying Tacit Knowledge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Distinctive style of the expert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Special knowledge capture skills to codify tacit knowledge effectively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Certain knowledge is more of an art than a science and art is difficult to codify into rules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Dealing with experts is not easy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Many firms lack the transparency of company-wide knowledge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Critical knowledge is often available, but no one knows where to find it</a:t>
            </a:r>
          </a:p>
        </p:txBody>
      </p:sp>
    </p:spTree>
    <p:extLst>
      <p:ext uri="{BB962C8B-B14F-4D97-AF65-F5344CB8AC3E}">
        <p14:creationId xmlns:p14="http://schemas.microsoft.com/office/powerpoint/2010/main" val="3215206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F2D4-969A-45E2-B9A4-06BC288A54A9}" type="slidenum">
              <a:rPr lang="zh-TW" altLang="en-US"/>
              <a:pPr/>
              <a:t>36</a:t>
            </a:fld>
            <a:endParaRPr lang="en-US" altLang="zh-TW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Tools and Procedures—Knowledge Maps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A guiding function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Identify strengths to exploit and missing knowledge gaps to fill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Visual representation of knowledge, not a repository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A straightforward directory that points to people, documents, and repositories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Direct people where to go when they need certain expertise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Recognize explicit and tacit knowledge captured in documents and in experts’ heads</a:t>
            </a:r>
          </a:p>
        </p:txBody>
      </p:sp>
    </p:spTree>
    <p:extLst>
      <p:ext uri="{BB962C8B-B14F-4D97-AF65-F5344CB8AC3E}">
        <p14:creationId xmlns:p14="http://schemas.microsoft.com/office/powerpoint/2010/main" val="15952047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21DC-586E-4430-86E6-698ACAD1B572}" type="slidenum">
              <a:rPr lang="zh-TW" altLang="en-US"/>
              <a:pPr/>
              <a:t>37</a:t>
            </a:fld>
            <a:endParaRPr lang="en-US" altLang="zh-TW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How Knowledge Maps Work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The map depicts visually the business issue or problem at hand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Pace of the group’s collaborative discussions guided by questions to create shared knowledge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Facts presented to the group to focus on realities of the problem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Nature of the collaborative discussion among peers should be an open environment, facilitated by a coach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Post session follow-up activities are reviewed, and conclusions are drawn</a:t>
            </a:r>
          </a:p>
        </p:txBody>
      </p:sp>
    </p:spTree>
    <p:extLst>
      <p:ext uri="{BB962C8B-B14F-4D97-AF65-F5344CB8AC3E}">
        <p14:creationId xmlns:p14="http://schemas.microsoft.com/office/powerpoint/2010/main" val="2765372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4C22-0C85-471C-B33B-8A078D0BA812}" type="slidenum">
              <a:rPr lang="zh-TW" altLang="en-US"/>
              <a:pPr/>
              <a:t>38</a:t>
            </a:fld>
            <a:endParaRPr lang="en-US" altLang="zh-TW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The Building Cycle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Once you know where knowledge resides, you simply point to it and add instructions on how to get there</a:t>
            </a:r>
          </a:p>
          <a:p>
            <a:r>
              <a:rPr lang="en-US" altLang="zh-TW">
                <a:ea typeface="新細明體" pitchFamily="18" charset="-120"/>
              </a:rPr>
              <a:t>A company’s intranet is a common medium for publishing knowledge maps</a:t>
            </a:r>
          </a:p>
          <a:p>
            <a:r>
              <a:rPr lang="en-US" altLang="zh-TW">
                <a:ea typeface="新細明體" pitchFamily="18" charset="-120"/>
              </a:rPr>
              <a:t>Building criteria:  clarity of purpose, ease of use, accuracy of content</a:t>
            </a:r>
            <a:endParaRPr lang="zh-TW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4690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CC42-BA68-4F6D-9B25-1FE4712631CE}" type="slidenum">
              <a:rPr lang="zh-TW" altLang="en-US"/>
              <a:pPr/>
              <a:t>39</a:t>
            </a:fld>
            <a:endParaRPr lang="en-US" altLang="zh-TW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Building Cycle (cont’d)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First</a:t>
            </a:r>
            <a:r>
              <a:rPr lang="en-US" altLang="zh-TW" sz="2800">
                <a:ea typeface="新細明體" pitchFamily="18" charset="-120"/>
              </a:rPr>
              <a:t> building step: Develop a structure of the knowledge requirements</a:t>
            </a: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Second</a:t>
            </a:r>
            <a:r>
              <a:rPr lang="en-US" altLang="zh-TW" sz="2800">
                <a:ea typeface="新細明體" pitchFamily="18" charset="-120"/>
              </a:rPr>
              <a:t> building step:  Define the knowledge required of specific jobs</a:t>
            </a: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Third</a:t>
            </a:r>
            <a:r>
              <a:rPr lang="en-US" altLang="zh-TW" sz="2800">
                <a:ea typeface="新細明體" pitchFamily="18" charset="-120"/>
              </a:rPr>
              <a:t> building step:  Rate employee performance by knowledge competency</a:t>
            </a:r>
          </a:p>
          <a:p>
            <a:pPr>
              <a:lnSpc>
                <a:spcPct val="90000"/>
              </a:lnSpc>
            </a:pPr>
            <a:r>
              <a:rPr lang="en-US" altLang="zh-TW" sz="2800" u="sng">
                <a:ea typeface="新細明體" pitchFamily="18" charset="-120"/>
              </a:rPr>
              <a:t>Fourth</a:t>
            </a:r>
            <a:r>
              <a:rPr lang="en-US" altLang="zh-TW" sz="2800">
                <a:ea typeface="新細明體" pitchFamily="18" charset="-120"/>
              </a:rPr>
              <a:t> building step:  Link knowledge map to a training program for career development and job advancement</a:t>
            </a:r>
          </a:p>
        </p:txBody>
      </p:sp>
    </p:spTree>
    <p:extLst>
      <p:ext uri="{BB962C8B-B14F-4D97-AF65-F5344CB8AC3E}">
        <p14:creationId xmlns:p14="http://schemas.microsoft.com/office/powerpoint/2010/main" val="79597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A028-C2E9-4D31-964A-1791446372E9}" type="slidenum">
              <a:rPr lang="zh-TW" altLang="en-US">
                <a:solidFill>
                  <a:schemeClr val="tx1"/>
                </a:solidFill>
              </a:rPr>
              <a:pPr/>
              <a:t>4</a:t>
            </a:fld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76250"/>
            <a:ext cx="8153400" cy="93345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Knowledge Transfer Via Teams</a:t>
            </a:r>
          </a:p>
        </p:txBody>
      </p:sp>
      <p:grpSp>
        <p:nvGrpSpPr>
          <p:cNvPr id="94228" name="Group 20"/>
          <p:cNvGrpSpPr>
            <a:grpSpLocks/>
          </p:cNvGrpSpPr>
          <p:nvPr/>
        </p:nvGrpSpPr>
        <p:grpSpPr bwMode="auto">
          <a:xfrm>
            <a:off x="1835150" y="1700213"/>
            <a:ext cx="5791200" cy="4495800"/>
            <a:chOff x="1152" y="1344"/>
            <a:chExt cx="3648" cy="2832"/>
          </a:xfrm>
        </p:grpSpPr>
        <p:sp>
          <p:nvSpPr>
            <p:cNvPr id="94212" name="Rectangle 4"/>
            <p:cNvSpPr>
              <a:spLocks noChangeArrowheads="1"/>
            </p:cNvSpPr>
            <p:nvPr/>
          </p:nvSpPr>
          <p:spPr bwMode="auto">
            <a:xfrm>
              <a:off x="1152" y="2256"/>
              <a:ext cx="96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 i="1">
                  <a:latin typeface="Times New Roman" pitchFamily="18" charset="0"/>
                  <a:ea typeface="新細明體" pitchFamily="18" charset="-120"/>
                </a:rPr>
                <a:t>Team performs</a:t>
              </a:r>
            </a:p>
            <a:p>
              <a:pPr algn="ctr" eaLnBrk="0" hangingPunct="0"/>
              <a:r>
                <a:rPr lang="en-US" altLang="zh-TW" sz="1400" b="1" i="1">
                  <a:latin typeface="Times New Roman" pitchFamily="18" charset="0"/>
                  <a:ea typeface="新細明體" pitchFamily="18" charset="-120"/>
                </a:rPr>
                <a:t> a job</a:t>
              </a:r>
            </a:p>
          </p:txBody>
        </p:sp>
        <p:sp>
          <p:nvSpPr>
            <p:cNvPr id="94213" name="Rectangle 5"/>
            <p:cNvSpPr>
              <a:spLocks noChangeArrowheads="1"/>
            </p:cNvSpPr>
            <p:nvPr/>
          </p:nvSpPr>
          <p:spPr bwMode="auto">
            <a:xfrm>
              <a:off x="2448" y="3456"/>
              <a:ext cx="91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 i="1">
                  <a:latin typeface="Times New Roman" pitchFamily="18" charset="0"/>
                  <a:ea typeface="新細明體" pitchFamily="18" charset="-120"/>
                </a:rPr>
                <a:t>Knowledge captured and codified in a form usable by others  </a:t>
              </a:r>
            </a:p>
          </p:txBody>
        </p:sp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3840" y="3312"/>
              <a:ext cx="959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 i="1">
                  <a:latin typeface="Times New Roman" pitchFamily="18" charset="0"/>
                  <a:ea typeface="新細明體" pitchFamily="18" charset="-120"/>
                </a:rPr>
                <a:t>New experience/ knowledge gained</a:t>
              </a:r>
            </a:p>
          </p:txBody>
        </p:sp>
        <p:sp>
          <p:nvSpPr>
            <p:cNvPr id="94215" name="Rectangle 7"/>
            <p:cNvSpPr>
              <a:spLocks noChangeArrowheads="1"/>
            </p:cNvSpPr>
            <p:nvPr/>
          </p:nvSpPr>
          <p:spPr bwMode="auto">
            <a:xfrm>
              <a:off x="4056" y="2353"/>
              <a:ext cx="744" cy="4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 i="1">
                  <a:latin typeface="Times New Roman" pitchFamily="18" charset="0"/>
                  <a:ea typeface="新細明體" pitchFamily="18" charset="-120"/>
                </a:rPr>
                <a:t>Outcome compared to action</a:t>
              </a:r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2735" y="1872"/>
              <a:ext cx="721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 i="1">
                  <a:latin typeface="Times New Roman" pitchFamily="18" charset="0"/>
                  <a:ea typeface="新細明體" pitchFamily="18" charset="-120"/>
                </a:rPr>
                <a:t>Outcome is realized</a:t>
              </a:r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 flipV="1">
              <a:off x="2112" y="2160"/>
              <a:ext cx="576" cy="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Line 10"/>
            <p:cNvSpPr>
              <a:spLocks noChangeShapeType="1"/>
            </p:cNvSpPr>
            <p:nvPr/>
          </p:nvSpPr>
          <p:spPr bwMode="auto">
            <a:xfrm>
              <a:off x="3456" y="2088"/>
              <a:ext cx="576" cy="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Line 11"/>
            <p:cNvSpPr>
              <a:spLocks noChangeShapeType="1"/>
            </p:cNvSpPr>
            <p:nvPr/>
          </p:nvSpPr>
          <p:spPr bwMode="auto">
            <a:xfrm flipH="1">
              <a:off x="4224" y="2832"/>
              <a:ext cx="192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Line 12"/>
            <p:cNvSpPr>
              <a:spLocks noChangeShapeType="1"/>
            </p:cNvSpPr>
            <p:nvPr/>
          </p:nvSpPr>
          <p:spPr bwMode="auto">
            <a:xfrm rot="719197" flipH="1">
              <a:off x="3432" y="3504"/>
              <a:ext cx="360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auto">
            <a:xfrm flipH="1" flipV="1">
              <a:off x="1872" y="3360"/>
              <a:ext cx="480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AutoShape 14"/>
            <p:cNvSpPr>
              <a:spLocks noChangeArrowheads="1"/>
            </p:cNvSpPr>
            <p:nvPr/>
          </p:nvSpPr>
          <p:spPr bwMode="auto">
            <a:xfrm>
              <a:off x="2520" y="2497"/>
              <a:ext cx="936" cy="607"/>
            </a:xfrm>
            <a:prstGeom prst="curvedDownArrow">
              <a:avLst>
                <a:gd name="adj1" fmla="val 30840"/>
                <a:gd name="adj2" fmla="val 6168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Oval 15"/>
            <p:cNvSpPr>
              <a:spLocks noChangeArrowheads="1"/>
            </p:cNvSpPr>
            <p:nvPr/>
          </p:nvSpPr>
          <p:spPr bwMode="auto">
            <a:xfrm>
              <a:off x="1392" y="1344"/>
              <a:ext cx="912" cy="5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 i="1" dirty="0">
                  <a:latin typeface="Times New Roman" pitchFamily="18" charset="0"/>
                  <a:ea typeface="新細明體" pitchFamily="18" charset="-120"/>
                </a:rPr>
                <a:t>Initial knowledge</a:t>
              </a:r>
            </a:p>
          </p:txBody>
        </p:sp>
        <p:sp>
          <p:nvSpPr>
            <p:cNvPr id="94224" name="Line 16"/>
            <p:cNvSpPr>
              <a:spLocks noChangeShapeType="1"/>
            </p:cNvSpPr>
            <p:nvPr/>
          </p:nvSpPr>
          <p:spPr bwMode="auto">
            <a:xfrm>
              <a:off x="1871" y="1871"/>
              <a:ext cx="0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Rectangle 17"/>
            <p:cNvSpPr>
              <a:spLocks noChangeArrowheads="1"/>
            </p:cNvSpPr>
            <p:nvPr/>
          </p:nvSpPr>
          <p:spPr bwMode="auto">
            <a:xfrm>
              <a:off x="1200" y="2832"/>
              <a:ext cx="937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 i="1">
                  <a:latin typeface="Times New Roman" pitchFamily="18" charset="0"/>
                  <a:ea typeface="新細明體" pitchFamily="18" charset="-120"/>
                </a:rPr>
                <a:t>New knowledge reusable by same team on next job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954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0756-2F67-48C3-A280-33B160DDA08E}" type="slidenum">
              <a:rPr lang="zh-TW" altLang="en-US"/>
              <a:pPr/>
              <a:t>40</a:t>
            </a:fld>
            <a:endParaRPr lang="en-US" altLang="zh-TW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Decision Tables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More like a spreadsheet—divided into a list of </a:t>
            </a:r>
            <a:r>
              <a:rPr lang="en-US" altLang="zh-TW" u="sng" dirty="0">
                <a:ea typeface="新細明體" pitchFamily="18" charset="-120"/>
              </a:rPr>
              <a:t>conditions</a:t>
            </a:r>
            <a:r>
              <a:rPr lang="en-US" altLang="zh-TW" dirty="0">
                <a:ea typeface="新細明體" pitchFamily="18" charset="-120"/>
              </a:rPr>
              <a:t> and their respective values and a list of </a:t>
            </a:r>
            <a:r>
              <a:rPr lang="en-US" altLang="zh-TW" u="sng" dirty="0">
                <a:ea typeface="新細明體" pitchFamily="18" charset="-120"/>
              </a:rPr>
              <a:t>conclusions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Conditions are matched against conclusions (See </a:t>
            </a:r>
            <a:r>
              <a:rPr lang="en-US" altLang="zh-TW" dirty="0" smtClean="0">
                <a:ea typeface="新細明體" pitchFamily="18" charset="-120"/>
              </a:rPr>
              <a:t>Table)</a:t>
            </a:r>
            <a:endParaRPr lang="en-US" altLang="zh-TW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36514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4E95-6F52-4D52-B774-E0C8FF0CCED0}" type="slidenum">
              <a:rPr lang="zh-TW" altLang="en-US"/>
              <a:pPr/>
              <a:t>41</a:t>
            </a:fld>
            <a:endParaRPr lang="en-US" altLang="zh-TW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Decision Trees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A hierarchically arranged semantic network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Composed of nodes representing goals and links representing decisions or outcomes.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Read from left to right, with the root being on the left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All nodes except the root node are instances of the primary goal.  See Figure 7.7 next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First step before actual codification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Ability to verify logic graphically in problems involving complex situations that result in a limited number of actions</a:t>
            </a:r>
          </a:p>
        </p:txBody>
      </p:sp>
    </p:spTree>
    <p:extLst>
      <p:ext uri="{BB962C8B-B14F-4D97-AF65-F5344CB8AC3E}">
        <p14:creationId xmlns:p14="http://schemas.microsoft.com/office/powerpoint/2010/main" val="5355849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355-7F4D-4290-90D4-88ABE4A39AEF}" type="slidenum">
              <a:rPr lang="zh-TW" altLang="en-US"/>
              <a:pPr/>
              <a:t>42</a:t>
            </a:fld>
            <a:endParaRPr lang="en-US" altLang="zh-TW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Frames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Represent knowledge about a particular idea in one place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Handle a combination of declarative and operational knowledge, which make it easier to understand the problem domain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Have a </a:t>
            </a:r>
            <a:r>
              <a:rPr lang="en-US" altLang="zh-TW" sz="2800" u="sng">
                <a:ea typeface="新細明體" pitchFamily="18" charset="-120"/>
              </a:rPr>
              <a:t>slot</a:t>
            </a:r>
            <a:r>
              <a:rPr lang="en-US" altLang="zh-TW" sz="2800">
                <a:ea typeface="新細明體" pitchFamily="18" charset="-120"/>
              </a:rPr>
              <a:t> (a specific object or an attribute of an entity) and a </a:t>
            </a:r>
            <a:r>
              <a:rPr lang="en-US" altLang="zh-TW" sz="2800" u="sng">
                <a:ea typeface="新細明體" pitchFamily="18" charset="-120"/>
              </a:rPr>
              <a:t>facet</a:t>
            </a:r>
            <a:r>
              <a:rPr lang="en-US" altLang="zh-TW" sz="2800">
                <a:ea typeface="新細明體" pitchFamily="18" charset="-120"/>
              </a:rPr>
              <a:t> (the value of an object or a slot)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When all the slots are filled with values, the frame is considered </a:t>
            </a:r>
            <a:r>
              <a:rPr lang="en-US" altLang="zh-TW" sz="2800" u="sng">
                <a:ea typeface="新細明體" pitchFamily="18" charset="-120"/>
              </a:rPr>
              <a:t>instantiated</a:t>
            </a:r>
            <a:endParaRPr lang="en-US" altLang="zh-TW" sz="280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66737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793B-7409-48B5-B1F8-60222DBA54F9}" type="slidenum">
              <a:rPr lang="zh-TW" altLang="en-US"/>
              <a:pPr/>
              <a:t>43</a:t>
            </a:fld>
            <a:endParaRPr lang="en-US" altLang="zh-TW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Production Rules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Form of tacit knowledge codification in the form of premise-action pairs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Rules are conditional statement that specify an action to be taken if a certain condition is true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The form is </a:t>
            </a:r>
            <a:r>
              <a:rPr lang="en-US" altLang="zh-TW" sz="2800" i="1">
                <a:ea typeface="新細明體" pitchFamily="18" charset="-120"/>
              </a:rPr>
              <a:t>IF… THEN, </a:t>
            </a:r>
            <a:r>
              <a:rPr lang="en-US" altLang="zh-TW" sz="2800">
                <a:ea typeface="新細明體" pitchFamily="18" charset="-120"/>
              </a:rPr>
              <a:t>or </a:t>
            </a:r>
            <a:r>
              <a:rPr lang="en-US" altLang="zh-TW" sz="2800" i="1">
                <a:ea typeface="新細明體" pitchFamily="18" charset="-120"/>
              </a:rPr>
              <a:t>IF…THEN…ELSE</a:t>
            </a:r>
          </a:p>
          <a:p>
            <a:pPr>
              <a:lnSpc>
                <a:spcPct val="90000"/>
              </a:lnSpc>
            </a:pPr>
            <a:r>
              <a:rPr lang="en-US" altLang="zh-TW" sz="2800" i="1">
                <a:ea typeface="新細明體" pitchFamily="18" charset="-120"/>
              </a:rPr>
              <a:t>Premise:  </a:t>
            </a:r>
            <a:r>
              <a:rPr lang="en-US" altLang="zh-TW" sz="2800">
                <a:ea typeface="新細明體" pitchFamily="18" charset="-120"/>
              </a:rPr>
              <a:t>A Boolean expression that must be evaluated as true for the rule to be applied</a:t>
            </a:r>
          </a:p>
          <a:p>
            <a:pPr>
              <a:lnSpc>
                <a:spcPct val="90000"/>
              </a:lnSpc>
            </a:pPr>
            <a:r>
              <a:rPr lang="en-US" altLang="zh-TW" sz="2800" i="1">
                <a:ea typeface="新細明體" pitchFamily="18" charset="-120"/>
              </a:rPr>
              <a:t>Action:</a:t>
            </a:r>
            <a:r>
              <a:rPr lang="en-US" altLang="zh-TW" sz="2800">
                <a:ea typeface="新細明體" pitchFamily="18" charset="-120"/>
              </a:rPr>
              <a:t> Second component, separated from the premise by THEN; executed if the premise is true</a:t>
            </a:r>
          </a:p>
        </p:txBody>
      </p:sp>
    </p:spTree>
    <p:extLst>
      <p:ext uri="{BB962C8B-B14F-4D97-AF65-F5344CB8AC3E}">
        <p14:creationId xmlns:p14="http://schemas.microsoft.com/office/powerpoint/2010/main" val="11103963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96A5-F902-4E91-A7AA-214EE5C850EC}" type="slidenum">
              <a:rPr lang="zh-TW" altLang="en-US"/>
              <a:pPr/>
              <a:t>44</a:t>
            </a:fld>
            <a:endParaRPr lang="en-US" altLang="zh-TW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Role of Planning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>
                <a:ea typeface="新細明體" pitchFamily="18" charset="-120"/>
              </a:rPr>
              <a:t>In knowledge-based systems, planning involves: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Breaking the KM system into module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Looking at partial solutions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Linking partial solutions via rules and procedures to arrive at final solutions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Deciding on the programming language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Selecting the right software package</a:t>
            </a:r>
          </a:p>
        </p:txBody>
      </p:sp>
    </p:spTree>
    <p:extLst>
      <p:ext uri="{BB962C8B-B14F-4D97-AF65-F5344CB8AC3E}">
        <p14:creationId xmlns:p14="http://schemas.microsoft.com/office/powerpoint/2010/main" val="34420751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4330-233F-415B-B3DA-319CCE633BAC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Role of Planning (cont’d)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Arranging for the verification and validation of the system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Developing user interface and consultation facilities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Promoting clarity and flexibility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Reducing unnecessary risks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Making rules easier to review and understand</a:t>
            </a:r>
          </a:p>
        </p:txBody>
      </p:sp>
    </p:spTree>
    <p:extLst>
      <p:ext uri="{BB962C8B-B14F-4D97-AF65-F5344CB8AC3E}">
        <p14:creationId xmlns:p14="http://schemas.microsoft.com/office/powerpoint/2010/main" val="2064500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A23D-F566-4459-96CB-5738D2A9154F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Inferencing and Reasoning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295775"/>
          </a:xfrm>
          <a:noFill/>
          <a:ln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2400" u="sng">
                <a:ea typeface="新細明體" pitchFamily="18" charset="-120"/>
              </a:rPr>
              <a:t>Inferencing</a:t>
            </a:r>
            <a:r>
              <a:rPr lang="en-US" altLang="zh-TW" sz="2400">
                <a:ea typeface="新細明體" pitchFamily="18" charset="-120"/>
              </a:rPr>
              <a:t> is deriving a conclusion based on statements that only imply that conclusion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itchFamily="18" charset="-120"/>
              </a:rPr>
              <a:t>Brothers and sisters have I none,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itchFamily="18" charset="-120"/>
              </a:rPr>
              <a:t>But that man’s father is my father’s so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>
                <a:ea typeface="新細明體" pitchFamily="18" charset="-120"/>
              </a:rPr>
              <a:t>	</a:t>
            </a:r>
            <a:r>
              <a:rPr lang="en-US" altLang="zh-TW" sz="2000">
                <a:ea typeface="新細明體" pitchFamily="18" charset="-120"/>
                <a:sym typeface="Symbol" pitchFamily="18" charset="2"/>
              </a:rPr>
              <a:t></a:t>
            </a:r>
            <a:r>
              <a:rPr lang="en-US" altLang="zh-TW" sz="2000">
                <a:ea typeface="新細明體" pitchFamily="18" charset="-120"/>
              </a:rPr>
              <a:t>That man is my son.</a:t>
            </a:r>
          </a:p>
          <a:p>
            <a:pPr>
              <a:lnSpc>
                <a:spcPct val="80000"/>
              </a:lnSpc>
            </a:pPr>
            <a:r>
              <a:rPr lang="en-US" altLang="zh-TW" sz="2400" u="sng">
                <a:ea typeface="新細明體" pitchFamily="18" charset="-120"/>
              </a:rPr>
              <a:t>Reasoning</a:t>
            </a:r>
            <a:r>
              <a:rPr lang="en-US" altLang="zh-TW" sz="2400">
                <a:ea typeface="新細明體" pitchFamily="18" charset="-120"/>
              </a:rPr>
              <a:t> is applying knowledge to arrive at solutions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itchFamily="18" charset="-120"/>
              </a:rPr>
              <a:t>The victims were stabbed to death in a dance hall in the mall. The suspect was on a nonstop fight to Chicago when the murder occurred.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>
                <a:ea typeface="新細明體" pitchFamily="18" charset="-120"/>
              </a:rPr>
              <a:t>	 </a:t>
            </a:r>
            <a:r>
              <a:rPr lang="en-US" altLang="zh-TW" sz="2000">
                <a:ea typeface="新細明體" pitchFamily="18" charset="-120"/>
                <a:sym typeface="Symbol" pitchFamily="18" charset="2"/>
              </a:rPr>
              <a:t> The suspect was innocent.</a:t>
            </a:r>
            <a:endParaRPr lang="en-US" altLang="zh-TW" sz="200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To reason is to think clearly and logically, to draw reasonable inferences or conclusions from known or assumed facts</a:t>
            </a:r>
          </a:p>
        </p:txBody>
      </p:sp>
    </p:spTree>
    <p:extLst>
      <p:ext uri="{BB962C8B-B14F-4D97-AF65-F5344CB8AC3E}">
        <p14:creationId xmlns:p14="http://schemas.microsoft.com/office/powerpoint/2010/main" val="38175318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EDA-101A-44E6-A04B-9C507F60B915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Requirements for Knowledge Development Work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Computer technology</a:t>
            </a:r>
          </a:p>
          <a:p>
            <a:r>
              <a:rPr lang="en-US" altLang="zh-TW">
                <a:ea typeface="新細明體" pitchFamily="18" charset="-120"/>
              </a:rPr>
              <a:t>Domain-specific knowledge</a:t>
            </a:r>
          </a:p>
          <a:p>
            <a:r>
              <a:rPr lang="en-US" altLang="zh-TW">
                <a:ea typeface="新細明體" pitchFamily="18" charset="-120"/>
              </a:rPr>
              <a:t>Knowledge repositories and data mining</a:t>
            </a:r>
          </a:p>
          <a:p>
            <a:r>
              <a:rPr lang="en-US" altLang="zh-TW">
                <a:ea typeface="新細明體" pitchFamily="18" charset="-120"/>
              </a:rPr>
              <a:t>Cognitive psychology</a:t>
            </a:r>
          </a:p>
        </p:txBody>
      </p:sp>
    </p:spTree>
    <p:extLst>
      <p:ext uri="{BB962C8B-B14F-4D97-AF65-F5344CB8AC3E}">
        <p14:creationId xmlns:p14="http://schemas.microsoft.com/office/powerpoint/2010/main" val="40458762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01AEC-0784-4DA3-81DE-2DE3044563FA}" type="slidenum">
              <a:rPr lang="zh-TW" altLang="en-US"/>
              <a:pPr/>
              <a:t>48</a:t>
            </a:fld>
            <a:endParaRPr lang="en-US" altLang="zh-TW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Skills Requirements of Knowledge Development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Interpersonal communication</a:t>
            </a:r>
          </a:p>
          <a:p>
            <a:r>
              <a:rPr lang="en-US" altLang="zh-TW">
                <a:ea typeface="新細明體" pitchFamily="18" charset="-120"/>
              </a:rPr>
              <a:t>Ability to articulate project’s rationale</a:t>
            </a:r>
          </a:p>
          <a:p>
            <a:r>
              <a:rPr lang="en-US" altLang="zh-TW">
                <a:ea typeface="新細明體" pitchFamily="18" charset="-120"/>
              </a:rPr>
              <a:t>Rapid prototyping skills</a:t>
            </a:r>
          </a:p>
          <a:p>
            <a:r>
              <a:rPr lang="en-US" altLang="zh-TW">
                <a:ea typeface="新細明體" pitchFamily="18" charset="-120"/>
              </a:rPr>
              <a:t>Personality attributes such as intelligence, creativity, persistence, and a good sense of humor</a:t>
            </a:r>
          </a:p>
        </p:txBody>
      </p:sp>
    </p:spTree>
    <p:extLst>
      <p:ext uri="{BB962C8B-B14F-4D97-AF65-F5344CB8AC3E}">
        <p14:creationId xmlns:p14="http://schemas.microsoft.com/office/powerpoint/2010/main" val="329521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B648-34E1-46AC-A7C8-5F129D58F708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Impediments to Knowledge Sharing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Personality</a:t>
            </a:r>
          </a:p>
          <a:p>
            <a:r>
              <a:rPr lang="en-US" altLang="zh-TW">
                <a:ea typeface="新細明體" pitchFamily="18" charset="-120"/>
              </a:rPr>
              <a:t>Attitude based on mutual trust</a:t>
            </a:r>
          </a:p>
          <a:p>
            <a:r>
              <a:rPr lang="en-US" altLang="zh-TW">
                <a:ea typeface="新細明體" pitchFamily="18" charset="-120"/>
              </a:rPr>
              <a:t>Vocational reinforcers</a:t>
            </a:r>
          </a:p>
          <a:p>
            <a:r>
              <a:rPr lang="en-US" altLang="zh-TW">
                <a:ea typeface="新細明體" pitchFamily="18" charset="-120"/>
              </a:rPr>
              <a:t>Work norms</a:t>
            </a:r>
          </a:p>
        </p:txBody>
      </p:sp>
    </p:spTree>
    <p:extLst>
      <p:ext uri="{BB962C8B-B14F-4D97-AF65-F5344CB8AC3E}">
        <p14:creationId xmlns:p14="http://schemas.microsoft.com/office/powerpoint/2010/main" val="274479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6B45-E617-4C5B-B58E-E21465286E56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8" charset="-120"/>
              </a:rPr>
              <a:t>Impediments to knowledge sharing</a:t>
            </a:r>
          </a:p>
        </p:txBody>
      </p:sp>
      <p:grpSp>
        <p:nvGrpSpPr>
          <p:cNvPr id="97410" name="Group 130"/>
          <p:cNvGrpSpPr>
            <a:grpSpLocks/>
          </p:cNvGrpSpPr>
          <p:nvPr/>
        </p:nvGrpSpPr>
        <p:grpSpPr bwMode="auto">
          <a:xfrm>
            <a:off x="1547813" y="2205038"/>
            <a:ext cx="6834187" cy="3489325"/>
            <a:chOff x="975" y="1162"/>
            <a:chExt cx="4305" cy="2198"/>
          </a:xfrm>
        </p:grpSpPr>
        <p:sp>
          <p:nvSpPr>
            <p:cNvPr id="97284" name="Rectangle 4"/>
            <p:cNvSpPr>
              <a:spLocks noChangeArrowheads="1"/>
            </p:cNvSpPr>
            <p:nvPr/>
          </p:nvSpPr>
          <p:spPr bwMode="auto">
            <a:xfrm>
              <a:off x="2807" y="1955"/>
              <a:ext cx="745" cy="3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zh-TW" sz="1400" b="1">
                  <a:latin typeface="Times New Roman" pitchFamily="18" charset="0"/>
                  <a:ea typeface="新細明體" pitchFamily="18" charset="-120"/>
                </a:rPr>
                <a:t>Vocational reinforcers</a:t>
              </a:r>
            </a:p>
          </p:txBody>
        </p:sp>
        <p:sp>
          <p:nvSpPr>
            <p:cNvPr id="97285" name="Rectangle 5"/>
            <p:cNvSpPr>
              <a:spLocks noChangeArrowheads="1"/>
            </p:cNvSpPr>
            <p:nvPr/>
          </p:nvSpPr>
          <p:spPr bwMode="auto">
            <a:xfrm>
              <a:off x="2784" y="2544"/>
              <a:ext cx="768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zh-TW" sz="1400" b="1">
                  <a:latin typeface="Times New Roman" pitchFamily="18" charset="0"/>
                  <a:ea typeface="新細明體" pitchFamily="18" charset="-120"/>
                </a:rPr>
                <a:t>Attitude</a:t>
              </a:r>
            </a:p>
          </p:txBody>
        </p:sp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2784" y="1392"/>
              <a:ext cx="743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zh-TW" sz="1400" b="1" dirty="0">
                  <a:latin typeface="Times New Roman" pitchFamily="18" charset="0"/>
                  <a:ea typeface="新細明體" pitchFamily="18" charset="-120"/>
                </a:rPr>
                <a:t>Personality</a:t>
              </a:r>
            </a:p>
          </p:txBody>
        </p:sp>
        <p:sp>
          <p:nvSpPr>
            <p:cNvPr id="97287" name="Rectangle 7"/>
            <p:cNvSpPr>
              <a:spLocks noChangeArrowheads="1"/>
            </p:cNvSpPr>
            <p:nvPr/>
          </p:nvSpPr>
          <p:spPr bwMode="auto">
            <a:xfrm>
              <a:off x="4440" y="2736"/>
              <a:ext cx="792" cy="5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>
                  <a:latin typeface="Times New Roman" pitchFamily="18" charset="0"/>
                  <a:ea typeface="新細明體" pitchFamily="18" charset="-120"/>
                </a:rPr>
                <a:t>Company strategies and policies</a:t>
              </a:r>
            </a:p>
          </p:txBody>
        </p:sp>
        <p:sp>
          <p:nvSpPr>
            <p:cNvPr id="97288" name="Rectangle 8"/>
            <p:cNvSpPr>
              <a:spLocks noChangeArrowheads="1"/>
            </p:cNvSpPr>
            <p:nvPr/>
          </p:nvSpPr>
          <p:spPr bwMode="auto">
            <a:xfrm>
              <a:off x="4345" y="1488"/>
              <a:ext cx="887" cy="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>
                  <a:latin typeface="Times New Roman" pitchFamily="18" charset="0"/>
                  <a:ea typeface="新細明體" pitchFamily="18" charset="-120"/>
                </a:rPr>
                <a:t>Organizational culture</a:t>
              </a:r>
            </a:p>
          </p:txBody>
        </p:sp>
        <p:sp>
          <p:nvSpPr>
            <p:cNvPr id="97289" name="Oval 9"/>
            <p:cNvSpPr>
              <a:spLocks noChangeArrowheads="1"/>
            </p:cNvSpPr>
            <p:nvPr/>
          </p:nvSpPr>
          <p:spPr bwMode="auto">
            <a:xfrm>
              <a:off x="4320" y="2026"/>
              <a:ext cx="960" cy="4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TW" sz="1400" b="1">
                  <a:latin typeface="Times New Roman" pitchFamily="18" charset="0"/>
                  <a:ea typeface="新細明體" pitchFamily="18" charset="-120"/>
                </a:rPr>
                <a:t>Knowledge sharing</a:t>
              </a:r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2784" y="3120"/>
              <a:ext cx="768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zh-TW" sz="1400" b="1">
                  <a:latin typeface="Times New Roman" pitchFamily="18" charset="0"/>
                  <a:ea typeface="新細明體" pitchFamily="18" charset="-120"/>
                </a:rPr>
                <a:t>Work Norms</a:t>
              </a:r>
            </a:p>
          </p:txBody>
        </p:sp>
        <p:sp>
          <p:nvSpPr>
            <p:cNvPr id="97294" name="Line 14"/>
            <p:cNvSpPr>
              <a:spLocks noChangeShapeType="1"/>
            </p:cNvSpPr>
            <p:nvPr/>
          </p:nvSpPr>
          <p:spPr bwMode="auto">
            <a:xfrm rot="-652411">
              <a:off x="3687" y="1397"/>
              <a:ext cx="480" cy="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95" name="Line 15"/>
            <p:cNvSpPr>
              <a:spLocks noChangeShapeType="1"/>
            </p:cNvSpPr>
            <p:nvPr/>
          </p:nvSpPr>
          <p:spPr bwMode="auto">
            <a:xfrm>
              <a:off x="3720" y="2099"/>
              <a:ext cx="552" cy="15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96" name="Line 16"/>
            <p:cNvSpPr>
              <a:spLocks noChangeShapeType="1"/>
            </p:cNvSpPr>
            <p:nvPr/>
          </p:nvSpPr>
          <p:spPr bwMode="auto">
            <a:xfrm rot="632158" flipV="1">
              <a:off x="3659" y="2324"/>
              <a:ext cx="576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97" name="Line 17"/>
            <p:cNvSpPr>
              <a:spLocks noChangeShapeType="1"/>
            </p:cNvSpPr>
            <p:nvPr/>
          </p:nvSpPr>
          <p:spPr bwMode="auto">
            <a:xfrm rot="540510" flipV="1">
              <a:off x="3654" y="2461"/>
              <a:ext cx="672" cy="6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98" name="Line 18"/>
            <p:cNvSpPr>
              <a:spLocks noChangeShapeType="1"/>
            </p:cNvSpPr>
            <p:nvPr/>
          </p:nvSpPr>
          <p:spPr bwMode="auto">
            <a:xfrm>
              <a:off x="4800" y="1824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99" name="Line 19"/>
            <p:cNvSpPr>
              <a:spLocks noChangeShapeType="1"/>
            </p:cNvSpPr>
            <p:nvPr/>
          </p:nvSpPr>
          <p:spPr bwMode="auto">
            <a:xfrm flipV="1">
              <a:off x="4800" y="2544"/>
              <a:ext cx="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0" name="Line 20"/>
            <p:cNvSpPr>
              <a:spLocks noChangeShapeType="1"/>
            </p:cNvSpPr>
            <p:nvPr/>
          </p:nvSpPr>
          <p:spPr bwMode="auto">
            <a:xfrm>
              <a:off x="3167" y="1643"/>
              <a:ext cx="1" cy="2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1" name="Line 21"/>
            <p:cNvSpPr>
              <a:spLocks noChangeShapeType="1"/>
            </p:cNvSpPr>
            <p:nvPr/>
          </p:nvSpPr>
          <p:spPr bwMode="auto">
            <a:xfrm>
              <a:off x="3168" y="2328"/>
              <a:ext cx="0" cy="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2" name="Line 22"/>
            <p:cNvSpPr>
              <a:spLocks noChangeShapeType="1"/>
            </p:cNvSpPr>
            <p:nvPr/>
          </p:nvSpPr>
          <p:spPr bwMode="auto">
            <a:xfrm>
              <a:off x="3168" y="2808"/>
              <a:ext cx="0" cy="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00" name="Text Box 120"/>
            <p:cNvSpPr txBox="1">
              <a:spLocks noChangeArrowheads="1"/>
            </p:cNvSpPr>
            <p:nvPr/>
          </p:nvSpPr>
          <p:spPr bwMode="auto">
            <a:xfrm>
              <a:off x="975" y="1162"/>
              <a:ext cx="1313" cy="1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Compensation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Recognition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Ability utilization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Creativity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Good work environment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Autonomy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Job security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Moral values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Advancement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Variety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Achievement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Independence</a:t>
              </a:r>
            </a:p>
            <a:p>
              <a:r>
                <a:rPr lang="en-US" altLang="zh-TW" sz="1400">
                  <a:latin typeface="Arial" charset="0"/>
                  <a:ea typeface="新細明體" pitchFamily="18" charset="-120"/>
                </a:rPr>
                <a:t>Social status</a:t>
              </a:r>
            </a:p>
          </p:txBody>
        </p:sp>
        <p:sp>
          <p:nvSpPr>
            <p:cNvPr id="97406" name="AutoShape 126"/>
            <p:cNvSpPr>
              <a:spLocks/>
            </p:cNvSpPr>
            <p:nvPr/>
          </p:nvSpPr>
          <p:spPr bwMode="auto">
            <a:xfrm>
              <a:off x="1875" y="1257"/>
              <a:ext cx="384" cy="1680"/>
            </a:xfrm>
            <a:prstGeom prst="rightBracket">
              <a:avLst>
                <a:gd name="adj" fmla="val 36458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09" name="Line 129"/>
            <p:cNvSpPr>
              <a:spLocks noChangeShapeType="1"/>
            </p:cNvSpPr>
            <p:nvPr/>
          </p:nvSpPr>
          <p:spPr bwMode="auto">
            <a:xfrm>
              <a:off x="2256" y="2115"/>
              <a:ext cx="5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608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2841-0D0A-4660-B69F-07EFB5772CF9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KNOWLEDGE ARCHITECTURE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4437063" y="4657725"/>
            <a:ext cx="13716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TW" altLang="en-US" sz="1200">
              <a:latin typeface="Times New Roman" pitchFamily="18" charset="0"/>
              <a:ea typeface="新細明體" pitchFamily="18" charset="-120"/>
            </a:endParaRPr>
          </a:p>
          <a:p>
            <a:pPr eaLnBrk="0" hangingPunct="0"/>
            <a:endParaRPr lang="zh-TW" altLang="en-US" sz="1200">
              <a:latin typeface="Times New Roman" pitchFamily="18" charset="0"/>
              <a:ea typeface="新細明體" pitchFamily="18" charset="-120"/>
            </a:endParaRPr>
          </a:p>
          <a:p>
            <a:pPr eaLnBrk="0" hangingPunct="0"/>
            <a:r>
              <a:rPr lang="en-US" altLang="zh-TW" sz="1400" b="1">
                <a:latin typeface="Times New Roman" pitchFamily="18" charset="0"/>
                <a:ea typeface="新細明體" pitchFamily="18" charset="-120"/>
              </a:rPr>
              <a:t>People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5046662" y="5419725"/>
            <a:ext cx="1582737" cy="12573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TW" altLang="en-US" sz="1200">
              <a:latin typeface="Times New Roman" pitchFamily="18" charset="0"/>
              <a:ea typeface="新細明體" pitchFamily="18" charset="-120"/>
            </a:endParaRPr>
          </a:p>
          <a:p>
            <a:pPr eaLnBrk="0" hangingPunct="0"/>
            <a:endParaRPr lang="zh-TW" altLang="en-US" sz="1200">
              <a:latin typeface="Times New Roman" pitchFamily="18" charset="0"/>
              <a:ea typeface="新細明體" pitchFamily="18" charset="-120"/>
            </a:endParaRPr>
          </a:p>
          <a:p>
            <a:pPr eaLnBrk="0" hangingPunct="0"/>
            <a:r>
              <a:rPr lang="en-US" altLang="zh-TW" sz="1400" b="1">
                <a:latin typeface="Times New Roman" pitchFamily="18" charset="0"/>
                <a:ea typeface="新細明體" pitchFamily="18" charset="-120"/>
              </a:rPr>
              <a:t>Technology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5580063" y="4581525"/>
            <a:ext cx="14859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TW" altLang="en-US" sz="1200">
              <a:latin typeface="Times New Roman" pitchFamily="18" charset="0"/>
              <a:ea typeface="新細明體" pitchFamily="18" charset="-120"/>
            </a:endParaRPr>
          </a:p>
          <a:p>
            <a:pPr eaLnBrk="0" hangingPunct="0"/>
            <a:endParaRPr lang="zh-TW" altLang="en-US" sz="1200">
              <a:latin typeface="Times New Roman" pitchFamily="18" charset="0"/>
              <a:ea typeface="新細明體" pitchFamily="18" charset="-120"/>
            </a:endParaRPr>
          </a:p>
          <a:p>
            <a:pPr eaLnBrk="0" hangingPunct="0"/>
            <a:r>
              <a:rPr lang="en-US" altLang="zh-TW" sz="1400" b="1">
                <a:latin typeface="Times New Roman" pitchFamily="18" charset="0"/>
                <a:ea typeface="新細明體" pitchFamily="18" charset="-120"/>
              </a:rPr>
              <a:t>Content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773238"/>
            <a:ext cx="77724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Knowledge architecture can be regarded as a prerequisite to knowledge sharing.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The infrastructure can be viewed as a combination of people, content, and technology.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pitchFamily="18" charset="-120"/>
              </a:rPr>
              <a:t>These components are inseparable and interdependent.</a:t>
            </a:r>
            <a:endParaRPr lang="zh-TW" altLang="en-US" sz="280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091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9B59-E3B8-4E5E-91B9-1C7349D941F3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KNOWLEDGE ARCHITECTURE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772400" cy="41148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People core:  Evaluate the existing information/ documents which are used by people, the applications needed by them, the people they usually contact for solutions, the associates they collaborate with, the official emails they send/receive, and the databases they usually access </a:t>
            </a:r>
          </a:p>
        </p:txBody>
      </p:sp>
    </p:spTree>
    <p:extLst>
      <p:ext uri="{BB962C8B-B14F-4D97-AF65-F5344CB8AC3E}">
        <p14:creationId xmlns:p14="http://schemas.microsoft.com/office/powerpoint/2010/main" val="44200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6C54-6121-4513-A864-8D3E1C9B07C2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KNOWLEDGE ARCHITECTURE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772400" cy="4043363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Identify knowledge centers</a:t>
            </a:r>
          </a:p>
          <a:p>
            <a:r>
              <a:rPr lang="en-US" altLang="zh-TW">
                <a:ea typeface="新細明體" pitchFamily="18" charset="-120"/>
              </a:rPr>
              <a:t>Activating knowledge content satellites</a:t>
            </a:r>
          </a:p>
          <a:p>
            <a:r>
              <a:rPr lang="en-US" altLang="zh-TW">
                <a:ea typeface="新細明體" pitchFamily="18" charset="-120"/>
              </a:rPr>
              <a:t>Assigning experts for each knowledge center</a:t>
            </a:r>
          </a:p>
        </p:txBody>
      </p:sp>
    </p:spTree>
    <p:extLst>
      <p:ext uri="{BB962C8B-B14F-4D97-AF65-F5344CB8AC3E}">
        <p14:creationId xmlns:p14="http://schemas.microsoft.com/office/powerpoint/2010/main" val="1472611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2102</Words>
  <Application>Microsoft Office PowerPoint</Application>
  <PresentationFormat>On-screen Show (4:3)</PresentationFormat>
  <Paragraphs>331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6.1  KNOWLEDGE CREATION AND KNOWLEDGE ARCHITECTURE</vt:lpstr>
      <vt:lpstr>KNOWLEDGE CREATION</vt:lpstr>
      <vt:lpstr>Knowledge Transfer Via Teams</vt:lpstr>
      <vt:lpstr>Impediments to Knowledge Sharing</vt:lpstr>
      <vt:lpstr>Impediments to knowledge sharing</vt:lpstr>
      <vt:lpstr>KNOWLEDGE ARCHITECTURE</vt:lpstr>
      <vt:lpstr>KNOWLEDGE ARCHITECTURE</vt:lpstr>
      <vt:lpstr>KNOWLEDGE ARCHITECTURE</vt:lpstr>
      <vt:lpstr>KNOWLEDGE ARCHITECTURE</vt:lpstr>
      <vt:lpstr>6.2 KNOWLEDGE CAPTURE </vt:lpstr>
      <vt:lpstr>Knowledge Capture</vt:lpstr>
      <vt:lpstr>On-Site Observation</vt:lpstr>
      <vt:lpstr>Brainstorming</vt:lpstr>
      <vt:lpstr>Brainstorming Procedure</vt:lpstr>
      <vt:lpstr>Electronic Brainstorming</vt:lpstr>
      <vt:lpstr>Protocol Analysis</vt:lpstr>
      <vt:lpstr>Consensus Decision Making</vt:lpstr>
      <vt:lpstr>The Repertory Grid</vt:lpstr>
      <vt:lpstr>The Repertory Grid (cont’d)</vt:lpstr>
      <vt:lpstr>Nominal Group Technique (NGT)</vt:lpstr>
      <vt:lpstr>NGT (cont’d)</vt:lpstr>
      <vt:lpstr>NGT (cont’d)</vt:lpstr>
      <vt:lpstr>Delphi Method</vt:lpstr>
      <vt:lpstr>Delphi Method (cont’d)</vt:lpstr>
      <vt:lpstr>Concept Mapping</vt:lpstr>
      <vt:lpstr>Blackboarding</vt:lpstr>
      <vt:lpstr>Blackboarding (cont’d)</vt:lpstr>
      <vt:lpstr>6.3 KNOWLEDGE CODIFICATION</vt:lpstr>
      <vt:lpstr>What Is Knowledge Codification?</vt:lpstr>
      <vt:lpstr>Why Codify?</vt:lpstr>
      <vt:lpstr>Knowledge Dimensions and Bottlenecks</vt:lpstr>
      <vt:lpstr>Modes of Conversion</vt:lpstr>
      <vt:lpstr>Things To Consider</vt:lpstr>
      <vt:lpstr>Problems With Codifying Tacit Knowledge</vt:lpstr>
      <vt:lpstr>Tools and Procedures—Knowledge Maps</vt:lpstr>
      <vt:lpstr>How Knowledge Maps Work</vt:lpstr>
      <vt:lpstr>The Building Cycle</vt:lpstr>
      <vt:lpstr>Building Cycle (cont’d)</vt:lpstr>
      <vt:lpstr>Decision Tables</vt:lpstr>
      <vt:lpstr>Decision Trees</vt:lpstr>
      <vt:lpstr>Frames</vt:lpstr>
      <vt:lpstr>Production Rules</vt:lpstr>
      <vt:lpstr>Role of Planning</vt:lpstr>
      <vt:lpstr>Role of Planning (cont’d)</vt:lpstr>
      <vt:lpstr>Inferencing and Reasoning</vt:lpstr>
      <vt:lpstr>Requirements for Knowledge Development Work</vt:lpstr>
      <vt:lpstr>Skills Requirements of Knowledge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Rhian Indradewa</cp:lastModifiedBy>
  <cp:revision>145</cp:revision>
  <dcterms:created xsi:type="dcterms:W3CDTF">2013-08-01T03:39:28Z</dcterms:created>
  <dcterms:modified xsi:type="dcterms:W3CDTF">2019-03-25T03:51:40Z</dcterms:modified>
</cp:coreProperties>
</file>