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7"/>
  </p:notesMasterIdLst>
  <p:handoutMasterIdLst>
    <p:handoutMasterId r:id="rId128"/>
  </p:handoutMasterIdLst>
  <p:sldIdLst>
    <p:sldId id="376" r:id="rId2"/>
    <p:sldId id="377"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 id="407" r:id="rId33"/>
    <p:sldId id="408" r:id="rId34"/>
    <p:sldId id="409" r:id="rId35"/>
    <p:sldId id="410" r:id="rId36"/>
    <p:sldId id="411" r:id="rId37"/>
    <p:sldId id="412" r:id="rId38"/>
    <p:sldId id="413" r:id="rId39"/>
    <p:sldId id="414" r:id="rId40"/>
    <p:sldId id="415" r:id="rId41"/>
    <p:sldId id="416" r:id="rId42"/>
    <p:sldId id="417" r:id="rId43"/>
    <p:sldId id="418" r:id="rId44"/>
    <p:sldId id="419" r:id="rId45"/>
    <p:sldId id="420" r:id="rId46"/>
    <p:sldId id="421" r:id="rId47"/>
    <p:sldId id="422" r:id="rId48"/>
    <p:sldId id="423" r:id="rId49"/>
    <p:sldId id="424" r:id="rId50"/>
    <p:sldId id="425" r:id="rId51"/>
    <p:sldId id="426" r:id="rId52"/>
    <p:sldId id="427" r:id="rId53"/>
    <p:sldId id="428" r:id="rId54"/>
    <p:sldId id="429" r:id="rId55"/>
    <p:sldId id="430" r:id="rId56"/>
    <p:sldId id="431" r:id="rId57"/>
    <p:sldId id="432" r:id="rId58"/>
    <p:sldId id="433" r:id="rId59"/>
    <p:sldId id="434" r:id="rId60"/>
    <p:sldId id="435" r:id="rId61"/>
    <p:sldId id="436" r:id="rId62"/>
    <p:sldId id="437" r:id="rId63"/>
    <p:sldId id="438" r:id="rId64"/>
    <p:sldId id="439" r:id="rId65"/>
    <p:sldId id="440" r:id="rId66"/>
    <p:sldId id="441" r:id="rId67"/>
    <p:sldId id="442" r:id="rId68"/>
    <p:sldId id="443" r:id="rId69"/>
    <p:sldId id="444" r:id="rId70"/>
    <p:sldId id="445" r:id="rId71"/>
    <p:sldId id="446" r:id="rId72"/>
    <p:sldId id="447" r:id="rId73"/>
    <p:sldId id="448" r:id="rId74"/>
    <p:sldId id="449" r:id="rId75"/>
    <p:sldId id="450" r:id="rId76"/>
    <p:sldId id="451" r:id="rId77"/>
    <p:sldId id="452" r:id="rId78"/>
    <p:sldId id="453" r:id="rId79"/>
    <p:sldId id="454" r:id="rId80"/>
    <p:sldId id="455" r:id="rId81"/>
    <p:sldId id="456" r:id="rId82"/>
    <p:sldId id="457" r:id="rId83"/>
    <p:sldId id="458" r:id="rId84"/>
    <p:sldId id="459" r:id="rId85"/>
    <p:sldId id="460" r:id="rId86"/>
    <p:sldId id="461" r:id="rId87"/>
    <p:sldId id="462" r:id="rId88"/>
    <p:sldId id="463" r:id="rId89"/>
    <p:sldId id="464" r:id="rId90"/>
    <p:sldId id="465" r:id="rId91"/>
    <p:sldId id="466" r:id="rId92"/>
    <p:sldId id="467" r:id="rId93"/>
    <p:sldId id="468" r:id="rId94"/>
    <p:sldId id="469" r:id="rId95"/>
    <p:sldId id="470" r:id="rId96"/>
    <p:sldId id="471" r:id="rId97"/>
    <p:sldId id="472" r:id="rId98"/>
    <p:sldId id="473" r:id="rId99"/>
    <p:sldId id="474" r:id="rId100"/>
    <p:sldId id="475" r:id="rId101"/>
    <p:sldId id="476" r:id="rId102"/>
    <p:sldId id="477" r:id="rId103"/>
    <p:sldId id="478" r:id="rId104"/>
    <p:sldId id="479" r:id="rId105"/>
    <p:sldId id="480" r:id="rId106"/>
    <p:sldId id="481" r:id="rId107"/>
    <p:sldId id="482" r:id="rId108"/>
    <p:sldId id="483" r:id="rId109"/>
    <p:sldId id="484" r:id="rId110"/>
    <p:sldId id="485" r:id="rId111"/>
    <p:sldId id="486" r:id="rId112"/>
    <p:sldId id="487" r:id="rId113"/>
    <p:sldId id="488" r:id="rId114"/>
    <p:sldId id="489" r:id="rId115"/>
    <p:sldId id="490" r:id="rId116"/>
    <p:sldId id="491" r:id="rId117"/>
    <p:sldId id="492" r:id="rId118"/>
    <p:sldId id="493" r:id="rId119"/>
    <p:sldId id="494" r:id="rId120"/>
    <p:sldId id="495" r:id="rId121"/>
    <p:sldId id="496" r:id="rId122"/>
    <p:sldId id="497" r:id="rId123"/>
    <p:sldId id="498" r:id="rId124"/>
    <p:sldId id="499" r:id="rId125"/>
    <p:sldId id="500" r:id="rId1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50" d="100"/>
          <a:sy n="50" d="100"/>
        </p:scale>
        <p:origin x="-2592" y="-60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2E6588-E581-4D8E-9DFB-0B7DC585CED2}" type="datetimeFigureOut">
              <a:rPr lang="en-US" smtClean="0"/>
              <a:t>4/16/2019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77E77-0AAE-47DC-A30C-1E38811736A4}" type="slidenum">
              <a:rPr lang="en-US" smtClean="0"/>
              <a:t>‹#›</a:t>
            </a:fld>
            <a:endParaRPr lang="en-US"/>
          </a:p>
        </p:txBody>
      </p:sp>
    </p:spTree>
    <p:extLst>
      <p:ext uri="{BB962C8B-B14F-4D97-AF65-F5344CB8AC3E}">
        <p14:creationId xmlns:p14="http://schemas.microsoft.com/office/powerpoint/2010/main" val="24685397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44582A-9F52-4A38-877F-F0B4601B8E20}" type="datetimeFigureOut">
              <a:rPr lang="en-US" smtClean="0"/>
              <a:t>4/16/2019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2A066D-53FF-4080-A939-6F0E48146D99}" type="slidenum">
              <a:rPr lang="en-US" smtClean="0"/>
              <a:t>‹#›</a:t>
            </a:fld>
            <a:endParaRPr lang="en-US"/>
          </a:p>
        </p:txBody>
      </p:sp>
    </p:spTree>
    <p:extLst>
      <p:ext uri="{BB962C8B-B14F-4D97-AF65-F5344CB8AC3E}">
        <p14:creationId xmlns:p14="http://schemas.microsoft.com/office/powerpoint/2010/main" val="40517311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16FAF5-75DE-40F9-9EEA-7F7195C4006A}" type="slidenum">
              <a:rPr lang="ja-JP" altLang="en-US">
                <a:latin typeface="Times New Roman" pitchFamily="18" charset="0"/>
              </a:rPr>
              <a:pPr eaLnBrk="1" hangingPunct="1"/>
              <a:t>35</a:t>
            </a:fld>
            <a:endParaRPr lang="en-US" altLang="ja-JP">
              <a:latin typeface="Times New Roman" pitchFamily="18" charset="0"/>
            </a:endParaRPr>
          </a:p>
        </p:txBody>
      </p:sp>
      <p:sp>
        <p:nvSpPr>
          <p:cNvPr id="139267" name="Rectangle 6"/>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BB8484-7D16-43C0-8F9D-AB010E3A2980}" type="slidenum">
              <a:rPr lang="en-US" altLang="ja-JP" sz="1200">
                <a:latin typeface="Times New Roman" pitchFamily="18" charset="0"/>
              </a:rPr>
              <a:pPr algn="r" eaLnBrk="1" hangingPunct="1"/>
              <a:t>35</a:t>
            </a:fld>
            <a:endParaRPr lang="en-US" altLang="ja-JP" sz="1200">
              <a:latin typeface="Times New Roman" pitchFamily="18" charset="0"/>
            </a:endParaRPr>
          </a:p>
        </p:txBody>
      </p:sp>
      <p:sp>
        <p:nvSpPr>
          <p:cNvPr id="139268" name="Rectangle 1"/>
          <p:cNvSpPr>
            <a:spLocks noGrp="1" noRot="1" noChangeAspect="1" noChangeArrowheads="1" noTextEdit="1"/>
          </p:cNvSpPr>
          <p:nvPr>
            <p:ph type="sldImg"/>
          </p:nvPr>
        </p:nvSpPr>
        <p:spPr>
          <a:ln/>
        </p:spPr>
      </p:sp>
      <p:sp>
        <p:nvSpPr>
          <p:cNvPr id="139269" name="Rectangle 2"/>
          <p:cNvSpPr>
            <a:spLocks noGrp="1" noChangeArrowheads="1"/>
          </p:cNvSpPr>
          <p:nvPr>
            <p:ph type="body" idx="1"/>
          </p:nvPr>
        </p:nvSpPr>
        <p:spPr>
          <a:noFill/>
        </p:spPr>
        <p:txBody>
          <a:bodyPr lIns="0" tIns="0" rIns="0" bIns="0"/>
          <a:lstStyle/>
          <a:p>
            <a:pPr eaLnBrk="1" hangingPunct="1">
              <a:lnSpc>
                <a:spcPct val="95000"/>
              </a:lnSpc>
              <a:spcBef>
                <a:spcPct val="0"/>
              </a:spcBef>
            </a:pPr>
            <a:endParaRPr lang="en-US" altLang="ja-JP" sz="1600" b="1" smtClean="0">
              <a:solidFill>
                <a:srgbClr val="000000"/>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628D65-8E36-416A-8D4E-CECA1D75B346}" type="slidenum">
              <a:rPr lang="ja-JP" altLang="en-US">
                <a:latin typeface="Times New Roman" pitchFamily="18" charset="0"/>
              </a:rPr>
              <a:pPr eaLnBrk="1" hangingPunct="1"/>
              <a:t>36</a:t>
            </a:fld>
            <a:endParaRPr lang="en-US" altLang="ja-JP">
              <a:latin typeface="Times New Roman" pitchFamily="18" charset="0"/>
            </a:endParaRPr>
          </a:p>
        </p:txBody>
      </p:sp>
      <p:sp>
        <p:nvSpPr>
          <p:cNvPr id="140291" name="スライド イメージ プレースホルダ 1"/>
          <p:cNvSpPr>
            <a:spLocks noGrp="1" noRot="1" noChangeAspect="1" noTextEdit="1"/>
          </p:cNvSpPr>
          <p:nvPr>
            <p:ph type="sldImg"/>
          </p:nvPr>
        </p:nvSpPr>
        <p:spPr>
          <a:ln/>
        </p:spPr>
      </p:sp>
      <p:sp>
        <p:nvSpPr>
          <p:cNvPr id="140292" name="ノート プレースホルダ 2"/>
          <p:cNvSpPr>
            <a:spLocks noGrp="1"/>
          </p:cNvSpPr>
          <p:nvPr>
            <p:ph type="body" idx="1"/>
          </p:nvPr>
        </p:nvSpPr>
        <p:spPr>
          <a:noFill/>
        </p:spPr>
        <p:txBody>
          <a:bodyPr/>
          <a:lstStyle/>
          <a:p>
            <a:pPr eaLnBrk="1" hangingPunct="1"/>
            <a:endParaRPr kumimoji="1" lang="ja-JP" altLang="en-US" smtClean="0"/>
          </a:p>
        </p:txBody>
      </p:sp>
      <p:sp>
        <p:nvSpPr>
          <p:cNvPr id="140293" name="スライド番号プレースホルダ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DC328B9-74E1-4F93-B32F-6E8846FF7CF0}" type="slidenum">
              <a:rPr lang="en-US" altLang="ja-JP" sz="1200">
                <a:latin typeface="Times New Roman" pitchFamily="18" charset="0"/>
              </a:rPr>
              <a:pPr algn="r" eaLnBrk="1" hangingPunct="1"/>
              <a:t>36</a:t>
            </a:fld>
            <a:endParaRPr lang="en-US" altLang="ja-JP"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32958F-8018-4EA6-96F4-7345D6874D32}" type="slidenum">
              <a:rPr lang="ja-JP" altLang="en-US">
                <a:latin typeface="Times New Roman" pitchFamily="18" charset="0"/>
              </a:rPr>
              <a:pPr eaLnBrk="1" hangingPunct="1"/>
              <a:t>37</a:t>
            </a:fld>
            <a:endParaRPr lang="en-US" altLang="ja-JP">
              <a:latin typeface="Times New Roman" pitchFamily="18" charset="0"/>
            </a:endParaRPr>
          </a:p>
        </p:txBody>
      </p:sp>
      <p:sp>
        <p:nvSpPr>
          <p:cNvPr id="141315" name="スライド イメージ プレースホルダ 1"/>
          <p:cNvSpPr>
            <a:spLocks noGrp="1" noRot="1" noChangeAspect="1" noTextEdit="1"/>
          </p:cNvSpPr>
          <p:nvPr>
            <p:ph type="sldImg"/>
          </p:nvPr>
        </p:nvSpPr>
        <p:spPr>
          <a:ln/>
        </p:spPr>
      </p:sp>
      <p:sp>
        <p:nvSpPr>
          <p:cNvPr id="141316" name="ノート プレースホルダ 2"/>
          <p:cNvSpPr>
            <a:spLocks noGrp="1"/>
          </p:cNvSpPr>
          <p:nvPr>
            <p:ph type="body" idx="1"/>
          </p:nvPr>
        </p:nvSpPr>
        <p:spPr>
          <a:noFill/>
        </p:spPr>
        <p:txBody>
          <a:bodyPr/>
          <a:lstStyle/>
          <a:p>
            <a:pPr eaLnBrk="1" hangingPunct="1"/>
            <a:endParaRPr kumimoji="1" lang="ja-JP" altLang="en-US" smtClean="0"/>
          </a:p>
        </p:txBody>
      </p:sp>
      <p:sp>
        <p:nvSpPr>
          <p:cNvPr id="141317" name="スライド番号プレースホルダ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B4DA1F4-008C-4898-A010-FB9212B93142}" type="slidenum">
              <a:rPr lang="en-US" altLang="ja-JP" sz="1200">
                <a:solidFill>
                  <a:srgbClr val="000000"/>
                </a:solidFill>
                <a:latin typeface="Times New Roman" pitchFamily="18" charset="0"/>
              </a:rPr>
              <a:pPr algn="r" eaLnBrk="1" hangingPunct="1"/>
              <a:t>37</a:t>
            </a:fld>
            <a:endParaRPr lang="en-US" altLang="ja-JP" sz="1200">
              <a:solidFill>
                <a:srgbClr val="000000"/>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0113BC-7713-417D-B1DD-25321727B4E2}" type="slidenum">
              <a:rPr lang="ja-JP" altLang="en-US">
                <a:latin typeface="Times New Roman" pitchFamily="18" charset="0"/>
              </a:rPr>
              <a:pPr eaLnBrk="1" hangingPunct="1"/>
              <a:t>38</a:t>
            </a:fld>
            <a:endParaRPr lang="en-US" altLang="ja-JP">
              <a:latin typeface="Times New Roman" pitchFamily="18" charset="0"/>
            </a:endParaRPr>
          </a:p>
        </p:txBody>
      </p:sp>
      <p:sp>
        <p:nvSpPr>
          <p:cNvPr id="142339" name="スライド イメージ プレースホルダ 1"/>
          <p:cNvSpPr>
            <a:spLocks noGrp="1" noRot="1" noChangeAspect="1" noTextEdit="1"/>
          </p:cNvSpPr>
          <p:nvPr>
            <p:ph type="sldImg"/>
          </p:nvPr>
        </p:nvSpPr>
        <p:spPr>
          <a:ln/>
        </p:spPr>
      </p:sp>
      <p:sp>
        <p:nvSpPr>
          <p:cNvPr id="142340" name="ノート プレースホルダ 2"/>
          <p:cNvSpPr>
            <a:spLocks noGrp="1"/>
          </p:cNvSpPr>
          <p:nvPr>
            <p:ph type="body" idx="1"/>
          </p:nvPr>
        </p:nvSpPr>
        <p:spPr>
          <a:noFill/>
        </p:spPr>
        <p:txBody>
          <a:bodyPr/>
          <a:lstStyle/>
          <a:p>
            <a:pPr eaLnBrk="1" hangingPunct="1"/>
            <a:endParaRPr kumimoji="1" lang="ja-JP" altLang="en-US" smtClean="0"/>
          </a:p>
        </p:txBody>
      </p:sp>
      <p:sp>
        <p:nvSpPr>
          <p:cNvPr id="142341" name="スライド番号プレースホルダ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8492E7C-6867-4FDC-AA84-1E4B363C6749}" type="slidenum">
              <a:rPr lang="en-US" altLang="ja-JP" sz="1200">
                <a:solidFill>
                  <a:srgbClr val="000000"/>
                </a:solidFill>
                <a:latin typeface="Times New Roman" pitchFamily="18" charset="0"/>
              </a:rPr>
              <a:pPr algn="r" eaLnBrk="1" hangingPunct="1"/>
              <a:t>38</a:t>
            </a:fld>
            <a:endParaRPr lang="en-US" altLang="ja-JP" sz="1200">
              <a:solidFill>
                <a:srgbClr val="000000"/>
              </a:solidFill>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81AB69-63E1-4C78-8F89-1396D5800552}" type="slidenum">
              <a:rPr lang="ja-JP" altLang="en-US">
                <a:latin typeface="Times New Roman" pitchFamily="18" charset="0"/>
              </a:rPr>
              <a:pPr eaLnBrk="1" hangingPunct="1"/>
              <a:t>39</a:t>
            </a:fld>
            <a:endParaRPr lang="en-US" altLang="ja-JP">
              <a:latin typeface="Times New Roman" pitchFamily="18" charset="0"/>
            </a:endParaRPr>
          </a:p>
        </p:txBody>
      </p:sp>
      <p:sp>
        <p:nvSpPr>
          <p:cNvPr id="143363" name="スライド イメージ プレースホルダ 1"/>
          <p:cNvSpPr>
            <a:spLocks noGrp="1" noRot="1" noChangeAspect="1" noTextEdit="1"/>
          </p:cNvSpPr>
          <p:nvPr>
            <p:ph type="sldImg"/>
          </p:nvPr>
        </p:nvSpPr>
        <p:spPr>
          <a:ln/>
        </p:spPr>
      </p:sp>
      <p:sp>
        <p:nvSpPr>
          <p:cNvPr id="143364" name="ノート プレースホルダ 2"/>
          <p:cNvSpPr>
            <a:spLocks noGrp="1"/>
          </p:cNvSpPr>
          <p:nvPr>
            <p:ph type="body" idx="1"/>
          </p:nvPr>
        </p:nvSpPr>
        <p:spPr>
          <a:noFill/>
        </p:spPr>
        <p:txBody>
          <a:bodyPr/>
          <a:lstStyle/>
          <a:p>
            <a:pPr eaLnBrk="1" hangingPunct="1"/>
            <a:endParaRPr kumimoji="1" lang="ja-JP" altLang="en-US" smtClean="0"/>
          </a:p>
        </p:txBody>
      </p:sp>
      <p:sp>
        <p:nvSpPr>
          <p:cNvPr id="143365" name="スライド番号プレースホルダ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3D69634-1AE9-4B44-8E2C-40D077FEA640}" type="slidenum">
              <a:rPr lang="en-US" altLang="ja-JP" sz="1200">
                <a:solidFill>
                  <a:srgbClr val="000000"/>
                </a:solidFill>
                <a:latin typeface="Times New Roman" pitchFamily="18" charset="0"/>
              </a:rPr>
              <a:pPr algn="r" eaLnBrk="1" hangingPunct="1"/>
              <a:t>39</a:t>
            </a:fld>
            <a:endParaRPr lang="en-US" altLang="ja-JP" sz="1200">
              <a:solidFill>
                <a:srgbClr val="000000"/>
              </a:solidFill>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93624-19EA-4363-A7F5-548B02F93677}" type="slidenum">
              <a:rPr lang="ja-JP" altLang="en-US">
                <a:latin typeface="Times New Roman" pitchFamily="18" charset="0"/>
              </a:rPr>
              <a:pPr eaLnBrk="1" hangingPunct="1"/>
              <a:t>40</a:t>
            </a:fld>
            <a:endParaRPr lang="en-US" altLang="ja-JP">
              <a:latin typeface="Times New Roman" pitchFamily="18" charset="0"/>
            </a:endParaRPr>
          </a:p>
        </p:txBody>
      </p:sp>
      <p:sp>
        <p:nvSpPr>
          <p:cNvPr id="144387" name="Rectangle 6"/>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000FD82-15B4-460A-8F67-DE0106EF7527}" type="slidenum">
              <a:rPr lang="en-US" altLang="ja-JP" sz="1200">
                <a:latin typeface="Times New Roman" pitchFamily="18" charset="0"/>
              </a:rPr>
              <a:pPr algn="r" eaLnBrk="1" hangingPunct="1"/>
              <a:t>40</a:t>
            </a:fld>
            <a:endParaRPr lang="en-US" altLang="ja-JP" sz="1200">
              <a:latin typeface="Times New Roman" pitchFamily="18" charset="0"/>
            </a:endParaRPr>
          </a:p>
        </p:txBody>
      </p:sp>
      <p:sp>
        <p:nvSpPr>
          <p:cNvPr id="144388" name="Rectangle 1"/>
          <p:cNvSpPr>
            <a:spLocks noGrp="1" noRot="1" noChangeAspect="1" noChangeArrowheads="1" noTextEdit="1"/>
          </p:cNvSpPr>
          <p:nvPr>
            <p:ph type="sldImg"/>
          </p:nvPr>
        </p:nvSpPr>
        <p:spPr>
          <a:ln/>
        </p:spPr>
      </p:sp>
      <p:sp>
        <p:nvSpPr>
          <p:cNvPr id="144389" name="Rectangle 2"/>
          <p:cNvSpPr>
            <a:spLocks noGrp="1" noChangeArrowheads="1"/>
          </p:cNvSpPr>
          <p:nvPr>
            <p:ph type="body" idx="1"/>
          </p:nvPr>
        </p:nvSpPr>
        <p:spPr>
          <a:noFill/>
        </p:spPr>
        <p:txBody>
          <a:bodyPr lIns="0" tIns="0" rIns="0" bIns="0"/>
          <a:lstStyle/>
          <a:p>
            <a:pPr eaLnBrk="1" hangingPunct="1">
              <a:lnSpc>
                <a:spcPct val="95000"/>
              </a:lnSpc>
              <a:spcBef>
                <a:spcPct val="0"/>
              </a:spcBef>
            </a:pPr>
            <a:endParaRPr lang="en-US" altLang="ja-JP" sz="1600" b="1" smtClean="0">
              <a:solidFill>
                <a:srgbClr val="000000"/>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811846-65E2-4DAC-8DE1-2D945EA95056}" type="slidenum">
              <a:rPr lang="ja-JP" altLang="en-US">
                <a:latin typeface="Times New Roman" pitchFamily="18" charset="0"/>
              </a:rPr>
              <a:pPr eaLnBrk="1" hangingPunct="1"/>
              <a:t>42</a:t>
            </a:fld>
            <a:endParaRPr lang="en-US" altLang="ja-JP">
              <a:latin typeface="Times New Roman" pitchFamily="18" charset="0"/>
            </a:endParaRPr>
          </a:p>
        </p:txBody>
      </p:sp>
      <p:sp>
        <p:nvSpPr>
          <p:cNvPr id="145411" name="Rectangle 6"/>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A81F17F-F1B0-43F2-ADC1-CC8F62AD33B1}" type="slidenum">
              <a:rPr lang="en-US" altLang="ja-JP" sz="1200">
                <a:solidFill>
                  <a:srgbClr val="000000"/>
                </a:solidFill>
                <a:latin typeface="Times New Roman" pitchFamily="18" charset="0"/>
              </a:rPr>
              <a:pPr algn="r" eaLnBrk="1" hangingPunct="1"/>
              <a:t>42</a:t>
            </a:fld>
            <a:endParaRPr lang="en-US" altLang="ja-JP" sz="1200">
              <a:solidFill>
                <a:srgbClr val="000000"/>
              </a:solidFill>
              <a:latin typeface="Times New Roman" pitchFamily="18" charset="0"/>
            </a:endParaRPr>
          </a:p>
        </p:txBody>
      </p:sp>
      <p:sp>
        <p:nvSpPr>
          <p:cNvPr id="145412" name="Rectangle 1"/>
          <p:cNvSpPr>
            <a:spLocks noGrp="1" noRot="1" noChangeAspect="1" noChangeArrowheads="1" noTextEdit="1"/>
          </p:cNvSpPr>
          <p:nvPr>
            <p:ph type="sldImg"/>
          </p:nvPr>
        </p:nvSpPr>
        <p:spPr>
          <a:ln/>
        </p:spPr>
      </p:sp>
      <p:sp>
        <p:nvSpPr>
          <p:cNvPr id="145413" name="Rectangle 2"/>
          <p:cNvSpPr>
            <a:spLocks noGrp="1" noChangeArrowheads="1"/>
          </p:cNvSpPr>
          <p:nvPr>
            <p:ph type="body" idx="1"/>
          </p:nvPr>
        </p:nvSpPr>
        <p:spPr>
          <a:noFill/>
        </p:spPr>
        <p:txBody>
          <a:bodyPr lIns="0" tIns="0" rIns="0" bIns="0"/>
          <a:lstStyle/>
          <a:p>
            <a:pPr eaLnBrk="1" hangingPunct="1">
              <a:lnSpc>
                <a:spcPct val="95000"/>
              </a:lnSpc>
              <a:spcBef>
                <a:spcPct val="0"/>
              </a:spcBef>
            </a:pPr>
            <a:endParaRPr lang="en-US" altLang="ja-JP" sz="1600" b="1" smtClean="0">
              <a:solidFill>
                <a:srgbClr val="000000"/>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C914CA-84DD-4A19-98EF-9A31E6CAA510}" type="slidenum">
              <a:rPr lang="ja-JP" altLang="en-US">
                <a:latin typeface="Times New Roman" pitchFamily="18" charset="0"/>
              </a:rPr>
              <a:pPr eaLnBrk="1" hangingPunct="1"/>
              <a:t>43</a:t>
            </a:fld>
            <a:endParaRPr lang="en-US" altLang="ja-JP">
              <a:latin typeface="Times New Roman" pitchFamily="18" charset="0"/>
            </a:endParaRPr>
          </a:p>
        </p:txBody>
      </p:sp>
      <p:sp>
        <p:nvSpPr>
          <p:cNvPr id="146435" name="スライド イメージ プレースホルダ 1"/>
          <p:cNvSpPr>
            <a:spLocks noGrp="1" noRot="1" noChangeAspect="1" noTextEdit="1"/>
          </p:cNvSpPr>
          <p:nvPr>
            <p:ph type="sldImg"/>
          </p:nvPr>
        </p:nvSpPr>
        <p:spPr>
          <a:ln/>
        </p:spPr>
      </p:sp>
      <p:sp>
        <p:nvSpPr>
          <p:cNvPr id="146436" name="ノート プレースホルダ 2"/>
          <p:cNvSpPr>
            <a:spLocks noGrp="1"/>
          </p:cNvSpPr>
          <p:nvPr>
            <p:ph type="body" idx="1"/>
          </p:nvPr>
        </p:nvSpPr>
        <p:spPr>
          <a:noFill/>
        </p:spPr>
        <p:txBody>
          <a:bodyPr/>
          <a:lstStyle/>
          <a:p>
            <a:pPr eaLnBrk="1" hangingPunct="1"/>
            <a:endParaRPr kumimoji="1" lang="ja-JP" altLang="en-US" smtClean="0"/>
          </a:p>
        </p:txBody>
      </p:sp>
      <p:sp>
        <p:nvSpPr>
          <p:cNvPr id="146437" name="スライド番号プレースホルダ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A49F9D7-C80B-44DB-BC99-A16DBEB83417}" type="slidenum">
              <a:rPr lang="en-US" altLang="ja-JP" sz="1200">
                <a:solidFill>
                  <a:srgbClr val="000000"/>
                </a:solidFill>
                <a:latin typeface="Times New Roman" pitchFamily="18" charset="0"/>
              </a:rPr>
              <a:pPr algn="r" eaLnBrk="1" hangingPunct="1"/>
              <a:t>43</a:t>
            </a:fld>
            <a:endParaRPr lang="en-US" altLang="ja-JP" sz="1200">
              <a:solidFill>
                <a:srgbClr val="000000"/>
              </a:solidFill>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80E02F-6C7F-42FC-85BE-42393DB7D912}" type="slidenum">
              <a:rPr lang="ja-JP" altLang="en-US">
                <a:latin typeface="Times New Roman" pitchFamily="18" charset="0"/>
              </a:rPr>
              <a:pPr eaLnBrk="1" hangingPunct="1"/>
              <a:t>44</a:t>
            </a:fld>
            <a:endParaRPr lang="en-US" altLang="ja-JP">
              <a:latin typeface="Times New Roman" pitchFamily="18" charset="0"/>
            </a:endParaRPr>
          </a:p>
        </p:txBody>
      </p:sp>
      <p:sp>
        <p:nvSpPr>
          <p:cNvPr id="147459" name="スライド イメージ プレースホルダ 1"/>
          <p:cNvSpPr>
            <a:spLocks noGrp="1" noRot="1" noChangeAspect="1" noTextEdit="1"/>
          </p:cNvSpPr>
          <p:nvPr>
            <p:ph type="sldImg"/>
          </p:nvPr>
        </p:nvSpPr>
        <p:spPr>
          <a:ln/>
        </p:spPr>
      </p:sp>
      <p:sp>
        <p:nvSpPr>
          <p:cNvPr id="147460" name="ノート プレースホルダ 2"/>
          <p:cNvSpPr>
            <a:spLocks noGrp="1"/>
          </p:cNvSpPr>
          <p:nvPr>
            <p:ph type="body" idx="1"/>
          </p:nvPr>
        </p:nvSpPr>
        <p:spPr>
          <a:noFill/>
        </p:spPr>
        <p:txBody>
          <a:bodyPr/>
          <a:lstStyle/>
          <a:p>
            <a:pPr eaLnBrk="1" hangingPunct="1"/>
            <a:endParaRPr kumimoji="1" lang="ja-JP" altLang="en-US" smtClean="0"/>
          </a:p>
        </p:txBody>
      </p:sp>
      <p:sp>
        <p:nvSpPr>
          <p:cNvPr id="147461" name="スライド番号プレースホルダ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4024C07-DE8E-404E-B6DF-3C07A0773B41}" type="slidenum">
              <a:rPr lang="en-US" altLang="ja-JP" sz="1200">
                <a:solidFill>
                  <a:srgbClr val="000000"/>
                </a:solidFill>
                <a:latin typeface="Times New Roman" pitchFamily="18" charset="0"/>
              </a:rPr>
              <a:pPr algn="r" eaLnBrk="1" hangingPunct="1"/>
              <a:t>44</a:t>
            </a:fld>
            <a:endParaRPr lang="en-US" altLang="ja-JP" sz="1200">
              <a:solidFill>
                <a:srgbClr val="000000"/>
              </a:solidFill>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7AB297-039D-4305-9D4E-6CE5FF6B56EE}" type="slidenum">
              <a:rPr lang="ja-JP" altLang="en-US">
                <a:latin typeface="Times New Roman" pitchFamily="18" charset="0"/>
              </a:rPr>
              <a:pPr eaLnBrk="1" hangingPunct="1"/>
              <a:t>45</a:t>
            </a:fld>
            <a:endParaRPr lang="en-US" altLang="ja-JP">
              <a:latin typeface="Times New Roman" pitchFamily="18" charset="0"/>
            </a:endParaRPr>
          </a:p>
        </p:txBody>
      </p:sp>
      <p:sp>
        <p:nvSpPr>
          <p:cNvPr id="148483" name="スライド イメージ プレースホルダ 1"/>
          <p:cNvSpPr>
            <a:spLocks noGrp="1" noRot="1" noChangeAspect="1" noTextEdit="1"/>
          </p:cNvSpPr>
          <p:nvPr>
            <p:ph type="sldImg"/>
          </p:nvPr>
        </p:nvSpPr>
        <p:spPr>
          <a:ln/>
        </p:spPr>
      </p:sp>
      <p:sp>
        <p:nvSpPr>
          <p:cNvPr id="148484" name="ノート プレースホルダ 2"/>
          <p:cNvSpPr>
            <a:spLocks noGrp="1"/>
          </p:cNvSpPr>
          <p:nvPr>
            <p:ph type="body" idx="1"/>
          </p:nvPr>
        </p:nvSpPr>
        <p:spPr>
          <a:noFill/>
        </p:spPr>
        <p:txBody>
          <a:bodyPr/>
          <a:lstStyle/>
          <a:p>
            <a:pPr eaLnBrk="1" hangingPunct="1"/>
            <a:endParaRPr kumimoji="1" lang="ja-JP" altLang="en-US" smtClean="0"/>
          </a:p>
        </p:txBody>
      </p:sp>
      <p:sp>
        <p:nvSpPr>
          <p:cNvPr id="148485" name="スライド番号プレースホルダ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49177A6-8997-43CD-8174-D74D68D5E404}" type="slidenum">
              <a:rPr lang="en-US" altLang="ja-JP" sz="1200">
                <a:solidFill>
                  <a:srgbClr val="000000"/>
                </a:solidFill>
                <a:latin typeface="Times New Roman" pitchFamily="18" charset="0"/>
              </a:rPr>
              <a:pPr algn="r" eaLnBrk="1" hangingPunct="1"/>
              <a:t>45</a:t>
            </a:fld>
            <a:endParaRPr lang="en-US" altLang="ja-JP" sz="1200">
              <a:solidFill>
                <a:srgbClr val="000000"/>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AFF34F-DE1B-4B5C-B732-0B98ED28A1AF}" type="slidenum">
              <a:rPr lang="ja-JP" altLang="en-US">
                <a:latin typeface="Times New Roman" pitchFamily="18" charset="0"/>
              </a:rPr>
              <a:pPr eaLnBrk="1" hangingPunct="1"/>
              <a:t>16</a:t>
            </a:fld>
            <a:endParaRPr lang="en-US" altLang="ja-JP">
              <a:latin typeface="Times New Roman" pitchFamily="18"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A9F359-1A28-48B0-ABC6-42C71FF4A667}" type="slidenum">
              <a:rPr lang="ja-JP" altLang="en-US">
                <a:latin typeface="Times New Roman" pitchFamily="18" charset="0"/>
              </a:rPr>
              <a:pPr eaLnBrk="1" hangingPunct="1"/>
              <a:t>46</a:t>
            </a:fld>
            <a:endParaRPr lang="en-US" altLang="ja-JP">
              <a:latin typeface="Times New Roman" pitchFamily="18" charset="0"/>
            </a:endParaRPr>
          </a:p>
        </p:txBody>
      </p:sp>
      <p:sp>
        <p:nvSpPr>
          <p:cNvPr id="149507" name="スライド イメージ プレースホルダ 1"/>
          <p:cNvSpPr>
            <a:spLocks noGrp="1" noRot="1" noChangeAspect="1" noTextEdit="1"/>
          </p:cNvSpPr>
          <p:nvPr>
            <p:ph type="sldImg"/>
          </p:nvPr>
        </p:nvSpPr>
        <p:spPr>
          <a:ln/>
        </p:spPr>
      </p:sp>
      <p:sp>
        <p:nvSpPr>
          <p:cNvPr id="149508" name="ノート プレースホルダ 2"/>
          <p:cNvSpPr>
            <a:spLocks noGrp="1"/>
          </p:cNvSpPr>
          <p:nvPr>
            <p:ph type="body" idx="1"/>
          </p:nvPr>
        </p:nvSpPr>
        <p:spPr>
          <a:noFill/>
        </p:spPr>
        <p:txBody>
          <a:bodyPr/>
          <a:lstStyle/>
          <a:p>
            <a:pPr eaLnBrk="1" hangingPunct="1"/>
            <a:endParaRPr kumimoji="1" lang="ja-JP" altLang="en-US" smtClean="0"/>
          </a:p>
        </p:txBody>
      </p:sp>
      <p:sp>
        <p:nvSpPr>
          <p:cNvPr id="149509" name="スライド番号プレースホルダ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0FFE64B-9BCD-42F5-9C2D-45EB10629CBF}" type="slidenum">
              <a:rPr lang="en-US" altLang="ja-JP" sz="1200">
                <a:solidFill>
                  <a:srgbClr val="000000"/>
                </a:solidFill>
                <a:latin typeface="Times New Roman" pitchFamily="18" charset="0"/>
              </a:rPr>
              <a:pPr algn="r" eaLnBrk="1" hangingPunct="1"/>
              <a:t>46</a:t>
            </a:fld>
            <a:endParaRPr lang="en-US" altLang="ja-JP" sz="1200">
              <a:solidFill>
                <a:srgbClr val="000000"/>
              </a:solidFill>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9CB6C8-9668-4888-9C15-A050450394EB}" type="slidenum">
              <a:rPr lang="ja-JP" altLang="en-US">
                <a:latin typeface="Times New Roman" pitchFamily="18" charset="0"/>
              </a:rPr>
              <a:pPr eaLnBrk="1" hangingPunct="1"/>
              <a:t>49</a:t>
            </a:fld>
            <a:endParaRPr lang="en-US" altLang="ja-JP">
              <a:latin typeface="Times New Roman" pitchFamily="18" charset="0"/>
            </a:endParaRPr>
          </a:p>
        </p:txBody>
      </p:sp>
      <p:sp>
        <p:nvSpPr>
          <p:cNvPr id="150531" name="Rectangle 6"/>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2E72899-5C7A-469E-9140-D05BC619CF9F}" type="slidenum">
              <a:rPr lang="en-US" altLang="ja-JP" sz="1200">
                <a:solidFill>
                  <a:srgbClr val="000000"/>
                </a:solidFill>
                <a:latin typeface="Times New Roman" pitchFamily="18" charset="0"/>
              </a:rPr>
              <a:pPr algn="r" eaLnBrk="1" hangingPunct="1"/>
              <a:t>49</a:t>
            </a:fld>
            <a:endParaRPr lang="en-US" altLang="ja-JP" sz="1200">
              <a:solidFill>
                <a:srgbClr val="000000"/>
              </a:solidFill>
              <a:latin typeface="Times New Roman" pitchFamily="18" charset="0"/>
            </a:endParaRPr>
          </a:p>
        </p:txBody>
      </p:sp>
      <p:sp>
        <p:nvSpPr>
          <p:cNvPr id="150532" name="Rectangle 1"/>
          <p:cNvSpPr>
            <a:spLocks noGrp="1" noRot="1" noChangeAspect="1" noChangeArrowheads="1" noTextEdit="1"/>
          </p:cNvSpPr>
          <p:nvPr>
            <p:ph type="sldImg"/>
          </p:nvPr>
        </p:nvSpPr>
        <p:spPr>
          <a:ln/>
        </p:spPr>
      </p:sp>
      <p:sp>
        <p:nvSpPr>
          <p:cNvPr id="150533" name="Rectangle 2"/>
          <p:cNvSpPr>
            <a:spLocks noGrp="1" noChangeArrowheads="1"/>
          </p:cNvSpPr>
          <p:nvPr>
            <p:ph type="body" idx="1"/>
          </p:nvPr>
        </p:nvSpPr>
        <p:spPr>
          <a:noFill/>
        </p:spPr>
        <p:txBody>
          <a:bodyPr lIns="0" tIns="0" rIns="0" bIns="0"/>
          <a:lstStyle/>
          <a:p>
            <a:pPr eaLnBrk="1" hangingPunct="1">
              <a:lnSpc>
                <a:spcPct val="95000"/>
              </a:lnSpc>
              <a:spcBef>
                <a:spcPct val="0"/>
              </a:spcBef>
            </a:pPr>
            <a:endParaRPr lang="en-US" altLang="ja-JP" sz="1600" b="1" smtClean="0">
              <a:solidFill>
                <a:srgbClr val="000000"/>
              </a:solidFill>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7D2430-DD94-4D82-A752-D63B52127A11}" type="slidenum">
              <a:rPr lang="ja-JP" altLang="en-US">
                <a:latin typeface="Times New Roman" pitchFamily="18" charset="0"/>
              </a:rPr>
              <a:pPr eaLnBrk="1" hangingPunct="1"/>
              <a:t>50</a:t>
            </a:fld>
            <a:endParaRPr lang="en-US" altLang="ja-JP">
              <a:latin typeface="Times New Roman" pitchFamily="18" charset="0"/>
            </a:endParaRPr>
          </a:p>
        </p:txBody>
      </p:sp>
      <p:sp>
        <p:nvSpPr>
          <p:cNvPr id="151555" name="Rectangle 6"/>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7409500-872B-4182-8AB2-ACD1B0852535}" type="slidenum">
              <a:rPr lang="en-US" altLang="ja-JP" sz="1200">
                <a:solidFill>
                  <a:srgbClr val="000000"/>
                </a:solidFill>
                <a:latin typeface="Times New Roman" pitchFamily="18" charset="0"/>
              </a:rPr>
              <a:pPr algn="r" eaLnBrk="1" hangingPunct="1"/>
              <a:t>50</a:t>
            </a:fld>
            <a:endParaRPr lang="en-US" altLang="ja-JP" sz="1200">
              <a:solidFill>
                <a:srgbClr val="000000"/>
              </a:solidFill>
              <a:latin typeface="Times New Roman" pitchFamily="18" charset="0"/>
            </a:endParaRPr>
          </a:p>
        </p:txBody>
      </p:sp>
      <p:sp>
        <p:nvSpPr>
          <p:cNvPr id="151556" name="Rectangle 1"/>
          <p:cNvSpPr>
            <a:spLocks noGrp="1" noRot="1" noChangeAspect="1" noChangeArrowheads="1" noTextEdit="1"/>
          </p:cNvSpPr>
          <p:nvPr>
            <p:ph type="sldImg"/>
          </p:nvPr>
        </p:nvSpPr>
        <p:spPr>
          <a:ln/>
        </p:spPr>
      </p:sp>
      <p:sp>
        <p:nvSpPr>
          <p:cNvPr id="151557" name="Rectangle 2"/>
          <p:cNvSpPr>
            <a:spLocks noGrp="1" noChangeArrowheads="1"/>
          </p:cNvSpPr>
          <p:nvPr>
            <p:ph type="body" idx="1"/>
          </p:nvPr>
        </p:nvSpPr>
        <p:spPr>
          <a:noFill/>
        </p:spPr>
        <p:txBody>
          <a:bodyPr lIns="0" tIns="0" rIns="0" bIns="0"/>
          <a:lstStyle/>
          <a:p>
            <a:pPr eaLnBrk="1" hangingPunct="1">
              <a:lnSpc>
                <a:spcPct val="95000"/>
              </a:lnSpc>
              <a:spcBef>
                <a:spcPct val="0"/>
              </a:spcBef>
            </a:pPr>
            <a:endParaRPr lang="en-US" altLang="ja-JP" sz="1600" b="1" smtClean="0">
              <a:solidFill>
                <a:srgbClr val="000000"/>
              </a:solidFill>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3EA705-9A35-4227-A4B0-205A2AA579AD}" type="slidenum">
              <a:rPr lang="ja-JP" altLang="en-US">
                <a:latin typeface="Times New Roman" pitchFamily="18" charset="0"/>
              </a:rPr>
              <a:pPr eaLnBrk="1" hangingPunct="1"/>
              <a:t>51</a:t>
            </a:fld>
            <a:endParaRPr lang="en-US" altLang="ja-JP">
              <a:latin typeface="Times New Roman" pitchFamily="18" charset="0"/>
            </a:endParaRPr>
          </a:p>
        </p:txBody>
      </p:sp>
      <p:sp>
        <p:nvSpPr>
          <p:cNvPr id="152579" name="Rectangle 6"/>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A79DDD4-8BA5-4F91-906A-7B567D927ECC}" type="slidenum">
              <a:rPr lang="en-US" altLang="ja-JP" sz="1200">
                <a:solidFill>
                  <a:srgbClr val="000000"/>
                </a:solidFill>
                <a:latin typeface="Times New Roman" pitchFamily="18" charset="0"/>
              </a:rPr>
              <a:pPr algn="r" eaLnBrk="1" hangingPunct="1"/>
              <a:t>51</a:t>
            </a:fld>
            <a:endParaRPr lang="en-US" altLang="ja-JP" sz="1200">
              <a:solidFill>
                <a:srgbClr val="000000"/>
              </a:solidFill>
              <a:latin typeface="Times New Roman" pitchFamily="18" charset="0"/>
            </a:endParaRPr>
          </a:p>
        </p:txBody>
      </p:sp>
      <p:sp>
        <p:nvSpPr>
          <p:cNvPr id="152580" name="Rectangle 1"/>
          <p:cNvSpPr>
            <a:spLocks noGrp="1" noRot="1" noChangeAspect="1" noChangeArrowheads="1" noTextEdit="1"/>
          </p:cNvSpPr>
          <p:nvPr>
            <p:ph type="sldImg"/>
          </p:nvPr>
        </p:nvSpPr>
        <p:spPr>
          <a:ln/>
        </p:spPr>
      </p:sp>
      <p:sp>
        <p:nvSpPr>
          <p:cNvPr id="152581" name="Rectangle 2"/>
          <p:cNvSpPr>
            <a:spLocks noGrp="1" noChangeArrowheads="1"/>
          </p:cNvSpPr>
          <p:nvPr>
            <p:ph type="body" idx="1"/>
          </p:nvPr>
        </p:nvSpPr>
        <p:spPr>
          <a:noFill/>
        </p:spPr>
        <p:txBody>
          <a:bodyPr lIns="0" tIns="0" rIns="0" bIns="0"/>
          <a:lstStyle/>
          <a:p>
            <a:pPr eaLnBrk="1" hangingPunct="1">
              <a:lnSpc>
                <a:spcPct val="95000"/>
              </a:lnSpc>
              <a:spcBef>
                <a:spcPct val="0"/>
              </a:spcBef>
            </a:pPr>
            <a:endParaRPr lang="en-US" altLang="ja-JP" sz="1600" b="1" smtClean="0">
              <a:solidFill>
                <a:srgbClr val="000000"/>
              </a:solidFill>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5E6407-2B4C-4CE9-8DE3-51CE5FE2514D}" type="slidenum">
              <a:rPr lang="ja-JP" altLang="en-US">
                <a:latin typeface="Times New Roman" pitchFamily="18" charset="0"/>
              </a:rPr>
              <a:pPr eaLnBrk="1" hangingPunct="1"/>
              <a:t>52</a:t>
            </a:fld>
            <a:endParaRPr lang="en-US" altLang="ja-JP">
              <a:latin typeface="Times New Roman" pitchFamily="18" charset="0"/>
            </a:endParaRPr>
          </a:p>
        </p:txBody>
      </p:sp>
      <p:sp>
        <p:nvSpPr>
          <p:cNvPr id="153603" name="Rectangle 6"/>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6301AEE-9761-4009-A5FC-A1D34B760283}" type="slidenum">
              <a:rPr lang="en-US" altLang="ja-JP" sz="1200">
                <a:solidFill>
                  <a:srgbClr val="000000"/>
                </a:solidFill>
                <a:latin typeface="Times New Roman" pitchFamily="18" charset="0"/>
              </a:rPr>
              <a:pPr algn="r" eaLnBrk="1" hangingPunct="1"/>
              <a:t>52</a:t>
            </a:fld>
            <a:endParaRPr lang="en-US" altLang="ja-JP" sz="1200">
              <a:solidFill>
                <a:srgbClr val="000000"/>
              </a:solidFill>
              <a:latin typeface="Times New Roman" pitchFamily="18" charset="0"/>
            </a:endParaRPr>
          </a:p>
        </p:txBody>
      </p:sp>
      <p:sp>
        <p:nvSpPr>
          <p:cNvPr id="153604" name="Rectangle 1"/>
          <p:cNvSpPr>
            <a:spLocks noGrp="1" noRot="1" noChangeAspect="1" noChangeArrowheads="1" noTextEdit="1"/>
          </p:cNvSpPr>
          <p:nvPr>
            <p:ph type="sldImg"/>
          </p:nvPr>
        </p:nvSpPr>
        <p:spPr>
          <a:ln/>
        </p:spPr>
      </p:sp>
      <p:sp>
        <p:nvSpPr>
          <p:cNvPr id="153605" name="Rectangle 2"/>
          <p:cNvSpPr>
            <a:spLocks noGrp="1" noChangeArrowheads="1"/>
          </p:cNvSpPr>
          <p:nvPr>
            <p:ph type="body" idx="1"/>
          </p:nvPr>
        </p:nvSpPr>
        <p:spPr>
          <a:noFill/>
        </p:spPr>
        <p:txBody>
          <a:bodyPr lIns="0" tIns="0" rIns="0" bIns="0"/>
          <a:lstStyle/>
          <a:p>
            <a:pPr eaLnBrk="1" hangingPunct="1">
              <a:lnSpc>
                <a:spcPct val="95000"/>
              </a:lnSpc>
              <a:spcBef>
                <a:spcPct val="0"/>
              </a:spcBef>
            </a:pPr>
            <a:endParaRPr lang="en-US" altLang="ja-JP" sz="1600" b="1" smtClean="0">
              <a:solidFill>
                <a:srgbClr val="000000"/>
              </a:solidFill>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6F0653-9157-4B6F-BE8E-37B2E6AE1055}" type="slidenum">
              <a:rPr lang="ja-JP" altLang="en-US">
                <a:latin typeface="Times New Roman" pitchFamily="18" charset="0"/>
              </a:rPr>
              <a:pPr eaLnBrk="1" hangingPunct="1"/>
              <a:t>53</a:t>
            </a:fld>
            <a:endParaRPr lang="en-US" altLang="ja-JP">
              <a:latin typeface="Times New Roman" pitchFamily="18" charset="0"/>
            </a:endParaRPr>
          </a:p>
        </p:txBody>
      </p:sp>
      <p:sp>
        <p:nvSpPr>
          <p:cNvPr id="154627" name="Rectangle 6"/>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6318A4-727F-4FEE-A4CD-1D6415575BCE}" type="slidenum">
              <a:rPr lang="en-US" altLang="ja-JP" sz="1200">
                <a:solidFill>
                  <a:srgbClr val="000000"/>
                </a:solidFill>
                <a:latin typeface="Times New Roman" pitchFamily="18" charset="0"/>
              </a:rPr>
              <a:pPr algn="r" eaLnBrk="1" hangingPunct="1"/>
              <a:t>53</a:t>
            </a:fld>
            <a:endParaRPr lang="en-US" altLang="ja-JP" sz="1200">
              <a:solidFill>
                <a:srgbClr val="000000"/>
              </a:solidFill>
              <a:latin typeface="Times New Roman" pitchFamily="18" charset="0"/>
            </a:endParaRPr>
          </a:p>
        </p:txBody>
      </p:sp>
      <p:sp>
        <p:nvSpPr>
          <p:cNvPr id="154628" name="Rectangle 1"/>
          <p:cNvSpPr>
            <a:spLocks noGrp="1" noRot="1" noChangeAspect="1" noChangeArrowheads="1" noTextEdit="1"/>
          </p:cNvSpPr>
          <p:nvPr>
            <p:ph type="sldImg"/>
          </p:nvPr>
        </p:nvSpPr>
        <p:spPr>
          <a:ln/>
        </p:spPr>
      </p:sp>
      <p:sp>
        <p:nvSpPr>
          <p:cNvPr id="154629" name="Rectangle 2"/>
          <p:cNvSpPr>
            <a:spLocks noGrp="1" noChangeArrowheads="1"/>
          </p:cNvSpPr>
          <p:nvPr>
            <p:ph type="body" idx="1"/>
          </p:nvPr>
        </p:nvSpPr>
        <p:spPr>
          <a:noFill/>
        </p:spPr>
        <p:txBody>
          <a:bodyPr lIns="0" tIns="0" rIns="0" bIns="0"/>
          <a:lstStyle/>
          <a:p>
            <a:pPr eaLnBrk="1" hangingPunct="1">
              <a:lnSpc>
                <a:spcPct val="95000"/>
              </a:lnSpc>
              <a:spcBef>
                <a:spcPct val="0"/>
              </a:spcBef>
            </a:pPr>
            <a:endParaRPr lang="en-US" altLang="ja-JP" sz="1600" b="1" smtClean="0">
              <a:solidFill>
                <a:srgbClr val="000000"/>
              </a:solidFill>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AEEC58-5F32-47EF-89E7-0C1F2D890729}" type="slidenum">
              <a:rPr lang="ja-JP" altLang="en-US">
                <a:latin typeface="Times New Roman" pitchFamily="18" charset="0"/>
              </a:rPr>
              <a:pPr eaLnBrk="1" hangingPunct="1"/>
              <a:t>62</a:t>
            </a:fld>
            <a:endParaRPr lang="en-US" altLang="ja-JP">
              <a:latin typeface="Times New Roman" pitchFamily="18" charset="0"/>
            </a:endParaRPr>
          </a:p>
        </p:txBody>
      </p:sp>
      <p:sp>
        <p:nvSpPr>
          <p:cNvPr id="155651" name="Rectangle 6"/>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C6FE75F-9E58-4724-A728-A36FB8BDF076}" type="slidenum">
              <a:rPr lang="en-US" altLang="ja-JP" sz="1200">
                <a:solidFill>
                  <a:srgbClr val="000000"/>
                </a:solidFill>
                <a:latin typeface="Times New Roman" pitchFamily="18" charset="0"/>
              </a:rPr>
              <a:pPr algn="r" eaLnBrk="1" hangingPunct="1"/>
              <a:t>62</a:t>
            </a:fld>
            <a:endParaRPr lang="en-US" altLang="ja-JP" sz="1200">
              <a:solidFill>
                <a:srgbClr val="000000"/>
              </a:solidFill>
              <a:latin typeface="Times New Roman" pitchFamily="18" charset="0"/>
            </a:endParaRPr>
          </a:p>
        </p:txBody>
      </p:sp>
      <p:sp>
        <p:nvSpPr>
          <p:cNvPr id="155652" name="Rectangle 1"/>
          <p:cNvSpPr>
            <a:spLocks noGrp="1" noRot="1" noChangeAspect="1" noChangeArrowheads="1" noTextEdit="1"/>
          </p:cNvSpPr>
          <p:nvPr>
            <p:ph type="sldImg"/>
          </p:nvPr>
        </p:nvSpPr>
        <p:spPr>
          <a:ln/>
        </p:spPr>
      </p:sp>
      <p:sp>
        <p:nvSpPr>
          <p:cNvPr id="155653" name="Rectangle 2"/>
          <p:cNvSpPr>
            <a:spLocks noGrp="1" noChangeArrowheads="1"/>
          </p:cNvSpPr>
          <p:nvPr>
            <p:ph type="body" idx="1"/>
          </p:nvPr>
        </p:nvSpPr>
        <p:spPr>
          <a:noFill/>
        </p:spPr>
        <p:txBody>
          <a:bodyPr lIns="0" tIns="0" rIns="0" bIns="0"/>
          <a:lstStyle/>
          <a:p>
            <a:pPr eaLnBrk="1" hangingPunct="1">
              <a:lnSpc>
                <a:spcPct val="95000"/>
              </a:lnSpc>
              <a:spcBef>
                <a:spcPct val="0"/>
              </a:spcBef>
            </a:pPr>
            <a:endParaRPr lang="en-US" altLang="ja-JP" sz="1600" b="1" smtClean="0">
              <a:solidFill>
                <a:srgbClr val="000000"/>
              </a:solidFill>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B0D1321-53B8-4992-B06C-695C8EEB206B}" type="slidenum">
              <a:rPr lang="ja-JP" altLang="en-US">
                <a:latin typeface="Times New Roman" pitchFamily="18" charset="0"/>
              </a:rPr>
              <a:pPr eaLnBrk="1" hangingPunct="1"/>
              <a:t>63</a:t>
            </a:fld>
            <a:endParaRPr lang="en-US" altLang="ja-JP">
              <a:latin typeface="Times New Roman" pitchFamily="18" charset="0"/>
            </a:endParaRPr>
          </a:p>
        </p:txBody>
      </p:sp>
      <p:sp>
        <p:nvSpPr>
          <p:cNvPr id="156675" name="スライド イメージ プレースホルダ 1"/>
          <p:cNvSpPr>
            <a:spLocks noGrp="1" noRot="1" noChangeAspect="1" noTextEdit="1"/>
          </p:cNvSpPr>
          <p:nvPr>
            <p:ph type="sldImg"/>
          </p:nvPr>
        </p:nvSpPr>
        <p:spPr>
          <a:ln/>
        </p:spPr>
      </p:sp>
      <p:sp>
        <p:nvSpPr>
          <p:cNvPr id="156676" name="ノート プレースホルダ 2"/>
          <p:cNvSpPr>
            <a:spLocks noGrp="1"/>
          </p:cNvSpPr>
          <p:nvPr>
            <p:ph type="body" idx="1"/>
          </p:nvPr>
        </p:nvSpPr>
        <p:spPr>
          <a:noFill/>
        </p:spPr>
        <p:txBody>
          <a:bodyPr/>
          <a:lstStyle/>
          <a:p>
            <a:pPr eaLnBrk="1" hangingPunct="1"/>
            <a:endParaRPr kumimoji="1" lang="ja-JP" altLang="en-US" smtClean="0"/>
          </a:p>
        </p:txBody>
      </p:sp>
      <p:sp>
        <p:nvSpPr>
          <p:cNvPr id="156677" name="スライド番号プレースホルダ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9C41E81-1739-43D4-95B5-C8836AAF169C}" type="slidenum">
              <a:rPr lang="en-US" altLang="ja-JP" sz="1200">
                <a:solidFill>
                  <a:srgbClr val="000000"/>
                </a:solidFill>
                <a:latin typeface="Times New Roman" pitchFamily="18" charset="0"/>
              </a:rPr>
              <a:pPr algn="r" eaLnBrk="1" hangingPunct="1"/>
              <a:t>63</a:t>
            </a:fld>
            <a:endParaRPr lang="en-US" altLang="ja-JP" sz="1200">
              <a:solidFill>
                <a:srgbClr val="000000"/>
              </a:solidFill>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8F912E-42B6-400A-949A-1098A56CDF7B}" type="slidenum">
              <a:rPr lang="ja-JP" altLang="en-US">
                <a:latin typeface="Times New Roman" pitchFamily="18" charset="0"/>
              </a:rPr>
              <a:pPr eaLnBrk="1" hangingPunct="1"/>
              <a:t>64</a:t>
            </a:fld>
            <a:endParaRPr lang="en-US" altLang="ja-JP">
              <a:latin typeface="Times New Roman" pitchFamily="18" charset="0"/>
            </a:endParaRPr>
          </a:p>
        </p:txBody>
      </p:sp>
      <p:sp>
        <p:nvSpPr>
          <p:cNvPr id="157699" name="スライド イメージ プレースホルダ 1"/>
          <p:cNvSpPr>
            <a:spLocks noGrp="1" noRot="1" noChangeAspect="1" noTextEdit="1"/>
          </p:cNvSpPr>
          <p:nvPr>
            <p:ph type="sldImg"/>
          </p:nvPr>
        </p:nvSpPr>
        <p:spPr>
          <a:ln/>
        </p:spPr>
      </p:sp>
      <p:sp>
        <p:nvSpPr>
          <p:cNvPr id="157700" name="ノート プレースホルダ 2"/>
          <p:cNvSpPr>
            <a:spLocks noGrp="1"/>
          </p:cNvSpPr>
          <p:nvPr>
            <p:ph type="body" idx="1"/>
          </p:nvPr>
        </p:nvSpPr>
        <p:spPr>
          <a:noFill/>
        </p:spPr>
        <p:txBody>
          <a:bodyPr/>
          <a:lstStyle/>
          <a:p>
            <a:pPr eaLnBrk="1" hangingPunct="1"/>
            <a:endParaRPr kumimoji="1" lang="ja-JP" altLang="en-US" smtClean="0"/>
          </a:p>
        </p:txBody>
      </p:sp>
      <p:sp>
        <p:nvSpPr>
          <p:cNvPr id="157701" name="スライド番号プレースホルダ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C63345F-99E9-4C6D-8DBF-DE63FE55B100}" type="slidenum">
              <a:rPr lang="en-US" altLang="ja-JP" sz="1200">
                <a:solidFill>
                  <a:srgbClr val="000000"/>
                </a:solidFill>
                <a:latin typeface="Times New Roman" pitchFamily="18" charset="0"/>
              </a:rPr>
              <a:pPr algn="r" eaLnBrk="1" hangingPunct="1"/>
              <a:t>64</a:t>
            </a:fld>
            <a:endParaRPr lang="en-US" altLang="ja-JP" sz="1200">
              <a:solidFill>
                <a:srgbClr val="000000"/>
              </a:solidFill>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97BFED7-80A5-4787-8F68-DF0E93BC5713}" type="slidenum">
              <a:rPr lang="ja-JP" altLang="en-US">
                <a:latin typeface="Times New Roman" pitchFamily="18" charset="0"/>
              </a:rPr>
              <a:pPr eaLnBrk="1" hangingPunct="1"/>
              <a:t>65</a:t>
            </a:fld>
            <a:endParaRPr lang="en-US" altLang="ja-JP">
              <a:latin typeface="Times New Roman" pitchFamily="18" charset="0"/>
            </a:endParaRPr>
          </a:p>
        </p:txBody>
      </p:sp>
      <p:sp>
        <p:nvSpPr>
          <p:cNvPr id="158723" name="スライド イメージ プレースホルダ 1"/>
          <p:cNvSpPr>
            <a:spLocks noGrp="1" noRot="1" noChangeAspect="1" noTextEdit="1"/>
          </p:cNvSpPr>
          <p:nvPr>
            <p:ph type="sldImg"/>
          </p:nvPr>
        </p:nvSpPr>
        <p:spPr>
          <a:ln/>
        </p:spPr>
      </p:sp>
      <p:sp>
        <p:nvSpPr>
          <p:cNvPr id="158724" name="ノート プレースホルダ 2"/>
          <p:cNvSpPr>
            <a:spLocks noGrp="1"/>
          </p:cNvSpPr>
          <p:nvPr>
            <p:ph type="body" idx="1"/>
          </p:nvPr>
        </p:nvSpPr>
        <p:spPr>
          <a:noFill/>
        </p:spPr>
        <p:txBody>
          <a:bodyPr/>
          <a:lstStyle/>
          <a:p>
            <a:pPr eaLnBrk="1" hangingPunct="1"/>
            <a:endParaRPr kumimoji="1" lang="ja-JP" altLang="en-US" smtClean="0"/>
          </a:p>
        </p:txBody>
      </p:sp>
      <p:sp>
        <p:nvSpPr>
          <p:cNvPr id="158725" name="スライド番号プレースホルダ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E56176C-FF64-41B5-9AED-DB1E229B19AF}" type="slidenum">
              <a:rPr lang="en-US" altLang="ja-JP" sz="1200">
                <a:solidFill>
                  <a:srgbClr val="000000"/>
                </a:solidFill>
                <a:latin typeface="Times New Roman" pitchFamily="18" charset="0"/>
              </a:rPr>
              <a:pPr algn="r" eaLnBrk="1" hangingPunct="1"/>
              <a:t>65</a:t>
            </a:fld>
            <a:endParaRPr lang="en-US" altLang="ja-JP" sz="1200">
              <a:solidFill>
                <a:srgbClr val="000000"/>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8D069A-3F55-4634-A69E-55819C3E0C12}" type="slidenum">
              <a:rPr lang="ja-JP" altLang="en-US">
                <a:latin typeface="Times New Roman" pitchFamily="18" charset="0"/>
              </a:rPr>
              <a:pPr eaLnBrk="1" hangingPunct="1"/>
              <a:t>24</a:t>
            </a:fld>
            <a:endParaRPr lang="en-US" altLang="ja-JP">
              <a:latin typeface="Times New Roman" pitchFamily="18" charset="0"/>
            </a:endParaRPr>
          </a:p>
        </p:txBody>
      </p:sp>
      <p:sp>
        <p:nvSpPr>
          <p:cNvPr id="132099" name="Rectangle 6"/>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C2F270E-A199-476C-B37E-2A1F9438034B}" type="slidenum">
              <a:rPr lang="ja-JP" altLang="en-US" sz="1200">
                <a:latin typeface="Times New Roman" pitchFamily="18" charset="0"/>
              </a:rPr>
              <a:pPr algn="r" eaLnBrk="1" hangingPunct="1"/>
              <a:t>24</a:t>
            </a:fld>
            <a:endParaRPr lang="en-US" altLang="ja-JP" sz="1200">
              <a:latin typeface="Times New Roman" pitchFamily="18" charset="0"/>
            </a:endParaRPr>
          </a:p>
        </p:txBody>
      </p:sp>
      <p:sp>
        <p:nvSpPr>
          <p:cNvPr id="132100" name="Rectangle 1"/>
          <p:cNvSpPr>
            <a:spLocks noGrp="1" noRot="1" noChangeAspect="1" noChangeArrowheads="1" noTextEdit="1"/>
          </p:cNvSpPr>
          <p:nvPr>
            <p:ph type="sldImg"/>
          </p:nvPr>
        </p:nvSpPr>
        <p:spPr>
          <a:ln/>
        </p:spPr>
      </p:sp>
      <p:sp>
        <p:nvSpPr>
          <p:cNvPr id="132101" name="Rectangle 2"/>
          <p:cNvSpPr>
            <a:spLocks noGrp="1" noChangeArrowheads="1"/>
          </p:cNvSpPr>
          <p:nvPr>
            <p:ph type="body" idx="1"/>
          </p:nvPr>
        </p:nvSpPr>
        <p:spPr>
          <a:noFill/>
        </p:spPr>
        <p:txBody>
          <a:bodyPr lIns="0" tIns="0" rIns="0" bIns="0"/>
          <a:lstStyle/>
          <a:p>
            <a:pPr eaLnBrk="1" hangingPunct="1">
              <a:lnSpc>
                <a:spcPct val="95000"/>
              </a:lnSpc>
              <a:spcBef>
                <a:spcPct val="0"/>
              </a:spcBef>
            </a:pPr>
            <a:endParaRPr lang="en-GB" altLang="en-US" sz="1600" b="1" smtClean="0">
              <a:solidFill>
                <a:srgbClr val="000000"/>
              </a:solidFill>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903E5E-064B-4409-82C9-DC07E79E7381}" type="slidenum">
              <a:rPr lang="ja-JP" altLang="en-US">
                <a:latin typeface="Times New Roman" pitchFamily="18" charset="0"/>
              </a:rPr>
              <a:pPr eaLnBrk="1" hangingPunct="1"/>
              <a:t>66</a:t>
            </a:fld>
            <a:endParaRPr lang="en-US" altLang="ja-JP">
              <a:latin typeface="Times New Roman" pitchFamily="18" charset="0"/>
            </a:endParaRPr>
          </a:p>
        </p:txBody>
      </p:sp>
      <p:sp>
        <p:nvSpPr>
          <p:cNvPr id="159747" name="スライド イメージ プレースホルダ 1"/>
          <p:cNvSpPr>
            <a:spLocks noGrp="1" noRot="1" noChangeAspect="1" noTextEdit="1"/>
          </p:cNvSpPr>
          <p:nvPr>
            <p:ph type="sldImg"/>
          </p:nvPr>
        </p:nvSpPr>
        <p:spPr>
          <a:ln/>
        </p:spPr>
      </p:sp>
      <p:sp>
        <p:nvSpPr>
          <p:cNvPr id="159748" name="ノート プレースホルダ 2"/>
          <p:cNvSpPr>
            <a:spLocks noGrp="1"/>
          </p:cNvSpPr>
          <p:nvPr>
            <p:ph type="body" idx="1"/>
          </p:nvPr>
        </p:nvSpPr>
        <p:spPr>
          <a:noFill/>
        </p:spPr>
        <p:txBody>
          <a:bodyPr/>
          <a:lstStyle/>
          <a:p>
            <a:pPr eaLnBrk="1" hangingPunct="1"/>
            <a:endParaRPr kumimoji="1" lang="ja-JP" altLang="en-US" smtClean="0"/>
          </a:p>
        </p:txBody>
      </p:sp>
      <p:sp>
        <p:nvSpPr>
          <p:cNvPr id="159749" name="スライド番号プレースホルダ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6828A93-AE1F-4C6A-9006-899A7F0C0755}" type="slidenum">
              <a:rPr lang="en-US" altLang="ja-JP" sz="1200">
                <a:solidFill>
                  <a:srgbClr val="000000"/>
                </a:solidFill>
                <a:latin typeface="Times New Roman" pitchFamily="18" charset="0"/>
              </a:rPr>
              <a:pPr algn="r" eaLnBrk="1" hangingPunct="1"/>
              <a:t>66</a:t>
            </a:fld>
            <a:endParaRPr lang="en-US" altLang="ja-JP" sz="1200">
              <a:solidFill>
                <a:srgbClr val="000000"/>
              </a:solidFill>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0438AD-AD6C-4AE6-95DE-412E67AB754F}" type="slidenum">
              <a:rPr lang="ja-JP" altLang="en-US">
                <a:latin typeface="Times New Roman" pitchFamily="18" charset="0"/>
              </a:rPr>
              <a:pPr eaLnBrk="1" hangingPunct="1"/>
              <a:t>67</a:t>
            </a:fld>
            <a:endParaRPr lang="en-US" altLang="ja-JP">
              <a:latin typeface="Times New Roman" pitchFamily="18" charset="0"/>
            </a:endParaRPr>
          </a:p>
        </p:txBody>
      </p:sp>
      <p:sp>
        <p:nvSpPr>
          <p:cNvPr id="160771" name="スライド イメージ プレースホルダ 1"/>
          <p:cNvSpPr>
            <a:spLocks noGrp="1" noRot="1" noChangeAspect="1" noTextEdit="1"/>
          </p:cNvSpPr>
          <p:nvPr>
            <p:ph type="sldImg"/>
          </p:nvPr>
        </p:nvSpPr>
        <p:spPr>
          <a:ln/>
        </p:spPr>
      </p:sp>
      <p:sp>
        <p:nvSpPr>
          <p:cNvPr id="160772" name="ノート プレースホルダ 2"/>
          <p:cNvSpPr>
            <a:spLocks noGrp="1"/>
          </p:cNvSpPr>
          <p:nvPr>
            <p:ph type="body" idx="1"/>
          </p:nvPr>
        </p:nvSpPr>
        <p:spPr>
          <a:noFill/>
        </p:spPr>
        <p:txBody>
          <a:bodyPr/>
          <a:lstStyle/>
          <a:p>
            <a:pPr eaLnBrk="1" hangingPunct="1"/>
            <a:endParaRPr kumimoji="1" lang="ja-JP" altLang="en-US" smtClean="0"/>
          </a:p>
        </p:txBody>
      </p:sp>
      <p:sp>
        <p:nvSpPr>
          <p:cNvPr id="160773" name="スライド番号プレースホルダ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0A5A6D9-9BD0-4973-80CE-D57E4368BA22}" type="slidenum">
              <a:rPr lang="en-US" altLang="ja-JP" sz="1200">
                <a:solidFill>
                  <a:srgbClr val="000000"/>
                </a:solidFill>
                <a:latin typeface="Times New Roman" pitchFamily="18" charset="0"/>
              </a:rPr>
              <a:pPr algn="r" eaLnBrk="1" hangingPunct="1"/>
              <a:t>67</a:t>
            </a:fld>
            <a:endParaRPr lang="en-US" altLang="ja-JP" sz="1200">
              <a:solidFill>
                <a:srgbClr val="000000"/>
              </a:solidFill>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DC837B3-5841-4244-A1C0-60B1476B82BC}" type="slidenum">
              <a:rPr lang="ja-JP" altLang="en-US">
                <a:latin typeface="Times New Roman" pitchFamily="18" charset="0"/>
              </a:rPr>
              <a:pPr eaLnBrk="1" hangingPunct="1"/>
              <a:t>76</a:t>
            </a:fld>
            <a:endParaRPr lang="en-US" altLang="ja-JP">
              <a:latin typeface="Times New Roman" pitchFamily="18" charset="0"/>
            </a:endParaRPr>
          </a:p>
        </p:txBody>
      </p:sp>
      <p:sp>
        <p:nvSpPr>
          <p:cNvPr id="161795" name="Rectangle 6"/>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D599FE4-61EF-45FF-9B7E-5AE864531781}" type="slidenum">
              <a:rPr lang="ja-JP" altLang="en-US" sz="1200">
                <a:latin typeface="Times New Roman" pitchFamily="18" charset="0"/>
              </a:rPr>
              <a:pPr algn="r" eaLnBrk="1" hangingPunct="1"/>
              <a:t>76</a:t>
            </a:fld>
            <a:endParaRPr lang="en-US" altLang="ja-JP" sz="1200">
              <a:latin typeface="Times New Roman" pitchFamily="18" charset="0"/>
            </a:endParaRPr>
          </a:p>
        </p:txBody>
      </p:sp>
      <p:sp>
        <p:nvSpPr>
          <p:cNvPr id="161796" name="Rectangle 1"/>
          <p:cNvSpPr>
            <a:spLocks noGrp="1" noRot="1" noChangeAspect="1" noChangeArrowheads="1" noTextEdit="1"/>
          </p:cNvSpPr>
          <p:nvPr>
            <p:ph type="sldImg"/>
          </p:nvPr>
        </p:nvSpPr>
        <p:spPr>
          <a:ln/>
        </p:spPr>
      </p:sp>
      <p:sp>
        <p:nvSpPr>
          <p:cNvPr id="161797" name="Rectangle 2"/>
          <p:cNvSpPr>
            <a:spLocks noGrp="1" noChangeArrowheads="1"/>
          </p:cNvSpPr>
          <p:nvPr>
            <p:ph type="body" idx="1"/>
          </p:nvPr>
        </p:nvSpPr>
        <p:spPr>
          <a:noFill/>
        </p:spPr>
        <p:txBody>
          <a:bodyPr lIns="0" tIns="0" rIns="0" bIns="0"/>
          <a:lstStyle/>
          <a:p>
            <a:pPr eaLnBrk="1" hangingPunct="1">
              <a:lnSpc>
                <a:spcPct val="95000"/>
              </a:lnSpc>
              <a:spcBef>
                <a:spcPct val="0"/>
              </a:spcBef>
            </a:pPr>
            <a:endParaRPr lang="en-GB" altLang="en-US" sz="1600" b="1" smtClean="0">
              <a:solidFill>
                <a:srgbClr val="000000"/>
              </a:solidFill>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32D072-BB8B-4097-8197-F3A297D9B8DE}" type="slidenum">
              <a:rPr lang="ja-JP" altLang="en-US">
                <a:latin typeface="Times New Roman" pitchFamily="18" charset="0"/>
              </a:rPr>
              <a:pPr eaLnBrk="1" hangingPunct="1"/>
              <a:t>77</a:t>
            </a:fld>
            <a:endParaRPr lang="en-US" altLang="ja-JP">
              <a:latin typeface="Times New Roman" pitchFamily="18" charset="0"/>
            </a:endParaRPr>
          </a:p>
        </p:txBody>
      </p:sp>
      <p:sp>
        <p:nvSpPr>
          <p:cNvPr id="162819" name="Rectangle 6"/>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E642D68-B5DF-481E-905F-7A847256D339}" type="slidenum">
              <a:rPr lang="ja-JP" altLang="en-US" sz="1200">
                <a:latin typeface="Times New Roman" pitchFamily="18" charset="0"/>
              </a:rPr>
              <a:pPr algn="r" eaLnBrk="1" hangingPunct="1"/>
              <a:t>77</a:t>
            </a:fld>
            <a:endParaRPr lang="en-US" altLang="ja-JP" sz="1200">
              <a:latin typeface="Times New Roman" pitchFamily="18" charset="0"/>
            </a:endParaRPr>
          </a:p>
        </p:txBody>
      </p:sp>
      <p:sp>
        <p:nvSpPr>
          <p:cNvPr id="162820" name="Rectangle 1"/>
          <p:cNvSpPr>
            <a:spLocks noGrp="1" noRot="1" noChangeAspect="1" noChangeArrowheads="1" noTextEdit="1"/>
          </p:cNvSpPr>
          <p:nvPr>
            <p:ph type="sldImg"/>
          </p:nvPr>
        </p:nvSpPr>
        <p:spPr>
          <a:ln/>
        </p:spPr>
      </p:sp>
      <p:sp>
        <p:nvSpPr>
          <p:cNvPr id="162821" name="Rectangle 2"/>
          <p:cNvSpPr>
            <a:spLocks noGrp="1" noChangeArrowheads="1"/>
          </p:cNvSpPr>
          <p:nvPr>
            <p:ph type="body" idx="1"/>
          </p:nvPr>
        </p:nvSpPr>
        <p:spPr>
          <a:noFill/>
        </p:spPr>
        <p:txBody>
          <a:bodyPr lIns="0" tIns="0" rIns="0" bIns="0"/>
          <a:lstStyle/>
          <a:p>
            <a:pPr eaLnBrk="1" hangingPunct="1">
              <a:lnSpc>
                <a:spcPct val="95000"/>
              </a:lnSpc>
              <a:spcBef>
                <a:spcPct val="0"/>
              </a:spcBef>
            </a:pPr>
            <a:endParaRPr lang="en-GB" altLang="en-US" sz="1600" b="1" smtClean="0">
              <a:solidFill>
                <a:srgbClr val="000000"/>
              </a:solidFill>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0C7F77-FCDE-47E4-96C4-FD61F13BFB1A}" type="slidenum">
              <a:rPr lang="ja-JP" altLang="en-US">
                <a:latin typeface="Times New Roman" pitchFamily="18" charset="0"/>
              </a:rPr>
              <a:pPr eaLnBrk="1" hangingPunct="1"/>
              <a:t>108</a:t>
            </a:fld>
            <a:endParaRPr lang="en-US" altLang="ja-JP">
              <a:latin typeface="Times New Roman" pitchFamily="18"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DC4981-7AED-4E24-AC79-81C22F0030A3}" type="slidenum">
              <a:rPr lang="ja-JP" altLang="en-US">
                <a:latin typeface="Times New Roman" pitchFamily="18" charset="0"/>
              </a:rPr>
              <a:pPr eaLnBrk="1" hangingPunct="1"/>
              <a:t>109</a:t>
            </a:fld>
            <a:endParaRPr lang="en-US" altLang="ja-JP">
              <a:latin typeface="Times New Roman" pitchFamily="18"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BB2231-9DFE-4F3C-990C-3977B1ADEBF1}" type="slidenum">
              <a:rPr lang="ja-JP" altLang="en-US">
                <a:latin typeface="Times New Roman" pitchFamily="18" charset="0"/>
              </a:rPr>
              <a:pPr eaLnBrk="1" hangingPunct="1"/>
              <a:t>26</a:t>
            </a:fld>
            <a:endParaRPr lang="en-US" altLang="ja-JP">
              <a:latin typeface="Times New Roman" pitchFamily="18"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111D5D-DC42-4503-A4B5-6FC7B2A22FF4}" type="slidenum">
              <a:rPr lang="ja-JP" altLang="en-US">
                <a:latin typeface="Times New Roman" pitchFamily="18" charset="0"/>
              </a:rPr>
              <a:pPr eaLnBrk="1" hangingPunct="1"/>
              <a:t>27</a:t>
            </a:fld>
            <a:endParaRPr lang="en-US" altLang="ja-JP">
              <a:latin typeface="Times New Roman" pitchFamily="18"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0069D7-5C8E-483B-949B-9D43F1A645A1}" type="slidenum">
              <a:rPr lang="ja-JP" altLang="en-US">
                <a:latin typeface="Times New Roman" pitchFamily="18" charset="0"/>
              </a:rPr>
              <a:pPr eaLnBrk="1" hangingPunct="1"/>
              <a:t>29</a:t>
            </a:fld>
            <a:endParaRPr lang="en-US" altLang="ja-JP">
              <a:latin typeface="Times New Roman"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0BCC06-C024-4149-9E42-3C8128B0DDFE}" type="slidenum">
              <a:rPr lang="ja-JP" altLang="en-US">
                <a:latin typeface="Times New Roman" pitchFamily="18" charset="0"/>
              </a:rPr>
              <a:pPr eaLnBrk="1" hangingPunct="1"/>
              <a:t>30</a:t>
            </a:fld>
            <a:endParaRPr lang="en-US" altLang="ja-JP">
              <a:latin typeface="Times New Roman" pitchFamily="18"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E0E421-350A-480B-80E3-6B41318212CF}" type="slidenum">
              <a:rPr lang="ja-JP" altLang="en-US">
                <a:latin typeface="Times New Roman" pitchFamily="18" charset="0"/>
              </a:rPr>
              <a:pPr eaLnBrk="1" hangingPunct="1"/>
              <a:t>32</a:t>
            </a:fld>
            <a:endParaRPr lang="en-US" altLang="ja-JP">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6"/>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681FD4-4FE8-4E48-B17E-97F036584B56}" type="slidenum">
              <a:rPr lang="ja-JP" altLang="en-US">
                <a:latin typeface="Times New Roman" pitchFamily="18" charset="0"/>
              </a:rPr>
              <a:pPr eaLnBrk="1" hangingPunct="1"/>
              <a:t>33</a:t>
            </a:fld>
            <a:endParaRPr lang="en-US" altLang="ja-JP">
              <a:latin typeface="Times New Roman"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05200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34434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183908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245856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76071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70196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213086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1902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091469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99666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45834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69481-C428-4771-9FA9-CCBED72DD0C4}" type="slidenum">
              <a:rPr lang="en-US" smtClean="0"/>
              <a:t>‹#›</a:t>
            </a:fld>
            <a:endParaRPr lang="en-US"/>
          </a:p>
        </p:txBody>
      </p:sp>
    </p:spTree>
    <p:extLst>
      <p:ext uri="{BB962C8B-B14F-4D97-AF65-F5344CB8AC3E}">
        <p14:creationId xmlns:p14="http://schemas.microsoft.com/office/powerpoint/2010/main" val="25963009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2.wmf"/><Relationship Id="rId4" Type="http://schemas.openxmlformats.org/officeDocument/2006/relationships/oleObject" Targe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google.com/apps/intl/en/business/index.html" TargetMode="External"/><Relationship Id="rId2" Type="http://schemas.openxmlformats.org/officeDocument/2006/relationships/hyperlink" Target="http://www.skype.com/" TargetMode="External"/><Relationship Id="rId1" Type="http://schemas.openxmlformats.org/officeDocument/2006/relationships/slideLayout" Target="../slideLayouts/slideLayout7.xml"/><Relationship Id="rId5" Type="http://schemas.openxmlformats.org/officeDocument/2006/relationships/hyperlink" Target="http://www.teleplace.com/" TargetMode="External"/><Relationship Id="rId4" Type="http://schemas.openxmlformats.org/officeDocument/2006/relationships/hyperlink" Target="http://www.adobe.com/products/acrobatconnectpro/"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hyperlink" Target="http://alltop.com/" TargetMode="Externa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hyperlink" Target="http://www.linkedin.com/" TargetMode="External"/><Relationship Id="rId2" Type="http://schemas.openxmlformats.org/officeDocument/2006/relationships/hyperlink" Target="http://www.facebook.co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hyperlink" Target="http://www.ecademy.com/" TargetMode="Externa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hyperlink" Target="http://www.google.com/url?q=http://en.wikipedia.org/wiki/Voice_over_Internet_Protocol&amp;sa=D&amp;sntz=1&amp;usg=AFrqEzcv9YmkudMkNQk7EM34IjD-2ezrMg" TargetMode="Externa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hyperlink" Target="http://www.skype.com/" TargetMode="Externa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hyperlink" Target="http://www.oovoo.com/" TargetMode="External"/><Relationship Id="rId2" Type="http://schemas.openxmlformats.org/officeDocument/2006/relationships/hyperlink" Target="http://www.skype.com/" TargetMode="External"/><Relationship Id="rId1" Type="http://schemas.openxmlformats.org/officeDocument/2006/relationships/slideLayout" Target="../slideLayouts/slideLayout7.xml"/><Relationship Id="rId6" Type="http://schemas.openxmlformats.org/officeDocument/2006/relationships/hyperlink" Target="http://messenger.yahoo.com/" TargetMode="External"/><Relationship Id="rId5" Type="http://schemas.openxmlformats.org/officeDocument/2006/relationships/hyperlink" Target="http://www.google.com/talk/" TargetMode="External"/><Relationship Id="rId4" Type="http://schemas.openxmlformats.org/officeDocument/2006/relationships/hyperlink" Target="http://www.apple.com/macosx/what-is-macosx/ichat.html"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1870896" y="358914"/>
            <a:ext cx="5596704" cy="707886"/>
          </a:xfrm>
          <a:prstGeom prst="rect">
            <a:avLst/>
          </a:prstGeom>
          <a:noFill/>
          <a:ln w="12700">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C0C0C0"/>
                  </a:outerShdw>
                </a:effectLst>
              </a:rPr>
              <a:t>WEEK</a:t>
            </a:r>
            <a:r>
              <a:rPr lang="en-US" sz="4000" b="1" dirty="0" smtClean="0">
                <a:effectLst>
                  <a:outerShdw blurRad="38100" dist="38100" dir="2700000" algn="tl">
                    <a:srgbClr val="C0C0C0"/>
                  </a:outerShdw>
                </a:effectLst>
                <a:cs typeface="+mn-cs"/>
              </a:rPr>
              <a:t> </a:t>
            </a:r>
            <a:r>
              <a:rPr lang="en-US" sz="4000" b="1" dirty="0" smtClean="0">
                <a:effectLst>
                  <a:outerShdw blurRad="38100" dist="38100" dir="2700000" algn="tl">
                    <a:srgbClr val="C0C0C0"/>
                  </a:outerShdw>
                </a:effectLst>
                <a:cs typeface="+mn-cs"/>
              </a:rPr>
              <a:t>7</a:t>
            </a:r>
            <a:r>
              <a:rPr lang="en-US" sz="1600" b="1" dirty="0" smtClean="0">
                <a:solidFill>
                  <a:srgbClr val="9F0F10"/>
                </a:solidFill>
                <a:effectLst>
                  <a:outerShdw blurRad="38100" dist="38100" dir="2700000" algn="tl">
                    <a:srgbClr val="C0C0C0"/>
                  </a:outerShdw>
                </a:effectLst>
                <a:cs typeface="+mn-cs"/>
              </a:rPr>
              <a:t> </a:t>
            </a:r>
            <a:endParaRPr lang="en-US" sz="1600" b="1" dirty="0">
              <a:solidFill>
                <a:srgbClr val="9F0F10"/>
              </a:solidFill>
              <a:effectLst>
                <a:outerShdw blurRad="38100" dist="38100" dir="2700000" algn="tl">
                  <a:srgbClr val="C0C0C0"/>
                </a:outerShdw>
              </a:effectLst>
              <a:cs typeface="+mn-cs"/>
            </a:endParaRPr>
          </a:p>
        </p:txBody>
      </p:sp>
      <p:sp>
        <p:nvSpPr>
          <p:cNvPr id="2052" name="Text Box 4"/>
          <p:cNvSpPr txBox="1">
            <a:spLocks noChangeArrowheads="1"/>
          </p:cNvSpPr>
          <p:nvPr/>
        </p:nvSpPr>
        <p:spPr bwMode="auto">
          <a:xfrm>
            <a:off x="457200" y="2743200"/>
            <a:ext cx="8382000" cy="2308324"/>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0" hangingPunct="0">
              <a:defRPr/>
            </a:pPr>
            <a:r>
              <a:rPr lang="en-US" altLang="en-US" sz="4800" b="1" dirty="0" smtClean="0">
                <a:solidFill>
                  <a:srgbClr val="9F0F10"/>
                </a:solidFill>
                <a:effectLst>
                  <a:outerShdw blurRad="38100" dist="38100" dir="2700000" algn="tl">
                    <a:srgbClr val="C0C0C0"/>
                  </a:outerShdw>
                </a:effectLst>
                <a:latin typeface="Century Schoolbook" pitchFamily="18" charset="0"/>
                <a:cs typeface="Times New Roman" pitchFamily="18" charset="0"/>
              </a:rPr>
              <a:t>IMPLEMENTATION KNOWLEDGE MANAGEMENT </a:t>
            </a:r>
          </a:p>
        </p:txBody>
      </p:sp>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 name="Slide Number Placeholder 1"/>
          <p:cNvSpPr>
            <a:spLocks noGrp="1"/>
          </p:cNvSpPr>
          <p:nvPr>
            <p:ph type="sldNum" sz="quarter" idx="12"/>
          </p:nvPr>
        </p:nvSpPr>
        <p:spPr/>
        <p:txBody>
          <a:bodyPr/>
          <a:lstStyle/>
          <a:p>
            <a:fld id="{B2E69481-C428-4771-9FA9-CCBED72DD0C4}" type="slidenum">
              <a:rPr lang="en-US" smtClean="0"/>
              <a:t>1</a:t>
            </a:fld>
            <a:endParaRPr lang="en-US"/>
          </a:p>
        </p:txBody>
      </p:sp>
    </p:spTree>
    <p:extLst>
      <p:ext uri="{BB962C8B-B14F-4D97-AF65-F5344CB8AC3E}">
        <p14:creationId xmlns:p14="http://schemas.microsoft.com/office/powerpoint/2010/main" val="319113314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237DD735-A2E3-499E-BCBA-CB4C02DF3FFB}" type="slidenum">
              <a:rPr lang="en-US" altLang="en-US"/>
              <a:pPr>
                <a:defRPr/>
              </a:pPr>
              <a:t>10</a:t>
            </a:fld>
            <a:endParaRPr lang="en-US" altLang="en-US"/>
          </a:p>
        </p:txBody>
      </p:sp>
      <p:sp>
        <p:nvSpPr>
          <p:cNvPr id="11267" name="Rectangle 1"/>
          <p:cNvSpPr>
            <a:spLocks noGrp="1" noChangeArrowheads="1"/>
          </p:cNvSpPr>
          <p:nvPr>
            <p:ph type="title" idx="4294967295"/>
          </p:nvPr>
        </p:nvSpPr>
        <p:spPr>
          <a:xfrm>
            <a:off x="685800" y="342900"/>
            <a:ext cx="7772400" cy="890112"/>
          </a:xfrm>
        </p:spPr>
        <p:txBody>
          <a:bodyPr lIns="82296" tIns="41148" rIns="82296" bIns="41148" anchor="ctr"/>
          <a:lstStyle/>
          <a:p>
            <a:pPr eaLnBrk="1" hangingPunct="1"/>
            <a:r>
              <a:rPr lang="en-US" altLang="ja-JP" sz="3900">
                <a:ea typeface="ＭＳ Ｐゴシック" pitchFamily="-107" charset="-128"/>
              </a:rPr>
              <a:t>Why use this tool?</a:t>
            </a:r>
          </a:p>
        </p:txBody>
      </p:sp>
      <p:sp>
        <p:nvSpPr>
          <p:cNvPr id="11268" name="Rectangle 2"/>
          <p:cNvSpPr>
            <a:spLocks noGrp="1" noChangeArrowheads="1"/>
          </p:cNvSpPr>
          <p:nvPr>
            <p:ph type="body" idx="4294967295"/>
          </p:nvPr>
        </p:nvSpPr>
        <p:spPr>
          <a:xfrm>
            <a:off x="685800" y="1508760"/>
            <a:ext cx="7772400" cy="4594860"/>
          </a:xfrm>
        </p:spPr>
        <p:txBody>
          <a:bodyPr lIns="82296" tIns="41148" rIns="82296" bIns="41148"/>
          <a:lstStyle/>
          <a:p>
            <a:pPr eaLnBrk="1" hangingPunct="1"/>
            <a:r>
              <a:rPr lang="en-US" altLang="ja-JP" smtClean="0">
                <a:ea typeface="ＭＳ Ｐゴシック" pitchFamily="-107" charset="-128"/>
              </a:rPr>
              <a:t>It is a powerful means to generate new and unusual ideas</a:t>
            </a:r>
          </a:p>
          <a:p>
            <a:pPr>
              <a:spcBef>
                <a:spcPts val="1620"/>
              </a:spcBef>
            </a:pPr>
            <a:r>
              <a:rPr lang="en-US" altLang="ja-JP" smtClean="0">
                <a:ea typeface="ＭＳ Ｐゴシック" pitchFamily="-107" charset="-128"/>
              </a:rPr>
              <a:t>It helps people feel involved in the problem solving process</a:t>
            </a:r>
          </a:p>
          <a:p>
            <a:pPr>
              <a:spcBef>
                <a:spcPts val="1620"/>
              </a:spcBef>
            </a:pPr>
            <a:r>
              <a:rPr lang="en-US" altLang="ja-JP" smtClean="0">
                <a:ea typeface="ＭＳ Ｐゴシック" pitchFamily="-107" charset="-128"/>
              </a:rPr>
              <a:t>It is very simple to learn</a:t>
            </a:r>
          </a:p>
        </p:txBody>
      </p:sp>
      <p:sp>
        <p:nvSpPr>
          <p:cNvPr id="11269" name="Slide Number Placeholder 5"/>
          <p:cNvSpPr txBox="1">
            <a:spLocks noGrp="1"/>
          </p:cNvSpPr>
          <p:nvPr/>
        </p:nvSpPr>
        <p:spPr bwMode="auto">
          <a:xfrm>
            <a:off x="6916579" y="6377940"/>
            <a:ext cx="190738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FA131BD-2A00-4E49-AFF4-E2ED977A2316}" type="slidenum">
              <a:rPr lang="ja-JP" altLang="en-US" sz="1300">
                <a:latin typeface="Calibri" pitchFamily="34" charset="0"/>
                <a:ea typeface="ＭＳ Ｐゴシック" pitchFamily="-107" charset="-128"/>
              </a:rPr>
              <a:pPr algn="r" eaLnBrk="1" hangingPunct="1"/>
              <a:t>10</a:t>
            </a:fld>
            <a:endParaRPr lang="en-US" altLang="ja-JP" sz="1300">
              <a:latin typeface="Calibri" pitchFamily="34" charset="0"/>
              <a:ea typeface="ＭＳ Ｐゴシック" pitchFamily="-107" charset="-128"/>
            </a:endParaRPr>
          </a:p>
        </p:txBody>
      </p:sp>
    </p:spTree>
    <p:extLst>
      <p:ext uri="{BB962C8B-B14F-4D97-AF65-F5344CB8AC3E}">
        <p14:creationId xmlns:p14="http://schemas.microsoft.com/office/powerpoint/2010/main" val="38389760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FA6F9F9-89A4-4424-AE69-A1A9F506586A}" type="slidenum">
              <a:rPr lang="en-US" altLang="en-US"/>
              <a:pPr>
                <a:defRPr/>
              </a:pPr>
              <a:t>100</a:t>
            </a:fld>
            <a:endParaRPr lang="en-US" altLang="en-US"/>
          </a:p>
        </p:txBody>
      </p:sp>
      <p:sp>
        <p:nvSpPr>
          <p:cNvPr id="103427" name="Rectangle 6"/>
          <p:cNvSpPr>
            <a:spLocks noGrp="1" noChangeArrowheads="1"/>
          </p:cNvSpPr>
          <p:nvPr>
            <p:ph type="title"/>
          </p:nvPr>
        </p:nvSpPr>
        <p:spPr/>
        <p:txBody>
          <a:bodyPr/>
          <a:lstStyle/>
          <a:p>
            <a:pPr eaLnBrk="1" hangingPunct="1"/>
            <a:r>
              <a:rPr lang="en-GB" altLang="en-US" smtClean="0"/>
              <a:t>Advanced Search</a:t>
            </a:r>
          </a:p>
        </p:txBody>
      </p:sp>
      <p:pic>
        <p:nvPicPr>
          <p:cNvPr id="103428"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84422" y="1600200"/>
            <a:ext cx="6972300" cy="4530567"/>
          </a:xfrm>
          <a:noFill/>
        </p:spPr>
      </p:pic>
    </p:spTree>
    <p:extLst>
      <p:ext uri="{BB962C8B-B14F-4D97-AF65-F5344CB8AC3E}">
        <p14:creationId xmlns:p14="http://schemas.microsoft.com/office/powerpoint/2010/main" val="23535926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59CC5F6F-949F-483F-BF0E-600FA049EEE9}" type="slidenum">
              <a:rPr lang="en-US" altLang="en-US"/>
              <a:pPr>
                <a:defRPr/>
              </a:pPr>
              <a:t>101</a:t>
            </a:fld>
            <a:endParaRPr lang="en-US" altLang="en-US"/>
          </a:p>
        </p:txBody>
      </p:sp>
      <p:sp>
        <p:nvSpPr>
          <p:cNvPr id="104451" name="Rectangle 1"/>
          <p:cNvSpPr>
            <a:spLocks noGrp="1" noChangeArrowheads="1"/>
          </p:cNvSpPr>
          <p:nvPr>
            <p:ph type="title" idx="4294967295"/>
          </p:nvPr>
        </p:nvSpPr>
        <p:spPr>
          <a:xfrm>
            <a:off x="685800" y="342900"/>
            <a:ext cx="7772400" cy="890112"/>
          </a:xfrm>
        </p:spPr>
        <p:txBody>
          <a:bodyPr lIns="82296" tIns="41148" rIns="82296" bIns="41148" anchor="ctr"/>
          <a:lstStyle/>
          <a:p>
            <a:pPr eaLnBrk="1" hangingPunct="1"/>
            <a:r>
              <a:rPr lang="en-US" altLang="ja-JP" sz="3900">
                <a:ea typeface="ＭＳ Ｐゴシック" pitchFamily="-107" charset="-128"/>
              </a:rPr>
              <a:t>What is it?</a:t>
            </a:r>
          </a:p>
        </p:txBody>
      </p:sp>
      <p:sp>
        <p:nvSpPr>
          <p:cNvPr id="104452" name="Rectangle 2"/>
          <p:cNvSpPr>
            <a:spLocks noGrp="1" noChangeArrowheads="1"/>
          </p:cNvSpPr>
          <p:nvPr>
            <p:ph idx="4294967295"/>
          </p:nvPr>
        </p:nvSpPr>
        <p:spPr>
          <a:xfrm>
            <a:off x="525780" y="1440180"/>
            <a:ext cx="8092440" cy="4800600"/>
          </a:xfrm>
        </p:spPr>
        <p:txBody>
          <a:bodyPr lIns="82296" tIns="41148" rIns="82296" bIns="41148"/>
          <a:lstStyle/>
          <a:p>
            <a:pPr eaLnBrk="1" hangingPunct="1"/>
            <a:r>
              <a:rPr lang="en-US" altLang="ja-JP" sz="2800">
                <a:ea typeface="ＭＳ Ｐゴシック" pitchFamily="-107" charset="-128"/>
              </a:rPr>
              <a:t>Almost everyone who has used the world wide web will, at some point, have used a search engine. </a:t>
            </a:r>
          </a:p>
          <a:p>
            <a:pPr>
              <a:spcBef>
                <a:spcPts val="1620"/>
              </a:spcBef>
            </a:pPr>
            <a:r>
              <a:rPr lang="en-US" altLang="ja-JP" sz="2800">
                <a:ea typeface="ＭＳ Ｐゴシック" pitchFamily="-107" charset="-128"/>
              </a:rPr>
              <a:t>However, very few users take advantage of the advanced search tools that are offered by most of the search engines. </a:t>
            </a:r>
          </a:p>
          <a:p>
            <a:pPr>
              <a:spcBef>
                <a:spcPts val="1620"/>
              </a:spcBef>
            </a:pPr>
            <a:r>
              <a:rPr lang="en-US" altLang="ja-JP" sz="2800">
                <a:ea typeface="ＭＳ Ｐゴシック" pitchFamily="-107" charset="-128"/>
              </a:rPr>
              <a:t>Understanding these tools can result in a significant improvement in the quality of search results.</a:t>
            </a:r>
            <a:r>
              <a:rPr lang="en-US" altLang="ja-JP" sz="2800" b="1">
                <a:ea typeface="ＭＳ Ｐゴシック" pitchFamily="-107" charset="-128"/>
              </a:rPr>
              <a:t/>
            </a:r>
            <a:br>
              <a:rPr lang="en-US" altLang="ja-JP" sz="2800" b="1">
                <a:ea typeface="ＭＳ Ｐゴシック" pitchFamily="-107" charset="-128"/>
              </a:rPr>
            </a:br>
            <a:r>
              <a:rPr lang="en-US" altLang="ja-JP" sz="2800">
                <a:ea typeface="ＭＳ Ｐゴシック" pitchFamily="-107" charset="-128"/>
              </a:rPr>
              <a:t/>
            </a:r>
            <a:br>
              <a:rPr lang="en-US" altLang="ja-JP" sz="2800">
                <a:ea typeface="ＭＳ Ｐゴシック" pitchFamily="-107" charset="-128"/>
              </a:rPr>
            </a:br>
            <a:endParaRPr lang="en-US" altLang="ja-JP" sz="2800">
              <a:ea typeface="ＭＳ Ｐゴシック" pitchFamily="-107" charset="-128"/>
            </a:endParaRPr>
          </a:p>
        </p:txBody>
      </p:sp>
      <p:sp>
        <p:nvSpPr>
          <p:cNvPr id="104453" name="Slide Number Placeholder 5"/>
          <p:cNvSpPr txBox="1">
            <a:spLocks noGrp="1"/>
          </p:cNvSpPr>
          <p:nvPr/>
        </p:nvSpPr>
        <p:spPr bwMode="auto">
          <a:xfrm>
            <a:off x="6916579" y="6377940"/>
            <a:ext cx="190738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A866EA5-6C52-400E-B964-C456F754B621}" type="slidenum">
              <a:rPr lang="ja-JP" altLang="en-US" sz="1300">
                <a:latin typeface="Calibri" pitchFamily="34" charset="0"/>
                <a:ea typeface="ＭＳ Ｐゴシック" pitchFamily="-107" charset="-128"/>
              </a:rPr>
              <a:pPr algn="r" eaLnBrk="1" hangingPunct="1"/>
              <a:t>101</a:t>
            </a:fld>
            <a:endParaRPr lang="en-US" altLang="ja-JP" sz="1300">
              <a:latin typeface="Calibri" pitchFamily="34" charset="0"/>
              <a:ea typeface="ＭＳ Ｐゴシック" pitchFamily="-107" charset="-128"/>
            </a:endParaRPr>
          </a:p>
        </p:txBody>
      </p:sp>
    </p:spTree>
    <p:extLst>
      <p:ext uri="{BB962C8B-B14F-4D97-AF65-F5344CB8AC3E}">
        <p14:creationId xmlns:p14="http://schemas.microsoft.com/office/powerpoint/2010/main" val="176415860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A5F3BD7D-913F-4764-9464-D73B75088299}" type="slidenum">
              <a:rPr lang="en-US" altLang="en-US"/>
              <a:pPr>
                <a:defRPr/>
              </a:pPr>
              <a:t>102</a:t>
            </a:fld>
            <a:endParaRPr lang="en-US" altLang="en-US"/>
          </a:p>
        </p:txBody>
      </p:sp>
      <p:sp>
        <p:nvSpPr>
          <p:cNvPr id="105475" name="Rectangle 1"/>
          <p:cNvSpPr>
            <a:spLocks noGrp="1" noChangeArrowheads="1"/>
          </p:cNvSpPr>
          <p:nvPr>
            <p:ph type="title" idx="4294967295"/>
          </p:nvPr>
        </p:nvSpPr>
        <p:spPr>
          <a:xfrm>
            <a:off x="685800" y="342900"/>
            <a:ext cx="7772400" cy="890112"/>
          </a:xfrm>
        </p:spPr>
        <p:txBody>
          <a:bodyPr lIns="82296" tIns="41148" rIns="82296" bIns="41148" anchor="ctr"/>
          <a:lstStyle/>
          <a:p>
            <a:pPr eaLnBrk="1" hangingPunct="1"/>
            <a:r>
              <a:rPr lang="en-US" altLang="ja-JP" sz="3900">
                <a:ea typeface="ＭＳ Ｐゴシック" pitchFamily="-107" charset="-128"/>
              </a:rPr>
              <a:t>Why use these tools?</a:t>
            </a:r>
          </a:p>
        </p:txBody>
      </p:sp>
      <p:sp>
        <p:nvSpPr>
          <p:cNvPr id="105476" name="Rectangle 2"/>
          <p:cNvSpPr>
            <a:spLocks noGrp="1" noChangeArrowheads="1"/>
          </p:cNvSpPr>
          <p:nvPr>
            <p:ph type="body" idx="4294967295"/>
          </p:nvPr>
        </p:nvSpPr>
        <p:spPr>
          <a:xfrm>
            <a:off x="685800" y="1508760"/>
            <a:ext cx="7772400" cy="4800600"/>
          </a:xfrm>
        </p:spPr>
        <p:txBody>
          <a:bodyPr lIns="82296" tIns="41148" rIns="82296" bIns="41148"/>
          <a:lstStyle/>
          <a:p>
            <a:pPr>
              <a:spcBef>
                <a:spcPts val="1080"/>
              </a:spcBef>
            </a:pPr>
            <a:r>
              <a:rPr lang="en-US" altLang="ja-JP" sz="2800">
                <a:ea typeface="ＭＳ Ｐゴシック" pitchFamily="-107" charset="-128"/>
              </a:rPr>
              <a:t>Getting the right information can be a hit or miss affair.  </a:t>
            </a:r>
          </a:p>
          <a:p>
            <a:pPr>
              <a:spcBef>
                <a:spcPts val="1620"/>
              </a:spcBef>
            </a:pPr>
            <a:r>
              <a:rPr lang="en-US" altLang="ja-JP" sz="2800">
                <a:ea typeface="ＭＳ Ｐゴシック" pitchFamily="-107" charset="-128"/>
              </a:rPr>
              <a:t>Knowing how to use the search tools, to narrow down the options, is</a:t>
            </a:r>
            <a:r>
              <a:rPr lang="en-US" altLang="ja-JP" sz="2800" b="1">
                <a:ea typeface="ＭＳ Ｐゴシック" pitchFamily="-107" charset="-128"/>
              </a:rPr>
              <a:t> </a:t>
            </a:r>
            <a:r>
              <a:rPr lang="en-US" altLang="ja-JP" sz="2800">
                <a:ea typeface="ＭＳ Ｐゴシック" pitchFamily="-107" charset="-128"/>
              </a:rPr>
              <a:t>an important skill for any knowledge worker.</a:t>
            </a:r>
            <a:r>
              <a:rPr lang="en-US" altLang="ja-JP" sz="2800" b="1">
                <a:ea typeface="ＭＳ Ｐゴシック" pitchFamily="-107" charset="-128"/>
              </a:rPr>
              <a:t> </a:t>
            </a:r>
            <a:br>
              <a:rPr lang="en-US" altLang="ja-JP" sz="2800" b="1">
                <a:ea typeface="ＭＳ Ｐゴシック" pitchFamily="-107" charset="-128"/>
              </a:rPr>
            </a:br>
            <a:r>
              <a:rPr lang="en-US" altLang="ja-JP" sz="2800">
                <a:ea typeface="ＭＳ Ｐゴシック" pitchFamily="-107" charset="-128"/>
              </a:rPr>
              <a:t/>
            </a:r>
            <a:br>
              <a:rPr lang="en-US" altLang="ja-JP" sz="2800">
                <a:ea typeface="ＭＳ Ｐゴシック" pitchFamily="-107" charset="-128"/>
              </a:rPr>
            </a:br>
            <a:endParaRPr lang="en-US" altLang="ja-JP" sz="2800">
              <a:ea typeface="ＭＳ Ｐゴシック" pitchFamily="-107" charset="-128"/>
            </a:endParaRPr>
          </a:p>
        </p:txBody>
      </p:sp>
      <p:sp>
        <p:nvSpPr>
          <p:cNvPr id="105477" name="Slide Number Placeholder 5"/>
          <p:cNvSpPr txBox="1">
            <a:spLocks noGrp="1"/>
          </p:cNvSpPr>
          <p:nvPr/>
        </p:nvSpPr>
        <p:spPr bwMode="auto">
          <a:xfrm>
            <a:off x="6916579" y="6377940"/>
            <a:ext cx="190738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8F8A2A5-1AC5-48E0-BBA4-623343948B1D}" type="slidenum">
              <a:rPr lang="ja-JP" altLang="en-US" sz="1300">
                <a:latin typeface="Calibri" pitchFamily="34" charset="0"/>
                <a:ea typeface="ＭＳ Ｐゴシック" pitchFamily="-107" charset="-128"/>
              </a:rPr>
              <a:pPr algn="r" eaLnBrk="1" hangingPunct="1"/>
              <a:t>102</a:t>
            </a:fld>
            <a:endParaRPr lang="en-US" altLang="ja-JP" sz="1300">
              <a:latin typeface="Calibri" pitchFamily="34" charset="0"/>
              <a:ea typeface="ＭＳ Ｐゴシック" pitchFamily="-107" charset="-128"/>
            </a:endParaRPr>
          </a:p>
        </p:txBody>
      </p:sp>
    </p:spTree>
    <p:extLst>
      <p:ext uri="{BB962C8B-B14F-4D97-AF65-F5344CB8AC3E}">
        <p14:creationId xmlns:p14="http://schemas.microsoft.com/office/powerpoint/2010/main" val="23262833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6758FA0D-0CB1-4772-8979-518F8CB0B5FA}" type="slidenum">
              <a:rPr lang="en-US" altLang="en-US"/>
              <a:pPr>
                <a:defRPr/>
              </a:pPr>
              <a:t>103</a:t>
            </a:fld>
            <a:endParaRPr lang="en-US" altLang="en-US"/>
          </a:p>
        </p:txBody>
      </p:sp>
      <p:sp>
        <p:nvSpPr>
          <p:cNvPr id="106499" name="Rectangle 1"/>
          <p:cNvSpPr>
            <a:spLocks noGrp="1" noChangeArrowheads="1"/>
          </p:cNvSpPr>
          <p:nvPr>
            <p:ph type="title" idx="4294967295"/>
          </p:nvPr>
        </p:nvSpPr>
        <p:spPr>
          <a:xfrm>
            <a:off x="685800" y="342900"/>
            <a:ext cx="7772400" cy="890112"/>
          </a:xfrm>
        </p:spPr>
        <p:txBody>
          <a:bodyPr lIns="82296" tIns="41148" rIns="82296" bIns="41148" anchor="ctr"/>
          <a:lstStyle/>
          <a:p>
            <a:pPr eaLnBrk="1" hangingPunct="1"/>
            <a:r>
              <a:rPr lang="en-US" altLang="ja-JP" sz="3900">
                <a:ea typeface="ＭＳ Ｐゴシック" pitchFamily="-107" charset="-128"/>
              </a:rPr>
              <a:t>How to use</a:t>
            </a:r>
          </a:p>
        </p:txBody>
      </p:sp>
      <p:sp>
        <p:nvSpPr>
          <p:cNvPr id="106500" name="Rectangle 2"/>
          <p:cNvSpPr>
            <a:spLocks noGrp="1" noChangeArrowheads="1"/>
          </p:cNvSpPr>
          <p:nvPr>
            <p:ph type="body" idx="4294967295"/>
          </p:nvPr>
        </p:nvSpPr>
        <p:spPr>
          <a:xfrm>
            <a:off x="685800" y="1371600"/>
            <a:ext cx="7863840" cy="5074920"/>
          </a:xfrm>
        </p:spPr>
        <p:txBody>
          <a:bodyPr lIns="82296" tIns="41148" rIns="82296" bIns="41148"/>
          <a:lstStyle/>
          <a:p>
            <a:pPr eaLnBrk="1" hangingPunct="1"/>
            <a:r>
              <a:rPr lang="en-US" altLang="ja-JP" sz="1900">
                <a:ea typeface="ＭＳ Ｐゴシック" pitchFamily="-107" charset="-128"/>
              </a:rPr>
              <a:t>The advanced commands will differ between the search engines.  However, the basic principles are common.  For simplicity, we are using Google to demonstrate the main tools that we recommend:</a:t>
            </a:r>
          </a:p>
          <a:p>
            <a:pPr marL="720090" lvl="1" indent="-375762">
              <a:spcBef>
                <a:spcPts val="1080"/>
              </a:spcBef>
              <a:buFont typeface="Times New Roman" pitchFamily="18" charset="0"/>
              <a:buAutoNum type="arabicParenR"/>
            </a:pPr>
            <a:r>
              <a:rPr lang="en-US" altLang="ja-JP" sz="1900">
                <a:ea typeface="ＭＳ Ｐゴシック" pitchFamily="-107" charset="-128"/>
              </a:rPr>
              <a:t>To search for the exact phrase, put the text in double quotes.  For example, "Association of South East Asian Nations" will only find documents with that exact phrase. </a:t>
            </a:r>
          </a:p>
          <a:p>
            <a:pPr marL="720090" lvl="1" indent="-375762">
              <a:spcBef>
                <a:spcPts val="1080"/>
              </a:spcBef>
              <a:buFont typeface="Times New Roman" pitchFamily="18" charset="0"/>
              <a:buAutoNum type="arabicParenR"/>
            </a:pPr>
            <a:r>
              <a:rPr lang="en-US" altLang="ja-JP" sz="1900">
                <a:ea typeface="ＭＳ Ｐゴシック" pitchFamily="-107" charset="-128"/>
              </a:rPr>
              <a:t>To limit your search to a specific web site, use the word </a:t>
            </a:r>
            <a:r>
              <a:rPr lang="en-US" altLang="ja-JP" sz="1900" b="1">
                <a:ea typeface="ＭＳ Ｐゴシック" pitchFamily="-107" charset="-128"/>
              </a:rPr>
              <a:t>site:. </a:t>
            </a:r>
            <a:r>
              <a:rPr lang="en-US" altLang="ja-JP" sz="1900">
                <a:ea typeface="ＭＳ Ｐゴシック" pitchFamily="-107" charset="-128"/>
              </a:rPr>
              <a:t>For example to search for GDP figures within the ASEAN site, you would enter </a:t>
            </a:r>
            <a:r>
              <a:rPr lang="en-US" altLang="ja-JP" sz="1900" b="1">
                <a:ea typeface="ＭＳ Ｐゴシック" pitchFamily="-107" charset="-128"/>
              </a:rPr>
              <a:t>GDP site:aseansec.org</a:t>
            </a:r>
            <a:r>
              <a:rPr lang="en-US" altLang="ja-JP" sz="1900">
                <a:ea typeface="ＭＳ Ｐゴシック" pitchFamily="-107" charset="-128"/>
              </a:rPr>
              <a:t> </a:t>
            </a:r>
          </a:p>
          <a:p>
            <a:pPr marL="720090" lvl="1" indent="-375762">
              <a:spcBef>
                <a:spcPts val="1080"/>
              </a:spcBef>
              <a:buFont typeface="Times New Roman" pitchFamily="18" charset="0"/>
              <a:buAutoNum type="arabicParenR"/>
            </a:pPr>
            <a:r>
              <a:rPr lang="en-US" altLang="ja-JP" sz="1900">
                <a:ea typeface="ＭＳ Ｐゴシック" pitchFamily="-107" charset="-128"/>
              </a:rPr>
              <a:t>To exclude certain words from a search, put a minus sign in front of the word</a:t>
            </a:r>
            <a:r>
              <a:rPr lang="en-US" altLang="ja-JP" sz="1900" b="1">
                <a:ea typeface="ＭＳ Ｐゴシック" pitchFamily="-107" charset="-128"/>
              </a:rPr>
              <a:t>.  </a:t>
            </a:r>
            <a:r>
              <a:rPr lang="en-US" altLang="ja-JP" sz="1900">
                <a:ea typeface="ＭＳ Ｐゴシック" pitchFamily="-107" charset="-128"/>
              </a:rPr>
              <a:t>For example, if you want to search for Lotus, but not lotus cars, you would enter</a:t>
            </a:r>
            <a:r>
              <a:rPr lang="en-US" altLang="ja-JP" sz="1900" b="1">
                <a:ea typeface="ＭＳ Ｐゴシック" pitchFamily="-107" charset="-128"/>
              </a:rPr>
              <a:t> lotus –cars</a:t>
            </a:r>
            <a:r>
              <a:rPr lang="en-US" altLang="ja-JP" sz="1900">
                <a:ea typeface="ＭＳ Ｐゴシック" pitchFamily="-107" charset="-128"/>
              </a:rPr>
              <a:t>.</a:t>
            </a:r>
          </a:p>
          <a:p>
            <a:pPr marL="720090" lvl="1" indent="-375762">
              <a:spcBef>
                <a:spcPts val="1080"/>
              </a:spcBef>
              <a:buFont typeface="Times New Roman" pitchFamily="18" charset="0"/>
              <a:buAutoNum type="arabicParenR"/>
            </a:pPr>
            <a:r>
              <a:rPr lang="en-US" altLang="ja-JP" sz="1900">
                <a:ea typeface="ＭＳ Ｐゴシック" pitchFamily="-107" charset="-128"/>
              </a:rPr>
              <a:t>You can search for phrases that contain some words you are not worried about, by replacing them with the * symbol.  The * will then match any word.  For example, a search for</a:t>
            </a:r>
            <a:r>
              <a:rPr lang="en-US" altLang="ja-JP" sz="1900" b="1">
                <a:ea typeface="ＭＳ Ｐゴシック" pitchFamily="-107" charset="-128"/>
              </a:rPr>
              <a:t> How to * a car </a:t>
            </a:r>
            <a:r>
              <a:rPr lang="en-US" altLang="ja-JP" sz="1900">
                <a:ea typeface="ＭＳ Ｐゴシック" pitchFamily="-107" charset="-128"/>
              </a:rPr>
              <a:t>will produce information on how to drive, wash, sell, make or donate a car.</a:t>
            </a:r>
            <a:br>
              <a:rPr lang="en-US" altLang="ja-JP" sz="1900">
                <a:ea typeface="ＭＳ Ｐゴシック" pitchFamily="-107" charset="-128"/>
              </a:rPr>
            </a:br>
            <a:endParaRPr lang="en-US" altLang="ja-JP" sz="1900">
              <a:ea typeface="ＭＳ Ｐゴシック" pitchFamily="-107" charset="-128"/>
            </a:endParaRPr>
          </a:p>
        </p:txBody>
      </p:sp>
      <p:sp>
        <p:nvSpPr>
          <p:cNvPr id="106501" name="Slide Number Placeholder 5"/>
          <p:cNvSpPr txBox="1">
            <a:spLocks noGrp="1"/>
          </p:cNvSpPr>
          <p:nvPr/>
        </p:nvSpPr>
        <p:spPr bwMode="auto">
          <a:xfrm>
            <a:off x="6916579" y="6377940"/>
            <a:ext cx="190738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3DCE0D5-D006-44FB-8492-C6036D3A42C6}" type="slidenum">
              <a:rPr lang="ja-JP" altLang="en-US" sz="1300">
                <a:latin typeface="Calibri" pitchFamily="34" charset="0"/>
                <a:ea typeface="ＭＳ Ｐゴシック" pitchFamily="-107" charset="-128"/>
              </a:rPr>
              <a:pPr algn="r" eaLnBrk="1" hangingPunct="1"/>
              <a:t>103</a:t>
            </a:fld>
            <a:endParaRPr lang="en-US" altLang="ja-JP" sz="1300">
              <a:latin typeface="Calibri" pitchFamily="34" charset="0"/>
              <a:ea typeface="ＭＳ Ｐゴシック" pitchFamily="-107" charset="-128"/>
            </a:endParaRPr>
          </a:p>
        </p:txBody>
      </p:sp>
    </p:spTree>
    <p:extLst>
      <p:ext uri="{BB962C8B-B14F-4D97-AF65-F5344CB8AC3E}">
        <p14:creationId xmlns:p14="http://schemas.microsoft.com/office/powerpoint/2010/main" val="32621027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81004B5A-DA9A-451A-8FA1-D61C4244C375}" type="slidenum">
              <a:rPr lang="en-US" altLang="en-US"/>
              <a:pPr>
                <a:defRPr/>
              </a:pPr>
              <a:t>104</a:t>
            </a:fld>
            <a:endParaRPr lang="en-US" altLang="en-US"/>
          </a:p>
        </p:txBody>
      </p:sp>
      <p:sp>
        <p:nvSpPr>
          <p:cNvPr id="107523" name="Rectangle 1"/>
          <p:cNvSpPr>
            <a:spLocks noGrp="1" noChangeArrowheads="1"/>
          </p:cNvSpPr>
          <p:nvPr>
            <p:ph type="title" idx="4294967295"/>
          </p:nvPr>
        </p:nvSpPr>
        <p:spPr>
          <a:xfrm>
            <a:off x="685800" y="342900"/>
            <a:ext cx="7772400" cy="890112"/>
          </a:xfrm>
        </p:spPr>
        <p:txBody>
          <a:bodyPr lIns="82296" tIns="41148" rIns="82296" bIns="41148" anchor="ctr"/>
          <a:lstStyle/>
          <a:p>
            <a:pPr eaLnBrk="1" hangingPunct="1"/>
            <a:r>
              <a:rPr lang="en-US" altLang="ja-JP" sz="3900">
                <a:ea typeface="ＭＳ Ｐゴシック" pitchFamily="-107" charset="-128"/>
              </a:rPr>
              <a:t>When to use … (and when not)    </a:t>
            </a:r>
          </a:p>
        </p:txBody>
      </p:sp>
      <p:sp>
        <p:nvSpPr>
          <p:cNvPr id="107524" name="Rectangle 2"/>
          <p:cNvSpPr>
            <a:spLocks noGrp="1" noChangeArrowheads="1"/>
          </p:cNvSpPr>
          <p:nvPr>
            <p:ph type="body" idx="4294967295"/>
          </p:nvPr>
        </p:nvSpPr>
        <p:spPr>
          <a:xfrm>
            <a:off x="685800" y="1440180"/>
            <a:ext cx="7772400" cy="5074920"/>
          </a:xfrm>
        </p:spPr>
        <p:txBody>
          <a:bodyPr lIns="82296" tIns="41148" rIns="82296" bIns="41148"/>
          <a:lstStyle/>
          <a:p>
            <a:pPr eaLnBrk="1" hangingPunct="1"/>
            <a:r>
              <a:rPr lang="en-US" altLang="ja-JP" sz="2600">
                <a:ea typeface="ＭＳ Ｐゴシック" pitchFamily="-107" charset="-128"/>
              </a:rPr>
              <a:t>Advanced search tools are powerful, and easy to use.  </a:t>
            </a:r>
          </a:p>
          <a:p>
            <a:pPr>
              <a:spcBef>
                <a:spcPts val="1620"/>
              </a:spcBef>
            </a:pPr>
            <a:r>
              <a:rPr lang="en-US" altLang="ja-JP" sz="2600">
                <a:ea typeface="ＭＳ Ｐゴシック" pitchFamily="-107" charset="-128"/>
              </a:rPr>
              <a:t>You should consider using them if:</a:t>
            </a:r>
          </a:p>
          <a:p>
            <a:pPr lvl="1">
              <a:spcBef>
                <a:spcPts val="1620"/>
              </a:spcBef>
            </a:pPr>
            <a:r>
              <a:rPr lang="en-US" altLang="ja-JP" smtClean="0">
                <a:ea typeface="ＭＳ Ｐゴシック" pitchFamily="-107" charset="-128"/>
              </a:rPr>
              <a:t>You are having difficulty finding the information you are looking for</a:t>
            </a:r>
          </a:p>
          <a:p>
            <a:pPr lvl="1">
              <a:spcBef>
                <a:spcPts val="1620"/>
              </a:spcBef>
            </a:pPr>
            <a:r>
              <a:rPr lang="en-US" altLang="ja-JP" smtClean="0">
                <a:ea typeface="ＭＳ Ｐゴシック" pitchFamily="-107" charset="-128"/>
              </a:rPr>
              <a:t>You want to make sure that you are retrieving as complete a set of data as possible</a:t>
            </a:r>
            <a:br>
              <a:rPr lang="en-US" altLang="ja-JP" smtClean="0">
                <a:ea typeface="ＭＳ Ｐゴシック" pitchFamily="-107" charset="-128"/>
              </a:rPr>
            </a:br>
            <a:endParaRPr lang="en-US" altLang="ja-JP" smtClean="0">
              <a:ea typeface="ＭＳ Ｐゴシック" pitchFamily="-107" charset="-128"/>
            </a:endParaRPr>
          </a:p>
        </p:txBody>
      </p:sp>
      <p:sp>
        <p:nvSpPr>
          <p:cNvPr id="107525" name="Slide Number Placeholder 5"/>
          <p:cNvSpPr txBox="1">
            <a:spLocks noGrp="1"/>
          </p:cNvSpPr>
          <p:nvPr/>
        </p:nvSpPr>
        <p:spPr bwMode="auto">
          <a:xfrm>
            <a:off x="6916579" y="6377940"/>
            <a:ext cx="190738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E4A89D0-423B-4E0B-9159-02673974EFBE}" type="slidenum">
              <a:rPr lang="ja-JP" altLang="en-US" sz="1300">
                <a:latin typeface="Calibri" pitchFamily="34" charset="0"/>
                <a:ea typeface="ＭＳ Ｐゴシック" pitchFamily="-107" charset="-128"/>
              </a:rPr>
              <a:pPr algn="r" eaLnBrk="1" hangingPunct="1"/>
              <a:t>104</a:t>
            </a:fld>
            <a:endParaRPr lang="en-US" altLang="ja-JP" sz="1300">
              <a:latin typeface="Calibri" pitchFamily="34" charset="0"/>
              <a:ea typeface="ＭＳ Ｐゴシック" pitchFamily="-107" charset="-128"/>
            </a:endParaRPr>
          </a:p>
        </p:txBody>
      </p:sp>
    </p:spTree>
    <p:extLst>
      <p:ext uri="{BB962C8B-B14F-4D97-AF65-F5344CB8AC3E}">
        <p14:creationId xmlns:p14="http://schemas.microsoft.com/office/powerpoint/2010/main" val="7384263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1EF63193-D079-4A0F-8B5D-BFD20D2B265C}" type="slidenum">
              <a:rPr lang="en-US" altLang="en-US"/>
              <a:pPr>
                <a:defRPr/>
              </a:pPr>
              <a:t>105</a:t>
            </a:fld>
            <a:endParaRPr lang="en-US" altLang="en-US"/>
          </a:p>
        </p:txBody>
      </p:sp>
      <p:sp>
        <p:nvSpPr>
          <p:cNvPr id="108547" name="Rectangle 1"/>
          <p:cNvSpPr>
            <a:spLocks noGrp="1" noChangeArrowheads="1"/>
          </p:cNvSpPr>
          <p:nvPr>
            <p:ph type="ctrTitle" idx="4294967295"/>
          </p:nvPr>
        </p:nvSpPr>
        <p:spPr>
          <a:xfrm>
            <a:off x="685800" y="2130267"/>
            <a:ext cx="7772400" cy="1470183"/>
          </a:xfrm>
        </p:spPr>
        <p:txBody>
          <a:bodyPr lIns="82296" tIns="41148" rIns="82296" bIns="41148" anchor="ctr"/>
          <a:lstStyle/>
          <a:p>
            <a:pPr eaLnBrk="1" hangingPunct="1"/>
            <a:r>
              <a:rPr lang="en-US" altLang="ja-JP" sz="5600">
                <a:ea typeface="ＭＳ Ｐゴシック" pitchFamily="-107" charset="-128"/>
              </a:rPr>
              <a:t>18. Knowledge Clusters</a:t>
            </a:r>
          </a:p>
        </p:txBody>
      </p:sp>
    </p:spTree>
    <p:extLst>
      <p:ext uri="{BB962C8B-B14F-4D97-AF65-F5344CB8AC3E}">
        <p14:creationId xmlns:p14="http://schemas.microsoft.com/office/powerpoint/2010/main" val="418094872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B157BE2-D318-493D-8A0F-4DEE6563342C}" type="slidenum">
              <a:rPr lang="en-US" altLang="en-US"/>
              <a:pPr>
                <a:defRPr/>
              </a:pPr>
              <a:t>106</a:t>
            </a:fld>
            <a:endParaRPr lang="en-US" altLang="en-US"/>
          </a:p>
        </p:txBody>
      </p:sp>
      <p:sp>
        <p:nvSpPr>
          <p:cNvPr id="109571" name="Rectangle 2"/>
          <p:cNvSpPr>
            <a:spLocks noGrp="1" noChangeArrowheads="1"/>
          </p:cNvSpPr>
          <p:nvPr>
            <p:ph type="title"/>
          </p:nvPr>
        </p:nvSpPr>
        <p:spPr/>
        <p:txBody>
          <a:bodyPr/>
          <a:lstStyle/>
          <a:p>
            <a:pPr eaLnBrk="1" hangingPunct="1"/>
            <a:r>
              <a:rPr lang="en-GB" altLang="en-US" smtClean="0"/>
              <a:t>Knowledge Clusters</a:t>
            </a:r>
          </a:p>
        </p:txBody>
      </p:sp>
      <p:sp>
        <p:nvSpPr>
          <p:cNvPr id="109572" name="Rectangle 3"/>
          <p:cNvSpPr>
            <a:spLocks noGrp="1" noChangeArrowheads="1"/>
          </p:cNvSpPr>
          <p:nvPr>
            <p:ph type="body" idx="1"/>
          </p:nvPr>
        </p:nvSpPr>
        <p:spPr/>
        <p:txBody>
          <a:bodyPr/>
          <a:lstStyle/>
          <a:p>
            <a:pPr eaLnBrk="1" hangingPunct="1"/>
            <a:r>
              <a:rPr lang="en-GB" altLang="en-US" smtClean="0"/>
              <a:t>What are Knowledge Clusters?</a:t>
            </a:r>
            <a:endParaRPr lang="en-US" altLang="ja-JP" smtClean="0">
              <a:ea typeface="ＭＳ Ｐゴシック" pitchFamily="-107" charset="-128"/>
            </a:endParaRPr>
          </a:p>
          <a:p>
            <a:pPr eaLnBrk="1" hangingPunct="1"/>
            <a:r>
              <a:rPr lang="en-US" altLang="ja-JP" smtClean="0">
                <a:ea typeface="ＭＳ Ｐゴシック" pitchFamily="-107" charset="-128"/>
              </a:rPr>
              <a:t>Why use Knowledge Clusters?</a:t>
            </a:r>
          </a:p>
          <a:p>
            <a:pPr eaLnBrk="1" hangingPunct="1"/>
            <a:r>
              <a:rPr lang="en-US" altLang="ja-JP" smtClean="0">
                <a:ea typeface="ＭＳ Ｐゴシック" pitchFamily="-107" charset="-128"/>
              </a:rPr>
              <a:t>How to develop a Knowledge Clusters</a:t>
            </a:r>
          </a:p>
          <a:p>
            <a:pPr eaLnBrk="1" hangingPunct="1"/>
            <a:r>
              <a:rPr lang="en-US" altLang="ja-JP" smtClean="0">
                <a:ea typeface="ＭＳ Ｐゴシック" pitchFamily="-107" charset="-128"/>
              </a:rPr>
              <a:t>Examples</a:t>
            </a:r>
            <a:endParaRPr lang="en-GB" altLang="en-US" smtClean="0"/>
          </a:p>
        </p:txBody>
      </p:sp>
    </p:spTree>
    <p:extLst>
      <p:ext uri="{BB962C8B-B14F-4D97-AF65-F5344CB8AC3E}">
        <p14:creationId xmlns:p14="http://schemas.microsoft.com/office/powerpoint/2010/main" val="38090547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CA92F188-45E9-4EA0-930E-B108519214C0}" type="slidenum">
              <a:rPr lang="en-US" altLang="en-US"/>
              <a:pPr>
                <a:defRPr/>
              </a:pPr>
              <a:t>107</a:t>
            </a:fld>
            <a:endParaRPr lang="en-US" altLang="en-US"/>
          </a:p>
        </p:txBody>
      </p:sp>
      <p:sp>
        <p:nvSpPr>
          <p:cNvPr id="110595" name="Rectangle 1"/>
          <p:cNvSpPr>
            <a:spLocks noGrp="1" noChangeArrowheads="1"/>
          </p:cNvSpPr>
          <p:nvPr>
            <p:ph type="ctrTitle" idx="4294967295"/>
          </p:nvPr>
        </p:nvSpPr>
        <p:spPr>
          <a:xfrm>
            <a:off x="685800" y="2130267"/>
            <a:ext cx="7772400" cy="1470183"/>
          </a:xfrm>
        </p:spPr>
        <p:txBody>
          <a:bodyPr lIns="82296" tIns="41148" rIns="82296" bIns="41148" anchor="ctr"/>
          <a:lstStyle/>
          <a:p>
            <a:pPr eaLnBrk="1" hangingPunct="1"/>
            <a:r>
              <a:rPr lang="en-US" altLang="ja-JP" sz="5600">
                <a:ea typeface="ＭＳ Ｐゴシック" pitchFamily="-107" charset="-128"/>
              </a:rPr>
              <a:t>19. Taxonomy</a:t>
            </a:r>
          </a:p>
        </p:txBody>
      </p:sp>
    </p:spTree>
    <p:extLst>
      <p:ext uri="{BB962C8B-B14F-4D97-AF65-F5344CB8AC3E}">
        <p14:creationId xmlns:p14="http://schemas.microsoft.com/office/powerpoint/2010/main" val="336809946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0A6A893C-1160-4C33-B7F1-207DD45EA823}" type="slidenum">
              <a:rPr lang="en-US" altLang="en-US"/>
              <a:pPr>
                <a:defRPr/>
              </a:pPr>
              <a:t>108</a:t>
            </a:fld>
            <a:endParaRPr lang="en-US" altLang="en-US"/>
          </a:p>
        </p:txBody>
      </p:sp>
      <p:sp>
        <p:nvSpPr>
          <p:cNvPr id="111619"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latin typeface="Times New Roman" pitchFamily="18" charset="0"/>
              <a:ea typeface="ＭＳ Ｐゴシック" pitchFamily="-107" charset="-128"/>
            </a:endParaRPr>
          </a:p>
          <a:p>
            <a:pPr eaLnBrk="1" hangingPunct="1">
              <a:lnSpc>
                <a:spcPct val="95000"/>
              </a:lnSpc>
            </a:pPr>
            <a:endParaRPr lang="ja-JP" altLang="en-US" sz="1000">
              <a:solidFill>
                <a:srgbClr val="DDDDDD"/>
              </a:solidFill>
              <a:ea typeface="ＭＳ Ｐゴシック" pitchFamily="-107" charset="-128"/>
            </a:endParaRPr>
          </a:p>
        </p:txBody>
      </p:sp>
      <p:sp>
        <p:nvSpPr>
          <p:cNvPr id="111620" name="Rectangle 1"/>
          <p:cNvSpPr>
            <a:spLocks noGrp="1" noChangeArrowheads="1"/>
          </p:cNvSpPr>
          <p:nvPr>
            <p:ph type="ctrTitle" idx="4294967295"/>
          </p:nvPr>
        </p:nvSpPr>
        <p:spPr>
          <a:xfrm>
            <a:off x="580073" y="45720"/>
            <a:ext cx="7912418" cy="747237"/>
          </a:xfrm>
        </p:spPr>
        <p:txBody>
          <a:bodyPr lIns="0" tIns="0" rIns="0" bIns="0" anchor="b"/>
          <a:lstStyle/>
          <a:p>
            <a:pPr eaLnBrk="1" hangingPunct="1">
              <a:lnSpc>
                <a:spcPct val="95000"/>
              </a:lnSpc>
            </a:pPr>
            <a:r>
              <a:rPr lang="en-US" altLang="ja-JP" sz="3500" b="1">
                <a:solidFill>
                  <a:srgbClr val="FFFFFF"/>
                </a:solidFill>
                <a:latin typeface="Arial" charset="0"/>
                <a:ea typeface="ＭＳ Ｐゴシック" pitchFamily="-107" charset="-128"/>
              </a:rPr>
              <a:t>Taxonomy</a:t>
            </a:r>
          </a:p>
        </p:txBody>
      </p:sp>
      <p:sp>
        <p:nvSpPr>
          <p:cNvPr id="111621" name="Text Box 5"/>
          <p:cNvSpPr txBox="1">
            <a:spLocks noChangeArrowheads="1"/>
          </p:cNvSpPr>
          <p:nvPr/>
        </p:nvSpPr>
        <p:spPr bwMode="auto">
          <a:xfrm>
            <a:off x="891540" y="1491333"/>
            <a:ext cx="7726680" cy="207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4161750" indent="-2416175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95000"/>
              </a:lnSpc>
              <a:spcAft>
                <a:spcPts val="1080"/>
              </a:spcAft>
              <a:buClr>
                <a:srgbClr val="000066"/>
              </a:buClr>
              <a:buSzPct val="100000"/>
              <a:buFontTx/>
              <a:buChar char="•"/>
            </a:pPr>
            <a:r>
              <a:rPr lang="en-US" altLang="ja-JP" sz="2200">
                <a:solidFill>
                  <a:schemeClr val="accent2"/>
                </a:solidFill>
                <a:ea typeface="ＭＳ Ｐゴシック" pitchFamily="-107" charset="-128"/>
              </a:rPr>
              <a:t>A taxonomy is a technique that provides the structure to organize information, documents, and libraries in a consistent way. </a:t>
            </a:r>
          </a:p>
          <a:p>
            <a:pPr lvl="1" eaLnBrk="1" hangingPunct="1">
              <a:lnSpc>
                <a:spcPct val="95000"/>
              </a:lnSpc>
              <a:spcAft>
                <a:spcPts val="1080"/>
              </a:spcAft>
              <a:buClr>
                <a:srgbClr val="000066"/>
              </a:buClr>
              <a:buSzPct val="100000"/>
              <a:buFontTx/>
              <a:buChar char="•"/>
            </a:pPr>
            <a:r>
              <a:rPr lang="en-US" altLang="ja-JP" sz="2200">
                <a:solidFill>
                  <a:schemeClr val="accent2"/>
                </a:solidFill>
                <a:ea typeface="ＭＳ Ｐゴシック" pitchFamily="-107" charset="-128"/>
              </a:rPr>
              <a:t>It assists people to navigate, store and retrieve needed data and information across the organization in an efficient way. </a:t>
            </a:r>
          </a:p>
        </p:txBody>
      </p:sp>
      <p:sp>
        <p:nvSpPr>
          <p:cNvPr id="111622" name="Text Box 5"/>
          <p:cNvSpPr txBox="1">
            <a:spLocks noChangeArrowheads="1"/>
          </p:cNvSpPr>
          <p:nvPr/>
        </p:nvSpPr>
        <p:spPr bwMode="auto">
          <a:xfrm>
            <a:off x="2498884" y="642938"/>
            <a:ext cx="2831783" cy="631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solidFill>
                  <a:schemeClr val="accent2"/>
                </a:solidFill>
                <a:latin typeface="Times New Roman" pitchFamily="18" charset="0"/>
              </a:rPr>
              <a:t>19. Taxonomy</a:t>
            </a:r>
          </a:p>
        </p:txBody>
      </p:sp>
    </p:spTree>
    <p:extLst>
      <p:ext uri="{BB962C8B-B14F-4D97-AF65-F5344CB8AC3E}">
        <p14:creationId xmlns:p14="http://schemas.microsoft.com/office/powerpoint/2010/main" val="37207185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D69BB3E7-DC4F-4F8B-8C1A-F9195B535135}" type="slidenum">
              <a:rPr lang="en-US" altLang="en-US"/>
              <a:pPr>
                <a:defRPr/>
              </a:pPr>
              <a:t>109</a:t>
            </a:fld>
            <a:endParaRPr lang="en-US" altLang="en-US"/>
          </a:p>
        </p:txBody>
      </p:sp>
      <p:sp>
        <p:nvSpPr>
          <p:cNvPr id="112643"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latin typeface="Times New Roman" pitchFamily="18" charset="0"/>
              <a:ea typeface="ＭＳ Ｐゴシック" pitchFamily="-107" charset="-128"/>
            </a:endParaRPr>
          </a:p>
          <a:p>
            <a:pPr eaLnBrk="1" hangingPunct="1">
              <a:lnSpc>
                <a:spcPct val="95000"/>
              </a:lnSpc>
            </a:pPr>
            <a:endParaRPr lang="ja-JP" altLang="en-US" sz="1000">
              <a:solidFill>
                <a:srgbClr val="DDDDDD"/>
              </a:solidFill>
              <a:ea typeface="ＭＳ Ｐゴシック" pitchFamily="-107" charset="-128"/>
            </a:endParaRPr>
          </a:p>
        </p:txBody>
      </p:sp>
      <p:sp>
        <p:nvSpPr>
          <p:cNvPr id="112644" name="Rectangle 1"/>
          <p:cNvSpPr>
            <a:spLocks noGrp="1" noChangeArrowheads="1"/>
          </p:cNvSpPr>
          <p:nvPr>
            <p:ph type="ctrTitle" idx="4294967295"/>
          </p:nvPr>
        </p:nvSpPr>
        <p:spPr>
          <a:xfrm>
            <a:off x="580073" y="45720"/>
            <a:ext cx="7912418" cy="747237"/>
          </a:xfrm>
        </p:spPr>
        <p:txBody>
          <a:bodyPr lIns="0" tIns="0" rIns="0" bIns="0" anchor="b"/>
          <a:lstStyle/>
          <a:p>
            <a:pPr eaLnBrk="1" hangingPunct="1">
              <a:lnSpc>
                <a:spcPct val="95000"/>
              </a:lnSpc>
            </a:pPr>
            <a:r>
              <a:rPr lang="en-US" altLang="ja-JP" sz="3500" b="1">
                <a:solidFill>
                  <a:srgbClr val="FFFFFF"/>
                </a:solidFill>
                <a:latin typeface="Arial" charset="0"/>
                <a:ea typeface="ＭＳ Ｐゴシック" pitchFamily="-107" charset="-128"/>
              </a:rPr>
              <a:t>Taxonomy</a:t>
            </a:r>
          </a:p>
        </p:txBody>
      </p:sp>
      <p:graphicFrame>
        <p:nvGraphicFramePr>
          <p:cNvPr id="112645" name="Object 4"/>
          <p:cNvGraphicFramePr>
            <a:graphicFrameLocks noChangeAspect="1"/>
          </p:cNvGraphicFramePr>
          <p:nvPr/>
        </p:nvGraphicFramePr>
        <p:xfrm>
          <a:off x="2598897" y="2683193"/>
          <a:ext cx="3797618" cy="2931795"/>
        </p:xfrm>
        <a:graphic>
          <a:graphicData uri="http://schemas.openxmlformats.org/presentationml/2006/ole">
            <mc:AlternateContent xmlns:mc="http://schemas.openxmlformats.org/markup-compatibility/2006">
              <mc:Choice xmlns:v="urn:schemas-microsoft-com:vml" Requires="v">
                <p:oleObj spid="_x0000_s1028" name="Word 2007 Document" r:id="rId4" imgW="202539600" imgH="156362400" progId="Word.Document.12">
                  <p:link updateAutomatic="1"/>
                </p:oleObj>
              </mc:Choice>
              <mc:Fallback>
                <p:oleObj name="Word 2007 Document" r:id="rId4" imgW="202539600" imgH="1563624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8897" y="2683193"/>
                        <a:ext cx="3797618" cy="2931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46" name="TextBox 6"/>
          <p:cNvSpPr txBox="1">
            <a:spLocks noChangeArrowheads="1"/>
          </p:cNvSpPr>
          <p:nvPr/>
        </p:nvSpPr>
        <p:spPr bwMode="auto">
          <a:xfrm>
            <a:off x="891540" y="1508760"/>
            <a:ext cx="3290966" cy="4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marL="24161750" indent="-2416175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95000"/>
              </a:lnSpc>
              <a:spcAft>
                <a:spcPts val="1080"/>
              </a:spcAft>
              <a:buClr>
                <a:srgbClr val="000066"/>
              </a:buClr>
              <a:buSzPct val="100000"/>
            </a:pPr>
            <a:r>
              <a:rPr lang="en-US" altLang="ja-JP" sz="2200">
                <a:solidFill>
                  <a:schemeClr val="accent2"/>
                </a:solidFill>
                <a:ea typeface="ＭＳ Ｐゴシック" pitchFamily="-107" charset="-128"/>
              </a:rPr>
              <a:t>Example of a Taxonomy</a:t>
            </a:r>
          </a:p>
        </p:txBody>
      </p:sp>
    </p:spTree>
    <p:extLst>
      <p:ext uri="{BB962C8B-B14F-4D97-AF65-F5344CB8AC3E}">
        <p14:creationId xmlns:p14="http://schemas.microsoft.com/office/powerpoint/2010/main" val="3921943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6CCFA0BF-4D17-421E-82A3-523721E0CD01}" type="slidenum">
              <a:rPr lang="en-US" altLang="en-US"/>
              <a:pPr>
                <a:defRPr/>
              </a:pPr>
              <a:t>11</a:t>
            </a:fld>
            <a:endParaRPr lang="en-US" altLang="en-US"/>
          </a:p>
        </p:txBody>
      </p:sp>
      <p:sp>
        <p:nvSpPr>
          <p:cNvPr id="12291" name="Rectangle 1"/>
          <p:cNvSpPr>
            <a:spLocks noGrp="1" noChangeArrowheads="1"/>
          </p:cNvSpPr>
          <p:nvPr>
            <p:ph type="title" idx="4294967295"/>
          </p:nvPr>
        </p:nvSpPr>
        <p:spPr>
          <a:xfrm>
            <a:off x="685800" y="342900"/>
            <a:ext cx="7772400" cy="890112"/>
          </a:xfrm>
        </p:spPr>
        <p:txBody>
          <a:bodyPr lIns="82296" tIns="41148" rIns="82296" bIns="41148" anchor="ctr"/>
          <a:lstStyle/>
          <a:p>
            <a:pPr eaLnBrk="1" hangingPunct="1"/>
            <a:r>
              <a:rPr lang="en-US" altLang="ja-JP" sz="3900">
                <a:ea typeface="ＭＳ Ｐゴシック" pitchFamily="-107" charset="-128"/>
              </a:rPr>
              <a:t>How to do it</a:t>
            </a:r>
          </a:p>
        </p:txBody>
      </p:sp>
      <p:sp>
        <p:nvSpPr>
          <p:cNvPr id="12292" name="Rectangle 2"/>
          <p:cNvSpPr>
            <a:spLocks noGrp="1" noChangeArrowheads="1"/>
          </p:cNvSpPr>
          <p:nvPr>
            <p:ph type="body" idx="4294967295"/>
          </p:nvPr>
        </p:nvSpPr>
        <p:spPr>
          <a:xfrm>
            <a:off x="685800" y="1440180"/>
            <a:ext cx="7863840" cy="5143500"/>
          </a:xfrm>
        </p:spPr>
        <p:txBody>
          <a:bodyPr lIns="82296" tIns="41148" rIns="82296" bIns="41148">
            <a:normAutofit lnSpcReduction="10000"/>
          </a:bodyPr>
          <a:lstStyle/>
          <a:p>
            <a:pPr marL="411480" indent="-411480">
              <a:buFont typeface="Times New Roman" pitchFamily="18" charset="0"/>
              <a:buAutoNum type="arabicParenR"/>
            </a:pPr>
            <a:r>
              <a:rPr lang="en-US" altLang="ja-JP" sz="1900">
                <a:ea typeface="ＭＳ Ｐゴシック" pitchFamily="-107" charset="-128"/>
              </a:rPr>
              <a:t>Agree who will facilitate the activity</a:t>
            </a:r>
          </a:p>
          <a:p>
            <a:pPr marL="411480" indent="-411480">
              <a:spcBef>
                <a:spcPts val="1080"/>
              </a:spcBef>
              <a:buFont typeface="Times New Roman" pitchFamily="18" charset="0"/>
              <a:buAutoNum type="arabicParenR"/>
            </a:pPr>
            <a:r>
              <a:rPr lang="en-US" altLang="ja-JP" sz="1900">
                <a:ea typeface="ＭＳ Ｐゴシック" pitchFamily="-107" charset="-128"/>
              </a:rPr>
              <a:t>Make sure everyone is aware of the basic guidelines</a:t>
            </a:r>
          </a:p>
          <a:p>
            <a:pPr marL="411480" indent="-411480">
              <a:spcBef>
                <a:spcPts val="1080"/>
              </a:spcBef>
              <a:buFont typeface="Times New Roman" pitchFamily="18" charset="0"/>
              <a:buAutoNum type="arabicParenR"/>
            </a:pPr>
            <a:r>
              <a:rPr lang="en-US" altLang="ja-JP" sz="1900">
                <a:ea typeface="ＭＳ Ｐゴシック" pitchFamily="-107" charset="-128"/>
              </a:rPr>
              <a:t>Ideally, give everyone sticky notes and pens</a:t>
            </a:r>
          </a:p>
          <a:p>
            <a:pPr marL="411480" indent="-411480">
              <a:spcBef>
                <a:spcPts val="1080"/>
              </a:spcBef>
              <a:buFont typeface="Times New Roman" pitchFamily="18" charset="0"/>
              <a:buAutoNum type="arabicParenR"/>
            </a:pPr>
            <a:r>
              <a:rPr lang="en-US" altLang="ja-JP" sz="1900">
                <a:ea typeface="ＭＳ Ｐゴシック" pitchFamily="-107" charset="-128"/>
              </a:rPr>
              <a:t>Write the problem on a flipchart, so that everyone can see it</a:t>
            </a:r>
          </a:p>
          <a:p>
            <a:pPr marL="411480" indent="-411480">
              <a:spcBef>
                <a:spcPts val="1080"/>
              </a:spcBef>
              <a:buFont typeface="Times New Roman" pitchFamily="18" charset="0"/>
              <a:buAutoNum type="arabicParenR"/>
            </a:pPr>
            <a:r>
              <a:rPr lang="en-US" altLang="ja-JP" sz="1900">
                <a:ea typeface="ＭＳ Ｐゴシック" pitchFamily="-107" charset="-128"/>
              </a:rPr>
              <a:t>Ask everyone if they understand the problem - clarify if necessary</a:t>
            </a:r>
          </a:p>
          <a:p>
            <a:pPr marL="411480" indent="-411480">
              <a:spcBef>
                <a:spcPts val="1080"/>
              </a:spcBef>
              <a:buFont typeface="Times New Roman" pitchFamily="18" charset="0"/>
              <a:buAutoNum type="arabicParenR"/>
            </a:pPr>
            <a:r>
              <a:rPr lang="en-US" altLang="ja-JP" sz="1900">
                <a:ea typeface="ＭＳ Ｐゴシック" pitchFamily="-107" charset="-128"/>
              </a:rPr>
              <a:t>If necessary, have a group discussion about the criteria that will be used for idea selection </a:t>
            </a:r>
          </a:p>
          <a:p>
            <a:pPr marL="411480" indent="-411480">
              <a:spcBef>
                <a:spcPts val="1080"/>
              </a:spcBef>
              <a:buFont typeface="Times New Roman" pitchFamily="18" charset="0"/>
              <a:buAutoNum type="arabicParenR"/>
            </a:pPr>
            <a:r>
              <a:rPr lang="en-US" altLang="ja-JP" sz="1900">
                <a:ea typeface="ＭＳ Ｐゴシック" pitchFamily="-107" charset="-128"/>
              </a:rPr>
              <a:t>Ask everyone to write down their ideas (one per sticky note) and hand them to the facilitator, who sticks them on the chart</a:t>
            </a:r>
          </a:p>
          <a:p>
            <a:pPr marL="411480" indent="-411480">
              <a:spcBef>
                <a:spcPts val="1080"/>
              </a:spcBef>
              <a:buFont typeface="Times New Roman" pitchFamily="18" charset="0"/>
              <a:buAutoNum type="arabicParenR"/>
            </a:pPr>
            <a:r>
              <a:rPr lang="en-US" altLang="ja-JP" sz="1900">
                <a:ea typeface="ＭＳ Ｐゴシック" pitchFamily="-107" charset="-128"/>
              </a:rPr>
              <a:t>When the group has run out of ideas, ask them to:</a:t>
            </a:r>
          </a:p>
          <a:p>
            <a:pPr marL="771525" lvl="2" indent="-257175">
              <a:lnSpc>
                <a:spcPct val="95000"/>
              </a:lnSpc>
              <a:spcBef>
                <a:spcPts val="540"/>
              </a:spcBef>
              <a:buClr>
                <a:srgbClr val="000000"/>
              </a:buClr>
              <a:buSzPct val="80000"/>
              <a:buFont typeface="Symbol" pitchFamily="18" charset="2"/>
              <a:buChar char="-"/>
            </a:pPr>
            <a:r>
              <a:rPr lang="en-US" altLang="ja-JP" sz="1800">
                <a:ea typeface="ＭＳ Ｐゴシック" pitchFamily="-107" charset="-128"/>
              </a:rPr>
              <a:t>Look for duplicate ideas and combine them</a:t>
            </a:r>
          </a:p>
          <a:p>
            <a:pPr marL="771525" lvl="2" indent="-257175">
              <a:lnSpc>
                <a:spcPct val="95000"/>
              </a:lnSpc>
              <a:spcBef>
                <a:spcPts val="540"/>
              </a:spcBef>
              <a:buClr>
                <a:srgbClr val="000000"/>
              </a:buClr>
              <a:buSzPct val="80000"/>
              <a:buFont typeface="Symbol" pitchFamily="18" charset="2"/>
              <a:buChar char="-"/>
            </a:pPr>
            <a:r>
              <a:rPr lang="en-US" altLang="ja-JP" sz="1800">
                <a:ea typeface="ＭＳ Ｐゴシック" pitchFamily="-107" charset="-128"/>
              </a:rPr>
              <a:t>Vote for their favourite ideas - usually by putting a dot on the ideas - based upon the agreed criteria</a:t>
            </a:r>
          </a:p>
          <a:p>
            <a:pPr marL="771525" lvl="2" indent="-257175">
              <a:lnSpc>
                <a:spcPct val="95000"/>
              </a:lnSpc>
              <a:spcBef>
                <a:spcPts val="540"/>
              </a:spcBef>
              <a:buClr>
                <a:srgbClr val="000000"/>
              </a:buClr>
              <a:buSzPct val="80000"/>
              <a:buFont typeface="Symbol" pitchFamily="18" charset="2"/>
              <a:buChar char="-"/>
            </a:pPr>
            <a:r>
              <a:rPr lang="en-US" altLang="ja-JP" sz="1800">
                <a:ea typeface="ＭＳ Ｐゴシック" pitchFamily="-107" charset="-128"/>
              </a:rPr>
              <a:t>Pick the highest rated ideas and discuss how they could be implemented</a:t>
            </a:r>
          </a:p>
        </p:txBody>
      </p:sp>
      <p:sp>
        <p:nvSpPr>
          <p:cNvPr id="12293" name="Slide Number Placeholder 5"/>
          <p:cNvSpPr txBox="1">
            <a:spLocks noGrp="1"/>
          </p:cNvSpPr>
          <p:nvPr/>
        </p:nvSpPr>
        <p:spPr bwMode="auto">
          <a:xfrm>
            <a:off x="6916579" y="6377940"/>
            <a:ext cx="190738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71D59A1-D8C0-4060-B4E1-FF58624AC8EA}" type="slidenum">
              <a:rPr lang="ja-JP" altLang="en-US" sz="1300">
                <a:latin typeface="Calibri" pitchFamily="34" charset="0"/>
                <a:ea typeface="ＭＳ Ｐゴシック" pitchFamily="-107" charset="-128"/>
              </a:rPr>
              <a:pPr algn="r" eaLnBrk="1" hangingPunct="1"/>
              <a:t>11</a:t>
            </a:fld>
            <a:endParaRPr lang="en-US" altLang="ja-JP" sz="1300">
              <a:latin typeface="Calibri" pitchFamily="34" charset="0"/>
              <a:ea typeface="ＭＳ Ｐゴシック" pitchFamily="-107" charset="-128"/>
            </a:endParaRPr>
          </a:p>
        </p:txBody>
      </p:sp>
    </p:spTree>
    <p:extLst>
      <p:ext uri="{BB962C8B-B14F-4D97-AF65-F5344CB8AC3E}">
        <p14:creationId xmlns:p14="http://schemas.microsoft.com/office/powerpoint/2010/main" val="388232086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41894C3A-3978-4EDE-AED4-129290CFAA79}" type="slidenum">
              <a:rPr lang="en-US" altLang="en-US"/>
              <a:pPr>
                <a:defRPr/>
              </a:pPr>
              <a:t>110</a:t>
            </a:fld>
            <a:endParaRPr lang="en-US" altLang="en-US"/>
          </a:p>
        </p:txBody>
      </p:sp>
      <p:sp>
        <p:nvSpPr>
          <p:cNvPr id="113667" name="Rectangle 1"/>
          <p:cNvSpPr>
            <a:spLocks noGrp="1" noChangeArrowheads="1"/>
          </p:cNvSpPr>
          <p:nvPr>
            <p:ph type="ctrTitle" idx="4294967295"/>
          </p:nvPr>
        </p:nvSpPr>
        <p:spPr>
          <a:xfrm>
            <a:off x="685800" y="2130267"/>
            <a:ext cx="7772400" cy="1470183"/>
          </a:xfrm>
        </p:spPr>
        <p:txBody>
          <a:bodyPr lIns="82296" tIns="41148" rIns="82296" bIns="41148" anchor="ctr"/>
          <a:lstStyle/>
          <a:p>
            <a:pPr eaLnBrk="1" hangingPunct="1"/>
            <a:r>
              <a:rPr lang="en-US" altLang="ja-JP" sz="5600">
                <a:ea typeface="ＭＳ Ｐゴシック" pitchFamily="-107" charset="-128"/>
              </a:rPr>
              <a:t>20. Knowledge Cafe</a:t>
            </a:r>
          </a:p>
        </p:txBody>
      </p:sp>
    </p:spTree>
    <p:extLst>
      <p:ext uri="{BB962C8B-B14F-4D97-AF65-F5344CB8AC3E}">
        <p14:creationId xmlns:p14="http://schemas.microsoft.com/office/powerpoint/2010/main" val="17413458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0D44DC3-CFF9-4874-9FAA-CAE75DD48D05}" type="slidenum">
              <a:rPr lang="en-US" altLang="en-US"/>
              <a:pPr>
                <a:defRPr/>
              </a:pPr>
              <a:t>111</a:t>
            </a:fld>
            <a:endParaRPr lang="en-US" altLang="en-US"/>
          </a:p>
        </p:txBody>
      </p:sp>
      <p:sp>
        <p:nvSpPr>
          <p:cNvPr id="114691" name="Rectangle 2"/>
          <p:cNvSpPr>
            <a:spLocks noGrp="1" noChangeArrowheads="1"/>
          </p:cNvSpPr>
          <p:nvPr>
            <p:ph type="title"/>
          </p:nvPr>
        </p:nvSpPr>
        <p:spPr/>
        <p:txBody>
          <a:bodyPr/>
          <a:lstStyle/>
          <a:p>
            <a:pPr eaLnBrk="1" hangingPunct="1"/>
            <a:r>
              <a:rPr lang="en-GB" altLang="en-US" smtClean="0"/>
              <a:t>Knowledge Café’s</a:t>
            </a:r>
          </a:p>
        </p:txBody>
      </p:sp>
      <p:sp>
        <p:nvSpPr>
          <p:cNvPr id="114692" name="Rectangle 3"/>
          <p:cNvSpPr>
            <a:spLocks noGrp="1" noChangeArrowheads="1"/>
          </p:cNvSpPr>
          <p:nvPr>
            <p:ph type="body" idx="1"/>
          </p:nvPr>
        </p:nvSpPr>
        <p:spPr/>
        <p:txBody>
          <a:bodyPr/>
          <a:lstStyle/>
          <a:p>
            <a:pPr eaLnBrk="1" hangingPunct="1"/>
            <a:r>
              <a:rPr lang="en-GB" altLang="en-US" smtClean="0"/>
              <a:t>What is </a:t>
            </a:r>
            <a:r>
              <a:rPr lang="en-US" altLang="ja-JP" smtClean="0">
                <a:ea typeface="ＭＳ Ｐゴシック" pitchFamily="-107" charset="-128"/>
              </a:rPr>
              <a:t>a Knowledge Cafe?</a:t>
            </a:r>
          </a:p>
          <a:p>
            <a:pPr eaLnBrk="1" hangingPunct="1"/>
            <a:r>
              <a:rPr lang="en-US" altLang="ja-JP" smtClean="0">
                <a:ea typeface="ＭＳ Ｐゴシック" pitchFamily="-107" charset="-128"/>
              </a:rPr>
              <a:t>Why use Knowledge Café’s?</a:t>
            </a:r>
          </a:p>
          <a:p>
            <a:pPr eaLnBrk="1" hangingPunct="1"/>
            <a:r>
              <a:rPr lang="en-US" altLang="ja-JP" smtClean="0">
                <a:ea typeface="ＭＳ Ｐゴシック" pitchFamily="-107" charset="-128"/>
              </a:rPr>
              <a:t>How to use Knowledge Café’s</a:t>
            </a:r>
          </a:p>
          <a:p>
            <a:pPr eaLnBrk="1" hangingPunct="1"/>
            <a:r>
              <a:rPr lang="en-US" altLang="ja-JP" smtClean="0">
                <a:ea typeface="ＭＳ Ｐゴシック" pitchFamily="-107" charset="-128"/>
              </a:rPr>
              <a:t>Examples</a:t>
            </a:r>
            <a:endParaRPr lang="en-GB" altLang="en-US" smtClean="0"/>
          </a:p>
        </p:txBody>
      </p:sp>
    </p:spTree>
    <p:extLst>
      <p:ext uri="{BB962C8B-B14F-4D97-AF65-F5344CB8AC3E}">
        <p14:creationId xmlns:p14="http://schemas.microsoft.com/office/powerpoint/2010/main" val="40234305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457FBDE-E38D-4220-9B9A-C17049CA66B0}" type="slidenum">
              <a:rPr lang="en-US" altLang="en-US"/>
              <a:pPr>
                <a:defRPr/>
              </a:pPr>
              <a:t>112</a:t>
            </a:fld>
            <a:endParaRPr lang="en-US" altLang="en-US"/>
          </a:p>
        </p:txBody>
      </p:sp>
      <p:sp>
        <p:nvSpPr>
          <p:cNvPr id="115715" name="Rectangle 2"/>
          <p:cNvSpPr>
            <a:spLocks noGrp="1" noChangeArrowheads="1"/>
          </p:cNvSpPr>
          <p:nvPr>
            <p:ph type="title"/>
          </p:nvPr>
        </p:nvSpPr>
        <p:spPr/>
        <p:txBody>
          <a:bodyPr/>
          <a:lstStyle/>
          <a:p>
            <a:pPr eaLnBrk="1" hangingPunct="1"/>
            <a:r>
              <a:rPr lang="en-GB" altLang="en-US" sz="3900"/>
              <a:t>Six Highly Recommended KM Tools and Techniques</a:t>
            </a:r>
          </a:p>
        </p:txBody>
      </p:sp>
      <p:sp>
        <p:nvSpPr>
          <p:cNvPr id="115716" name="Rectangle 3"/>
          <p:cNvSpPr>
            <a:spLocks noGrp="1" noChangeArrowheads="1"/>
          </p:cNvSpPr>
          <p:nvPr>
            <p:ph type="body" idx="1"/>
          </p:nvPr>
        </p:nvSpPr>
        <p:spPr/>
        <p:txBody>
          <a:bodyPr/>
          <a:lstStyle/>
          <a:p>
            <a:pPr marL="548640" indent="-548640">
              <a:buFontTx/>
              <a:buAutoNum type="arabicPeriod"/>
            </a:pPr>
            <a:r>
              <a:rPr lang="en-GB" altLang="en-US" smtClean="0"/>
              <a:t>Knowledge Worker Competency Plan</a:t>
            </a:r>
          </a:p>
          <a:p>
            <a:pPr marL="548640" indent="-548640">
              <a:buFontTx/>
              <a:buAutoNum type="arabicPeriod"/>
            </a:pPr>
            <a:r>
              <a:rPr lang="en-GB" altLang="en-US" smtClean="0"/>
              <a:t>Knowledge Mapping</a:t>
            </a:r>
          </a:p>
          <a:p>
            <a:pPr marL="548640" indent="-548640">
              <a:buFontTx/>
              <a:buAutoNum type="arabicPeriod"/>
            </a:pPr>
            <a:r>
              <a:rPr lang="en-GB" altLang="en-US" smtClean="0"/>
              <a:t>Knowledge Portal</a:t>
            </a:r>
          </a:p>
          <a:p>
            <a:pPr marL="548640" indent="-548640">
              <a:buFontTx/>
              <a:buAutoNum type="arabicPeriod"/>
            </a:pPr>
            <a:r>
              <a:rPr lang="en-GB" altLang="en-US" smtClean="0"/>
              <a:t>KM Maturity Model</a:t>
            </a:r>
          </a:p>
          <a:p>
            <a:pPr marL="548640" indent="-548640">
              <a:buFontTx/>
              <a:buAutoNum type="arabicPeriod"/>
            </a:pPr>
            <a:r>
              <a:rPr lang="en-GB" altLang="en-US" smtClean="0"/>
              <a:t>Video Sharing</a:t>
            </a:r>
          </a:p>
          <a:p>
            <a:pPr marL="548640" indent="-548640">
              <a:buFontTx/>
              <a:buAutoNum type="arabicPeriod"/>
            </a:pPr>
            <a:r>
              <a:rPr lang="en-GB" altLang="en-US" smtClean="0"/>
              <a:t>Mentor / Mentee Scheme</a:t>
            </a:r>
          </a:p>
        </p:txBody>
      </p:sp>
    </p:spTree>
    <p:extLst>
      <p:ext uri="{BB962C8B-B14F-4D97-AF65-F5344CB8AC3E}">
        <p14:creationId xmlns:p14="http://schemas.microsoft.com/office/powerpoint/2010/main" val="133516482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A9F56290-4B83-49AA-A2C8-9A4B7DBD49C5}" type="slidenum">
              <a:rPr lang="en-US" altLang="en-US"/>
              <a:pPr>
                <a:defRPr/>
              </a:pPr>
              <a:t>113</a:t>
            </a:fld>
            <a:endParaRPr lang="en-US" altLang="en-US"/>
          </a:p>
        </p:txBody>
      </p:sp>
      <p:sp>
        <p:nvSpPr>
          <p:cNvPr id="116739" name="Rectangle 1"/>
          <p:cNvSpPr>
            <a:spLocks noGrp="1" noChangeArrowheads="1"/>
          </p:cNvSpPr>
          <p:nvPr>
            <p:ph type="ctrTitle" idx="4294967295"/>
          </p:nvPr>
        </p:nvSpPr>
        <p:spPr>
          <a:xfrm>
            <a:off x="685800" y="2130267"/>
            <a:ext cx="7772400" cy="1470183"/>
          </a:xfrm>
        </p:spPr>
        <p:txBody>
          <a:bodyPr lIns="82296" tIns="41148" rIns="82296" bIns="41148" anchor="ctr"/>
          <a:lstStyle/>
          <a:p>
            <a:pPr eaLnBrk="1" hangingPunct="1"/>
            <a:r>
              <a:rPr lang="en-US" altLang="ja-JP" sz="5600">
                <a:ea typeface="ＭＳ Ｐゴシック" pitchFamily="-107" charset="-128"/>
              </a:rPr>
              <a:t>21. Knowledge Worker Competency Plan</a:t>
            </a:r>
          </a:p>
        </p:txBody>
      </p:sp>
    </p:spTree>
    <p:extLst>
      <p:ext uri="{BB962C8B-B14F-4D97-AF65-F5344CB8AC3E}">
        <p14:creationId xmlns:p14="http://schemas.microsoft.com/office/powerpoint/2010/main" val="315661098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B6A1850-146A-4225-8CA1-8AC412177B65}" type="slidenum">
              <a:rPr lang="en-US" altLang="en-US"/>
              <a:pPr>
                <a:defRPr/>
              </a:pPr>
              <a:t>114</a:t>
            </a:fld>
            <a:endParaRPr lang="en-US" altLang="en-US"/>
          </a:p>
        </p:txBody>
      </p:sp>
      <p:sp>
        <p:nvSpPr>
          <p:cNvPr id="117763" name="Rectangle 2"/>
          <p:cNvSpPr>
            <a:spLocks noGrp="1" noChangeArrowheads="1"/>
          </p:cNvSpPr>
          <p:nvPr>
            <p:ph type="title"/>
          </p:nvPr>
        </p:nvSpPr>
        <p:spPr/>
        <p:txBody>
          <a:bodyPr/>
          <a:lstStyle/>
          <a:p>
            <a:pPr eaLnBrk="1" hangingPunct="1"/>
            <a:r>
              <a:rPr lang="en-GB" altLang="en-US" sz="3900"/>
              <a:t>Knowledge Worker Competency Plan</a:t>
            </a:r>
          </a:p>
        </p:txBody>
      </p:sp>
      <p:sp>
        <p:nvSpPr>
          <p:cNvPr id="117764" name="Rectangle 3"/>
          <p:cNvSpPr>
            <a:spLocks noGrp="1" noChangeArrowheads="1"/>
          </p:cNvSpPr>
          <p:nvPr>
            <p:ph type="body" idx="1"/>
          </p:nvPr>
        </p:nvSpPr>
        <p:spPr/>
        <p:txBody>
          <a:bodyPr/>
          <a:lstStyle/>
          <a:p>
            <a:pPr eaLnBrk="1" hangingPunct="1"/>
            <a:r>
              <a:rPr lang="en-GB" altLang="en-US" smtClean="0"/>
              <a:t>What is </a:t>
            </a:r>
            <a:r>
              <a:rPr lang="en-US" altLang="ja-JP" smtClean="0">
                <a:ea typeface="ＭＳ Ｐゴシック" pitchFamily="-107" charset="-128"/>
              </a:rPr>
              <a:t>a Knowledge Competency Plan?</a:t>
            </a:r>
          </a:p>
          <a:p>
            <a:pPr eaLnBrk="1" hangingPunct="1"/>
            <a:r>
              <a:rPr lang="en-US" altLang="ja-JP" smtClean="0">
                <a:ea typeface="ＭＳ Ｐゴシック" pitchFamily="-107" charset="-128"/>
              </a:rPr>
              <a:t>Why develop Knowledge Competencies ?</a:t>
            </a:r>
          </a:p>
          <a:p>
            <a:pPr eaLnBrk="1" hangingPunct="1"/>
            <a:r>
              <a:rPr lang="en-US" altLang="ja-JP" smtClean="0">
                <a:ea typeface="ＭＳ Ｐゴシック" pitchFamily="-107" charset="-128"/>
              </a:rPr>
              <a:t>How to develop Knowledge Competencies</a:t>
            </a:r>
          </a:p>
          <a:p>
            <a:pPr eaLnBrk="1" hangingPunct="1"/>
            <a:r>
              <a:rPr lang="en-US" altLang="ja-JP" smtClean="0">
                <a:ea typeface="ＭＳ Ｐゴシック" pitchFamily="-107" charset="-128"/>
              </a:rPr>
              <a:t>Examples</a:t>
            </a:r>
            <a:endParaRPr lang="en-GB" altLang="en-US" smtClean="0"/>
          </a:p>
        </p:txBody>
      </p:sp>
    </p:spTree>
    <p:extLst>
      <p:ext uri="{BB962C8B-B14F-4D97-AF65-F5344CB8AC3E}">
        <p14:creationId xmlns:p14="http://schemas.microsoft.com/office/powerpoint/2010/main" val="139182847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3D2E44E7-8589-4300-81EB-A1CE8C92A135}" type="slidenum">
              <a:rPr lang="en-US" altLang="en-US"/>
              <a:pPr>
                <a:defRPr/>
              </a:pPr>
              <a:t>115</a:t>
            </a:fld>
            <a:endParaRPr lang="en-US" altLang="en-US"/>
          </a:p>
        </p:txBody>
      </p:sp>
      <p:sp>
        <p:nvSpPr>
          <p:cNvPr id="118787" name="Rectangle 1"/>
          <p:cNvSpPr>
            <a:spLocks noGrp="1" noChangeArrowheads="1"/>
          </p:cNvSpPr>
          <p:nvPr>
            <p:ph type="ctrTitle" idx="4294967295"/>
          </p:nvPr>
        </p:nvSpPr>
        <p:spPr>
          <a:xfrm>
            <a:off x="685800" y="2130267"/>
            <a:ext cx="7772400" cy="1470183"/>
          </a:xfrm>
        </p:spPr>
        <p:txBody>
          <a:bodyPr lIns="82296" tIns="41148" rIns="82296" bIns="41148" anchor="ctr"/>
          <a:lstStyle/>
          <a:p>
            <a:pPr eaLnBrk="1" hangingPunct="1"/>
            <a:r>
              <a:rPr lang="en-US" altLang="ja-JP" sz="5600">
                <a:ea typeface="ＭＳ Ｐゴシック" pitchFamily="-107" charset="-128"/>
              </a:rPr>
              <a:t>22. Knowledge Mapping</a:t>
            </a:r>
          </a:p>
        </p:txBody>
      </p:sp>
    </p:spTree>
    <p:extLst>
      <p:ext uri="{BB962C8B-B14F-4D97-AF65-F5344CB8AC3E}">
        <p14:creationId xmlns:p14="http://schemas.microsoft.com/office/powerpoint/2010/main" val="71230163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512D1DD-20AF-4F70-B6AF-702D0C9F7FBE}" type="slidenum">
              <a:rPr lang="en-US" altLang="en-US"/>
              <a:pPr>
                <a:defRPr/>
              </a:pPr>
              <a:t>116</a:t>
            </a:fld>
            <a:endParaRPr lang="en-US" altLang="en-US"/>
          </a:p>
        </p:txBody>
      </p:sp>
      <p:sp>
        <p:nvSpPr>
          <p:cNvPr id="119811" name="Rectangle 2"/>
          <p:cNvSpPr>
            <a:spLocks noGrp="1" noChangeArrowheads="1"/>
          </p:cNvSpPr>
          <p:nvPr>
            <p:ph type="title"/>
          </p:nvPr>
        </p:nvSpPr>
        <p:spPr/>
        <p:txBody>
          <a:bodyPr/>
          <a:lstStyle/>
          <a:p>
            <a:pPr eaLnBrk="1" hangingPunct="1"/>
            <a:r>
              <a:rPr lang="en-GB" altLang="en-US" smtClean="0"/>
              <a:t>Knowledge Mapping</a:t>
            </a:r>
          </a:p>
        </p:txBody>
      </p:sp>
      <p:sp>
        <p:nvSpPr>
          <p:cNvPr id="119812" name="Rectangle 3"/>
          <p:cNvSpPr>
            <a:spLocks noGrp="1" noChangeArrowheads="1"/>
          </p:cNvSpPr>
          <p:nvPr>
            <p:ph type="body" idx="1"/>
          </p:nvPr>
        </p:nvSpPr>
        <p:spPr/>
        <p:txBody>
          <a:bodyPr/>
          <a:lstStyle/>
          <a:p>
            <a:pPr eaLnBrk="1" hangingPunct="1"/>
            <a:r>
              <a:rPr lang="en-GB" altLang="en-US" smtClean="0"/>
              <a:t>What is </a:t>
            </a:r>
            <a:r>
              <a:rPr lang="en-US" altLang="ja-JP" smtClean="0">
                <a:ea typeface="ＭＳ Ｐゴシック" pitchFamily="-107" charset="-128"/>
              </a:rPr>
              <a:t>a Knowledge Map?</a:t>
            </a:r>
          </a:p>
          <a:p>
            <a:pPr eaLnBrk="1" hangingPunct="1"/>
            <a:r>
              <a:rPr lang="en-US" altLang="ja-JP" smtClean="0">
                <a:ea typeface="ＭＳ Ｐゴシック" pitchFamily="-107" charset="-128"/>
              </a:rPr>
              <a:t>Why develop Knowledge Maps ?</a:t>
            </a:r>
          </a:p>
          <a:p>
            <a:pPr eaLnBrk="1" hangingPunct="1"/>
            <a:r>
              <a:rPr lang="en-US" altLang="ja-JP" smtClean="0">
                <a:ea typeface="ＭＳ Ｐゴシック" pitchFamily="-107" charset="-128"/>
              </a:rPr>
              <a:t>Examples</a:t>
            </a:r>
            <a:endParaRPr lang="en-GB" altLang="en-US" smtClean="0"/>
          </a:p>
        </p:txBody>
      </p:sp>
    </p:spTree>
    <p:extLst>
      <p:ext uri="{BB962C8B-B14F-4D97-AF65-F5344CB8AC3E}">
        <p14:creationId xmlns:p14="http://schemas.microsoft.com/office/powerpoint/2010/main" val="31353416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4D2CB6E4-0FAF-48F8-8245-D0B5C2F823AB}" type="slidenum">
              <a:rPr lang="en-US" altLang="en-US"/>
              <a:pPr>
                <a:defRPr/>
              </a:pPr>
              <a:t>117</a:t>
            </a:fld>
            <a:endParaRPr lang="en-US" altLang="en-US"/>
          </a:p>
        </p:txBody>
      </p:sp>
      <p:sp>
        <p:nvSpPr>
          <p:cNvPr id="120835" name="Rectangle 1"/>
          <p:cNvSpPr>
            <a:spLocks noGrp="1" noChangeArrowheads="1"/>
          </p:cNvSpPr>
          <p:nvPr>
            <p:ph type="ctrTitle" idx="4294967295"/>
          </p:nvPr>
        </p:nvSpPr>
        <p:spPr>
          <a:xfrm>
            <a:off x="685800" y="2130267"/>
            <a:ext cx="7772400" cy="1470183"/>
          </a:xfrm>
        </p:spPr>
        <p:txBody>
          <a:bodyPr lIns="82296" tIns="41148" rIns="82296" bIns="41148" anchor="ctr"/>
          <a:lstStyle/>
          <a:p>
            <a:pPr eaLnBrk="1" hangingPunct="1"/>
            <a:r>
              <a:rPr lang="en-US" altLang="ja-JP" sz="5600">
                <a:ea typeface="ＭＳ Ｐゴシック" pitchFamily="-107" charset="-128"/>
              </a:rPr>
              <a:t>23. Knowledge Portal</a:t>
            </a:r>
          </a:p>
        </p:txBody>
      </p:sp>
    </p:spTree>
    <p:extLst>
      <p:ext uri="{BB962C8B-B14F-4D97-AF65-F5344CB8AC3E}">
        <p14:creationId xmlns:p14="http://schemas.microsoft.com/office/powerpoint/2010/main" val="203604019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4F763CA-D106-426A-B148-73EBAD794DE6}" type="slidenum">
              <a:rPr lang="en-US" altLang="en-US"/>
              <a:pPr>
                <a:defRPr/>
              </a:pPr>
              <a:t>118</a:t>
            </a:fld>
            <a:endParaRPr lang="en-US" altLang="en-US"/>
          </a:p>
        </p:txBody>
      </p:sp>
      <p:sp>
        <p:nvSpPr>
          <p:cNvPr id="121859" name="Rectangle 2"/>
          <p:cNvSpPr>
            <a:spLocks noGrp="1" noChangeArrowheads="1"/>
          </p:cNvSpPr>
          <p:nvPr>
            <p:ph type="title"/>
          </p:nvPr>
        </p:nvSpPr>
        <p:spPr/>
        <p:txBody>
          <a:bodyPr/>
          <a:lstStyle/>
          <a:p>
            <a:pPr eaLnBrk="1" hangingPunct="1"/>
            <a:r>
              <a:rPr lang="en-GB" altLang="en-US" smtClean="0"/>
              <a:t>Knowledge Portal</a:t>
            </a:r>
          </a:p>
        </p:txBody>
      </p:sp>
      <p:sp>
        <p:nvSpPr>
          <p:cNvPr id="121860" name="Rectangle 3"/>
          <p:cNvSpPr>
            <a:spLocks noGrp="1" noChangeArrowheads="1"/>
          </p:cNvSpPr>
          <p:nvPr>
            <p:ph type="body" idx="1"/>
          </p:nvPr>
        </p:nvSpPr>
        <p:spPr/>
        <p:txBody>
          <a:bodyPr/>
          <a:lstStyle/>
          <a:p>
            <a:pPr eaLnBrk="1" hangingPunct="1"/>
            <a:r>
              <a:rPr lang="en-GB" altLang="en-US" smtClean="0"/>
              <a:t>What is </a:t>
            </a:r>
            <a:r>
              <a:rPr lang="en-US" altLang="ja-JP" smtClean="0">
                <a:ea typeface="ＭＳ Ｐゴシック" pitchFamily="-107" charset="-128"/>
              </a:rPr>
              <a:t>a Knowledge Portal?</a:t>
            </a:r>
          </a:p>
          <a:p>
            <a:pPr eaLnBrk="1" hangingPunct="1"/>
            <a:r>
              <a:rPr lang="en-US" altLang="ja-JP" smtClean="0">
                <a:ea typeface="ＭＳ Ｐゴシック" pitchFamily="-107" charset="-128"/>
              </a:rPr>
              <a:t>Why develop Knowledge Portals ?</a:t>
            </a:r>
          </a:p>
          <a:p>
            <a:pPr eaLnBrk="1" hangingPunct="1"/>
            <a:r>
              <a:rPr lang="en-US" altLang="ja-JP" smtClean="0">
                <a:ea typeface="ＭＳ Ｐゴシック" pitchFamily="-107" charset="-128"/>
              </a:rPr>
              <a:t>Examples</a:t>
            </a:r>
            <a:endParaRPr lang="en-GB" altLang="en-US" smtClean="0"/>
          </a:p>
        </p:txBody>
      </p:sp>
    </p:spTree>
    <p:extLst>
      <p:ext uri="{BB962C8B-B14F-4D97-AF65-F5344CB8AC3E}">
        <p14:creationId xmlns:p14="http://schemas.microsoft.com/office/powerpoint/2010/main" val="39144482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923B5A5F-25E7-45C3-95F3-8C0869AA89DB}" type="slidenum">
              <a:rPr lang="en-US" altLang="en-US"/>
              <a:pPr>
                <a:defRPr/>
              </a:pPr>
              <a:t>119</a:t>
            </a:fld>
            <a:endParaRPr lang="en-US" altLang="en-US"/>
          </a:p>
        </p:txBody>
      </p:sp>
      <p:sp>
        <p:nvSpPr>
          <p:cNvPr id="122883" name="Rectangle 1"/>
          <p:cNvSpPr>
            <a:spLocks noGrp="1" noChangeArrowheads="1"/>
          </p:cNvSpPr>
          <p:nvPr>
            <p:ph type="ctrTitle" idx="4294967295"/>
          </p:nvPr>
        </p:nvSpPr>
        <p:spPr>
          <a:xfrm>
            <a:off x="685800" y="2130267"/>
            <a:ext cx="7772400" cy="1470183"/>
          </a:xfrm>
        </p:spPr>
        <p:txBody>
          <a:bodyPr lIns="82296" tIns="41148" rIns="82296" bIns="41148" anchor="ctr"/>
          <a:lstStyle/>
          <a:p>
            <a:pPr eaLnBrk="1" hangingPunct="1"/>
            <a:r>
              <a:rPr lang="en-US" altLang="ja-JP" sz="5600">
                <a:ea typeface="ＭＳ Ｐゴシック" pitchFamily="-107" charset="-128"/>
              </a:rPr>
              <a:t>24. KM Maturity Model</a:t>
            </a:r>
          </a:p>
        </p:txBody>
      </p:sp>
    </p:spTree>
    <p:extLst>
      <p:ext uri="{BB962C8B-B14F-4D97-AF65-F5344CB8AC3E}">
        <p14:creationId xmlns:p14="http://schemas.microsoft.com/office/powerpoint/2010/main" val="1501059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84165998-7216-4E7E-A92D-B508CB8D87DA}" type="slidenum">
              <a:rPr lang="en-US" altLang="en-US"/>
              <a:pPr>
                <a:defRPr/>
              </a:pPr>
              <a:t>12</a:t>
            </a:fld>
            <a:endParaRPr lang="en-US" altLang="en-US"/>
          </a:p>
        </p:txBody>
      </p:sp>
      <p:sp>
        <p:nvSpPr>
          <p:cNvPr id="13315" name="Rectangle 1"/>
          <p:cNvSpPr>
            <a:spLocks noGrp="1" noChangeArrowheads="1"/>
          </p:cNvSpPr>
          <p:nvPr>
            <p:ph type="title" idx="4294967295"/>
          </p:nvPr>
        </p:nvSpPr>
        <p:spPr>
          <a:xfrm>
            <a:off x="685800" y="342900"/>
            <a:ext cx="7772400" cy="890112"/>
          </a:xfrm>
        </p:spPr>
        <p:txBody>
          <a:bodyPr lIns="82296" tIns="41148" rIns="82296" bIns="41148" anchor="ctr"/>
          <a:lstStyle/>
          <a:p>
            <a:pPr eaLnBrk="1" hangingPunct="1"/>
            <a:r>
              <a:rPr lang="en-US" altLang="ja-JP" sz="3900">
                <a:ea typeface="ＭＳ Ｐゴシック" pitchFamily="-107" charset="-128"/>
              </a:rPr>
              <a:t>Guidelines for brainstorming</a:t>
            </a:r>
          </a:p>
        </p:txBody>
      </p:sp>
      <p:sp>
        <p:nvSpPr>
          <p:cNvPr id="13316" name="Rectangle 2"/>
          <p:cNvSpPr>
            <a:spLocks noGrp="1" noChangeArrowheads="1"/>
          </p:cNvSpPr>
          <p:nvPr>
            <p:ph type="body" idx="4294967295"/>
          </p:nvPr>
        </p:nvSpPr>
        <p:spPr>
          <a:xfrm>
            <a:off x="594360" y="1783080"/>
            <a:ext cx="4023360" cy="3771900"/>
          </a:xfrm>
        </p:spPr>
        <p:txBody>
          <a:bodyPr lIns="82296" tIns="41148" rIns="82296" bIns="41148"/>
          <a:lstStyle/>
          <a:p>
            <a:pPr eaLnBrk="1" hangingPunct="1"/>
            <a:r>
              <a:rPr lang="en-US" altLang="ja-JP" sz="2300">
                <a:ea typeface="ＭＳ Ｐゴシック" pitchFamily="-107" charset="-128"/>
              </a:rPr>
              <a:t>Divergent Stage</a:t>
            </a:r>
          </a:p>
          <a:p>
            <a:pPr lvl="1">
              <a:spcBef>
                <a:spcPts val="1080"/>
              </a:spcBef>
            </a:pPr>
            <a:r>
              <a:rPr lang="en-US" altLang="ja-JP" sz="2300">
                <a:ea typeface="ＭＳ Ｐゴシック" pitchFamily="-107" charset="-128"/>
              </a:rPr>
              <a:t>Defer judgment</a:t>
            </a:r>
          </a:p>
          <a:p>
            <a:pPr lvl="1">
              <a:spcBef>
                <a:spcPts val="1080"/>
              </a:spcBef>
            </a:pPr>
            <a:r>
              <a:rPr lang="en-US" altLang="ja-JP" sz="2300">
                <a:ea typeface="ＭＳ Ｐゴシック" pitchFamily="-107" charset="-128"/>
              </a:rPr>
              <a:t>Go for quantity</a:t>
            </a:r>
          </a:p>
          <a:p>
            <a:pPr lvl="1">
              <a:spcBef>
                <a:spcPts val="1080"/>
              </a:spcBef>
            </a:pPr>
            <a:r>
              <a:rPr lang="en-US" altLang="ja-JP" sz="2300">
                <a:ea typeface="ＭＳ Ｐゴシック" pitchFamily="-107" charset="-128"/>
              </a:rPr>
              <a:t>Seek wild and unusual ideas</a:t>
            </a:r>
          </a:p>
          <a:p>
            <a:pPr lvl="1">
              <a:spcBef>
                <a:spcPts val="1080"/>
              </a:spcBef>
            </a:pPr>
            <a:r>
              <a:rPr lang="en-US" altLang="ja-JP" sz="2300">
                <a:ea typeface="ＭＳ Ｐゴシック" pitchFamily="-107" charset="-128"/>
              </a:rPr>
              <a:t>Combine and associate</a:t>
            </a:r>
          </a:p>
          <a:p>
            <a:pPr lvl="1">
              <a:spcBef>
                <a:spcPts val="1080"/>
              </a:spcBef>
            </a:pPr>
            <a:r>
              <a:rPr lang="en-US" altLang="ja-JP" sz="2300">
                <a:ea typeface="ＭＳ Ｐゴシック" pitchFamily="-107" charset="-128"/>
              </a:rPr>
              <a:t>Write everything down</a:t>
            </a:r>
          </a:p>
        </p:txBody>
      </p:sp>
      <p:sp>
        <p:nvSpPr>
          <p:cNvPr id="13317" name="Slide Number Placeholder 5"/>
          <p:cNvSpPr txBox="1">
            <a:spLocks noGrp="1"/>
          </p:cNvSpPr>
          <p:nvPr/>
        </p:nvSpPr>
        <p:spPr bwMode="auto">
          <a:xfrm>
            <a:off x="6916579" y="6377940"/>
            <a:ext cx="190738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E30A568-17E5-4AEA-9697-6641CD7A111D}" type="slidenum">
              <a:rPr lang="ja-JP" altLang="en-US" sz="1300">
                <a:latin typeface="Calibri" pitchFamily="34" charset="0"/>
                <a:ea typeface="ＭＳ Ｐゴシック" pitchFamily="-107" charset="-128"/>
              </a:rPr>
              <a:pPr algn="r" eaLnBrk="1" hangingPunct="1"/>
              <a:t>12</a:t>
            </a:fld>
            <a:endParaRPr lang="en-US" altLang="ja-JP" sz="1300">
              <a:latin typeface="Calibri" pitchFamily="34" charset="0"/>
              <a:ea typeface="ＭＳ Ｐゴシック" pitchFamily="-107" charset="-128"/>
            </a:endParaRPr>
          </a:p>
        </p:txBody>
      </p:sp>
      <p:sp>
        <p:nvSpPr>
          <p:cNvPr id="13318" name="Rectangle 2"/>
          <p:cNvSpPr txBox="1">
            <a:spLocks noChangeArrowheads="1"/>
          </p:cNvSpPr>
          <p:nvPr/>
        </p:nvSpPr>
        <p:spPr bwMode="auto">
          <a:xfrm>
            <a:off x="4709160" y="1783080"/>
            <a:ext cx="397764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 typeface="Symbol" pitchFamily="18" charset="2"/>
              <a:buChar char="-"/>
            </a:pPr>
            <a:r>
              <a:rPr lang="en-US" altLang="ja-JP" sz="2200">
                <a:solidFill>
                  <a:schemeClr val="accent2"/>
                </a:solidFill>
                <a:latin typeface="Calibri" pitchFamily="34" charset="0"/>
                <a:ea typeface="ＭＳ Ｐゴシック" pitchFamily="-107" charset="-128"/>
              </a:rPr>
              <a:t>Convergent Stage</a:t>
            </a:r>
          </a:p>
          <a:p>
            <a:pPr lvl="1" eaLnBrk="1" hangingPunct="1">
              <a:spcBef>
                <a:spcPts val="1080"/>
              </a:spcBef>
              <a:buFont typeface="Wingdings" pitchFamily="2" charset="2"/>
              <a:buChar char="§"/>
            </a:pPr>
            <a:r>
              <a:rPr lang="en-US" altLang="ja-JP" sz="2200">
                <a:solidFill>
                  <a:schemeClr val="accent2"/>
                </a:solidFill>
                <a:latin typeface="Calibri" pitchFamily="34" charset="0"/>
                <a:ea typeface="ＭＳ Ｐゴシック" pitchFamily="-107" charset="-128"/>
              </a:rPr>
              <a:t>Improve ideas as you go</a:t>
            </a:r>
          </a:p>
          <a:p>
            <a:pPr lvl="1" eaLnBrk="1" hangingPunct="1">
              <a:spcBef>
                <a:spcPts val="1080"/>
              </a:spcBef>
              <a:buFont typeface="Wingdings" pitchFamily="2" charset="2"/>
              <a:buChar char="§"/>
            </a:pPr>
            <a:r>
              <a:rPr lang="en-US" altLang="ja-JP" sz="2200">
                <a:solidFill>
                  <a:schemeClr val="accent2"/>
                </a:solidFill>
                <a:latin typeface="Calibri" pitchFamily="34" charset="0"/>
                <a:ea typeface="ＭＳ Ｐゴシック" pitchFamily="-107" charset="-128"/>
              </a:rPr>
              <a:t>Use affirmative judgment</a:t>
            </a:r>
          </a:p>
          <a:p>
            <a:pPr lvl="1" eaLnBrk="1" hangingPunct="1">
              <a:spcBef>
                <a:spcPts val="1080"/>
              </a:spcBef>
              <a:buFont typeface="Wingdings" pitchFamily="2" charset="2"/>
              <a:buChar char="§"/>
            </a:pPr>
            <a:r>
              <a:rPr lang="en-US" altLang="ja-JP" sz="2200">
                <a:solidFill>
                  <a:schemeClr val="accent2"/>
                </a:solidFill>
                <a:latin typeface="Calibri" pitchFamily="34" charset="0"/>
                <a:ea typeface="ＭＳ Ｐゴシック" pitchFamily="-107" charset="-128"/>
              </a:rPr>
              <a:t>Be deliberate</a:t>
            </a:r>
          </a:p>
          <a:p>
            <a:pPr lvl="1" eaLnBrk="1" hangingPunct="1">
              <a:spcBef>
                <a:spcPts val="1080"/>
              </a:spcBef>
              <a:buFont typeface="Wingdings" pitchFamily="2" charset="2"/>
              <a:buChar char="§"/>
            </a:pPr>
            <a:r>
              <a:rPr lang="en-US" altLang="ja-JP" sz="2200">
                <a:solidFill>
                  <a:schemeClr val="accent2"/>
                </a:solidFill>
                <a:latin typeface="Calibri" pitchFamily="34" charset="0"/>
                <a:ea typeface="ＭＳ Ｐゴシック" pitchFamily="-107" charset="-128"/>
              </a:rPr>
              <a:t>Seek novelty</a:t>
            </a:r>
          </a:p>
          <a:p>
            <a:pPr lvl="1" eaLnBrk="1" hangingPunct="1">
              <a:spcBef>
                <a:spcPts val="1080"/>
              </a:spcBef>
              <a:buFont typeface="Wingdings" pitchFamily="2" charset="2"/>
              <a:buChar char="§"/>
            </a:pPr>
            <a:r>
              <a:rPr lang="en-US" altLang="ja-JP" sz="2200">
                <a:solidFill>
                  <a:schemeClr val="accent2"/>
                </a:solidFill>
                <a:latin typeface="Calibri" pitchFamily="34" charset="0"/>
                <a:ea typeface="ＭＳ Ｐゴシック" pitchFamily="-107" charset="-128"/>
              </a:rPr>
              <a:t>Check with your objectives</a:t>
            </a:r>
          </a:p>
        </p:txBody>
      </p:sp>
    </p:spTree>
    <p:extLst>
      <p:ext uri="{BB962C8B-B14F-4D97-AF65-F5344CB8AC3E}">
        <p14:creationId xmlns:p14="http://schemas.microsoft.com/office/powerpoint/2010/main" val="82688258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CFC728C-DB8A-48EE-9E62-866905BC807F}" type="slidenum">
              <a:rPr lang="en-US" altLang="en-US"/>
              <a:pPr>
                <a:defRPr/>
              </a:pPr>
              <a:t>120</a:t>
            </a:fld>
            <a:endParaRPr lang="en-US" altLang="en-US"/>
          </a:p>
        </p:txBody>
      </p:sp>
      <p:sp>
        <p:nvSpPr>
          <p:cNvPr id="123907" name="Rectangle 2"/>
          <p:cNvSpPr>
            <a:spLocks noGrp="1" noChangeArrowheads="1"/>
          </p:cNvSpPr>
          <p:nvPr>
            <p:ph type="title"/>
          </p:nvPr>
        </p:nvSpPr>
        <p:spPr/>
        <p:txBody>
          <a:bodyPr/>
          <a:lstStyle/>
          <a:p>
            <a:pPr eaLnBrk="1" hangingPunct="1"/>
            <a:r>
              <a:rPr lang="en-GB" altLang="en-US" smtClean="0"/>
              <a:t>KM Maturity Model</a:t>
            </a:r>
          </a:p>
        </p:txBody>
      </p:sp>
      <p:sp>
        <p:nvSpPr>
          <p:cNvPr id="123908" name="Rectangle 3"/>
          <p:cNvSpPr>
            <a:spLocks noGrp="1" noChangeArrowheads="1"/>
          </p:cNvSpPr>
          <p:nvPr>
            <p:ph type="body" idx="1"/>
          </p:nvPr>
        </p:nvSpPr>
        <p:spPr/>
        <p:txBody>
          <a:bodyPr/>
          <a:lstStyle/>
          <a:p>
            <a:pPr eaLnBrk="1" hangingPunct="1"/>
            <a:r>
              <a:rPr lang="en-GB" altLang="en-US" smtClean="0"/>
              <a:t>What is </a:t>
            </a:r>
            <a:r>
              <a:rPr lang="en-US" altLang="ja-JP" smtClean="0">
                <a:ea typeface="ＭＳ Ｐゴシック" pitchFamily="-107" charset="-128"/>
              </a:rPr>
              <a:t>a KM Maturity Model?</a:t>
            </a:r>
          </a:p>
          <a:p>
            <a:pPr eaLnBrk="1" hangingPunct="1"/>
            <a:r>
              <a:rPr lang="en-US" altLang="ja-JP" smtClean="0">
                <a:ea typeface="ＭＳ Ｐゴシック" pitchFamily="-107" charset="-128"/>
              </a:rPr>
              <a:t>Why develop KM Maturity Models ?</a:t>
            </a:r>
          </a:p>
          <a:p>
            <a:pPr eaLnBrk="1" hangingPunct="1"/>
            <a:r>
              <a:rPr lang="en-US" altLang="ja-JP" smtClean="0">
                <a:ea typeface="ＭＳ Ｐゴシック" pitchFamily="-107" charset="-128"/>
              </a:rPr>
              <a:t>Examples</a:t>
            </a:r>
            <a:endParaRPr lang="en-GB" altLang="en-US" smtClean="0"/>
          </a:p>
        </p:txBody>
      </p:sp>
    </p:spTree>
    <p:extLst>
      <p:ext uri="{BB962C8B-B14F-4D97-AF65-F5344CB8AC3E}">
        <p14:creationId xmlns:p14="http://schemas.microsoft.com/office/powerpoint/2010/main" val="291346183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C0F335C6-C7C7-4C8F-B6B2-9B5DC814F001}" type="slidenum">
              <a:rPr lang="en-US" altLang="en-US"/>
              <a:pPr>
                <a:defRPr/>
              </a:pPr>
              <a:t>121</a:t>
            </a:fld>
            <a:endParaRPr lang="en-US" altLang="en-US"/>
          </a:p>
        </p:txBody>
      </p:sp>
      <p:sp>
        <p:nvSpPr>
          <p:cNvPr id="124931" name="Rectangle 1"/>
          <p:cNvSpPr>
            <a:spLocks noGrp="1" noChangeArrowheads="1"/>
          </p:cNvSpPr>
          <p:nvPr>
            <p:ph type="ctrTitle" idx="4294967295"/>
          </p:nvPr>
        </p:nvSpPr>
        <p:spPr>
          <a:xfrm>
            <a:off x="685800" y="2130267"/>
            <a:ext cx="7772400" cy="1470183"/>
          </a:xfrm>
        </p:spPr>
        <p:txBody>
          <a:bodyPr lIns="82296" tIns="41148" rIns="82296" bIns="41148" anchor="ctr"/>
          <a:lstStyle/>
          <a:p>
            <a:pPr eaLnBrk="1" hangingPunct="1"/>
            <a:r>
              <a:rPr lang="en-US" altLang="ja-JP" sz="5600">
                <a:ea typeface="ＭＳ Ｐゴシック" pitchFamily="-107" charset="-128"/>
              </a:rPr>
              <a:t>25. Video Sharing</a:t>
            </a:r>
          </a:p>
        </p:txBody>
      </p:sp>
    </p:spTree>
    <p:extLst>
      <p:ext uri="{BB962C8B-B14F-4D97-AF65-F5344CB8AC3E}">
        <p14:creationId xmlns:p14="http://schemas.microsoft.com/office/powerpoint/2010/main" val="260468650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CE49BBEB-2A17-47F0-9BFE-5E2F8A800C09}" type="slidenum">
              <a:rPr lang="en-US" altLang="en-US"/>
              <a:pPr>
                <a:defRPr/>
              </a:pPr>
              <a:t>122</a:t>
            </a:fld>
            <a:endParaRPr lang="en-US" altLang="en-US"/>
          </a:p>
        </p:txBody>
      </p:sp>
      <p:sp>
        <p:nvSpPr>
          <p:cNvPr id="125955" name="Rectangle 4"/>
          <p:cNvSpPr>
            <a:spLocks noGrp="1" noChangeArrowheads="1"/>
          </p:cNvSpPr>
          <p:nvPr>
            <p:ph type="title"/>
          </p:nvPr>
        </p:nvSpPr>
        <p:spPr/>
        <p:txBody>
          <a:bodyPr/>
          <a:lstStyle/>
          <a:p>
            <a:pPr eaLnBrk="1" hangingPunct="1"/>
            <a:r>
              <a:rPr lang="en-GB" altLang="en-US" smtClean="0"/>
              <a:t>Video Sharing - YouTube </a:t>
            </a:r>
          </a:p>
        </p:txBody>
      </p:sp>
      <p:pic>
        <p:nvPicPr>
          <p:cNvPr id="12595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889" y="2133124"/>
            <a:ext cx="5623560" cy="363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35292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510DEF9-BBF2-45AC-B032-1253045753C8}" type="slidenum">
              <a:rPr lang="en-US" altLang="en-US"/>
              <a:pPr>
                <a:defRPr/>
              </a:pPr>
              <a:t>123</a:t>
            </a:fld>
            <a:endParaRPr lang="en-US" altLang="en-US"/>
          </a:p>
        </p:txBody>
      </p:sp>
      <p:sp>
        <p:nvSpPr>
          <p:cNvPr id="126979" name="Rectangle 2"/>
          <p:cNvSpPr>
            <a:spLocks noGrp="1" noChangeArrowheads="1"/>
          </p:cNvSpPr>
          <p:nvPr>
            <p:ph type="title"/>
          </p:nvPr>
        </p:nvSpPr>
        <p:spPr/>
        <p:txBody>
          <a:bodyPr/>
          <a:lstStyle/>
          <a:p>
            <a:pPr eaLnBrk="1" hangingPunct="1"/>
            <a:r>
              <a:rPr lang="en-GB" altLang="en-US" smtClean="0"/>
              <a:t>Video Sharing</a:t>
            </a:r>
          </a:p>
        </p:txBody>
      </p:sp>
      <p:sp>
        <p:nvSpPr>
          <p:cNvPr id="126980" name="Rectangle 3"/>
          <p:cNvSpPr>
            <a:spLocks noGrp="1" noChangeArrowheads="1"/>
          </p:cNvSpPr>
          <p:nvPr>
            <p:ph type="body" idx="1"/>
          </p:nvPr>
        </p:nvSpPr>
        <p:spPr/>
        <p:txBody>
          <a:bodyPr/>
          <a:lstStyle/>
          <a:p>
            <a:pPr eaLnBrk="1" hangingPunct="1"/>
            <a:r>
              <a:rPr lang="en-GB" altLang="en-US" smtClean="0"/>
              <a:t>What is </a:t>
            </a:r>
            <a:r>
              <a:rPr lang="en-US" altLang="ja-JP" smtClean="0">
                <a:ea typeface="ＭＳ Ｐゴシック" pitchFamily="-107" charset="-128"/>
              </a:rPr>
              <a:t>Video Sharing?</a:t>
            </a:r>
          </a:p>
          <a:p>
            <a:pPr eaLnBrk="1" hangingPunct="1"/>
            <a:r>
              <a:rPr lang="en-US" altLang="ja-JP" smtClean="0">
                <a:ea typeface="ＭＳ Ｐゴシック" pitchFamily="-107" charset="-128"/>
              </a:rPr>
              <a:t>Why Video Share ?</a:t>
            </a:r>
          </a:p>
          <a:p>
            <a:pPr eaLnBrk="1" hangingPunct="1"/>
            <a:r>
              <a:rPr lang="en-US" altLang="ja-JP" smtClean="0">
                <a:ea typeface="ＭＳ Ｐゴシック" pitchFamily="-107" charset="-128"/>
              </a:rPr>
              <a:t>Examples</a:t>
            </a:r>
            <a:endParaRPr lang="en-GB" altLang="en-US" smtClean="0"/>
          </a:p>
        </p:txBody>
      </p:sp>
    </p:spTree>
    <p:extLst>
      <p:ext uri="{BB962C8B-B14F-4D97-AF65-F5344CB8AC3E}">
        <p14:creationId xmlns:p14="http://schemas.microsoft.com/office/powerpoint/2010/main" val="108945415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13B925C3-3CA6-4913-8D7E-FD750EB0FA12}" type="slidenum">
              <a:rPr lang="en-US" altLang="en-US"/>
              <a:pPr>
                <a:defRPr/>
              </a:pPr>
              <a:t>124</a:t>
            </a:fld>
            <a:endParaRPr lang="en-US" altLang="en-US"/>
          </a:p>
        </p:txBody>
      </p:sp>
      <p:sp>
        <p:nvSpPr>
          <p:cNvPr id="128003" name="Rectangle 1"/>
          <p:cNvSpPr>
            <a:spLocks noGrp="1" noChangeArrowheads="1"/>
          </p:cNvSpPr>
          <p:nvPr>
            <p:ph type="ctrTitle" idx="4294967295"/>
          </p:nvPr>
        </p:nvSpPr>
        <p:spPr>
          <a:xfrm>
            <a:off x="685800" y="2130267"/>
            <a:ext cx="7772400" cy="1470183"/>
          </a:xfrm>
        </p:spPr>
        <p:txBody>
          <a:bodyPr lIns="82296" tIns="41148" rIns="82296" bIns="41148" anchor="ctr"/>
          <a:lstStyle/>
          <a:p>
            <a:pPr eaLnBrk="1" hangingPunct="1"/>
            <a:r>
              <a:rPr lang="en-US" altLang="ja-JP" sz="5600">
                <a:ea typeface="ＭＳ Ｐゴシック" pitchFamily="-107" charset="-128"/>
              </a:rPr>
              <a:t>26. Mentor / Mentee Scheme</a:t>
            </a:r>
          </a:p>
        </p:txBody>
      </p:sp>
    </p:spTree>
    <p:extLst>
      <p:ext uri="{BB962C8B-B14F-4D97-AF65-F5344CB8AC3E}">
        <p14:creationId xmlns:p14="http://schemas.microsoft.com/office/powerpoint/2010/main" val="245638724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A30636F-974D-4B47-ABC9-26263BF191DF}" type="slidenum">
              <a:rPr lang="en-US" altLang="en-US"/>
              <a:pPr>
                <a:defRPr/>
              </a:pPr>
              <a:t>125</a:t>
            </a:fld>
            <a:endParaRPr lang="en-US" altLang="en-US"/>
          </a:p>
        </p:txBody>
      </p:sp>
      <p:sp>
        <p:nvSpPr>
          <p:cNvPr id="129027" name="Rectangle 2"/>
          <p:cNvSpPr>
            <a:spLocks noGrp="1" noChangeArrowheads="1"/>
          </p:cNvSpPr>
          <p:nvPr>
            <p:ph type="title"/>
          </p:nvPr>
        </p:nvSpPr>
        <p:spPr/>
        <p:txBody>
          <a:bodyPr/>
          <a:lstStyle/>
          <a:p>
            <a:pPr eaLnBrk="1" hangingPunct="1"/>
            <a:r>
              <a:rPr lang="en-GB" altLang="en-US" smtClean="0"/>
              <a:t>Mentor / Mentee Scheme</a:t>
            </a:r>
          </a:p>
        </p:txBody>
      </p:sp>
      <p:sp>
        <p:nvSpPr>
          <p:cNvPr id="129028" name="Rectangle 3"/>
          <p:cNvSpPr>
            <a:spLocks noGrp="1" noChangeArrowheads="1"/>
          </p:cNvSpPr>
          <p:nvPr>
            <p:ph type="body" idx="1"/>
          </p:nvPr>
        </p:nvSpPr>
        <p:spPr/>
        <p:txBody>
          <a:bodyPr/>
          <a:lstStyle/>
          <a:p>
            <a:pPr eaLnBrk="1" hangingPunct="1"/>
            <a:r>
              <a:rPr lang="en-GB" altLang="en-US" smtClean="0"/>
              <a:t>What is </a:t>
            </a:r>
            <a:r>
              <a:rPr lang="en-US" altLang="ja-JP" smtClean="0">
                <a:ea typeface="ＭＳ Ｐゴシック" pitchFamily="-107" charset="-128"/>
              </a:rPr>
              <a:t>a Mentor / Mentee Scheme?</a:t>
            </a:r>
          </a:p>
          <a:p>
            <a:pPr eaLnBrk="1" hangingPunct="1"/>
            <a:r>
              <a:rPr lang="en-US" altLang="ja-JP" smtClean="0">
                <a:ea typeface="ＭＳ Ｐゴシック" pitchFamily="-107" charset="-128"/>
              </a:rPr>
              <a:t>Why conduct a Mentor / Mentee Scheme ?</a:t>
            </a:r>
          </a:p>
          <a:p>
            <a:pPr eaLnBrk="1" hangingPunct="1"/>
            <a:r>
              <a:rPr lang="en-US" altLang="ja-JP" smtClean="0">
                <a:ea typeface="ＭＳ Ｐゴシック" pitchFamily="-107" charset="-128"/>
              </a:rPr>
              <a:t>Examples</a:t>
            </a:r>
            <a:endParaRPr lang="en-GB" altLang="en-US" smtClean="0"/>
          </a:p>
        </p:txBody>
      </p:sp>
    </p:spTree>
    <p:extLst>
      <p:ext uri="{BB962C8B-B14F-4D97-AF65-F5344CB8AC3E}">
        <p14:creationId xmlns:p14="http://schemas.microsoft.com/office/powerpoint/2010/main" val="3511165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516C3993-EE55-4604-A577-C1CB9A38BA43}" type="slidenum">
              <a:rPr lang="en-US" altLang="en-US"/>
              <a:pPr>
                <a:defRPr/>
              </a:pPr>
              <a:t>13</a:t>
            </a:fld>
            <a:endParaRPr lang="en-US" altLang="en-US"/>
          </a:p>
        </p:txBody>
      </p:sp>
      <p:sp>
        <p:nvSpPr>
          <p:cNvPr id="14339" name="Rectangle 1"/>
          <p:cNvSpPr>
            <a:spLocks noGrp="1" noChangeArrowheads="1"/>
          </p:cNvSpPr>
          <p:nvPr>
            <p:ph type="title" idx="4294967295"/>
          </p:nvPr>
        </p:nvSpPr>
        <p:spPr>
          <a:xfrm>
            <a:off x="685800" y="342900"/>
            <a:ext cx="7772400" cy="890112"/>
          </a:xfrm>
        </p:spPr>
        <p:txBody>
          <a:bodyPr lIns="82296" tIns="41148" rIns="82296" bIns="41148" anchor="ctr"/>
          <a:lstStyle/>
          <a:p>
            <a:pPr eaLnBrk="1" hangingPunct="1"/>
            <a:r>
              <a:rPr lang="en-US" altLang="ja-JP" sz="3900">
                <a:ea typeface="ＭＳ Ｐゴシック" pitchFamily="-107" charset="-128"/>
              </a:rPr>
              <a:t>When to use … (and when not)   </a:t>
            </a:r>
          </a:p>
        </p:txBody>
      </p:sp>
      <p:sp>
        <p:nvSpPr>
          <p:cNvPr id="14340" name="Rectangle 2"/>
          <p:cNvSpPr>
            <a:spLocks noGrp="1" noChangeArrowheads="1"/>
          </p:cNvSpPr>
          <p:nvPr>
            <p:ph type="body" idx="4294967295"/>
          </p:nvPr>
        </p:nvSpPr>
        <p:spPr>
          <a:xfrm>
            <a:off x="685800" y="1508760"/>
            <a:ext cx="7772400" cy="4594860"/>
          </a:xfrm>
        </p:spPr>
        <p:txBody>
          <a:bodyPr lIns="82296" tIns="41148" rIns="82296" bIns="41148"/>
          <a:lstStyle/>
          <a:p>
            <a:pPr eaLnBrk="1" hangingPunct="1"/>
            <a:r>
              <a:rPr lang="en-US" altLang="ja-JP" smtClean="0">
                <a:ea typeface="ＭＳ Ｐゴシック" pitchFamily="-107" charset="-128"/>
              </a:rPr>
              <a:t>Brainstorming is useful when you need to generate a large number of options or ideas</a:t>
            </a:r>
          </a:p>
          <a:p>
            <a:pPr>
              <a:spcBef>
                <a:spcPts val="1620"/>
              </a:spcBef>
            </a:pPr>
            <a:r>
              <a:rPr lang="en-US" altLang="ja-JP" smtClean="0">
                <a:ea typeface="ＭＳ Ｐゴシック" pitchFamily="-107" charset="-128"/>
              </a:rPr>
              <a:t>It is not appropriate when a problem is known to have a single correct answer that requires careful analysis to determine</a:t>
            </a:r>
          </a:p>
        </p:txBody>
      </p:sp>
      <p:sp>
        <p:nvSpPr>
          <p:cNvPr id="14341" name="Slide Number Placeholder 5"/>
          <p:cNvSpPr txBox="1">
            <a:spLocks noGrp="1"/>
          </p:cNvSpPr>
          <p:nvPr/>
        </p:nvSpPr>
        <p:spPr bwMode="auto">
          <a:xfrm>
            <a:off x="6916579" y="6377940"/>
            <a:ext cx="190738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4B5B0C2-8200-4CF8-B35F-A325D54AF937}" type="slidenum">
              <a:rPr lang="ja-JP" altLang="en-US" sz="1300">
                <a:latin typeface="Calibri" pitchFamily="34" charset="0"/>
                <a:ea typeface="ＭＳ Ｐゴシック" pitchFamily="-107" charset="-128"/>
              </a:rPr>
              <a:pPr algn="r" eaLnBrk="1" hangingPunct="1"/>
              <a:t>13</a:t>
            </a:fld>
            <a:endParaRPr lang="en-US" altLang="ja-JP" sz="1300">
              <a:latin typeface="Calibri" pitchFamily="34" charset="0"/>
              <a:ea typeface="ＭＳ Ｐゴシック" pitchFamily="-107" charset="-128"/>
            </a:endParaRPr>
          </a:p>
        </p:txBody>
      </p:sp>
    </p:spTree>
    <p:extLst>
      <p:ext uri="{BB962C8B-B14F-4D97-AF65-F5344CB8AC3E}">
        <p14:creationId xmlns:p14="http://schemas.microsoft.com/office/powerpoint/2010/main" val="3786795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2CB0CDD3-859E-47CD-AB63-68F64968B466}" type="slidenum">
              <a:rPr lang="en-US" altLang="en-US"/>
              <a:pPr>
                <a:defRPr/>
              </a:pPr>
              <a:t>14</a:t>
            </a:fld>
            <a:endParaRPr lang="en-US" altLang="en-US"/>
          </a:p>
        </p:txBody>
      </p:sp>
      <p:sp>
        <p:nvSpPr>
          <p:cNvPr id="15363" name="Rectangle 1"/>
          <p:cNvSpPr>
            <a:spLocks noGrp="1" noChangeArrowheads="1"/>
          </p:cNvSpPr>
          <p:nvPr>
            <p:ph type="title" idx="4294967295"/>
          </p:nvPr>
        </p:nvSpPr>
        <p:spPr>
          <a:xfrm>
            <a:off x="685800" y="342900"/>
            <a:ext cx="7772400" cy="890112"/>
          </a:xfrm>
        </p:spPr>
        <p:txBody>
          <a:bodyPr lIns="82296" tIns="41148" rIns="82296" bIns="41148" anchor="ctr"/>
          <a:lstStyle/>
          <a:p>
            <a:pPr eaLnBrk="1" hangingPunct="1"/>
            <a:r>
              <a:rPr lang="en-US" altLang="ja-JP" sz="3900">
                <a:ea typeface="ＭＳ Ｐゴシック" pitchFamily="-107" charset="-128"/>
              </a:rPr>
              <a:t>Where to use</a:t>
            </a:r>
          </a:p>
        </p:txBody>
      </p:sp>
      <p:sp>
        <p:nvSpPr>
          <p:cNvPr id="15364" name="Rectangle 2"/>
          <p:cNvSpPr>
            <a:spLocks noGrp="1" noChangeArrowheads="1"/>
          </p:cNvSpPr>
          <p:nvPr>
            <p:ph type="body" idx="4294967295"/>
          </p:nvPr>
        </p:nvSpPr>
        <p:spPr>
          <a:xfrm>
            <a:off x="685800" y="1508760"/>
            <a:ext cx="7772400" cy="4594860"/>
          </a:xfrm>
        </p:spPr>
        <p:txBody>
          <a:bodyPr lIns="82296" tIns="41148" rIns="82296" bIns="41148"/>
          <a:lstStyle/>
          <a:p>
            <a:pPr eaLnBrk="1" hangingPunct="1"/>
            <a:r>
              <a:rPr lang="en-US" altLang="ja-JP" smtClean="0">
                <a:ea typeface="ＭＳ Ｐゴシック" pitchFamily="-107" charset="-128"/>
              </a:rPr>
              <a:t>It can be used in any situation where a group </a:t>
            </a:r>
            <a:br>
              <a:rPr lang="en-US" altLang="ja-JP" smtClean="0">
                <a:ea typeface="ＭＳ Ｐゴシック" pitchFamily="-107" charset="-128"/>
              </a:rPr>
            </a:br>
            <a:r>
              <a:rPr lang="en-US" altLang="ja-JP" smtClean="0">
                <a:ea typeface="ＭＳ Ｐゴシック" pitchFamily="-107" charset="-128"/>
              </a:rPr>
              <a:t>(two or more people) can find a space to work together</a:t>
            </a:r>
          </a:p>
          <a:p>
            <a:pPr>
              <a:spcBef>
                <a:spcPts val="1620"/>
              </a:spcBef>
            </a:pPr>
            <a:r>
              <a:rPr lang="en-US" altLang="ja-JP" smtClean="0">
                <a:ea typeface="ＭＳ Ｐゴシック" pitchFamily="-107" charset="-128"/>
              </a:rPr>
              <a:t>It can also be used across the internet</a:t>
            </a:r>
          </a:p>
        </p:txBody>
      </p:sp>
      <p:sp>
        <p:nvSpPr>
          <p:cNvPr id="15365" name="Slide Number Placeholder 5"/>
          <p:cNvSpPr txBox="1">
            <a:spLocks noGrp="1"/>
          </p:cNvSpPr>
          <p:nvPr/>
        </p:nvSpPr>
        <p:spPr bwMode="auto">
          <a:xfrm>
            <a:off x="6916579" y="6377940"/>
            <a:ext cx="190738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7CCC7F0-8B57-4182-AABF-4C227242FD65}" type="slidenum">
              <a:rPr lang="ja-JP" altLang="en-US" sz="1300">
                <a:latin typeface="Calibri" pitchFamily="34" charset="0"/>
                <a:ea typeface="ＭＳ Ｐゴシック" pitchFamily="-107" charset="-128"/>
              </a:rPr>
              <a:pPr algn="r" eaLnBrk="1" hangingPunct="1"/>
              <a:t>14</a:t>
            </a:fld>
            <a:endParaRPr lang="en-US" altLang="ja-JP" sz="1300">
              <a:latin typeface="Calibri" pitchFamily="34" charset="0"/>
              <a:ea typeface="ＭＳ Ｐゴシック" pitchFamily="-107" charset="-128"/>
            </a:endParaRPr>
          </a:p>
        </p:txBody>
      </p:sp>
    </p:spTree>
    <p:extLst>
      <p:ext uri="{BB962C8B-B14F-4D97-AF65-F5344CB8AC3E}">
        <p14:creationId xmlns:p14="http://schemas.microsoft.com/office/powerpoint/2010/main" val="2376430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B6C41424-B887-478B-9955-96119B35E736}" type="slidenum">
              <a:rPr lang="en-US" altLang="en-US"/>
              <a:pPr>
                <a:defRPr/>
              </a:pPr>
              <a:t>15</a:t>
            </a:fld>
            <a:endParaRPr lang="en-US" altLang="en-US"/>
          </a:p>
        </p:txBody>
      </p:sp>
      <p:sp>
        <p:nvSpPr>
          <p:cNvPr id="16387" name="Rectangle 1"/>
          <p:cNvSpPr>
            <a:spLocks noGrp="1" noChangeArrowheads="1"/>
          </p:cNvSpPr>
          <p:nvPr>
            <p:ph type="ctrTitle" idx="4294967295"/>
          </p:nvPr>
        </p:nvSpPr>
        <p:spPr>
          <a:xfrm>
            <a:off x="685800" y="2130267"/>
            <a:ext cx="7772400" cy="1470183"/>
          </a:xfrm>
        </p:spPr>
        <p:txBody>
          <a:bodyPr lIns="82296" tIns="41148" rIns="82296" bIns="41148" anchor="ctr">
            <a:normAutofit fontScale="90000"/>
          </a:bodyPr>
          <a:lstStyle/>
          <a:p>
            <a:pPr eaLnBrk="1" hangingPunct="1"/>
            <a:r>
              <a:rPr lang="en-US" altLang="ja-JP" sz="5600">
                <a:ea typeface="ＭＳ Ｐゴシック" pitchFamily="-107" charset="-128"/>
              </a:rPr>
              <a:t>2. Learning’s and Ideas capture</a:t>
            </a:r>
          </a:p>
        </p:txBody>
      </p:sp>
    </p:spTree>
    <p:extLst>
      <p:ext uri="{BB962C8B-B14F-4D97-AF65-F5344CB8AC3E}">
        <p14:creationId xmlns:p14="http://schemas.microsoft.com/office/powerpoint/2010/main" val="1039550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pPr>
              <a:defRPr/>
            </a:pPr>
            <a:fld id="{75FC541D-A115-45F6-929F-FF756EF724AD}" type="slidenum">
              <a:rPr lang="en-US" altLang="en-US"/>
              <a:pPr>
                <a:defRPr/>
              </a:pPr>
              <a:t>16</a:t>
            </a:fld>
            <a:endParaRPr lang="en-US" altLang="en-US"/>
          </a:p>
        </p:txBody>
      </p:sp>
      <p:sp>
        <p:nvSpPr>
          <p:cNvPr id="17411" name="Rectangle 2"/>
          <p:cNvSpPr>
            <a:spLocks noGrp="1" noChangeArrowheads="1"/>
          </p:cNvSpPr>
          <p:nvPr>
            <p:ph type="title"/>
          </p:nvPr>
        </p:nvSpPr>
        <p:spPr/>
        <p:txBody>
          <a:bodyPr>
            <a:normAutofit fontScale="90000"/>
          </a:bodyPr>
          <a:lstStyle/>
          <a:p>
            <a:pPr eaLnBrk="1" hangingPunct="1"/>
            <a:r>
              <a:rPr lang="en-GB" altLang="en-US" sz="3900"/>
              <a:t>Mobile &amp; Wireless tools to capture</a:t>
            </a:r>
            <a:br>
              <a:rPr lang="en-GB" altLang="en-US" sz="3900"/>
            </a:br>
            <a:r>
              <a:rPr lang="en-GB" altLang="en-US" sz="3900"/>
              <a:t/>
            </a:r>
            <a:br>
              <a:rPr lang="en-GB" altLang="en-US" sz="3900"/>
            </a:br>
            <a:r>
              <a:rPr lang="en-GB" altLang="en-US" sz="3900"/>
              <a:t> </a:t>
            </a:r>
          </a:p>
        </p:txBody>
      </p:sp>
      <p:pic>
        <p:nvPicPr>
          <p:cNvPr id="174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349" y="1557338"/>
            <a:ext cx="2520315" cy="244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729" y="1341597"/>
            <a:ext cx="1657350" cy="208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0215" y="3364707"/>
            <a:ext cx="3167539" cy="2808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4965" y="4220528"/>
            <a:ext cx="2161699" cy="1655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405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8F556007-0D07-4BDF-B9E7-E2D03213A082}" type="slidenum">
              <a:rPr lang="en-US" altLang="en-US"/>
              <a:pPr>
                <a:defRPr/>
              </a:pPr>
              <a:t>17</a:t>
            </a:fld>
            <a:endParaRPr lang="en-US" altLang="en-US"/>
          </a:p>
        </p:txBody>
      </p:sp>
      <p:sp>
        <p:nvSpPr>
          <p:cNvPr id="18435" name="Rectangle 2"/>
          <p:cNvSpPr>
            <a:spLocks noGrp="1" noChangeArrowheads="1"/>
          </p:cNvSpPr>
          <p:nvPr>
            <p:ph type="title"/>
          </p:nvPr>
        </p:nvSpPr>
        <p:spPr/>
        <p:txBody>
          <a:bodyPr/>
          <a:lstStyle/>
          <a:p>
            <a:pPr eaLnBrk="1" hangingPunct="1"/>
            <a:r>
              <a:rPr lang="en-GB" altLang="en-US" smtClean="0"/>
              <a:t>2. Learning’s and Ideas capture</a:t>
            </a:r>
          </a:p>
        </p:txBody>
      </p:sp>
      <p:sp>
        <p:nvSpPr>
          <p:cNvPr id="18436" name="Rectangle 3"/>
          <p:cNvSpPr>
            <a:spLocks noGrp="1" noChangeArrowheads="1"/>
          </p:cNvSpPr>
          <p:nvPr>
            <p:ph type="body" idx="4294967295"/>
          </p:nvPr>
        </p:nvSpPr>
        <p:spPr>
          <a:xfrm>
            <a:off x="554355" y="1938815"/>
            <a:ext cx="7772400" cy="4116228"/>
          </a:xfrm>
        </p:spPr>
        <p:txBody>
          <a:bodyPr/>
          <a:lstStyle/>
          <a:p>
            <a:pPr marL="891540" lvl="1" indent="-547212">
              <a:buNone/>
            </a:pPr>
            <a:r>
              <a:rPr lang="en-US" altLang="ja-JP" smtClean="0">
                <a:ea typeface="ＭＳ Ｐゴシック" pitchFamily="-107" charset="-128"/>
              </a:rPr>
              <a:t>What is Learnings and Ideas capture?</a:t>
            </a:r>
          </a:p>
          <a:p>
            <a:pPr marL="891540" lvl="1" indent="-547212">
              <a:buNone/>
            </a:pPr>
            <a:r>
              <a:rPr lang="en-US" altLang="ja-JP" smtClean="0">
                <a:ea typeface="ＭＳ Ｐゴシック" pitchFamily="-107" charset="-128"/>
              </a:rPr>
              <a:t>Why capture Learnings and Ideas?</a:t>
            </a:r>
          </a:p>
          <a:p>
            <a:pPr marL="891540" lvl="1" indent="-547212">
              <a:buNone/>
            </a:pPr>
            <a:r>
              <a:rPr lang="en-US" altLang="ja-JP" smtClean="0">
                <a:ea typeface="ＭＳ Ｐゴシック" pitchFamily="-107" charset="-128"/>
              </a:rPr>
              <a:t>How to use Learnings and Ideas capture</a:t>
            </a:r>
          </a:p>
          <a:p>
            <a:pPr marL="891540" lvl="1" indent="-547212">
              <a:buNone/>
            </a:pPr>
            <a:r>
              <a:rPr lang="en-US" altLang="ja-JP" smtClean="0">
                <a:ea typeface="ＭＳ Ｐゴシック" pitchFamily="-107" charset="-128"/>
              </a:rPr>
              <a:t>Personal capture tools</a:t>
            </a:r>
          </a:p>
          <a:p>
            <a:pPr marL="891540" lvl="1" indent="-547212">
              <a:buNone/>
            </a:pPr>
            <a:r>
              <a:rPr lang="en-US" altLang="ja-JP" smtClean="0">
                <a:ea typeface="ＭＳ Ｐゴシック" pitchFamily="-107" charset="-128"/>
              </a:rPr>
              <a:t>Collective capture tools</a:t>
            </a:r>
          </a:p>
          <a:p>
            <a:pPr marL="891540" lvl="1" indent="-547212">
              <a:buNone/>
            </a:pPr>
            <a:r>
              <a:rPr lang="en-US" altLang="ja-JP" smtClean="0">
                <a:ea typeface="ＭＳ Ｐゴシック" pitchFamily="-107" charset="-128"/>
              </a:rPr>
              <a:t>Examples</a:t>
            </a:r>
          </a:p>
          <a:p>
            <a:pPr marL="891540" lvl="1" indent="-547212">
              <a:buNone/>
            </a:pPr>
            <a:r>
              <a:rPr lang="en-US" altLang="ja-JP" smtClean="0">
                <a:ea typeface="ＭＳ Ｐゴシック" pitchFamily="-107" charset="-128"/>
              </a:rPr>
              <a:t>References &amp; links</a:t>
            </a:r>
          </a:p>
          <a:p>
            <a:pPr marL="548640" indent="-548640"/>
            <a:endParaRPr lang="en-GB" altLang="en-US" sz="2600"/>
          </a:p>
        </p:txBody>
      </p:sp>
    </p:spTree>
    <p:extLst>
      <p:ext uri="{BB962C8B-B14F-4D97-AF65-F5344CB8AC3E}">
        <p14:creationId xmlns:p14="http://schemas.microsoft.com/office/powerpoint/2010/main" val="3561916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4881ABB-C11C-454E-BDBC-FA69EA6FAD33}" type="slidenum">
              <a:rPr lang="en-US" altLang="en-US"/>
              <a:pPr>
                <a:defRPr/>
              </a:pPr>
              <a:t>18</a:t>
            </a:fld>
            <a:endParaRPr lang="en-US" altLang="en-US"/>
          </a:p>
        </p:txBody>
      </p:sp>
      <p:sp>
        <p:nvSpPr>
          <p:cNvPr id="19459" name="Rectangle 2"/>
          <p:cNvSpPr>
            <a:spLocks noGrp="1" noChangeArrowheads="1"/>
          </p:cNvSpPr>
          <p:nvPr>
            <p:ph type="title"/>
          </p:nvPr>
        </p:nvSpPr>
        <p:spPr/>
        <p:txBody>
          <a:bodyPr/>
          <a:lstStyle/>
          <a:p>
            <a:pPr eaLnBrk="1" hangingPunct="1"/>
            <a:r>
              <a:rPr lang="en-GB" altLang="en-US" smtClean="0"/>
              <a:t>2. Learning’s and Ideas Capture</a:t>
            </a:r>
          </a:p>
        </p:txBody>
      </p:sp>
      <p:sp>
        <p:nvSpPr>
          <p:cNvPr id="19460" name="Rectangle 3"/>
          <p:cNvSpPr>
            <a:spLocks noGrp="1" noChangeArrowheads="1"/>
          </p:cNvSpPr>
          <p:nvPr>
            <p:ph type="body" idx="1"/>
          </p:nvPr>
        </p:nvSpPr>
        <p:spPr/>
        <p:txBody>
          <a:bodyPr/>
          <a:lstStyle/>
          <a:p>
            <a:pPr eaLnBrk="1" hangingPunct="1"/>
            <a:r>
              <a:rPr lang="en-GB" altLang="en-US" smtClean="0"/>
              <a:t>What is </a:t>
            </a:r>
            <a:r>
              <a:rPr lang="en-US" altLang="ja-JP" smtClean="0">
                <a:ea typeface="ＭＳ Ｐゴシック" pitchFamily="-107" charset="-128"/>
              </a:rPr>
              <a:t>Learnings and Ideas capture?</a:t>
            </a:r>
          </a:p>
          <a:p>
            <a:pPr eaLnBrk="1" hangingPunct="1"/>
            <a:r>
              <a:rPr lang="en-US" altLang="ja-JP" smtClean="0">
                <a:ea typeface="ＭＳ Ｐゴシック" pitchFamily="-107" charset="-128"/>
              </a:rPr>
              <a:t>Why capture Learnings and Ideas?</a:t>
            </a:r>
          </a:p>
          <a:p>
            <a:pPr eaLnBrk="1" hangingPunct="1"/>
            <a:r>
              <a:rPr lang="en-US" altLang="ja-JP" smtClean="0">
                <a:ea typeface="ＭＳ Ｐゴシック" pitchFamily="-107" charset="-128"/>
              </a:rPr>
              <a:t>How to use Learnings and Ideas capture</a:t>
            </a:r>
          </a:p>
          <a:p>
            <a:pPr eaLnBrk="1" hangingPunct="1"/>
            <a:r>
              <a:rPr lang="en-US" altLang="ja-JP" smtClean="0">
                <a:ea typeface="ＭＳ Ｐゴシック" pitchFamily="-107" charset="-128"/>
              </a:rPr>
              <a:t>Personal capture tools</a:t>
            </a:r>
          </a:p>
          <a:p>
            <a:pPr eaLnBrk="1" hangingPunct="1"/>
            <a:r>
              <a:rPr lang="en-US" altLang="ja-JP" smtClean="0">
                <a:ea typeface="ＭＳ Ｐゴシック" pitchFamily="-107" charset="-128"/>
              </a:rPr>
              <a:t>Collective capture tools</a:t>
            </a:r>
          </a:p>
          <a:p>
            <a:pPr eaLnBrk="1" hangingPunct="1"/>
            <a:r>
              <a:rPr lang="en-US" altLang="ja-JP" smtClean="0">
                <a:ea typeface="ＭＳ Ｐゴシック" pitchFamily="-107" charset="-128"/>
              </a:rPr>
              <a:t>Examples</a:t>
            </a:r>
          </a:p>
          <a:p>
            <a:pPr lvl="1" eaLnBrk="1" hangingPunct="1">
              <a:buFont typeface="Wingdings" pitchFamily="2" charset="2"/>
              <a:buNone/>
            </a:pPr>
            <a:endParaRPr lang="en-GB" altLang="en-US" smtClean="0"/>
          </a:p>
        </p:txBody>
      </p:sp>
    </p:spTree>
    <p:extLst>
      <p:ext uri="{BB962C8B-B14F-4D97-AF65-F5344CB8AC3E}">
        <p14:creationId xmlns:p14="http://schemas.microsoft.com/office/powerpoint/2010/main" val="1666675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6AA9A93-8453-488C-829E-56285EF34E8A}" type="slidenum">
              <a:rPr lang="en-US" altLang="en-US"/>
              <a:pPr>
                <a:defRPr/>
              </a:pPr>
              <a:t>19</a:t>
            </a:fld>
            <a:endParaRPr lang="en-US" altLang="en-US"/>
          </a:p>
        </p:txBody>
      </p:sp>
      <p:sp>
        <p:nvSpPr>
          <p:cNvPr id="20483" name="Rectangle 5"/>
          <p:cNvSpPr>
            <a:spLocks noChangeArrowheads="1"/>
          </p:cNvSpPr>
          <p:nvPr/>
        </p:nvSpPr>
        <p:spPr bwMode="auto">
          <a:xfrm>
            <a:off x="1267302" y="2133124"/>
            <a:ext cx="6480810" cy="177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96" tIns="41148" rIns="82296" bIns="411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ja-JP" altLang="en-US" sz="2200">
                <a:solidFill>
                  <a:schemeClr val="accent2"/>
                </a:solidFill>
                <a:latin typeface="Times New Roman" pitchFamily="18" charset="0"/>
                <a:ea typeface="ＭＳ Ｐゴシック" pitchFamily="-107" charset="-128"/>
              </a:rPr>
              <a:t>‘</a:t>
            </a:r>
            <a:r>
              <a:rPr lang="en-US" altLang="ja-JP" sz="2200">
                <a:solidFill>
                  <a:schemeClr val="accent2"/>
                </a:solidFill>
                <a:latin typeface="Times New Roman" pitchFamily="18" charset="0"/>
                <a:ea typeface="ＭＳ Ｐゴシック" pitchFamily="-107" charset="-128"/>
              </a:rPr>
              <a:t>The problem is not a shortage of new learning’s and ideas, but that we do not effectively capture these learning’s and ideas - and that we do not systematically do anything with them' </a:t>
            </a:r>
          </a:p>
          <a:p>
            <a:pPr eaLnBrk="1" hangingPunct="1"/>
            <a:endParaRPr lang="ja-JP" altLang="en-US" sz="2200">
              <a:solidFill>
                <a:schemeClr val="accent2"/>
              </a:solidFill>
              <a:latin typeface="Times New Roman" pitchFamily="18" charset="0"/>
              <a:ea typeface="ＭＳ Ｐゴシック" pitchFamily="-107" charset="-128"/>
            </a:endParaRPr>
          </a:p>
        </p:txBody>
      </p:sp>
    </p:spTree>
    <p:extLst>
      <p:ext uri="{BB962C8B-B14F-4D97-AF65-F5344CB8AC3E}">
        <p14:creationId xmlns:p14="http://schemas.microsoft.com/office/powerpoint/2010/main" val="3471327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DEEC1D36-3291-4E2E-AEE2-788B1863DF82}" type="slidenum">
              <a:rPr lang="en-US" altLang="en-US"/>
              <a:pPr>
                <a:defRPr/>
              </a:pPr>
              <a:t>2</a:t>
            </a:fld>
            <a:endParaRPr lang="en-US" altLang="en-US"/>
          </a:p>
        </p:txBody>
      </p:sp>
      <p:sp>
        <p:nvSpPr>
          <p:cNvPr id="3075" name="Rectangle 4"/>
          <p:cNvSpPr>
            <a:spLocks noGrp="1" noChangeArrowheads="1"/>
          </p:cNvSpPr>
          <p:nvPr>
            <p:ph type="ctrTitle"/>
          </p:nvPr>
        </p:nvSpPr>
        <p:spPr>
          <a:xfrm>
            <a:off x="3081814" y="1550194"/>
            <a:ext cx="4937760" cy="1751648"/>
          </a:xfrm>
        </p:spPr>
        <p:txBody>
          <a:bodyPr/>
          <a:lstStyle/>
          <a:p>
            <a:pPr algn="ctr" eaLnBrk="1" hangingPunct="1"/>
            <a:r>
              <a:rPr lang="en-GB" altLang="en-US" b="1" smtClean="0"/>
              <a:t>APO KM Tools and Techniques</a:t>
            </a:r>
          </a:p>
        </p:txBody>
      </p:sp>
      <p:pic>
        <p:nvPicPr>
          <p:cNvPr id="3076" name="Picture 6" descr="APO_LOGO_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269" y="1550194"/>
            <a:ext cx="1684496" cy="168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0496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715F4AF-CBAC-4989-9A9F-A554645618C9}" type="slidenum">
              <a:rPr lang="en-US" altLang="en-US"/>
              <a:pPr>
                <a:defRPr/>
              </a:pPr>
              <a:t>20</a:t>
            </a:fld>
            <a:endParaRPr lang="en-US" altLang="en-US"/>
          </a:p>
        </p:txBody>
      </p:sp>
      <p:sp>
        <p:nvSpPr>
          <p:cNvPr id="21507" name="Rectangle 5"/>
          <p:cNvSpPr>
            <a:spLocks noChangeArrowheads="1"/>
          </p:cNvSpPr>
          <p:nvPr/>
        </p:nvSpPr>
        <p:spPr bwMode="auto">
          <a:xfrm>
            <a:off x="748665" y="2391728"/>
            <a:ext cx="7546658" cy="136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96" tIns="41148" rIns="82296" bIns="411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2200">
                <a:solidFill>
                  <a:schemeClr val="accent2"/>
                </a:solidFill>
                <a:latin typeface="Times New Roman" pitchFamily="18" charset="0"/>
                <a:ea typeface="ＭＳ Ｐゴシック" pitchFamily="-107" charset="-128"/>
              </a:rPr>
              <a:t>'The very process of writing down explicitly what you think you have learned, or a new idea, is a fundamental process of knowledge organization that will develop further and refine the tacit knowledge in the individual to the next higher level.' </a:t>
            </a:r>
          </a:p>
        </p:txBody>
      </p:sp>
    </p:spTree>
    <p:extLst>
      <p:ext uri="{BB962C8B-B14F-4D97-AF65-F5344CB8AC3E}">
        <p14:creationId xmlns:p14="http://schemas.microsoft.com/office/powerpoint/2010/main" val="3885432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C3E41F7-84FD-4D1D-AA0B-F5AFF970940C}" type="slidenum">
              <a:rPr lang="en-US" altLang="en-US"/>
              <a:pPr>
                <a:defRPr/>
              </a:pPr>
              <a:t>21</a:t>
            </a:fld>
            <a:endParaRPr lang="en-US" altLang="en-US"/>
          </a:p>
        </p:txBody>
      </p:sp>
      <p:sp>
        <p:nvSpPr>
          <p:cNvPr id="22531" name="Rectangle 2"/>
          <p:cNvSpPr>
            <a:spLocks noGrp="1" noChangeArrowheads="1"/>
          </p:cNvSpPr>
          <p:nvPr>
            <p:ph type="title"/>
          </p:nvPr>
        </p:nvSpPr>
        <p:spPr/>
        <p:txBody>
          <a:bodyPr/>
          <a:lstStyle/>
          <a:p>
            <a:pPr eaLnBrk="1" hangingPunct="1"/>
            <a:r>
              <a:rPr lang="en-GB" altLang="en-US" smtClean="0"/>
              <a:t>Personal Capture Tools</a:t>
            </a:r>
          </a:p>
        </p:txBody>
      </p:sp>
      <p:sp>
        <p:nvSpPr>
          <p:cNvPr id="22532" name="Rectangle 3"/>
          <p:cNvSpPr>
            <a:spLocks noGrp="1" noChangeArrowheads="1"/>
          </p:cNvSpPr>
          <p:nvPr>
            <p:ph type="body" idx="1"/>
          </p:nvPr>
        </p:nvSpPr>
        <p:spPr/>
        <p:txBody>
          <a:bodyPr/>
          <a:lstStyle/>
          <a:p>
            <a:pPr eaLnBrk="1" hangingPunct="1">
              <a:lnSpc>
                <a:spcPct val="80000"/>
              </a:lnSpc>
            </a:pPr>
            <a:r>
              <a:rPr lang="en-GB" altLang="en-US" sz="1900"/>
              <a:t>Own Memory (vulnerable as the only method)</a:t>
            </a:r>
          </a:p>
          <a:p>
            <a:pPr eaLnBrk="1" hangingPunct="1">
              <a:lnSpc>
                <a:spcPct val="80000"/>
              </a:lnSpc>
            </a:pPr>
            <a:r>
              <a:rPr lang="en-GB" altLang="en-US" sz="1900"/>
              <a:t>Notepad (useful but can be fragmented)</a:t>
            </a:r>
          </a:p>
          <a:p>
            <a:pPr eaLnBrk="1" hangingPunct="1">
              <a:lnSpc>
                <a:spcPct val="80000"/>
              </a:lnSpc>
            </a:pPr>
            <a:r>
              <a:rPr lang="en-GB" altLang="en-US" sz="1900"/>
              <a:t>Personal paper based organisers (adding more structure)</a:t>
            </a:r>
          </a:p>
          <a:p>
            <a:pPr eaLnBrk="1" hangingPunct="1">
              <a:lnSpc>
                <a:spcPct val="80000"/>
              </a:lnSpc>
            </a:pPr>
            <a:r>
              <a:rPr lang="en-GB" altLang="en-US" sz="1900"/>
              <a:t>Personal Digital Assistant (PDA) notes and don’t forget (more structure and electronic storage and dissemination)</a:t>
            </a:r>
          </a:p>
          <a:p>
            <a:pPr eaLnBrk="1" hangingPunct="1">
              <a:lnSpc>
                <a:spcPct val="80000"/>
              </a:lnSpc>
            </a:pPr>
            <a:r>
              <a:rPr lang="en-GB" altLang="en-US" sz="1900"/>
              <a:t>Personal Computer – email, notes, documents, databases (more structure and electronic storage and dissemination)</a:t>
            </a:r>
          </a:p>
          <a:p>
            <a:pPr eaLnBrk="1" hangingPunct="1">
              <a:lnSpc>
                <a:spcPct val="80000"/>
              </a:lnSpc>
            </a:pPr>
            <a:r>
              <a:rPr lang="en-GB" altLang="en-US" sz="1900"/>
              <a:t>Blogs and K-logs (Knowledge Blogging) - a very powerful way to capture both spontaneous and structured learning’s, ideas and insights</a:t>
            </a:r>
          </a:p>
          <a:p>
            <a:pPr eaLnBrk="1" hangingPunct="1">
              <a:lnSpc>
                <a:spcPct val="80000"/>
              </a:lnSpc>
            </a:pPr>
            <a:r>
              <a:rPr lang="en-GB" altLang="en-US" sz="1900"/>
              <a:t>Camera (pictures to add more information and context)</a:t>
            </a:r>
          </a:p>
          <a:p>
            <a:pPr eaLnBrk="1" hangingPunct="1">
              <a:lnSpc>
                <a:spcPct val="80000"/>
              </a:lnSpc>
            </a:pPr>
            <a:r>
              <a:rPr lang="en-GB" altLang="en-US" sz="1900"/>
              <a:t>Camcorder (videos to add more information and context)</a:t>
            </a:r>
          </a:p>
          <a:p>
            <a:pPr eaLnBrk="1" hangingPunct="1">
              <a:lnSpc>
                <a:spcPct val="80000"/>
              </a:lnSpc>
            </a:pPr>
            <a:r>
              <a:rPr lang="en-GB" altLang="en-US" sz="1900"/>
              <a:t>Voice recorder (to capture speech)</a:t>
            </a:r>
          </a:p>
          <a:p>
            <a:pPr eaLnBrk="1" hangingPunct="1">
              <a:lnSpc>
                <a:spcPct val="80000"/>
              </a:lnSpc>
            </a:pPr>
            <a:r>
              <a:rPr lang="en-GB" altLang="en-US" sz="1900"/>
              <a:t>Scanner (to capture documents to computer)</a:t>
            </a:r>
          </a:p>
          <a:p>
            <a:pPr eaLnBrk="1" hangingPunct="1">
              <a:lnSpc>
                <a:spcPct val="80000"/>
              </a:lnSpc>
            </a:pPr>
            <a:r>
              <a:rPr lang="en-GB" altLang="en-US" sz="1900"/>
              <a:t>Google Knols (units of knowledge) for writing and sharing articles</a:t>
            </a:r>
          </a:p>
          <a:p>
            <a:pPr eaLnBrk="1" hangingPunct="1">
              <a:lnSpc>
                <a:spcPct val="80000"/>
              </a:lnSpc>
            </a:pPr>
            <a:endParaRPr lang="en-GB" altLang="en-US" sz="1900"/>
          </a:p>
        </p:txBody>
      </p:sp>
    </p:spTree>
    <p:extLst>
      <p:ext uri="{BB962C8B-B14F-4D97-AF65-F5344CB8AC3E}">
        <p14:creationId xmlns:p14="http://schemas.microsoft.com/office/powerpoint/2010/main" val="1858698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ED8D831-9921-47A8-9AD2-A8002AD21D7A}" type="slidenum">
              <a:rPr lang="en-US" altLang="en-US"/>
              <a:pPr>
                <a:defRPr/>
              </a:pPr>
              <a:t>22</a:t>
            </a:fld>
            <a:endParaRPr lang="en-US" altLang="en-US"/>
          </a:p>
        </p:txBody>
      </p:sp>
      <p:sp>
        <p:nvSpPr>
          <p:cNvPr id="23555" name="Rectangle 2"/>
          <p:cNvSpPr>
            <a:spLocks noGrp="1" noChangeArrowheads="1"/>
          </p:cNvSpPr>
          <p:nvPr>
            <p:ph type="title"/>
          </p:nvPr>
        </p:nvSpPr>
        <p:spPr/>
        <p:txBody>
          <a:bodyPr/>
          <a:lstStyle/>
          <a:p>
            <a:pPr eaLnBrk="1" hangingPunct="1"/>
            <a:r>
              <a:rPr lang="en-GB" altLang="en-US" smtClean="0"/>
              <a:t>Collective Capture Tools</a:t>
            </a:r>
          </a:p>
        </p:txBody>
      </p:sp>
      <p:sp>
        <p:nvSpPr>
          <p:cNvPr id="23556" name="Rectangle 3"/>
          <p:cNvSpPr>
            <a:spLocks noGrp="1" noChangeArrowheads="1"/>
          </p:cNvSpPr>
          <p:nvPr>
            <p:ph type="body" idx="1"/>
          </p:nvPr>
        </p:nvSpPr>
        <p:spPr/>
        <p:txBody>
          <a:bodyPr/>
          <a:lstStyle/>
          <a:p>
            <a:pPr eaLnBrk="1" hangingPunct="1">
              <a:lnSpc>
                <a:spcPct val="90000"/>
              </a:lnSpc>
            </a:pPr>
            <a:r>
              <a:rPr lang="en-GB" altLang="en-US" sz="2300"/>
              <a:t>Corporate Communities of Practice, Network Forums and discussion forums</a:t>
            </a:r>
          </a:p>
          <a:p>
            <a:pPr eaLnBrk="1" hangingPunct="1">
              <a:lnSpc>
                <a:spcPct val="90000"/>
              </a:lnSpc>
            </a:pPr>
            <a:r>
              <a:rPr lang="en-GB" altLang="en-US" sz="2300"/>
              <a:t>Electronic chat rooms</a:t>
            </a:r>
          </a:p>
          <a:p>
            <a:pPr eaLnBrk="1" hangingPunct="1">
              <a:lnSpc>
                <a:spcPct val="90000"/>
              </a:lnSpc>
            </a:pPr>
            <a:r>
              <a:rPr lang="en-GB" altLang="en-US" sz="2300"/>
              <a:t>Corporate Intranet(s)</a:t>
            </a:r>
          </a:p>
          <a:p>
            <a:pPr eaLnBrk="1" hangingPunct="1">
              <a:lnSpc>
                <a:spcPct val="90000"/>
              </a:lnSpc>
            </a:pPr>
            <a:r>
              <a:rPr lang="en-GB" altLang="en-US" sz="2300"/>
              <a:t> Internet and Websites</a:t>
            </a:r>
          </a:p>
          <a:p>
            <a:pPr eaLnBrk="1" hangingPunct="1">
              <a:lnSpc>
                <a:spcPct val="90000"/>
              </a:lnSpc>
            </a:pPr>
            <a:r>
              <a:rPr lang="en-GB" altLang="en-US" sz="2300"/>
              <a:t>Team (Collective) k-logs (team blogs)</a:t>
            </a:r>
          </a:p>
          <a:p>
            <a:pPr eaLnBrk="1" hangingPunct="1">
              <a:lnSpc>
                <a:spcPct val="90000"/>
              </a:lnSpc>
            </a:pPr>
            <a:r>
              <a:rPr lang="en-GB" altLang="en-US" sz="2300"/>
              <a:t>Wiki's</a:t>
            </a:r>
          </a:p>
          <a:p>
            <a:pPr eaLnBrk="1" hangingPunct="1">
              <a:lnSpc>
                <a:spcPct val="90000"/>
              </a:lnSpc>
            </a:pPr>
            <a:r>
              <a:rPr lang="en-GB" altLang="en-US" sz="2300"/>
              <a:t>Social Networks (Facebook, Linkedin etc)</a:t>
            </a:r>
          </a:p>
          <a:p>
            <a:pPr eaLnBrk="1" hangingPunct="1">
              <a:lnSpc>
                <a:spcPct val="90000"/>
              </a:lnSpc>
            </a:pPr>
            <a:r>
              <a:rPr lang="en-GB" altLang="en-US" sz="2300"/>
              <a:t>Corporate telephone system</a:t>
            </a:r>
          </a:p>
          <a:p>
            <a:pPr eaLnBrk="1" hangingPunct="1">
              <a:lnSpc>
                <a:spcPct val="90000"/>
              </a:lnSpc>
            </a:pPr>
            <a:r>
              <a:rPr lang="en-GB" altLang="en-US" sz="2300"/>
              <a:t>Audio conferencing</a:t>
            </a:r>
          </a:p>
          <a:p>
            <a:pPr eaLnBrk="1" hangingPunct="1">
              <a:lnSpc>
                <a:spcPct val="90000"/>
              </a:lnSpc>
            </a:pPr>
            <a:r>
              <a:rPr lang="en-GB" altLang="en-US" sz="2300"/>
              <a:t>Video conferencing (and PC based video conferencing)</a:t>
            </a:r>
          </a:p>
          <a:p>
            <a:pPr eaLnBrk="1" hangingPunct="1">
              <a:lnSpc>
                <a:spcPct val="90000"/>
              </a:lnSpc>
            </a:pPr>
            <a:endParaRPr lang="en-GB" altLang="en-US" sz="2300"/>
          </a:p>
        </p:txBody>
      </p:sp>
    </p:spTree>
    <p:extLst>
      <p:ext uri="{BB962C8B-B14F-4D97-AF65-F5344CB8AC3E}">
        <p14:creationId xmlns:p14="http://schemas.microsoft.com/office/powerpoint/2010/main" val="1707364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0AC7599-5E95-4C8D-AD93-0DA3041400F2}" type="slidenum">
              <a:rPr lang="en-US" altLang="en-US"/>
              <a:pPr>
                <a:defRPr/>
              </a:pPr>
              <a:t>23</a:t>
            </a:fld>
            <a:endParaRPr lang="en-US" altLang="en-US"/>
          </a:p>
        </p:txBody>
      </p:sp>
      <p:sp>
        <p:nvSpPr>
          <p:cNvPr id="24579" name="Rectangle 2"/>
          <p:cNvSpPr>
            <a:spLocks noGrp="1" noChangeArrowheads="1"/>
          </p:cNvSpPr>
          <p:nvPr>
            <p:ph type="title"/>
          </p:nvPr>
        </p:nvSpPr>
        <p:spPr/>
        <p:txBody>
          <a:bodyPr/>
          <a:lstStyle/>
          <a:p>
            <a:pPr eaLnBrk="1" hangingPunct="1"/>
            <a:r>
              <a:rPr lang="en-GB" altLang="en-US" smtClean="0"/>
              <a:t>What to Capture?</a:t>
            </a:r>
          </a:p>
        </p:txBody>
      </p:sp>
      <p:sp>
        <p:nvSpPr>
          <p:cNvPr id="24580" name="Rectangle 3"/>
          <p:cNvSpPr>
            <a:spLocks noGrp="1" noChangeArrowheads="1"/>
          </p:cNvSpPr>
          <p:nvPr>
            <p:ph type="body" idx="1"/>
          </p:nvPr>
        </p:nvSpPr>
        <p:spPr/>
        <p:txBody>
          <a:bodyPr/>
          <a:lstStyle/>
          <a:p>
            <a:pPr eaLnBrk="1" hangingPunct="1">
              <a:lnSpc>
                <a:spcPct val="90000"/>
              </a:lnSpc>
            </a:pPr>
            <a:r>
              <a:rPr lang="en-GB" altLang="en-US" sz="2600"/>
              <a:t>The date and time</a:t>
            </a:r>
          </a:p>
          <a:p>
            <a:pPr eaLnBrk="1" hangingPunct="1">
              <a:lnSpc>
                <a:spcPct val="90000"/>
              </a:lnSpc>
            </a:pPr>
            <a:r>
              <a:rPr lang="en-GB" altLang="en-US" sz="2600"/>
              <a:t>The person capturing the learning/idea</a:t>
            </a:r>
          </a:p>
          <a:p>
            <a:pPr eaLnBrk="1" hangingPunct="1">
              <a:lnSpc>
                <a:spcPct val="90000"/>
              </a:lnSpc>
            </a:pPr>
            <a:r>
              <a:rPr lang="en-GB" altLang="en-US" sz="2600"/>
              <a:t>The situation</a:t>
            </a:r>
          </a:p>
          <a:p>
            <a:pPr eaLnBrk="1" hangingPunct="1">
              <a:lnSpc>
                <a:spcPct val="90000"/>
              </a:lnSpc>
            </a:pPr>
            <a:r>
              <a:rPr lang="en-GB" altLang="en-US" sz="2600"/>
              <a:t>The Project or work (code)</a:t>
            </a:r>
          </a:p>
          <a:p>
            <a:pPr eaLnBrk="1" hangingPunct="1">
              <a:lnSpc>
                <a:spcPct val="90000"/>
              </a:lnSpc>
            </a:pPr>
            <a:r>
              <a:rPr lang="en-GB" altLang="en-US" sz="2600"/>
              <a:t>The Client or customer (code)</a:t>
            </a:r>
          </a:p>
          <a:p>
            <a:pPr eaLnBrk="1" hangingPunct="1">
              <a:lnSpc>
                <a:spcPct val="90000"/>
              </a:lnSpc>
            </a:pPr>
            <a:r>
              <a:rPr lang="en-GB" altLang="en-US" sz="2600"/>
              <a:t>The Location</a:t>
            </a:r>
          </a:p>
          <a:p>
            <a:pPr eaLnBrk="1" hangingPunct="1">
              <a:lnSpc>
                <a:spcPct val="90000"/>
              </a:lnSpc>
            </a:pPr>
            <a:r>
              <a:rPr lang="en-GB" altLang="en-US" sz="2600"/>
              <a:t>The context</a:t>
            </a:r>
          </a:p>
          <a:p>
            <a:pPr eaLnBrk="1" hangingPunct="1">
              <a:lnSpc>
                <a:spcPct val="90000"/>
              </a:lnSpc>
            </a:pPr>
            <a:r>
              <a:rPr lang="en-GB" altLang="en-US" sz="2600"/>
              <a:t>The new learning or idea or insight</a:t>
            </a:r>
          </a:p>
          <a:p>
            <a:pPr eaLnBrk="1" hangingPunct="1">
              <a:lnSpc>
                <a:spcPct val="90000"/>
              </a:lnSpc>
            </a:pPr>
            <a:r>
              <a:rPr lang="en-GB" altLang="en-US" sz="2600"/>
              <a:t>The next step/action</a:t>
            </a:r>
          </a:p>
          <a:p>
            <a:pPr eaLnBrk="1" hangingPunct="1">
              <a:lnSpc>
                <a:spcPct val="90000"/>
              </a:lnSpc>
            </a:pPr>
            <a:endParaRPr lang="en-GB" altLang="en-US" sz="2600"/>
          </a:p>
        </p:txBody>
      </p:sp>
    </p:spTree>
    <p:extLst>
      <p:ext uri="{BB962C8B-B14F-4D97-AF65-F5344CB8AC3E}">
        <p14:creationId xmlns:p14="http://schemas.microsoft.com/office/powerpoint/2010/main" val="2556072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3"/>
          <p:cNvSpPr>
            <a:spLocks noGrp="1"/>
          </p:cNvSpPr>
          <p:nvPr>
            <p:ph type="sldNum" sz="quarter" idx="12"/>
          </p:nvPr>
        </p:nvSpPr>
        <p:spPr/>
        <p:txBody>
          <a:bodyPr/>
          <a:lstStyle/>
          <a:p>
            <a:pPr>
              <a:defRPr/>
            </a:pPr>
            <a:fld id="{71D9C33C-58FD-406D-982C-C30ED7014C72}" type="slidenum">
              <a:rPr lang="en-US" altLang="en-US"/>
              <a:pPr>
                <a:defRPr/>
              </a:pPr>
              <a:t>24</a:t>
            </a:fld>
            <a:endParaRPr lang="en-US" altLang="en-US"/>
          </a:p>
        </p:txBody>
      </p:sp>
      <p:sp>
        <p:nvSpPr>
          <p:cNvPr id="25603"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latin typeface="Times New Roman" pitchFamily="18" charset="0"/>
              <a:ea typeface="ＭＳ Ｐゴシック" pitchFamily="-107" charset="-128"/>
            </a:endParaRPr>
          </a:p>
          <a:p>
            <a:pPr eaLnBrk="1" hangingPunct="1">
              <a:lnSpc>
                <a:spcPct val="95000"/>
              </a:lnSpc>
            </a:pPr>
            <a:endParaRPr lang="ja-JP" altLang="en-US" sz="1000">
              <a:solidFill>
                <a:srgbClr val="DDDDDD"/>
              </a:solidFill>
              <a:ea typeface="ＭＳ Ｐゴシック" pitchFamily="-107" charset="-128"/>
            </a:endParaRPr>
          </a:p>
        </p:txBody>
      </p:sp>
      <p:sp>
        <p:nvSpPr>
          <p:cNvPr id="25604" name="TextBox 4"/>
          <p:cNvSpPr txBox="1">
            <a:spLocks noChangeArrowheads="1"/>
          </p:cNvSpPr>
          <p:nvPr/>
        </p:nvSpPr>
        <p:spPr bwMode="auto">
          <a:xfrm>
            <a:off x="891540" y="1508760"/>
            <a:ext cx="5550430" cy="4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marL="24161750" indent="-2416175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95000"/>
              </a:lnSpc>
              <a:spcAft>
                <a:spcPts val="540"/>
              </a:spcAft>
              <a:buClr>
                <a:srgbClr val="000066"/>
              </a:buClr>
              <a:buSzPct val="100000"/>
            </a:pPr>
            <a:r>
              <a:rPr lang="en-US" altLang="ja-JP" sz="2200">
                <a:solidFill>
                  <a:srgbClr val="000066"/>
                </a:solidFill>
                <a:ea typeface="ＭＳ Ｐゴシック" pitchFamily="-107" charset="-128"/>
              </a:rPr>
              <a:t>BP’s Knowledge Management Framework</a:t>
            </a:r>
          </a:p>
        </p:txBody>
      </p:sp>
      <p:grpSp>
        <p:nvGrpSpPr>
          <p:cNvPr id="25605" name="Group 43"/>
          <p:cNvGrpSpPr>
            <a:grpSpLocks/>
          </p:cNvGrpSpPr>
          <p:nvPr/>
        </p:nvGrpSpPr>
        <p:grpSpPr bwMode="auto">
          <a:xfrm>
            <a:off x="1211580" y="2263140"/>
            <a:ext cx="7671602" cy="3469005"/>
            <a:chOff x="1346200" y="2514600"/>
            <a:chExt cx="8524120" cy="3854732"/>
          </a:xfrm>
        </p:grpSpPr>
        <p:sp>
          <p:nvSpPr>
            <p:cNvPr id="23" name="Oval 9"/>
            <p:cNvSpPr>
              <a:spLocks noChangeArrowheads="1"/>
            </p:cNvSpPr>
            <p:nvPr/>
          </p:nvSpPr>
          <p:spPr bwMode="auto">
            <a:xfrm rot="3240000">
              <a:off x="3667073" y="3425978"/>
              <a:ext cx="2875172" cy="2916278"/>
            </a:xfrm>
            <a:prstGeom prst="ellipse">
              <a:avLst/>
            </a:prstGeom>
            <a:gradFill rotWithShape="0">
              <a:gsLst>
                <a:gs pos="0">
                  <a:srgbClr val="FFFF00"/>
                </a:gs>
                <a:gs pos="100000">
                  <a:srgbClr val="0000FF"/>
                </a:gs>
              </a:gsLst>
              <a:path path="shape">
                <a:fillToRect l="50000" t="50000" r="50000" b="50000"/>
              </a:path>
            </a:gradFill>
            <a:ln w="50800">
              <a:solidFill>
                <a:srgbClr val="0000FF"/>
              </a:solidFill>
              <a:round/>
              <a:headEnd/>
              <a:tailEnd/>
            </a:ln>
            <a:effectLst/>
          </p:spPr>
          <p:txBody>
            <a:bodyPr wrap="none" anchor="ctr"/>
            <a:lstStyle/>
            <a:p>
              <a:pPr>
                <a:defRPr/>
              </a:pPr>
              <a:endParaRPr lang="en-US" kern="0">
                <a:solidFill>
                  <a:sysClr val="windowText" lastClr="000000"/>
                </a:solidFill>
                <a:latin typeface="Times New Roman" pitchFamily="-107" charset="0"/>
              </a:endParaRPr>
            </a:p>
          </p:txBody>
        </p:sp>
        <p:sp>
          <p:nvSpPr>
            <p:cNvPr id="24" name="Arc 10"/>
            <p:cNvSpPr>
              <a:spLocks/>
            </p:cNvSpPr>
            <p:nvPr/>
          </p:nvSpPr>
          <p:spPr bwMode="auto">
            <a:xfrm rot="3240000">
              <a:off x="6075420" y="4207001"/>
              <a:ext cx="306410" cy="77788"/>
            </a:xfrm>
            <a:custGeom>
              <a:avLst/>
              <a:gdLst>
                <a:gd name="G0" fmla="+- 13984 0 0"/>
                <a:gd name="G1" fmla="+- 21600 0 0"/>
                <a:gd name="G2" fmla="+- 21600 0 0"/>
                <a:gd name="T0" fmla="*/ 0 w 13984"/>
                <a:gd name="T1" fmla="*/ 5138 h 21600"/>
                <a:gd name="T2" fmla="*/ 13870 w 13984"/>
                <a:gd name="T3" fmla="*/ 0 h 21600"/>
                <a:gd name="T4" fmla="*/ 13984 w 13984"/>
                <a:gd name="T5" fmla="*/ 21600 h 21600"/>
              </a:gdLst>
              <a:ahLst/>
              <a:cxnLst>
                <a:cxn ang="0">
                  <a:pos x="T0" y="T1"/>
                </a:cxn>
                <a:cxn ang="0">
                  <a:pos x="T2" y="T3"/>
                </a:cxn>
                <a:cxn ang="0">
                  <a:pos x="T4" y="T5"/>
                </a:cxn>
              </a:cxnLst>
              <a:rect l="0" t="0" r="r" b="b"/>
              <a:pathLst>
                <a:path w="13984" h="21600" fill="none" extrusionOk="0">
                  <a:moveTo>
                    <a:pt x="-1" y="5137"/>
                  </a:moveTo>
                  <a:cubicBezTo>
                    <a:pt x="3874" y="1846"/>
                    <a:pt x="8786" y="27"/>
                    <a:pt x="13870" y="0"/>
                  </a:cubicBezTo>
                </a:path>
                <a:path w="13984" h="21600" stroke="0" extrusionOk="0">
                  <a:moveTo>
                    <a:pt x="-1" y="5137"/>
                  </a:moveTo>
                  <a:cubicBezTo>
                    <a:pt x="3874" y="1846"/>
                    <a:pt x="8786" y="27"/>
                    <a:pt x="13870" y="0"/>
                  </a:cubicBezTo>
                  <a:lnTo>
                    <a:pt x="13984" y="21600"/>
                  </a:lnTo>
                  <a:close/>
                </a:path>
              </a:pathLst>
            </a:custGeom>
            <a:noFill/>
            <a:ln w="50800" cap="rnd">
              <a:solidFill>
                <a:srgbClr val="FFFFFF"/>
              </a:solidFill>
              <a:round/>
              <a:headEnd type="none" w="sm" len="sm"/>
              <a:tailEnd type="stealth" w="med" len="lg"/>
            </a:ln>
            <a:effectLst/>
          </p:spPr>
          <p:txBody>
            <a:bodyPr/>
            <a:lstStyle/>
            <a:p>
              <a:pPr>
                <a:defRPr/>
              </a:pPr>
              <a:endParaRPr lang="en-US" kern="0">
                <a:solidFill>
                  <a:sysClr val="windowText" lastClr="000000"/>
                </a:solidFill>
                <a:latin typeface="Times New Roman" pitchFamily="-107" charset="0"/>
              </a:endParaRPr>
            </a:p>
          </p:txBody>
        </p:sp>
        <p:sp>
          <p:nvSpPr>
            <p:cNvPr id="26" name="Arc 12"/>
            <p:cNvSpPr>
              <a:spLocks/>
            </p:cNvSpPr>
            <p:nvPr/>
          </p:nvSpPr>
          <p:spPr bwMode="auto">
            <a:xfrm rot="3240000">
              <a:off x="4062449" y="3592607"/>
              <a:ext cx="77793" cy="503244"/>
            </a:xfrm>
            <a:custGeom>
              <a:avLst/>
              <a:gdLst>
                <a:gd name="G0" fmla="+- 21600 0 0"/>
                <a:gd name="G1" fmla="+- 0 0 0"/>
                <a:gd name="G2" fmla="+- 21600 0 0"/>
                <a:gd name="T0" fmla="*/ 20892 w 21600"/>
                <a:gd name="T1" fmla="*/ 21588 h 21588"/>
                <a:gd name="T2" fmla="*/ 0 w 21600"/>
                <a:gd name="T3" fmla="*/ 0 h 21588"/>
                <a:gd name="T4" fmla="*/ 21600 w 21600"/>
                <a:gd name="T5" fmla="*/ 0 h 21588"/>
              </a:gdLst>
              <a:ahLst/>
              <a:cxnLst>
                <a:cxn ang="0">
                  <a:pos x="T0" y="T1"/>
                </a:cxn>
                <a:cxn ang="0">
                  <a:pos x="T2" y="T3"/>
                </a:cxn>
                <a:cxn ang="0">
                  <a:pos x="T4" y="T5"/>
                </a:cxn>
              </a:cxnLst>
              <a:rect l="0" t="0" r="r" b="b"/>
              <a:pathLst>
                <a:path w="21600" h="21588" fill="none" extrusionOk="0">
                  <a:moveTo>
                    <a:pt x="20891" y="21588"/>
                  </a:moveTo>
                  <a:cubicBezTo>
                    <a:pt x="9244" y="21206"/>
                    <a:pt x="-1" y="11653"/>
                    <a:pt x="-1" y="-1"/>
                  </a:cubicBezTo>
                </a:path>
                <a:path w="21600" h="21588" stroke="0" extrusionOk="0">
                  <a:moveTo>
                    <a:pt x="20891" y="21588"/>
                  </a:moveTo>
                  <a:cubicBezTo>
                    <a:pt x="9244" y="21206"/>
                    <a:pt x="-1" y="11653"/>
                    <a:pt x="-1" y="-1"/>
                  </a:cubicBezTo>
                  <a:lnTo>
                    <a:pt x="21600" y="0"/>
                  </a:lnTo>
                  <a:close/>
                </a:path>
              </a:pathLst>
            </a:custGeom>
            <a:noFill/>
            <a:ln w="50800" cap="rnd">
              <a:solidFill>
                <a:srgbClr val="FFFFFF"/>
              </a:solidFill>
              <a:round/>
              <a:headEnd type="none" w="sm" len="sm"/>
              <a:tailEnd type="stealth" w="med" len="lg"/>
            </a:ln>
            <a:effectLst/>
          </p:spPr>
          <p:txBody>
            <a:bodyPr/>
            <a:lstStyle/>
            <a:p>
              <a:pPr>
                <a:defRPr/>
              </a:pPr>
              <a:endParaRPr lang="en-US" kern="0">
                <a:solidFill>
                  <a:sysClr val="windowText" lastClr="000000"/>
                </a:solidFill>
                <a:latin typeface="Times New Roman" pitchFamily="-107" charset="0"/>
              </a:endParaRPr>
            </a:p>
          </p:txBody>
        </p:sp>
        <p:sp>
          <p:nvSpPr>
            <p:cNvPr id="27" name="Rectangle 13"/>
            <p:cNvSpPr>
              <a:spLocks noChangeArrowheads="1"/>
            </p:cNvSpPr>
            <p:nvPr/>
          </p:nvSpPr>
          <p:spPr bwMode="auto">
            <a:xfrm>
              <a:off x="4102138" y="4467368"/>
              <a:ext cx="2181255" cy="633459"/>
            </a:xfrm>
            <a:prstGeom prst="rect">
              <a:avLst/>
            </a:prstGeom>
            <a:noFill/>
            <a:ln w="9525">
              <a:noFill/>
              <a:miter lim="800000"/>
              <a:headEnd/>
              <a:tailEnd/>
            </a:ln>
            <a:effectLst/>
          </p:spPr>
          <p:txBody>
            <a:bodyPr lIns="73025" tIns="36513" rIns="73025" bIns="36513">
              <a:spAutoFit/>
            </a:bodyPr>
            <a:lstStyle/>
            <a:p>
              <a:pPr algn="ctr" defTabSz="527209">
                <a:lnSpc>
                  <a:spcPct val="90000"/>
                </a:lnSpc>
                <a:defRPr/>
              </a:pPr>
              <a:r>
                <a:rPr lang="en-US" b="1" kern="0" dirty="0">
                  <a:latin typeface="Times New Roman" pitchFamily="-107" charset="0"/>
                </a:rPr>
                <a:t>Using</a:t>
              </a:r>
            </a:p>
            <a:p>
              <a:pPr algn="ctr" defTabSz="527209">
                <a:lnSpc>
                  <a:spcPct val="90000"/>
                </a:lnSpc>
                <a:defRPr/>
              </a:pPr>
              <a:r>
                <a:rPr lang="en-US" b="1" kern="0" dirty="0">
                  <a:latin typeface="Times New Roman" pitchFamily="-107" charset="0"/>
                </a:rPr>
                <a:t>Knowledge</a:t>
              </a:r>
            </a:p>
          </p:txBody>
        </p:sp>
        <p:sp>
          <p:nvSpPr>
            <p:cNvPr id="28" name="Oval 14"/>
            <p:cNvSpPr>
              <a:spLocks noChangeArrowheads="1"/>
            </p:cNvSpPr>
            <p:nvPr/>
          </p:nvSpPr>
          <p:spPr bwMode="auto">
            <a:xfrm>
              <a:off x="3646520" y="3443356"/>
              <a:ext cx="2930566" cy="2870410"/>
            </a:xfrm>
            <a:prstGeom prst="ellipse">
              <a:avLst/>
            </a:prstGeom>
            <a:noFill/>
            <a:ln w="12700">
              <a:solidFill>
                <a:srgbClr val="FFFFFF"/>
              </a:solidFill>
              <a:round/>
              <a:headEnd/>
              <a:tailEnd/>
            </a:ln>
            <a:effectLst/>
          </p:spPr>
          <p:txBody>
            <a:bodyPr wrap="none" anchor="ctr"/>
            <a:lstStyle/>
            <a:p>
              <a:pPr>
                <a:defRPr/>
              </a:pPr>
              <a:endParaRPr lang="en-US" kern="0">
                <a:solidFill>
                  <a:sysClr val="windowText" lastClr="000000"/>
                </a:solidFill>
                <a:latin typeface="Times New Roman" pitchFamily="-107" charset="0"/>
              </a:endParaRPr>
            </a:p>
          </p:txBody>
        </p:sp>
        <p:sp>
          <p:nvSpPr>
            <p:cNvPr id="36" name="Rectangle 15"/>
            <p:cNvSpPr>
              <a:spLocks noChangeArrowheads="1"/>
            </p:cNvSpPr>
            <p:nvPr/>
          </p:nvSpPr>
          <p:spPr bwMode="auto">
            <a:xfrm>
              <a:off x="4448218" y="2971833"/>
              <a:ext cx="1317643" cy="968446"/>
            </a:xfrm>
            <a:prstGeom prst="rect">
              <a:avLst/>
            </a:prstGeom>
            <a:solidFill>
              <a:srgbClr val="CCCCFF"/>
            </a:solidFill>
            <a:ln w="9525">
              <a:noFill/>
              <a:miter lim="800000"/>
              <a:headEnd/>
              <a:tailEnd/>
            </a:ln>
            <a:effectLst/>
          </p:spPr>
          <p:txBody>
            <a:bodyPr wrap="none" anchor="ctr"/>
            <a:lstStyle/>
            <a:p>
              <a:pPr>
                <a:defRPr/>
              </a:pPr>
              <a:endParaRPr lang="en-US" kern="0">
                <a:solidFill>
                  <a:sysClr val="windowText" lastClr="000000"/>
                </a:solidFill>
                <a:latin typeface="Times New Roman" pitchFamily="-107" charset="0"/>
              </a:endParaRPr>
            </a:p>
          </p:txBody>
        </p:sp>
        <p:sp>
          <p:nvSpPr>
            <p:cNvPr id="37" name="Rectangle 16"/>
            <p:cNvSpPr>
              <a:spLocks noChangeArrowheads="1"/>
            </p:cNvSpPr>
            <p:nvPr/>
          </p:nvSpPr>
          <p:spPr bwMode="auto">
            <a:xfrm>
              <a:off x="4470444" y="3200450"/>
              <a:ext cx="1303356" cy="539789"/>
            </a:xfrm>
            <a:prstGeom prst="rect">
              <a:avLst/>
            </a:prstGeom>
            <a:noFill/>
            <a:ln w="9525">
              <a:noFill/>
              <a:miter lim="800000"/>
              <a:headEnd/>
              <a:tailEnd/>
            </a:ln>
            <a:effectLst/>
          </p:spPr>
          <p:txBody>
            <a:bodyPr lIns="92075" tIns="46038" rIns="92075" bIns="46038">
              <a:spAutoFit/>
            </a:bodyPr>
            <a:lstStyle/>
            <a:p>
              <a:pPr algn="ctr">
                <a:lnSpc>
                  <a:spcPct val="90000"/>
                </a:lnSpc>
                <a:defRPr/>
              </a:pPr>
              <a:r>
                <a:rPr lang="en-US" sz="1400" b="1" kern="0" dirty="0">
                  <a:solidFill>
                    <a:srgbClr val="000080"/>
                  </a:solidFill>
                  <a:latin typeface="Times New Roman" pitchFamily="-107" charset="0"/>
                </a:rPr>
                <a:t>Learn</a:t>
              </a:r>
            </a:p>
            <a:p>
              <a:pPr algn="ctr">
                <a:lnSpc>
                  <a:spcPct val="90000"/>
                </a:lnSpc>
                <a:defRPr/>
              </a:pPr>
              <a:r>
                <a:rPr lang="en-US" sz="1400" b="1" kern="0" dirty="0">
                  <a:solidFill>
                    <a:srgbClr val="000080"/>
                  </a:solidFill>
                  <a:latin typeface="Times New Roman" pitchFamily="-107" charset="0"/>
                </a:rPr>
                <a:t>during</a:t>
              </a:r>
            </a:p>
          </p:txBody>
        </p:sp>
        <p:sp>
          <p:nvSpPr>
            <p:cNvPr id="34" name="Rectangle 18"/>
            <p:cNvSpPr>
              <a:spLocks noChangeArrowheads="1"/>
            </p:cNvSpPr>
            <p:nvPr/>
          </p:nvSpPr>
          <p:spPr bwMode="auto">
            <a:xfrm>
              <a:off x="5970652" y="5370722"/>
              <a:ext cx="1319230" cy="968446"/>
            </a:xfrm>
            <a:prstGeom prst="rect">
              <a:avLst/>
            </a:prstGeom>
            <a:solidFill>
              <a:srgbClr val="CCCCFF"/>
            </a:solidFill>
            <a:ln w="9525">
              <a:noFill/>
              <a:miter lim="800000"/>
              <a:headEnd/>
              <a:tailEnd/>
            </a:ln>
            <a:effectLst/>
          </p:spPr>
          <p:txBody>
            <a:bodyPr wrap="none" anchor="ctr"/>
            <a:lstStyle/>
            <a:p>
              <a:pPr>
                <a:defRPr/>
              </a:pPr>
              <a:endParaRPr lang="en-US" kern="0">
                <a:solidFill>
                  <a:sysClr val="windowText" lastClr="000000"/>
                </a:solidFill>
                <a:latin typeface="Times New Roman" pitchFamily="-107" charset="0"/>
              </a:endParaRPr>
            </a:p>
          </p:txBody>
        </p:sp>
        <p:sp>
          <p:nvSpPr>
            <p:cNvPr id="35" name="Rectangle 19"/>
            <p:cNvSpPr>
              <a:spLocks noChangeArrowheads="1"/>
            </p:cNvSpPr>
            <p:nvPr/>
          </p:nvSpPr>
          <p:spPr bwMode="auto">
            <a:xfrm>
              <a:off x="5994465" y="5562823"/>
              <a:ext cx="1179529" cy="539789"/>
            </a:xfrm>
            <a:prstGeom prst="rect">
              <a:avLst/>
            </a:prstGeom>
            <a:noFill/>
            <a:ln w="9525">
              <a:noFill/>
              <a:miter lim="800000"/>
              <a:headEnd/>
              <a:tailEnd/>
            </a:ln>
            <a:effectLst/>
          </p:spPr>
          <p:txBody>
            <a:bodyPr lIns="92075" tIns="46038" rIns="92075" bIns="46038">
              <a:spAutoFit/>
            </a:bodyPr>
            <a:lstStyle/>
            <a:p>
              <a:pPr algn="ctr">
                <a:lnSpc>
                  <a:spcPct val="90000"/>
                </a:lnSpc>
                <a:defRPr/>
              </a:pPr>
              <a:r>
                <a:rPr lang="en-US" sz="1400" b="1" kern="0" dirty="0">
                  <a:solidFill>
                    <a:srgbClr val="000080"/>
                  </a:solidFill>
                  <a:latin typeface="Times New Roman" pitchFamily="-107" charset="0"/>
                </a:rPr>
                <a:t>Learn</a:t>
              </a:r>
            </a:p>
            <a:p>
              <a:pPr algn="ctr">
                <a:lnSpc>
                  <a:spcPct val="90000"/>
                </a:lnSpc>
                <a:defRPr/>
              </a:pPr>
              <a:r>
                <a:rPr lang="en-US" sz="1400" b="1" kern="0" dirty="0">
                  <a:solidFill>
                    <a:srgbClr val="000080"/>
                  </a:solidFill>
                  <a:latin typeface="Times New Roman" pitchFamily="-107" charset="0"/>
                </a:rPr>
                <a:t>after</a:t>
              </a:r>
            </a:p>
          </p:txBody>
        </p:sp>
        <p:sp>
          <p:nvSpPr>
            <p:cNvPr id="32" name="Rectangle 21"/>
            <p:cNvSpPr>
              <a:spLocks noChangeArrowheads="1"/>
            </p:cNvSpPr>
            <p:nvPr/>
          </p:nvSpPr>
          <p:spPr bwMode="auto">
            <a:xfrm>
              <a:off x="3022623" y="5400886"/>
              <a:ext cx="1316056" cy="968446"/>
            </a:xfrm>
            <a:prstGeom prst="rect">
              <a:avLst/>
            </a:prstGeom>
            <a:solidFill>
              <a:srgbClr val="CCCCFF"/>
            </a:solidFill>
            <a:ln w="9525">
              <a:noFill/>
              <a:miter lim="800000"/>
              <a:headEnd/>
              <a:tailEnd/>
            </a:ln>
            <a:effectLst/>
          </p:spPr>
          <p:txBody>
            <a:bodyPr wrap="none" anchor="ctr"/>
            <a:lstStyle/>
            <a:p>
              <a:pPr>
                <a:defRPr/>
              </a:pPr>
              <a:endParaRPr lang="en-US" kern="0">
                <a:solidFill>
                  <a:sysClr val="windowText" lastClr="000000"/>
                </a:solidFill>
                <a:latin typeface="Times New Roman" pitchFamily="-107" charset="0"/>
              </a:endParaRPr>
            </a:p>
          </p:txBody>
        </p:sp>
        <p:sp>
          <p:nvSpPr>
            <p:cNvPr id="33" name="Rectangle 22"/>
            <p:cNvSpPr>
              <a:spLocks noChangeArrowheads="1"/>
            </p:cNvSpPr>
            <p:nvPr/>
          </p:nvSpPr>
          <p:spPr bwMode="auto">
            <a:xfrm>
              <a:off x="3022623" y="5639029"/>
              <a:ext cx="1285893" cy="539789"/>
            </a:xfrm>
            <a:prstGeom prst="rect">
              <a:avLst/>
            </a:prstGeom>
            <a:noFill/>
            <a:ln w="9525">
              <a:noFill/>
              <a:miter lim="800000"/>
              <a:headEnd/>
              <a:tailEnd/>
            </a:ln>
            <a:effectLst/>
          </p:spPr>
          <p:txBody>
            <a:bodyPr lIns="92075" tIns="46038" rIns="92075" bIns="46038">
              <a:spAutoFit/>
            </a:bodyPr>
            <a:lstStyle/>
            <a:p>
              <a:pPr algn="ctr">
                <a:lnSpc>
                  <a:spcPct val="90000"/>
                </a:lnSpc>
                <a:defRPr/>
              </a:pPr>
              <a:r>
                <a:rPr lang="en-US" sz="1400" b="1" kern="0" dirty="0">
                  <a:solidFill>
                    <a:srgbClr val="000080"/>
                  </a:solidFill>
                  <a:latin typeface="Times New Roman" pitchFamily="-107" charset="0"/>
                </a:rPr>
                <a:t>Learn</a:t>
              </a:r>
            </a:p>
            <a:p>
              <a:pPr algn="ctr">
                <a:lnSpc>
                  <a:spcPct val="90000"/>
                </a:lnSpc>
                <a:defRPr/>
              </a:pPr>
              <a:r>
                <a:rPr lang="en-US" sz="1400" b="1" kern="0" dirty="0">
                  <a:solidFill>
                    <a:srgbClr val="000080"/>
                  </a:solidFill>
                  <a:latin typeface="Times New Roman" pitchFamily="-107" charset="0"/>
                </a:rPr>
                <a:t>before</a:t>
              </a:r>
            </a:p>
          </p:txBody>
        </p:sp>
        <p:sp>
          <p:nvSpPr>
            <p:cNvPr id="39" name="Arc 10"/>
            <p:cNvSpPr>
              <a:spLocks/>
            </p:cNvSpPr>
            <p:nvPr/>
          </p:nvSpPr>
          <p:spPr bwMode="auto">
            <a:xfrm rot="8640000">
              <a:off x="5454707" y="6026407"/>
              <a:ext cx="306392" cy="77794"/>
            </a:xfrm>
            <a:custGeom>
              <a:avLst/>
              <a:gdLst>
                <a:gd name="G0" fmla="+- 13984 0 0"/>
                <a:gd name="G1" fmla="+- 21600 0 0"/>
                <a:gd name="G2" fmla="+- 21600 0 0"/>
                <a:gd name="T0" fmla="*/ 0 w 13984"/>
                <a:gd name="T1" fmla="*/ 5138 h 21600"/>
                <a:gd name="T2" fmla="*/ 13870 w 13984"/>
                <a:gd name="T3" fmla="*/ 0 h 21600"/>
                <a:gd name="T4" fmla="*/ 13984 w 13984"/>
                <a:gd name="T5" fmla="*/ 21600 h 21600"/>
              </a:gdLst>
              <a:ahLst/>
              <a:cxnLst>
                <a:cxn ang="0">
                  <a:pos x="T0" y="T1"/>
                </a:cxn>
                <a:cxn ang="0">
                  <a:pos x="T2" y="T3"/>
                </a:cxn>
                <a:cxn ang="0">
                  <a:pos x="T4" y="T5"/>
                </a:cxn>
              </a:cxnLst>
              <a:rect l="0" t="0" r="r" b="b"/>
              <a:pathLst>
                <a:path w="13984" h="21600" fill="none" extrusionOk="0">
                  <a:moveTo>
                    <a:pt x="-1" y="5137"/>
                  </a:moveTo>
                  <a:cubicBezTo>
                    <a:pt x="3874" y="1846"/>
                    <a:pt x="8786" y="27"/>
                    <a:pt x="13870" y="0"/>
                  </a:cubicBezTo>
                </a:path>
                <a:path w="13984" h="21600" stroke="0" extrusionOk="0">
                  <a:moveTo>
                    <a:pt x="-1" y="5137"/>
                  </a:moveTo>
                  <a:cubicBezTo>
                    <a:pt x="3874" y="1846"/>
                    <a:pt x="8786" y="27"/>
                    <a:pt x="13870" y="0"/>
                  </a:cubicBezTo>
                  <a:lnTo>
                    <a:pt x="13984" y="21600"/>
                  </a:lnTo>
                  <a:close/>
                </a:path>
              </a:pathLst>
            </a:custGeom>
            <a:noFill/>
            <a:ln w="50800" cap="rnd">
              <a:solidFill>
                <a:srgbClr val="FFFFFF"/>
              </a:solidFill>
              <a:round/>
              <a:headEnd type="none" w="sm" len="sm"/>
              <a:tailEnd type="stealth" w="med" len="lg"/>
            </a:ln>
            <a:effectLst/>
          </p:spPr>
          <p:txBody>
            <a:bodyPr/>
            <a:lstStyle/>
            <a:p>
              <a:pPr>
                <a:defRPr/>
              </a:pPr>
              <a:endParaRPr lang="en-US" kern="0">
                <a:solidFill>
                  <a:sysClr val="windowText" lastClr="000000"/>
                </a:solidFill>
                <a:latin typeface="Times New Roman" pitchFamily="-107" charset="0"/>
              </a:endParaRPr>
            </a:p>
          </p:txBody>
        </p:sp>
        <p:sp>
          <p:nvSpPr>
            <p:cNvPr id="40" name="Arc 10"/>
            <p:cNvSpPr>
              <a:spLocks/>
            </p:cNvSpPr>
            <p:nvPr/>
          </p:nvSpPr>
          <p:spPr bwMode="auto">
            <a:xfrm rot="19440000">
              <a:off x="3778284" y="4349884"/>
              <a:ext cx="306392" cy="77794"/>
            </a:xfrm>
            <a:custGeom>
              <a:avLst/>
              <a:gdLst>
                <a:gd name="G0" fmla="+- 13984 0 0"/>
                <a:gd name="G1" fmla="+- 21600 0 0"/>
                <a:gd name="G2" fmla="+- 21600 0 0"/>
                <a:gd name="T0" fmla="*/ 0 w 13984"/>
                <a:gd name="T1" fmla="*/ 5138 h 21600"/>
                <a:gd name="T2" fmla="*/ 13870 w 13984"/>
                <a:gd name="T3" fmla="*/ 0 h 21600"/>
                <a:gd name="T4" fmla="*/ 13984 w 13984"/>
                <a:gd name="T5" fmla="*/ 21600 h 21600"/>
              </a:gdLst>
              <a:ahLst/>
              <a:cxnLst>
                <a:cxn ang="0">
                  <a:pos x="T0" y="T1"/>
                </a:cxn>
                <a:cxn ang="0">
                  <a:pos x="T2" y="T3"/>
                </a:cxn>
                <a:cxn ang="0">
                  <a:pos x="T4" y="T5"/>
                </a:cxn>
              </a:cxnLst>
              <a:rect l="0" t="0" r="r" b="b"/>
              <a:pathLst>
                <a:path w="13984" h="21600" fill="none" extrusionOk="0">
                  <a:moveTo>
                    <a:pt x="-1" y="5137"/>
                  </a:moveTo>
                  <a:cubicBezTo>
                    <a:pt x="3874" y="1846"/>
                    <a:pt x="8786" y="27"/>
                    <a:pt x="13870" y="0"/>
                  </a:cubicBezTo>
                </a:path>
                <a:path w="13984" h="21600" stroke="0" extrusionOk="0">
                  <a:moveTo>
                    <a:pt x="-1" y="5137"/>
                  </a:moveTo>
                  <a:cubicBezTo>
                    <a:pt x="3874" y="1846"/>
                    <a:pt x="8786" y="27"/>
                    <a:pt x="13870" y="0"/>
                  </a:cubicBezTo>
                  <a:lnTo>
                    <a:pt x="13984" y="21600"/>
                  </a:lnTo>
                  <a:close/>
                </a:path>
              </a:pathLst>
            </a:custGeom>
            <a:noFill/>
            <a:ln w="50800" cap="rnd">
              <a:solidFill>
                <a:srgbClr val="FFFFFF"/>
              </a:solidFill>
              <a:round/>
              <a:headEnd type="none" w="sm" len="sm"/>
              <a:tailEnd type="stealth" w="med" len="lg"/>
            </a:ln>
            <a:effectLst/>
          </p:spPr>
          <p:txBody>
            <a:bodyPr/>
            <a:lstStyle/>
            <a:p>
              <a:pPr>
                <a:defRPr/>
              </a:pPr>
              <a:endParaRPr lang="en-US" kern="0">
                <a:solidFill>
                  <a:sysClr val="windowText" lastClr="000000"/>
                </a:solidFill>
                <a:latin typeface="Times New Roman" pitchFamily="-107" charset="0"/>
              </a:endParaRPr>
            </a:p>
          </p:txBody>
        </p:sp>
        <p:sp>
          <p:nvSpPr>
            <p:cNvPr id="25620" name="TextBox 40"/>
            <p:cNvSpPr txBox="1">
              <a:spLocks noChangeArrowheads="1"/>
            </p:cNvSpPr>
            <p:nvPr/>
          </p:nvSpPr>
          <p:spPr bwMode="auto">
            <a:xfrm>
              <a:off x="4013200" y="2514600"/>
              <a:ext cx="2114568" cy="410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ja-JP">
                  <a:solidFill>
                    <a:srgbClr val="000066"/>
                  </a:solidFill>
                  <a:ea typeface="ＭＳ Ｐゴシック" pitchFamily="-107" charset="-128"/>
                </a:rPr>
                <a:t>Learning Review</a:t>
              </a:r>
            </a:p>
          </p:txBody>
        </p:sp>
        <p:sp>
          <p:nvSpPr>
            <p:cNvPr id="25621" name="TextBox 41"/>
            <p:cNvSpPr txBox="1">
              <a:spLocks noChangeArrowheads="1"/>
            </p:cNvSpPr>
            <p:nvPr/>
          </p:nvSpPr>
          <p:spPr bwMode="auto">
            <a:xfrm>
              <a:off x="7442200" y="5715000"/>
              <a:ext cx="2428120" cy="410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ja-JP">
                  <a:solidFill>
                    <a:srgbClr val="000066"/>
                  </a:solidFill>
                  <a:ea typeface="ＭＳ Ｐゴシック" pitchFamily="-107" charset="-128"/>
                </a:rPr>
                <a:t>After Action Review</a:t>
              </a:r>
            </a:p>
          </p:txBody>
        </p:sp>
        <p:sp>
          <p:nvSpPr>
            <p:cNvPr id="25622" name="TextBox 42"/>
            <p:cNvSpPr txBox="1">
              <a:spLocks noChangeArrowheads="1"/>
            </p:cNvSpPr>
            <p:nvPr/>
          </p:nvSpPr>
          <p:spPr bwMode="auto">
            <a:xfrm>
              <a:off x="1346200" y="5638800"/>
              <a:ext cx="1487679" cy="410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ja-JP">
                  <a:solidFill>
                    <a:srgbClr val="000066"/>
                  </a:solidFill>
                  <a:ea typeface="ＭＳ Ｐゴシック" pitchFamily="-107" charset="-128"/>
                </a:rPr>
                <a:t>Peer Assist</a:t>
              </a:r>
            </a:p>
          </p:txBody>
        </p:sp>
      </p:grpSp>
      <p:sp>
        <p:nvSpPr>
          <p:cNvPr id="25606" name="Text Box 21"/>
          <p:cNvSpPr txBox="1">
            <a:spLocks noChangeArrowheads="1"/>
          </p:cNvSpPr>
          <p:nvPr/>
        </p:nvSpPr>
        <p:spPr bwMode="auto">
          <a:xfrm>
            <a:off x="1137285" y="447199"/>
            <a:ext cx="6249353" cy="631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solidFill>
                  <a:schemeClr val="accent2"/>
                </a:solidFill>
                <a:latin typeface="Times New Roman" pitchFamily="18" charset="0"/>
              </a:rPr>
              <a:t>Learning before, during and after</a:t>
            </a:r>
          </a:p>
        </p:txBody>
      </p:sp>
    </p:spTree>
    <p:extLst>
      <p:ext uri="{BB962C8B-B14F-4D97-AF65-F5344CB8AC3E}">
        <p14:creationId xmlns:p14="http://schemas.microsoft.com/office/powerpoint/2010/main" val="2073008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F7912007-FCDE-4E9E-B5FB-F9CF824E7B52}" type="slidenum">
              <a:rPr lang="en-US" altLang="en-US"/>
              <a:pPr>
                <a:defRPr/>
              </a:pPr>
              <a:t>25</a:t>
            </a:fld>
            <a:endParaRPr lang="en-US" altLang="en-US"/>
          </a:p>
        </p:txBody>
      </p:sp>
      <p:sp>
        <p:nvSpPr>
          <p:cNvPr id="26627" name="Rectangle 1"/>
          <p:cNvSpPr>
            <a:spLocks noGrp="1" noChangeArrowheads="1"/>
          </p:cNvSpPr>
          <p:nvPr>
            <p:ph type="ctrTitle" idx="4294967295"/>
          </p:nvPr>
        </p:nvSpPr>
        <p:spPr>
          <a:xfrm>
            <a:off x="685800" y="2130267"/>
            <a:ext cx="7772400" cy="1470183"/>
          </a:xfrm>
        </p:spPr>
        <p:txBody>
          <a:bodyPr lIns="82296" tIns="41148" rIns="82296" bIns="41148" anchor="ctr"/>
          <a:lstStyle/>
          <a:p>
            <a:pPr eaLnBrk="1" hangingPunct="1"/>
            <a:r>
              <a:rPr lang="en-US" altLang="ja-JP" sz="5600">
                <a:ea typeface="ＭＳ Ｐゴシック" pitchFamily="-107" charset="-128"/>
              </a:rPr>
              <a:t>3. Peer Assist</a:t>
            </a:r>
          </a:p>
        </p:txBody>
      </p:sp>
    </p:spTree>
    <p:extLst>
      <p:ext uri="{BB962C8B-B14F-4D97-AF65-F5344CB8AC3E}">
        <p14:creationId xmlns:p14="http://schemas.microsoft.com/office/powerpoint/2010/main" val="4007198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C492A056-ABDA-40B5-91AE-131342C84B9B}" type="slidenum">
              <a:rPr lang="en-US" altLang="en-US"/>
              <a:pPr>
                <a:defRPr/>
              </a:pPr>
              <a:t>26</a:t>
            </a:fld>
            <a:endParaRPr lang="en-US" altLang="en-US"/>
          </a:p>
        </p:txBody>
      </p:sp>
      <p:sp>
        <p:nvSpPr>
          <p:cNvPr id="27651"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latin typeface="Times New Roman" pitchFamily="18" charset="0"/>
              <a:ea typeface="ＭＳ Ｐゴシック" pitchFamily="-107" charset="-128"/>
            </a:endParaRPr>
          </a:p>
          <a:p>
            <a:pPr eaLnBrk="1" hangingPunct="1">
              <a:lnSpc>
                <a:spcPct val="95000"/>
              </a:lnSpc>
            </a:pPr>
            <a:endParaRPr lang="ja-JP" altLang="en-US" sz="1000">
              <a:solidFill>
                <a:srgbClr val="DDDDDD"/>
              </a:solidFill>
              <a:ea typeface="ＭＳ Ｐゴシック" pitchFamily="-107" charset="-128"/>
            </a:endParaRPr>
          </a:p>
        </p:txBody>
      </p:sp>
      <p:sp>
        <p:nvSpPr>
          <p:cNvPr id="27652" name="Rectangle 1"/>
          <p:cNvSpPr>
            <a:spLocks noGrp="1" noChangeArrowheads="1"/>
          </p:cNvSpPr>
          <p:nvPr>
            <p:ph type="ctrTitle" idx="4294967295"/>
          </p:nvPr>
        </p:nvSpPr>
        <p:spPr>
          <a:xfrm>
            <a:off x="580073" y="45720"/>
            <a:ext cx="7912418" cy="747237"/>
          </a:xfrm>
        </p:spPr>
        <p:txBody>
          <a:bodyPr lIns="0" tIns="0" rIns="0" bIns="0" anchor="b"/>
          <a:lstStyle/>
          <a:p>
            <a:pPr eaLnBrk="1" hangingPunct="1">
              <a:lnSpc>
                <a:spcPct val="95000"/>
              </a:lnSpc>
            </a:pPr>
            <a:r>
              <a:rPr lang="en-US" altLang="ja-JP" sz="3500" b="1">
                <a:solidFill>
                  <a:srgbClr val="FFFFFF"/>
                </a:solidFill>
                <a:latin typeface="Arial" charset="0"/>
                <a:ea typeface="ＭＳ Ｐゴシック" pitchFamily="-107" charset="-128"/>
              </a:rPr>
              <a:t>Peer Assist</a:t>
            </a:r>
          </a:p>
        </p:txBody>
      </p:sp>
      <p:sp>
        <p:nvSpPr>
          <p:cNvPr id="27653" name="Text Box 5"/>
          <p:cNvSpPr txBox="1">
            <a:spLocks noChangeArrowheads="1"/>
          </p:cNvSpPr>
          <p:nvPr/>
        </p:nvSpPr>
        <p:spPr bwMode="auto">
          <a:xfrm>
            <a:off x="891540" y="1490095"/>
            <a:ext cx="7726680" cy="2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4161750" indent="-2416175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95000"/>
              </a:lnSpc>
              <a:spcAft>
                <a:spcPts val="1080"/>
              </a:spcAft>
              <a:buClr>
                <a:srgbClr val="000066"/>
              </a:buClr>
              <a:buSzPct val="100000"/>
              <a:buFontTx/>
              <a:buChar char="•"/>
            </a:pPr>
            <a:r>
              <a:rPr lang="en-US" altLang="ja-JP" sz="2200">
                <a:solidFill>
                  <a:schemeClr val="accent2"/>
                </a:solidFill>
                <a:ea typeface="ＭＳ Ｐゴシック" pitchFamily="-107" charset="-128"/>
              </a:rPr>
              <a:t>It is a technique used by a project team to solicit assistance from peers and subject matter experts regarding a significant issue the team is facing.</a:t>
            </a:r>
          </a:p>
          <a:p>
            <a:pPr lvl="1" eaLnBrk="1" hangingPunct="1">
              <a:lnSpc>
                <a:spcPct val="95000"/>
              </a:lnSpc>
              <a:spcAft>
                <a:spcPts val="1080"/>
              </a:spcAft>
              <a:buClr>
                <a:srgbClr val="000066"/>
              </a:buClr>
              <a:buSzPct val="100000"/>
              <a:buFontTx/>
              <a:buChar char="•"/>
            </a:pPr>
            <a:r>
              <a:rPr lang="en-US" altLang="ja-JP" sz="2200">
                <a:solidFill>
                  <a:schemeClr val="accent2"/>
                </a:solidFill>
                <a:ea typeface="ＭＳ Ｐゴシック" pitchFamily="-107" charset="-128"/>
              </a:rPr>
              <a:t>The purpose is to shorten the learning curve of the project team. </a:t>
            </a:r>
          </a:p>
          <a:p>
            <a:pPr lvl="1" eaLnBrk="1" hangingPunct="1">
              <a:lnSpc>
                <a:spcPct val="95000"/>
              </a:lnSpc>
              <a:spcAft>
                <a:spcPts val="540"/>
              </a:spcAft>
              <a:buClr>
                <a:srgbClr val="000066"/>
              </a:buClr>
              <a:buSzPct val="100000"/>
              <a:buFontTx/>
              <a:buChar char="•"/>
            </a:pPr>
            <a:endParaRPr lang="ja-JP" altLang="en-US" sz="2200">
              <a:solidFill>
                <a:schemeClr val="accent2"/>
              </a:solidFill>
              <a:ea typeface="ＭＳ Ｐゴシック" pitchFamily="-107" charset="-128"/>
            </a:endParaRPr>
          </a:p>
        </p:txBody>
      </p:sp>
      <p:sp>
        <p:nvSpPr>
          <p:cNvPr id="27654" name="Text Box 5"/>
          <p:cNvSpPr txBox="1">
            <a:spLocks noChangeArrowheads="1"/>
          </p:cNvSpPr>
          <p:nvPr/>
        </p:nvSpPr>
        <p:spPr bwMode="auto">
          <a:xfrm>
            <a:off x="2303145" y="642938"/>
            <a:ext cx="2670334" cy="631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solidFill>
                  <a:schemeClr val="accent2"/>
                </a:solidFill>
                <a:latin typeface="Times New Roman" pitchFamily="18" charset="0"/>
              </a:rPr>
              <a:t>3. Peer Assist</a:t>
            </a:r>
            <a:endParaRPr lang="en-GB" altLang="en-US" sz="2200">
              <a:latin typeface="Times New Roman" pitchFamily="18" charset="0"/>
            </a:endParaRPr>
          </a:p>
        </p:txBody>
      </p:sp>
    </p:spTree>
    <p:extLst>
      <p:ext uri="{BB962C8B-B14F-4D97-AF65-F5344CB8AC3E}">
        <p14:creationId xmlns:p14="http://schemas.microsoft.com/office/powerpoint/2010/main" val="16764336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58274A15-56FC-4222-B7C5-A431788C9721}" type="slidenum">
              <a:rPr lang="en-US" altLang="en-US"/>
              <a:pPr>
                <a:defRPr/>
              </a:pPr>
              <a:t>27</a:t>
            </a:fld>
            <a:endParaRPr lang="en-US" altLang="en-US"/>
          </a:p>
        </p:txBody>
      </p:sp>
      <p:sp>
        <p:nvSpPr>
          <p:cNvPr id="28675"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latin typeface="Times New Roman" pitchFamily="18" charset="0"/>
              <a:ea typeface="ＭＳ Ｐゴシック" pitchFamily="-107" charset="-128"/>
            </a:endParaRPr>
          </a:p>
          <a:p>
            <a:pPr eaLnBrk="1" hangingPunct="1">
              <a:lnSpc>
                <a:spcPct val="95000"/>
              </a:lnSpc>
            </a:pPr>
            <a:endParaRPr lang="ja-JP" altLang="en-US" sz="1000">
              <a:solidFill>
                <a:srgbClr val="DDDDDD"/>
              </a:solidFill>
              <a:ea typeface="ＭＳ Ｐゴシック" pitchFamily="-107" charset="-128"/>
            </a:endParaRPr>
          </a:p>
        </p:txBody>
      </p:sp>
      <p:sp>
        <p:nvSpPr>
          <p:cNvPr id="28676" name="Rectangle 1"/>
          <p:cNvSpPr>
            <a:spLocks noGrp="1" noChangeArrowheads="1"/>
          </p:cNvSpPr>
          <p:nvPr>
            <p:ph type="ctrTitle" idx="4294967295"/>
          </p:nvPr>
        </p:nvSpPr>
        <p:spPr>
          <a:xfrm>
            <a:off x="580073" y="45720"/>
            <a:ext cx="7912418" cy="747237"/>
          </a:xfrm>
        </p:spPr>
        <p:txBody>
          <a:bodyPr lIns="0" tIns="0" rIns="0" bIns="0" anchor="b"/>
          <a:lstStyle/>
          <a:p>
            <a:pPr eaLnBrk="1" hangingPunct="1">
              <a:lnSpc>
                <a:spcPct val="95000"/>
              </a:lnSpc>
            </a:pPr>
            <a:r>
              <a:rPr lang="en-US" altLang="ja-JP" sz="3500" b="1">
                <a:solidFill>
                  <a:srgbClr val="FFFFFF"/>
                </a:solidFill>
                <a:latin typeface="Arial" charset="0"/>
                <a:ea typeface="ＭＳ Ｐゴシック" pitchFamily="-107" charset="-128"/>
              </a:rPr>
              <a:t>Peer Assist</a:t>
            </a:r>
          </a:p>
        </p:txBody>
      </p:sp>
      <p:sp>
        <p:nvSpPr>
          <p:cNvPr id="28677" name="Text Box 5"/>
          <p:cNvSpPr txBox="1">
            <a:spLocks noChangeArrowheads="1"/>
          </p:cNvSpPr>
          <p:nvPr/>
        </p:nvSpPr>
        <p:spPr bwMode="auto">
          <a:xfrm>
            <a:off x="891540" y="1487160"/>
            <a:ext cx="7726680" cy="253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4161750" indent="-2416175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95000"/>
              </a:lnSpc>
              <a:spcAft>
                <a:spcPts val="1080"/>
              </a:spcAft>
              <a:buClr>
                <a:srgbClr val="000066"/>
              </a:buClr>
              <a:buSzPct val="100000"/>
              <a:buFontTx/>
              <a:buChar char="•"/>
            </a:pPr>
            <a:r>
              <a:rPr lang="en-US" altLang="ja-JP" sz="2200">
                <a:solidFill>
                  <a:schemeClr val="accent2"/>
                </a:solidFill>
                <a:ea typeface="ＭＳ Ｐゴシック" pitchFamily="-107" charset="-128"/>
              </a:rPr>
              <a:t>The project leader normally initiates the assistance when assistance is required in the project.</a:t>
            </a:r>
          </a:p>
          <a:p>
            <a:pPr lvl="1" eaLnBrk="1" hangingPunct="1">
              <a:lnSpc>
                <a:spcPct val="95000"/>
              </a:lnSpc>
              <a:spcAft>
                <a:spcPts val="1080"/>
              </a:spcAft>
              <a:buClr>
                <a:srgbClr val="000066"/>
              </a:buClr>
              <a:buSzPct val="100000"/>
              <a:buFontTx/>
              <a:buChar char="•"/>
            </a:pPr>
            <a:r>
              <a:rPr lang="en-US" altLang="ja-JP" sz="2200">
                <a:solidFill>
                  <a:schemeClr val="accent2"/>
                </a:solidFill>
                <a:ea typeface="ＭＳ Ｐゴシック" pitchFamily="-107" charset="-128"/>
              </a:rPr>
              <a:t>There is no fixed timetable as to when the peers can be called in. Some Peer Assists are called early in a project and some are called later. It depends on the needs of the project team and the complexity of the project.  </a:t>
            </a:r>
          </a:p>
          <a:p>
            <a:pPr lvl="1" eaLnBrk="1" hangingPunct="1">
              <a:lnSpc>
                <a:spcPct val="95000"/>
              </a:lnSpc>
              <a:spcAft>
                <a:spcPts val="540"/>
              </a:spcAft>
              <a:buClr>
                <a:srgbClr val="000066"/>
              </a:buClr>
              <a:buSzPct val="100000"/>
              <a:buFontTx/>
              <a:buChar char="•"/>
            </a:pPr>
            <a:endParaRPr lang="en-US" altLang="ja-JP" sz="2200">
              <a:solidFill>
                <a:schemeClr val="accent2"/>
              </a:solidFill>
              <a:ea typeface="ＭＳ Ｐゴシック" pitchFamily="-107" charset="-128"/>
            </a:endParaRPr>
          </a:p>
        </p:txBody>
      </p:sp>
      <p:sp>
        <p:nvSpPr>
          <p:cNvPr id="28678" name="Text Box 5"/>
          <p:cNvSpPr txBox="1">
            <a:spLocks noChangeArrowheads="1"/>
          </p:cNvSpPr>
          <p:nvPr/>
        </p:nvSpPr>
        <p:spPr bwMode="auto">
          <a:xfrm>
            <a:off x="3016092" y="447199"/>
            <a:ext cx="2391728" cy="631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solidFill>
                  <a:schemeClr val="accent2"/>
                </a:solidFill>
                <a:latin typeface="Times New Roman" pitchFamily="18" charset="0"/>
              </a:rPr>
              <a:t>Peers Assist</a:t>
            </a:r>
          </a:p>
        </p:txBody>
      </p:sp>
    </p:spTree>
    <p:extLst>
      <p:ext uri="{BB962C8B-B14F-4D97-AF65-F5344CB8AC3E}">
        <p14:creationId xmlns:p14="http://schemas.microsoft.com/office/powerpoint/2010/main" val="1685880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91F93FDF-1D24-47C5-8A98-EE7358302F2B}" type="slidenum">
              <a:rPr lang="en-US" altLang="en-US"/>
              <a:pPr>
                <a:defRPr/>
              </a:pPr>
              <a:t>28</a:t>
            </a:fld>
            <a:endParaRPr lang="en-US" altLang="en-US"/>
          </a:p>
        </p:txBody>
      </p:sp>
      <p:sp>
        <p:nvSpPr>
          <p:cNvPr id="29699" name="Rectangle 1"/>
          <p:cNvSpPr>
            <a:spLocks noGrp="1" noChangeArrowheads="1"/>
          </p:cNvSpPr>
          <p:nvPr>
            <p:ph type="ctrTitle" idx="4294967295"/>
          </p:nvPr>
        </p:nvSpPr>
        <p:spPr>
          <a:xfrm>
            <a:off x="685800" y="2130267"/>
            <a:ext cx="7772400" cy="1470183"/>
          </a:xfrm>
        </p:spPr>
        <p:txBody>
          <a:bodyPr lIns="82296" tIns="41148" rIns="82296" bIns="41148" anchor="ctr"/>
          <a:lstStyle/>
          <a:p>
            <a:pPr eaLnBrk="1" hangingPunct="1"/>
            <a:r>
              <a:rPr lang="en-US" altLang="ja-JP" sz="5600">
                <a:ea typeface="ＭＳ Ｐゴシック" pitchFamily="-107" charset="-128"/>
              </a:rPr>
              <a:t>4.Learning Review</a:t>
            </a:r>
          </a:p>
        </p:txBody>
      </p:sp>
    </p:spTree>
    <p:extLst>
      <p:ext uri="{BB962C8B-B14F-4D97-AF65-F5344CB8AC3E}">
        <p14:creationId xmlns:p14="http://schemas.microsoft.com/office/powerpoint/2010/main" val="1960074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E510FE7C-65ED-4742-B4E2-B480AF54DFC9}" type="slidenum">
              <a:rPr lang="en-US" altLang="en-US"/>
              <a:pPr>
                <a:defRPr/>
              </a:pPr>
              <a:t>29</a:t>
            </a:fld>
            <a:endParaRPr lang="en-US" altLang="en-US"/>
          </a:p>
        </p:txBody>
      </p:sp>
      <p:sp>
        <p:nvSpPr>
          <p:cNvPr id="30723"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latin typeface="Times New Roman" pitchFamily="18" charset="0"/>
              <a:ea typeface="ＭＳ Ｐゴシック" pitchFamily="-107" charset="-128"/>
            </a:endParaRPr>
          </a:p>
          <a:p>
            <a:pPr eaLnBrk="1" hangingPunct="1">
              <a:lnSpc>
                <a:spcPct val="95000"/>
              </a:lnSpc>
            </a:pPr>
            <a:endParaRPr lang="ja-JP" altLang="en-US" sz="1000">
              <a:solidFill>
                <a:srgbClr val="DDDDDD"/>
              </a:solidFill>
              <a:ea typeface="ＭＳ Ｐゴシック" pitchFamily="-107" charset="-128"/>
            </a:endParaRPr>
          </a:p>
        </p:txBody>
      </p:sp>
      <p:sp>
        <p:nvSpPr>
          <p:cNvPr id="30724" name="Rectangle 1"/>
          <p:cNvSpPr>
            <a:spLocks noGrp="1" noChangeArrowheads="1"/>
          </p:cNvSpPr>
          <p:nvPr>
            <p:ph type="ctrTitle" idx="4294967295"/>
          </p:nvPr>
        </p:nvSpPr>
        <p:spPr>
          <a:xfrm>
            <a:off x="580073" y="45720"/>
            <a:ext cx="7912418" cy="747237"/>
          </a:xfrm>
        </p:spPr>
        <p:txBody>
          <a:bodyPr lIns="0" tIns="0" rIns="0" bIns="0" anchor="b"/>
          <a:lstStyle/>
          <a:p>
            <a:pPr eaLnBrk="1" hangingPunct="1">
              <a:lnSpc>
                <a:spcPct val="95000"/>
              </a:lnSpc>
            </a:pPr>
            <a:r>
              <a:rPr lang="en-US" altLang="ja-JP" sz="3500" b="1">
                <a:solidFill>
                  <a:srgbClr val="FFFFFF"/>
                </a:solidFill>
                <a:latin typeface="Arial" charset="0"/>
                <a:ea typeface="ＭＳ Ｐゴシック" pitchFamily="-107" charset="-128"/>
              </a:rPr>
              <a:t>Learning Reviews</a:t>
            </a:r>
          </a:p>
        </p:txBody>
      </p:sp>
      <p:sp>
        <p:nvSpPr>
          <p:cNvPr id="30725" name="Text Box 5"/>
          <p:cNvSpPr txBox="1">
            <a:spLocks noChangeArrowheads="1"/>
          </p:cNvSpPr>
          <p:nvPr/>
        </p:nvSpPr>
        <p:spPr bwMode="auto">
          <a:xfrm>
            <a:off x="891540" y="1482271"/>
            <a:ext cx="7726680" cy="299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4161750" indent="-2416175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95000"/>
              </a:lnSpc>
              <a:spcAft>
                <a:spcPts val="1080"/>
              </a:spcAft>
              <a:buClr>
                <a:srgbClr val="000066"/>
              </a:buClr>
              <a:buSzPct val="100000"/>
              <a:buFontTx/>
              <a:buChar char="•"/>
            </a:pPr>
            <a:r>
              <a:rPr lang="en-US" altLang="ja-JP" sz="2200">
                <a:solidFill>
                  <a:schemeClr val="accent2"/>
                </a:solidFill>
                <a:ea typeface="ＭＳ Ｐゴシック" pitchFamily="-107" charset="-128"/>
              </a:rPr>
              <a:t>It is a technique used by a project team to aid team and individual learning during the work process.</a:t>
            </a:r>
          </a:p>
          <a:p>
            <a:pPr lvl="1" eaLnBrk="1" hangingPunct="1">
              <a:lnSpc>
                <a:spcPct val="95000"/>
              </a:lnSpc>
              <a:spcAft>
                <a:spcPts val="1080"/>
              </a:spcAft>
              <a:buClr>
                <a:srgbClr val="000066"/>
              </a:buClr>
              <a:buSzPct val="100000"/>
              <a:buFontTx/>
              <a:buChar char="•"/>
            </a:pPr>
            <a:r>
              <a:rPr lang="en-US" altLang="ja-JP" sz="2200">
                <a:solidFill>
                  <a:schemeClr val="accent2"/>
                </a:solidFill>
                <a:ea typeface="ＭＳ Ｐゴシック" pitchFamily="-107" charset="-128"/>
              </a:rPr>
              <a:t>It can be conducted after any identifiable event. An event can be either an entire small action or a discrete part of a larger action e.g. a project-planning meeting.  </a:t>
            </a:r>
          </a:p>
          <a:p>
            <a:pPr lvl="1" eaLnBrk="1" hangingPunct="1">
              <a:lnSpc>
                <a:spcPct val="95000"/>
              </a:lnSpc>
              <a:spcAft>
                <a:spcPts val="1080"/>
              </a:spcAft>
              <a:buClr>
                <a:srgbClr val="000066"/>
              </a:buClr>
              <a:buSzPct val="100000"/>
              <a:buFontTx/>
              <a:buChar char="•"/>
            </a:pPr>
            <a:r>
              <a:rPr lang="en-US" altLang="ja-JP" sz="2200">
                <a:solidFill>
                  <a:schemeClr val="accent2"/>
                </a:solidFill>
                <a:ea typeface="ＭＳ Ｐゴシック" pitchFamily="-107" charset="-128"/>
              </a:rPr>
              <a:t>The purpose is to continuously while carrying out the project. </a:t>
            </a:r>
          </a:p>
          <a:p>
            <a:pPr lvl="1" eaLnBrk="1" hangingPunct="1">
              <a:lnSpc>
                <a:spcPct val="95000"/>
              </a:lnSpc>
              <a:spcAft>
                <a:spcPts val="540"/>
              </a:spcAft>
              <a:buClr>
                <a:srgbClr val="000066"/>
              </a:buClr>
              <a:buSzPct val="100000"/>
              <a:buFontTx/>
              <a:buChar char="•"/>
            </a:pPr>
            <a:endParaRPr lang="en-US" altLang="ja-JP" sz="2200">
              <a:solidFill>
                <a:schemeClr val="accent2"/>
              </a:solidFill>
              <a:ea typeface="ＭＳ Ｐゴシック" pitchFamily="-107" charset="-128"/>
            </a:endParaRPr>
          </a:p>
        </p:txBody>
      </p:sp>
      <p:sp>
        <p:nvSpPr>
          <p:cNvPr id="30726" name="Text Box 5"/>
          <p:cNvSpPr txBox="1">
            <a:spLocks noChangeArrowheads="1"/>
          </p:cNvSpPr>
          <p:nvPr/>
        </p:nvSpPr>
        <p:spPr bwMode="auto">
          <a:xfrm>
            <a:off x="1590199" y="707232"/>
            <a:ext cx="3936462" cy="637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solidFill>
                  <a:schemeClr val="accent2"/>
                </a:solidFill>
                <a:latin typeface="Times New Roman" pitchFamily="18" charset="0"/>
              </a:rPr>
              <a:t>4. Learning Review </a:t>
            </a:r>
          </a:p>
        </p:txBody>
      </p:sp>
    </p:spTree>
    <p:extLst>
      <p:ext uri="{BB962C8B-B14F-4D97-AF65-F5344CB8AC3E}">
        <p14:creationId xmlns:p14="http://schemas.microsoft.com/office/powerpoint/2010/main" val="2620507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2DFE3F3-C2FE-4C2B-90AD-C97E8273B179}" type="slidenum">
              <a:rPr lang="en-US" altLang="en-US"/>
              <a:pPr>
                <a:defRPr/>
              </a:pPr>
              <a:t>3</a:t>
            </a:fld>
            <a:endParaRPr lang="en-US" altLang="en-US"/>
          </a:p>
        </p:txBody>
      </p:sp>
      <p:sp>
        <p:nvSpPr>
          <p:cNvPr id="4099" name="Rectangle 2"/>
          <p:cNvSpPr>
            <a:spLocks noGrp="1" noChangeArrowheads="1"/>
          </p:cNvSpPr>
          <p:nvPr>
            <p:ph type="title"/>
          </p:nvPr>
        </p:nvSpPr>
        <p:spPr/>
        <p:txBody>
          <a:bodyPr/>
          <a:lstStyle/>
          <a:p>
            <a:pPr eaLnBrk="1" hangingPunct="1"/>
            <a:r>
              <a:rPr lang="en-GB" altLang="en-US" smtClean="0"/>
              <a:t>Objectives</a:t>
            </a:r>
          </a:p>
        </p:txBody>
      </p:sp>
      <p:sp>
        <p:nvSpPr>
          <p:cNvPr id="4100" name="Rectangle 3"/>
          <p:cNvSpPr>
            <a:spLocks noGrp="1" noChangeArrowheads="1"/>
          </p:cNvSpPr>
          <p:nvPr>
            <p:ph type="body" idx="1"/>
          </p:nvPr>
        </p:nvSpPr>
        <p:spPr/>
        <p:txBody>
          <a:bodyPr>
            <a:normAutofit lnSpcReduction="10000"/>
          </a:bodyPr>
          <a:lstStyle/>
          <a:p>
            <a:pPr lvl="1" eaLnBrk="1" hangingPunct="1">
              <a:lnSpc>
                <a:spcPct val="95000"/>
              </a:lnSpc>
              <a:spcBef>
                <a:spcPct val="0"/>
              </a:spcBef>
              <a:buClr>
                <a:srgbClr val="003399"/>
              </a:buClr>
              <a:buFontTx/>
              <a:buChar char="•"/>
            </a:pPr>
            <a:r>
              <a:rPr lang="en-GB" altLang="en-US" smtClean="0"/>
              <a:t>To present and discuss some of the key KM methods, tools, technologies and techniques to be considered for selection within a KM Implementation initiative, especially in Small and Medium Enterprises.</a:t>
            </a:r>
          </a:p>
          <a:p>
            <a:pPr lvl="1" eaLnBrk="1" hangingPunct="1">
              <a:lnSpc>
                <a:spcPct val="95000"/>
              </a:lnSpc>
              <a:spcBef>
                <a:spcPct val="0"/>
              </a:spcBef>
              <a:buClr>
                <a:srgbClr val="003399"/>
              </a:buClr>
              <a:buFontTx/>
              <a:buChar char="•"/>
            </a:pPr>
            <a:r>
              <a:rPr lang="en-GB" altLang="en-US" smtClean="0"/>
              <a:t>To give more in-depth knowledge</a:t>
            </a:r>
            <a:r>
              <a:rPr lang="en-GB" altLang="en-US" b="1" smtClean="0"/>
              <a:t> </a:t>
            </a:r>
            <a:r>
              <a:rPr lang="en-GB" altLang="en-US" smtClean="0"/>
              <a:t>so as to assist the National Productivity Organizations (NPO) trainers to become "KM Consultants".</a:t>
            </a:r>
          </a:p>
          <a:p>
            <a:pPr lvl="1" eaLnBrk="1" hangingPunct="1">
              <a:lnSpc>
                <a:spcPct val="95000"/>
              </a:lnSpc>
              <a:spcBef>
                <a:spcPct val="0"/>
              </a:spcBef>
              <a:buClr>
                <a:srgbClr val="003399"/>
              </a:buClr>
              <a:buFontTx/>
              <a:buChar char="•"/>
            </a:pPr>
            <a:r>
              <a:rPr lang="en-GB" altLang="en-US" smtClean="0"/>
              <a:t>To provide a framework, simple method, and some very practical tools to get started quickly and produce some “Quick Wins”</a:t>
            </a:r>
            <a:endParaRPr lang="en-US" altLang="ja-JP" smtClean="0">
              <a:ea typeface="ＭＳ Ｐゴシック" pitchFamily="-107" charset="-128"/>
            </a:endParaRPr>
          </a:p>
          <a:p>
            <a:pPr eaLnBrk="1" hangingPunct="1">
              <a:lnSpc>
                <a:spcPct val="90000"/>
              </a:lnSpc>
            </a:pPr>
            <a:endParaRPr lang="en-GB" altLang="en-US" sz="2300"/>
          </a:p>
        </p:txBody>
      </p:sp>
    </p:spTree>
    <p:extLst>
      <p:ext uri="{BB962C8B-B14F-4D97-AF65-F5344CB8AC3E}">
        <p14:creationId xmlns:p14="http://schemas.microsoft.com/office/powerpoint/2010/main" val="3906698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0F456EB6-04B7-4C77-988C-1E5F1074A541}" type="slidenum">
              <a:rPr lang="en-US" altLang="en-US"/>
              <a:pPr>
                <a:defRPr/>
              </a:pPr>
              <a:t>30</a:t>
            </a:fld>
            <a:endParaRPr lang="en-US" altLang="en-US"/>
          </a:p>
        </p:txBody>
      </p:sp>
      <p:sp>
        <p:nvSpPr>
          <p:cNvPr id="31747"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latin typeface="Times New Roman" pitchFamily="18" charset="0"/>
              <a:ea typeface="ＭＳ Ｐゴシック" pitchFamily="-107" charset="-128"/>
            </a:endParaRPr>
          </a:p>
          <a:p>
            <a:pPr eaLnBrk="1" hangingPunct="1">
              <a:lnSpc>
                <a:spcPct val="95000"/>
              </a:lnSpc>
            </a:pPr>
            <a:endParaRPr lang="ja-JP" altLang="en-US" sz="1000">
              <a:solidFill>
                <a:srgbClr val="DDDDDD"/>
              </a:solidFill>
              <a:ea typeface="ＭＳ Ｐゴシック" pitchFamily="-107" charset="-128"/>
            </a:endParaRPr>
          </a:p>
        </p:txBody>
      </p:sp>
      <p:sp>
        <p:nvSpPr>
          <p:cNvPr id="31748" name="Rectangle 1"/>
          <p:cNvSpPr>
            <a:spLocks noGrp="1" noChangeArrowheads="1"/>
          </p:cNvSpPr>
          <p:nvPr>
            <p:ph type="ctrTitle" idx="4294967295"/>
          </p:nvPr>
        </p:nvSpPr>
        <p:spPr>
          <a:xfrm>
            <a:off x="580073" y="45720"/>
            <a:ext cx="7912418" cy="747237"/>
          </a:xfrm>
        </p:spPr>
        <p:txBody>
          <a:bodyPr lIns="0" tIns="0" rIns="0" bIns="0" anchor="b"/>
          <a:lstStyle/>
          <a:p>
            <a:pPr eaLnBrk="1" hangingPunct="1">
              <a:lnSpc>
                <a:spcPct val="95000"/>
              </a:lnSpc>
            </a:pPr>
            <a:r>
              <a:rPr lang="en-US" altLang="ja-JP" sz="3500" b="1">
                <a:solidFill>
                  <a:srgbClr val="FFFFFF"/>
                </a:solidFill>
                <a:latin typeface="Arial" charset="0"/>
                <a:ea typeface="ＭＳ Ｐゴシック" pitchFamily="-107" charset="-128"/>
              </a:rPr>
              <a:t>Learning Reviews</a:t>
            </a:r>
          </a:p>
        </p:txBody>
      </p:sp>
      <p:sp>
        <p:nvSpPr>
          <p:cNvPr id="31749" name="Text Box 5"/>
          <p:cNvSpPr txBox="1">
            <a:spLocks noChangeArrowheads="1"/>
          </p:cNvSpPr>
          <p:nvPr/>
        </p:nvSpPr>
        <p:spPr bwMode="auto">
          <a:xfrm>
            <a:off x="891540" y="1487620"/>
            <a:ext cx="7726680" cy="249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4161750" indent="-24161750" eaLnBrk="0" hangingPunct="0">
              <a:defRPr>
                <a:solidFill>
                  <a:schemeClr val="tx1"/>
                </a:solidFill>
                <a:latin typeface="Arial" charset="0"/>
              </a:defRPr>
            </a:lvl1pPr>
            <a:lvl2pPr indent="-342900" eaLnBrk="0" hangingPunct="0">
              <a:defRPr>
                <a:solidFill>
                  <a:schemeClr val="tx1"/>
                </a:solidFill>
                <a:latin typeface="Arial" charset="0"/>
              </a:defRPr>
            </a:lvl2pPr>
            <a:lvl3pPr marL="1028700" indent="-4572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95000"/>
              </a:lnSpc>
              <a:spcAft>
                <a:spcPts val="1080"/>
              </a:spcAft>
              <a:buClr>
                <a:srgbClr val="000066"/>
              </a:buClr>
              <a:buSzPct val="100000"/>
              <a:buFontTx/>
              <a:buChar char="•"/>
            </a:pPr>
            <a:r>
              <a:rPr lang="en-US" altLang="ja-JP" sz="2200">
                <a:solidFill>
                  <a:schemeClr val="accent2"/>
                </a:solidFill>
                <a:ea typeface="ＭＳ Ｐゴシック" pitchFamily="-107" charset="-128"/>
              </a:rPr>
              <a:t>The learning review revolves around the following four simple questions:</a:t>
            </a:r>
          </a:p>
          <a:p>
            <a:pPr lvl="2" eaLnBrk="1" hangingPunct="1">
              <a:lnSpc>
                <a:spcPct val="95000"/>
              </a:lnSpc>
              <a:spcAft>
                <a:spcPts val="1080"/>
              </a:spcAft>
              <a:buClr>
                <a:srgbClr val="000066"/>
              </a:buClr>
              <a:buSzPct val="100000"/>
              <a:buFont typeface="Times New Roman" pitchFamily="18" charset="0"/>
              <a:buAutoNum type="arabicPeriod"/>
            </a:pPr>
            <a:r>
              <a:rPr lang="en-US" altLang="ja-JP" sz="2200">
                <a:solidFill>
                  <a:schemeClr val="accent2"/>
                </a:solidFill>
                <a:ea typeface="ＭＳ Ｐゴシック" pitchFamily="-107" charset="-128"/>
              </a:rPr>
              <a:t>What was supposed to happen?</a:t>
            </a:r>
          </a:p>
          <a:p>
            <a:pPr lvl="2" eaLnBrk="1" hangingPunct="1">
              <a:lnSpc>
                <a:spcPct val="95000"/>
              </a:lnSpc>
              <a:spcAft>
                <a:spcPts val="1080"/>
              </a:spcAft>
              <a:buClr>
                <a:srgbClr val="000066"/>
              </a:buClr>
              <a:buSzPct val="100000"/>
              <a:buFont typeface="Times New Roman" pitchFamily="18" charset="0"/>
              <a:buAutoNum type="arabicPeriod"/>
            </a:pPr>
            <a:r>
              <a:rPr lang="en-US" altLang="ja-JP" sz="2200">
                <a:solidFill>
                  <a:schemeClr val="accent2"/>
                </a:solidFill>
                <a:ea typeface="ＭＳ Ｐゴシック" pitchFamily="-107" charset="-128"/>
              </a:rPr>
              <a:t>What actually happened?</a:t>
            </a:r>
          </a:p>
          <a:p>
            <a:pPr lvl="2" eaLnBrk="1" hangingPunct="1">
              <a:lnSpc>
                <a:spcPct val="95000"/>
              </a:lnSpc>
              <a:spcAft>
                <a:spcPts val="1080"/>
              </a:spcAft>
              <a:buClr>
                <a:srgbClr val="000066"/>
              </a:buClr>
              <a:buSzPct val="100000"/>
              <a:buFont typeface="Times New Roman" pitchFamily="18" charset="0"/>
              <a:buAutoNum type="arabicPeriod"/>
            </a:pPr>
            <a:r>
              <a:rPr lang="en-US" altLang="ja-JP" sz="2200">
                <a:solidFill>
                  <a:schemeClr val="accent2"/>
                </a:solidFill>
                <a:ea typeface="ＭＳ Ｐゴシック" pitchFamily="-107" charset="-128"/>
              </a:rPr>
              <a:t>Why was there a difference?</a:t>
            </a:r>
          </a:p>
          <a:p>
            <a:pPr lvl="2" eaLnBrk="1" hangingPunct="1">
              <a:lnSpc>
                <a:spcPct val="95000"/>
              </a:lnSpc>
              <a:spcAft>
                <a:spcPts val="1080"/>
              </a:spcAft>
              <a:buClr>
                <a:srgbClr val="000066"/>
              </a:buClr>
              <a:buSzPct val="100000"/>
              <a:buFont typeface="Times New Roman" pitchFamily="18" charset="0"/>
              <a:buAutoNum type="arabicPeriod"/>
            </a:pPr>
            <a:r>
              <a:rPr lang="en-US" altLang="ja-JP" sz="2200">
                <a:solidFill>
                  <a:schemeClr val="accent2"/>
                </a:solidFill>
                <a:ea typeface="ＭＳ Ｐゴシック" pitchFamily="-107" charset="-128"/>
              </a:rPr>
              <a:t>What have we learned?</a:t>
            </a:r>
          </a:p>
        </p:txBody>
      </p:sp>
    </p:spTree>
    <p:extLst>
      <p:ext uri="{BB962C8B-B14F-4D97-AF65-F5344CB8AC3E}">
        <p14:creationId xmlns:p14="http://schemas.microsoft.com/office/powerpoint/2010/main" val="3930085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B01253B5-C3ED-437D-9BB9-1C5FC1F489CD}" type="slidenum">
              <a:rPr lang="en-US" altLang="en-US"/>
              <a:pPr>
                <a:defRPr/>
              </a:pPr>
              <a:t>31</a:t>
            </a:fld>
            <a:endParaRPr lang="en-US" altLang="en-US"/>
          </a:p>
        </p:txBody>
      </p:sp>
      <p:sp>
        <p:nvSpPr>
          <p:cNvPr id="32771" name="Rectangle 1"/>
          <p:cNvSpPr>
            <a:spLocks noGrp="1" noChangeArrowheads="1"/>
          </p:cNvSpPr>
          <p:nvPr>
            <p:ph type="ctrTitle" idx="4294967295"/>
          </p:nvPr>
        </p:nvSpPr>
        <p:spPr>
          <a:xfrm>
            <a:off x="685800" y="2130267"/>
            <a:ext cx="7772400" cy="1470183"/>
          </a:xfrm>
        </p:spPr>
        <p:txBody>
          <a:bodyPr lIns="82296" tIns="41148" rIns="82296" bIns="41148" anchor="ctr"/>
          <a:lstStyle/>
          <a:p>
            <a:pPr eaLnBrk="1" hangingPunct="1"/>
            <a:r>
              <a:rPr lang="en-US" altLang="ja-JP" sz="5600">
                <a:ea typeface="ＭＳ Ｐゴシック" pitchFamily="-107" charset="-128"/>
              </a:rPr>
              <a:t>5. After Action Review</a:t>
            </a:r>
          </a:p>
        </p:txBody>
      </p:sp>
    </p:spTree>
    <p:extLst>
      <p:ext uri="{BB962C8B-B14F-4D97-AF65-F5344CB8AC3E}">
        <p14:creationId xmlns:p14="http://schemas.microsoft.com/office/powerpoint/2010/main" val="4098870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5C8509DD-FF74-4F51-9BE8-E6C7D9D7EBAF}" type="slidenum">
              <a:rPr lang="en-US" altLang="en-US"/>
              <a:pPr>
                <a:defRPr/>
              </a:pPr>
              <a:t>32</a:t>
            </a:fld>
            <a:endParaRPr lang="en-US" altLang="en-US"/>
          </a:p>
        </p:txBody>
      </p:sp>
      <p:sp>
        <p:nvSpPr>
          <p:cNvPr id="33795"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latin typeface="Times New Roman" pitchFamily="18" charset="0"/>
              <a:ea typeface="ＭＳ Ｐゴシック" pitchFamily="-107" charset="-128"/>
            </a:endParaRPr>
          </a:p>
          <a:p>
            <a:pPr eaLnBrk="1" hangingPunct="1">
              <a:lnSpc>
                <a:spcPct val="95000"/>
              </a:lnSpc>
            </a:pPr>
            <a:endParaRPr lang="ja-JP" altLang="en-US" sz="1000">
              <a:solidFill>
                <a:srgbClr val="DDDDDD"/>
              </a:solidFill>
              <a:ea typeface="ＭＳ Ｐゴシック" pitchFamily="-107" charset="-128"/>
            </a:endParaRPr>
          </a:p>
        </p:txBody>
      </p:sp>
      <p:sp>
        <p:nvSpPr>
          <p:cNvPr id="33796" name="Rectangle 1"/>
          <p:cNvSpPr>
            <a:spLocks noGrp="1" noChangeArrowheads="1"/>
          </p:cNvSpPr>
          <p:nvPr>
            <p:ph type="ctrTitle" idx="4294967295"/>
          </p:nvPr>
        </p:nvSpPr>
        <p:spPr>
          <a:xfrm>
            <a:off x="580073" y="45720"/>
            <a:ext cx="7912418" cy="747237"/>
          </a:xfrm>
        </p:spPr>
        <p:txBody>
          <a:bodyPr lIns="0" tIns="0" rIns="0" bIns="0" anchor="b"/>
          <a:lstStyle/>
          <a:p>
            <a:pPr eaLnBrk="1" hangingPunct="1">
              <a:lnSpc>
                <a:spcPct val="95000"/>
              </a:lnSpc>
            </a:pPr>
            <a:r>
              <a:rPr lang="en-US" altLang="ja-JP" sz="3500" b="1">
                <a:solidFill>
                  <a:srgbClr val="FFFFFF"/>
                </a:solidFill>
                <a:latin typeface="Arial" charset="0"/>
                <a:ea typeface="ＭＳ Ｐゴシック" pitchFamily="-107" charset="-128"/>
              </a:rPr>
              <a:t>After Action Review (AAR)</a:t>
            </a:r>
          </a:p>
        </p:txBody>
      </p:sp>
      <p:sp>
        <p:nvSpPr>
          <p:cNvPr id="33797" name="Text Box 5"/>
          <p:cNvSpPr txBox="1">
            <a:spLocks noChangeArrowheads="1"/>
          </p:cNvSpPr>
          <p:nvPr/>
        </p:nvSpPr>
        <p:spPr bwMode="auto">
          <a:xfrm>
            <a:off x="891540" y="1493032"/>
            <a:ext cx="7726680" cy="189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4161750" indent="-2416175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95000"/>
              </a:lnSpc>
              <a:spcAft>
                <a:spcPts val="1080"/>
              </a:spcAft>
              <a:buClr>
                <a:srgbClr val="000066"/>
              </a:buClr>
              <a:buSzPct val="100000"/>
              <a:buFontTx/>
              <a:buChar char="•"/>
            </a:pPr>
            <a:r>
              <a:rPr lang="en-US" altLang="ja-JP" sz="2200">
                <a:solidFill>
                  <a:schemeClr val="accent2"/>
                </a:solidFill>
                <a:ea typeface="ＭＳ Ｐゴシック" pitchFamily="-107" charset="-128"/>
              </a:rPr>
              <a:t>It is a technique to evaluate and capture lessons learned upon the completion of a project.</a:t>
            </a:r>
          </a:p>
          <a:p>
            <a:pPr lvl="1" eaLnBrk="1" hangingPunct="1">
              <a:lnSpc>
                <a:spcPct val="95000"/>
              </a:lnSpc>
              <a:spcAft>
                <a:spcPts val="1080"/>
              </a:spcAft>
              <a:buClr>
                <a:srgbClr val="000066"/>
              </a:buClr>
              <a:buSzPct val="100000"/>
              <a:buFontTx/>
              <a:buChar char="•"/>
            </a:pPr>
            <a:r>
              <a:rPr lang="en-US" altLang="ja-JP" sz="2200">
                <a:solidFill>
                  <a:schemeClr val="accent2"/>
                </a:solidFill>
                <a:ea typeface="ＭＳ Ｐゴシック" pitchFamily="-107" charset="-128"/>
              </a:rPr>
              <a:t>Learn from project success and failures to improve future projects.</a:t>
            </a:r>
          </a:p>
          <a:p>
            <a:pPr lvl="1" eaLnBrk="1" hangingPunct="1">
              <a:lnSpc>
                <a:spcPct val="95000"/>
              </a:lnSpc>
              <a:spcAft>
                <a:spcPts val="1080"/>
              </a:spcAft>
              <a:buClr>
                <a:srgbClr val="000066"/>
              </a:buClr>
              <a:buSzPct val="100000"/>
            </a:pPr>
            <a:r>
              <a:rPr lang="en-US" altLang="ja-JP" sz="2200">
                <a:solidFill>
                  <a:srgbClr val="000066"/>
                </a:solidFill>
                <a:ea typeface="ＭＳ Ｐゴシック" pitchFamily="-107" charset="-128"/>
              </a:rPr>
              <a:t> </a:t>
            </a:r>
          </a:p>
        </p:txBody>
      </p:sp>
      <p:sp>
        <p:nvSpPr>
          <p:cNvPr id="33798" name="Text Box 5"/>
          <p:cNvSpPr txBox="1">
            <a:spLocks noChangeArrowheads="1"/>
          </p:cNvSpPr>
          <p:nvPr/>
        </p:nvSpPr>
        <p:spPr bwMode="auto">
          <a:xfrm>
            <a:off x="1980248" y="642938"/>
            <a:ext cx="4457700" cy="631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solidFill>
                  <a:schemeClr val="accent2"/>
                </a:solidFill>
                <a:latin typeface="Times New Roman" pitchFamily="18" charset="0"/>
              </a:rPr>
              <a:t>5. After Action Review</a:t>
            </a:r>
          </a:p>
        </p:txBody>
      </p:sp>
    </p:spTree>
    <p:extLst>
      <p:ext uri="{BB962C8B-B14F-4D97-AF65-F5344CB8AC3E}">
        <p14:creationId xmlns:p14="http://schemas.microsoft.com/office/powerpoint/2010/main" val="4277407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1459308E-DFAB-4D48-9DDD-5CBFBACA58D7}" type="slidenum">
              <a:rPr lang="en-US" altLang="en-US"/>
              <a:pPr>
                <a:defRPr/>
              </a:pPr>
              <a:t>33</a:t>
            </a:fld>
            <a:endParaRPr lang="en-US" altLang="en-US"/>
          </a:p>
        </p:txBody>
      </p:sp>
      <p:sp>
        <p:nvSpPr>
          <p:cNvPr id="34819"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latin typeface="Times New Roman" pitchFamily="18" charset="0"/>
              <a:ea typeface="ＭＳ Ｐゴシック" pitchFamily="-107" charset="-128"/>
            </a:endParaRPr>
          </a:p>
          <a:p>
            <a:pPr eaLnBrk="1" hangingPunct="1">
              <a:lnSpc>
                <a:spcPct val="95000"/>
              </a:lnSpc>
            </a:pPr>
            <a:endParaRPr lang="ja-JP" altLang="en-US" sz="1000">
              <a:solidFill>
                <a:srgbClr val="DDDDDD"/>
              </a:solidFill>
              <a:ea typeface="ＭＳ Ｐゴシック" pitchFamily="-107" charset="-128"/>
            </a:endParaRPr>
          </a:p>
        </p:txBody>
      </p:sp>
      <p:sp>
        <p:nvSpPr>
          <p:cNvPr id="34820" name="Rectangle 1"/>
          <p:cNvSpPr>
            <a:spLocks noGrp="1" noChangeArrowheads="1"/>
          </p:cNvSpPr>
          <p:nvPr>
            <p:ph type="ctrTitle" idx="4294967295"/>
          </p:nvPr>
        </p:nvSpPr>
        <p:spPr>
          <a:xfrm>
            <a:off x="580073" y="45720"/>
            <a:ext cx="7912418" cy="747237"/>
          </a:xfrm>
        </p:spPr>
        <p:txBody>
          <a:bodyPr lIns="0" tIns="0" rIns="0" bIns="0" anchor="b"/>
          <a:lstStyle/>
          <a:p>
            <a:pPr eaLnBrk="1" hangingPunct="1">
              <a:lnSpc>
                <a:spcPct val="95000"/>
              </a:lnSpc>
            </a:pPr>
            <a:r>
              <a:rPr lang="en-US" altLang="ja-JP" sz="3500" b="1">
                <a:solidFill>
                  <a:srgbClr val="FFFFFF"/>
                </a:solidFill>
                <a:latin typeface="Arial" charset="0"/>
                <a:ea typeface="ＭＳ Ｐゴシック" pitchFamily="-107" charset="-128"/>
              </a:rPr>
              <a:t>After Action Review (AAR)</a:t>
            </a:r>
          </a:p>
        </p:txBody>
      </p:sp>
      <p:sp>
        <p:nvSpPr>
          <p:cNvPr id="34821" name="Text Box 5"/>
          <p:cNvSpPr txBox="1">
            <a:spLocks noChangeArrowheads="1"/>
          </p:cNvSpPr>
          <p:nvPr/>
        </p:nvSpPr>
        <p:spPr bwMode="auto">
          <a:xfrm>
            <a:off x="891540" y="1485668"/>
            <a:ext cx="7726680" cy="263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4161750" indent="-24161750" eaLnBrk="0" hangingPunct="0">
              <a:defRPr>
                <a:solidFill>
                  <a:schemeClr val="tx1"/>
                </a:solidFill>
                <a:latin typeface="Arial" charset="0"/>
              </a:defRPr>
            </a:lvl1pPr>
            <a:lvl2pPr indent="-342900" eaLnBrk="0" hangingPunct="0">
              <a:defRPr>
                <a:solidFill>
                  <a:schemeClr val="tx1"/>
                </a:solidFill>
                <a:latin typeface="Arial" charset="0"/>
              </a:defRPr>
            </a:lvl2pPr>
            <a:lvl3pPr marL="1028700" indent="-4572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95000"/>
              </a:lnSpc>
              <a:spcAft>
                <a:spcPts val="1080"/>
              </a:spcAft>
              <a:buClr>
                <a:srgbClr val="000066"/>
              </a:buClr>
              <a:buSzPct val="100000"/>
              <a:buFontTx/>
              <a:buChar char="•"/>
            </a:pPr>
            <a:r>
              <a:rPr lang="en-US" altLang="ja-JP" sz="2200">
                <a:solidFill>
                  <a:schemeClr val="accent2"/>
                </a:solidFill>
                <a:ea typeface="ＭＳ Ｐゴシック" pitchFamily="-107" charset="-128"/>
              </a:rPr>
              <a:t>The following questions can be used to conduct the AAR:</a:t>
            </a:r>
          </a:p>
          <a:p>
            <a:pPr lvl="2" eaLnBrk="1" hangingPunct="1">
              <a:lnSpc>
                <a:spcPct val="95000"/>
              </a:lnSpc>
              <a:spcAft>
                <a:spcPts val="1080"/>
              </a:spcAft>
              <a:buClr>
                <a:srgbClr val="000066"/>
              </a:buClr>
              <a:buSzPct val="100000"/>
              <a:buFont typeface="Times New Roman" pitchFamily="18" charset="0"/>
              <a:buAutoNum type="arabicPeriod"/>
            </a:pPr>
            <a:r>
              <a:rPr lang="en-US" altLang="ja-JP" sz="2200">
                <a:solidFill>
                  <a:schemeClr val="accent2"/>
                </a:solidFill>
                <a:ea typeface="ＭＳ Ｐゴシック" pitchFamily="-107" charset="-128"/>
              </a:rPr>
              <a:t>What was expected to happen?</a:t>
            </a:r>
          </a:p>
          <a:p>
            <a:pPr lvl="2" eaLnBrk="1" hangingPunct="1">
              <a:lnSpc>
                <a:spcPct val="95000"/>
              </a:lnSpc>
              <a:spcAft>
                <a:spcPts val="1080"/>
              </a:spcAft>
              <a:buClr>
                <a:srgbClr val="000066"/>
              </a:buClr>
              <a:buSzPct val="100000"/>
              <a:buFont typeface="Times New Roman" pitchFamily="18" charset="0"/>
              <a:buAutoNum type="arabicPeriod"/>
            </a:pPr>
            <a:r>
              <a:rPr lang="en-US" altLang="ja-JP" sz="2200">
                <a:solidFill>
                  <a:schemeClr val="accent2"/>
                </a:solidFill>
                <a:ea typeface="ＭＳ Ｐゴシック" pitchFamily="-107" charset="-128"/>
              </a:rPr>
              <a:t>What actually happened?</a:t>
            </a:r>
          </a:p>
          <a:p>
            <a:pPr lvl="2" eaLnBrk="1" hangingPunct="1">
              <a:lnSpc>
                <a:spcPct val="95000"/>
              </a:lnSpc>
              <a:spcAft>
                <a:spcPts val="1080"/>
              </a:spcAft>
              <a:buClr>
                <a:srgbClr val="000066"/>
              </a:buClr>
              <a:buSzPct val="100000"/>
              <a:buFont typeface="Times New Roman" pitchFamily="18" charset="0"/>
              <a:buAutoNum type="arabicPeriod"/>
            </a:pPr>
            <a:r>
              <a:rPr lang="en-US" altLang="ja-JP" sz="2200">
                <a:solidFill>
                  <a:schemeClr val="accent2"/>
                </a:solidFill>
                <a:ea typeface="ＭＳ Ｐゴシック" pitchFamily="-107" charset="-128"/>
              </a:rPr>
              <a:t>What went well and why?</a:t>
            </a:r>
          </a:p>
          <a:p>
            <a:pPr lvl="2" eaLnBrk="1" hangingPunct="1">
              <a:lnSpc>
                <a:spcPct val="95000"/>
              </a:lnSpc>
              <a:spcAft>
                <a:spcPts val="1080"/>
              </a:spcAft>
              <a:buClr>
                <a:srgbClr val="000066"/>
              </a:buClr>
              <a:buSzPct val="100000"/>
              <a:buFont typeface="Times New Roman" pitchFamily="18" charset="0"/>
              <a:buAutoNum type="arabicPeriod"/>
            </a:pPr>
            <a:r>
              <a:rPr lang="en-US" altLang="ja-JP" sz="2200">
                <a:solidFill>
                  <a:schemeClr val="accent2"/>
                </a:solidFill>
                <a:ea typeface="ＭＳ Ｐゴシック" pitchFamily="-107" charset="-128"/>
              </a:rPr>
              <a:t>What can be improved and how?</a:t>
            </a:r>
          </a:p>
          <a:p>
            <a:pPr lvl="2" eaLnBrk="1" hangingPunct="1">
              <a:lnSpc>
                <a:spcPct val="95000"/>
              </a:lnSpc>
              <a:spcAft>
                <a:spcPts val="1080"/>
              </a:spcAft>
              <a:buClr>
                <a:srgbClr val="000066"/>
              </a:buClr>
              <a:buSzPct val="100000"/>
              <a:buFont typeface="Times New Roman" pitchFamily="18" charset="0"/>
              <a:buAutoNum type="arabicPeriod"/>
            </a:pPr>
            <a:r>
              <a:rPr lang="en-US" altLang="ja-JP" sz="2200">
                <a:solidFill>
                  <a:schemeClr val="accent2"/>
                </a:solidFill>
                <a:ea typeface="ＭＳ Ｐゴシック" pitchFamily="-107" charset="-128"/>
              </a:rPr>
              <a:t>What are the lessons that can be used in the future?</a:t>
            </a:r>
          </a:p>
        </p:txBody>
      </p:sp>
    </p:spTree>
    <p:extLst>
      <p:ext uri="{BB962C8B-B14F-4D97-AF65-F5344CB8AC3E}">
        <p14:creationId xmlns:p14="http://schemas.microsoft.com/office/powerpoint/2010/main" val="530330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48D5745A-9F38-407A-8793-1A55F9D2737A}" type="slidenum">
              <a:rPr lang="en-US" altLang="en-US"/>
              <a:pPr>
                <a:defRPr/>
              </a:pPr>
              <a:t>34</a:t>
            </a:fld>
            <a:endParaRPr lang="en-US" altLang="en-US"/>
          </a:p>
        </p:txBody>
      </p:sp>
      <p:sp>
        <p:nvSpPr>
          <p:cNvPr id="35843" name="Rectangle 1"/>
          <p:cNvSpPr>
            <a:spLocks noGrp="1" noChangeArrowheads="1"/>
          </p:cNvSpPr>
          <p:nvPr>
            <p:ph type="ctrTitle" idx="4294967295"/>
          </p:nvPr>
        </p:nvSpPr>
        <p:spPr>
          <a:xfrm>
            <a:off x="685800" y="2130267"/>
            <a:ext cx="7772400" cy="1470183"/>
          </a:xfrm>
        </p:spPr>
        <p:txBody>
          <a:bodyPr lIns="82296" tIns="41148" rIns="82296" bIns="41148" anchor="ctr"/>
          <a:lstStyle/>
          <a:p>
            <a:pPr eaLnBrk="1" hangingPunct="1"/>
            <a:r>
              <a:rPr lang="en-US" altLang="ja-JP" sz="5600">
                <a:ea typeface="ＭＳ Ｐゴシック" pitchFamily="-107" charset="-128"/>
              </a:rPr>
              <a:t>6. Expertise Locator</a:t>
            </a:r>
          </a:p>
        </p:txBody>
      </p:sp>
    </p:spTree>
    <p:extLst>
      <p:ext uri="{BB962C8B-B14F-4D97-AF65-F5344CB8AC3E}">
        <p14:creationId xmlns:p14="http://schemas.microsoft.com/office/powerpoint/2010/main" val="1280131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3D78437A-4439-47F5-AAE7-F9F920D22865}" type="slidenum">
              <a:rPr lang="en-US" altLang="en-US"/>
              <a:pPr>
                <a:defRPr/>
              </a:pPr>
              <a:t>35</a:t>
            </a:fld>
            <a:endParaRPr lang="en-US" altLang="en-US"/>
          </a:p>
        </p:txBody>
      </p:sp>
      <p:sp>
        <p:nvSpPr>
          <p:cNvPr id="36867"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latin typeface="Times New Roman" pitchFamily="18" charset="0"/>
              <a:ea typeface="ＭＳ Ｐゴシック" pitchFamily="-107" charset="-128"/>
            </a:endParaRPr>
          </a:p>
          <a:p>
            <a:pPr eaLnBrk="1" hangingPunct="1">
              <a:lnSpc>
                <a:spcPct val="95000"/>
              </a:lnSpc>
            </a:pPr>
            <a:endParaRPr lang="en-US" altLang="ja-JP" sz="1000">
              <a:solidFill>
                <a:srgbClr val="DDDDDD"/>
              </a:solidFill>
              <a:ea typeface="ＭＳ Ｐゴシック" pitchFamily="-107" charset="-128"/>
            </a:endParaRPr>
          </a:p>
        </p:txBody>
      </p:sp>
      <p:sp>
        <p:nvSpPr>
          <p:cNvPr id="36868" name="Text Box 5"/>
          <p:cNvSpPr txBox="1">
            <a:spLocks noChangeArrowheads="1"/>
          </p:cNvSpPr>
          <p:nvPr/>
        </p:nvSpPr>
        <p:spPr bwMode="auto">
          <a:xfrm>
            <a:off x="580073" y="411480"/>
            <a:ext cx="7912418" cy="38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2600" b="1">
                <a:solidFill>
                  <a:srgbClr val="FFFFFF"/>
                </a:solidFill>
                <a:ea typeface="ＭＳ Ｐゴシック" pitchFamily="-107" charset="-128"/>
              </a:rPr>
              <a:t>Expertise Locator (Who’s Who)</a:t>
            </a:r>
          </a:p>
        </p:txBody>
      </p:sp>
      <p:sp>
        <p:nvSpPr>
          <p:cNvPr id="36869" name="Text Box 6"/>
          <p:cNvSpPr txBox="1">
            <a:spLocks noChangeArrowheads="1"/>
          </p:cNvSpPr>
          <p:nvPr/>
        </p:nvSpPr>
        <p:spPr bwMode="auto">
          <a:xfrm>
            <a:off x="954405" y="1477328"/>
            <a:ext cx="6896577"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50000"/>
              </a:lnSpc>
              <a:buClr>
                <a:srgbClr val="000066"/>
              </a:buClr>
              <a:buSzPct val="100000"/>
              <a:buFontTx/>
              <a:buChar char="•"/>
            </a:pPr>
            <a:r>
              <a:rPr lang="en-US" altLang="ja-JP" sz="2200">
                <a:solidFill>
                  <a:schemeClr val="accent2"/>
                </a:solidFill>
                <a:ea typeface="ＭＳ Ｐゴシック" pitchFamily="-107" charset="-128"/>
              </a:rPr>
              <a:t>What is Expertise Locator?</a:t>
            </a:r>
            <a:endParaRPr lang="en-US" altLang="ja-JP" sz="2200">
              <a:solidFill>
                <a:schemeClr val="accent2"/>
              </a:solidFill>
              <a:latin typeface="Times New Roman" pitchFamily="18" charset="0"/>
              <a:ea typeface="ＭＳ Ｐゴシック" pitchFamily="-107" charset="-128"/>
            </a:endParaRPr>
          </a:p>
          <a:p>
            <a:pPr lvl="1" eaLnBrk="1" hangingPunct="1">
              <a:lnSpc>
                <a:spcPct val="150000"/>
              </a:lnSpc>
              <a:buClr>
                <a:srgbClr val="000066"/>
              </a:buClr>
              <a:buSzPct val="100000"/>
              <a:buFontTx/>
              <a:buChar char="•"/>
            </a:pPr>
            <a:r>
              <a:rPr lang="en-US" altLang="ja-JP" sz="2200">
                <a:solidFill>
                  <a:schemeClr val="accent2"/>
                </a:solidFill>
                <a:ea typeface="ＭＳ Ｐゴシック" pitchFamily="-107" charset="-128"/>
              </a:rPr>
              <a:t>Why Expertise Locator? / Why for SMEs?</a:t>
            </a:r>
            <a:endParaRPr lang="en-US" altLang="ja-JP" sz="2200">
              <a:solidFill>
                <a:schemeClr val="accent2"/>
              </a:solidFill>
              <a:latin typeface="Times New Roman" pitchFamily="18" charset="0"/>
              <a:ea typeface="ＭＳ Ｐゴシック" pitchFamily="-107" charset="-128"/>
            </a:endParaRPr>
          </a:p>
          <a:p>
            <a:pPr lvl="1" eaLnBrk="1" hangingPunct="1">
              <a:lnSpc>
                <a:spcPct val="150000"/>
              </a:lnSpc>
              <a:buClr>
                <a:srgbClr val="000066"/>
              </a:buClr>
              <a:buSzPct val="100000"/>
              <a:buFontTx/>
              <a:buChar char="•"/>
            </a:pPr>
            <a:r>
              <a:rPr lang="en-US" altLang="ja-JP" sz="2200">
                <a:solidFill>
                  <a:schemeClr val="accent2"/>
                </a:solidFill>
                <a:ea typeface="ＭＳ Ｐゴシック" pitchFamily="-107" charset="-128"/>
              </a:rPr>
              <a:t>How Expertise Locator looks like?</a:t>
            </a:r>
          </a:p>
          <a:p>
            <a:pPr lvl="1" eaLnBrk="1" hangingPunct="1">
              <a:lnSpc>
                <a:spcPct val="150000"/>
              </a:lnSpc>
              <a:buClr>
                <a:srgbClr val="000066"/>
              </a:buClr>
              <a:buSzPct val="100000"/>
              <a:buFontTx/>
              <a:buChar char="•"/>
            </a:pPr>
            <a:r>
              <a:rPr lang="en-US" altLang="ja-JP" sz="2200">
                <a:solidFill>
                  <a:schemeClr val="accent2"/>
                </a:solidFill>
                <a:ea typeface="ＭＳ Ｐゴシック" pitchFamily="-107" charset="-128"/>
              </a:rPr>
              <a:t>How to build and use Expertise Locator?</a:t>
            </a:r>
          </a:p>
          <a:p>
            <a:pPr lvl="1" eaLnBrk="1" hangingPunct="1">
              <a:lnSpc>
                <a:spcPct val="150000"/>
              </a:lnSpc>
              <a:buClr>
                <a:srgbClr val="000066"/>
              </a:buClr>
              <a:buSzPct val="100000"/>
              <a:buFontTx/>
              <a:buChar char="•"/>
            </a:pPr>
            <a:r>
              <a:rPr lang="en-US" altLang="ja-JP" sz="2200">
                <a:solidFill>
                  <a:schemeClr val="accent2"/>
                </a:solidFill>
                <a:ea typeface="ＭＳ Ｐゴシック" pitchFamily="-107" charset="-128"/>
              </a:rPr>
              <a:t>When to use / not use?</a:t>
            </a:r>
            <a:endParaRPr lang="en-US" altLang="ja-JP" sz="2200">
              <a:solidFill>
                <a:schemeClr val="accent2"/>
              </a:solidFill>
              <a:latin typeface="Times New Roman" pitchFamily="18" charset="0"/>
              <a:ea typeface="ＭＳ Ｐゴシック" pitchFamily="-107" charset="-128"/>
            </a:endParaRPr>
          </a:p>
        </p:txBody>
      </p:sp>
      <p:sp>
        <p:nvSpPr>
          <p:cNvPr id="36870" name="Text Box 5"/>
          <p:cNvSpPr txBox="1">
            <a:spLocks noChangeArrowheads="1"/>
          </p:cNvSpPr>
          <p:nvPr/>
        </p:nvSpPr>
        <p:spPr bwMode="auto">
          <a:xfrm>
            <a:off x="2610327" y="482918"/>
            <a:ext cx="3886200" cy="631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solidFill>
                  <a:schemeClr val="accent2"/>
                </a:solidFill>
                <a:latin typeface="Times New Roman" pitchFamily="18" charset="0"/>
              </a:rPr>
              <a:t>6. Expertise Locator</a:t>
            </a:r>
          </a:p>
        </p:txBody>
      </p:sp>
    </p:spTree>
    <p:extLst>
      <p:ext uri="{BB962C8B-B14F-4D97-AF65-F5344CB8AC3E}">
        <p14:creationId xmlns:p14="http://schemas.microsoft.com/office/powerpoint/2010/main" val="2837599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4A9FE158-F6E2-42ED-9EA9-CA1A048ED96A}" type="slidenum">
              <a:rPr lang="en-US" altLang="en-US"/>
              <a:pPr>
                <a:defRPr/>
              </a:pPr>
              <a:t>36</a:t>
            </a:fld>
            <a:endParaRPr lang="en-US" altLang="en-US"/>
          </a:p>
        </p:txBody>
      </p:sp>
      <p:sp>
        <p:nvSpPr>
          <p:cNvPr id="37891"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latin typeface="Times New Roman" pitchFamily="18" charset="0"/>
              <a:ea typeface="ＭＳ Ｐゴシック" pitchFamily="-107" charset="-128"/>
            </a:endParaRPr>
          </a:p>
          <a:p>
            <a:pPr eaLnBrk="1" hangingPunct="1">
              <a:lnSpc>
                <a:spcPct val="95000"/>
              </a:lnSpc>
            </a:pPr>
            <a:endParaRPr lang="en-US" altLang="ja-JP" sz="1000">
              <a:solidFill>
                <a:srgbClr val="DDDDDD"/>
              </a:solidFill>
              <a:ea typeface="ＭＳ Ｐゴシック" pitchFamily="-107" charset="-128"/>
            </a:endParaRPr>
          </a:p>
        </p:txBody>
      </p:sp>
      <p:sp>
        <p:nvSpPr>
          <p:cNvPr id="37892" name="Rectangle 1"/>
          <p:cNvSpPr>
            <a:spLocks noGrp="1" noChangeArrowheads="1"/>
          </p:cNvSpPr>
          <p:nvPr>
            <p:ph type="ctrTitle" idx="4294967295"/>
          </p:nvPr>
        </p:nvSpPr>
        <p:spPr>
          <a:xfrm>
            <a:off x="580073" y="45720"/>
            <a:ext cx="7912418" cy="747237"/>
          </a:xfrm>
        </p:spPr>
        <p:txBody>
          <a:bodyPr lIns="0" tIns="0" rIns="0" bIns="0" anchor="b"/>
          <a:lstStyle/>
          <a:p>
            <a:pPr eaLnBrk="1" hangingPunct="1">
              <a:lnSpc>
                <a:spcPct val="95000"/>
              </a:lnSpc>
            </a:pPr>
            <a:r>
              <a:rPr lang="en-US" altLang="ja-JP" sz="3500" b="1">
                <a:solidFill>
                  <a:srgbClr val="FFFFFF"/>
                </a:solidFill>
                <a:latin typeface="Arial" charset="0"/>
                <a:ea typeface="ＭＳ Ｐゴシック" pitchFamily="-107" charset="-128"/>
              </a:rPr>
              <a:t>Expertise Locator (Who’s Who)</a:t>
            </a:r>
          </a:p>
        </p:txBody>
      </p:sp>
      <p:sp>
        <p:nvSpPr>
          <p:cNvPr id="37893" name="Text Box 5"/>
          <p:cNvSpPr txBox="1">
            <a:spLocks noChangeArrowheads="1"/>
          </p:cNvSpPr>
          <p:nvPr/>
        </p:nvSpPr>
        <p:spPr bwMode="auto">
          <a:xfrm>
            <a:off x="678657" y="1771650"/>
            <a:ext cx="7799546" cy="150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540"/>
              </a:spcBef>
              <a:buFont typeface="Arial" charset="0"/>
              <a:buChar char="•"/>
            </a:pPr>
            <a:r>
              <a:rPr lang="ja-JP" altLang="en-US">
                <a:solidFill>
                  <a:srgbClr val="000000"/>
                </a:solidFill>
                <a:ea typeface="ＭＳ Ｐゴシック" pitchFamily="-107" charset="-128"/>
              </a:rPr>
              <a:t> </a:t>
            </a:r>
            <a:r>
              <a:rPr lang="en-US" altLang="ja-JP">
                <a:solidFill>
                  <a:schemeClr val="accent2"/>
                </a:solidFill>
                <a:ea typeface="ＭＳ Ｐゴシック" pitchFamily="-107" charset="-128"/>
              </a:rPr>
              <a:t>Expertise Locator (Expert Locator, Who’s Who) is an IT tool to connect people who need knowledge and people who own the knowledge. </a:t>
            </a:r>
          </a:p>
          <a:p>
            <a:pPr eaLnBrk="1" hangingPunct="1">
              <a:spcBef>
                <a:spcPts val="540"/>
              </a:spcBef>
              <a:buFont typeface="Arial" charset="0"/>
              <a:buChar char="•"/>
            </a:pPr>
            <a:r>
              <a:rPr lang="en-US" altLang="ja-JP">
                <a:solidFill>
                  <a:schemeClr val="accent2"/>
                </a:solidFill>
                <a:ea typeface="ＭＳ Ｐゴシック" pitchFamily="-107" charset="-128"/>
              </a:rPr>
              <a:t> It also helps building a new team/project by finding right people.</a:t>
            </a:r>
          </a:p>
          <a:p>
            <a:pPr eaLnBrk="1" hangingPunct="1">
              <a:spcBef>
                <a:spcPts val="540"/>
              </a:spcBef>
              <a:buFont typeface="Arial" charset="0"/>
              <a:buChar char="•"/>
            </a:pPr>
            <a:r>
              <a:rPr lang="en-US" altLang="ja-JP">
                <a:solidFill>
                  <a:schemeClr val="accent2"/>
                </a:solidFill>
                <a:ea typeface="ＭＳ Ｐゴシック" pitchFamily="-107" charset="-128"/>
              </a:rPr>
              <a:t> It can be simple electronic yellow pages or a combination of IT and people (often called Knowledge Brokers) who support finding and connecting people.</a:t>
            </a:r>
          </a:p>
        </p:txBody>
      </p:sp>
      <p:sp>
        <p:nvSpPr>
          <p:cNvPr id="37894" name="Text Box 6"/>
          <p:cNvSpPr txBox="1">
            <a:spLocks noChangeArrowheads="1"/>
          </p:cNvSpPr>
          <p:nvPr/>
        </p:nvSpPr>
        <p:spPr bwMode="auto">
          <a:xfrm>
            <a:off x="942975" y="829792"/>
            <a:ext cx="76923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50000"/>
              </a:lnSpc>
              <a:buClr>
                <a:srgbClr val="000066"/>
              </a:buClr>
              <a:buSzPct val="100000"/>
              <a:buFont typeface="Wingdings" pitchFamily="2" charset="2"/>
              <a:buNone/>
            </a:pPr>
            <a:r>
              <a:rPr lang="en-US" altLang="ja-JP" sz="2200">
                <a:solidFill>
                  <a:schemeClr val="accent2"/>
                </a:solidFill>
                <a:ea typeface="ＭＳ Ｐゴシック" pitchFamily="-107" charset="-128"/>
              </a:rPr>
              <a:t>What is Expertise Locator?</a:t>
            </a:r>
            <a:endParaRPr lang="en-US" altLang="ja-JP" sz="2200">
              <a:solidFill>
                <a:schemeClr val="accent2"/>
              </a:solidFill>
              <a:latin typeface="Times New Roman" pitchFamily="18" charset="0"/>
              <a:ea typeface="ＭＳ Ｐゴシック" pitchFamily="-107" charset="-128"/>
            </a:endParaRPr>
          </a:p>
        </p:txBody>
      </p:sp>
      <p:pic>
        <p:nvPicPr>
          <p:cNvPr id="37895" name="Picture 6" descr="D:\Publication&amp;GlobalContribution\2009APO_KMTools&amp;Techuniques\clip_image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025" y="3543300"/>
            <a:ext cx="4166235" cy="296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424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46C746E1-6267-4441-8F91-17848E15AADF}" type="slidenum">
              <a:rPr lang="en-US" altLang="en-US"/>
              <a:pPr>
                <a:defRPr/>
              </a:pPr>
              <a:t>37</a:t>
            </a:fld>
            <a:endParaRPr lang="en-US" altLang="en-US"/>
          </a:p>
        </p:txBody>
      </p:sp>
      <p:sp>
        <p:nvSpPr>
          <p:cNvPr id="38915"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solidFill>
                <a:srgbClr val="000000"/>
              </a:solidFill>
              <a:latin typeface="Times New Roman" pitchFamily="18" charset="0"/>
              <a:ea typeface="ＭＳ Ｐゴシック" pitchFamily="-107" charset="-128"/>
            </a:endParaRPr>
          </a:p>
          <a:p>
            <a:pPr eaLnBrk="1" hangingPunct="1">
              <a:lnSpc>
                <a:spcPct val="95000"/>
              </a:lnSpc>
            </a:pPr>
            <a:endParaRPr lang="en-US" altLang="ja-JP" sz="1000">
              <a:solidFill>
                <a:srgbClr val="DDDDDD"/>
              </a:solidFill>
              <a:ea typeface="ＭＳ Ｐゴシック" pitchFamily="-107" charset="-128"/>
            </a:endParaRPr>
          </a:p>
        </p:txBody>
      </p:sp>
      <p:sp>
        <p:nvSpPr>
          <p:cNvPr id="38916" name="Rectangle 1"/>
          <p:cNvSpPr>
            <a:spLocks noGrp="1" noChangeArrowheads="1"/>
          </p:cNvSpPr>
          <p:nvPr>
            <p:ph type="ctrTitle" idx="4294967295"/>
          </p:nvPr>
        </p:nvSpPr>
        <p:spPr>
          <a:xfrm>
            <a:off x="580073" y="45720"/>
            <a:ext cx="7912418" cy="747237"/>
          </a:xfrm>
        </p:spPr>
        <p:txBody>
          <a:bodyPr lIns="0" tIns="0" rIns="0" bIns="0" anchor="b"/>
          <a:lstStyle/>
          <a:p>
            <a:pPr eaLnBrk="1" hangingPunct="1">
              <a:lnSpc>
                <a:spcPct val="95000"/>
              </a:lnSpc>
            </a:pPr>
            <a:r>
              <a:rPr lang="en-US" altLang="ja-JP" sz="3500" b="1">
                <a:solidFill>
                  <a:srgbClr val="FFFFFF"/>
                </a:solidFill>
                <a:latin typeface="Arial" charset="0"/>
                <a:ea typeface="ＭＳ Ｐゴシック" pitchFamily="-107" charset="-128"/>
              </a:rPr>
              <a:t>Expertise Locator (Who’s Who)</a:t>
            </a:r>
          </a:p>
        </p:txBody>
      </p:sp>
      <p:sp>
        <p:nvSpPr>
          <p:cNvPr id="38917" name="Text Box 5"/>
          <p:cNvSpPr txBox="1">
            <a:spLocks noChangeArrowheads="1"/>
          </p:cNvSpPr>
          <p:nvPr/>
        </p:nvSpPr>
        <p:spPr bwMode="auto">
          <a:xfrm>
            <a:off x="778669" y="1741647"/>
            <a:ext cx="7650956" cy="190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540"/>
              </a:spcBef>
              <a:buFont typeface="Arial" charset="0"/>
              <a:buChar char="•"/>
            </a:pPr>
            <a:r>
              <a:rPr lang="ja-JP" altLang="en-US">
                <a:solidFill>
                  <a:srgbClr val="000000"/>
                </a:solidFill>
                <a:ea typeface="ＭＳ Ｐゴシック" pitchFamily="-107" charset="-128"/>
              </a:rPr>
              <a:t> </a:t>
            </a:r>
            <a:r>
              <a:rPr lang="en-US" altLang="ja-JP">
                <a:solidFill>
                  <a:schemeClr val="accent2"/>
                </a:solidFill>
                <a:ea typeface="ＭＳ Ｐゴシック" pitchFamily="-107" charset="-128"/>
              </a:rPr>
              <a:t>Knowing who knows what is often more valuable than knowing how to do.</a:t>
            </a:r>
          </a:p>
          <a:p>
            <a:pPr lvl="1" eaLnBrk="1" hangingPunct="1">
              <a:spcBef>
                <a:spcPts val="270"/>
              </a:spcBef>
              <a:buFontTx/>
              <a:buChar char="-"/>
            </a:pPr>
            <a:r>
              <a:rPr lang="en-US" altLang="ja-JP">
                <a:solidFill>
                  <a:schemeClr val="accent2"/>
                </a:solidFill>
                <a:ea typeface="ＭＳ Ｐゴシック" pitchFamily="-107" charset="-128"/>
              </a:rPr>
              <a:t> To quickly solve any problem that you cannot solve by your own,</a:t>
            </a:r>
          </a:p>
          <a:p>
            <a:pPr lvl="1" eaLnBrk="1" hangingPunct="1">
              <a:spcBef>
                <a:spcPts val="270"/>
              </a:spcBef>
              <a:buFontTx/>
              <a:buChar char="-"/>
            </a:pPr>
            <a:r>
              <a:rPr lang="en-US" altLang="ja-JP">
                <a:solidFill>
                  <a:schemeClr val="accent2"/>
                </a:solidFill>
                <a:ea typeface="ＭＳ Ｐゴシック" pitchFamily="-107" charset="-128"/>
              </a:rPr>
              <a:t> to form a good team with right experts,</a:t>
            </a:r>
          </a:p>
          <a:p>
            <a:pPr lvl="1" eaLnBrk="1" hangingPunct="1">
              <a:spcBef>
                <a:spcPts val="270"/>
              </a:spcBef>
              <a:buFontTx/>
              <a:buChar char="-"/>
            </a:pPr>
            <a:r>
              <a:rPr lang="en-US" altLang="ja-JP">
                <a:solidFill>
                  <a:schemeClr val="accent2"/>
                </a:solidFill>
                <a:ea typeface="ＭＳ Ｐゴシック" pitchFamily="-107" charset="-128"/>
              </a:rPr>
              <a:t> to generate new ideas…</a:t>
            </a:r>
          </a:p>
          <a:p>
            <a:pPr lvl="1" eaLnBrk="1" hangingPunct="1">
              <a:spcBef>
                <a:spcPts val="540"/>
              </a:spcBef>
            </a:pPr>
            <a:r>
              <a:rPr lang="en-US" altLang="ja-JP">
                <a:solidFill>
                  <a:schemeClr val="accent2"/>
                </a:solidFill>
                <a:ea typeface="ＭＳ Ｐゴシック" pitchFamily="-107" charset="-128"/>
              </a:rPr>
              <a:t>there are many critical situations when you need to find right people.</a:t>
            </a:r>
          </a:p>
          <a:p>
            <a:pPr eaLnBrk="1" hangingPunct="1">
              <a:spcBef>
                <a:spcPts val="540"/>
              </a:spcBef>
            </a:pPr>
            <a:r>
              <a:rPr lang="en-US" altLang="ja-JP">
                <a:solidFill>
                  <a:schemeClr val="accent2"/>
                </a:solidFill>
                <a:ea typeface="ＭＳ Ｐゴシック" pitchFamily="-107" charset="-128"/>
              </a:rPr>
              <a:t>Expertise Locator helps finding and connecting right people.</a:t>
            </a:r>
          </a:p>
        </p:txBody>
      </p:sp>
      <p:sp>
        <p:nvSpPr>
          <p:cNvPr id="38918" name="Text Box 6"/>
          <p:cNvSpPr txBox="1">
            <a:spLocks noChangeArrowheads="1"/>
          </p:cNvSpPr>
          <p:nvPr/>
        </p:nvSpPr>
        <p:spPr bwMode="auto">
          <a:xfrm>
            <a:off x="971550" y="1158404"/>
            <a:ext cx="76923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50000"/>
              </a:lnSpc>
              <a:buClr>
                <a:srgbClr val="000066"/>
              </a:buClr>
              <a:buSzPct val="100000"/>
              <a:buFont typeface="Wingdings" pitchFamily="2" charset="2"/>
              <a:buNone/>
            </a:pPr>
            <a:r>
              <a:rPr lang="en-US" altLang="ja-JP" sz="2200">
                <a:solidFill>
                  <a:schemeClr val="accent2"/>
                </a:solidFill>
                <a:ea typeface="ＭＳ Ｐゴシック" pitchFamily="-107" charset="-128"/>
              </a:rPr>
              <a:t>Why Expertise Locator?</a:t>
            </a:r>
            <a:endParaRPr lang="en-US" altLang="ja-JP" sz="2200">
              <a:solidFill>
                <a:schemeClr val="accent2"/>
              </a:solidFill>
              <a:latin typeface="Times New Roman" pitchFamily="18" charset="0"/>
              <a:ea typeface="ＭＳ Ｐゴシック" pitchFamily="-107" charset="-128"/>
            </a:endParaRPr>
          </a:p>
        </p:txBody>
      </p:sp>
      <p:sp>
        <p:nvSpPr>
          <p:cNvPr id="38919" name="正方形/長方形 7"/>
          <p:cNvSpPr>
            <a:spLocks noChangeArrowheads="1"/>
          </p:cNvSpPr>
          <p:nvPr/>
        </p:nvSpPr>
        <p:spPr bwMode="auto">
          <a:xfrm>
            <a:off x="778669" y="4483418"/>
            <a:ext cx="7650956" cy="124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540"/>
              </a:spcBef>
              <a:buFont typeface="Arial" charset="0"/>
              <a:buChar char="•"/>
            </a:pPr>
            <a:r>
              <a:rPr lang="en-US" altLang="ja-JP">
                <a:solidFill>
                  <a:srgbClr val="000000"/>
                </a:solidFill>
                <a:ea typeface="ＭＳ Ｐゴシック" pitchFamily="-107" charset="-128"/>
              </a:rPr>
              <a:t> </a:t>
            </a:r>
            <a:r>
              <a:rPr lang="en-US" altLang="ja-JP">
                <a:solidFill>
                  <a:schemeClr val="accent2"/>
                </a:solidFill>
                <a:ea typeface="ＭＳ Ｐゴシック" pitchFamily="-107" charset="-128"/>
              </a:rPr>
              <a:t>To find right people among many SMEs, especially in the Knowledge Cluster </a:t>
            </a:r>
            <a:r>
              <a:rPr lang="en-US" altLang="ja-JP" i="1">
                <a:solidFill>
                  <a:schemeClr val="accent2"/>
                </a:solidFill>
                <a:ea typeface="ＭＳ Ｐゴシック" pitchFamily="-107" charset="-128"/>
              </a:rPr>
              <a:t>(refer “Knowledge Cluster” section.) </a:t>
            </a:r>
          </a:p>
          <a:p>
            <a:pPr eaLnBrk="1" hangingPunct="1">
              <a:spcBef>
                <a:spcPts val="540"/>
              </a:spcBef>
              <a:buFont typeface="Arial" charset="0"/>
              <a:buChar char="•"/>
            </a:pPr>
            <a:r>
              <a:rPr lang="en-US" altLang="ja-JP">
                <a:solidFill>
                  <a:schemeClr val="accent2"/>
                </a:solidFill>
                <a:ea typeface="ＭＳ Ｐゴシック" pitchFamily="-107" charset="-128"/>
              </a:rPr>
              <a:t> To support retaining and transferring key expertise owned by veteran people.</a:t>
            </a:r>
          </a:p>
        </p:txBody>
      </p:sp>
      <p:sp>
        <p:nvSpPr>
          <p:cNvPr id="38920" name="Text Box 6"/>
          <p:cNvSpPr txBox="1">
            <a:spLocks noChangeArrowheads="1"/>
          </p:cNvSpPr>
          <p:nvPr/>
        </p:nvSpPr>
        <p:spPr bwMode="auto">
          <a:xfrm>
            <a:off x="971550" y="3870172"/>
            <a:ext cx="76923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50000"/>
              </a:lnSpc>
              <a:buClr>
                <a:srgbClr val="000066"/>
              </a:buClr>
              <a:buSzPct val="100000"/>
              <a:buFont typeface="Wingdings" pitchFamily="2" charset="2"/>
              <a:buNone/>
            </a:pPr>
            <a:r>
              <a:rPr lang="en-US" altLang="ja-JP" sz="2200">
                <a:solidFill>
                  <a:schemeClr val="accent2"/>
                </a:solidFill>
                <a:ea typeface="ＭＳ Ｐゴシック" pitchFamily="-107" charset="-128"/>
              </a:rPr>
              <a:t>Why for SMEs?</a:t>
            </a:r>
            <a:endParaRPr lang="en-US" altLang="ja-JP" sz="2200">
              <a:solidFill>
                <a:schemeClr val="accent2"/>
              </a:solidFill>
              <a:latin typeface="Times New Roman" pitchFamily="18" charset="0"/>
              <a:ea typeface="ＭＳ Ｐゴシック" pitchFamily="-107" charset="-128"/>
            </a:endParaRPr>
          </a:p>
        </p:txBody>
      </p:sp>
    </p:spTree>
    <p:extLst>
      <p:ext uri="{BB962C8B-B14F-4D97-AF65-F5344CB8AC3E}">
        <p14:creationId xmlns:p14="http://schemas.microsoft.com/office/powerpoint/2010/main" val="665525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8891B145-9EAE-4253-A125-3B129137EF46}" type="slidenum">
              <a:rPr lang="en-US" altLang="en-US"/>
              <a:pPr>
                <a:defRPr/>
              </a:pPr>
              <a:t>38</a:t>
            </a:fld>
            <a:endParaRPr lang="en-US" altLang="en-US"/>
          </a:p>
        </p:txBody>
      </p:sp>
      <p:sp>
        <p:nvSpPr>
          <p:cNvPr id="39939"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solidFill>
                <a:srgbClr val="000000"/>
              </a:solidFill>
              <a:latin typeface="Times New Roman" pitchFamily="18" charset="0"/>
              <a:ea typeface="ＭＳ Ｐゴシック" pitchFamily="-107" charset="-128"/>
            </a:endParaRPr>
          </a:p>
          <a:p>
            <a:pPr eaLnBrk="1" hangingPunct="1">
              <a:lnSpc>
                <a:spcPct val="95000"/>
              </a:lnSpc>
            </a:pPr>
            <a:endParaRPr lang="en-US" altLang="ja-JP" sz="1000">
              <a:solidFill>
                <a:srgbClr val="DDDDDD"/>
              </a:solidFill>
              <a:ea typeface="ＭＳ Ｐゴシック" pitchFamily="-107" charset="-128"/>
            </a:endParaRPr>
          </a:p>
        </p:txBody>
      </p:sp>
      <p:sp>
        <p:nvSpPr>
          <p:cNvPr id="39940" name="Rectangle 1"/>
          <p:cNvSpPr>
            <a:spLocks noGrp="1" noChangeArrowheads="1"/>
          </p:cNvSpPr>
          <p:nvPr>
            <p:ph type="ctrTitle" idx="4294967295"/>
          </p:nvPr>
        </p:nvSpPr>
        <p:spPr>
          <a:xfrm>
            <a:off x="580073" y="45720"/>
            <a:ext cx="7912418" cy="747237"/>
          </a:xfrm>
        </p:spPr>
        <p:txBody>
          <a:bodyPr lIns="0" tIns="0" rIns="0" bIns="0" anchor="b"/>
          <a:lstStyle/>
          <a:p>
            <a:pPr eaLnBrk="1" hangingPunct="1">
              <a:lnSpc>
                <a:spcPct val="95000"/>
              </a:lnSpc>
            </a:pPr>
            <a:r>
              <a:rPr lang="en-US" altLang="ja-JP" sz="3500" b="1">
                <a:solidFill>
                  <a:srgbClr val="FFFFFF"/>
                </a:solidFill>
                <a:latin typeface="Arial" charset="0"/>
                <a:ea typeface="ＭＳ Ｐゴシック" pitchFamily="-107" charset="-128"/>
              </a:rPr>
              <a:t>Expertise Locator (Who’s Who)</a:t>
            </a:r>
          </a:p>
        </p:txBody>
      </p:sp>
      <p:sp>
        <p:nvSpPr>
          <p:cNvPr id="39941" name="Text Box 5"/>
          <p:cNvSpPr txBox="1">
            <a:spLocks noChangeArrowheads="1"/>
          </p:cNvSpPr>
          <p:nvPr/>
        </p:nvSpPr>
        <p:spPr bwMode="auto">
          <a:xfrm>
            <a:off x="304324" y="1885950"/>
            <a:ext cx="3021806" cy="283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26987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540"/>
              </a:spcBef>
              <a:spcAft>
                <a:spcPts val="540"/>
              </a:spcAft>
              <a:buFont typeface="Arial" charset="0"/>
              <a:buChar char="•"/>
            </a:pPr>
            <a:r>
              <a:rPr lang="ja-JP" altLang="en-US">
                <a:solidFill>
                  <a:srgbClr val="000000"/>
                </a:solidFill>
                <a:ea typeface="ＭＳ Ｐゴシック" pitchFamily="-107" charset="-128"/>
              </a:rPr>
              <a:t> </a:t>
            </a:r>
            <a:r>
              <a:rPr lang="en-US" altLang="ja-JP">
                <a:solidFill>
                  <a:srgbClr val="000000"/>
                </a:solidFill>
                <a:ea typeface="ＭＳ Ｐゴシック" pitchFamily="-107" charset="-128"/>
              </a:rPr>
              <a:t>It depends on types of knowledge/expertise a firm want to find and connect, but typical EL includes…</a:t>
            </a:r>
          </a:p>
          <a:p>
            <a:pPr lvl="1" eaLnBrk="1" hangingPunct="1"/>
            <a:r>
              <a:rPr lang="en-US" altLang="ja-JP">
                <a:solidFill>
                  <a:srgbClr val="000000"/>
                </a:solidFill>
                <a:ea typeface="ＭＳ Ｐゴシック" pitchFamily="-107" charset="-128"/>
              </a:rPr>
              <a:t>- name, photo</a:t>
            </a:r>
          </a:p>
          <a:p>
            <a:pPr lvl="1" eaLnBrk="1" hangingPunct="1">
              <a:buFontTx/>
              <a:buChar char="-"/>
            </a:pPr>
            <a:r>
              <a:rPr lang="en-US" altLang="ja-JP">
                <a:solidFill>
                  <a:srgbClr val="000000"/>
                </a:solidFill>
                <a:ea typeface="ＭＳ Ｐゴシック" pitchFamily="-107" charset="-128"/>
              </a:rPr>
              <a:t> contact</a:t>
            </a:r>
          </a:p>
          <a:p>
            <a:pPr lvl="1" eaLnBrk="1" hangingPunct="1">
              <a:buFontTx/>
              <a:buChar char="-"/>
            </a:pPr>
            <a:r>
              <a:rPr lang="en-US" altLang="ja-JP">
                <a:solidFill>
                  <a:srgbClr val="000000"/>
                </a:solidFill>
                <a:ea typeface="ＭＳ Ｐゴシック" pitchFamily="-107" charset="-128"/>
              </a:rPr>
              <a:t> experienced work/project</a:t>
            </a:r>
          </a:p>
          <a:p>
            <a:pPr lvl="1" eaLnBrk="1" hangingPunct="1">
              <a:buFontTx/>
              <a:buChar char="-"/>
            </a:pPr>
            <a:r>
              <a:rPr lang="en-US" altLang="ja-JP">
                <a:solidFill>
                  <a:srgbClr val="000000"/>
                </a:solidFill>
                <a:ea typeface="ＭＳ Ｐゴシック" pitchFamily="-107" charset="-128"/>
              </a:rPr>
              <a:t> key competences</a:t>
            </a:r>
          </a:p>
          <a:p>
            <a:pPr lvl="1" eaLnBrk="1" hangingPunct="1">
              <a:buFontTx/>
              <a:buChar char="-"/>
            </a:pPr>
            <a:r>
              <a:rPr lang="en-US" altLang="ja-JP">
                <a:solidFill>
                  <a:srgbClr val="000000"/>
                </a:solidFill>
                <a:ea typeface="ＭＳ Ｐゴシック" pitchFamily="-107" charset="-128"/>
              </a:rPr>
              <a:t> education/training</a:t>
            </a:r>
          </a:p>
          <a:p>
            <a:pPr lvl="1" eaLnBrk="1" hangingPunct="1">
              <a:buFontTx/>
              <a:buChar char="-"/>
            </a:pPr>
            <a:r>
              <a:rPr lang="en-US" altLang="ja-JP">
                <a:solidFill>
                  <a:srgbClr val="000000"/>
                </a:solidFill>
                <a:ea typeface="ＭＳ Ｐゴシック" pitchFamily="-107" charset="-128"/>
              </a:rPr>
              <a:t> human network</a:t>
            </a:r>
          </a:p>
        </p:txBody>
      </p:sp>
      <p:sp>
        <p:nvSpPr>
          <p:cNvPr id="39942" name="Text Box 6"/>
          <p:cNvSpPr txBox="1">
            <a:spLocks noChangeArrowheads="1"/>
          </p:cNvSpPr>
          <p:nvPr/>
        </p:nvSpPr>
        <p:spPr bwMode="auto">
          <a:xfrm>
            <a:off x="971550" y="1158404"/>
            <a:ext cx="76923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50000"/>
              </a:lnSpc>
              <a:buClr>
                <a:srgbClr val="000066"/>
              </a:buClr>
              <a:buSzPct val="100000"/>
              <a:buFont typeface="Wingdings" pitchFamily="2" charset="2"/>
              <a:buNone/>
            </a:pPr>
            <a:r>
              <a:rPr lang="en-US" altLang="ja-JP" sz="2200">
                <a:solidFill>
                  <a:srgbClr val="000066"/>
                </a:solidFill>
                <a:ea typeface="ＭＳ Ｐゴシック" pitchFamily="-107" charset="-128"/>
              </a:rPr>
              <a:t>How Expertise Locator looks like?</a:t>
            </a:r>
            <a:endParaRPr lang="en-US" altLang="ja-JP" sz="2200">
              <a:solidFill>
                <a:srgbClr val="000000"/>
              </a:solidFill>
              <a:latin typeface="Times New Roman" pitchFamily="18" charset="0"/>
              <a:ea typeface="ＭＳ Ｐゴシック" pitchFamily="-107" charset="-128"/>
            </a:endParaRPr>
          </a:p>
        </p:txBody>
      </p:sp>
      <p:pic>
        <p:nvPicPr>
          <p:cNvPr id="39943" name="Picture 6" descr="D:\Publication&amp;GlobalContribution\2009APO_KMTools&amp;Techuniques\clip_image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418" y="2263140"/>
            <a:ext cx="5704999" cy="405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792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D86A0725-A4B9-46C2-8EBA-1441137488F1}" type="slidenum">
              <a:rPr lang="en-US" altLang="en-US"/>
              <a:pPr>
                <a:defRPr/>
              </a:pPr>
              <a:t>39</a:t>
            </a:fld>
            <a:endParaRPr lang="en-US" altLang="en-US"/>
          </a:p>
        </p:txBody>
      </p:sp>
      <p:sp>
        <p:nvSpPr>
          <p:cNvPr id="40963"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solidFill>
                <a:srgbClr val="000000"/>
              </a:solidFill>
              <a:latin typeface="Times New Roman" pitchFamily="18" charset="0"/>
              <a:ea typeface="ＭＳ Ｐゴシック" pitchFamily="-107" charset="-128"/>
            </a:endParaRPr>
          </a:p>
          <a:p>
            <a:pPr eaLnBrk="1" hangingPunct="1">
              <a:lnSpc>
                <a:spcPct val="95000"/>
              </a:lnSpc>
            </a:pPr>
            <a:endParaRPr lang="en-US" altLang="ja-JP" sz="1000">
              <a:solidFill>
                <a:srgbClr val="DDDDDD"/>
              </a:solidFill>
              <a:ea typeface="ＭＳ Ｐゴシック" pitchFamily="-107" charset="-128"/>
            </a:endParaRPr>
          </a:p>
        </p:txBody>
      </p:sp>
      <p:sp>
        <p:nvSpPr>
          <p:cNvPr id="40964" name="Rectangle 1"/>
          <p:cNvSpPr>
            <a:spLocks noGrp="1" noChangeArrowheads="1"/>
          </p:cNvSpPr>
          <p:nvPr>
            <p:ph type="ctrTitle" idx="4294967295"/>
          </p:nvPr>
        </p:nvSpPr>
        <p:spPr>
          <a:xfrm>
            <a:off x="580073" y="45720"/>
            <a:ext cx="7912418" cy="747237"/>
          </a:xfrm>
        </p:spPr>
        <p:txBody>
          <a:bodyPr lIns="0" tIns="0" rIns="0" bIns="0" anchor="b"/>
          <a:lstStyle/>
          <a:p>
            <a:pPr eaLnBrk="1" hangingPunct="1">
              <a:lnSpc>
                <a:spcPct val="95000"/>
              </a:lnSpc>
            </a:pPr>
            <a:r>
              <a:rPr lang="en-US" altLang="ja-JP" sz="3500" b="1">
                <a:solidFill>
                  <a:srgbClr val="FFFFFF"/>
                </a:solidFill>
                <a:latin typeface="Arial" charset="0"/>
                <a:ea typeface="ＭＳ Ｐゴシック" pitchFamily="-107" charset="-128"/>
              </a:rPr>
              <a:t>Expertise Locator (Who’s Who)</a:t>
            </a:r>
          </a:p>
        </p:txBody>
      </p:sp>
      <p:sp>
        <p:nvSpPr>
          <p:cNvPr id="40965" name="Text Box 5"/>
          <p:cNvSpPr txBox="1">
            <a:spLocks noChangeArrowheads="1"/>
          </p:cNvSpPr>
          <p:nvPr/>
        </p:nvSpPr>
        <p:spPr bwMode="auto">
          <a:xfrm>
            <a:off x="778669" y="1741647"/>
            <a:ext cx="7650956" cy="349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540"/>
              </a:spcBef>
            </a:pPr>
            <a:r>
              <a:rPr lang="en-US" altLang="ja-JP" b="1">
                <a:solidFill>
                  <a:schemeClr val="accent2"/>
                </a:solidFill>
                <a:ea typeface="ＭＳ Ｐゴシック" pitchFamily="-107" charset="-128"/>
              </a:rPr>
              <a:t>&lt;Usage&gt;</a:t>
            </a:r>
          </a:p>
          <a:p>
            <a:pPr eaLnBrk="1" hangingPunct="1">
              <a:spcBef>
                <a:spcPts val="540"/>
              </a:spcBef>
            </a:pPr>
            <a:r>
              <a:rPr lang="en-US" altLang="ja-JP">
                <a:solidFill>
                  <a:schemeClr val="accent2"/>
                </a:solidFill>
                <a:ea typeface="ＭＳ Ｐゴシック" pitchFamily="-107" charset="-128"/>
              </a:rPr>
              <a:t>When you want to find someone who has certain knowledge, you access Expertise Locator and insert key words to find the right person.</a:t>
            </a:r>
          </a:p>
          <a:p>
            <a:pPr eaLnBrk="1" hangingPunct="1">
              <a:spcBef>
                <a:spcPts val="540"/>
              </a:spcBef>
            </a:pPr>
            <a:r>
              <a:rPr lang="en-US" altLang="ja-JP">
                <a:solidFill>
                  <a:schemeClr val="accent2"/>
                </a:solidFill>
                <a:ea typeface="ＭＳ Ｐゴシック" pitchFamily="-107" charset="-128"/>
              </a:rPr>
              <a:t> </a:t>
            </a:r>
          </a:p>
          <a:p>
            <a:pPr eaLnBrk="1" hangingPunct="1">
              <a:spcBef>
                <a:spcPts val="540"/>
              </a:spcBef>
            </a:pPr>
            <a:r>
              <a:rPr lang="en-US" altLang="ja-JP" b="1">
                <a:solidFill>
                  <a:schemeClr val="accent2"/>
                </a:solidFill>
                <a:ea typeface="ＭＳ Ｐゴシック" pitchFamily="-107" charset="-128"/>
              </a:rPr>
              <a:t>&lt;Building&gt;</a:t>
            </a:r>
            <a:endParaRPr lang="en-US" altLang="ja-JP">
              <a:solidFill>
                <a:schemeClr val="accent2"/>
              </a:solidFill>
              <a:ea typeface="ＭＳ Ｐゴシック" pitchFamily="-107" charset="-128"/>
            </a:endParaRPr>
          </a:p>
          <a:p>
            <a:pPr eaLnBrk="1" hangingPunct="1">
              <a:lnSpc>
                <a:spcPct val="150000"/>
              </a:lnSpc>
              <a:spcBef>
                <a:spcPts val="540"/>
              </a:spcBef>
            </a:pPr>
            <a:r>
              <a:rPr lang="en-US" altLang="ja-JP">
                <a:solidFill>
                  <a:schemeClr val="accent2"/>
                </a:solidFill>
                <a:ea typeface="ＭＳ Ｐゴシック" pitchFamily="-107" charset="-128"/>
              </a:rPr>
              <a:t>1. Define Objectives of KM</a:t>
            </a:r>
          </a:p>
          <a:p>
            <a:pPr eaLnBrk="1" hangingPunct="1">
              <a:lnSpc>
                <a:spcPct val="150000"/>
              </a:lnSpc>
              <a:spcBef>
                <a:spcPts val="540"/>
              </a:spcBef>
            </a:pPr>
            <a:r>
              <a:rPr lang="en-US" altLang="ja-JP">
                <a:solidFill>
                  <a:schemeClr val="accent2"/>
                </a:solidFill>
                <a:ea typeface="ＭＳ Ｐゴシック" pitchFamily="-107" charset="-128"/>
              </a:rPr>
              <a:t>2. Designing User’s Interface</a:t>
            </a:r>
          </a:p>
          <a:p>
            <a:pPr eaLnBrk="1" hangingPunct="1">
              <a:lnSpc>
                <a:spcPct val="150000"/>
              </a:lnSpc>
              <a:spcBef>
                <a:spcPts val="540"/>
              </a:spcBef>
            </a:pPr>
            <a:r>
              <a:rPr lang="en-US" altLang="ja-JP">
                <a:solidFill>
                  <a:schemeClr val="accent2"/>
                </a:solidFill>
                <a:ea typeface="ＭＳ Ｐゴシック" pitchFamily="-107" charset="-128"/>
              </a:rPr>
              <a:t>3. Registering User’s Expertise </a:t>
            </a:r>
          </a:p>
          <a:p>
            <a:pPr eaLnBrk="1" hangingPunct="1">
              <a:lnSpc>
                <a:spcPct val="150000"/>
              </a:lnSpc>
              <a:spcBef>
                <a:spcPts val="540"/>
              </a:spcBef>
            </a:pPr>
            <a:r>
              <a:rPr lang="en-US" altLang="ja-JP">
                <a:solidFill>
                  <a:schemeClr val="accent2"/>
                </a:solidFill>
                <a:ea typeface="ＭＳ Ｐゴシック" pitchFamily="-107" charset="-128"/>
              </a:rPr>
              <a:t>4. Maintain the system</a:t>
            </a:r>
          </a:p>
        </p:txBody>
      </p:sp>
      <p:sp>
        <p:nvSpPr>
          <p:cNvPr id="40966" name="Text Box 6"/>
          <p:cNvSpPr txBox="1">
            <a:spLocks noChangeArrowheads="1"/>
          </p:cNvSpPr>
          <p:nvPr/>
        </p:nvSpPr>
        <p:spPr bwMode="auto">
          <a:xfrm>
            <a:off x="942975" y="894086"/>
            <a:ext cx="76923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50000"/>
              </a:lnSpc>
              <a:buClr>
                <a:srgbClr val="000066"/>
              </a:buClr>
              <a:buSzPct val="100000"/>
              <a:buFont typeface="Wingdings" pitchFamily="2" charset="2"/>
              <a:buNone/>
            </a:pPr>
            <a:r>
              <a:rPr lang="en-US" altLang="ja-JP" sz="2200">
                <a:solidFill>
                  <a:schemeClr val="accent2"/>
                </a:solidFill>
                <a:ea typeface="ＭＳ Ｐゴシック" pitchFamily="-107" charset="-128"/>
              </a:rPr>
              <a:t>How to build and use Expertise Locator?</a:t>
            </a:r>
            <a:endParaRPr lang="en-US" altLang="ja-JP" sz="2200">
              <a:solidFill>
                <a:schemeClr val="accent2"/>
              </a:solidFill>
              <a:latin typeface="Times New Roman" pitchFamily="18" charset="0"/>
              <a:ea typeface="ＭＳ Ｐゴシック" pitchFamily="-107" charset="-128"/>
            </a:endParaRPr>
          </a:p>
        </p:txBody>
      </p:sp>
    </p:spTree>
    <p:extLst>
      <p:ext uri="{BB962C8B-B14F-4D97-AF65-F5344CB8AC3E}">
        <p14:creationId xmlns:p14="http://schemas.microsoft.com/office/powerpoint/2010/main" val="1922884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E03BD7E-4508-4ADC-AE17-A992DBE9DC31}" type="slidenum">
              <a:rPr lang="en-US" altLang="en-US"/>
              <a:pPr>
                <a:defRPr/>
              </a:pPr>
              <a:t>4</a:t>
            </a:fld>
            <a:endParaRPr lang="en-US" altLang="en-US"/>
          </a:p>
        </p:txBody>
      </p:sp>
      <p:sp>
        <p:nvSpPr>
          <p:cNvPr id="5123" name="Rectangle 2"/>
          <p:cNvSpPr>
            <a:spLocks noGrp="1" noChangeArrowheads="1"/>
          </p:cNvSpPr>
          <p:nvPr>
            <p:ph type="title"/>
          </p:nvPr>
        </p:nvSpPr>
        <p:spPr/>
        <p:txBody>
          <a:bodyPr/>
          <a:lstStyle/>
          <a:p>
            <a:pPr eaLnBrk="1" hangingPunct="1"/>
            <a:r>
              <a:rPr lang="en-GB" altLang="en-US" smtClean="0"/>
              <a:t>Agenda</a:t>
            </a:r>
          </a:p>
        </p:txBody>
      </p:sp>
      <p:sp>
        <p:nvSpPr>
          <p:cNvPr id="5124" name="Rectangle 3"/>
          <p:cNvSpPr>
            <a:spLocks noGrp="1" noChangeArrowheads="1"/>
          </p:cNvSpPr>
          <p:nvPr>
            <p:ph type="body" idx="1"/>
          </p:nvPr>
        </p:nvSpPr>
        <p:spPr/>
        <p:txBody>
          <a:bodyPr/>
          <a:lstStyle/>
          <a:p>
            <a:pPr lvl="1" eaLnBrk="1" hangingPunct="1">
              <a:lnSpc>
                <a:spcPct val="95000"/>
              </a:lnSpc>
              <a:spcBef>
                <a:spcPct val="0"/>
              </a:spcBef>
              <a:buClr>
                <a:srgbClr val="003399"/>
              </a:buClr>
              <a:buFontTx/>
              <a:buChar char="•"/>
            </a:pPr>
            <a:r>
              <a:rPr lang="en-US" altLang="ja-JP" sz="2500">
                <a:solidFill>
                  <a:srgbClr val="003399"/>
                </a:solidFill>
                <a:ea typeface="ＭＳ Ｐゴシック" pitchFamily="-107" charset="-128"/>
              </a:rPr>
              <a:t>Introduction</a:t>
            </a:r>
          </a:p>
          <a:p>
            <a:pPr lvl="1" eaLnBrk="1" hangingPunct="1">
              <a:lnSpc>
                <a:spcPct val="95000"/>
              </a:lnSpc>
              <a:spcBef>
                <a:spcPct val="0"/>
              </a:spcBef>
              <a:buClr>
                <a:srgbClr val="003399"/>
              </a:buClr>
              <a:buFontTx/>
              <a:buChar char="•"/>
            </a:pPr>
            <a:endParaRPr lang="en-US" altLang="ja-JP" sz="3000">
              <a:ea typeface="ＭＳ Ｐゴシック" pitchFamily="-107" charset="-128"/>
            </a:endParaRPr>
          </a:p>
          <a:p>
            <a:pPr lvl="1" eaLnBrk="1" hangingPunct="1">
              <a:lnSpc>
                <a:spcPct val="95000"/>
              </a:lnSpc>
              <a:spcBef>
                <a:spcPct val="0"/>
              </a:spcBef>
              <a:buClr>
                <a:srgbClr val="003399"/>
              </a:buClr>
              <a:buFontTx/>
              <a:buChar char="•"/>
            </a:pPr>
            <a:r>
              <a:rPr lang="en-US" altLang="ja-JP" sz="2500">
                <a:solidFill>
                  <a:srgbClr val="003399"/>
                </a:solidFill>
                <a:ea typeface="ＭＳ Ｐゴシック" pitchFamily="-107" charset="-128"/>
              </a:rPr>
              <a:t>APO KM Framework</a:t>
            </a:r>
          </a:p>
          <a:p>
            <a:pPr lvl="1" eaLnBrk="1" hangingPunct="1">
              <a:lnSpc>
                <a:spcPct val="95000"/>
              </a:lnSpc>
              <a:spcBef>
                <a:spcPct val="0"/>
              </a:spcBef>
              <a:buClr>
                <a:srgbClr val="003399"/>
              </a:buClr>
              <a:buFontTx/>
              <a:buChar char="•"/>
            </a:pPr>
            <a:endParaRPr lang="en-US" altLang="ja-JP" sz="3000">
              <a:ea typeface="ＭＳ Ｐゴシック" pitchFamily="-107" charset="-128"/>
            </a:endParaRPr>
          </a:p>
          <a:p>
            <a:pPr lvl="1" eaLnBrk="1" hangingPunct="1">
              <a:lnSpc>
                <a:spcPct val="95000"/>
              </a:lnSpc>
              <a:spcBef>
                <a:spcPct val="0"/>
              </a:spcBef>
              <a:buClr>
                <a:srgbClr val="003399"/>
              </a:buClr>
              <a:buFontTx/>
              <a:buChar char="•"/>
            </a:pPr>
            <a:r>
              <a:rPr lang="en-US" altLang="ja-JP" sz="2500">
                <a:solidFill>
                  <a:srgbClr val="003399"/>
                </a:solidFill>
                <a:ea typeface="ＭＳ Ｐゴシック" pitchFamily="-107" charset="-128"/>
              </a:rPr>
              <a:t>Mapping KM Tools &amp; Techniques to APO KM Framework</a:t>
            </a:r>
          </a:p>
          <a:p>
            <a:pPr lvl="1" eaLnBrk="1" hangingPunct="1">
              <a:lnSpc>
                <a:spcPct val="95000"/>
              </a:lnSpc>
              <a:spcBef>
                <a:spcPct val="0"/>
              </a:spcBef>
              <a:buClr>
                <a:srgbClr val="003399"/>
              </a:buClr>
              <a:buFontTx/>
              <a:buChar char="•"/>
            </a:pPr>
            <a:endParaRPr lang="en-US" altLang="ja-JP" sz="3000">
              <a:ea typeface="ＭＳ Ｐゴシック" pitchFamily="-107" charset="-128"/>
            </a:endParaRPr>
          </a:p>
          <a:p>
            <a:pPr lvl="1" eaLnBrk="1" hangingPunct="1">
              <a:lnSpc>
                <a:spcPct val="95000"/>
              </a:lnSpc>
              <a:spcBef>
                <a:spcPct val="0"/>
              </a:spcBef>
              <a:buClr>
                <a:srgbClr val="003399"/>
              </a:buClr>
              <a:buFontTx/>
              <a:buChar char="•"/>
            </a:pPr>
            <a:r>
              <a:rPr lang="en-US" altLang="ja-JP" sz="2500">
                <a:solidFill>
                  <a:srgbClr val="003399"/>
                </a:solidFill>
                <a:ea typeface="ＭＳ Ｐゴシック" pitchFamily="-107" charset="-128"/>
              </a:rPr>
              <a:t>Twenty Essential KM Tools &amp; Techniques</a:t>
            </a:r>
          </a:p>
          <a:p>
            <a:pPr lvl="1" eaLnBrk="1" hangingPunct="1">
              <a:lnSpc>
                <a:spcPct val="95000"/>
              </a:lnSpc>
              <a:spcBef>
                <a:spcPct val="0"/>
              </a:spcBef>
              <a:buClr>
                <a:srgbClr val="003399"/>
              </a:buClr>
              <a:buFontTx/>
              <a:buChar char="•"/>
            </a:pPr>
            <a:endParaRPr lang="en-US" altLang="ja-JP" sz="3000">
              <a:ea typeface="ＭＳ Ｐゴシック" pitchFamily="-107" charset="-128"/>
            </a:endParaRPr>
          </a:p>
          <a:p>
            <a:pPr lvl="1" eaLnBrk="1" hangingPunct="1">
              <a:lnSpc>
                <a:spcPct val="95000"/>
              </a:lnSpc>
              <a:spcBef>
                <a:spcPct val="0"/>
              </a:spcBef>
              <a:buClr>
                <a:srgbClr val="003399"/>
              </a:buClr>
              <a:buFontTx/>
              <a:buChar char="•"/>
            </a:pPr>
            <a:r>
              <a:rPr lang="en-US" altLang="ja-JP" sz="2500">
                <a:solidFill>
                  <a:srgbClr val="003399"/>
                </a:solidFill>
                <a:ea typeface="ＭＳ Ｐゴシック" pitchFamily="-107" charset="-128"/>
              </a:rPr>
              <a:t>Six Highly Recommended Tools</a:t>
            </a:r>
            <a:endParaRPr lang="en-US" altLang="ja-JP" sz="3000">
              <a:ea typeface="ＭＳ Ｐゴシック" pitchFamily="-107" charset="-128"/>
            </a:endParaRPr>
          </a:p>
          <a:p>
            <a:pPr eaLnBrk="1" hangingPunct="1"/>
            <a:endParaRPr lang="en-GB" altLang="en-US" sz="2600"/>
          </a:p>
        </p:txBody>
      </p:sp>
    </p:spTree>
    <p:extLst>
      <p:ext uri="{BB962C8B-B14F-4D97-AF65-F5344CB8AC3E}">
        <p14:creationId xmlns:p14="http://schemas.microsoft.com/office/powerpoint/2010/main" val="511639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DD5A7F25-E5C6-43C2-8F34-5876F085AB8B}" type="slidenum">
              <a:rPr lang="en-US" altLang="en-US"/>
              <a:pPr>
                <a:defRPr/>
              </a:pPr>
              <a:t>40</a:t>
            </a:fld>
            <a:endParaRPr lang="en-US" altLang="en-US"/>
          </a:p>
        </p:txBody>
      </p:sp>
      <p:sp>
        <p:nvSpPr>
          <p:cNvPr id="41987"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latin typeface="Times New Roman" pitchFamily="18" charset="0"/>
              <a:ea typeface="ＭＳ Ｐゴシック" pitchFamily="-107" charset="-128"/>
            </a:endParaRPr>
          </a:p>
          <a:p>
            <a:pPr eaLnBrk="1" hangingPunct="1">
              <a:lnSpc>
                <a:spcPct val="95000"/>
              </a:lnSpc>
            </a:pPr>
            <a:endParaRPr lang="en-US" altLang="ja-JP" sz="1000">
              <a:solidFill>
                <a:srgbClr val="DDDDDD"/>
              </a:solidFill>
              <a:ea typeface="ＭＳ Ｐゴシック" pitchFamily="-107" charset="-128"/>
            </a:endParaRPr>
          </a:p>
        </p:txBody>
      </p:sp>
      <p:sp>
        <p:nvSpPr>
          <p:cNvPr id="41988" name="Text Box 5"/>
          <p:cNvSpPr txBox="1">
            <a:spLocks noChangeArrowheads="1"/>
          </p:cNvSpPr>
          <p:nvPr/>
        </p:nvSpPr>
        <p:spPr bwMode="auto">
          <a:xfrm>
            <a:off x="580073" y="411480"/>
            <a:ext cx="7912418" cy="38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2600" b="1">
                <a:solidFill>
                  <a:srgbClr val="FFFFFF"/>
                </a:solidFill>
                <a:ea typeface="ＭＳ Ｐゴシック" pitchFamily="-107" charset="-128"/>
              </a:rPr>
              <a:t>Expertise Locator (Who’s Who)</a:t>
            </a:r>
          </a:p>
        </p:txBody>
      </p:sp>
      <p:sp>
        <p:nvSpPr>
          <p:cNvPr id="41989" name="Text Box 5"/>
          <p:cNvSpPr txBox="1">
            <a:spLocks noChangeArrowheads="1"/>
          </p:cNvSpPr>
          <p:nvPr/>
        </p:nvSpPr>
        <p:spPr bwMode="auto">
          <a:xfrm>
            <a:off x="741522" y="1875949"/>
            <a:ext cx="7650956" cy="249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080"/>
              </a:spcBef>
              <a:buFont typeface="Arial" charset="0"/>
              <a:buChar char="•"/>
            </a:pPr>
            <a:r>
              <a:rPr lang="en-US" altLang="ja-JP">
                <a:solidFill>
                  <a:srgbClr val="000000"/>
                </a:solidFill>
                <a:ea typeface="ＭＳ Ｐゴシック" pitchFamily="-107" charset="-128"/>
              </a:rPr>
              <a:t> </a:t>
            </a:r>
            <a:r>
              <a:rPr lang="en-US" altLang="ja-JP">
                <a:solidFill>
                  <a:schemeClr val="accent2"/>
                </a:solidFill>
                <a:ea typeface="ＭＳ Ｐゴシック" pitchFamily="-107" charset="-128"/>
              </a:rPr>
              <a:t>If everyone in the organization know who knows what, there is no reason to build Expertise Locator. Just ask right questions to the right people when needed.</a:t>
            </a:r>
          </a:p>
          <a:p>
            <a:pPr eaLnBrk="1" hangingPunct="1">
              <a:spcBef>
                <a:spcPts val="1080"/>
              </a:spcBef>
              <a:buFont typeface="Arial" charset="0"/>
              <a:buChar char="•"/>
            </a:pPr>
            <a:r>
              <a:rPr lang="en-US" altLang="ja-JP">
                <a:solidFill>
                  <a:schemeClr val="accent2"/>
                </a:solidFill>
                <a:ea typeface="ＭＳ Ｐゴシック" pitchFamily="-107" charset="-128"/>
              </a:rPr>
              <a:t> When one of the key problems in the organization is one does not know who knows what, it may be the opportunity to consider building Expertise Locator.</a:t>
            </a:r>
          </a:p>
          <a:p>
            <a:pPr eaLnBrk="1" hangingPunct="1">
              <a:spcBef>
                <a:spcPts val="1080"/>
              </a:spcBef>
              <a:buFont typeface="Arial" charset="0"/>
              <a:buChar char="•"/>
            </a:pPr>
            <a:r>
              <a:rPr lang="en-US" altLang="ja-JP">
                <a:solidFill>
                  <a:schemeClr val="accent2"/>
                </a:solidFill>
                <a:ea typeface="ＭＳ Ｐゴシック" pitchFamily="-107" charset="-128"/>
              </a:rPr>
              <a:t> Again, to find the right people in Knowledge Cluster with many SMEs would be a good opportunity to use Expertise Locator among SMEs.</a:t>
            </a:r>
          </a:p>
        </p:txBody>
      </p:sp>
      <p:sp>
        <p:nvSpPr>
          <p:cNvPr id="41990" name="Text Box 6"/>
          <p:cNvSpPr txBox="1">
            <a:spLocks noChangeArrowheads="1"/>
          </p:cNvSpPr>
          <p:nvPr/>
        </p:nvSpPr>
        <p:spPr bwMode="auto">
          <a:xfrm>
            <a:off x="748665" y="1152689"/>
            <a:ext cx="76923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50000"/>
              </a:lnSpc>
              <a:buClr>
                <a:srgbClr val="000066"/>
              </a:buClr>
              <a:buSzPct val="100000"/>
              <a:buFont typeface="Wingdings" pitchFamily="2" charset="2"/>
              <a:buNone/>
            </a:pPr>
            <a:r>
              <a:rPr lang="en-US" altLang="ja-JP" sz="2200">
                <a:solidFill>
                  <a:schemeClr val="accent2"/>
                </a:solidFill>
                <a:ea typeface="ＭＳ Ｐゴシック" pitchFamily="-107" charset="-128"/>
              </a:rPr>
              <a:t>When to use / not use?</a:t>
            </a:r>
          </a:p>
        </p:txBody>
      </p:sp>
    </p:spTree>
    <p:extLst>
      <p:ext uri="{BB962C8B-B14F-4D97-AF65-F5344CB8AC3E}">
        <p14:creationId xmlns:p14="http://schemas.microsoft.com/office/powerpoint/2010/main" val="35665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14BF468A-0628-4BD5-B5D8-149128B52534}" type="slidenum">
              <a:rPr lang="en-US" altLang="en-US"/>
              <a:pPr>
                <a:defRPr/>
              </a:pPr>
              <a:t>41</a:t>
            </a:fld>
            <a:endParaRPr lang="en-US" altLang="en-US"/>
          </a:p>
        </p:txBody>
      </p:sp>
      <p:sp>
        <p:nvSpPr>
          <p:cNvPr id="43011" name="Rectangle 1"/>
          <p:cNvSpPr>
            <a:spLocks noGrp="1" noChangeArrowheads="1"/>
          </p:cNvSpPr>
          <p:nvPr>
            <p:ph type="ctrTitle" idx="4294967295"/>
          </p:nvPr>
        </p:nvSpPr>
        <p:spPr>
          <a:xfrm>
            <a:off x="682943" y="2133125"/>
            <a:ext cx="7772400" cy="1470183"/>
          </a:xfrm>
        </p:spPr>
        <p:txBody>
          <a:bodyPr lIns="82296" tIns="41148" rIns="82296" bIns="41148" anchor="ctr">
            <a:normAutofit fontScale="90000"/>
          </a:bodyPr>
          <a:lstStyle/>
          <a:p>
            <a:pPr eaLnBrk="1" hangingPunct="1"/>
            <a:r>
              <a:rPr lang="en-US" altLang="ja-JP" sz="5600">
                <a:ea typeface="ＭＳ Ｐゴシック" pitchFamily="-107" charset="-128"/>
              </a:rPr>
              <a:t>7. Communities of Practice</a:t>
            </a:r>
          </a:p>
        </p:txBody>
      </p:sp>
    </p:spTree>
    <p:extLst>
      <p:ext uri="{BB962C8B-B14F-4D97-AF65-F5344CB8AC3E}">
        <p14:creationId xmlns:p14="http://schemas.microsoft.com/office/powerpoint/2010/main" val="2879464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DD4C25A1-2390-4EAE-B3F0-C24D1F287E8A}" type="slidenum">
              <a:rPr lang="en-US" altLang="en-US"/>
              <a:pPr>
                <a:defRPr/>
              </a:pPr>
              <a:t>42</a:t>
            </a:fld>
            <a:endParaRPr lang="en-US" altLang="en-US"/>
          </a:p>
        </p:txBody>
      </p:sp>
      <p:sp>
        <p:nvSpPr>
          <p:cNvPr id="44035"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solidFill>
                <a:srgbClr val="000000"/>
              </a:solidFill>
              <a:latin typeface="Times New Roman" pitchFamily="18" charset="0"/>
              <a:ea typeface="ＭＳ Ｐゴシック" pitchFamily="-107" charset="-128"/>
            </a:endParaRPr>
          </a:p>
          <a:p>
            <a:pPr eaLnBrk="1" hangingPunct="1">
              <a:lnSpc>
                <a:spcPct val="95000"/>
              </a:lnSpc>
            </a:pPr>
            <a:endParaRPr lang="en-US" altLang="ja-JP" sz="1000">
              <a:solidFill>
                <a:srgbClr val="DDDDDD"/>
              </a:solidFill>
              <a:ea typeface="ＭＳ Ｐゴシック" pitchFamily="-107" charset="-128"/>
            </a:endParaRPr>
          </a:p>
        </p:txBody>
      </p:sp>
      <p:sp>
        <p:nvSpPr>
          <p:cNvPr id="44036" name="Text Box 5"/>
          <p:cNvSpPr txBox="1">
            <a:spLocks noChangeArrowheads="1"/>
          </p:cNvSpPr>
          <p:nvPr/>
        </p:nvSpPr>
        <p:spPr bwMode="auto">
          <a:xfrm>
            <a:off x="580073" y="411480"/>
            <a:ext cx="7912418" cy="38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2600" b="1">
                <a:solidFill>
                  <a:srgbClr val="FFFFFF"/>
                </a:solidFill>
                <a:ea typeface="ＭＳ Ｐゴシック" pitchFamily="-107" charset="-128"/>
              </a:rPr>
              <a:t>Communities of Practice</a:t>
            </a:r>
          </a:p>
        </p:txBody>
      </p:sp>
      <p:sp>
        <p:nvSpPr>
          <p:cNvPr id="44037" name="Text Box 6"/>
          <p:cNvSpPr txBox="1">
            <a:spLocks noChangeArrowheads="1"/>
          </p:cNvSpPr>
          <p:nvPr/>
        </p:nvSpPr>
        <p:spPr bwMode="auto">
          <a:xfrm>
            <a:off x="1395889" y="1420178"/>
            <a:ext cx="689657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50000"/>
              </a:lnSpc>
              <a:buClr>
                <a:srgbClr val="000066"/>
              </a:buClr>
              <a:buSzPct val="100000"/>
              <a:buFontTx/>
              <a:buChar char="•"/>
            </a:pPr>
            <a:r>
              <a:rPr lang="en-US" altLang="ja-JP" sz="2200">
                <a:solidFill>
                  <a:schemeClr val="accent2"/>
                </a:solidFill>
                <a:ea typeface="ＭＳ Ｐゴシック" pitchFamily="-107" charset="-128"/>
              </a:rPr>
              <a:t>What are Communities of Practice?</a:t>
            </a:r>
            <a:endParaRPr lang="en-US" altLang="ja-JP" sz="2200">
              <a:solidFill>
                <a:schemeClr val="accent2"/>
              </a:solidFill>
              <a:latin typeface="Times New Roman" pitchFamily="18" charset="0"/>
              <a:ea typeface="ＭＳ Ｐゴシック" pitchFamily="-107" charset="-128"/>
            </a:endParaRPr>
          </a:p>
          <a:p>
            <a:pPr lvl="1" eaLnBrk="1" hangingPunct="1">
              <a:lnSpc>
                <a:spcPct val="150000"/>
              </a:lnSpc>
              <a:buClr>
                <a:srgbClr val="000066"/>
              </a:buClr>
              <a:buSzPct val="100000"/>
              <a:buFontTx/>
              <a:buChar char="•"/>
            </a:pPr>
            <a:r>
              <a:rPr lang="en-US" altLang="ja-JP" sz="2200">
                <a:solidFill>
                  <a:schemeClr val="accent2"/>
                </a:solidFill>
                <a:ea typeface="ＭＳ Ｐゴシック" pitchFamily="-107" charset="-128"/>
              </a:rPr>
              <a:t>Why CoPs for SMEs?</a:t>
            </a:r>
            <a:endParaRPr lang="en-US" altLang="ja-JP" sz="2200">
              <a:solidFill>
                <a:schemeClr val="accent2"/>
              </a:solidFill>
              <a:latin typeface="Times New Roman" pitchFamily="18" charset="0"/>
              <a:ea typeface="ＭＳ Ｐゴシック" pitchFamily="-107" charset="-128"/>
            </a:endParaRPr>
          </a:p>
          <a:p>
            <a:pPr lvl="1" eaLnBrk="1" hangingPunct="1">
              <a:lnSpc>
                <a:spcPct val="150000"/>
              </a:lnSpc>
              <a:buClr>
                <a:srgbClr val="000066"/>
              </a:buClr>
              <a:buSzPct val="100000"/>
              <a:buFontTx/>
              <a:buChar char="•"/>
            </a:pPr>
            <a:r>
              <a:rPr lang="en-US" altLang="ja-JP" sz="2200">
                <a:solidFill>
                  <a:schemeClr val="accent2"/>
                </a:solidFill>
                <a:ea typeface="ＭＳ Ｐゴシック" pitchFamily="-107" charset="-128"/>
              </a:rPr>
              <a:t>How to nurture CoPs?</a:t>
            </a:r>
          </a:p>
          <a:p>
            <a:pPr lvl="1" eaLnBrk="1" hangingPunct="1">
              <a:lnSpc>
                <a:spcPct val="150000"/>
              </a:lnSpc>
              <a:buClr>
                <a:srgbClr val="000066"/>
              </a:buClr>
              <a:buSzPct val="100000"/>
              <a:buFontTx/>
              <a:buChar char="•"/>
            </a:pPr>
            <a:r>
              <a:rPr lang="en-US" altLang="ja-JP" sz="2200">
                <a:solidFill>
                  <a:schemeClr val="accent2"/>
                </a:solidFill>
                <a:ea typeface="ＭＳ Ｐゴシック" pitchFamily="-107" charset="-128"/>
              </a:rPr>
              <a:t>Key Enablers</a:t>
            </a:r>
          </a:p>
        </p:txBody>
      </p:sp>
      <p:sp>
        <p:nvSpPr>
          <p:cNvPr id="44038" name="Text Box 5"/>
          <p:cNvSpPr txBox="1">
            <a:spLocks noChangeArrowheads="1"/>
          </p:cNvSpPr>
          <p:nvPr/>
        </p:nvSpPr>
        <p:spPr bwMode="auto">
          <a:xfrm>
            <a:off x="1590199" y="577215"/>
            <a:ext cx="5170646" cy="631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solidFill>
                  <a:schemeClr val="accent2"/>
                </a:solidFill>
                <a:latin typeface="Times New Roman" pitchFamily="18" charset="0"/>
              </a:rPr>
              <a:t>7. Communities of Practice</a:t>
            </a:r>
          </a:p>
        </p:txBody>
      </p:sp>
    </p:spTree>
    <p:extLst>
      <p:ext uri="{BB962C8B-B14F-4D97-AF65-F5344CB8AC3E}">
        <p14:creationId xmlns:p14="http://schemas.microsoft.com/office/powerpoint/2010/main" val="166522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E80B1A8E-67D5-4036-8848-0B6BDC5759EF}" type="slidenum">
              <a:rPr lang="en-US" altLang="en-US"/>
              <a:pPr>
                <a:defRPr/>
              </a:pPr>
              <a:t>43</a:t>
            </a:fld>
            <a:endParaRPr lang="en-US" altLang="en-US"/>
          </a:p>
        </p:txBody>
      </p:sp>
      <p:sp>
        <p:nvSpPr>
          <p:cNvPr id="45059"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solidFill>
                <a:srgbClr val="000000"/>
              </a:solidFill>
              <a:latin typeface="Times New Roman" pitchFamily="18" charset="0"/>
              <a:ea typeface="ＭＳ Ｐゴシック" pitchFamily="-107" charset="-128"/>
            </a:endParaRPr>
          </a:p>
          <a:p>
            <a:pPr eaLnBrk="1" hangingPunct="1">
              <a:lnSpc>
                <a:spcPct val="95000"/>
              </a:lnSpc>
            </a:pPr>
            <a:endParaRPr lang="en-US" altLang="ja-JP" sz="1000">
              <a:solidFill>
                <a:srgbClr val="DDDDDD"/>
              </a:solidFill>
              <a:ea typeface="ＭＳ Ｐゴシック" pitchFamily="-107" charset="-128"/>
            </a:endParaRPr>
          </a:p>
        </p:txBody>
      </p:sp>
      <p:sp>
        <p:nvSpPr>
          <p:cNvPr id="45060" name="Rectangle 1"/>
          <p:cNvSpPr>
            <a:spLocks noGrp="1" noChangeArrowheads="1"/>
          </p:cNvSpPr>
          <p:nvPr>
            <p:ph type="ctrTitle" idx="4294967295"/>
          </p:nvPr>
        </p:nvSpPr>
        <p:spPr>
          <a:xfrm>
            <a:off x="580073" y="45720"/>
            <a:ext cx="7912418" cy="747237"/>
          </a:xfrm>
        </p:spPr>
        <p:txBody>
          <a:bodyPr lIns="0" tIns="0" rIns="0" bIns="0" anchor="b"/>
          <a:lstStyle/>
          <a:p>
            <a:pPr eaLnBrk="1" hangingPunct="1">
              <a:lnSpc>
                <a:spcPct val="95000"/>
              </a:lnSpc>
            </a:pPr>
            <a:r>
              <a:rPr lang="en-US" altLang="ja-JP" sz="3500" b="1">
                <a:solidFill>
                  <a:srgbClr val="FFFFFF"/>
                </a:solidFill>
                <a:latin typeface="Arial" charset="0"/>
                <a:ea typeface="ＭＳ Ｐゴシック" pitchFamily="-107" charset="-128"/>
              </a:rPr>
              <a:t>Communities of Practice</a:t>
            </a:r>
          </a:p>
        </p:txBody>
      </p:sp>
      <p:sp>
        <p:nvSpPr>
          <p:cNvPr id="45061" name="Text Box 5"/>
          <p:cNvSpPr txBox="1">
            <a:spLocks noChangeArrowheads="1"/>
          </p:cNvSpPr>
          <p:nvPr/>
        </p:nvSpPr>
        <p:spPr bwMode="auto">
          <a:xfrm>
            <a:off x="650082" y="1693070"/>
            <a:ext cx="7908131" cy="4957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540"/>
              </a:spcBef>
              <a:buFont typeface="Arial" charset="0"/>
              <a:buChar char="•"/>
            </a:pPr>
            <a:r>
              <a:rPr lang="en-US" altLang="ja-JP" b="1">
                <a:solidFill>
                  <a:srgbClr val="262699"/>
                </a:solidFill>
                <a:ea typeface="ＭＳ Ｐゴシック" pitchFamily="-107" charset="-128"/>
              </a:rPr>
              <a:t> Definition:</a:t>
            </a:r>
          </a:p>
          <a:p>
            <a:pPr eaLnBrk="1" hangingPunct="1">
              <a:spcBef>
                <a:spcPts val="540"/>
              </a:spcBef>
            </a:pPr>
            <a:r>
              <a:rPr lang="en-US" altLang="ja-JP">
                <a:solidFill>
                  <a:schemeClr val="accent2"/>
                </a:solidFill>
                <a:ea typeface="ＭＳ Ｐゴシック" pitchFamily="-107" charset="-128"/>
              </a:rPr>
              <a:t>CoPs are groups of people who share a concern or a passion for something they do, and learn how to do it better as they interact regularly. In the context of KM, CoPs are formed -intentionally or spontaneously, to share and create common skills, knowledge and expertise among employees.</a:t>
            </a:r>
          </a:p>
          <a:p>
            <a:pPr eaLnBrk="1" hangingPunct="1">
              <a:spcBef>
                <a:spcPts val="1620"/>
              </a:spcBef>
              <a:buFont typeface="Arial" charset="0"/>
              <a:buChar char="•"/>
            </a:pPr>
            <a:r>
              <a:rPr lang="en-US" altLang="ja-JP" b="1">
                <a:solidFill>
                  <a:srgbClr val="262699"/>
                </a:solidFill>
                <a:ea typeface="ＭＳ Ｐゴシック" pitchFamily="-107" charset="-128"/>
              </a:rPr>
              <a:t> Characteristics:</a:t>
            </a:r>
          </a:p>
          <a:p>
            <a:pPr eaLnBrk="1" hangingPunct="1">
              <a:spcBef>
                <a:spcPts val="540"/>
              </a:spcBef>
            </a:pPr>
            <a:r>
              <a:rPr lang="en-US" altLang="ja-JP">
                <a:solidFill>
                  <a:schemeClr val="accent2"/>
                </a:solidFill>
                <a:ea typeface="ＭＳ Ｐゴシック" pitchFamily="-107" charset="-128"/>
              </a:rPr>
              <a:t>The size varies from 2-3 people to thousands of people, and members of expertise could be either homogeneous or heterogeneous. The following three elements are crucial when one designs CoPs. </a:t>
            </a:r>
          </a:p>
          <a:p>
            <a:pPr lvl="1" eaLnBrk="1" hangingPunct="1">
              <a:spcBef>
                <a:spcPts val="540"/>
              </a:spcBef>
              <a:buFontTx/>
              <a:buAutoNum type="arabicPeriod"/>
            </a:pPr>
            <a:r>
              <a:rPr lang="en-US" altLang="ja-JP" b="1">
                <a:solidFill>
                  <a:schemeClr val="accent2"/>
                </a:solidFill>
                <a:ea typeface="ＭＳ Ｐゴシック" pitchFamily="-107" charset="-128"/>
              </a:rPr>
              <a:t>The domain:</a:t>
            </a:r>
            <a:r>
              <a:rPr lang="en-US" altLang="ja-JP">
                <a:solidFill>
                  <a:schemeClr val="accent2"/>
                </a:solidFill>
                <a:ea typeface="ＭＳ Ｐゴシック" pitchFamily="-107" charset="-128"/>
              </a:rPr>
              <a:t> CoP has an identity defined by a shared domain of interest.</a:t>
            </a:r>
          </a:p>
          <a:p>
            <a:pPr lvl="1" eaLnBrk="1" hangingPunct="1">
              <a:spcBef>
                <a:spcPts val="540"/>
              </a:spcBef>
              <a:buFontTx/>
              <a:buAutoNum type="arabicPeriod"/>
            </a:pPr>
            <a:r>
              <a:rPr lang="en-US" altLang="ja-JP" b="1">
                <a:solidFill>
                  <a:schemeClr val="accent2"/>
                </a:solidFill>
                <a:ea typeface="ＭＳ Ｐゴシック" pitchFamily="-107" charset="-128"/>
              </a:rPr>
              <a:t>The community: </a:t>
            </a:r>
            <a:r>
              <a:rPr lang="en-US" altLang="ja-JP">
                <a:solidFill>
                  <a:schemeClr val="accent2"/>
                </a:solidFill>
                <a:ea typeface="ＭＳ Ｐゴシック" pitchFamily="-107" charset="-128"/>
              </a:rPr>
              <a:t>A Platform that enables frequent interactions to share and develop common knowledge is essential for CoP.</a:t>
            </a:r>
          </a:p>
          <a:p>
            <a:pPr lvl="1" eaLnBrk="1" hangingPunct="1">
              <a:spcBef>
                <a:spcPts val="540"/>
              </a:spcBef>
              <a:buFontTx/>
              <a:buAutoNum type="arabicPeriod"/>
            </a:pPr>
            <a:r>
              <a:rPr lang="en-US" altLang="ja-JP" b="1">
                <a:solidFill>
                  <a:schemeClr val="accent2"/>
                </a:solidFill>
                <a:ea typeface="ＭＳ Ｐゴシック" pitchFamily="-107" charset="-128"/>
              </a:rPr>
              <a:t>The practice: </a:t>
            </a:r>
            <a:r>
              <a:rPr lang="en-US" altLang="ja-JP">
                <a:solidFill>
                  <a:schemeClr val="accent2"/>
                </a:solidFill>
                <a:ea typeface="ＭＳ Ｐゴシック" pitchFamily="-107" charset="-128"/>
              </a:rPr>
              <a:t>Members develop a shared repertoire of resources: experience, tools, ways of addressing recurring problems -in short, a shared practice.</a:t>
            </a:r>
          </a:p>
        </p:txBody>
      </p:sp>
      <p:sp>
        <p:nvSpPr>
          <p:cNvPr id="45062" name="Text Box 6"/>
          <p:cNvSpPr txBox="1">
            <a:spLocks noChangeArrowheads="1"/>
          </p:cNvSpPr>
          <p:nvPr/>
        </p:nvSpPr>
        <p:spPr bwMode="auto">
          <a:xfrm>
            <a:off x="812959" y="699776"/>
            <a:ext cx="76923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50000"/>
              </a:lnSpc>
              <a:buClr>
                <a:srgbClr val="000066"/>
              </a:buClr>
              <a:buSzPct val="100000"/>
              <a:buFont typeface="Wingdings" pitchFamily="2" charset="2"/>
              <a:buNone/>
            </a:pPr>
            <a:r>
              <a:rPr lang="en-US" altLang="ja-JP" sz="2200">
                <a:solidFill>
                  <a:srgbClr val="000066"/>
                </a:solidFill>
                <a:ea typeface="ＭＳ Ｐゴシック" pitchFamily="-107" charset="-128"/>
              </a:rPr>
              <a:t>What are  Communities of Practice?</a:t>
            </a:r>
            <a:endParaRPr lang="en-US" altLang="ja-JP" sz="2200">
              <a:solidFill>
                <a:srgbClr val="000000"/>
              </a:solidFill>
              <a:latin typeface="Times New Roman" pitchFamily="18" charset="0"/>
              <a:ea typeface="ＭＳ Ｐゴシック" pitchFamily="-107" charset="-128"/>
            </a:endParaRPr>
          </a:p>
        </p:txBody>
      </p:sp>
    </p:spTree>
    <p:extLst>
      <p:ext uri="{BB962C8B-B14F-4D97-AF65-F5344CB8AC3E}">
        <p14:creationId xmlns:p14="http://schemas.microsoft.com/office/powerpoint/2010/main" val="217299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5DFEE254-3672-44FD-A55B-64F394D74B24}" type="slidenum">
              <a:rPr lang="en-US" altLang="en-US"/>
              <a:pPr>
                <a:defRPr/>
              </a:pPr>
              <a:t>44</a:t>
            </a:fld>
            <a:endParaRPr lang="en-US" altLang="en-US"/>
          </a:p>
        </p:txBody>
      </p:sp>
      <p:sp>
        <p:nvSpPr>
          <p:cNvPr id="46083"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solidFill>
                <a:srgbClr val="000000"/>
              </a:solidFill>
              <a:latin typeface="Times New Roman" pitchFamily="18" charset="0"/>
              <a:ea typeface="ＭＳ Ｐゴシック" pitchFamily="-107" charset="-128"/>
            </a:endParaRPr>
          </a:p>
          <a:p>
            <a:pPr eaLnBrk="1" hangingPunct="1">
              <a:lnSpc>
                <a:spcPct val="95000"/>
              </a:lnSpc>
            </a:pPr>
            <a:endParaRPr lang="en-US" altLang="ja-JP" sz="1000">
              <a:solidFill>
                <a:srgbClr val="DDDDDD"/>
              </a:solidFill>
              <a:ea typeface="ＭＳ Ｐゴシック" pitchFamily="-107" charset="-128"/>
            </a:endParaRPr>
          </a:p>
        </p:txBody>
      </p:sp>
      <p:sp>
        <p:nvSpPr>
          <p:cNvPr id="46084" name="Rectangle 1"/>
          <p:cNvSpPr>
            <a:spLocks noGrp="1" noChangeArrowheads="1"/>
          </p:cNvSpPr>
          <p:nvPr>
            <p:ph type="ctrTitle" idx="4294967295"/>
          </p:nvPr>
        </p:nvSpPr>
        <p:spPr>
          <a:xfrm>
            <a:off x="580073" y="45720"/>
            <a:ext cx="7912418" cy="747237"/>
          </a:xfrm>
        </p:spPr>
        <p:txBody>
          <a:bodyPr lIns="0" tIns="0" rIns="0" bIns="0" anchor="b"/>
          <a:lstStyle/>
          <a:p>
            <a:pPr eaLnBrk="1" hangingPunct="1">
              <a:lnSpc>
                <a:spcPct val="95000"/>
              </a:lnSpc>
            </a:pPr>
            <a:r>
              <a:rPr lang="en-US" altLang="ja-JP" sz="3500" b="1">
                <a:solidFill>
                  <a:srgbClr val="FFFFFF"/>
                </a:solidFill>
                <a:latin typeface="Arial" charset="0"/>
                <a:ea typeface="ＭＳ Ｐゴシック" pitchFamily="-107" charset="-128"/>
              </a:rPr>
              <a:t>Communities of Practice</a:t>
            </a:r>
          </a:p>
        </p:txBody>
      </p:sp>
      <p:sp>
        <p:nvSpPr>
          <p:cNvPr id="46085" name="Text Box 5"/>
          <p:cNvSpPr txBox="1">
            <a:spLocks noChangeArrowheads="1"/>
          </p:cNvSpPr>
          <p:nvPr/>
        </p:nvSpPr>
        <p:spPr bwMode="auto">
          <a:xfrm>
            <a:off x="674370" y="1705928"/>
            <a:ext cx="7779544" cy="292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080"/>
              </a:spcBef>
              <a:buFont typeface="Arial" charset="0"/>
              <a:buChar char="•"/>
            </a:pPr>
            <a:r>
              <a:rPr lang="en-US" altLang="ja-JP" u="sng">
                <a:solidFill>
                  <a:srgbClr val="262699"/>
                </a:solidFill>
                <a:ea typeface="ＭＳ Ｐゴシック" pitchFamily="-107" charset="-128"/>
              </a:rPr>
              <a:t> To effectively share and develop skills and knowledge among employees without huge investment</a:t>
            </a:r>
          </a:p>
          <a:p>
            <a:pPr eaLnBrk="1" hangingPunct="1">
              <a:spcBef>
                <a:spcPts val="1080"/>
              </a:spcBef>
              <a:buFont typeface="Arial" charset="0"/>
              <a:buChar char="•"/>
            </a:pPr>
            <a:r>
              <a:rPr lang="en-US" altLang="ja-JP">
                <a:solidFill>
                  <a:srgbClr val="000000"/>
                </a:solidFill>
                <a:ea typeface="ＭＳ Ｐゴシック" pitchFamily="-107" charset="-128"/>
              </a:rPr>
              <a:t> </a:t>
            </a:r>
            <a:r>
              <a:rPr lang="en-US" altLang="ja-JP">
                <a:solidFill>
                  <a:schemeClr val="accent2"/>
                </a:solidFill>
                <a:ea typeface="ＭＳ Ｐゴシック" pitchFamily="-107" charset="-128"/>
              </a:rPr>
              <a:t>To solve problems effectively by sharing knowledge.</a:t>
            </a:r>
          </a:p>
          <a:p>
            <a:pPr eaLnBrk="1" hangingPunct="1">
              <a:spcBef>
                <a:spcPts val="1080"/>
              </a:spcBef>
              <a:buFont typeface="Arial" charset="0"/>
              <a:buChar char="•"/>
            </a:pPr>
            <a:r>
              <a:rPr lang="en-US" altLang="ja-JP">
                <a:solidFill>
                  <a:schemeClr val="accent2"/>
                </a:solidFill>
                <a:ea typeface="ＭＳ Ｐゴシック" pitchFamily="-107" charset="-128"/>
              </a:rPr>
              <a:t> To give opportunities to exchange best-practices on a common subject</a:t>
            </a:r>
          </a:p>
          <a:p>
            <a:pPr eaLnBrk="1" hangingPunct="1">
              <a:spcBef>
                <a:spcPts val="1080"/>
              </a:spcBef>
              <a:buFont typeface="Arial" charset="0"/>
              <a:buChar char="•"/>
            </a:pPr>
            <a:r>
              <a:rPr lang="en-US" altLang="ja-JP">
                <a:solidFill>
                  <a:schemeClr val="accent2"/>
                </a:solidFill>
                <a:ea typeface="ＭＳ Ｐゴシック" pitchFamily="-107" charset="-128"/>
              </a:rPr>
              <a:t> To increase employee’s satisfaction and retain valuable workforce </a:t>
            </a:r>
          </a:p>
          <a:p>
            <a:pPr eaLnBrk="1" hangingPunct="1">
              <a:spcBef>
                <a:spcPts val="1080"/>
              </a:spcBef>
              <a:buFont typeface="Arial" charset="0"/>
              <a:buChar char="•"/>
            </a:pPr>
            <a:r>
              <a:rPr lang="en-US" altLang="ja-JP">
                <a:solidFill>
                  <a:schemeClr val="accent2"/>
                </a:solidFill>
                <a:ea typeface="ＭＳ Ｐゴシック" pitchFamily="-107" charset="-128"/>
              </a:rPr>
              <a:t> Share common skills and knowledge across your company </a:t>
            </a:r>
          </a:p>
          <a:p>
            <a:pPr eaLnBrk="1" hangingPunct="1">
              <a:spcBef>
                <a:spcPts val="1080"/>
              </a:spcBef>
              <a:buFont typeface="Arial" charset="0"/>
              <a:buChar char="•"/>
            </a:pPr>
            <a:r>
              <a:rPr lang="en-US" altLang="ja-JP">
                <a:solidFill>
                  <a:schemeClr val="accent2"/>
                </a:solidFill>
                <a:ea typeface="ＭＳ Ｐゴシック" pitchFamily="-107" charset="-128"/>
              </a:rPr>
              <a:t> To accelerate innovation by forming CoP with people from various backgrounds</a:t>
            </a:r>
          </a:p>
        </p:txBody>
      </p:sp>
      <p:sp>
        <p:nvSpPr>
          <p:cNvPr id="46086" name="Text Box 6"/>
          <p:cNvSpPr txBox="1">
            <a:spLocks noChangeArrowheads="1"/>
          </p:cNvSpPr>
          <p:nvPr/>
        </p:nvSpPr>
        <p:spPr bwMode="auto">
          <a:xfrm>
            <a:off x="812959" y="829792"/>
            <a:ext cx="76923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50000"/>
              </a:lnSpc>
              <a:buClr>
                <a:srgbClr val="000066"/>
              </a:buClr>
              <a:buSzPct val="100000"/>
              <a:buFont typeface="Wingdings" pitchFamily="2" charset="2"/>
              <a:buNone/>
            </a:pPr>
            <a:r>
              <a:rPr lang="en-US" altLang="ja-JP" sz="2200">
                <a:solidFill>
                  <a:srgbClr val="000066"/>
                </a:solidFill>
                <a:ea typeface="ＭＳ Ｐゴシック" pitchFamily="-107" charset="-128"/>
              </a:rPr>
              <a:t>Why CoP for SMEs?</a:t>
            </a:r>
            <a:endParaRPr lang="en-US" altLang="ja-JP" sz="2200">
              <a:solidFill>
                <a:srgbClr val="000000"/>
              </a:solidFill>
              <a:latin typeface="Times New Roman" pitchFamily="18" charset="0"/>
              <a:ea typeface="ＭＳ Ｐゴシック" pitchFamily="-107" charset="-128"/>
            </a:endParaRPr>
          </a:p>
        </p:txBody>
      </p:sp>
    </p:spTree>
    <p:extLst>
      <p:ext uri="{BB962C8B-B14F-4D97-AF65-F5344CB8AC3E}">
        <p14:creationId xmlns:p14="http://schemas.microsoft.com/office/powerpoint/2010/main" val="3091905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F27B375E-72F4-41F3-A739-286AAF3E7D34}" type="slidenum">
              <a:rPr lang="en-US" altLang="en-US"/>
              <a:pPr>
                <a:defRPr/>
              </a:pPr>
              <a:t>45</a:t>
            </a:fld>
            <a:endParaRPr lang="en-US" altLang="en-US"/>
          </a:p>
        </p:txBody>
      </p:sp>
      <p:sp>
        <p:nvSpPr>
          <p:cNvPr id="47107"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solidFill>
                <a:srgbClr val="000000"/>
              </a:solidFill>
              <a:latin typeface="Times New Roman" pitchFamily="18" charset="0"/>
              <a:ea typeface="ＭＳ Ｐゴシック" pitchFamily="-107" charset="-128"/>
            </a:endParaRPr>
          </a:p>
          <a:p>
            <a:pPr eaLnBrk="1" hangingPunct="1">
              <a:lnSpc>
                <a:spcPct val="95000"/>
              </a:lnSpc>
            </a:pPr>
            <a:endParaRPr lang="en-US" altLang="ja-JP" sz="1000">
              <a:solidFill>
                <a:srgbClr val="DDDDDD"/>
              </a:solidFill>
              <a:ea typeface="ＭＳ Ｐゴシック" pitchFamily="-107" charset="-128"/>
            </a:endParaRPr>
          </a:p>
        </p:txBody>
      </p:sp>
      <p:sp>
        <p:nvSpPr>
          <p:cNvPr id="47108" name="Rectangle 1"/>
          <p:cNvSpPr>
            <a:spLocks noGrp="1" noChangeArrowheads="1"/>
          </p:cNvSpPr>
          <p:nvPr>
            <p:ph type="ctrTitle" idx="4294967295"/>
          </p:nvPr>
        </p:nvSpPr>
        <p:spPr>
          <a:xfrm>
            <a:off x="580073" y="45720"/>
            <a:ext cx="7912418" cy="747237"/>
          </a:xfrm>
        </p:spPr>
        <p:txBody>
          <a:bodyPr lIns="0" tIns="0" rIns="0" bIns="0" anchor="b"/>
          <a:lstStyle/>
          <a:p>
            <a:pPr eaLnBrk="1" hangingPunct="1">
              <a:lnSpc>
                <a:spcPct val="95000"/>
              </a:lnSpc>
            </a:pPr>
            <a:r>
              <a:rPr lang="en-US" altLang="ja-JP" sz="3500" b="1">
                <a:solidFill>
                  <a:srgbClr val="FFFFFF"/>
                </a:solidFill>
                <a:latin typeface="Arial" charset="0"/>
                <a:ea typeface="ＭＳ Ｐゴシック" pitchFamily="-107" charset="-128"/>
              </a:rPr>
              <a:t>Communities of Practice</a:t>
            </a:r>
          </a:p>
        </p:txBody>
      </p:sp>
      <p:sp>
        <p:nvSpPr>
          <p:cNvPr id="47109" name="Text Box 5"/>
          <p:cNvSpPr txBox="1">
            <a:spLocks noChangeArrowheads="1"/>
          </p:cNvSpPr>
          <p:nvPr/>
        </p:nvSpPr>
        <p:spPr bwMode="auto">
          <a:xfrm>
            <a:off x="650082" y="1693069"/>
            <a:ext cx="7972425" cy="570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540"/>
              </a:spcBef>
            </a:pPr>
            <a:r>
              <a:rPr lang="en-US" altLang="ja-JP" b="1">
                <a:ea typeface="ＭＳ Ｐゴシック" pitchFamily="-107" charset="-128"/>
              </a:rPr>
              <a:t>1.</a:t>
            </a:r>
            <a:r>
              <a:rPr lang="en-US" altLang="ja-JP" b="1">
                <a:latin typeface="Times New Roman" pitchFamily="18" charset="0"/>
                <a:ea typeface="ＭＳ Ｐゴシック" pitchFamily="-107" charset="-128"/>
              </a:rPr>
              <a:t> </a:t>
            </a:r>
            <a:r>
              <a:rPr lang="en-US" altLang="ja-JP" b="1">
                <a:solidFill>
                  <a:schemeClr val="accent2"/>
                </a:solidFill>
                <a:ea typeface="ＭＳ Ｐゴシック" pitchFamily="-107" charset="-128"/>
              </a:rPr>
              <a:t>Find opportunities around strong needs: </a:t>
            </a:r>
            <a:br>
              <a:rPr lang="en-US" altLang="ja-JP" b="1">
                <a:solidFill>
                  <a:schemeClr val="accent2"/>
                </a:solidFill>
                <a:ea typeface="ＭＳ Ｐゴシック" pitchFamily="-107" charset="-128"/>
              </a:rPr>
            </a:br>
            <a:r>
              <a:rPr lang="en-US" altLang="ja-JP">
                <a:solidFill>
                  <a:schemeClr val="accent2"/>
                </a:solidFill>
                <a:ea typeface="ＭＳ Ｐゴシック" pitchFamily="-107" charset="-128"/>
              </a:rPr>
              <a:t>CoPs work well when strong need for sharing common interest/passion/knowledge exist. Find opportunities to connect people and share knowledge that make a difference.</a:t>
            </a:r>
          </a:p>
          <a:p>
            <a:pPr eaLnBrk="1" hangingPunct="1">
              <a:spcBef>
                <a:spcPts val="540"/>
              </a:spcBef>
              <a:spcAft>
                <a:spcPts val="540"/>
              </a:spcAft>
            </a:pPr>
            <a:r>
              <a:rPr lang="en-US" altLang="ja-JP" b="1">
                <a:solidFill>
                  <a:schemeClr val="accent2"/>
                </a:solidFill>
                <a:ea typeface="ＭＳ Ｐゴシック" pitchFamily="-107" charset="-128"/>
              </a:rPr>
              <a:t>2. Invite passionate people and take in their thoughts:</a:t>
            </a:r>
            <a:br>
              <a:rPr lang="en-US" altLang="ja-JP" b="1">
                <a:solidFill>
                  <a:schemeClr val="accent2"/>
                </a:solidFill>
                <a:ea typeface="ＭＳ Ｐゴシック" pitchFamily="-107" charset="-128"/>
              </a:rPr>
            </a:br>
            <a:r>
              <a:rPr lang="en-US" altLang="ja-JP">
                <a:solidFill>
                  <a:schemeClr val="accent2"/>
                </a:solidFill>
                <a:ea typeface="ＭＳ Ｐゴシック" pitchFamily="-107" charset="-128"/>
              </a:rPr>
              <a:t>To design a good CoP, you need key people who play a role of steward in the CoP. He/she is usually very passionate and knowledgeable on the subject. Then you discuss the CoP design with them with the following focuses:</a:t>
            </a:r>
          </a:p>
          <a:p>
            <a:pPr lvl="1" eaLnBrk="1" hangingPunct="1"/>
            <a:r>
              <a:rPr lang="en-US" altLang="ja-JP" sz="1400">
                <a:solidFill>
                  <a:schemeClr val="accent2"/>
                </a:solidFill>
                <a:ea typeface="ＭＳ Ｐゴシック" pitchFamily="-107" charset="-128"/>
              </a:rPr>
              <a:t>- What is the strategic context of the COP?</a:t>
            </a:r>
          </a:p>
          <a:p>
            <a:pPr lvl="1" eaLnBrk="1" hangingPunct="1"/>
            <a:r>
              <a:rPr lang="en-US" altLang="ja-JP" sz="1400">
                <a:solidFill>
                  <a:schemeClr val="accent2"/>
                </a:solidFill>
                <a:ea typeface="ＭＳ Ｐゴシック" pitchFamily="-107" charset="-128"/>
              </a:rPr>
              <a:t>- What is the key knowledge to share and create?</a:t>
            </a:r>
          </a:p>
          <a:p>
            <a:pPr lvl="1" eaLnBrk="1" hangingPunct="1"/>
            <a:r>
              <a:rPr lang="en-US" altLang="ja-JP" sz="1400">
                <a:solidFill>
                  <a:schemeClr val="accent2"/>
                </a:solidFill>
                <a:ea typeface="ＭＳ Ｐゴシック" pitchFamily="-107" charset="-128"/>
              </a:rPr>
              <a:t>- Who are potential participants benefiting from and contributing to the COP?</a:t>
            </a:r>
          </a:p>
          <a:p>
            <a:pPr lvl="1" eaLnBrk="1" hangingPunct="1"/>
            <a:r>
              <a:rPr lang="en-US" altLang="ja-JP" sz="1400">
                <a:solidFill>
                  <a:schemeClr val="accent2"/>
                </a:solidFill>
                <a:ea typeface="ＭＳ Ｐゴシック" pitchFamily="-107" charset="-128"/>
              </a:rPr>
              <a:t>- What are key activities that sustain vigor of the COP?</a:t>
            </a:r>
          </a:p>
          <a:p>
            <a:pPr lvl="1" eaLnBrk="1" hangingPunct="1"/>
            <a:r>
              <a:rPr lang="en-US" altLang="ja-JP" sz="1400">
                <a:solidFill>
                  <a:schemeClr val="accent2"/>
                </a:solidFill>
                <a:ea typeface="ＭＳ Ｐゴシック" pitchFamily="-107" charset="-128"/>
              </a:rPr>
              <a:t>- Where can community members physically (and virtually) interact?</a:t>
            </a:r>
          </a:p>
          <a:p>
            <a:pPr lvl="1" eaLnBrk="1" hangingPunct="1"/>
            <a:r>
              <a:rPr lang="en-US" altLang="ja-JP" sz="1400">
                <a:solidFill>
                  <a:schemeClr val="accent2"/>
                </a:solidFill>
                <a:ea typeface="ＭＳ Ｐゴシック" pitchFamily="-107" charset="-128"/>
              </a:rPr>
              <a:t>- What are key values for both the organization and participants?</a:t>
            </a:r>
          </a:p>
          <a:p>
            <a:pPr eaLnBrk="1" hangingPunct="1">
              <a:spcBef>
                <a:spcPts val="540"/>
              </a:spcBef>
            </a:pPr>
            <a:r>
              <a:rPr lang="en-US" altLang="ja-JP" b="1">
                <a:solidFill>
                  <a:schemeClr val="accent2"/>
                </a:solidFill>
                <a:ea typeface="ＭＳ Ｐゴシック" pitchFamily="-107" charset="-128"/>
              </a:rPr>
              <a:t>3.</a:t>
            </a:r>
            <a:r>
              <a:rPr lang="en-US" altLang="ja-JP" b="1">
                <a:solidFill>
                  <a:schemeClr val="accent2"/>
                </a:solidFill>
                <a:latin typeface="Times New Roman" pitchFamily="18" charset="0"/>
                <a:ea typeface="ＭＳ Ｐゴシック" pitchFamily="-107" charset="-128"/>
              </a:rPr>
              <a:t> </a:t>
            </a:r>
            <a:r>
              <a:rPr lang="en-US" altLang="ja-JP" b="1">
                <a:solidFill>
                  <a:schemeClr val="accent2"/>
                </a:solidFill>
                <a:ea typeface="ＭＳ Ｐゴシック" pitchFamily="-107" charset="-128"/>
              </a:rPr>
              <a:t>Launch the COP with socializing events:</a:t>
            </a:r>
            <a:br>
              <a:rPr lang="en-US" altLang="ja-JP" b="1">
                <a:solidFill>
                  <a:schemeClr val="accent2"/>
                </a:solidFill>
                <a:ea typeface="ＭＳ Ｐゴシック" pitchFamily="-107" charset="-128"/>
              </a:rPr>
            </a:br>
            <a:r>
              <a:rPr lang="en-US" altLang="ja-JP">
                <a:solidFill>
                  <a:schemeClr val="accent2"/>
                </a:solidFill>
                <a:ea typeface="ＭＳ Ｐゴシック" pitchFamily="-107" charset="-128"/>
              </a:rPr>
              <a:t>Development of any COP always start at people’s social relationship. One easy way is to use existing social network, which is often becomes a core group of the CoP.</a:t>
            </a:r>
          </a:p>
          <a:p>
            <a:pPr eaLnBrk="1" hangingPunct="1">
              <a:spcBef>
                <a:spcPts val="540"/>
              </a:spcBef>
            </a:pPr>
            <a:r>
              <a:rPr lang="en-US" altLang="ja-JP" b="1">
                <a:solidFill>
                  <a:schemeClr val="accent2"/>
                </a:solidFill>
                <a:ea typeface="ＭＳ Ｐゴシック" pitchFamily="-107" charset="-128"/>
              </a:rPr>
              <a:t>4.</a:t>
            </a:r>
            <a:r>
              <a:rPr lang="en-US" altLang="ja-JP" b="1">
                <a:solidFill>
                  <a:schemeClr val="accent2"/>
                </a:solidFill>
                <a:latin typeface="Times New Roman" pitchFamily="18" charset="0"/>
                <a:ea typeface="ＭＳ Ｐゴシック" pitchFamily="-107" charset="-128"/>
              </a:rPr>
              <a:t> </a:t>
            </a:r>
            <a:r>
              <a:rPr lang="en-US" altLang="ja-JP" b="1">
                <a:solidFill>
                  <a:schemeClr val="accent2"/>
                </a:solidFill>
                <a:ea typeface="ＭＳ Ｐゴシック" pitchFamily="-107" charset="-128"/>
              </a:rPr>
              <a:t>Create results through activities and share the stories:</a:t>
            </a:r>
            <a:br>
              <a:rPr lang="en-US" altLang="ja-JP" b="1">
                <a:solidFill>
                  <a:schemeClr val="accent2"/>
                </a:solidFill>
                <a:ea typeface="ＭＳ Ｐゴシック" pitchFamily="-107" charset="-128"/>
              </a:rPr>
            </a:br>
            <a:r>
              <a:rPr lang="en-US" altLang="ja-JP">
                <a:solidFill>
                  <a:schemeClr val="accent2"/>
                </a:solidFill>
                <a:ea typeface="ＭＳ Ｐゴシック" pitchFamily="-107" charset="-128"/>
              </a:rPr>
              <a:t>You need key activities that sustain vigor as well as produce results of the community.</a:t>
            </a:r>
          </a:p>
        </p:txBody>
      </p:sp>
      <p:sp>
        <p:nvSpPr>
          <p:cNvPr id="47110" name="Text Box 6"/>
          <p:cNvSpPr txBox="1">
            <a:spLocks noChangeArrowheads="1"/>
          </p:cNvSpPr>
          <p:nvPr/>
        </p:nvSpPr>
        <p:spPr bwMode="auto">
          <a:xfrm>
            <a:off x="554355" y="829792"/>
            <a:ext cx="76923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50000"/>
              </a:lnSpc>
              <a:buClr>
                <a:srgbClr val="000066"/>
              </a:buClr>
              <a:buSzPct val="100000"/>
              <a:buFont typeface="Wingdings" pitchFamily="2" charset="2"/>
              <a:buNone/>
            </a:pPr>
            <a:r>
              <a:rPr lang="en-US" altLang="ja-JP" sz="2200">
                <a:solidFill>
                  <a:srgbClr val="000066"/>
                </a:solidFill>
                <a:ea typeface="ＭＳ Ｐゴシック" pitchFamily="-107" charset="-128"/>
              </a:rPr>
              <a:t>How to nurture Communities of Practice?</a:t>
            </a:r>
            <a:endParaRPr lang="en-US" altLang="ja-JP" sz="2200">
              <a:solidFill>
                <a:srgbClr val="000000"/>
              </a:solidFill>
              <a:latin typeface="Times New Roman" pitchFamily="18" charset="0"/>
              <a:ea typeface="ＭＳ Ｐゴシック" pitchFamily="-107" charset="-128"/>
            </a:endParaRPr>
          </a:p>
        </p:txBody>
      </p:sp>
    </p:spTree>
    <p:extLst>
      <p:ext uri="{BB962C8B-B14F-4D97-AF65-F5344CB8AC3E}">
        <p14:creationId xmlns:p14="http://schemas.microsoft.com/office/powerpoint/2010/main" val="2736094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653200BD-24C6-44B2-B6D2-8ADC14080A4B}" type="slidenum">
              <a:rPr lang="en-US" altLang="en-US"/>
              <a:pPr>
                <a:defRPr/>
              </a:pPr>
              <a:t>46</a:t>
            </a:fld>
            <a:endParaRPr lang="en-US" altLang="en-US"/>
          </a:p>
        </p:txBody>
      </p:sp>
      <p:sp>
        <p:nvSpPr>
          <p:cNvPr id="48131"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solidFill>
                <a:srgbClr val="000000"/>
              </a:solidFill>
              <a:latin typeface="Times New Roman" pitchFamily="18" charset="0"/>
              <a:ea typeface="ＭＳ Ｐゴシック" pitchFamily="-107" charset="-128"/>
            </a:endParaRPr>
          </a:p>
          <a:p>
            <a:pPr eaLnBrk="1" hangingPunct="1">
              <a:lnSpc>
                <a:spcPct val="95000"/>
              </a:lnSpc>
            </a:pPr>
            <a:endParaRPr lang="en-US" altLang="ja-JP" sz="1000">
              <a:solidFill>
                <a:srgbClr val="DDDDDD"/>
              </a:solidFill>
              <a:ea typeface="ＭＳ Ｐゴシック" pitchFamily="-107" charset="-128"/>
            </a:endParaRPr>
          </a:p>
        </p:txBody>
      </p:sp>
      <p:sp>
        <p:nvSpPr>
          <p:cNvPr id="48132" name="Rectangle 1"/>
          <p:cNvSpPr>
            <a:spLocks noGrp="1" noChangeArrowheads="1"/>
          </p:cNvSpPr>
          <p:nvPr>
            <p:ph type="ctrTitle" idx="4294967295"/>
          </p:nvPr>
        </p:nvSpPr>
        <p:spPr>
          <a:xfrm>
            <a:off x="580073" y="45720"/>
            <a:ext cx="7912418" cy="747237"/>
          </a:xfrm>
        </p:spPr>
        <p:txBody>
          <a:bodyPr lIns="0" tIns="0" rIns="0" bIns="0" anchor="b"/>
          <a:lstStyle/>
          <a:p>
            <a:pPr eaLnBrk="1" hangingPunct="1">
              <a:lnSpc>
                <a:spcPct val="95000"/>
              </a:lnSpc>
            </a:pPr>
            <a:r>
              <a:rPr lang="en-US" altLang="ja-JP" sz="3500" b="1">
                <a:solidFill>
                  <a:srgbClr val="FFFFFF"/>
                </a:solidFill>
                <a:latin typeface="Arial" charset="0"/>
                <a:ea typeface="ＭＳ Ｐゴシック" pitchFamily="-107" charset="-128"/>
              </a:rPr>
              <a:t>Communities of Practice</a:t>
            </a:r>
          </a:p>
        </p:txBody>
      </p:sp>
      <p:sp>
        <p:nvSpPr>
          <p:cNvPr id="48133" name="Text Box 5"/>
          <p:cNvSpPr txBox="1">
            <a:spLocks noChangeArrowheads="1"/>
          </p:cNvSpPr>
          <p:nvPr/>
        </p:nvSpPr>
        <p:spPr bwMode="auto">
          <a:xfrm>
            <a:off x="650082" y="1693069"/>
            <a:ext cx="7972425" cy="445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540"/>
              </a:spcBef>
              <a:buFont typeface="Arial" charset="0"/>
              <a:buChar char="•"/>
            </a:pPr>
            <a:r>
              <a:rPr lang="en-US" altLang="ja-JP" b="1">
                <a:solidFill>
                  <a:srgbClr val="262699"/>
                </a:solidFill>
                <a:ea typeface="ＭＳ Ｐゴシック" pitchFamily="-107" charset="-128"/>
              </a:rPr>
              <a:t> Stewards:</a:t>
            </a:r>
          </a:p>
          <a:p>
            <a:pPr lvl="1" eaLnBrk="1" hangingPunct="1">
              <a:spcBef>
                <a:spcPts val="540"/>
              </a:spcBef>
            </a:pPr>
            <a:r>
              <a:rPr lang="en-US" altLang="ja-JP">
                <a:solidFill>
                  <a:schemeClr val="accent2"/>
                </a:solidFill>
                <a:ea typeface="ＭＳ Ｐゴシック" pitchFamily="-107" charset="-128"/>
              </a:rPr>
              <a:t>Key people who have passionate for the area and are willing to take care of the COP are the most important component of any CoPs.</a:t>
            </a:r>
          </a:p>
          <a:p>
            <a:pPr eaLnBrk="1" hangingPunct="1">
              <a:spcBef>
                <a:spcPts val="540"/>
              </a:spcBef>
              <a:buFont typeface="Arial" charset="0"/>
              <a:buChar char="•"/>
            </a:pPr>
            <a:r>
              <a:rPr lang="en-US" altLang="ja-JP" b="1">
                <a:solidFill>
                  <a:schemeClr val="accent2"/>
                </a:solidFill>
                <a:ea typeface="ＭＳ Ｐゴシック" pitchFamily="-107" charset="-128"/>
              </a:rPr>
              <a:t> Incentives:</a:t>
            </a:r>
            <a:endParaRPr lang="en-US" altLang="ja-JP">
              <a:solidFill>
                <a:schemeClr val="accent2"/>
              </a:solidFill>
              <a:ea typeface="ＭＳ Ｐゴシック" pitchFamily="-107" charset="-128"/>
            </a:endParaRPr>
          </a:p>
          <a:p>
            <a:pPr lvl="1" eaLnBrk="1" hangingPunct="1">
              <a:spcBef>
                <a:spcPts val="540"/>
              </a:spcBef>
            </a:pPr>
            <a:r>
              <a:rPr lang="en-US" altLang="ja-JP">
                <a:solidFill>
                  <a:schemeClr val="accent2"/>
                </a:solidFill>
                <a:ea typeface="ＭＳ Ｐゴシック" pitchFamily="-107" charset="-128"/>
              </a:rPr>
              <a:t>Spontaneous motivation for continuous participation is essentially needed to sustain active CoPs.</a:t>
            </a:r>
          </a:p>
          <a:p>
            <a:pPr eaLnBrk="1" hangingPunct="1">
              <a:spcBef>
                <a:spcPts val="540"/>
              </a:spcBef>
              <a:buFont typeface="Arial" charset="0"/>
              <a:buChar char="•"/>
            </a:pPr>
            <a:r>
              <a:rPr lang="en-US" altLang="ja-JP" b="1">
                <a:solidFill>
                  <a:schemeClr val="accent2"/>
                </a:solidFill>
                <a:ea typeface="ＭＳ Ｐゴシック" pitchFamily="-107" charset="-128"/>
              </a:rPr>
              <a:t> Physical/virtual spaces</a:t>
            </a:r>
            <a:r>
              <a:rPr lang="en-US" altLang="ja-JP">
                <a:solidFill>
                  <a:schemeClr val="accent2"/>
                </a:solidFill>
                <a:ea typeface="ＭＳ Ｐゴシック" pitchFamily="-107" charset="-128"/>
              </a:rPr>
              <a:t>:</a:t>
            </a:r>
          </a:p>
          <a:p>
            <a:pPr lvl="1" eaLnBrk="1" hangingPunct="1">
              <a:spcBef>
                <a:spcPts val="540"/>
              </a:spcBef>
            </a:pPr>
            <a:r>
              <a:rPr lang="en-US" altLang="ja-JP">
                <a:solidFill>
                  <a:schemeClr val="accent2"/>
                </a:solidFill>
                <a:ea typeface="ＭＳ Ｐゴシック" pitchFamily="-107" charset="-128"/>
              </a:rPr>
              <a:t>CoPs need spaces where members can interact.</a:t>
            </a:r>
          </a:p>
          <a:p>
            <a:pPr eaLnBrk="1" hangingPunct="1">
              <a:spcBef>
                <a:spcPts val="540"/>
              </a:spcBef>
              <a:buFont typeface="Arial" charset="0"/>
              <a:buChar char="•"/>
            </a:pPr>
            <a:r>
              <a:rPr lang="en-US" altLang="ja-JP" b="1">
                <a:solidFill>
                  <a:schemeClr val="accent2"/>
                </a:solidFill>
                <a:ea typeface="ＭＳ Ｐゴシック" pitchFamily="-107" charset="-128"/>
              </a:rPr>
              <a:t> Information Technology:</a:t>
            </a:r>
          </a:p>
          <a:p>
            <a:pPr lvl="1" eaLnBrk="1" hangingPunct="1">
              <a:spcBef>
                <a:spcPts val="540"/>
              </a:spcBef>
            </a:pPr>
            <a:r>
              <a:rPr lang="en-US" altLang="ja-JP">
                <a:solidFill>
                  <a:schemeClr val="accent2"/>
                </a:solidFill>
                <a:ea typeface="ＭＳ Ｐゴシック" pitchFamily="-107" charset="-128"/>
              </a:rPr>
              <a:t>Some CoPs do not require any IT, whereas IT is a key platform to share knowledge.</a:t>
            </a:r>
          </a:p>
          <a:p>
            <a:pPr eaLnBrk="1" hangingPunct="1">
              <a:spcBef>
                <a:spcPts val="540"/>
              </a:spcBef>
              <a:buFont typeface="Arial" charset="0"/>
              <a:buChar char="•"/>
            </a:pPr>
            <a:r>
              <a:rPr lang="en-US" altLang="ja-JP" b="1">
                <a:solidFill>
                  <a:schemeClr val="accent2"/>
                </a:solidFill>
                <a:ea typeface="ＭＳ Ｐゴシック" pitchFamily="-107" charset="-128"/>
              </a:rPr>
              <a:t> Management’s support:</a:t>
            </a:r>
            <a:endParaRPr lang="en-US" altLang="ja-JP">
              <a:solidFill>
                <a:schemeClr val="accent2"/>
              </a:solidFill>
              <a:ea typeface="ＭＳ Ｐゴシック" pitchFamily="-107" charset="-128"/>
            </a:endParaRPr>
          </a:p>
          <a:p>
            <a:pPr lvl="1" eaLnBrk="1" hangingPunct="1">
              <a:spcBef>
                <a:spcPts val="540"/>
              </a:spcBef>
            </a:pPr>
            <a:r>
              <a:rPr lang="en-US" altLang="ja-JP">
                <a:solidFill>
                  <a:schemeClr val="accent2"/>
                </a:solidFill>
                <a:ea typeface="ＭＳ Ｐゴシック" pitchFamily="-107" charset="-128"/>
              </a:rPr>
              <a:t>Management’s support not only allows participants to understand the importance of CoP activities but gives sufficient resources.</a:t>
            </a:r>
          </a:p>
        </p:txBody>
      </p:sp>
      <p:sp>
        <p:nvSpPr>
          <p:cNvPr id="48134" name="Text Box 6"/>
          <p:cNvSpPr txBox="1">
            <a:spLocks noChangeArrowheads="1"/>
          </p:cNvSpPr>
          <p:nvPr/>
        </p:nvSpPr>
        <p:spPr bwMode="auto">
          <a:xfrm>
            <a:off x="682943" y="894086"/>
            <a:ext cx="76923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50000"/>
              </a:lnSpc>
              <a:buClr>
                <a:srgbClr val="000066"/>
              </a:buClr>
              <a:buSzPct val="100000"/>
              <a:buFont typeface="Wingdings" pitchFamily="2" charset="2"/>
              <a:buNone/>
            </a:pPr>
            <a:r>
              <a:rPr lang="en-US" altLang="ja-JP" sz="2200">
                <a:solidFill>
                  <a:srgbClr val="000066"/>
                </a:solidFill>
                <a:ea typeface="ＭＳ Ｐゴシック" pitchFamily="-107" charset="-128"/>
              </a:rPr>
              <a:t>Key Enablers</a:t>
            </a:r>
            <a:endParaRPr lang="en-US" altLang="ja-JP" sz="2200">
              <a:solidFill>
                <a:srgbClr val="000000"/>
              </a:solidFill>
              <a:latin typeface="Times New Roman" pitchFamily="18" charset="0"/>
              <a:ea typeface="ＭＳ Ｐゴシック" pitchFamily="-107" charset="-128"/>
            </a:endParaRPr>
          </a:p>
        </p:txBody>
      </p:sp>
    </p:spTree>
    <p:extLst>
      <p:ext uri="{BB962C8B-B14F-4D97-AF65-F5344CB8AC3E}">
        <p14:creationId xmlns:p14="http://schemas.microsoft.com/office/powerpoint/2010/main" val="42916255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D53C3599-1737-423C-BFB6-8AE58F6CE51E}" type="slidenum">
              <a:rPr lang="en-US" altLang="en-US"/>
              <a:pPr>
                <a:defRPr/>
              </a:pPr>
              <a:t>47</a:t>
            </a:fld>
            <a:endParaRPr lang="en-US" altLang="en-US"/>
          </a:p>
        </p:txBody>
      </p:sp>
      <p:sp>
        <p:nvSpPr>
          <p:cNvPr id="49155" name="Rectangle 1"/>
          <p:cNvSpPr>
            <a:spLocks noGrp="1" noChangeArrowheads="1"/>
          </p:cNvSpPr>
          <p:nvPr>
            <p:ph type="ctrTitle" idx="4294967295"/>
          </p:nvPr>
        </p:nvSpPr>
        <p:spPr>
          <a:xfrm>
            <a:off x="682943" y="2133125"/>
            <a:ext cx="7772400" cy="1470183"/>
          </a:xfrm>
        </p:spPr>
        <p:txBody>
          <a:bodyPr lIns="82296" tIns="41148" rIns="82296" bIns="41148" anchor="ctr"/>
          <a:lstStyle/>
          <a:p>
            <a:pPr eaLnBrk="1" hangingPunct="1"/>
            <a:r>
              <a:rPr lang="en-US" altLang="ja-JP" sz="5600">
                <a:ea typeface="ＭＳ Ｐゴシック" pitchFamily="-107" charset="-128"/>
              </a:rPr>
              <a:t>8. Storytelling</a:t>
            </a:r>
          </a:p>
        </p:txBody>
      </p:sp>
    </p:spTree>
    <p:extLst>
      <p:ext uri="{BB962C8B-B14F-4D97-AF65-F5344CB8AC3E}">
        <p14:creationId xmlns:p14="http://schemas.microsoft.com/office/powerpoint/2010/main" val="881313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24463FD-5E44-41C6-BEF6-2E90EA61AF17}" type="slidenum">
              <a:rPr lang="en-US" altLang="en-US"/>
              <a:pPr>
                <a:defRPr/>
              </a:pPr>
              <a:t>48</a:t>
            </a:fld>
            <a:endParaRPr lang="en-US" altLang="en-US"/>
          </a:p>
        </p:txBody>
      </p:sp>
      <p:sp>
        <p:nvSpPr>
          <p:cNvPr id="50179" name="Rectangle 2"/>
          <p:cNvSpPr>
            <a:spLocks noGrp="1" noChangeArrowheads="1"/>
          </p:cNvSpPr>
          <p:nvPr>
            <p:ph type="title"/>
          </p:nvPr>
        </p:nvSpPr>
        <p:spPr/>
        <p:txBody>
          <a:bodyPr/>
          <a:lstStyle/>
          <a:p>
            <a:pPr eaLnBrk="1" hangingPunct="1"/>
            <a:r>
              <a:rPr lang="en-GB" altLang="en-US" smtClean="0"/>
              <a:t>8. Storytelling</a:t>
            </a:r>
          </a:p>
        </p:txBody>
      </p:sp>
      <p:sp>
        <p:nvSpPr>
          <p:cNvPr id="50180" name="Rectangle 3"/>
          <p:cNvSpPr>
            <a:spLocks noGrp="1" noChangeArrowheads="1"/>
          </p:cNvSpPr>
          <p:nvPr>
            <p:ph type="body" idx="1"/>
          </p:nvPr>
        </p:nvSpPr>
        <p:spPr/>
        <p:txBody>
          <a:bodyPr/>
          <a:lstStyle/>
          <a:p>
            <a:pPr lvl="1" eaLnBrk="1" hangingPunct="1"/>
            <a:r>
              <a:rPr lang="en-US" altLang="ja-JP" smtClean="0">
                <a:ea typeface="ＭＳ Ｐゴシック" pitchFamily="-107" charset="-128"/>
              </a:rPr>
              <a:t>What is storytelling?</a:t>
            </a:r>
          </a:p>
          <a:p>
            <a:pPr lvl="1" eaLnBrk="1" hangingPunct="1"/>
            <a:r>
              <a:rPr lang="en-US" altLang="ja-JP" smtClean="0">
                <a:ea typeface="ＭＳ Ｐゴシック" pitchFamily="-107" charset="-128"/>
              </a:rPr>
              <a:t>Why use storytelling?</a:t>
            </a:r>
          </a:p>
          <a:p>
            <a:pPr lvl="1" eaLnBrk="1" hangingPunct="1"/>
            <a:r>
              <a:rPr lang="en-US" altLang="ja-JP" smtClean="0">
                <a:ea typeface="ＭＳ Ｐゴシック" pitchFamily="-107" charset="-128"/>
              </a:rPr>
              <a:t>When to use?</a:t>
            </a:r>
          </a:p>
          <a:p>
            <a:pPr lvl="1" eaLnBrk="1" hangingPunct="1"/>
            <a:r>
              <a:rPr lang="en-US" altLang="ja-JP" smtClean="0">
                <a:ea typeface="ＭＳ Ｐゴシック" pitchFamily="-107" charset="-128"/>
              </a:rPr>
              <a:t>How to use?</a:t>
            </a:r>
          </a:p>
          <a:p>
            <a:pPr eaLnBrk="1" hangingPunct="1"/>
            <a:endParaRPr lang="en-GB" altLang="en-US" sz="2600"/>
          </a:p>
        </p:txBody>
      </p:sp>
    </p:spTree>
    <p:extLst>
      <p:ext uri="{BB962C8B-B14F-4D97-AF65-F5344CB8AC3E}">
        <p14:creationId xmlns:p14="http://schemas.microsoft.com/office/powerpoint/2010/main" val="1602007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21D25D4F-031F-4D40-9A88-7B3F1E688B88}" type="slidenum">
              <a:rPr lang="en-US" altLang="en-US"/>
              <a:pPr>
                <a:defRPr/>
              </a:pPr>
              <a:t>49</a:t>
            </a:fld>
            <a:endParaRPr lang="en-US" altLang="en-US"/>
          </a:p>
        </p:txBody>
      </p:sp>
      <p:sp>
        <p:nvSpPr>
          <p:cNvPr id="51203"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solidFill>
                <a:srgbClr val="000000"/>
              </a:solidFill>
              <a:latin typeface="Times New Roman" pitchFamily="18" charset="0"/>
              <a:ea typeface="ＭＳ Ｐゴシック" pitchFamily="-107" charset="-128"/>
            </a:endParaRPr>
          </a:p>
          <a:p>
            <a:pPr eaLnBrk="1" hangingPunct="1">
              <a:lnSpc>
                <a:spcPct val="95000"/>
              </a:lnSpc>
            </a:pPr>
            <a:endParaRPr lang="en-US" altLang="ja-JP" sz="1000">
              <a:solidFill>
                <a:srgbClr val="DDDDDD"/>
              </a:solidFill>
              <a:ea typeface="ＭＳ Ｐゴシック" pitchFamily="-107" charset="-128"/>
            </a:endParaRPr>
          </a:p>
        </p:txBody>
      </p:sp>
      <p:sp>
        <p:nvSpPr>
          <p:cNvPr id="51204" name="Text Box 5"/>
          <p:cNvSpPr txBox="1">
            <a:spLocks noChangeArrowheads="1"/>
          </p:cNvSpPr>
          <p:nvPr/>
        </p:nvSpPr>
        <p:spPr bwMode="auto">
          <a:xfrm>
            <a:off x="580073" y="411480"/>
            <a:ext cx="7912418" cy="38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2600" b="1">
                <a:solidFill>
                  <a:srgbClr val="FFFFFF"/>
                </a:solidFill>
                <a:ea typeface="ＭＳ Ｐゴシック" pitchFamily="-107" charset="-128"/>
              </a:rPr>
              <a:t>Storytelling</a:t>
            </a:r>
          </a:p>
        </p:txBody>
      </p:sp>
      <p:sp>
        <p:nvSpPr>
          <p:cNvPr id="51205" name="Text Box 6"/>
          <p:cNvSpPr txBox="1">
            <a:spLocks noChangeArrowheads="1"/>
          </p:cNvSpPr>
          <p:nvPr/>
        </p:nvSpPr>
        <p:spPr bwMode="auto">
          <a:xfrm>
            <a:off x="954405" y="1477328"/>
            <a:ext cx="760380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50000"/>
              </a:lnSpc>
              <a:buClr>
                <a:srgbClr val="000066"/>
              </a:buClr>
              <a:buSzPct val="100000"/>
              <a:buFontTx/>
              <a:buChar char="•"/>
            </a:pPr>
            <a:r>
              <a:rPr lang="en-US" altLang="ja-JP" sz="2200">
                <a:solidFill>
                  <a:schemeClr val="accent2"/>
                </a:solidFill>
                <a:ea typeface="ＭＳ Ｐゴシック" pitchFamily="-107" charset="-128"/>
              </a:rPr>
              <a:t>What is storytelling?</a:t>
            </a:r>
          </a:p>
          <a:p>
            <a:pPr lvl="1" eaLnBrk="1" hangingPunct="1">
              <a:lnSpc>
                <a:spcPct val="150000"/>
              </a:lnSpc>
              <a:buClr>
                <a:srgbClr val="000066"/>
              </a:buClr>
              <a:buSzPct val="100000"/>
              <a:buFontTx/>
              <a:buChar char="•"/>
            </a:pPr>
            <a:r>
              <a:rPr lang="en-US" altLang="ja-JP" sz="2200">
                <a:solidFill>
                  <a:schemeClr val="accent2"/>
                </a:solidFill>
                <a:ea typeface="ＭＳ Ｐゴシック" pitchFamily="-107" charset="-128"/>
              </a:rPr>
              <a:t>Why use storytelling?</a:t>
            </a:r>
          </a:p>
          <a:p>
            <a:pPr lvl="1" eaLnBrk="1" hangingPunct="1">
              <a:lnSpc>
                <a:spcPct val="150000"/>
              </a:lnSpc>
              <a:buClr>
                <a:srgbClr val="000066"/>
              </a:buClr>
              <a:buSzPct val="100000"/>
              <a:buFontTx/>
              <a:buChar char="•"/>
            </a:pPr>
            <a:r>
              <a:rPr lang="en-US" altLang="ja-JP" sz="2200">
                <a:solidFill>
                  <a:schemeClr val="accent2"/>
                </a:solidFill>
                <a:ea typeface="ＭＳ Ｐゴシック" pitchFamily="-107" charset="-128"/>
              </a:rPr>
              <a:t>When to use?</a:t>
            </a:r>
          </a:p>
          <a:p>
            <a:pPr lvl="1" eaLnBrk="1" hangingPunct="1">
              <a:lnSpc>
                <a:spcPct val="150000"/>
              </a:lnSpc>
              <a:buClr>
                <a:srgbClr val="000066"/>
              </a:buClr>
              <a:buSzPct val="100000"/>
              <a:buFontTx/>
              <a:buChar char="•"/>
            </a:pPr>
            <a:r>
              <a:rPr lang="en-US" altLang="ja-JP" sz="2200">
                <a:solidFill>
                  <a:schemeClr val="accent2"/>
                </a:solidFill>
                <a:ea typeface="ＭＳ Ｐゴシック" pitchFamily="-107" charset="-128"/>
              </a:rPr>
              <a:t>How to use?</a:t>
            </a:r>
          </a:p>
        </p:txBody>
      </p:sp>
    </p:spTree>
    <p:extLst>
      <p:ext uri="{BB962C8B-B14F-4D97-AF65-F5344CB8AC3E}">
        <p14:creationId xmlns:p14="http://schemas.microsoft.com/office/powerpoint/2010/main" val="1777846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80E2D57-94E9-45BA-9BD3-E0A460AD7D03}" type="slidenum">
              <a:rPr lang="en-US" altLang="en-US"/>
              <a:pPr>
                <a:defRPr/>
              </a:pPr>
              <a:t>5</a:t>
            </a:fld>
            <a:endParaRPr lang="en-US" altLang="en-US"/>
          </a:p>
        </p:txBody>
      </p:sp>
      <p:sp>
        <p:nvSpPr>
          <p:cNvPr id="6147" name="Rectangle 4"/>
          <p:cNvSpPr>
            <a:spLocks noGrp="1" noChangeArrowheads="1"/>
          </p:cNvSpPr>
          <p:nvPr>
            <p:ph type="title"/>
          </p:nvPr>
        </p:nvSpPr>
        <p:spPr/>
        <p:txBody>
          <a:bodyPr/>
          <a:lstStyle/>
          <a:p>
            <a:pPr eaLnBrk="1" hangingPunct="1"/>
            <a:r>
              <a:rPr lang="en-GB" altLang="en-US" smtClean="0"/>
              <a:t>APO KM Framework</a:t>
            </a:r>
          </a:p>
        </p:txBody>
      </p:sp>
      <p:pic>
        <p:nvPicPr>
          <p:cNvPr id="6148" name="Picture 4" descr="APO KM Framework.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90312" y="1801654"/>
            <a:ext cx="4163378" cy="41262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652602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80D91A1B-CF8C-41A1-8AA8-7028452CED80}" type="slidenum">
              <a:rPr lang="en-US" altLang="en-US"/>
              <a:pPr>
                <a:defRPr/>
              </a:pPr>
              <a:t>50</a:t>
            </a:fld>
            <a:endParaRPr lang="en-US" altLang="en-US"/>
          </a:p>
        </p:txBody>
      </p:sp>
      <p:pic>
        <p:nvPicPr>
          <p:cNvPr id="52227" name="Picture 2" descr="storytel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050" y="3814763"/>
            <a:ext cx="2700338" cy="268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solidFill>
                <a:srgbClr val="000000"/>
              </a:solidFill>
              <a:latin typeface="Times New Roman" pitchFamily="18" charset="0"/>
              <a:ea typeface="ＭＳ Ｐゴシック" pitchFamily="-107" charset="-128"/>
            </a:endParaRPr>
          </a:p>
          <a:p>
            <a:pPr eaLnBrk="1" hangingPunct="1">
              <a:lnSpc>
                <a:spcPct val="95000"/>
              </a:lnSpc>
            </a:pPr>
            <a:endParaRPr lang="en-US" altLang="ja-JP" sz="1000">
              <a:solidFill>
                <a:srgbClr val="DDDDDD"/>
              </a:solidFill>
              <a:ea typeface="ＭＳ Ｐゴシック" pitchFamily="-107" charset="-128"/>
            </a:endParaRPr>
          </a:p>
        </p:txBody>
      </p:sp>
      <p:sp>
        <p:nvSpPr>
          <p:cNvPr id="52229" name="Text Box 5"/>
          <p:cNvSpPr txBox="1">
            <a:spLocks noChangeArrowheads="1"/>
          </p:cNvSpPr>
          <p:nvPr/>
        </p:nvSpPr>
        <p:spPr bwMode="auto">
          <a:xfrm>
            <a:off x="580073" y="411480"/>
            <a:ext cx="7912418" cy="38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2600" b="1">
                <a:solidFill>
                  <a:srgbClr val="FFFFFF"/>
                </a:solidFill>
                <a:ea typeface="ＭＳ Ｐゴシック" pitchFamily="-107" charset="-128"/>
              </a:rPr>
              <a:t>Storytelling</a:t>
            </a:r>
          </a:p>
        </p:txBody>
      </p:sp>
      <p:sp>
        <p:nvSpPr>
          <p:cNvPr id="52230" name="Text Box 5"/>
          <p:cNvSpPr txBox="1">
            <a:spLocks noChangeArrowheads="1"/>
          </p:cNvSpPr>
          <p:nvPr/>
        </p:nvSpPr>
        <p:spPr bwMode="auto">
          <a:xfrm>
            <a:off x="457200" y="1821657"/>
            <a:ext cx="5915025" cy="374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080"/>
              </a:spcBef>
              <a:buFont typeface="Arial" charset="0"/>
              <a:buChar char="•"/>
            </a:pPr>
            <a:r>
              <a:rPr lang="en-US" altLang="ja-JP">
                <a:solidFill>
                  <a:schemeClr val="accent2"/>
                </a:solidFill>
                <a:ea typeface="ＭＳ Ｐゴシック" pitchFamily="-107" charset="-128"/>
              </a:rPr>
              <a:t>Storytelling is conveying of events in words and sounds often by improvisation or embellishment. In the context of KM, storytelling has been used as a powerful way to share and transfer knowledge, especially experiential and tacit knowledge.</a:t>
            </a:r>
          </a:p>
          <a:p>
            <a:pPr eaLnBrk="1" hangingPunct="1">
              <a:spcBef>
                <a:spcPts val="1080"/>
              </a:spcBef>
              <a:buFont typeface="Arial" charset="0"/>
              <a:buChar char="•"/>
            </a:pPr>
            <a:r>
              <a:rPr lang="en-US" altLang="ja-JP">
                <a:solidFill>
                  <a:schemeClr val="accent2"/>
                </a:solidFill>
                <a:ea typeface="ＭＳ Ｐゴシック" pitchFamily="-107" charset="-128"/>
              </a:rPr>
              <a:t> It is literally about telling a story; a person who has knowledge tells stories of his/her experience in front of people who want the knowledge. Though the method is quite simple, storytelling is able to share deep knowledge when it is appropriately done. It has a strong power to share one’s experience and lessons learned since effective stories can convey rich contexts along with contents.</a:t>
            </a:r>
          </a:p>
        </p:txBody>
      </p:sp>
      <p:sp>
        <p:nvSpPr>
          <p:cNvPr id="52231" name="Text Box 6"/>
          <p:cNvSpPr txBox="1">
            <a:spLocks noChangeArrowheads="1"/>
          </p:cNvSpPr>
          <p:nvPr/>
        </p:nvSpPr>
        <p:spPr bwMode="auto">
          <a:xfrm>
            <a:off x="971550" y="1158404"/>
            <a:ext cx="76923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50000"/>
              </a:lnSpc>
              <a:buClr>
                <a:srgbClr val="000066"/>
              </a:buClr>
              <a:buSzPct val="100000"/>
              <a:buFont typeface="Wingdings" pitchFamily="2" charset="2"/>
              <a:buNone/>
            </a:pPr>
            <a:r>
              <a:rPr lang="en-US" altLang="ja-JP" sz="2200">
                <a:solidFill>
                  <a:schemeClr val="accent2"/>
                </a:solidFill>
                <a:ea typeface="ＭＳ Ｐゴシック" pitchFamily="-107" charset="-128"/>
              </a:rPr>
              <a:t>What is storytelling?</a:t>
            </a:r>
          </a:p>
        </p:txBody>
      </p:sp>
    </p:spTree>
    <p:extLst>
      <p:ext uri="{BB962C8B-B14F-4D97-AF65-F5344CB8AC3E}">
        <p14:creationId xmlns:p14="http://schemas.microsoft.com/office/powerpoint/2010/main" val="33346086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88D516DA-3D21-4B04-BAAD-52734B416F60}" type="slidenum">
              <a:rPr lang="en-US" altLang="en-US"/>
              <a:pPr>
                <a:defRPr/>
              </a:pPr>
              <a:t>51</a:t>
            </a:fld>
            <a:endParaRPr lang="en-US" altLang="en-US"/>
          </a:p>
        </p:txBody>
      </p:sp>
      <p:sp>
        <p:nvSpPr>
          <p:cNvPr id="53251"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solidFill>
                <a:srgbClr val="000000"/>
              </a:solidFill>
              <a:latin typeface="Times New Roman" pitchFamily="18" charset="0"/>
              <a:ea typeface="ＭＳ Ｐゴシック" pitchFamily="-107" charset="-128"/>
            </a:endParaRPr>
          </a:p>
          <a:p>
            <a:pPr eaLnBrk="1" hangingPunct="1">
              <a:lnSpc>
                <a:spcPct val="95000"/>
              </a:lnSpc>
            </a:pPr>
            <a:endParaRPr lang="en-US" altLang="ja-JP" sz="1000">
              <a:solidFill>
                <a:srgbClr val="DDDDDD"/>
              </a:solidFill>
              <a:ea typeface="ＭＳ Ｐゴシック" pitchFamily="-107" charset="-128"/>
            </a:endParaRPr>
          </a:p>
        </p:txBody>
      </p:sp>
      <p:sp>
        <p:nvSpPr>
          <p:cNvPr id="53252" name="Text Box 5"/>
          <p:cNvSpPr txBox="1">
            <a:spLocks noChangeArrowheads="1"/>
          </p:cNvSpPr>
          <p:nvPr/>
        </p:nvSpPr>
        <p:spPr bwMode="auto">
          <a:xfrm>
            <a:off x="580073" y="411480"/>
            <a:ext cx="7912418" cy="38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2600" b="1">
                <a:solidFill>
                  <a:srgbClr val="FFFFFF"/>
                </a:solidFill>
                <a:ea typeface="ＭＳ Ｐゴシック" pitchFamily="-107" charset="-128"/>
              </a:rPr>
              <a:t>Storytelling</a:t>
            </a:r>
          </a:p>
        </p:txBody>
      </p:sp>
      <p:sp>
        <p:nvSpPr>
          <p:cNvPr id="53253" name="Text Box 5"/>
          <p:cNvSpPr txBox="1">
            <a:spLocks noChangeArrowheads="1"/>
          </p:cNvSpPr>
          <p:nvPr/>
        </p:nvSpPr>
        <p:spPr bwMode="auto">
          <a:xfrm>
            <a:off x="701517" y="1821657"/>
            <a:ext cx="7920990" cy="418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540"/>
              </a:spcBef>
            </a:pPr>
            <a:r>
              <a:rPr lang="en-US" altLang="ja-JP" b="1">
                <a:solidFill>
                  <a:srgbClr val="262699"/>
                </a:solidFill>
                <a:ea typeface="ＭＳ Ｐゴシック" pitchFamily="-107" charset="-128"/>
              </a:rPr>
              <a:t>1. Transfer tacit part of knowledge:</a:t>
            </a:r>
          </a:p>
          <a:p>
            <a:pPr lvl="1" eaLnBrk="1" hangingPunct="1">
              <a:spcBef>
                <a:spcPts val="540"/>
              </a:spcBef>
            </a:pPr>
            <a:r>
              <a:rPr lang="en-US" altLang="ja-JP">
                <a:solidFill>
                  <a:schemeClr val="accent2"/>
                </a:solidFill>
                <a:ea typeface="ＭＳ Ｐゴシック" pitchFamily="-107" charset="-128"/>
              </a:rPr>
              <a:t>Because it conveys much richer contexts through stories than other means of KM, storytelling by a vastly-experienced person in any field has the power to transfer his or her experiential knowledge. </a:t>
            </a:r>
          </a:p>
          <a:p>
            <a:pPr eaLnBrk="1" hangingPunct="1">
              <a:spcBef>
                <a:spcPts val="540"/>
              </a:spcBef>
            </a:pPr>
            <a:r>
              <a:rPr lang="en-US" altLang="ja-JP" b="1">
                <a:solidFill>
                  <a:schemeClr val="accent2"/>
                </a:solidFill>
                <a:ea typeface="ＭＳ Ｐゴシック" pitchFamily="-107" charset="-128"/>
              </a:rPr>
              <a:t>2. Nurture good human relationship:</a:t>
            </a:r>
          </a:p>
          <a:p>
            <a:pPr lvl="1" eaLnBrk="1" hangingPunct="1">
              <a:spcBef>
                <a:spcPts val="540"/>
              </a:spcBef>
            </a:pPr>
            <a:r>
              <a:rPr lang="en-US" altLang="ja-JP">
                <a:solidFill>
                  <a:schemeClr val="accent2"/>
                </a:solidFill>
                <a:ea typeface="ＭＳ Ｐゴシック" pitchFamily="-107" charset="-128"/>
              </a:rPr>
              <a:t>When someone tells his/her story, the action also conveys significant volume of the storyteller’s personal information through the story itself, facial expressions, tone of voice etc. This aspect nurtures trust among the storyteller and audiences that often becomes a seed bed for a community of the practice, which enables further sharing and creating of knowledge.</a:t>
            </a:r>
          </a:p>
          <a:p>
            <a:pPr eaLnBrk="1" hangingPunct="1">
              <a:spcBef>
                <a:spcPts val="540"/>
              </a:spcBef>
            </a:pPr>
            <a:r>
              <a:rPr lang="en-US" altLang="ja-JP" b="1">
                <a:solidFill>
                  <a:schemeClr val="accent2"/>
                </a:solidFill>
                <a:ea typeface="ＭＳ Ｐゴシック" pitchFamily="-107" charset="-128"/>
              </a:rPr>
              <a:t>3. Bring out passion of audiences: </a:t>
            </a:r>
          </a:p>
          <a:p>
            <a:pPr lvl="1" eaLnBrk="1" hangingPunct="1">
              <a:spcBef>
                <a:spcPts val="540"/>
              </a:spcBef>
            </a:pPr>
            <a:r>
              <a:rPr lang="en-US" altLang="ja-JP">
                <a:solidFill>
                  <a:schemeClr val="accent2"/>
                </a:solidFill>
                <a:ea typeface="ＭＳ Ｐゴシック" pitchFamily="-107" charset="-128"/>
              </a:rPr>
              <a:t>Great part of storytelling is that it is able to address logical as well as emotional part of brain. As a result, good storytelling can change people’s mindset and behavior to share and create more knowledge than before.</a:t>
            </a:r>
          </a:p>
        </p:txBody>
      </p:sp>
      <p:sp>
        <p:nvSpPr>
          <p:cNvPr id="53254" name="Text Box 6"/>
          <p:cNvSpPr txBox="1">
            <a:spLocks noChangeArrowheads="1"/>
          </p:cNvSpPr>
          <p:nvPr/>
        </p:nvSpPr>
        <p:spPr bwMode="auto">
          <a:xfrm>
            <a:off x="971550" y="1158404"/>
            <a:ext cx="76923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50000"/>
              </a:lnSpc>
              <a:buClr>
                <a:srgbClr val="000066"/>
              </a:buClr>
              <a:buSzPct val="100000"/>
              <a:buFont typeface="Wingdings" pitchFamily="2" charset="2"/>
              <a:buNone/>
            </a:pPr>
            <a:r>
              <a:rPr lang="en-US" altLang="ja-JP" sz="2200">
                <a:solidFill>
                  <a:srgbClr val="000066"/>
                </a:solidFill>
                <a:ea typeface="ＭＳ Ｐゴシック" pitchFamily="-107" charset="-128"/>
              </a:rPr>
              <a:t>Why use storytelling?</a:t>
            </a:r>
            <a:endParaRPr lang="en-US" altLang="ja-JP" sz="2200">
              <a:solidFill>
                <a:srgbClr val="000000"/>
              </a:solidFill>
              <a:latin typeface="Times New Roman" pitchFamily="18" charset="0"/>
              <a:ea typeface="ＭＳ Ｐゴシック" pitchFamily="-107" charset="-128"/>
            </a:endParaRPr>
          </a:p>
        </p:txBody>
      </p:sp>
    </p:spTree>
    <p:extLst>
      <p:ext uri="{BB962C8B-B14F-4D97-AF65-F5344CB8AC3E}">
        <p14:creationId xmlns:p14="http://schemas.microsoft.com/office/powerpoint/2010/main" val="30874044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C289E05B-89AA-4514-8040-E0BCC130252D}" type="slidenum">
              <a:rPr lang="en-US" altLang="en-US"/>
              <a:pPr>
                <a:defRPr/>
              </a:pPr>
              <a:t>52</a:t>
            </a:fld>
            <a:endParaRPr lang="en-US" altLang="en-US"/>
          </a:p>
        </p:txBody>
      </p:sp>
      <p:sp>
        <p:nvSpPr>
          <p:cNvPr id="54275"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solidFill>
                <a:srgbClr val="000000"/>
              </a:solidFill>
              <a:latin typeface="Times New Roman" pitchFamily="18" charset="0"/>
              <a:ea typeface="ＭＳ Ｐゴシック" pitchFamily="-107" charset="-128"/>
            </a:endParaRPr>
          </a:p>
          <a:p>
            <a:pPr eaLnBrk="1" hangingPunct="1">
              <a:lnSpc>
                <a:spcPct val="95000"/>
              </a:lnSpc>
            </a:pPr>
            <a:endParaRPr lang="en-US" altLang="ja-JP" sz="1000">
              <a:solidFill>
                <a:srgbClr val="DDDDDD"/>
              </a:solidFill>
              <a:ea typeface="ＭＳ Ｐゴシック" pitchFamily="-107" charset="-128"/>
            </a:endParaRPr>
          </a:p>
        </p:txBody>
      </p:sp>
      <p:sp>
        <p:nvSpPr>
          <p:cNvPr id="54276" name="Text Box 5"/>
          <p:cNvSpPr txBox="1">
            <a:spLocks noChangeArrowheads="1"/>
          </p:cNvSpPr>
          <p:nvPr/>
        </p:nvSpPr>
        <p:spPr bwMode="auto">
          <a:xfrm>
            <a:off x="580073" y="411480"/>
            <a:ext cx="7912418" cy="38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2600" b="1">
                <a:solidFill>
                  <a:srgbClr val="FFFFFF"/>
                </a:solidFill>
                <a:ea typeface="ＭＳ Ｐゴシック" pitchFamily="-107" charset="-128"/>
              </a:rPr>
              <a:t>Storytelling</a:t>
            </a:r>
          </a:p>
        </p:txBody>
      </p:sp>
      <p:sp>
        <p:nvSpPr>
          <p:cNvPr id="54277" name="Text Box 5"/>
          <p:cNvSpPr txBox="1">
            <a:spLocks noChangeArrowheads="1"/>
          </p:cNvSpPr>
          <p:nvPr/>
        </p:nvSpPr>
        <p:spPr bwMode="auto">
          <a:xfrm>
            <a:off x="701517" y="1821657"/>
            <a:ext cx="7920990" cy="260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540"/>
              </a:spcBef>
              <a:buFont typeface="Arial" charset="0"/>
              <a:buChar char="•"/>
            </a:pPr>
            <a:r>
              <a:rPr lang="en-US" altLang="ja-JP" b="1">
                <a:solidFill>
                  <a:srgbClr val="262699"/>
                </a:solidFill>
                <a:ea typeface="ＭＳ Ｐゴシック" pitchFamily="-107" charset="-128"/>
              </a:rPr>
              <a:t> </a:t>
            </a:r>
            <a:r>
              <a:rPr lang="en-US" altLang="ja-JP">
                <a:solidFill>
                  <a:schemeClr val="accent2"/>
                </a:solidFill>
                <a:ea typeface="ＭＳ Ｐゴシック" pitchFamily="-107" charset="-128"/>
              </a:rPr>
              <a:t>Many organizations utilize storytelling to transfer experts’ knowledge to younger people.</a:t>
            </a:r>
          </a:p>
          <a:p>
            <a:pPr eaLnBrk="1" hangingPunct="1">
              <a:spcBef>
                <a:spcPts val="540"/>
              </a:spcBef>
              <a:buFont typeface="Arial" charset="0"/>
              <a:buChar char="•"/>
            </a:pPr>
            <a:r>
              <a:rPr lang="en-US" altLang="ja-JP">
                <a:solidFill>
                  <a:schemeClr val="accent2"/>
                </a:solidFill>
                <a:ea typeface="ＭＳ Ｐゴシック" pitchFamily="-107" charset="-128"/>
              </a:rPr>
              <a:t> Some organizations use storytelling to share lessons learned from project to colleagues who were not participating in the project.</a:t>
            </a:r>
          </a:p>
          <a:p>
            <a:pPr eaLnBrk="1" hangingPunct="1">
              <a:spcBef>
                <a:spcPts val="540"/>
              </a:spcBef>
              <a:buFont typeface="Arial" charset="0"/>
              <a:buChar char="•"/>
            </a:pPr>
            <a:r>
              <a:rPr lang="en-US" altLang="ja-JP">
                <a:solidFill>
                  <a:schemeClr val="accent2"/>
                </a:solidFill>
                <a:ea typeface="ＭＳ Ｐゴシック" pitchFamily="-107" charset="-128"/>
              </a:rPr>
              <a:t> Since storytelling session may rouse participants’ interest and let audiences find other people with common interest, designing following systems to discuss the topic such as communities of practices or virtual collaboration spaces which sustain and increase the advantage created through the storytelling session.</a:t>
            </a:r>
          </a:p>
        </p:txBody>
      </p:sp>
      <p:sp>
        <p:nvSpPr>
          <p:cNvPr id="54278" name="Text Box 6"/>
          <p:cNvSpPr txBox="1">
            <a:spLocks noChangeArrowheads="1"/>
          </p:cNvSpPr>
          <p:nvPr/>
        </p:nvSpPr>
        <p:spPr bwMode="auto">
          <a:xfrm>
            <a:off x="618649" y="1152689"/>
            <a:ext cx="76923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50000"/>
              </a:lnSpc>
              <a:buClr>
                <a:srgbClr val="000066"/>
              </a:buClr>
              <a:buSzPct val="100000"/>
              <a:buFont typeface="Wingdings" pitchFamily="2" charset="2"/>
              <a:buNone/>
            </a:pPr>
            <a:r>
              <a:rPr lang="en-US" altLang="ja-JP" sz="2200">
                <a:solidFill>
                  <a:schemeClr val="accent2"/>
                </a:solidFill>
                <a:ea typeface="ＭＳ Ｐゴシック" pitchFamily="-107" charset="-128"/>
              </a:rPr>
              <a:t>When to use?</a:t>
            </a:r>
          </a:p>
        </p:txBody>
      </p:sp>
    </p:spTree>
    <p:extLst>
      <p:ext uri="{BB962C8B-B14F-4D97-AF65-F5344CB8AC3E}">
        <p14:creationId xmlns:p14="http://schemas.microsoft.com/office/powerpoint/2010/main" val="14831715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83F8DC2F-FED2-4A85-B9DE-DCA87F57F186}" type="slidenum">
              <a:rPr lang="en-US" altLang="en-US"/>
              <a:pPr>
                <a:defRPr/>
              </a:pPr>
              <a:t>53</a:t>
            </a:fld>
            <a:endParaRPr lang="en-US" altLang="en-US"/>
          </a:p>
        </p:txBody>
      </p:sp>
      <p:sp>
        <p:nvSpPr>
          <p:cNvPr id="55299"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solidFill>
                <a:srgbClr val="000000"/>
              </a:solidFill>
              <a:latin typeface="Times New Roman" pitchFamily="18" charset="0"/>
              <a:ea typeface="ＭＳ Ｐゴシック" pitchFamily="-107" charset="-128"/>
            </a:endParaRPr>
          </a:p>
          <a:p>
            <a:pPr eaLnBrk="1" hangingPunct="1">
              <a:lnSpc>
                <a:spcPct val="95000"/>
              </a:lnSpc>
            </a:pPr>
            <a:endParaRPr lang="en-US" altLang="ja-JP" sz="1000">
              <a:solidFill>
                <a:srgbClr val="DDDDDD"/>
              </a:solidFill>
              <a:ea typeface="ＭＳ Ｐゴシック" pitchFamily="-107" charset="-128"/>
            </a:endParaRPr>
          </a:p>
        </p:txBody>
      </p:sp>
      <p:sp>
        <p:nvSpPr>
          <p:cNvPr id="55300" name="Text Box 5"/>
          <p:cNvSpPr txBox="1">
            <a:spLocks noChangeArrowheads="1"/>
          </p:cNvSpPr>
          <p:nvPr/>
        </p:nvSpPr>
        <p:spPr bwMode="auto">
          <a:xfrm>
            <a:off x="580073" y="411480"/>
            <a:ext cx="7912418" cy="38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2600" b="1">
                <a:solidFill>
                  <a:srgbClr val="FFFFFF"/>
                </a:solidFill>
                <a:ea typeface="ＭＳ Ｐゴシック" pitchFamily="-107" charset="-128"/>
              </a:rPr>
              <a:t>Storytelling</a:t>
            </a:r>
          </a:p>
        </p:txBody>
      </p:sp>
      <p:sp>
        <p:nvSpPr>
          <p:cNvPr id="55301" name="Text Box 5"/>
          <p:cNvSpPr txBox="1">
            <a:spLocks noChangeArrowheads="1"/>
          </p:cNvSpPr>
          <p:nvPr/>
        </p:nvSpPr>
        <p:spPr bwMode="auto">
          <a:xfrm>
            <a:off x="701517" y="1821657"/>
            <a:ext cx="7920990" cy="421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540"/>
              </a:spcBef>
            </a:pPr>
            <a:r>
              <a:rPr lang="en-US" altLang="ja-JP" b="1">
                <a:solidFill>
                  <a:schemeClr val="accent2"/>
                </a:solidFill>
                <a:ea typeface="ＭＳ Ｐゴシック" pitchFamily="-107" charset="-128"/>
              </a:rPr>
              <a:t>Step 1:</a:t>
            </a:r>
            <a:r>
              <a:rPr lang="en-US" altLang="ja-JP">
                <a:solidFill>
                  <a:schemeClr val="accent2"/>
                </a:solidFill>
                <a:ea typeface="ＭＳ Ｐゴシック" pitchFamily="-107" charset="-128"/>
              </a:rPr>
              <a:t> Identify key area of knowledge to transfer and share in your firm.</a:t>
            </a:r>
          </a:p>
          <a:p>
            <a:pPr eaLnBrk="1" hangingPunct="1">
              <a:spcBef>
                <a:spcPts val="540"/>
              </a:spcBef>
            </a:pPr>
            <a:r>
              <a:rPr lang="en-US" altLang="ja-JP" b="1">
                <a:solidFill>
                  <a:schemeClr val="accent2"/>
                </a:solidFill>
                <a:ea typeface="ＭＳ Ｐゴシック" pitchFamily="-107" charset="-128"/>
              </a:rPr>
              <a:t>Step 2:</a:t>
            </a:r>
            <a:r>
              <a:rPr lang="en-US" altLang="ja-JP">
                <a:solidFill>
                  <a:schemeClr val="accent2"/>
                </a:solidFill>
                <a:ea typeface="ＭＳ Ｐゴシック" pitchFamily="-107" charset="-128"/>
              </a:rPr>
              <a:t> Find the right person who has rich experience and ask him/her to tell the story. The storyteller’s eagerness and eloquence are keys for success.</a:t>
            </a:r>
          </a:p>
          <a:p>
            <a:pPr eaLnBrk="1" hangingPunct="1">
              <a:spcBef>
                <a:spcPts val="540"/>
              </a:spcBef>
            </a:pPr>
            <a:r>
              <a:rPr lang="en-US" altLang="ja-JP" b="1">
                <a:solidFill>
                  <a:schemeClr val="accent2"/>
                </a:solidFill>
                <a:ea typeface="ＭＳ Ｐゴシック" pitchFamily="-107" charset="-128"/>
              </a:rPr>
              <a:t>Step 3: </a:t>
            </a:r>
            <a:r>
              <a:rPr lang="en-US" altLang="ja-JP">
                <a:solidFill>
                  <a:schemeClr val="accent2"/>
                </a:solidFill>
                <a:ea typeface="ＭＳ Ｐゴシック" pitchFamily="-107" charset="-128"/>
              </a:rPr>
              <a:t>Market the storytelling session to candidate participants.</a:t>
            </a:r>
            <a:endParaRPr lang="en-US" altLang="ja-JP">
              <a:solidFill>
                <a:schemeClr val="accent2"/>
              </a:solidFill>
              <a:latin typeface="Times New Roman" pitchFamily="18" charset="0"/>
              <a:ea typeface="ＭＳ Ｐゴシック" pitchFamily="-107" charset="-128"/>
            </a:endParaRPr>
          </a:p>
          <a:p>
            <a:pPr eaLnBrk="1" hangingPunct="1">
              <a:spcBef>
                <a:spcPts val="540"/>
              </a:spcBef>
            </a:pPr>
            <a:r>
              <a:rPr lang="en-US" altLang="ja-JP" b="1">
                <a:solidFill>
                  <a:schemeClr val="accent2"/>
                </a:solidFill>
                <a:ea typeface="ＭＳ Ｐゴシック" pitchFamily="-107" charset="-128"/>
              </a:rPr>
              <a:t>Step 4: </a:t>
            </a:r>
            <a:r>
              <a:rPr lang="en-US" altLang="ja-JP">
                <a:solidFill>
                  <a:schemeClr val="accent2"/>
                </a:solidFill>
                <a:ea typeface="ＭＳ Ｐゴシック" pitchFamily="-107" charset="-128"/>
              </a:rPr>
              <a:t>Hold the session. It is may be effective to create informal atmosphere by changing layouts, serving refreshments, holding icebreaker etc. You may want to hold a small social gathering after the session to help networking.</a:t>
            </a:r>
            <a:endParaRPr lang="en-US" altLang="ja-JP">
              <a:solidFill>
                <a:schemeClr val="accent2"/>
              </a:solidFill>
              <a:latin typeface="Times New Roman" pitchFamily="18" charset="0"/>
              <a:ea typeface="ＭＳ Ｐゴシック" pitchFamily="-107" charset="-128"/>
            </a:endParaRPr>
          </a:p>
          <a:p>
            <a:pPr eaLnBrk="1" hangingPunct="1">
              <a:spcBef>
                <a:spcPts val="540"/>
              </a:spcBef>
            </a:pPr>
            <a:r>
              <a:rPr lang="en-US" altLang="ja-JP" b="1">
                <a:solidFill>
                  <a:schemeClr val="accent2"/>
                </a:solidFill>
                <a:ea typeface="ＭＳ Ｐゴシック" pitchFamily="-107" charset="-128"/>
              </a:rPr>
              <a:t>Step 5: </a:t>
            </a:r>
            <a:r>
              <a:rPr lang="en-US" altLang="ja-JP">
                <a:solidFill>
                  <a:schemeClr val="accent2"/>
                </a:solidFill>
                <a:ea typeface="ＭＳ Ｐゴシック" pitchFamily="-107" charset="-128"/>
              </a:rPr>
              <a:t>Leverage the output of the storytelling session. This step is critical to maximize the effectiveness of storytelling.</a:t>
            </a:r>
            <a:endParaRPr lang="en-US" altLang="ja-JP">
              <a:solidFill>
                <a:schemeClr val="accent2"/>
              </a:solidFill>
              <a:latin typeface="Times New Roman" pitchFamily="18" charset="0"/>
              <a:ea typeface="ＭＳ Ｐゴシック" pitchFamily="-107" charset="-128"/>
            </a:endParaRPr>
          </a:p>
          <a:p>
            <a:pPr eaLnBrk="1" hangingPunct="1">
              <a:spcBef>
                <a:spcPts val="270"/>
              </a:spcBef>
            </a:pPr>
            <a:r>
              <a:rPr lang="en-US" altLang="ja-JP">
                <a:solidFill>
                  <a:schemeClr val="accent2"/>
                </a:solidFill>
                <a:ea typeface="ＭＳ Ｐゴシック" pitchFamily="-107" charset="-128"/>
              </a:rPr>
              <a:t>- Capture and share the movie of the session among employees.</a:t>
            </a:r>
            <a:endParaRPr lang="en-US" altLang="ja-JP">
              <a:solidFill>
                <a:schemeClr val="accent2"/>
              </a:solidFill>
              <a:latin typeface="Times New Roman" pitchFamily="18" charset="0"/>
              <a:ea typeface="ＭＳ Ｐゴシック" pitchFamily="-107" charset="-128"/>
            </a:endParaRPr>
          </a:p>
          <a:p>
            <a:pPr eaLnBrk="1" hangingPunct="1">
              <a:spcBef>
                <a:spcPts val="270"/>
              </a:spcBef>
            </a:pPr>
            <a:r>
              <a:rPr lang="en-US" altLang="ja-JP">
                <a:solidFill>
                  <a:schemeClr val="accent2"/>
                </a:solidFill>
                <a:ea typeface="ＭＳ Ｐゴシック" pitchFamily="-107" charset="-128"/>
              </a:rPr>
              <a:t>- Form a community of the topic among the storyteller and participants who have interest. The storyteller often becomes the owner of the community.</a:t>
            </a:r>
            <a:endParaRPr lang="en-US" altLang="ja-JP">
              <a:solidFill>
                <a:schemeClr val="accent2"/>
              </a:solidFill>
              <a:latin typeface="Times New Roman" pitchFamily="18" charset="0"/>
              <a:ea typeface="ＭＳ Ｐゴシック" pitchFamily="-107" charset="-128"/>
            </a:endParaRPr>
          </a:p>
          <a:p>
            <a:pPr eaLnBrk="1" hangingPunct="1">
              <a:spcBef>
                <a:spcPts val="270"/>
              </a:spcBef>
            </a:pPr>
            <a:r>
              <a:rPr lang="en-US" altLang="ja-JP">
                <a:solidFill>
                  <a:schemeClr val="accent2"/>
                </a:solidFill>
                <a:ea typeface="ＭＳ Ｐゴシック" pitchFamily="-107" charset="-128"/>
              </a:rPr>
              <a:t>- Hold sessions regularly to give employees chances to both participate and tell a story.</a:t>
            </a:r>
          </a:p>
        </p:txBody>
      </p:sp>
      <p:sp>
        <p:nvSpPr>
          <p:cNvPr id="55302" name="Text Box 6"/>
          <p:cNvSpPr txBox="1">
            <a:spLocks noChangeArrowheads="1"/>
          </p:cNvSpPr>
          <p:nvPr/>
        </p:nvSpPr>
        <p:spPr bwMode="auto">
          <a:xfrm>
            <a:off x="618649" y="958379"/>
            <a:ext cx="76923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50000"/>
              </a:lnSpc>
              <a:buClr>
                <a:srgbClr val="000066"/>
              </a:buClr>
              <a:buSzPct val="100000"/>
              <a:buFont typeface="Wingdings" pitchFamily="2" charset="2"/>
              <a:buNone/>
            </a:pPr>
            <a:r>
              <a:rPr lang="en-US" altLang="ja-JP" sz="2200">
                <a:solidFill>
                  <a:srgbClr val="000066"/>
                </a:solidFill>
                <a:ea typeface="ＭＳ Ｐゴシック" pitchFamily="-107" charset="-128"/>
              </a:rPr>
              <a:t>How to use?</a:t>
            </a:r>
            <a:endParaRPr lang="en-US" altLang="ja-JP" sz="2200">
              <a:solidFill>
                <a:srgbClr val="000000"/>
              </a:solidFill>
              <a:latin typeface="Times New Roman" pitchFamily="18" charset="0"/>
              <a:ea typeface="ＭＳ Ｐゴシック" pitchFamily="-107" charset="-128"/>
            </a:endParaRPr>
          </a:p>
        </p:txBody>
      </p:sp>
    </p:spTree>
    <p:extLst>
      <p:ext uri="{BB962C8B-B14F-4D97-AF65-F5344CB8AC3E}">
        <p14:creationId xmlns:p14="http://schemas.microsoft.com/office/powerpoint/2010/main" val="34336133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A7217C3F-BF1F-46E2-AFB3-18477A9428BE}" type="slidenum">
              <a:rPr lang="en-US" altLang="en-US"/>
              <a:pPr>
                <a:defRPr/>
              </a:pPr>
              <a:t>54</a:t>
            </a:fld>
            <a:endParaRPr lang="en-US" altLang="en-US"/>
          </a:p>
        </p:txBody>
      </p:sp>
      <p:sp>
        <p:nvSpPr>
          <p:cNvPr id="56323" name="Rectangle 1"/>
          <p:cNvSpPr>
            <a:spLocks noGrp="1" noChangeArrowheads="1"/>
          </p:cNvSpPr>
          <p:nvPr>
            <p:ph type="ctrTitle" idx="4294967295"/>
          </p:nvPr>
        </p:nvSpPr>
        <p:spPr>
          <a:xfrm>
            <a:off x="685800" y="2130267"/>
            <a:ext cx="7772400" cy="1470183"/>
          </a:xfrm>
        </p:spPr>
        <p:txBody>
          <a:bodyPr lIns="82296" tIns="41148" rIns="82296" bIns="41148" anchor="ctr">
            <a:normAutofit fontScale="90000"/>
          </a:bodyPr>
          <a:lstStyle/>
          <a:p>
            <a:pPr eaLnBrk="1" hangingPunct="1"/>
            <a:r>
              <a:rPr lang="en-US" altLang="ja-JP" sz="5600">
                <a:ea typeface="ＭＳ Ｐゴシック" pitchFamily="-107" charset="-128"/>
              </a:rPr>
              <a:t>9. Collaborative Virtual</a:t>
            </a:r>
            <a:br>
              <a:rPr lang="en-US" altLang="ja-JP" sz="5600">
                <a:ea typeface="ＭＳ Ｐゴシック" pitchFamily="-107" charset="-128"/>
              </a:rPr>
            </a:br>
            <a:r>
              <a:rPr lang="en-US" altLang="ja-JP" sz="5600">
                <a:ea typeface="ＭＳ Ｐゴシック" pitchFamily="-107" charset="-128"/>
              </a:rPr>
              <a:t>Work Space</a:t>
            </a:r>
          </a:p>
        </p:txBody>
      </p:sp>
    </p:spTree>
    <p:extLst>
      <p:ext uri="{BB962C8B-B14F-4D97-AF65-F5344CB8AC3E}">
        <p14:creationId xmlns:p14="http://schemas.microsoft.com/office/powerpoint/2010/main" val="33327163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8906BDC1-F1EB-4C0A-9924-5730725C3C06}" type="slidenum">
              <a:rPr lang="en-US" altLang="en-US"/>
              <a:pPr>
                <a:defRPr/>
              </a:pPr>
              <a:t>55</a:t>
            </a:fld>
            <a:endParaRPr lang="en-US" altLang="en-US"/>
          </a:p>
        </p:txBody>
      </p:sp>
      <p:sp>
        <p:nvSpPr>
          <p:cNvPr id="57347" name="Rectangle 4"/>
          <p:cNvSpPr>
            <a:spLocks noGrp="1" noChangeArrowheads="1"/>
          </p:cNvSpPr>
          <p:nvPr>
            <p:ph type="title"/>
          </p:nvPr>
        </p:nvSpPr>
        <p:spPr/>
        <p:txBody>
          <a:bodyPr/>
          <a:lstStyle/>
          <a:p>
            <a:pPr eaLnBrk="1" hangingPunct="1"/>
            <a:r>
              <a:rPr lang="en-GB" altLang="en-US" smtClean="0"/>
              <a:t>Collaborative Virtual Workspaces</a:t>
            </a:r>
          </a:p>
        </p:txBody>
      </p:sp>
      <p:pic>
        <p:nvPicPr>
          <p:cNvPr id="573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215" y="2067402"/>
            <a:ext cx="5623560" cy="363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8784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F965F617-846C-4858-BE68-BBF4C2106AE4}" type="slidenum">
              <a:rPr lang="en-US" altLang="en-US"/>
              <a:pPr>
                <a:defRPr/>
              </a:pPr>
              <a:t>56</a:t>
            </a:fld>
            <a:endParaRPr lang="en-US" altLang="en-US"/>
          </a:p>
        </p:txBody>
      </p:sp>
      <p:sp>
        <p:nvSpPr>
          <p:cNvPr id="58371" name="Rectangle 1"/>
          <p:cNvSpPr>
            <a:spLocks noGrp="1" noChangeArrowheads="1"/>
          </p:cNvSpPr>
          <p:nvPr>
            <p:ph type="title" idx="4294967295"/>
          </p:nvPr>
        </p:nvSpPr>
        <p:spPr>
          <a:xfrm>
            <a:off x="685800" y="342900"/>
            <a:ext cx="7772400" cy="890112"/>
          </a:xfrm>
        </p:spPr>
        <p:txBody>
          <a:bodyPr lIns="82296" tIns="41148" rIns="82296" bIns="41148" anchor="ctr"/>
          <a:lstStyle/>
          <a:p>
            <a:pPr eaLnBrk="1" hangingPunct="1"/>
            <a:r>
              <a:rPr lang="en-US" altLang="ja-JP" sz="3900">
                <a:ea typeface="ＭＳ Ｐゴシック" pitchFamily="-107" charset="-128"/>
              </a:rPr>
              <a:t>What is it?</a:t>
            </a:r>
          </a:p>
        </p:txBody>
      </p:sp>
      <p:sp>
        <p:nvSpPr>
          <p:cNvPr id="58372" name="Rectangle 2"/>
          <p:cNvSpPr>
            <a:spLocks noGrp="1" noChangeArrowheads="1"/>
          </p:cNvSpPr>
          <p:nvPr>
            <p:ph idx="4294967295"/>
          </p:nvPr>
        </p:nvSpPr>
        <p:spPr>
          <a:xfrm>
            <a:off x="685800" y="1440180"/>
            <a:ext cx="7772400" cy="4937760"/>
          </a:xfrm>
        </p:spPr>
        <p:txBody>
          <a:bodyPr lIns="82296" tIns="41148" rIns="82296" bIns="41148">
            <a:normAutofit lnSpcReduction="10000"/>
          </a:bodyPr>
          <a:lstStyle/>
          <a:p>
            <a:pPr eaLnBrk="1" hangingPunct="1"/>
            <a:r>
              <a:rPr lang="en-US" altLang="ja-JP" smtClean="0">
                <a:ea typeface="ＭＳ Ｐゴシック" pitchFamily="-107" charset="-128"/>
              </a:rPr>
              <a:t>Collaborative virtual work spaces enable people to work together, irrespective of where they are physically located</a:t>
            </a:r>
          </a:p>
          <a:p>
            <a:pPr>
              <a:spcBef>
                <a:spcPts val="1620"/>
              </a:spcBef>
            </a:pPr>
            <a:r>
              <a:rPr lang="en-US" altLang="ja-JP" smtClean="0">
                <a:ea typeface="ＭＳ Ｐゴシック" pitchFamily="-107" charset="-128"/>
              </a:rPr>
              <a:t>They involve a combination of document sharing, collaborative editing, and audio/video conferencing</a:t>
            </a:r>
          </a:p>
          <a:p>
            <a:pPr>
              <a:spcBef>
                <a:spcPts val="1620"/>
              </a:spcBef>
            </a:pPr>
            <a:r>
              <a:rPr lang="en-US" altLang="ja-JP" smtClean="0">
                <a:ea typeface="ＭＳ Ｐゴシック" pitchFamily="-107" charset="-128"/>
              </a:rPr>
              <a:t>Although suppliers offer software packages that contain all these elements, many users assemble their own collection of tools to meet their specific needs</a:t>
            </a:r>
          </a:p>
        </p:txBody>
      </p:sp>
      <p:sp>
        <p:nvSpPr>
          <p:cNvPr id="58373" name="Slide Number Placeholder 5"/>
          <p:cNvSpPr txBox="1">
            <a:spLocks noGrp="1"/>
          </p:cNvSpPr>
          <p:nvPr/>
        </p:nvSpPr>
        <p:spPr bwMode="auto">
          <a:xfrm>
            <a:off x="6916579" y="6377940"/>
            <a:ext cx="190738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9D03CC4-1442-4A58-9CB2-A4D048B2293C}" type="slidenum">
              <a:rPr lang="ja-JP" altLang="en-US" sz="1300">
                <a:latin typeface="Calibri" pitchFamily="34" charset="0"/>
                <a:ea typeface="ＭＳ Ｐゴシック" pitchFamily="-107" charset="-128"/>
              </a:rPr>
              <a:pPr algn="r" eaLnBrk="1" hangingPunct="1"/>
              <a:t>56</a:t>
            </a:fld>
            <a:endParaRPr lang="en-US" altLang="ja-JP" sz="1300">
              <a:latin typeface="Calibri" pitchFamily="34" charset="0"/>
              <a:ea typeface="ＭＳ Ｐゴシック" pitchFamily="-107" charset="-128"/>
            </a:endParaRPr>
          </a:p>
        </p:txBody>
      </p:sp>
    </p:spTree>
    <p:extLst>
      <p:ext uri="{BB962C8B-B14F-4D97-AF65-F5344CB8AC3E}">
        <p14:creationId xmlns:p14="http://schemas.microsoft.com/office/powerpoint/2010/main" val="38848367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A4D31B23-3A59-4F14-9F0D-7BAC9C38C53A}" type="slidenum">
              <a:rPr lang="en-US" altLang="en-US"/>
              <a:pPr>
                <a:defRPr/>
              </a:pPr>
              <a:t>57</a:t>
            </a:fld>
            <a:endParaRPr lang="en-US" altLang="en-US"/>
          </a:p>
        </p:txBody>
      </p:sp>
      <p:sp>
        <p:nvSpPr>
          <p:cNvPr id="59395" name="Rectangle 1"/>
          <p:cNvSpPr>
            <a:spLocks noGrp="1" noChangeArrowheads="1"/>
          </p:cNvSpPr>
          <p:nvPr>
            <p:ph type="title" idx="4294967295"/>
          </p:nvPr>
        </p:nvSpPr>
        <p:spPr>
          <a:xfrm>
            <a:off x="685800" y="342900"/>
            <a:ext cx="7772400" cy="890112"/>
          </a:xfrm>
        </p:spPr>
        <p:txBody>
          <a:bodyPr lIns="82296" tIns="41148" rIns="82296" bIns="41148" anchor="ctr"/>
          <a:lstStyle/>
          <a:p>
            <a:pPr eaLnBrk="1" hangingPunct="1"/>
            <a:r>
              <a:rPr lang="en-US" altLang="ja-JP" sz="3900">
                <a:ea typeface="ＭＳ Ｐゴシック" pitchFamily="-107" charset="-128"/>
              </a:rPr>
              <a:t>Why use this tool?</a:t>
            </a:r>
          </a:p>
        </p:txBody>
      </p:sp>
      <p:sp>
        <p:nvSpPr>
          <p:cNvPr id="59396" name="Rectangle 2"/>
          <p:cNvSpPr>
            <a:spLocks noGrp="1" noChangeArrowheads="1"/>
          </p:cNvSpPr>
          <p:nvPr>
            <p:ph type="body" idx="4294967295"/>
          </p:nvPr>
        </p:nvSpPr>
        <p:spPr>
          <a:xfrm>
            <a:off x="685800" y="1508760"/>
            <a:ext cx="7772400" cy="4594860"/>
          </a:xfrm>
        </p:spPr>
        <p:txBody>
          <a:bodyPr lIns="82296" tIns="41148" rIns="82296" bIns="41148"/>
          <a:lstStyle/>
          <a:p>
            <a:pPr eaLnBrk="1" hangingPunct="1"/>
            <a:r>
              <a:rPr lang="en-US" altLang="ja-JP" smtClean="0">
                <a:ea typeface="ＭＳ Ｐゴシック" pitchFamily="-107" charset="-128"/>
              </a:rPr>
              <a:t>It allows organisations to access the best skills, anywhere in the world</a:t>
            </a:r>
          </a:p>
          <a:p>
            <a:pPr>
              <a:spcBef>
                <a:spcPts val="1620"/>
              </a:spcBef>
            </a:pPr>
            <a:r>
              <a:rPr lang="en-US" altLang="ja-JP" smtClean="0">
                <a:ea typeface="ＭＳ Ｐゴシック" pitchFamily="-107" charset="-128"/>
              </a:rPr>
              <a:t>It can dramatically reduce travel costs </a:t>
            </a:r>
          </a:p>
          <a:p>
            <a:pPr>
              <a:spcBef>
                <a:spcPts val="1620"/>
              </a:spcBef>
            </a:pPr>
            <a:r>
              <a:rPr lang="en-US" altLang="ja-JP" smtClean="0">
                <a:ea typeface="ＭＳ Ｐゴシック" pitchFamily="-107" charset="-128"/>
              </a:rPr>
              <a:t>It allows people to work when and where is most effective for them, as well as giving them access to information when they need it</a:t>
            </a:r>
          </a:p>
          <a:p>
            <a:pPr>
              <a:spcBef>
                <a:spcPts val="1620"/>
              </a:spcBef>
            </a:pPr>
            <a:endParaRPr lang="ja-JP" altLang="en-US" smtClean="0">
              <a:ea typeface="ＭＳ Ｐゴシック" pitchFamily="-107" charset="-128"/>
            </a:endParaRPr>
          </a:p>
        </p:txBody>
      </p:sp>
      <p:sp>
        <p:nvSpPr>
          <p:cNvPr id="59397" name="Slide Number Placeholder 5"/>
          <p:cNvSpPr txBox="1">
            <a:spLocks noGrp="1"/>
          </p:cNvSpPr>
          <p:nvPr/>
        </p:nvSpPr>
        <p:spPr bwMode="auto">
          <a:xfrm>
            <a:off x="6916579" y="6377940"/>
            <a:ext cx="190738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B7D32EB-0C61-411A-83B4-DAA32D07AE28}" type="slidenum">
              <a:rPr lang="ja-JP" altLang="en-US" sz="1300">
                <a:latin typeface="Calibri" pitchFamily="34" charset="0"/>
                <a:ea typeface="ＭＳ Ｐゴシック" pitchFamily="-107" charset="-128"/>
              </a:rPr>
              <a:pPr algn="r" eaLnBrk="1" hangingPunct="1"/>
              <a:t>57</a:t>
            </a:fld>
            <a:endParaRPr lang="en-US" altLang="ja-JP" sz="1300">
              <a:latin typeface="Calibri" pitchFamily="34" charset="0"/>
              <a:ea typeface="ＭＳ Ｐゴシック" pitchFamily="-107" charset="-128"/>
            </a:endParaRPr>
          </a:p>
        </p:txBody>
      </p:sp>
    </p:spTree>
    <p:extLst>
      <p:ext uri="{BB962C8B-B14F-4D97-AF65-F5344CB8AC3E}">
        <p14:creationId xmlns:p14="http://schemas.microsoft.com/office/powerpoint/2010/main" val="34474486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D302D449-855F-4793-A60F-AF510C00829B}" type="slidenum">
              <a:rPr lang="en-US" altLang="en-US"/>
              <a:pPr>
                <a:defRPr/>
              </a:pPr>
              <a:t>58</a:t>
            </a:fld>
            <a:endParaRPr lang="en-US" altLang="en-US"/>
          </a:p>
        </p:txBody>
      </p:sp>
      <p:sp>
        <p:nvSpPr>
          <p:cNvPr id="60419" name="Rectangle 1"/>
          <p:cNvSpPr>
            <a:spLocks noGrp="1" noChangeArrowheads="1"/>
          </p:cNvSpPr>
          <p:nvPr>
            <p:ph type="title" idx="4294967295"/>
          </p:nvPr>
        </p:nvSpPr>
        <p:spPr>
          <a:xfrm>
            <a:off x="685800" y="342900"/>
            <a:ext cx="7772400" cy="890112"/>
          </a:xfrm>
        </p:spPr>
        <p:txBody>
          <a:bodyPr lIns="82296" tIns="41148" rIns="82296" bIns="41148" anchor="ctr"/>
          <a:lstStyle/>
          <a:p>
            <a:pPr eaLnBrk="1" hangingPunct="1"/>
            <a:r>
              <a:rPr lang="en-US" altLang="ja-JP" sz="3900">
                <a:ea typeface="ＭＳ Ｐゴシック" pitchFamily="-107" charset="-128"/>
              </a:rPr>
              <a:t>How to use</a:t>
            </a:r>
          </a:p>
        </p:txBody>
      </p:sp>
      <p:sp>
        <p:nvSpPr>
          <p:cNvPr id="60420" name="Rectangle 2"/>
          <p:cNvSpPr>
            <a:spLocks noGrp="1" noChangeArrowheads="1"/>
          </p:cNvSpPr>
          <p:nvPr>
            <p:ph type="body" idx="4294967295"/>
          </p:nvPr>
        </p:nvSpPr>
        <p:spPr>
          <a:xfrm>
            <a:off x="685800" y="1440180"/>
            <a:ext cx="7863840" cy="5143500"/>
          </a:xfrm>
        </p:spPr>
        <p:txBody>
          <a:bodyPr lIns="82296" tIns="41148" rIns="82296" bIns="41148">
            <a:normAutofit lnSpcReduction="10000"/>
          </a:bodyPr>
          <a:lstStyle/>
          <a:p>
            <a:pPr marL="411480" indent="-411480">
              <a:buFont typeface="Times New Roman" pitchFamily="18" charset="0"/>
              <a:buAutoNum type="arabicParenR"/>
            </a:pPr>
            <a:r>
              <a:rPr lang="en-US" altLang="ja-JP" sz="1900">
                <a:ea typeface="ＭＳ Ｐゴシック" pitchFamily="-107" charset="-128"/>
              </a:rPr>
              <a:t>Start with the people. The tools will tend to amplify existing work practices. Therefore, before introducing virtual tools, it is important that any work group, or team, reviews its work practices and reflects on how it would work ideally. </a:t>
            </a:r>
          </a:p>
          <a:p>
            <a:pPr marL="411480" indent="-411480">
              <a:spcBef>
                <a:spcPts val="1080"/>
              </a:spcBef>
              <a:buFont typeface="Times New Roman" pitchFamily="18" charset="0"/>
              <a:buAutoNum type="arabicParenR"/>
            </a:pPr>
            <a:r>
              <a:rPr lang="en-US" altLang="ja-JP" sz="1900">
                <a:ea typeface="ＭＳ Ｐゴシック" pitchFamily="-107" charset="-128"/>
              </a:rPr>
              <a:t>Make sure the technology is up to the job.  Poor quality equipment, e.g. slow internet links, or poor quality audio / video will create a negative experience for users, and will discourage them from future use. </a:t>
            </a:r>
          </a:p>
          <a:p>
            <a:pPr marL="411480" indent="-411480">
              <a:spcBef>
                <a:spcPts val="1080"/>
              </a:spcBef>
              <a:buFont typeface="Times New Roman" pitchFamily="18" charset="0"/>
              <a:buAutoNum type="arabicParenR"/>
            </a:pPr>
            <a:r>
              <a:rPr lang="en-US" altLang="ja-JP" sz="1900">
                <a:ea typeface="ＭＳ Ｐゴシック" pitchFamily="-107" charset="-128"/>
              </a:rPr>
              <a:t>Train users at the appropriate time.  Training is important for successful implementation. However, it should be provided as close to the intended use of the tools, as possible. </a:t>
            </a:r>
          </a:p>
          <a:p>
            <a:pPr marL="411480" indent="-411480">
              <a:spcBef>
                <a:spcPts val="1080"/>
              </a:spcBef>
              <a:buFont typeface="Times New Roman" pitchFamily="18" charset="0"/>
              <a:buAutoNum type="arabicParenR"/>
            </a:pPr>
            <a:r>
              <a:rPr lang="en-US" altLang="ja-JP" sz="1900">
                <a:ea typeface="ＭＳ Ｐゴシック" pitchFamily="-107" charset="-128"/>
              </a:rPr>
              <a:t>Start with human-centred tools.  Audio and video conferencing build on natural human behaviour. They also offer immediate benefits that - if the quality is good enough - save people time and stress. </a:t>
            </a:r>
          </a:p>
          <a:p>
            <a:pPr marL="411480" indent="-411480">
              <a:spcBef>
                <a:spcPts val="1080"/>
              </a:spcBef>
              <a:buFont typeface="Times New Roman" pitchFamily="18" charset="0"/>
              <a:buAutoNum type="arabicParenR"/>
            </a:pPr>
            <a:r>
              <a:rPr lang="en-US" altLang="ja-JP" sz="1900">
                <a:ea typeface="ＭＳ Ｐゴシック" pitchFamily="-107" charset="-128"/>
              </a:rPr>
              <a:t>Introduce collaborative content creation in association with the audio/video conferencing, so that it builds on top of the existing experience, and allows the more experienced users to offer immediate assistance to their colleagues.</a:t>
            </a:r>
          </a:p>
        </p:txBody>
      </p:sp>
      <p:sp>
        <p:nvSpPr>
          <p:cNvPr id="60421" name="Slide Number Placeholder 5"/>
          <p:cNvSpPr txBox="1">
            <a:spLocks noGrp="1"/>
          </p:cNvSpPr>
          <p:nvPr/>
        </p:nvSpPr>
        <p:spPr bwMode="auto">
          <a:xfrm>
            <a:off x="6916579" y="6377940"/>
            <a:ext cx="190738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FD85E9E-8620-4128-8F24-327830EFA478}" type="slidenum">
              <a:rPr lang="ja-JP" altLang="en-US" sz="1300">
                <a:latin typeface="Calibri" pitchFamily="34" charset="0"/>
                <a:ea typeface="ＭＳ Ｐゴシック" pitchFamily="-107" charset="-128"/>
              </a:rPr>
              <a:pPr algn="r" eaLnBrk="1" hangingPunct="1"/>
              <a:t>58</a:t>
            </a:fld>
            <a:endParaRPr lang="en-US" altLang="ja-JP" sz="1300">
              <a:latin typeface="Calibri" pitchFamily="34" charset="0"/>
              <a:ea typeface="ＭＳ Ｐゴシック" pitchFamily="-107" charset="-128"/>
            </a:endParaRPr>
          </a:p>
        </p:txBody>
      </p:sp>
    </p:spTree>
    <p:extLst>
      <p:ext uri="{BB962C8B-B14F-4D97-AF65-F5344CB8AC3E}">
        <p14:creationId xmlns:p14="http://schemas.microsoft.com/office/powerpoint/2010/main" val="28437225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F44129E3-CB2E-43F2-8B54-17F6BFF5F084}" type="slidenum">
              <a:rPr lang="en-US" altLang="en-US"/>
              <a:pPr>
                <a:defRPr/>
              </a:pPr>
              <a:t>59</a:t>
            </a:fld>
            <a:endParaRPr lang="en-US" altLang="en-US"/>
          </a:p>
        </p:txBody>
      </p:sp>
      <p:sp>
        <p:nvSpPr>
          <p:cNvPr id="61443" name="Rectangle 1"/>
          <p:cNvSpPr>
            <a:spLocks noGrp="1" noChangeArrowheads="1"/>
          </p:cNvSpPr>
          <p:nvPr>
            <p:ph type="title" idx="4294967295"/>
          </p:nvPr>
        </p:nvSpPr>
        <p:spPr>
          <a:xfrm>
            <a:off x="685800" y="342900"/>
            <a:ext cx="7772400" cy="890112"/>
          </a:xfrm>
        </p:spPr>
        <p:txBody>
          <a:bodyPr lIns="82296" tIns="41148" rIns="82296" bIns="41148" anchor="ctr"/>
          <a:lstStyle/>
          <a:p>
            <a:pPr eaLnBrk="1" hangingPunct="1"/>
            <a:r>
              <a:rPr lang="en-US" altLang="ja-JP" sz="3900">
                <a:ea typeface="ＭＳ Ｐゴシック" pitchFamily="-107" charset="-128"/>
              </a:rPr>
              <a:t>When to use … (and when not)    </a:t>
            </a:r>
          </a:p>
        </p:txBody>
      </p:sp>
      <p:sp>
        <p:nvSpPr>
          <p:cNvPr id="61444" name="Rectangle 2"/>
          <p:cNvSpPr>
            <a:spLocks noGrp="1" noChangeArrowheads="1"/>
          </p:cNvSpPr>
          <p:nvPr>
            <p:ph type="body" idx="4294967295"/>
          </p:nvPr>
        </p:nvSpPr>
        <p:spPr>
          <a:xfrm>
            <a:off x="685800" y="1508760"/>
            <a:ext cx="7772400" cy="4869180"/>
          </a:xfrm>
        </p:spPr>
        <p:txBody>
          <a:bodyPr lIns="82296" tIns="41148" rIns="82296" bIns="41148">
            <a:normAutofit lnSpcReduction="10000"/>
          </a:bodyPr>
          <a:lstStyle/>
          <a:p>
            <a:pPr eaLnBrk="1" hangingPunct="1"/>
            <a:r>
              <a:rPr lang="en-US" altLang="ja-JP" sz="1900">
                <a:ea typeface="ＭＳ Ｐゴシック" pitchFamily="-107" charset="-128"/>
              </a:rPr>
              <a:t>Virtual workspaces are rapidly becoming an essential part of many organisations’ work practices.  And, this trend is likely to continue. It is therefore important to identify the situations where this approach may be inappropriate.  The key situations would include:</a:t>
            </a:r>
          </a:p>
          <a:p>
            <a:pPr lvl="1">
              <a:spcBef>
                <a:spcPts val="1620"/>
              </a:spcBef>
            </a:pPr>
            <a:r>
              <a:rPr lang="en-US" altLang="ja-JP" sz="1900" i="1">
                <a:ea typeface="ＭＳ Ｐゴシック" pitchFamily="-107" charset="-128"/>
              </a:rPr>
              <a:t>Poor internet connections</a:t>
            </a:r>
            <a:r>
              <a:rPr lang="en-US" altLang="ja-JP" sz="1900">
                <a:ea typeface="ＭＳ Ｐゴシック" pitchFamily="-107" charset="-128"/>
              </a:rPr>
              <a:t>.  Although various software tools enable people to work in poorly connected environments, if the connection proves to be too much of a barrier, the frustration caused to the users may outweigh the benefits of virtual working. </a:t>
            </a:r>
          </a:p>
          <a:p>
            <a:pPr lvl="1">
              <a:spcBef>
                <a:spcPts val="1620"/>
              </a:spcBef>
            </a:pPr>
            <a:r>
              <a:rPr lang="en-US" altLang="ja-JP" sz="1900" i="1">
                <a:ea typeface="ＭＳ Ｐゴシック" pitchFamily="-107" charset="-128"/>
              </a:rPr>
              <a:t>The task requires direct physical collaboration</a:t>
            </a:r>
            <a:r>
              <a:rPr lang="en-US" altLang="ja-JP" sz="1900">
                <a:ea typeface="ＭＳ Ｐゴシック" pitchFamily="-107" charset="-128"/>
              </a:rPr>
              <a:t>.  Although fashion design is increasingly being supported through virtual tools, there will be a range of tasks that genuinely require physical co-location. </a:t>
            </a:r>
          </a:p>
          <a:p>
            <a:pPr lvl="1">
              <a:spcBef>
                <a:spcPts val="1620"/>
              </a:spcBef>
            </a:pPr>
            <a:r>
              <a:rPr lang="en-US" altLang="ja-JP" sz="1900" i="1">
                <a:ea typeface="ＭＳ Ｐゴシック" pitchFamily="-107" charset="-128"/>
              </a:rPr>
              <a:t>Security and privacy are paramount</a:t>
            </a:r>
            <a:r>
              <a:rPr lang="en-US" altLang="ja-JP" sz="1900">
                <a:ea typeface="ＭＳ Ｐゴシック" pitchFamily="-107" charset="-128"/>
              </a:rPr>
              <a:t>.  In situations where privacy is absolutely essential, for example the relationship between doctor and patient, co-location may be essential.</a:t>
            </a:r>
            <a:r>
              <a:rPr lang="en-US" altLang="ja-JP" sz="1900" b="1">
                <a:ea typeface="ＭＳ Ｐゴシック" pitchFamily="-107" charset="-128"/>
              </a:rPr>
              <a:t/>
            </a:r>
            <a:br>
              <a:rPr lang="en-US" altLang="ja-JP" sz="1900" b="1">
                <a:ea typeface="ＭＳ Ｐゴシック" pitchFamily="-107" charset="-128"/>
              </a:rPr>
            </a:br>
            <a:endParaRPr lang="en-US" altLang="ja-JP" sz="1900">
              <a:ea typeface="ＭＳ Ｐゴシック" pitchFamily="-107" charset="-128"/>
            </a:endParaRPr>
          </a:p>
        </p:txBody>
      </p:sp>
      <p:sp>
        <p:nvSpPr>
          <p:cNvPr id="61445" name="Slide Number Placeholder 5"/>
          <p:cNvSpPr txBox="1">
            <a:spLocks noGrp="1"/>
          </p:cNvSpPr>
          <p:nvPr/>
        </p:nvSpPr>
        <p:spPr bwMode="auto">
          <a:xfrm>
            <a:off x="6916579" y="6377940"/>
            <a:ext cx="190738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D56EFE8-E308-43EE-A3A5-19222EECA5B9}" type="slidenum">
              <a:rPr lang="ja-JP" altLang="en-US" sz="1300">
                <a:latin typeface="Calibri" pitchFamily="34" charset="0"/>
                <a:ea typeface="ＭＳ Ｐゴシック" pitchFamily="-107" charset="-128"/>
              </a:rPr>
              <a:pPr algn="r" eaLnBrk="1" hangingPunct="1"/>
              <a:t>59</a:t>
            </a:fld>
            <a:endParaRPr lang="en-US" altLang="ja-JP" sz="1300">
              <a:latin typeface="Calibri" pitchFamily="34" charset="0"/>
              <a:ea typeface="ＭＳ Ｐゴシック" pitchFamily="-107" charset="-128"/>
            </a:endParaRPr>
          </a:p>
        </p:txBody>
      </p:sp>
    </p:spTree>
    <p:extLst>
      <p:ext uri="{BB962C8B-B14F-4D97-AF65-F5344CB8AC3E}">
        <p14:creationId xmlns:p14="http://schemas.microsoft.com/office/powerpoint/2010/main" val="1558541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pPr>
              <a:defRPr/>
            </a:pPr>
            <a:fld id="{3DE003C8-B3BA-44FB-A2D2-EDA38ADD31FB}" type="slidenum">
              <a:rPr lang="en-US" altLang="en-US"/>
              <a:pPr>
                <a:defRPr/>
              </a:pPr>
              <a:t>6</a:t>
            </a:fld>
            <a:endParaRPr lang="en-US" altLang="en-US"/>
          </a:p>
        </p:txBody>
      </p:sp>
      <p:sp>
        <p:nvSpPr>
          <p:cNvPr id="7171" name="Rectangle 4"/>
          <p:cNvSpPr>
            <a:spLocks noGrp="1" noChangeArrowheads="1"/>
          </p:cNvSpPr>
          <p:nvPr>
            <p:ph type="title"/>
          </p:nvPr>
        </p:nvSpPr>
        <p:spPr/>
        <p:txBody>
          <a:bodyPr>
            <a:normAutofit fontScale="90000"/>
          </a:bodyPr>
          <a:lstStyle/>
          <a:p>
            <a:pPr eaLnBrk="1" hangingPunct="1"/>
            <a:r>
              <a:rPr lang="en-US" altLang="ja-JP" smtClean="0">
                <a:solidFill>
                  <a:srgbClr val="003399"/>
                </a:solidFill>
                <a:latin typeface="Arial" charset="0"/>
                <a:ea typeface="ＭＳ Ｐゴシック" pitchFamily="-107" charset="-128"/>
              </a:rPr>
              <a:t>Mapping KM Tools &amp; Techniques to APO KM Framework</a:t>
            </a:r>
            <a:endParaRPr lang="en-GB" altLang="en-US" smtClean="0">
              <a:solidFill>
                <a:srgbClr val="003399"/>
              </a:solidFill>
              <a:latin typeface="Arial" charset="0"/>
            </a:endParaRPr>
          </a:p>
        </p:txBody>
      </p:sp>
      <p:pic>
        <p:nvPicPr>
          <p:cNvPr id="7172" name="Picture 4" descr="APO KM Framework.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90312" y="1801654"/>
            <a:ext cx="4163378" cy="41262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Line 8"/>
          <p:cNvSpPr>
            <a:spLocks noChangeShapeType="1"/>
          </p:cNvSpPr>
          <p:nvPr/>
        </p:nvSpPr>
        <p:spPr bwMode="auto">
          <a:xfrm flipH="1">
            <a:off x="5284947" y="2651760"/>
            <a:ext cx="1425893" cy="71294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96" tIns="41148" rIns="82296" bIns="41148"/>
          <a:lstStyle/>
          <a:p>
            <a:endParaRPr lang="en-US"/>
          </a:p>
        </p:txBody>
      </p:sp>
      <p:sp>
        <p:nvSpPr>
          <p:cNvPr id="7174" name="Text Box 9"/>
          <p:cNvSpPr txBox="1">
            <a:spLocks noChangeArrowheads="1"/>
          </p:cNvSpPr>
          <p:nvPr/>
        </p:nvSpPr>
        <p:spPr bwMode="auto">
          <a:xfrm>
            <a:off x="6692265" y="2410302"/>
            <a:ext cx="2256067" cy="76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200">
                <a:solidFill>
                  <a:schemeClr val="accent2"/>
                </a:solidFill>
                <a:latin typeface="Times New Roman" pitchFamily="18" charset="0"/>
              </a:rPr>
              <a:t>1.Tools to Identify</a:t>
            </a:r>
          </a:p>
          <a:p>
            <a:pPr eaLnBrk="1" hangingPunct="1"/>
            <a:r>
              <a:rPr lang="en-GB" altLang="en-US" sz="2200">
                <a:solidFill>
                  <a:schemeClr val="accent2"/>
                </a:solidFill>
                <a:latin typeface="Times New Roman" pitchFamily="18" charset="0"/>
              </a:rPr>
              <a:t>Knowledge</a:t>
            </a:r>
          </a:p>
        </p:txBody>
      </p:sp>
      <p:sp>
        <p:nvSpPr>
          <p:cNvPr id="7175" name="Line 11"/>
          <p:cNvSpPr>
            <a:spLocks noChangeShapeType="1"/>
          </p:cNvSpPr>
          <p:nvPr/>
        </p:nvSpPr>
        <p:spPr bwMode="auto">
          <a:xfrm flipH="1" flipV="1">
            <a:off x="5543550" y="4206240"/>
            <a:ext cx="1297305" cy="5186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96" tIns="41148" rIns="82296" bIns="41148"/>
          <a:lstStyle/>
          <a:p>
            <a:endParaRPr lang="en-US"/>
          </a:p>
        </p:txBody>
      </p:sp>
      <p:sp>
        <p:nvSpPr>
          <p:cNvPr id="7176" name="Text Box 12"/>
          <p:cNvSpPr txBox="1">
            <a:spLocks noChangeArrowheads="1"/>
          </p:cNvSpPr>
          <p:nvPr/>
        </p:nvSpPr>
        <p:spPr bwMode="auto">
          <a:xfrm>
            <a:off x="6886575" y="4484847"/>
            <a:ext cx="2097369" cy="76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200">
                <a:solidFill>
                  <a:schemeClr val="accent2"/>
                </a:solidFill>
                <a:latin typeface="Times New Roman" pitchFamily="18" charset="0"/>
              </a:rPr>
              <a:t>2.Tools to Create</a:t>
            </a:r>
          </a:p>
          <a:p>
            <a:pPr eaLnBrk="1" hangingPunct="1"/>
            <a:r>
              <a:rPr lang="en-GB" altLang="en-US" sz="2200">
                <a:solidFill>
                  <a:schemeClr val="accent2"/>
                </a:solidFill>
                <a:latin typeface="Times New Roman" pitchFamily="18" charset="0"/>
              </a:rPr>
              <a:t>Knowledge</a:t>
            </a:r>
          </a:p>
        </p:txBody>
      </p:sp>
      <p:sp>
        <p:nvSpPr>
          <p:cNvPr id="7177" name="Line 13"/>
          <p:cNvSpPr>
            <a:spLocks noChangeShapeType="1"/>
          </p:cNvSpPr>
          <p:nvPr/>
        </p:nvSpPr>
        <p:spPr bwMode="auto">
          <a:xfrm>
            <a:off x="4960620" y="5826443"/>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96" tIns="41148" rIns="82296" bIns="41148"/>
          <a:lstStyle/>
          <a:p>
            <a:endParaRPr lang="en-US"/>
          </a:p>
        </p:txBody>
      </p:sp>
      <p:sp>
        <p:nvSpPr>
          <p:cNvPr id="7178" name="Line 15"/>
          <p:cNvSpPr>
            <a:spLocks noChangeShapeType="1"/>
          </p:cNvSpPr>
          <p:nvPr/>
        </p:nvSpPr>
        <p:spPr bwMode="auto">
          <a:xfrm flipV="1">
            <a:off x="4507707" y="4854893"/>
            <a:ext cx="0" cy="103727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96" tIns="41148" rIns="82296" bIns="41148"/>
          <a:lstStyle/>
          <a:p>
            <a:endParaRPr lang="en-US"/>
          </a:p>
        </p:txBody>
      </p:sp>
      <p:sp>
        <p:nvSpPr>
          <p:cNvPr id="7179" name="Text Box 16"/>
          <p:cNvSpPr txBox="1">
            <a:spLocks noChangeArrowheads="1"/>
          </p:cNvSpPr>
          <p:nvPr/>
        </p:nvSpPr>
        <p:spPr bwMode="auto">
          <a:xfrm>
            <a:off x="4164807" y="5909310"/>
            <a:ext cx="1957908" cy="76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200">
                <a:solidFill>
                  <a:schemeClr val="accent2"/>
                </a:solidFill>
                <a:latin typeface="Times New Roman" pitchFamily="18" charset="0"/>
              </a:rPr>
              <a:t>3.Tools to Store</a:t>
            </a:r>
          </a:p>
          <a:p>
            <a:pPr eaLnBrk="1" hangingPunct="1"/>
            <a:r>
              <a:rPr lang="en-GB" altLang="en-US" sz="2200">
                <a:solidFill>
                  <a:schemeClr val="accent2"/>
                </a:solidFill>
                <a:latin typeface="Times New Roman" pitchFamily="18" charset="0"/>
              </a:rPr>
              <a:t>Knowledge</a:t>
            </a:r>
          </a:p>
        </p:txBody>
      </p:sp>
      <p:sp>
        <p:nvSpPr>
          <p:cNvPr id="7180" name="Line 17"/>
          <p:cNvSpPr>
            <a:spLocks noChangeShapeType="1"/>
          </p:cNvSpPr>
          <p:nvPr/>
        </p:nvSpPr>
        <p:spPr bwMode="auto">
          <a:xfrm flipV="1">
            <a:off x="2108835" y="4206240"/>
            <a:ext cx="1491615" cy="6486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96" tIns="41148" rIns="82296" bIns="41148"/>
          <a:lstStyle/>
          <a:p>
            <a:endParaRPr lang="en-US"/>
          </a:p>
        </p:txBody>
      </p:sp>
      <p:sp>
        <p:nvSpPr>
          <p:cNvPr id="7181" name="Text Box 18"/>
          <p:cNvSpPr txBox="1">
            <a:spLocks noChangeArrowheads="1"/>
          </p:cNvSpPr>
          <p:nvPr/>
        </p:nvSpPr>
        <p:spPr bwMode="auto">
          <a:xfrm>
            <a:off x="1007269" y="4854893"/>
            <a:ext cx="2004395" cy="76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200">
                <a:solidFill>
                  <a:schemeClr val="accent2"/>
                </a:solidFill>
                <a:latin typeface="Times New Roman" pitchFamily="18" charset="0"/>
              </a:rPr>
              <a:t>4.Tools to Share</a:t>
            </a:r>
          </a:p>
          <a:p>
            <a:pPr eaLnBrk="1" hangingPunct="1"/>
            <a:r>
              <a:rPr lang="en-GB" altLang="en-US" sz="2200">
                <a:solidFill>
                  <a:schemeClr val="accent2"/>
                </a:solidFill>
                <a:latin typeface="Times New Roman" pitchFamily="18" charset="0"/>
              </a:rPr>
              <a:t>Knowledge</a:t>
            </a:r>
          </a:p>
        </p:txBody>
      </p:sp>
      <p:sp>
        <p:nvSpPr>
          <p:cNvPr id="7182" name="Line 19"/>
          <p:cNvSpPr>
            <a:spLocks noChangeShapeType="1"/>
          </p:cNvSpPr>
          <p:nvPr/>
        </p:nvSpPr>
        <p:spPr bwMode="auto">
          <a:xfrm>
            <a:off x="2498884" y="2780348"/>
            <a:ext cx="1295876" cy="58435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96" tIns="41148" rIns="82296" bIns="41148"/>
          <a:lstStyle/>
          <a:p>
            <a:endParaRPr lang="en-US"/>
          </a:p>
        </p:txBody>
      </p:sp>
      <p:sp>
        <p:nvSpPr>
          <p:cNvPr id="7183" name="Text Box 20"/>
          <p:cNvSpPr txBox="1">
            <a:spLocks noChangeArrowheads="1"/>
          </p:cNvSpPr>
          <p:nvPr/>
        </p:nvSpPr>
        <p:spPr bwMode="auto">
          <a:xfrm>
            <a:off x="554355" y="2003108"/>
            <a:ext cx="2242089" cy="76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200">
                <a:solidFill>
                  <a:schemeClr val="accent2"/>
                </a:solidFill>
                <a:latin typeface="Times New Roman" pitchFamily="18" charset="0"/>
              </a:rPr>
              <a:t>5.Tools to </a:t>
            </a:r>
          </a:p>
          <a:p>
            <a:pPr eaLnBrk="1" hangingPunct="1"/>
            <a:r>
              <a:rPr lang="en-GB" altLang="en-US" sz="2200">
                <a:solidFill>
                  <a:schemeClr val="accent2"/>
                </a:solidFill>
                <a:latin typeface="Times New Roman" pitchFamily="18" charset="0"/>
              </a:rPr>
              <a:t>Apply Knowledge</a:t>
            </a:r>
          </a:p>
        </p:txBody>
      </p:sp>
    </p:spTree>
    <p:extLst>
      <p:ext uri="{BB962C8B-B14F-4D97-AF65-F5344CB8AC3E}">
        <p14:creationId xmlns:p14="http://schemas.microsoft.com/office/powerpoint/2010/main" val="38026156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D5FC0E74-5953-4A86-B411-C0DECAD51BF1}" type="slidenum">
              <a:rPr lang="en-US" altLang="en-US"/>
              <a:pPr>
                <a:defRPr/>
              </a:pPr>
              <a:t>60</a:t>
            </a:fld>
            <a:endParaRPr lang="en-US" altLang="en-US"/>
          </a:p>
        </p:txBody>
      </p:sp>
      <p:sp>
        <p:nvSpPr>
          <p:cNvPr id="62467" name="Rectangle 1"/>
          <p:cNvSpPr>
            <a:spLocks noGrp="1" noChangeArrowheads="1"/>
          </p:cNvSpPr>
          <p:nvPr>
            <p:ph type="title" idx="4294967295"/>
          </p:nvPr>
        </p:nvSpPr>
        <p:spPr>
          <a:xfrm>
            <a:off x="685800" y="342900"/>
            <a:ext cx="7772400" cy="890112"/>
          </a:xfrm>
        </p:spPr>
        <p:txBody>
          <a:bodyPr lIns="82296" tIns="41148" rIns="82296" bIns="41148" anchor="ctr"/>
          <a:lstStyle/>
          <a:p>
            <a:pPr eaLnBrk="1" hangingPunct="1"/>
            <a:r>
              <a:rPr lang="en-US" altLang="ja-JP" sz="3900">
                <a:ea typeface="ＭＳ Ｐゴシック" pitchFamily="-107" charset="-128"/>
              </a:rPr>
              <a:t>Example    </a:t>
            </a:r>
          </a:p>
        </p:txBody>
      </p:sp>
      <p:sp>
        <p:nvSpPr>
          <p:cNvPr id="62468" name="Rectangle 2"/>
          <p:cNvSpPr>
            <a:spLocks noGrp="1" noChangeArrowheads="1"/>
          </p:cNvSpPr>
          <p:nvPr>
            <p:ph type="body" idx="4294967295"/>
          </p:nvPr>
        </p:nvSpPr>
        <p:spPr>
          <a:xfrm>
            <a:off x="685800" y="1371600"/>
            <a:ext cx="7772400" cy="5074920"/>
          </a:xfrm>
        </p:spPr>
        <p:txBody>
          <a:bodyPr lIns="82296" tIns="41148" rIns="82296" bIns="41148">
            <a:normAutofit lnSpcReduction="10000"/>
          </a:bodyPr>
          <a:lstStyle/>
          <a:p>
            <a:pPr eaLnBrk="1" hangingPunct="1"/>
            <a:r>
              <a:rPr lang="en-US" altLang="ja-JP" sz="1900">
                <a:ea typeface="ＭＳ Ｐゴシック" pitchFamily="-107" charset="-128"/>
              </a:rPr>
              <a:t>A powerful collaboration suite can be assembled through combining </a:t>
            </a:r>
            <a:r>
              <a:rPr lang="en-US" altLang="ja-JP" sz="1900">
                <a:solidFill>
                  <a:srgbClr val="0000CC"/>
                </a:solidFill>
                <a:ea typeface="ＭＳ Ｐゴシック" pitchFamily="-107" charset="-128"/>
                <a:hlinkClick r:id="rId2"/>
              </a:rPr>
              <a:t>Skype</a:t>
            </a:r>
            <a:r>
              <a:rPr lang="en-US" altLang="ja-JP" sz="1900">
                <a:ea typeface="ＭＳ Ｐゴシック" pitchFamily="-107" charset="-128"/>
              </a:rPr>
              <a:t> (for audio video conferencing) with the </a:t>
            </a:r>
            <a:r>
              <a:rPr lang="en-US" altLang="ja-JP" sz="1900">
                <a:ea typeface="ＭＳ Ｐゴシック" pitchFamily="-107" charset="-128"/>
                <a:hlinkClick r:id="rId3"/>
              </a:rPr>
              <a:t>Google</a:t>
            </a:r>
            <a:r>
              <a:rPr lang="en-US" altLang="ja-JP" sz="1900">
                <a:solidFill>
                  <a:srgbClr val="0070C0"/>
                </a:solidFill>
                <a:ea typeface="ＭＳ Ｐゴシック" pitchFamily="-107" charset="-128"/>
                <a:hlinkClick r:id="rId3"/>
              </a:rPr>
              <a:t> Docs </a:t>
            </a:r>
            <a:r>
              <a:rPr lang="en-US" altLang="ja-JP" sz="1900">
                <a:ea typeface="ＭＳ Ｐゴシック" pitchFamily="-107" charset="-128"/>
              </a:rPr>
              <a:t>collaborative editing system. The resulting combination allows teams to jointly author documents, discuss action plans and capture their key knowledge in a wiki.  The total package is available for free, and needs relatively low speed internet connections.  </a:t>
            </a:r>
          </a:p>
          <a:p>
            <a:pPr>
              <a:spcBef>
                <a:spcPts val="1080"/>
              </a:spcBef>
            </a:pPr>
            <a:r>
              <a:rPr lang="en-US" altLang="ja-JP" sz="1900">
                <a:ea typeface="ＭＳ Ｐゴシック" pitchFamily="-107" charset="-128"/>
              </a:rPr>
              <a:t>Moving up one level, in both cost and capabilities </a:t>
            </a:r>
            <a:r>
              <a:rPr lang="en-US" altLang="ja-JP" sz="1900">
                <a:ea typeface="ＭＳ Ｐゴシック" pitchFamily="-107" charset="-128"/>
                <a:hlinkClick r:id="rId4"/>
              </a:rPr>
              <a:t>Adobe Connect Pro</a:t>
            </a:r>
            <a:r>
              <a:rPr lang="en-US" altLang="ja-JP" sz="1900">
                <a:ea typeface="ＭＳ Ｐゴシック" pitchFamily="-107" charset="-128"/>
              </a:rPr>
              <a:t>.  This integrated suite enables teams to create documents, and discuss their decisions, but also offers additional features such as screen sharing, team break-out rooms, voting, and meeting management.  The entire system runs on the Flash plug-in and is therefore available on the vast majority of PCs, without any further installation required.</a:t>
            </a:r>
            <a:endParaRPr lang="en-US" altLang="ja-JP" sz="1900" b="1">
              <a:ea typeface="ＭＳ Ｐゴシック" pitchFamily="-107" charset="-128"/>
            </a:endParaRPr>
          </a:p>
          <a:p>
            <a:pPr>
              <a:spcBef>
                <a:spcPts val="1080"/>
              </a:spcBef>
            </a:pPr>
            <a:r>
              <a:rPr lang="en-US" altLang="ja-JP" sz="1900">
                <a:ea typeface="ＭＳ Ｐゴシック" pitchFamily="-107" charset="-128"/>
                <a:hlinkClick r:id="rId5"/>
              </a:rPr>
              <a:t>Teleplace</a:t>
            </a:r>
            <a:r>
              <a:rPr lang="en-US" altLang="ja-JP" sz="1900">
                <a:ea typeface="ＭＳ Ｐゴシック" pitchFamily="-107" charset="-128"/>
              </a:rPr>
              <a:t> is an example of the state-of-the-art in virtual collaboration.  The system provides a very powerful three-dimensional world that supports the full range of collaboration, in an immersive environment.  Although the system is very simple to use, it is also likely to require more training for the users to fully exploit the power.</a:t>
            </a:r>
          </a:p>
        </p:txBody>
      </p:sp>
      <p:sp>
        <p:nvSpPr>
          <p:cNvPr id="62469" name="Slide Number Placeholder 5"/>
          <p:cNvSpPr txBox="1">
            <a:spLocks noGrp="1"/>
          </p:cNvSpPr>
          <p:nvPr/>
        </p:nvSpPr>
        <p:spPr bwMode="auto">
          <a:xfrm>
            <a:off x="6916579" y="6377940"/>
            <a:ext cx="190738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769EC05-D07F-4393-8F5B-67A66952CED9}" type="slidenum">
              <a:rPr lang="ja-JP" altLang="en-US" sz="1300">
                <a:latin typeface="Calibri" pitchFamily="34" charset="0"/>
                <a:ea typeface="ＭＳ Ｐゴシック" pitchFamily="-107" charset="-128"/>
              </a:rPr>
              <a:pPr algn="r" eaLnBrk="1" hangingPunct="1"/>
              <a:t>60</a:t>
            </a:fld>
            <a:endParaRPr lang="en-US" altLang="ja-JP" sz="1300">
              <a:latin typeface="Calibri" pitchFamily="34" charset="0"/>
              <a:ea typeface="ＭＳ Ｐゴシック" pitchFamily="-107" charset="-128"/>
            </a:endParaRPr>
          </a:p>
        </p:txBody>
      </p:sp>
    </p:spTree>
    <p:extLst>
      <p:ext uri="{BB962C8B-B14F-4D97-AF65-F5344CB8AC3E}">
        <p14:creationId xmlns:p14="http://schemas.microsoft.com/office/powerpoint/2010/main" val="7348311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5F9D9A91-AB68-46AC-8279-58A6ECCA3056}" type="slidenum">
              <a:rPr lang="en-US" altLang="en-US"/>
              <a:pPr>
                <a:defRPr/>
              </a:pPr>
              <a:t>61</a:t>
            </a:fld>
            <a:endParaRPr lang="en-US" altLang="en-US"/>
          </a:p>
        </p:txBody>
      </p:sp>
      <p:sp>
        <p:nvSpPr>
          <p:cNvPr id="63491" name="Rectangle 1"/>
          <p:cNvSpPr>
            <a:spLocks noGrp="1" noChangeArrowheads="1"/>
          </p:cNvSpPr>
          <p:nvPr>
            <p:ph type="ctrTitle" idx="4294967295"/>
          </p:nvPr>
        </p:nvSpPr>
        <p:spPr>
          <a:xfrm>
            <a:off x="685800" y="2130267"/>
            <a:ext cx="7772400" cy="1470183"/>
          </a:xfrm>
        </p:spPr>
        <p:txBody>
          <a:bodyPr lIns="82296" tIns="41148" rIns="82296" bIns="41148" anchor="ctr">
            <a:normAutofit fontScale="90000"/>
          </a:bodyPr>
          <a:lstStyle/>
          <a:p>
            <a:pPr eaLnBrk="1" hangingPunct="1"/>
            <a:r>
              <a:rPr lang="en-US" altLang="ja-JP" sz="5600">
                <a:ea typeface="ＭＳ Ｐゴシック" pitchFamily="-107" charset="-128"/>
              </a:rPr>
              <a:t>10. Collaborative Physical</a:t>
            </a:r>
            <a:br>
              <a:rPr lang="en-US" altLang="ja-JP" sz="5600">
                <a:ea typeface="ＭＳ Ｐゴシック" pitchFamily="-107" charset="-128"/>
              </a:rPr>
            </a:br>
            <a:r>
              <a:rPr lang="en-US" altLang="ja-JP" sz="5600">
                <a:ea typeface="ＭＳ Ｐゴシック" pitchFamily="-107" charset="-128"/>
              </a:rPr>
              <a:t>Work Space</a:t>
            </a:r>
          </a:p>
        </p:txBody>
      </p:sp>
    </p:spTree>
    <p:extLst>
      <p:ext uri="{BB962C8B-B14F-4D97-AF65-F5344CB8AC3E}">
        <p14:creationId xmlns:p14="http://schemas.microsoft.com/office/powerpoint/2010/main" val="32726470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374D6462-3DE4-41D0-A525-B33C1B0FEE6E}" type="slidenum">
              <a:rPr lang="en-US" altLang="en-US"/>
              <a:pPr>
                <a:defRPr/>
              </a:pPr>
              <a:t>62</a:t>
            </a:fld>
            <a:endParaRPr lang="en-US" altLang="en-US"/>
          </a:p>
        </p:txBody>
      </p:sp>
      <p:sp>
        <p:nvSpPr>
          <p:cNvPr id="64515"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solidFill>
                <a:srgbClr val="000000"/>
              </a:solidFill>
              <a:latin typeface="Times New Roman" pitchFamily="18" charset="0"/>
              <a:ea typeface="ＭＳ Ｐゴシック" pitchFamily="-107" charset="-128"/>
            </a:endParaRPr>
          </a:p>
          <a:p>
            <a:pPr eaLnBrk="1" hangingPunct="1">
              <a:lnSpc>
                <a:spcPct val="95000"/>
              </a:lnSpc>
            </a:pPr>
            <a:endParaRPr lang="en-US" altLang="ja-JP" sz="1000">
              <a:solidFill>
                <a:srgbClr val="DDDDDD"/>
              </a:solidFill>
              <a:ea typeface="ＭＳ Ｐゴシック" pitchFamily="-107" charset="-128"/>
            </a:endParaRPr>
          </a:p>
        </p:txBody>
      </p:sp>
      <p:sp>
        <p:nvSpPr>
          <p:cNvPr id="64516" name="Text Box 5"/>
          <p:cNvSpPr txBox="1">
            <a:spLocks noChangeArrowheads="1"/>
          </p:cNvSpPr>
          <p:nvPr/>
        </p:nvSpPr>
        <p:spPr bwMode="auto">
          <a:xfrm>
            <a:off x="580073" y="411480"/>
            <a:ext cx="7912418" cy="38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2600" b="1">
                <a:solidFill>
                  <a:srgbClr val="FFFFFF"/>
                </a:solidFill>
                <a:ea typeface="ＭＳ Ｐゴシック" pitchFamily="-107" charset="-128"/>
              </a:rPr>
              <a:t>Collaborative Physical Workspace</a:t>
            </a:r>
          </a:p>
        </p:txBody>
      </p:sp>
      <p:sp>
        <p:nvSpPr>
          <p:cNvPr id="64517" name="Text Box 6"/>
          <p:cNvSpPr txBox="1">
            <a:spLocks noChangeArrowheads="1"/>
          </p:cNvSpPr>
          <p:nvPr/>
        </p:nvSpPr>
        <p:spPr bwMode="auto">
          <a:xfrm>
            <a:off x="954405" y="1477328"/>
            <a:ext cx="7603808"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50000"/>
              </a:lnSpc>
              <a:buClr>
                <a:srgbClr val="000066"/>
              </a:buClr>
              <a:buSzPct val="100000"/>
              <a:buFontTx/>
              <a:buChar char="•"/>
            </a:pPr>
            <a:r>
              <a:rPr lang="en-US" altLang="ja-JP" sz="2200">
                <a:solidFill>
                  <a:schemeClr val="accent2"/>
                </a:solidFill>
                <a:ea typeface="ＭＳ Ｐゴシック" pitchFamily="-107" charset="-128"/>
              </a:rPr>
              <a:t>Why Physical Workspace as a KM tool?</a:t>
            </a:r>
            <a:endParaRPr lang="en-US" altLang="ja-JP" sz="2200">
              <a:solidFill>
                <a:schemeClr val="accent2"/>
              </a:solidFill>
              <a:latin typeface="Times New Roman" pitchFamily="18" charset="0"/>
              <a:ea typeface="ＭＳ Ｐゴシック" pitchFamily="-107" charset="-128"/>
            </a:endParaRPr>
          </a:p>
          <a:p>
            <a:pPr lvl="1" eaLnBrk="1" hangingPunct="1">
              <a:lnSpc>
                <a:spcPct val="150000"/>
              </a:lnSpc>
              <a:buClr>
                <a:srgbClr val="000066"/>
              </a:buClr>
              <a:buSzPct val="100000"/>
              <a:buFontTx/>
              <a:buChar char="•"/>
            </a:pPr>
            <a:r>
              <a:rPr lang="en-US" altLang="ja-JP" sz="2200">
                <a:solidFill>
                  <a:schemeClr val="accent2"/>
                </a:solidFill>
                <a:ea typeface="ＭＳ Ｐゴシック" pitchFamily="-107" charset="-128"/>
              </a:rPr>
              <a:t>Example 1: Open space for ad-hoc/informal interactions </a:t>
            </a:r>
            <a:endParaRPr lang="en-US" altLang="ja-JP" sz="2200">
              <a:solidFill>
                <a:schemeClr val="accent2"/>
              </a:solidFill>
              <a:latin typeface="Times New Roman" pitchFamily="18" charset="0"/>
              <a:ea typeface="ＭＳ Ｐゴシック" pitchFamily="-107" charset="-128"/>
            </a:endParaRPr>
          </a:p>
          <a:p>
            <a:pPr lvl="1" eaLnBrk="1" hangingPunct="1">
              <a:lnSpc>
                <a:spcPct val="150000"/>
              </a:lnSpc>
              <a:buClr>
                <a:srgbClr val="000066"/>
              </a:buClr>
              <a:buSzPct val="100000"/>
              <a:buFontTx/>
              <a:buChar char="•"/>
            </a:pPr>
            <a:r>
              <a:rPr lang="en-US" altLang="ja-JP" sz="2200">
                <a:solidFill>
                  <a:schemeClr val="accent2"/>
                </a:solidFill>
                <a:ea typeface="ＭＳ Ｐゴシック" pitchFamily="-107" charset="-128"/>
              </a:rPr>
              <a:t>Example 2: Space for team collaboration </a:t>
            </a:r>
          </a:p>
          <a:p>
            <a:pPr lvl="1" eaLnBrk="1" hangingPunct="1">
              <a:lnSpc>
                <a:spcPct val="150000"/>
              </a:lnSpc>
              <a:buClr>
                <a:srgbClr val="000066"/>
              </a:buClr>
              <a:buSzPct val="100000"/>
              <a:buFontTx/>
              <a:buChar char="•"/>
            </a:pPr>
            <a:r>
              <a:rPr lang="en-US" altLang="ja-JP" sz="2200">
                <a:solidFill>
                  <a:schemeClr val="accent2"/>
                </a:solidFill>
                <a:ea typeface="ＭＳ Ｐゴシック" pitchFamily="-107" charset="-128"/>
              </a:rPr>
              <a:t>Example 3: Space for prototyping </a:t>
            </a:r>
          </a:p>
          <a:p>
            <a:pPr lvl="1" eaLnBrk="1" hangingPunct="1">
              <a:lnSpc>
                <a:spcPct val="150000"/>
              </a:lnSpc>
              <a:buClr>
                <a:srgbClr val="000066"/>
              </a:buClr>
              <a:buSzPct val="100000"/>
              <a:buFontTx/>
              <a:buChar char="•"/>
            </a:pPr>
            <a:r>
              <a:rPr lang="en-US" altLang="ja-JP" sz="2200">
                <a:solidFill>
                  <a:schemeClr val="accent2"/>
                </a:solidFill>
                <a:ea typeface="ＭＳ Ｐゴシック" pitchFamily="-107" charset="-128"/>
              </a:rPr>
              <a:t>Tips for Physical Workspace Design</a:t>
            </a:r>
            <a:endParaRPr lang="en-US" altLang="ja-JP" sz="2200">
              <a:solidFill>
                <a:schemeClr val="accent2"/>
              </a:solidFill>
              <a:latin typeface="Times New Roman" pitchFamily="18" charset="0"/>
              <a:ea typeface="ＭＳ Ｐゴシック" pitchFamily="-107" charset="-128"/>
            </a:endParaRPr>
          </a:p>
        </p:txBody>
      </p:sp>
      <p:sp>
        <p:nvSpPr>
          <p:cNvPr id="64518" name="Text Box 5"/>
          <p:cNvSpPr txBox="1">
            <a:spLocks noChangeArrowheads="1"/>
          </p:cNvSpPr>
          <p:nvPr/>
        </p:nvSpPr>
        <p:spPr bwMode="auto">
          <a:xfrm>
            <a:off x="1007269" y="577215"/>
            <a:ext cx="7355205" cy="631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solidFill>
                  <a:schemeClr val="accent2"/>
                </a:solidFill>
                <a:latin typeface="Times New Roman" pitchFamily="18" charset="0"/>
              </a:rPr>
              <a:t>10. Collaborative Physical Workspaces</a:t>
            </a:r>
          </a:p>
        </p:txBody>
      </p:sp>
    </p:spTree>
    <p:extLst>
      <p:ext uri="{BB962C8B-B14F-4D97-AF65-F5344CB8AC3E}">
        <p14:creationId xmlns:p14="http://schemas.microsoft.com/office/powerpoint/2010/main" val="15254393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pPr>
              <a:defRPr/>
            </a:pPr>
            <a:fld id="{50AE8D4F-7749-47A2-B4D9-2FA519FB3382}" type="slidenum">
              <a:rPr lang="en-US" altLang="en-US"/>
              <a:pPr>
                <a:defRPr/>
              </a:pPr>
              <a:t>63</a:t>
            </a:fld>
            <a:endParaRPr lang="en-US" altLang="en-US"/>
          </a:p>
        </p:txBody>
      </p:sp>
      <p:sp>
        <p:nvSpPr>
          <p:cNvPr id="65539"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solidFill>
                <a:srgbClr val="000000"/>
              </a:solidFill>
              <a:latin typeface="Times New Roman" pitchFamily="18" charset="0"/>
              <a:ea typeface="ＭＳ Ｐゴシック" pitchFamily="-107" charset="-128"/>
            </a:endParaRPr>
          </a:p>
          <a:p>
            <a:pPr eaLnBrk="1" hangingPunct="1">
              <a:lnSpc>
                <a:spcPct val="95000"/>
              </a:lnSpc>
            </a:pPr>
            <a:endParaRPr lang="en-US" altLang="ja-JP" sz="1000">
              <a:solidFill>
                <a:srgbClr val="DDDDDD"/>
              </a:solidFill>
              <a:ea typeface="ＭＳ Ｐゴシック" pitchFamily="-107" charset="-128"/>
            </a:endParaRPr>
          </a:p>
        </p:txBody>
      </p:sp>
      <p:sp>
        <p:nvSpPr>
          <p:cNvPr id="65540" name="Rectangle 1"/>
          <p:cNvSpPr>
            <a:spLocks noGrp="1" noChangeArrowheads="1"/>
          </p:cNvSpPr>
          <p:nvPr>
            <p:ph type="ctrTitle" idx="4294967295"/>
          </p:nvPr>
        </p:nvSpPr>
        <p:spPr>
          <a:xfrm>
            <a:off x="580073" y="45720"/>
            <a:ext cx="7912418" cy="747237"/>
          </a:xfrm>
        </p:spPr>
        <p:txBody>
          <a:bodyPr lIns="0" tIns="0" rIns="0" bIns="0" anchor="b"/>
          <a:lstStyle/>
          <a:p>
            <a:pPr eaLnBrk="1" hangingPunct="1">
              <a:lnSpc>
                <a:spcPct val="95000"/>
              </a:lnSpc>
            </a:pPr>
            <a:r>
              <a:rPr lang="en-US" altLang="ja-JP" sz="3500" b="1">
                <a:solidFill>
                  <a:srgbClr val="FFFFFF"/>
                </a:solidFill>
                <a:latin typeface="Arial" charset="0"/>
                <a:ea typeface="ＭＳ Ｐゴシック" pitchFamily="-107" charset="-128"/>
              </a:rPr>
              <a:t>Collaborative Physical Workspace</a:t>
            </a:r>
          </a:p>
        </p:txBody>
      </p:sp>
      <p:sp>
        <p:nvSpPr>
          <p:cNvPr id="65541" name="Text Box 5"/>
          <p:cNvSpPr txBox="1">
            <a:spLocks noChangeArrowheads="1"/>
          </p:cNvSpPr>
          <p:nvPr/>
        </p:nvSpPr>
        <p:spPr bwMode="auto">
          <a:xfrm>
            <a:off x="678657" y="1771650"/>
            <a:ext cx="7799546"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540"/>
              </a:spcBef>
              <a:buFont typeface="Arial" charset="0"/>
              <a:buChar char="•"/>
            </a:pPr>
            <a:r>
              <a:rPr lang="en-US" altLang="ja-JP">
                <a:solidFill>
                  <a:srgbClr val="000000"/>
                </a:solidFill>
                <a:ea typeface="ＭＳ Ｐゴシック" pitchFamily="-107" charset="-128"/>
              </a:rPr>
              <a:t> </a:t>
            </a:r>
            <a:r>
              <a:rPr lang="en-US" altLang="ja-JP">
                <a:solidFill>
                  <a:schemeClr val="accent2"/>
                </a:solidFill>
                <a:ea typeface="ＭＳ Ｐゴシック" pitchFamily="-107" charset="-128"/>
              </a:rPr>
              <a:t>When we share or create knowledge, we usually interact with other people through face-to-face communication –we discuss, dialogue, or simply just ask a question. Physical workspace is where such human interactions take place – and it can support knowledge sharing/creation if it is well-designed.</a:t>
            </a:r>
          </a:p>
        </p:txBody>
      </p:sp>
      <p:sp>
        <p:nvSpPr>
          <p:cNvPr id="65542" name="Text Box 6"/>
          <p:cNvSpPr txBox="1">
            <a:spLocks noChangeArrowheads="1"/>
          </p:cNvSpPr>
          <p:nvPr/>
        </p:nvSpPr>
        <p:spPr bwMode="auto">
          <a:xfrm>
            <a:off x="812959" y="958379"/>
            <a:ext cx="76923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50000"/>
              </a:lnSpc>
              <a:buClr>
                <a:srgbClr val="000066"/>
              </a:buClr>
              <a:buSzPct val="100000"/>
              <a:buFont typeface="Wingdings" pitchFamily="2" charset="2"/>
              <a:buNone/>
            </a:pPr>
            <a:r>
              <a:rPr lang="en-US" altLang="ja-JP" sz="2200">
                <a:solidFill>
                  <a:schemeClr val="accent2"/>
                </a:solidFill>
                <a:ea typeface="ＭＳ Ｐゴシック" pitchFamily="-107" charset="-128"/>
              </a:rPr>
              <a:t>Why Physical Workspace as a KM tool?</a:t>
            </a:r>
          </a:p>
        </p:txBody>
      </p:sp>
      <p:pic>
        <p:nvPicPr>
          <p:cNvPr id="28673" name="Picture 1" descr="D:\Publication&amp;GlobalContribution\2009APO_KMTools&amp;Techuniques\meetingroom.jpg"/>
          <p:cNvPicPr>
            <a:picLocks noChangeAspect="1" noChangeArrowheads="1"/>
          </p:cNvPicPr>
          <p:nvPr/>
        </p:nvPicPr>
        <p:blipFill>
          <a:blip r:embed="rId3" cstate="print"/>
          <a:srcRect/>
          <a:stretch>
            <a:fillRect/>
          </a:stretch>
        </p:blipFill>
        <p:spPr bwMode="auto">
          <a:xfrm>
            <a:off x="521454" y="3107529"/>
            <a:ext cx="3476284" cy="2786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8674" name="Picture 2" descr="D:\Publication&amp;GlobalContribution\2009APO_KMTools&amp;Techuniques\o0640048010314622712.jpg"/>
          <p:cNvPicPr>
            <a:picLocks noChangeAspect="1" noChangeArrowheads="1"/>
          </p:cNvPicPr>
          <p:nvPr/>
        </p:nvPicPr>
        <p:blipFill>
          <a:blip r:embed="rId4" cstate="print"/>
          <a:srcRect/>
          <a:stretch>
            <a:fillRect/>
          </a:stretch>
        </p:blipFill>
        <p:spPr bwMode="auto">
          <a:xfrm>
            <a:off x="4843040" y="3107529"/>
            <a:ext cx="3715200" cy="2786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5545" name="Text Box 5"/>
          <p:cNvSpPr txBox="1">
            <a:spLocks noChangeArrowheads="1"/>
          </p:cNvSpPr>
          <p:nvPr/>
        </p:nvSpPr>
        <p:spPr bwMode="auto">
          <a:xfrm>
            <a:off x="457200" y="6000750"/>
            <a:ext cx="33432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540"/>
              </a:spcBef>
            </a:pPr>
            <a:r>
              <a:rPr lang="en-US" altLang="ja-JP" sz="1400" i="1">
                <a:solidFill>
                  <a:srgbClr val="000000"/>
                </a:solidFill>
                <a:ea typeface="ＭＳ Ｐゴシック" pitchFamily="-107" charset="-128"/>
              </a:rPr>
              <a:t>Do you think you can have creative discussion in this room?</a:t>
            </a:r>
          </a:p>
        </p:txBody>
      </p:sp>
      <p:sp>
        <p:nvSpPr>
          <p:cNvPr id="65546" name="Text Box 5"/>
          <p:cNvSpPr txBox="1">
            <a:spLocks noChangeArrowheads="1"/>
          </p:cNvSpPr>
          <p:nvPr/>
        </p:nvSpPr>
        <p:spPr bwMode="auto">
          <a:xfrm>
            <a:off x="4972050" y="6100763"/>
            <a:ext cx="3343275" cy="22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540"/>
              </a:spcBef>
            </a:pPr>
            <a:r>
              <a:rPr lang="en-US" altLang="ja-JP" sz="1400" i="1">
                <a:solidFill>
                  <a:srgbClr val="000000"/>
                </a:solidFill>
                <a:ea typeface="ＭＳ Ｐゴシック" pitchFamily="-107" charset="-128"/>
              </a:rPr>
              <a:t>What about this space?</a:t>
            </a:r>
          </a:p>
        </p:txBody>
      </p:sp>
    </p:spTree>
    <p:extLst>
      <p:ext uri="{BB962C8B-B14F-4D97-AF65-F5344CB8AC3E}">
        <p14:creationId xmlns:p14="http://schemas.microsoft.com/office/powerpoint/2010/main" val="39554722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81E21940-C8F5-4762-B322-CEFE95B2BCE9}" type="slidenum">
              <a:rPr lang="en-US" altLang="en-US"/>
              <a:pPr>
                <a:defRPr/>
              </a:pPr>
              <a:t>64</a:t>
            </a:fld>
            <a:endParaRPr lang="en-US" altLang="en-US"/>
          </a:p>
        </p:txBody>
      </p:sp>
      <p:sp>
        <p:nvSpPr>
          <p:cNvPr id="66563"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solidFill>
                <a:srgbClr val="000000"/>
              </a:solidFill>
              <a:latin typeface="Times New Roman" pitchFamily="18" charset="0"/>
              <a:ea typeface="ＭＳ Ｐゴシック" pitchFamily="-107" charset="-128"/>
            </a:endParaRPr>
          </a:p>
          <a:p>
            <a:pPr eaLnBrk="1" hangingPunct="1">
              <a:lnSpc>
                <a:spcPct val="95000"/>
              </a:lnSpc>
            </a:pPr>
            <a:endParaRPr lang="en-US" altLang="ja-JP" sz="1000">
              <a:solidFill>
                <a:srgbClr val="DDDDDD"/>
              </a:solidFill>
              <a:ea typeface="ＭＳ Ｐゴシック" pitchFamily="-107" charset="-128"/>
            </a:endParaRPr>
          </a:p>
        </p:txBody>
      </p:sp>
      <p:sp>
        <p:nvSpPr>
          <p:cNvPr id="66564" name="Rectangle 1"/>
          <p:cNvSpPr>
            <a:spLocks noGrp="1" noChangeArrowheads="1"/>
          </p:cNvSpPr>
          <p:nvPr>
            <p:ph type="ctrTitle" idx="4294967295"/>
          </p:nvPr>
        </p:nvSpPr>
        <p:spPr>
          <a:xfrm>
            <a:off x="580073" y="45720"/>
            <a:ext cx="7912418" cy="747237"/>
          </a:xfrm>
        </p:spPr>
        <p:txBody>
          <a:bodyPr lIns="0" tIns="0" rIns="0" bIns="0" anchor="b"/>
          <a:lstStyle/>
          <a:p>
            <a:pPr eaLnBrk="1" hangingPunct="1">
              <a:lnSpc>
                <a:spcPct val="95000"/>
              </a:lnSpc>
            </a:pPr>
            <a:r>
              <a:rPr lang="en-US" altLang="ja-JP" sz="3500" b="1">
                <a:solidFill>
                  <a:srgbClr val="FFFFFF"/>
                </a:solidFill>
                <a:latin typeface="Arial" charset="0"/>
                <a:ea typeface="ＭＳ Ｐゴシック" pitchFamily="-107" charset="-128"/>
              </a:rPr>
              <a:t>Collaborative Physical Workspace</a:t>
            </a:r>
          </a:p>
        </p:txBody>
      </p:sp>
      <p:sp>
        <p:nvSpPr>
          <p:cNvPr id="66565" name="Text Box 6"/>
          <p:cNvSpPr txBox="1">
            <a:spLocks noChangeArrowheads="1"/>
          </p:cNvSpPr>
          <p:nvPr/>
        </p:nvSpPr>
        <p:spPr bwMode="auto">
          <a:xfrm>
            <a:off x="971550" y="1158404"/>
            <a:ext cx="76923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50000"/>
              </a:lnSpc>
              <a:buClr>
                <a:srgbClr val="000066"/>
              </a:buClr>
              <a:buSzPct val="100000"/>
              <a:buFont typeface="Wingdings" pitchFamily="2" charset="2"/>
              <a:buNone/>
            </a:pPr>
            <a:r>
              <a:rPr lang="en-US" altLang="ja-JP" sz="2200">
                <a:solidFill>
                  <a:srgbClr val="000066"/>
                </a:solidFill>
                <a:ea typeface="ＭＳ Ｐゴシック" pitchFamily="-107" charset="-128"/>
              </a:rPr>
              <a:t>Example1: Open space for ad-hoc/informal interactions</a:t>
            </a:r>
          </a:p>
        </p:txBody>
      </p:sp>
      <p:pic>
        <p:nvPicPr>
          <p:cNvPr id="66566" name="Picture 1" descr="D:\Publication&amp;GlobalContribution\2009APO_KMTools&amp;Techuniques\Ch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575" y="2267427"/>
            <a:ext cx="4304824" cy="356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Text Box 5"/>
          <p:cNvSpPr txBox="1">
            <a:spLocks noChangeArrowheads="1"/>
          </p:cNvSpPr>
          <p:nvPr/>
        </p:nvSpPr>
        <p:spPr bwMode="auto">
          <a:xfrm>
            <a:off x="328613" y="2265998"/>
            <a:ext cx="4114800" cy="363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540"/>
              </a:spcBef>
              <a:buFont typeface="Arial" charset="0"/>
              <a:buChar char="•"/>
            </a:pPr>
            <a:r>
              <a:rPr lang="en-US" altLang="ja-JP">
                <a:solidFill>
                  <a:srgbClr val="000000"/>
                </a:solidFill>
                <a:ea typeface="ＭＳ Ｐゴシック" pitchFamily="-107" charset="-128"/>
              </a:rPr>
              <a:t> </a:t>
            </a:r>
            <a:r>
              <a:rPr lang="en-US" altLang="ja-JP">
                <a:solidFill>
                  <a:schemeClr val="accent2"/>
                </a:solidFill>
                <a:ea typeface="ＭＳ Ｐゴシック" pitchFamily="-107" charset="-128"/>
              </a:rPr>
              <a:t>Sometimes, unexpected interactions generate unexpected (good) results. Good open space encourages such ad-hoc, informal interactions among employees, or even between staff and customers.</a:t>
            </a:r>
          </a:p>
          <a:p>
            <a:pPr eaLnBrk="1" hangingPunct="1">
              <a:spcBef>
                <a:spcPts val="540"/>
              </a:spcBef>
              <a:buFont typeface="Arial" charset="0"/>
              <a:buChar char="•"/>
            </a:pPr>
            <a:r>
              <a:rPr lang="en-US" altLang="ja-JP">
                <a:solidFill>
                  <a:schemeClr val="accent2"/>
                </a:solidFill>
                <a:ea typeface="ＭＳ Ｐゴシック" pitchFamily="-107" charset="-128"/>
              </a:rPr>
              <a:t> The key for encouraging such ad-hoc interactions through physical space is to create reasons for employees to come to commons: could be coffee and snacks, magazines and books, or mail boxes and printers to pick up letters and copies.</a:t>
            </a:r>
          </a:p>
        </p:txBody>
      </p:sp>
    </p:spTree>
    <p:extLst>
      <p:ext uri="{BB962C8B-B14F-4D97-AF65-F5344CB8AC3E}">
        <p14:creationId xmlns:p14="http://schemas.microsoft.com/office/powerpoint/2010/main" val="33645331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BDF875B1-7730-4D80-BCC4-9CF69112D16C}" type="slidenum">
              <a:rPr lang="en-US" altLang="en-US"/>
              <a:pPr>
                <a:defRPr/>
              </a:pPr>
              <a:t>65</a:t>
            </a:fld>
            <a:endParaRPr lang="en-US" altLang="en-US"/>
          </a:p>
        </p:txBody>
      </p:sp>
      <p:sp>
        <p:nvSpPr>
          <p:cNvPr id="67587"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solidFill>
                <a:srgbClr val="000000"/>
              </a:solidFill>
              <a:latin typeface="Times New Roman" pitchFamily="18" charset="0"/>
              <a:ea typeface="ＭＳ Ｐゴシック" pitchFamily="-107" charset="-128"/>
            </a:endParaRPr>
          </a:p>
          <a:p>
            <a:pPr eaLnBrk="1" hangingPunct="1">
              <a:lnSpc>
                <a:spcPct val="95000"/>
              </a:lnSpc>
            </a:pPr>
            <a:endParaRPr lang="en-US" altLang="ja-JP" sz="1000">
              <a:solidFill>
                <a:srgbClr val="DDDDDD"/>
              </a:solidFill>
              <a:ea typeface="ＭＳ Ｐゴシック" pitchFamily="-107" charset="-128"/>
            </a:endParaRPr>
          </a:p>
        </p:txBody>
      </p:sp>
      <p:sp>
        <p:nvSpPr>
          <p:cNvPr id="67588" name="Rectangle 1"/>
          <p:cNvSpPr>
            <a:spLocks noGrp="1" noChangeArrowheads="1"/>
          </p:cNvSpPr>
          <p:nvPr>
            <p:ph type="ctrTitle" idx="4294967295"/>
          </p:nvPr>
        </p:nvSpPr>
        <p:spPr>
          <a:xfrm>
            <a:off x="580073" y="45720"/>
            <a:ext cx="7912418" cy="747237"/>
          </a:xfrm>
        </p:spPr>
        <p:txBody>
          <a:bodyPr lIns="0" tIns="0" rIns="0" bIns="0" anchor="b"/>
          <a:lstStyle/>
          <a:p>
            <a:pPr eaLnBrk="1" hangingPunct="1">
              <a:lnSpc>
                <a:spcPct val="95000"/>
              </a:lnSpc>
            </a:pPr>
            <a:r>
              <a:rPr lang="en-US" altLang="ja-JP" sz="3500" b="1">
                <a:solidFill>
                  <a:srgbClr val="FFFFFF"/>
                </a:solidFill>
                <a:latin typeface="Arial" charset="0"/>
                <a:ea typeface="ＭＳ Ｐゴシック" pitchFamily="-107" charset="-128"/>
              </a:rPr>
              <a:t>Collaborative Physical Workspace</a:t>
            </a:r>
          </a:p>
        </p:txBody>
      </p:sp>
      <p:sp>
        <p:nvSpPr>
          <p:cNvPr id="67589" name="Text Box 6"/>
          <p:cNvSpPr txBox="1">
            <a:spLocks noChangeArrowheads="1"/>
          </p:cNvSpPr>
          <p:nvPr/>
        </p:nvSpPr>
        <p:spPr bwMode="auto">
          <a:xfrm>
            <a:off x="971550" y="1158404"/>
            <a:ext cx="76923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50000"/>
              </a:lnSpc>
              <a:buClr>
                <a:srgbClr val="000066"/>
              </a:buClr>
              <a:buSzPct val="100000"/>
              <a:buFont typeface="Wingdings" pitchFamily="2" charset="2"/>
              <a:buNone/>
            </a:pPr>
            <a:r>
              <a:rPr lang="en-US" altLang="ja-JP" sz="2200">
                <a:solidFill>
                  <a:schemeClr val="accent2"/>
                </a:solidFill>
                <a:ea typeface="ＭＳ Ｐゴシック" pitchFamily="-107" charset="-128"/>
              </a:rPr>
              <a:t>Example2: Space for team collaboration</a:t>
            </a:r>
          </a:p>
        </p:txBody>
      </p:sp>
      <p:sp>
        <p:nvSpPr>
          <p:cNvPr id="67590" name="Text Box 5"/>
          <p:cNvSpPr txBox="1">
            <a:spLocks noChangeArrowheads="1"/>
          </p:cNvSpPr>
          <p:nvPr/>
        </p:nvSpPr>
        <p:spPr bwMode="auto">
          <a:xfrm>
            <a:off x="328613" y="2265998"/>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540"/>
              </a:spcBef>
              <a:buFont typeface="Arial" charset="0"/>
              <a:buChar char="•"/>
            </a:pPr>
            <a:r>
              <a:rPr lang="en-US" altLang="ja-JP">
                <a:solidFill>
                  <a:srgbClr val="000000"/>
                </a:solidFill>
                <a:ea typeface="ＭＳ Ｐゴシック" pitchFamily="-107" charset="-128"/>
              </a:rPr>
              <a:t> </a:t>
            </a:r>
            <a:r>
              <a:rPr lang="en-US" altLang="ja-JP">
                <a:solidFill>
                  <a:schemeClr val="accent2"/>
                </a:solidFill>
                <a:ea typeface="ＭＳ Ｐゴシック" pitchFamily="-107" charset="-128"/>
              </a:rPr>
              <a:t>A meeting room is not necessarily a good place for team collaboration. Any good collaborative space has a lot of small, but well-thought devices.</a:t>
            </a:r>
          </a:p>
          <a:p>
            <a:pPr eaLnBrk="1" hangingPunct="1">
              <a:spcBef>
                <a:spcPts val="540"/>
              </a:spcBef>
              <a:buFont typeface="Arial" charset="0"/>
              <a:buChar char="•"/>
            </a:pPr>
            <a:r>
              <a:rPr lang="en-US" altLang="ja-JP">
                <a:solidFill>
                  <a:schemeClr val="accent2"/>
                </a:solidFill>
                <a:ea typeface="ＭＳ Ｐゴシック" pitchFamily="-107" charset="-128"/>
              </a:rPr>
              <a:t> For instance, walls of a room can support collaboration significantly by putting information to visualize contexts of the project. You do not have to invest in IT, but just simply use papers and magnets to turn walls into collaborative tools.</a:t>
            </a:r>
          </a:p>
        </p:txBody>
      </p:sp>
      <p:pic>
        <p:nvPicPr>
          <p:cNvPr id="67591" name="Picture 2" descr="D:\Publication&amp;GlobalContribution\2009APO_KMTools&amp;Techuniques\Char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67427"/>
            <a:ext cx="4470559" cy="353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76336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BEB7F1B1-9E65-41E1-B70B-526CE9E7CCD7}" type="slidenum">
              <a:rPr lang="en-US" altLang="en-US"/>
              <a:pPr>
                <a:defRPr/>
              </a:pPr>
              <a:t>66</a:t>
            </a:fld>
            <a:endParaRPr lang="en-US" altLang="en-US"/>
          </a:p>
        </p:txBody>
      </p:sp>
      <p:sp>
        <p:nvSpPr>
          <p:cNvPr id="68611"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solidFill>
                <a:srgbClr val="000000"/>
              </a:solidFill>
              <a:latin typeface="Times New Roman" pitchFamily="18" charset="0"/>
              <a:ea typeface="ＭＳ Ｐゴシック" pitchFamily="-107" charset="-128"/>
            </a:endParaRPr>
          </a:p>
          <a:p>
            <a:pPr eaLnBrk="1" hangingPunct="1">
              <a:lnSpc>
                <a:spcPct val="95000"/>
              </a:lnSpc>
            </a:pPr>
            <a:endParaRPr lang="en-US" altLang="ja-JP" sz="1000">
              <a:solidFill>
                <a:srgbClr val="DDDDDD"/>
              </a:solidFill>
              <a:ea typeface="ＭＳ Ｐゴシック" pitchFamily="-107" charset="-128"/>
            </a:endParaRPr>
          </a:p>
        </p:txBody>
      </p:sp>
      <p:sp>
        <p:nvSpPr>
          <p:cNvPr id="68612" name="Rectangle 1"/>
          <p:cNvSpPr>
            <a:spLocks noGrp="1" noChangeArrowheads="1"/>
          </p:cNvSpPr>
          <p:nvPr>
            <p:ph type="ctrTitle" idx="4294967295"/>
          </p:nvPr>
        </p:nvSpPr>
        <p:spPr>
          <a:xfrm>
            <a:off x="580073" y="45720"/>
            <a:ext cx="7912418" cy="747237"/>
          </a:xfrm>
        </p:spPr>
        <p:txBody>
          <a:bodyPr lIns="0" tIns="0" rIns="0" bIns="0" anchor="b"/>
          <a:lstStyle/>
          <a:p>
            <a:pPr eaLnBrk="1" hangingPunct="1">
              <a:lnSpc>
                <a:spcPct val="95000"/>
              </a:lnSpc>
            </a:pPr>
            <a:r>
              <a:rPr lang="en-US" altLang="ja-JP" sz="3500" b="1">
                <a:solidFill>
                  <a:srgbClr val="FFFFFF"/>
                </a:solidFill>
                <a:latin typeface="Arial" charset="0"/>
                <a:ea typeface="ＭＳ Ｐゴシック" pitchFamily="-107" charset="-128"/>
              </a:rPr>
              <a:t>Collaborative Physical Workspace</a:t>
            </a:r>
          </a:p>
        </p:txBody>
      </p:sp>
      <p:sp>
        <p:nvSpPr>
          <p:cNvPr id="68613" name="Text Box 6"/>
          <p:cNvSpPr txBox="1">
            <a:spLocks noChangeArrowheads="1"/>
          </p:cNvSpPr>
          <p:nvPr/>
        </p:nvSpPr>
        <p:spPr bwMode="auto">
          <a:xfrm>
            <a:off x="971550" y="1158404"/>
            <a:ext cx="76923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50000"/>
              </a:lnSpc>
              <a:buClr>
                <a:srgbClr val="000066"/>
              </a:buClr>
              <a:buSzPct val="100000"/>
              <a:buFont typeface="Wingdings" pitchFamily="2" charset="2"/>
              <a:buNone/>
            </a:pPr>
            <a:r>
              <a:rPr lang="en-US" altLang="ja-JP" sz="2200">
                <a:solidFill>
                  <a:schemeClr val="accent2"/>
                </a:solidFill>
                <a:ea typeface="ＭＳ Ｐゴシック" pitchFamily="-107" charset="-128"/>
              </a:rPr>
              <a:t>Example3: Space for prototyping</a:t>
            </a:r>
          </a:p>
        </p:txBody>
      </p:sp>
      <p:sp>
        <p:nvSpPr>
          <p:cNvPr id="68614" name="Text Box 5"/>
          <p:cNvSpPr txBox="1">
            <a:spLocks noChangeArrowheads="1"/>
          </p:cNvSpPr>
          <p:nvPr/>
        </p:nvSpPr>
        <p:spPr bwMode="auto">
          <a:xfrm>
            <a:off x="328613" y="2603183"/>
            <a:ext cx="4114800"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540"/>
              </a:spcBef>
              <a:buFont typeface="Arial" charset="0"/>
              <a:buChar char="•"/>
            </a:pPr>
            <a:r>
              <a:rPr lang="en-US" altLang="ja-JP">
                <a:solidFill>
                  <a:srgbClr val="000000"/>
                </a:solidFill>
                <a:ea typeface="ＭＳ Ｐゴシック" pitchFamily="-107" charset="-128"/>
              </a:rPr>
              <a:t> </a:t>
            </a:r>
            <a:r>
              <a:rPr lang="en-US" altLang="ja-JP">
                <a:solidFill>
                  <a:schemeClr val="accent2"/>
                </a:solidFill>
                <a:ea typeface="ＭＳ Ｐゴシック" pitchFamily="-107" charset="-128"/>
              </a:rPr>
              <a:t>Ideas can only turn into value when they are put into actions. Does your organization have a physical space for that? </a:t>
            </a:r>
          </a:p>
          <a:p>
            <a:pPr eaLnBrk="1" hangingPunct="1">
              <a:spcBef>
                <a:spcPts val="540"/>
              </a:spcBef>
              <a:buFont typeface="Arial" charset="0"/>
              <a:buChar char="•"/>
            </a:pPr>
            <a:r>
              <a:rPr lang="en-US" altLang="ja-JP">
                <a:solidFill>
                  <a:schemeClr val="accent2"/>
                </a:solidFill>
                <a:ea typeface="ＭＳ Ｐゴシック" pitchFamily="-107" charset="-128"/>
              </a:rPr>
              <a:t> Space for prototyping is where people can experiment their ideas. If you are in manufacturing industry, probably you need some equipment for quick and dirty prototyping in the room.</a:t>
            </a:r>
          </a:p>
        </p:txBody>
      </p:sp>
      <p:pic>
        <p:nvPicPr>
          <p:cNvPr id="68615" name="Picture 2" descr="D:\Publication&amp;GlobalContribution\2009APO_KMTools&amp;Techuniques\Chart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67427"/>
            <a:ext cx="4439127" cy="324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8845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37A50E7D-6E16-4A76-BABD-77CF78B0E475}" type="slidenum">
              <a:rPr lang="en-US" altLang="en-US"/>
              <a:pPr>
                <a:defRPr/>
              </a:pPr>
              <a:t>67</a:t>
            </a:fld>
            <a:endParaRPr lang="en-US" altLang="en-US"/>
          </a:p>
        </p:txBody>
      </p:sp>
      <p:sp>
        <p:nvSpPr>
          <p:cNvPr id="69635"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solidFill>
                <a:srgbClr val="000000"/>
              </a:solidFill>
              <a:latin typeface="Times New Roman" pitchFamily="18" charset="0"/>
              <a:ea typeface="ＭＳ Ｐゴシック" pitchFamily="-107" charset="-128"/>
            </a:endParaRPr>
          </a:p>
          <a:p>
            <a:pPr eaLnBrk="1" hangingPunct="1">
              <a:lnSpc>
                <a:spcPct val="95000"/>
              </a:lnSpc>
            </a:pPr>
            <a:endParaRPr lang="en-US" altLang="ja-JP" sz="1000">
              <a:solidFill>
                <a:srgbClr val="DDDDDD"/>
              </a:solidFill>
              <a:ea typeface="ＭＳ Ｐゴシック" pitchFamily="-107" charset="-128"/>
            </a:endParaRPr>
          </a:p>
        </p:txBody>
      </p:sp>
      <p:sp>
        <p:nvSpPr>
          <p:cNvPr id="69636" name="Rectangle 1"/>
          <p:cNvSpPr>
            <a:spLocks noGrp="1" noChangeArrowheads="1"/>
          </p:cNvSpPr>
          <p:nvPr>
            <p:ph type="ctrTitle" idx="4294967295"/>
          </p:nvPr>
        </p:nvSpPr>
        <p:spPr>
          <a:xfrm>
            <a:off x="580073" y="45720"/>
            <a:ext cx="7912418" cy="747237"/>
          </a:xfrm>
        </p:spPr>
        <p:txBody>
          <a:bodyPr lIns="0" tIns="0" rIns="0" bIns="0" anchor="b"/>
          <a:lstStyle/>
          <a:p>
            <a:pPr eaLnBrk="1" hangingPunct="1">
              <a:lnSpc>
                <a:spcPct val="95000"/>
              </a:lnSpc>
            </a:pPr>
            <a:r>
              <a:rPr lang="en-US" altLang="ja-JP" sz="3500" b="1">
                <a:solidFill>
                  <a:srgbClr val="FFFFFF"/>
                </a:solidFill>
                <a:latin typeface="Arial" charset="0"/>
                <a:ea typeface="ＭＳ Ｐゴシック" pitchFamily="-107" charset="-128"/>
              </a:rPr>
              <a:t>Collaborative Physical Workspace</a:t>
            </a:r>
          </a:p>
        </p:txBody>
      </p:sp>
      <p:sp>
        <p:nvSpPr>
          <p:cNvPr id="69637" name="Text Box 5"/>
          <p:cNvSpPr txBox="1">
            <a:spLocks noChangeArrowheads="1"/>
          </p:cNvSpPr>
          <p:nvPr/>
        </p:nvSpPr>
        <p:spPr bwMode="auto">
          <a:xfrm>
            <a:off x="678657" y="1771650"/>
            <a:ext cx="7799546" cy="233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540"/>
              </a:spcBef>
              <a:buFont typeface="Arial" charset="0"/>
              <a:buChar char="•"/>
            </a:pPr>
            <a:r>
              <a:rPr lang="en-US" altLang="ja-JP">
                <a:solidFill>
                  <a:srgbClr val="000000"/>
                </a:solidFill>
                <a:ea typeface="ＭＳ Ｐゴシック" pitchFamily="-107" charset="-128"/>
              </a:rPr>
              <a:t> </a:t>
            </a:r>
            <a:r>
              <a:rPr lang="en-US" altLang="ja-JP">
                <a:solidFill>
                  <a:schemeClr val="accent2"/>
                </a:solidFill>
                <a:ea typeface="ＭＳ Ｐゴシック" pitchFamily="-107" charset="-128"/>
              </a:rPr>
              <a:t>Producing creative workspace does not always lead knowledge creation, unless members who use the space understand and become enthusiastic about the concept of how to work in the environment.</a:t>
            </a:r>
          </a:p>
          <a:p>
            <a:pPr eaLnBrk="1" hangingPunct="1">
              <a:spcBef>
                <a:spcPts val="540"/>
              </a:spcBef>
              <a:buFont typeface="Arial" charset="0"/>
              <a:buChar char="•"/>
            </a:pPr>
            <a:r>
              <a:rPr lang="en-US" altLang="ja-JP">
                <a:solidFill>
                  <a:schemeClr val="accent2"/>
                </a:solidFill>
                <a:ea typeface="ＭＳ Ｐゴシック" pitchFamily="-107" charset="-128"/>
              </a:rPr>
              <a:t> Thus, you need to discuss how they want to work and how physical space can support the way of work among members who use the space.</a:t>
            </a:r>
          </a:p>
          <a:p>
            <a:pPr eaLnBrk="1" hangingPunct="1">
              <a:spcBef>
                <a:spcPts val="540"/>
              </a:spcBef>
              <a:buFont typeface="Arial" charset="0"/>
              <a:buChar char="•"/>
            </a:pPr>
            <a:r>
              <a:rPr lang="en-US" altLang="ja-JP">
                <a:solidFill>
                  <a:schemeClr val="accent2"/>
                </a:solidFill>
                <a:ea typeface="ＭＳ Ｐゴシック" pitchFamily="-107" charset="-128"/>
              </a:rPr>
              <a:t> One good start would observe how employees are actually working to find opportunities to support their behaviors that can lead more knowledge creation and sharing. </a:t>
            </a:r>
          </a:p>
        </p:txBody>
      </p:sp>
      <p:sp>
        <p:nvSpPr>
          <p:cNvPr id="69638" name="Text Box 6"/>
          <p:cNvSpPr txBox="1">
            <a:spLocks noChangeArrowheads="1"/>
          </p:cNvSpPr>
          <p:nvPr/>
        </p:nvSpPr>
        <p:spPr bwMode="auto">
          <a:xfrm>
            <a:off x="682943" y="1088396"/>
            <a:ext cx="76923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342900" indent="-34290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50000"/>
              </a:lnSpc>
              <a:buClr>
                <a:srgbClr val="000066"/>
              </a:buClr>
              <a:buSzPct val="100000"/>
              <a:buFont typeface="Wingdings" pitchFamily="2" charset="2"/>
              <a:buNone/>
            </a:pPr>
            <a:r>
              <a:rPr lang="en-US" altLang="ja-JP" sz="2200">
                <a:solidFill>
                  <a:schemeClr val="accent2"/>
                </a:solidFill>
                <a:ea typeface="ＭＳ Ｐゴシック" pitchFamily="-107" charset="-128"/>
              </a:rPr>
              <a:t>Tips for Physical Workspace Design</a:t>
            </a:r>
          </a:p>
        </p:txBody>
      </p:sp>
    </p:spTree>
    <p:extLst>
      <p:ext uri="{BB962C8B-B14F-4D97-AF65-F5344CB8AC3E}">
        <p14:creationId xmlns:p14="http://schemas.microsoft.com/office/powerpoint/2010/main" val="20825891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075DA7F9-C87E-4668-99C5-5245C2C5838C}" type="slidenum">
              <a:rPr lang="en-US" altLang="en-US"/>
              <a:pPr>
                <a:defRPr/>
              </a:pPr>
              <a:t>68</a:t>
            </a:fld>
            <a:endParaRPr lang="en-US" altLang="en-US"/>
          </a:p>
        </p:txBody>
      </p:sp>
      <p:sp>
        <p:nvSpPr>
          <p:cNvPr id="70659" name="Rectangle 1"/>
          <p:cNvSpPr>
            <a:spLocks noGrp="1" noChangeArrowheads="1"/>
          </p:cNvSpPr>
          <p:nvPr>
            <p:ph type="ctrTitle" idx="4294967295"/>
          </p:nvPr>
        </p:nvSpPr>
        <p:spPr>
          <a:xfrm>
            <a:off x="685800" y="2130267"/>
            <a:ext cx="7772400" cy="1470183"/>
          </a:xfrm>
        </p:spPr>
        <p:txBody>
          <a:bodyPr lIns="82296" tIns="41148" rIns="82296" bIns="41148" anchor="ctr"/>
          <a:lstStyle/>
          <a:p>
            <a:pPr eaLnBrk="1" hangingPunct="1"/>
            <a:r>
              <a:rPr lang="en-US" altLang="ja-JP" sz="5600">
                <a:ea typeface="ＭＳ Ｐゴシック" pitchFamily="-107" charset="-128"/>
              </a:rPr>
              <a:t>11. Document Libraries</a:t>
            </a:r>
          </a:p>
        </p:txBody>
      </p:sp>
    </p:spTree>
    <p:extLst>
      <p:ext uri="{BB962C8B-B14F-4D97-AF65-F5344CB8AC3E}">
        <p14:creationId xmlns:p14="http://schemas.microsoft.com/office/powerpoint/2010/main" val="25617158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D6D91F1-D0D5-45DE-A626-31EFBA6AA3C4}" type="slidenum">
              <a:rPr lang="en-US" altLang="en-US"/>
              <a:pPr>
                <a:defRPr/>
              </a:pPr>
              <a:t>69</a:t>
            </a:fld>
            <a:endParaRPr lang="en-US" altLang="en-US"/>
          </a:p>
        </p:txBody>
      </p:sp>
      <p:sp>
        <p:nvSpPr>
          <p:cNvPr id="71683" name="Rectangle 6"/>
          <p:cNvSpPr>
            <a:spLocks noGrp="1" noChangeArrowheads="1"/>
          </p:cNvSpPr>
          <p:nvPr>
            <p:ph type="title"/>
          </p:nvPr>
        </p:nvSpPr>
        <p:spPr/>
        <p:txBody>
          <a:bodyPr/>
          <a:lstStyle/>
          <a:p>
            <a:pPr eaLnBrk="1" hangingPunct="1"/>
            <a:r>
              <a:rPr lang="en-GB" altLang="en-US" smtClean="0"/>
              <a:t>Google Docs</a:t>
            </a:r>
          </a:p>
        </p:txBody>
      </p:sp>
      <p:pic>
        <p:nvPicPr>
          <p:cNvPr id="71684"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413206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344AF970-0D5F-4BF5-8489-8C3946870808}" type="slidenum">
              <a:rPr lang="en-US" altLang="en-US"/>
              <a:pPr>
                <a:defRPr/>
              </a:pPr>
              <a:t>7</a:t>
            </a:fld>
            <a:endParaRPr lang="en-US" altLang="en-US"/>
          </a:p>
        </p:txBody>
      </p:sp>
      <p:sp>
        <p:nvSpPr>
          <p:cNvPr id="8195" name="Rectangle 4"/>
          <p:cNvSpPr>
            <a:spLocks noGrp="1" noChangeArrowheads="1"/>
          </p:cNvSpPr>
          <p:nvPr>
            <p:ph type="title"/>
          </p:nvPr>
        </p:nvSpPr>
        <p:spPr/>
        <p:txBody>
          <a:bodyPr>
            <a:normAutofit fontScale="90000"/>
          </a:bodyPr>
          <a:lstStyle/>
          <a:p>
            <a:pPr eaLnBrk="1" hangingPunct="1"/>
            <a:r>
              <a:rPr lang="en-US" altLang="ja-JP" smtClean="0">
                <a:solidFill>
                  <a:srgbClr val="003399"/>
                </a:solidFill>
                <a:latin typeface="Arial" charset="0"/>
                <a:ea typeface="ＭＳ Ｐゴシック" pitchFamily="-107" charset="-128"/>
              </a:rPr>
              <a:t>Twenty Essential KM Tools &amp; Techniques</a:t>
            </a:r>
            <a:endParaRPr lang="en-GB" altLang="en-US" smtClean="0">
              <a:solidFill>
                <a:srgbClr val="003399"/>
              </a:solidFill>
              <a:latin typeface="Arial" charset="0"/>
            </a:endParaRPr>
          </a:p>
        </p:txBody>
      </p:sp>
      <p:sp>
        <p:nvSpPr>
          <p:cNvPr id="8196" name="Rectangle 5"/>
          <p:cNvSpPr>
            <a:spLocks noGrp="1" noChangeArrowheads="1"/>
          </p:cNvSpPr>
          <p:nvPr>
            <p:ph type="body" sz="half" idx="1"/>
          </p:nvPr>
        </p:nvSpPr>
        <p:spPr>
          <a:xfrm>
            <a:off x="457200" y="1600200"/>
            <a:ext cx="4041934" cy="4530567"/>
          </a:xfrm>
        </p:spPr>
        <p:txBody>
          <a:bodyPr/>
          <a:lstStyle/>
          <a:p>
            <a:pPr marL="480060" indent="-480060">
              <a:buFontTx/>
              <a:buAutoNum type="arabicPeriod"/>
            </a:pPr>
            <a:r>
              <a:rPr lang="en-GB" altLang="en-US" sz="2300"/>
              <a:t>Brainstorming</a:t>
            </a:r>
          </a:p>
          <a:p>
            <a:pPr marL="480060" indent="-480060">
              <a:buFontTx/>
              <a:buAutoNum type="arabicPeriod"/>
            </a:pPr>
            <a:r>
              <a:rPr lang="en-GB" altLang="en-US" sz="2300"/>
              <a:t>Learning’s ideas capture</a:t>
            </a:r>
          </a:p>
          <a:p>
            <a:pPr marL="480060" indent="-480060">
              <a:buFontTx/>
              <a:buAutoNum type="arabicPeriod"/>
            </a:pPr>
            <a:r>
              <a:rPr lang="en-GB" altLang="en-US" sz="2300"/>
              <a:t>Peer Assist</a:t>
            </a:r>
          </a:p>
          <a:p>
            <a:pPr marL="480060" indent="-480060">
              <a:buFontTx/>
              <a:buAutoNum type="arabicPeriod"/>
            </a:pPr>
            <a:r>
              <a:rPr lang="en-GB" altLang="en-US" sz="2300"/>
              <a:t>Learning Reviews</a:t>
            </a:r>
          </a:p>
          <a:p>
            <a:pPr marL="480060" indent="-480060">
              <a:buFontTx/>
              <a:buAutoNum type="arabicPeriod"/>
            </a:pPr>
            <a:r>
              <a:rPr lang="en-GB" altLang="en-US" sz="2300"/>
              <a:t>After Action Reviews</a:t>
            </a:r>
          </a:p>
          <a:p>
            <a:pPr marL="480060" indent="-480060">
              <a:buFontTx/>
              <a:buAutoNum type="arabicPeriod"/>
            </a:pPr>
            <a:r>
              <a:rPr lang="en-GB" altLang="en-US" sz="2300"/>
              <a:t>Expert Locator</a:t>
            </a:r>
          </a:p>
          <a:p>
            <a:pPr marL="480060" indent="-480060">
              <a:buFontTx/>
              <a:buAutoNum type="arabicPeriod"/>
            </a:pPr>
            <a:r>
              <a:rPr lang="en-GB" altLang="en-US" sz="2300"/>
              <a:t>Communities of Practice</a:t>
            </a:r>
          </a:p>
          <a:p>
            <a:pPr marL="480060" indent="-480060">
              <a:buFontTx/>
              <a:buAutoNum type="arabicPeriod"/>
            </a:pPr>
            <a:r>
              <a:rPr lang="en-GB" altLang="en-US" sz="2300"/>
              <a:t>Storytelling</a:t>
            </a:r>
          </a:p>
          <a:p>
            <a:pPr marL="480060" indent="-480060">
              <a:buFontTx/>
              <a:buAutoNum type="arabicPeriod"/>
            </a:pPr>
            <a:r>
              <a:rPr lang="en-GB" altLang="en-US" sz="2300"/>
              <a:t>Virtual Work  Spaces</a:t>
            </a:r>
          </a:p>
          <a:p>
            <a:pPr marL="480060" indent="-480060">
              <a:buFontTx/>
              <a:buAutoNum type="arabicPeriod"/>
            </a:pPr>
            <a:r>
              <a:rPr lang="en-GB" altLang="en-US" sz="2300"/>
              <a:t>Physical Work Spaces</a:t>
            </a:r>
          </a:p>
          <a:p>
            <a:pPr marL="480060" indent="-480060">
              <a:buFontTx/>
              <a:buAutoNum type="arabicPeriod"/>
            </a:pPr>
            <a:endParaRPr lang="en-GB" altLang="en-US" sz="2300"/>
          </a:p>
          <a:p>
            <a:pPr marL="480060" indent="-480060"/>
            <a:endParaRPr lang="en-GB" altLang="en-US" sz="2600"/>
          </a:p>
        </p:txBody>
      </p:sp>
      <p:sp>
        <p:nvSpPr>
          <p:cNvPr id="8197" name="Rectangle 6"/>
          <p:cNvSpPr>
            <a:spLocks noGrp="1" noChangeArrowheads="1"/>
          </p:cNvSpPr>
          <p:nvPr>
            <p:ph type="body" sz="half" idx="2"/>
          </p:nvPr>
        </p:nvSpPr>
        <p:spPr>
          <a:xfrm>
            <a:off x="4644867" y="1600200"/>
            <a:ext cx="4041933" cy="4530567"/>
          </a:xfrm>
        </p:spPr>
        <p:txBody>
          <a:bodyPr/>
          <a:lstStyle/>
          <a:p>
            <a:pPr marL="480060" indent="-480060">
              <a:buFontTx/>
              <a:buAutoNum type="arabicPeriod" startAt="11"/>
            </a:pPr>
            <a:r>
              <a:rPr lang="en-GB" altLang="en-US" sz="2300"/>
              <a:t>Document Libraries</a:t>
            </a:r>
          </a:p>
          <a:p>
            <a:pPr marL="480060" indent="-480060">
              <a:buFontTx/>
              <a:buAutoNum type="arabicPeriod" startAt="11"/>
            </a:pPr>
            <a:r>
              <a:rPr lang="en-GB" altLang="en-US" sz="2300"/>
              <a:t>Knowledge Bases</a:t>
            </a:r>
          </a:p>
          <a:p>
            <a:pPr marL="480060" indent="-480060">
              <a:buFontTx/>
              <a:buAutoNum type="arabicPeriod" startAt="11"/>
            </a:pPr>
            <a:r>
              <a:rPr lang="en-GB" altLang="en-US" sz="2300"/>
              <a:t>Knowledge Assessment</a:t>
            </a:r>
          </a:p>
          <a:p>
            <a:pPr marL="480060" indent="-480060">
              <a:buFontTx/>
              <a:buAutoNum type="arabicPeriod" startAt="11"/>
            </a:pPr>
            <a:r>
              <a:rPr lang="en-GB" altLang="en-US" sz="2300"/>
              <a:t>Blogs</a:t>
            </a:r>
          </a:p>
          <a:p>
            <a:pPr marL="480060" indent="-480060">
              <a:buFontTx/>
              <a:buAutoNum type="arabicPeriod" startAt="11"/>
            </a:pPr>
            <a:r>
              <a:rPr lang="en-GB" altLang="en-US" sz="2300"/>
              <a:t>Social Network services</a:t>
            </a:r>
          </a:p>
          <a:p>
            <a:pPr marL="480060" indent="-480060">
              <a:buFontTx/>
              <a:buAutoNum type="arabicPeriod" startAt="11"/>
            </a:pPr>
            <a:r>
              <a:rPr lang="en-GB" altLang="en-US" sz="2300"/>
              <a:t>Voice &amp; VOIP</a:t>
            </a:r>
          </a:p>
          <a:p>
            <a:pPr marL="480060" indent="-480060">
              <a:buFontTx/>
              <a:buAutoNum type="arabicPeriod" startAt="11"/>
            </a:pPr>
            <a:r>
              <a:rPr lang="en-GB" altLang="en-US" sz="2300"/>
              <a:t>Advanced Search</a:t>
            </a:r>
          </a:p>
          <a:p>
            <a:pPr marL="480060" indent="-480060">
              <a:buFontTx/>
              <a:buAutoNum type="arabicPeriod" startAt="11"/>
            </a:pPr>
            <a:r>
              <a:rPr lang="en-GB" altLang="en-US" sz="2300"/>
              <a:t>Knowledge Clusters</a:t>
            </a:r>
          </a:p>
          <a:p>
            <a:pPr marL="480060" indent="-480060">
              <a:buFontTx/>
              <a:buAutoNum type="arabicPeriod" startAt="11"/>
            </a:pPr>
            <a:r>
              <a:rPr lang="en-GB" altLang="en-US" sz="2300"/>
              <a:t>Taxonomy</a:t>
            </a:r>
          </a:p>
          <a:p>
            <a:pPr marL="480060" indent="-480060">
              <a:buFontTx/>
              <a:buAutoNum type="arabicPeriod" startAt="11"/>
            </a:pPr>
            <a:r>
              <a:rPr lang="en-GB" altLang="en-US" sz="2300"/>
              <a:t>Knowledge Cafe</a:t>
            </a:r>
          </a:p>
          <a:p>
            <a:pPr marL="480060" indent="-480060">
              <a:buFontTx/>
              <a:buAutoNum type="arabicPeriod" startAt="11"/>
            </a:pPr>
            <a:endParaRPr lang="en-GB" altLang="en-US" sz="2300"/>
          </a:p>
          <a:p>
            <a:pPr marL="480060" indent="-480060">
              <a:buFontTx/>
              <a:buAutoNum type="arabicPeriod"/>
            </a:pPr>
            <a:endParaRPr lang="en-GB" altLang="en-US" sz="2300"/>
          </a:p>
          <a:p>
            <a:pPr marL="480060" indent="-480060">
              <a:buFontTx/>
              <a:buAutoNum type="arabicPeriod"/>
            </a:pPr>
            <a:endParaRPr lang="en-GB" altLang="en-US" sz="2300"/>
          </a:p>
        </p:txBody>
      </p:sp>
    </p:spTree>
    <p:extLst>
      <p:ext uri="{BB962C8B-B14F-4D97-AF65-F5344CB8AC3E}">
        <p14:creationId xmlns:p14="http://schemas.microsoft.com/office/powerpoint/2010/main" val="355424491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27C8D14-A45B-439B-BC1C-4FC43AE224DA}" type="slidenum">
              <a:rPr lang="en-US" altLang="en-US"/>
              <a:pPr>
                <a:defRPr/>
              </a:pPr>
              <a:t>70</a:t>
            </a:fld>
            <a:endParaRPr lang="en-US" altLang="en-US"/>
          </a:p>
        </p:txBody>
      </p:sp>
      <p:sp>
        <p:nvSpPr>
          <p:cNvPr id="72707" name="Rectangle 2"/>
          <p:cNvSpPr>
            <a:spLocks noGrp="1" noChangeArrowheads="1"/>
          </p:cNvSpPr>
          <p:nvPr>
            <p:ph type="title"/>
          </p:nvPr>
        </p:nvSpPr>
        <p:spPr/>
        <p:txBody>
          <a:bodyPr/>
          <a:lstStyle/>
          <a:p>
            <a:pPr eaLnBrk="1" hangingPunct="1"/>
            <a:r>
              <a:rPr lang="en-GB" altLang="en-US" smtClean="0"/>
              <a:t>Document Libraries</a:t>
            </a:r>
          </a:p>
        </p:txBody>
      </p:sp>
      <p:sp>
        <p:nvSpPr>
          <p:cNvPr id="72708" name="Rectangle 3"/>
          <p:cNvSpPr>
            <a:spLocks noGrp="1" noChangeArrowheads="1"/>
          </p:cNvSpPr>
          <p:nvPr>
            <p:ph type="body" idx="1"/>
          </p:nvPr>
        </p:nvSpPr>
        <p:spPr/>
        <p:txBody>
          <a:bodyPr/>
          <a:lstStyle/>
          <a:p>
            <a:pPr eaLnBrk="1" hangingPunct="1"/>
            <a:r>
              <a:rPr lang="en-GB" altLang="en-US" smtClean="0"/>
              <a:t>What are Document Libraries</a:t>
            </a:r>
            <a:r>
              <a:rPr lang="en-US" altLang="ja-JP" smtClean="0">
                <a:ea typeface="ＭＳ Ｐゴシック" pitchFamily="-107" charset="-128"/>
              </a:rPr>
              <a:t>?</a:t>
            </a:r>
          </a:p>
          <a:p>
            <a:pPr eaLnBrk="1" hangingPunct="1"/>
            <a:r>
              <a:rPr lang="en-US" altLang="ja-JP" smtClean="0">
                <a:ea typeface="ＭＳ Ｐゴシック" pitchFamily="-107" charset="-128"/>
              </a:rPr>
              <a:t>Why use Document Libraries?</a:t>
            </a:r>
          </a:p>
          <a:p>
            <a:pPr eaLnBrk="1" hangingPunct="1"/>
            <a:r>
              <a:rPr lang="en-US" altLang="ja-JP" smtClean="0">
                <a:ea typeface="ＭＳ Ｐゴシック" pitchFamily="-107" charset="-128"/>
              </a:rPr>
              <a:t>How to use Document Libraries</a:t>
            </a:r>
          </a:p>
          <a:p>
            <a:pPr eaLnBrk="1" hangingPunct="1"/>
            <a:r>
              <a:rPr lang="en-US" altLang="ja-JP" smtClean="0">
                <a:ea typeface="ＭＳ Ｐゴシック" pitchFamily="-107" charset="-128"/>
              </a:rPr>
              <a:t>Examples</a:t>
            </a:r>
            <a:endParaRPr lang="en-GB" altLang="en-US" smtClean="0"/>
          </a:p>
        </p:txBody>
      </p:sp>
    </p:spTree>
    <p:extLst>
      <p:ext uri="{BB962C8B-B14F-4D97-AF65-F5344CB8AC3E}">
        <p14:creationId xmlns:p14="http://schemas.microsoft.com/office/powerpoint/2010/main" val="30721516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74F819F6-93BF-4057-B937-12717333A314}" type="slidenum">
              <a:rPr lang="en-US" altLang="en-US"/>
              <a:pPr>
                <a:defRPr/>
              </a:pPr>
              <a:t>71</a:t>
            </a:fld>
            <a:endParaRPr lang="en-US" altLang="en-US"/>
          </a:p>
        </p:txBody>
      </p:sp>
      <p:sp>
        <p:nvSpPr>
          <p:cNvPr id="73731" name="Rectangle 1"/>
          <p:cNvSpPr>
            <a:spLocks noGrp="1" noChangeArrowheads="1"/>
          </p:cNvSpPr>
          <p:nvPr>
            <p:ph type="ctrTitle" idx="4294967295"/>
          </p:nvPr>
        </p:nvSpPr>
        <p:spPr>
          <a:xfrm>
            <a:off x="685800" y="2130267"/>
            <a:ext cx="7772400" cy="1470183"/>
          </a:xfrm>
        </p:spPr>
        <p:txBody>
          <a:bodyPr lIns="82296" tIns="41148" rIns="82296" bIns="41148" anchor="ctr">
            <a:normAutofit fontScale="90000"/>
          </a:bodyPr>
          <a:lstStyle/>
          <a:p>
            <a:pPr eaLnBrk="1" hangingPunct="1"/>
            <a:r>
              <a:rPr lang="en-US" altLang="ja-JP" sz="5600">
                <a:ea typeface="ＭＳ Ｐゴシック" pitchFamily="-107" charset="-128"/>
              </a:rPr>
              <a:t>12. Knowledge Bases &amp; Wiki’s</a:t>
            </a:r>
          </a:p>
        </p:txBody>
      </p:sp>
    </p:spTree>
    <p:extLst>
      <p:ext uri="{BB962C8B-B14F-4D97-AF65-F5344CB8AC3E}">
        <p14:creationId xmlns:p14="http://schemas.microsoft.com/office/powerpoint/2010/main" val="30661684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EE4B440-459E-43AA-A9B5-E4450A9A65FB}" type="slidenum">
              <a:rPr lang="en-US" altLang="en-US"/>
              <a:pPr>
                <a:defRPr/>
              </a:pPr>
              <a:t>72</a:t>
            </a:fld>
            <a:endParaRPr lang="en-US" altLang="en-US"/>
          </a:p>
        </p:txBody>
      </p:sp>
      <p:sp>
        <p:nvSpPr>
          <p:cNvPr id="74755" name="Rectangle 6"/>
          <p:cNvSpPr>
            <a:spLocks noGrp="1" noChangeArrowheads="1"/>
          </p:cNvSpPr>
          <p:nvPr>
            <p:ph type="title"/>
          </p:nvPr>
        </p:nvSpPr>
        <p:spPr/>
        <p:txBody>
          <a:bodyPr/>
          <a:lstStyle/>
          <a:p>
            <a:pPr eaLnBrk="1" hangingPunct="1"/>
            <a:r>
              <a:rPr lang="en-GB" altLang="en-US" smtClean="0"/>
              <a:t>Knowledge Bases</a:t>
            </a:r>
          </a:p>
        </p:txBody>
      </p:sp>
      <p:pic>
        <p:nvPicPr>
          <p:cNvPr id="74756"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84422" y="1600200"/>
            <a:ext cx="6972300" cy="4530567"/>
          </a:xfrm>
          <a:noFill/>
        </p:spPr>
      </p:pic>
    </p:spTree>
    <p:extLst>
      <p:ext uri="{BB962C8B-B14F-4D97-AF65-F5344CB8AC3E}">
        <p14:creationId xmlns:p14="http://schemas.microsoft.com/office/powerpoint/2010/main" val="22230848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10109D6-FDC9-4E36-820A-4F2794FCA56C}" type="slidenum">
              <a:rPr lang="en-US" altLang="en-US"/>
              <a:pPr>
                <a:defRPr/>
              </a:pPr>
              <a:t>73</a:t>
            </a:fld>
            <a:endParaRPr lang="en-US" altLang="en-US"/>
          </a:p>
        </p:txBody>
      </p:sp>
      <p:sp>
        <p:nvSpPr>
          <p:cNvPr id="75779" name="Rectangle 2"/>
          <p:cNvSpPr>
            <a:spLocks noGrp="1" noChangeArrowheads="1"/>
          </p:cNvSpPr>
          <p:nvPr>
            <p:ph type="title"/>
          </p:nvPr>
        </p:nvSpPr>
        <p:spPr/>
        <p:txBody>
          <a:bodyPr/>
          <a:lstStyle/>
          <a:p>
            <a:pPr eaLnBrk="1" hangingPunct="1"/>
            <a:r>
              <a:rPr lang="en-GB" altLang="en-US" smtClean="0"/>
              <a:t>Knowledge Bases</a:t>
            </a:r>
          </a:p>
        </p:txBody>
      </p:sp>
      <p:sp>
        <p:nvSpPr>
          <p:cNvPr id="75780" name="Rectangle 3"/>
          <p:cNvSpPr>
            <a:spLocks noGrp="1" noChangeArrowheads="1"/>
          </p:cNvSpPr>
          <p:nvPr>
            <p:ph type="body" idx="1"/>
          </p:nvPr>
        </p:nvSpPr>
        <p:spPr/>
        <p:txBody>
          <a:bodyPr>
            <a:normAutofit lnSpcReduction="10000"/>
          </a:bodyPr>
          <a:lstStyle/>
          <a:p>
            <a:pPr lvl="1" eaLnBrk="1" hangingPunct="1"/>
            <a:r>
              <a:rPr lang="en-US" altLang="ja-JP" smtClean="0">
                <a:ea typeface="ＭＳ Ｐゴシック" pitchFamily="-107" charset="-128"/>
              </a:rPr>
              <a:t>What is a Knowledge Base?</a:t>
            </a:r>
          </a:p>
          <a:p>
            <a:pPr lvl="1" eaLnBrk="1" hangingPunct="1"/>
            <a:r>
              <a:rPr lang="en-US" altLang="ja-JP" smtClean="0">
                <a:ea typeface="ＭＳ Ｐゴシック" pitchFamily="-107" charset="-128"/>
              </a:rPr>
              <a:t>Difference between a knowledge base and a database?</a:t>
            </a:r>
          </a:p>
          <a:p>
            <a:pPr lvl="1" eaLnBrk="1" hangingPunct="1"/>
            <a:r>
              <a:rPr lang="en-US" altLang="ja-JP" smtClean="0">
                <a:ea typeface="ＭＳ Ｐゴシック" pitchFamily="-107" charset="-128"/>
              </a:rPr>
              <a:t>Knowledge Bases and Wikis</a:t>
            </a:r>
          </a:p>
          <a:p>
            <a:pPr lvl="1" eaLnBrk="1" hangingPunct="1"/>
            <a:r>
              <a:rPr lang="en-US" altLang="ja-JP" smtClean="0">
                <a:ea typeface="ＭＳ Ｐゴシック" pitchFamily="-107" charset="-128"/>
              </a:rPr>
              <a:t>Structured and unstructured Knowledge Bases</a:t>
            </a:r>
          </a:p>
          <a:p>
            <a:pPr lvl="1" eaLnBrk="1" hangingPunct="1"/>
            <a:r>
              <a:rPr lang="en-US" altLang="ja-JP" smtClean="0">
                <a:ea typeface="ＭＳ Ｐゴシック" pitchFamily="-107" charset="-128"/>
              </a:rPr>
              <a:t>Why use a Knowledge Base?</a:t>
            </a:r>
          </a:p>
          <a:p>
            <a:pPr lvl="1" eaLnBrk="1" hangingPunct="1"/>
            <a:r>
              <a:rPr lang="en-US" altLang="ja-JP" smtClean="0">
                <a:ea typeface="ＭＳ Ｐゴシック" pitchFamily="-107" charset="-128"/>
              </a:rPr>
              <a:t>How &amp; When to use a Knowledge Base</a:t>
            </a:r>
          </a:p>
          <a:p>
            <a:pPr lvl="1" eaLnBrk="1" hangingPunct="1"/>
            <a:r>
              <a:rPr lang="en-US" altLang="ja-JP" smtClean="0">
                <a:ea typeface="ＭＳ Ｐゴシック" pitchFamily="-107" charset="-128"/>
              </a:rPr>
              <a:t>Examples</a:t>
            </a:r>
          </a:p>
          <a:p>
            <a:pPr lvl="1" eaLnBrk="1" hangingPunct="1"/>
            <a:r>
              <a:rPr lang="en-US" altLang="ja-JP" smtClean="0">
                <a:ea typeface="ＭＳ Ｐゴシック" pitchFamily="-107" charset="-128"/>
              </a:rPr>
              <a:t>References &amp; links</a:t>
            </a:r>
          </a:p>
          <a:p>
            <a:pPr eaLnBrk="1" hangingPunct="1"/>
            <a:endParaRPr lang="en-GB" altLang="en-US" sz="2600"/>
          </a:p>
        </p:txBody>
      </p:sp>
    </p:spTree>
    <p:extLst>
      <p:ext uri="{BB962C8B-B14F-4D97-AF65-F5344CB8AC3E}">
        <p14:creationId xmlns:p14="http://schemas.microsoft.com/office/powerpoint/2010/main" val="33032661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0163EC5-0492-4255-A4C2-DB688DF8A532}" type="slidenum">
              <a:rPr lang="en-US" altLang="en-US"/>
              <a:pPr>
                <a:defRPr/>
              </a:pPr>
              <a:t>74</a:t>
            </a:fld>
            <a:endParaRPr lang="en-US" altLang="en-US"/>
          </a:p>
        </p:txBody>
      </p:sp>
      <p:sp>
        <p:nvSpPr>
          <p:cNvPr id="76803" name="Rectangle 6"/>
          <p:cNvSpPr>
            <a:spLocks noGrp="1" noChangeArrowheads="1"/>
          </p:cNvSpPr>
          <p:nvPr>
            <p:ph type="title"/>
          </p:nvPr>
        </p:nvSpPr>
        <p:spPr/>
        <p:txBody>
          <a:bodyPr/>
          <a:lstStyle/>
          <a:p>
            <a:pPr eaLnBrk="1" hangingPunct="1"/>
            <a:r>
              <a:rPr lang="en-GB" altLang="en-US" smtClean="0"/>
              <a:t>Wikipedia</a:t>
            </a:r>
          </a:p>
        </p:txBody>
      </p:sp>
      <p:pic>
        <p:nvPicPr>
          <p:cNvPr id="7680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84422" y="1600200"/>
            <a:ext cx="6972300" cy="4530567"/>
          </a:xfrm>
          <a:noFill/>
        </p:spPr>
      </p:pic>
    </p:spTree>
    <p:extLst>
      <p:ext uri="{BB962C8B-B14F-4D97-AF65-F5344CB8AC3E}">
        <p14:creationId xmlns:p14="http://schemas.microsoft.com/office/powerpoint/2010/main" val="15311877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C5BD5DAE-01FD-4D4F-B495-78B937550CA6}" type="slidenum">
              <a:rPr lang="en-US" altLang="en-US"/>
              <a:pPr>
                <a:defRPr/>
              </a:pPr>
              <a:t>75</a:t>
            </a:fld>
            <a:endParaRPr lang="en-US" altLang="en-US"/>
          </a:p>
        </p:txBody>
      </p:sp>
      <p:sp>
        <p:nvSpPr>
          <p:cNvPr id="77827" name="Rectangle 1"/>
          <p:cNvSpPr>
            <a:spLocks noGrp="1" noChangeArrowheads="1"/>
          </p:cNvSpPr>
          <p:nvPr>
            <p:ph type="ctrTitle" idx="4294967295"/>
          </p:nvPr>
        </p:nvSpPr>
        <p:spPr>
          <a:xfrm>
            <a:off x="685800" y="2130267"/>
            <a:ext cx="7772400" cy="1470183"/>
          </a:xfrm>
        </p:spPr>
        <p:txBody>
          <a:bodyPr lIns="82296" tIns="41148" rIns="82296" bIns="41148" anchor="ctr"/>
          <a:lstStyle/>
          <a:p>
            <a:pPr eaLnBrk="1" hangingPunct="1"/>
            <a:r>
              <a:rPr lang="en-US" altLang="ja-JP" sz="5600">
                <a:ea typeface="ＭＳ Ｐゴシック" pitchFamily="-107" charset="-128"/>
              </a:rPr>
              <a:t>13. APO Knowledge Assessment Tool</a:t>
            </a:r>
          </a:p>
        </p:txBody>
      </p:sp>
    </p:spTree>
    <p:extLst>
      <p:ext uri="{BB962C8B-B14F-4D97-AF65-F5344CB8AC3E}">
        <p14:creationId xmlns:p14="http://schemas.microsoft.com/office/powerpoint/2010/main" val="26557657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53701447-0897-4981-9ACF-163554934603}" type="slidenum">
              <a:rPr lang="en-US" altLang="en-US"/>
              <a:pPr>
                <a:defRPr/>
              </a:pPr>
              <a:t>76</a:t>
            </a:fld>
            <a:endParaRPr lang="en-US" altLang="en-US"/>
          </a:p>
        </p:txBody>
      </p:sp>
      <p:sp>
        <p:nvSpPr>
          <p:cNvPr id="78851"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latin typeface="Times New Roman" pitchFamily="18" charset="0"/>
              <a:ea typeface="ＭＳ Ｐゴシック" pitchFamily="-107" charset="-128"/>
            </a:endParaRPr>
          </a:p>
          <a:p>
            <a:pPr eaLnBrk="1" hangingPunct="1">
              <a:lnSpc>
                <a:spcPct val="95000"/>
              </a:lnSpc>
            </a:pPr>
            <a:endParaRPr lang="ja-JP" altLang="en-US" sz="1000">
              <a:solidFill>
                <a:srgbClr val="DDDDDD"/>
              </a:solidFill>
              <a:ea typeface="ＭＳ Ｐゴシック" pitchFamily="-107" charset="-128"/>
            </a:endParaRPr>
          </a:p>
        </p:txBody>
      </p:sp>
      <p:sp>
        <p:nvSpPr>
          <p:cNvPr id="78852" name="Text Box 5"/>
          <p:cNvSpPr txBox="1">
            <a:spLocks noChangeArrowheads="1"/>
          </p:cNvSpPr>
          <p:nvPr/>
        </p:nvSpPr>
        <p:spPr bwMode="auto">
          <a:xfrm>
            <a:off x="580073" y="408623"/>
            <a:ext cx="7912418" cy="384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2600" b="1">
                <a:solidFill>
                  <a:srgbClr val="FFFFFF"/>
                </a:solidFill>
                <a:ea typeface="ＭＳ Ｐゴシック" pitchFamily="-107" charset="-128"/>
              </a:rPr>
              <a:t>APO Knowledge Assessment Tool</a:t>
            </a:r>
          </a:p>
        </p:txBody>
      </p:sp>
      <p:sp>
        <p:nvSpPr>
          <p:cNvPr id="78853" name="Text Box 6"/>
          <p:cNvSpPr txBox="1">
            <a:spLocks noChangeArrowheads="1"/>
          </p:cNvSpPr>
          <p:nvPr/>
        </p:nvSpPr>
        <p:spPr bwMode="auto">
          <a:xfrm>
            <a:off x="891540" y="1449919"/>
            <a:ext cx="7692390" cy="206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4161750" indent="-24161750" eaLnBrk="0" hangingPunct="0">
              <a:defRPr>
                <a:solidFill>
                  <a:schemeClr val="tx1"/>
                </a:solidFill>
                <a:latin typeface="Arial" charset="0"/>
              </a:defRPr>
            </a:lvl1pPr>
            <a:lvl2pPr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95000"/>
              </a:lnSpc>
              <a:spcAft>
                <a:spcPts val="540"/>
              </a:spcAft>
              <a:buClr>
                <a:srgbClr val="000066"/>
              </a:buClr>
              <a:buSzPct val="100000"/>
              <a:buFontTx/>
              <a:buChar char="•"/>
            </a:pPr>
            <a:r>
              <a:rPr lang="en-US" altLang="ja-JP" sz="2200">
                <a:solidFill>
                  <a:schemeClr val="accent2"/>
                </a:solidFill>
                <a:ea typeface="ＭＳ Ｐゴシック" pitchFamily="-107" charset="-128"/>
              </a:rPr>
              <a:t>It is a tool designed to help organizations conduct an initial and rapid assessment of its readiness for KM.</a:t>
            </a:r>
          </a:p>
          <a:p>
            <a:pPr lvl="1" eaLnBrk="1" hangingPunct="1">
              <a:lnSpc>
                <a:spcPct val="95000"/>
              </a:lnSpc>
              <a:spcAft>
                <a:spcPts val="540"/>
              </a:spcAft>
              <a:buClr>
                <a:srgbClr val="000066"/>
              </a:buClr>
              <a:buSzPct val="100000"/>
              <a:buFontTx/>
              <a:buChar char="•"/>
            </a:pPr>
            <a:r>
              <a:rPr lang="en-US" altLang="ja-JP" sz="2200">
                <a:solidFill>
                  <a:schemeClr val="accent2"/>
                </a:solidFill>
                <a:ea typeface="ＭＳ Ｐゴシック" pitchFamily="-107" charset="-128"/>
              </a:rPr>
              <a:t>The APO KM Assessment Tool is based on the APO KM Framework</a:t>
            </a:r>
            <a:r>
              <a:rPr lang="en-US" altLang="ja-JP" sz="2200">
                <a:solidFill>
                  <a:srgbClr val="000066"/>
                </a:solidFill>
                <a:ea typeface="ＭＳ Ｐゴシック" pitchFamily="-107" charset="-128"/>
              </a:rPr>
              <a:t>.</a:t>
            </a:r>
          </a:p>
          <a:p>
            <a:pPr lvl="1" eaLnBrk="1" hangingPunct="1">
              <a:lnSpc>
                <a:spcPct val="95000"/>
              </a:lnSpc>
              <a:spcAft>
                <a:spcPts val="540"/>
              </a:spcAft>
              <a:buClr>
                <a:srgbClr val="000066"/>
              </a:buClr>
              <a:buSzPct val="100000"/>
              <a:buFontTx/>
              <a:buChar char="•"/>
            </a:pPr>
            <a:endParaRPr lang="en-US" altLang="ja-JP" sz="2000">
              <a:solidFill>
                <a:srgbClr val="000066"/>
              </a:solidFill>
              <a:ea typeface="ＭＳ Ｐゴシック" pitchFamily="-107" charset="-128"/>
            </a:endParaRPr>
          </a:p>
          <a:p>
            <a:pPr lvl="1" eaLnBrk="1" hangingPunct="1">
              <a:lnSpc>
                <a:spcPct val="95000"/>
              </a:lnSpc>
              <a:spcAft>
                <a:spcPts val="540"/>
              </a:spcAft>
              <a:buClr>
                <a:srgbClr val="000066"/>
              </a:buClr>
              <a:buSzPct val="100000"/>
              <a:buFontTx/>
              <a:buChar char="•"/>
            </a:pPr>
            <a:endParaRPr lang="ja-JP" altLang="en-US" sz="2000">
              <a:solidFill>
                <a:srgbClr val="000066"/>
              </a:solidFill>
              <a:ea typeface="ＭＳ Ｐゴシック" pitchFamily="-107" charset="-128"/>
            </a:endParaRPr>
          </a:p>
        </p:txBody>
      </p:sp>
      <p:pic>
        <p:nvPicPr>
          <p:cNvPr id="78854" name="Picture 4" descr="APO KM Framewor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2948940"/>
            <a:ext cx="3703320" cy="353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5" name="Text Box 6"/>
          <p:cNvSpPr txBox="1">
            <a:spLocks noChangeArrowheads="1"/>
          </p:cNvSpPr>
          <p:nvPr/>
        </p:nvSpPr>
        <p:spPr bwMode="auto">
          <a:xfrm>
            <a:off x="1395889" y="642938"/>
            <a:ext cx="6555105" cy="631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solidFill>
                  <a:schemeClr val="accent2"/>
                </a:solidFill>
                <a:latin typeface="Times New Roman" pitchFamily="18" charset="0"/>
              </a:rPr>
              <a:t>APO Knowledge Assessment Tool</a:t>
            </a:r>
          </a:p>
        </p:txBody>
      </p:sp>
    </p:spTree>
    <p:extLst>
      <p:ext uri="{BB962C8B-B14F-4D97-AF65-F5344CB8AC3E}">
        <p14:creationId xmlns:p14="http://schemas.microsoft.com/office/powerpoint/2010/main" val="24772250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pPr>
              <a:defRPr/>
            </a:pPr>
            <a:fld id="{C3A07D5E-F7CE-4502-89B3-E62C8FA78DC6}" type="slidenum">
              <a:rPr lang="en-US" altLang="en-US"/>
              <a:pPr>
                <a:defRPr/>
              </a:pPr>
              <a:t>77</a:t>
            </a:fld>
            <a:endParaRPr lang="en-US" altLang="en-US"/>
          </a:p>
        </p:txBody>
      </p:sp>
      <p:sp>
        <p:nvSpPr>
          <p:cNvPr id="79875" name="Text Box 4"/>
          <p:cNvSpPr txBox="1">
            <a:spLocks noChangeArrowheads="1"/>
          </p:cNvSpPr>
          <p:nvPr/>
        </p:nvSpPr>
        <p:spPr bwMode="auto">
          <a:xfrm>
            <a:off x="40005" y="6662262"/>
            <a:ext cx="57478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1000">
                <a:solidFill>
                  <a:srgbClr val="DDDDDD"/>
                </a:solidFill>
                <a:ea typeface="ＭＳ Ｐゴシック" pitchFamily="-107" charset="-128"/>
              </a:rPr>
              <a:t>APO KM Tools and Techniques</a:t>
            </a:r>
            <a:endParaRPr lang="en-US" altLang="ja-JP" sz="2200">
              <a:latin typeface="Times New Roman" pitchFamily="18" charset="0"/>
              <a:ea typeface="ＭＳ Ｐゴシック" pitchFamily="-107" charset="-128"/>
            </a:endParaRPr>
          </a:p>
          <a:p>
            <a:pPr eaLnBrk="1" hangingPunct="1">
              <a:lnSpc>
                <a:spcPct val="95000"/>
              </a:lnSpc>
            </a:pPr>
            <a:endParaRPr lang="ja-JP" altLang="en-US" sz="1000">
              <a:solidFill>
                <a:srgbClr val="DDDDDD"/>
              </a:solidFill>
              <a:ea typeface="ＭＳ Ｐゴシック" pitchFamily="-107" charset="-128"/>
            </a:endParaRPr>
          </a:p>
        </p:txBody>
      </p:sp>
      <p:sp>
        <p:nvSpPr>
          <p:cNvPr id="79876" name="Text Box 5"/>
          <p:cNvSpPr txBox="1">
            <a:spLocks noChangeArrowheads="1"/>
          </p:cNvSpPr>
          <p:nvPr/>
        </p:nvSpPr>
        <p:spPr bwMode="auto">
          <a:xfrm>
            <a:off x="580073" y="408623"/>
            <a:ext cx="7912418" cy="384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altLang="ja-JP" sz="2600" b="1">
                <a:solidFill>
                  <a:srgbClr val="FFFFFF"/>
                </a:solidFill>
                <a:ea typeface="ＭＳ Ｐゴシック" pitchFamily="-107" charset="-128"/>
              </a:rPr>
              <a:t>APO Knowledge Assessment Tool</a:t>
            </a:r>
          </a:p>
        </p:txBody>
      </p:sp>
      <p:sp>
        <p:nvSpPr>
          <p:cNvPr id="79877" name="Text Box 6"/>
          <p:cNvSpPr txBox="1">
            <a:spLocks noChangeArrowheads="1"/>
          </p:cNvSpPr>
          <p:nvPr/>
        </p:nvSpPr>
        <p:spPr bwMode="auto">
          <a:xfrm>
            <a:off x="891540" y="1435894"/>
            <a:ext cx="7692390" cy="323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4161750" indent="-24161750" eaLnBrk="0" hangingPunct="0">
              <a:defRPr>
                <a:solidFill>
                  <a:schemeClr val="tx1"/>
                </a:solidFill>
                <a:latin typeface="Arial" charset="0"/>
              </a:defRPr>
            </a:lvl1pPr>
            <a:lvl2pPr indent="-342900" eaLnBrk="0" hangingPunct="0">
              <a:defRPr>
                <a:solidFill>
                  <a:schemeClr val="tx1"/>
                </a:solidFill>
                <a:latin typeface="Arial" charset="0"/>
              </a:defRPr>
            </a:lvl2pPr>
            <a:lvl3pPr marL="1028700" indent="-4572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95000"/>
              </a:lnSpc>
              <a:spcAft>
                <a:spcPts val="540"/>
              </a:spcAft>
              <a:buClr>
                <a:srgbClr val="000066"/>
              </a:buClr>
              <a:buSzPct val="100000"/>
              <a:buFontTx/>
              <a:buChar char="•"/>
            </a:pPr>
            <a:r>
              <a:rPr lang="en-US" altLang="ja-JP" sz="2200">
                <a:solidFill>
                  <a:schemeClr val="accent2"/>
                </a:solidFill>
                <a:ea typeface="ＭＳ Ｐゴシック" pitchFamily="-107" charset="-128"/>
              </a:rPr>
              <a:t>There are seven audit categories in the APO KM Assessment Tool based on the key elements of the Framework:</a:t>
            </a:r>
          </a:p>
          <a:p>
            <a:pPr lvl="2" eaLnBrk="1" hangingPunct="1">
              <a:lnSpc>
                <a:spcPct val="95000"/>
              </a:lnSpc>
              <a:spcAft>
                <a:spcPts val="540"/>
              </a:spcAft>
              <a:buClr>
                <a:srgbClr val="000066"/>
              </a:buClr>
              <a:buSzPct val="100000"/>
              <a:buFont typeface="Times New Roman" pitchFamily="18" charset="0"/>
              <a:buAutoNum type="arabicPeriod"/>
            </a:pPr>
            <a:r>
              <a:rPr lang="en-US" altLang="ja-JP">
                <a:solidFill>
                  <a:schemeClr val="accent2"/>
                </a:solidFill>
                <a:ea typeface="ＭＳ Ｐゴシック" pitchFamily="-107" charset="-128"/>
              </a:rPr>
              <a:t>KM Leadership</a:t>
            </a:r>
          </a:p>
          <a:p>
            <a:pPr lvl="2" eaLnBrk="1" hangingPunct="1">
              <a:lnSpc>
                <a:spcPct val="95000"/>
              </a:lnSpc>
              <a:spcAft>
                <a:spcPts val="540"/>
              </a:spcAft>
              <a:buClr>
                <a:srgbClr val="000066"/>
              </a:buClr>
              <a:buSzPct val="100000"/>
              <a:buFont typeface="Times New Roman" pitchFamily="18" charset="0"/>
              <a:buAutoNum type="arabicPeriod"/>
            </a:pPr>
            <a:r>
              <a:rPr lang="en-US" altLang="ja-JP">
                <a:solidFill>
                  <a:schemeClr val="accent2"/>
                </a:solidFill>
                <a:ea typeface="ＭＳ Ｐゴシック" pitchFamily="-107" charset="-128"/>
              </a:rPr>
              <a:t>Process</a:t>
            </a:r>
          </a:p>
          <a:p>
            <a:pPr lvl="2" eaLnBrk="1" hangingPunct="1">
              <a:lnSpc>
                <a:spcPct val="95000"/>
              </a:lnSpc>
              <a:spcAft>
                <a:spcPts val="540"/>
              </a:spcAft>
              <a:buClr>
                <a:srgbClr val="000066"/>
              </a:buClr>
              <a:buSzPct val="100000"/>
              <a:buFont typeface="Times New Roman" pitchFamily="18" charset="0"/>
              <a:buAutoNum type="arabicPeriod"/>
            </a:pPr>
            <a:r>
              <a:rPr lang="en-US" altLang="ja-JP">
                <a:solidFill>
                  <a:schemeClr val="accent2"/>
                </a:solidFill>
                <a:ea typeface="ＭＳ Ｐゴシック" pitchFamily="-107" charset="-128"/>
              </a:rPr>
              <a:t>People</a:t>
            </a:r>
          </a:p>
          <a:p>
            <a:pPr lvl="2" eaLnBrk="1" hangingPunct="1">
              <a:lnSpc>
                <a:spcPct val="95000"/>
              </a:lnSpc>
              <a:spcAft>
                <a:spcPts val="540"/>
              </a:spcAft>
              <a:buClr>
                <a:srgbClr val="000066"/>
              </a:buClr>
              <a:buSzPct val="100000"/>
              <a:buFont typeface="Times New Roman" pitchFamily="18" charset="0"/>
              <a:buAutoNum type="arabicPeriod"/>
            </a:pPr>
            <a:r>
              <a:rPr lang="en-US" altLang="ja-JP">
                <a:solidFill>
                  <a:schemeClr val="accent2"/>
                </a:solidFill>
                <a:ea typeface="ＭＳ Ｐゴシック" pitchFamily="-107" charset="-128"/>
              </a:rPr>
              <a:t>Technology</a:t>
            </a:r>
          </a:p>
          <a:p>
            <a:pPr lvl="2" eaLnBrk="1" hangingPunct="1">
              <a:lnSpc>
                <a:spcPct val="95000"/>
              </a:lnSpc>
              <a:spcAft>
                <a:spcPts val="540"/>
              </a:spcAft>
              <a:buClr>
                <a:srgbClr val="000066"/>
              </a:buClr>
              <a:buSzPct val="100000"/>
              <a:buFont typeface="Times New Roman" pitchFamily="18" charset="0"/>
              <a:buAutoNum type="arabicPeriod"/>
            </a:pPr>
            <a:r>
              <a:rPr lang="en-US" altLang="ja-JP">
                <a:solidFill>
                  <a:schemeClr val="accent2"/>
                </a:solidFill>
                <a:ea typeface="ＭＳ Ｐゴシック" pitchFamily="-107" charset="-128"/>
              </a:rPr>
              <a:t>Knowledge Processes</a:t>
            </a:r>
          </a:p>
          <a:p>
            <a:pPr lvl="2" eaLnBrk="1" hangingPunct="1">
              <a:lnSpc>
                <a:spcPct val="95000"/>
              </a:lnSpc>
              <a:spcAft>
                <a:spcPts val="540"/>
              </a:spcAft>
              <a:buClr>
                <a:srgbClr val="000066"/>
              </a:buClr>
              <a:buSzPct val="100000"/>
              <a:buFont typeface="Times New Roman" pitchFamily="18" charset="0"/>
              <a:buAutoNum type="arabicPeriod"/>
            </a:pPr>
            <a:r>
              <a:rPr lang="en-US" altLang="ja-JP">
                <a:solidFill>
                  <a:schemeClr val="accent2"/>
                </a:solidFill>
                <a:ea typeface="ＭＳ Ｐゴシック" pitchFamily="-107" charset="-128"/>
              </a:rPr>
              <a:t>Learning and Innovation</a:t>
            </a:r>
          </a:p>
          <a:p>
            <a:pPr lvl="2" eaLnBrk="1" hangingPunct="1">
              <a:lnSpc>
                <a:spcPct val="95000"/>
              </a:lnSpc>
              <a:spcAft>
                <a:spcPts val="540"/>
              </a:spcAft>
              <a:buClr>
                <a:srgbClr val="000066"/>
              </a:buClr>
              <a:buSzPct val="100000"/>
              <a:buFont typeface="Times New Roman" pitchFamily="18" charset="0"/>
              <a:buAutoNum type="arabicPeriod"/>
            </a:pPr>
            <a:r>
              <a:rPr lang="en-US" altLang="ja-JP">
                <a:solidFill>
                  <a:schemeClr val="accent2"/>
                </a:solidFill>
                <a:ea typeface="ＭＳ Ｐゴシック" pitchFamily="-107" charset="-128"/>
              </a:rPr>
              <a:t>KM Outcomes</a:t>
            </a:r>
          </a:p>
        </p:txBody>
      </p:sp>
      <p:sp>
        <p:nvSpPr>
          <p:cNvPr id="79878" name="Text Box 5"/>
          <p:cNvSpPr txBox="1">
            <a:spLocks noChangeArrowheads="1"/>
          </p:cNvSpPr>
          <p:nvPr/>
        </p:nvSpPr>
        <p:spPr bwMode="auto">
          <a:xfrm>
            <a:off x="1267302" y="447199"/>
            <a:ext cx="6555105" cy="631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3600">
                <a:solidFill>
                  <a:schemeClr val="accent2"/>
                </a:solidFill>
                <a:latin typeface="Times New Roman" pitchFamily="18" charset="0"/>
              </a:rPr>
              <a:t>APO Knowledge Assessment Tool</a:t>
            </a:r>
          </a:p>
        </p:txBody>
      </p:sp>
      <p:sp>
        <p:nvSpPr>
          <p:cNvPr id="79879" name="Rectangle 6"/>
          <p:cNvSpPr>
            <a:spLocks noGrp="1" noChangeArrowheads="1"/>
          </p:cNvSpPr>
          <p:nvPr>
            <p:ph type="title"/>
          </p:nvPr>
        </p:nvSpPr>
        <p:spPr/>
        <p:txBody>
          <a:bodyPr/>
          <a:lstStyle/>
          <a:p>
            <a:pPr eaLnBrk="1" hangingPunct="1"/>
            <a:endParaRPr lang="en-GB" altLang="en-US" smtClean="0"/>
          </a:p>
        </p:txBody>
      </p:sp>
    </p:spTree>
    <p:extLst>
      <p:ext uri="{BB962C8B-B14F-4D97-AF65-F5344CB8AC3E}">
        <p14:creationId xmlns:p14="http://schemas.microsoft.com/office/powerpoint/2010/main" val="21259905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21DF0E03-D2F1-4099-A88A-0219E5DB7DBF}" type="slidenum">
              <a:rPr lang="en-US" altLang="en-US"/>
              <a:pPr>
                <a:defRPr/>
              </a:pPr>
              <a:t>78</a:t>
            </a:fld>
            <a:endParaRPr lang="en-US" altLang="en-US"/>
          </a:p>
        </p:txBody>
      </p:sp>
      <p:sp>
        <p:nvSpPr>
          <p:cNvPr id="80899" name="Rectangle 1"/>
          <p:cNvSpPr>
            <a:spLocks noGrp="1" noChangeArrowheads="1"/>
          </p:cNvSpPr>
          <p:nvPr>
            <p:ph type="ctrTitle" idx="4294967295"/>
          </p:nvPr>
        </p:nvSpPr>
        <p:spPr>
          <a:xfrm>
            <a:off x="685800" y="2130267"/>
            <a:ext cx="7772400" cy="1470183"/>
          </a:xfrm>
        </p:spPr>
        <p:txBody>
          <a:bodyPr lIns="82296" tIns="41148" rIns="82296" bIns="41148" anchor="ctr"/>
          <a:lstStyle/>
          <a:p>
            <a:pPr eaLnBrk="1" hangingPunct="1"/>
            <a:r>
              <a:rPr lang="en-US" altLang="ja-JP" sz="5600">
                <a:ea typeface="ＭＳ Ｐゴシック" pitchFamily="-107" charset="-128"/>
              </a:rPr>
              <a:t>14. Blogs</a:t>
            </a:r>
          </a:p>
        </p:txBody>
      </p:sp>
    </p:spTree>
    <p:extLst>
      <p:ext uri="{BB962C8B-B14F-4D97-AF65-F5344CB8AC3E}">
        <p14:creationId xmlns:p14="http://schemas.microsoft.com/office/powerpoint/2010/main" val="355798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94C4715-2083-4DC6-B09D-FF8C1876A268}" type="slidenum">
              <a:rPr lang="en-US" altLang="en-US"/>
              <a:pPr>
                <a:defRPr/>
              </a:pPr>
              <a:t>79</a:t>
            </a:fld>
            <a:endParaRPr lang="en-US" altLang="en-US"/>
          </a:p>
        </p:txBody>
      </p:sp>
      <p:sp>
        <p:nvSpPr>
          <p:cNvPr id="81923" name="Rectangle 6"/>
          <p:cNvSpPr>
            <a:spLocks noGrp="1" noChangeArrowheads="1"/>
          </p:cNvSpPr>
          <p:nvPr>
            <p:ph type="title"/>
          </p:nvPr>
        </p:nvSpPr>
        <p:spPr/>
        <p:txBody>
          <a:bodyPr/>
          <a:lstStyle/>
          <a:p>
            <a:pPr eaLnBrk="1" hangingPunct="1"/>
            <a:r>
              <a:rPr lang="en-GB" altLang="en-US" smtClean="0"/>
              <a:t>Blogs</a:t>
            </a:r>
          </a:p>
        </p:txBody>
      </p:sp>
      <p:pic>
        <p:nvPicPr>
          <p:cNvPr id="8192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84422" y="1600200"/>
            <a:ext cx="6972300" cy="4530567"/>
          </a:xfrm>
          <a:noFill/>
        </p:spPr>
      </p:pic>
    </p:spTree>
    <p:extLst>
      <p:ext uri="{BB962C8B-B14F-4D97-AF65-F5344CB8AC3E}">
        <p14:creationId xmlns:p14="http://schemas.microsoft.com/office/powerpoint/2010/main" val="3842564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4401836E-C355-4C5A-8666-73F64981E658}" type="slidenum">
              <a:rPr lang="en-US" altLang="en-US"/>
              <a:pPr>
                <a:defRPr/>
              </a:pPr>
              <a:t>8</a:t>
            </a:fld>
            <a:endParaRPr lang="en-US" altLang="en-US"/>
          </a:p>
        </p:txBody>
      </p:sp>
      <p:sp>
        <p:nvSpPr>
          <p:cNvPr id="9219" name="Rectangle 1"/>
          <p:cNvSpPr>
            <a:spLocks noGrp="1" noChangeArrowheads="1"/>
          </p:cNvSpPr>
          <p:nvPr>
            <p:ph type="ctrTitle" idx="4294967295"/>
          </p:nvPr>
        </p:nvSpPr>
        <p:spPr>
          <a:xfrm>
            <a:off x="488633" y="2133125"/>
            <a:ext cx="7772400" cy="1470183"/>
          </a:xfrm>
        </p:spPr>
        <p:txBody>
          <a:bodyPr lIns="82296" tIns="41148" rIns="82296" bIns="41148" anchor="ctr"/>
          <a:lstStyle/>
          <a:p>
            <a:pPr eaLnBrk="1" hangingPunct="1"/>
            <a:r>
              <a:rPr lang="en-US" altLang="ja-JP" sz="5600">
                <a:ea typeface="ＭＳ Ｐゴシック" pitchFamily="-107" charset="-128"/>
              </a:rPr>
              <a:t>1. Brainstorming</a:t>
            </a:r>
          </a:p>
        </p:txBody>
      </p:sp>
    </p:spTree>
    <p:extLst>
      <p:ext uri="{BB962C8B-B14F-4D97-AF65-F5344CB8AC3E}">
        <p14:creationId xmlns:p14="http://schemas.microsoft.com/office/powerpoint/2010/main" val="770845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0EB91414-1122-419B-8213-ABFE955F1C47}" type="slidenum">
              <a:rPr lang="en-US" altLang="en-US"/>
              <a:pPr>
                <a:defRPr/>
              </a:pPr>
              <a:t>80</a:t>
            </a:fld>
            <a:endParaRPr lang="en-US" altLang="en-US"/>
          </a:p>
        </p:txBody>
      </p:sp>
      <p:sp>
        <p:nvSpPr>
          <p:cNvPr id="82947" name="Rectangle 1"/>
          <p:cNvSpPr>
            <a:spLocks noGrp="1" noChangeArrowheads="1"/>
          </p:cNvSpPr>
          <p:nvPr>
            <p:ph type="title" idx="4294967295"/>
          </p:nvPr>
        </p:nvSpPr>
        <p:spPr>
          <a:xfrm>
            <a:off x="685800" y="342900"/>
            <a:ext cx="7772400" cy="890112"/>
          </a:xfrm>
        </p:spPr>
        <p:txBody>
          <a:bodyPr lIns="82296" tIns="41148" rIns="82296" bIns="41148" anchor="ctr"/>
          <a:lstStyle/>
          <a:p>
            <a:pPr eaLnBrk="1" hangingPunct="1"/>
            <a:r>
              <a:rPr lang="en-US" altLang="ja-JP" sz="3900">
                <a:ea typeface="ＭＳ Ｐゴシック" pitchFamily="-107" charset="-128"/>
              </a:rPr>
              <a:t>What is a Blog?</a:t>
            </a:r>
          </a:p>
        </p:txBody>
      </p:sp>
      <p:sp>
        <p:nvSpPr>
          <p:cNvPr id="82948" name="Rectangle 2"/>
          <p:cNvSpPr>
            <a:spLocks noGrp="1" noChangeArrowheads="1"/>
          </p:cNvSpPr>
          <p:nvPr>
            <p:ph idx="4294967295"/>
          </p:nvPr>
        </p:nvSpPr>
        <p:spPr>
          <a:xfrm>
            <a:off x="525780" y="1371600"/>
            <a:ext cx="8092440" cy="5212080"/>
          </a:xfrm>
        </p:spPr>
        <p:txBody>
          <a:bodyPr lIns="82296" tIns="41148" rIns="82296" bIns="41148"/>
          <a:lstStyle/>
          <a:p>
            <a:pPr eaLnBrk="1" hangingPunct="1"/>
            <a:r>
              <a:rPr lang="en-US" altLang="ja-JP" sz="1900">
                <a:ea typeface="ＭＳ Ｐゴシック" pitchFamily="-107" charset="-128"/>
              </a:rPr>
              <a:t>A blog is a very simple 'journal style' website that contains a list of entries.  The entries are typically short articles, or stories, often relating to current events, and potentially containing photographs, videos and audio recordings, as well as text.</a:t>
            </a:r>
          </a:p>
          <a:p>
            <a:pPr>
              <a:spcBef>
                <a:spcPts val="540"/>
              </a:spcBef>
            </a:pPr>
            <a:r>
              <a:rPr lang="en-US" altLang="ja-JP" sz="1900">
                <a:ea typeface="ＭＳ Ｐゴシック" pitchFamily="-107" charset="-128"/>
              </a:rPr>
              <a:t>The content of a blog may be created by a single author, or, in the case of some of the more popular blogs, a whole collection of writers. </a:t>
            </a:r>
          </a:p>
          <a:p>
            <a:pPr>
              <a:spcBef>
                <a:spcPts val="540"/>
              </a:spcBef>
            </a:pPr>
            <a:r>
              <a:rPr lang="en-US" altLang="ja-JP" sz="1900">
                <a:ea typeface="ＭＳ Ｐゴシック" pitchFamily="-107" charset="-128"/>
              </a:rPr>
              <a:t>Although any web site could call itself a blog, there are several features that are generally found in blogs. These are</a:t>
            </a:r>
            <a:r>
              <a:rPr lang="en-US" altLang="ja-JP" sz="1900" b="1">
                <a:ea typeface="ＭＳ Ｐゴシック" pitchFamily="-107" charset="-128"/>
              </a:rPr>
              <a:t>:</a:t>
            </a:r>
          </a:p>
          <a:p>
            <a:pPr lvl="1">
              <a:spcBef>
                <a:spcPts val="540"/>
              </a:spcBef>
            </a:pPr>
            <a:r>
              <a:rPr lang="en-US" altLang="ja-JP" sz="1900">
                <a:ea typeface="ＭＳ Ｐゴシック" pitchFamily="-107" charset="-128"/>
              </a:rPr>
              <a:t>The content is essentially linear.  Stories, and items, are added to a growing list, and readers can scroll through the list to see how the author(s) thoughts have developed.</a:t>
            </a:r>
          </a:p>
          <a:p>
            <a:pPr lvl="1">
              <a:spcBef>
                <a:spcPts val="540"/>
              </a:spcBef>
            </a:pPr>
            <a:r>
              <a:rPr lang="en-US" altLang="ja-JP" sz="1900">
                <a:ea typeface="ＭＳ Ｐゴシック" pitchFamily="-107" charset="-128"/>
              </a:rPr>
              <a:t>The blog has a focus. This is interpreted very liberally - people's blogs wander across a whole range of topics. </a:t>
            </a:r>
          </a:p>
          <a:p>
            <a:pPr lvl="1">
              <a:spcBef>
                <a:spcPts val="540"/>
              </a:spcBef>
            </a:pPr>
            <a:r>
              <a:rPr lang="en-US" altLang="ja-JP" sz="1900">
                <a:ea typeface="ＭＳ Ｐゴシック" pitchFamily="-107" charset="-128"/>
              </a:rPr>
              <a:t>The blog usually has a mechanism through which readers can comment on items. </a:t>
            </a:r>
          </a:p>
          <a:p>
            <a:pPr lvl="1">
              <a:spcBef>
                <a:spcPts val="540"/>
              </a:spcBef>
            </a:pPr>
            <a:r>
              <a:rPr lang="en-US" altLang="ja-JP" sz="1900">
                <a:ea typeface="ＭＳ Ｐゴシック" pitchFamily="-107" charset="-128"/>
              </a:rPr>
              <a:t>The blog publishes an electronic index that allows people to automatically be aware when something new has been added.</a:t>
            </a:r>
            <a:br>
              <a:rPr lang="en-US" altLang="ja-JP" sz="1900">
                <a:ea typeface="ＭＳ Ｐゴシック" pitchFamily="-107" charset="-128"/>
              </a:rPr>
            </a:br>
            <a:endParaRPr lang="en-US" altLang="ja-JP" sz="1900">
              <a:ea typeface="ＭＳ Ｐゴシック" pitchFamily="-107" charset="-128"/>
            </a:endParaRPr>
          </a:p>
        </p:txBody>
      </p:sp>
      <p:sp>
        <p:nvSpPr>
          <p:cNvPr id="82949" name="Slide Number Placeholder 5"/>
          <p:cNvSpPr txBox="1">
            <a:spLocks noGrp="1"/>
          </p:cNvSpPr>
          <p:nvPr/>
        </p:nvSpPr>
        <p:spPr bwMode="auto">
          <a:xfrm>
            <a:off x="6916579" y="6377940"/>
            <a:ext cx="190738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195D67E-BAA3-4E78-BDCD-65CDD7596CBE}" type="slidenum">
              <a:rPr lang="ja-JP" altLang="en-US" sz="1300">
                <a:latin typeface="Calibri" pitchFamily="34" charset="0"/>
                <a:ea typeface="ＭＳ Ｐゴシック" pitchFamily="-107" charset="-128"/>
              </a:rPr>
              <a:pPr algn="r" eaLnBrk="1" hangingPunct="1"/>
              <a:t>80</a:t>
            </a:fld>
            <a:endParaRPr lang="en-US" altLang="ja-JP" sz="1300">
              <a:latin typeface="Calibri" pitchFamily="34" charset="0"/>
              <a:ea typeface="ＭＳ Ｐゴシック" pitchFamily="-107" charset="-128"/>
            </a:endParaRPr>
          </a:p>
        </p:txBody>
      </p:sp>
    </p:spTree>
    <p:extLst>
      <p:ext uri="{BB962C8B-B14F-4D97-AF65-F5344CB8AC3E}">
        <p14:creationId xmlns:p14="http://schemas.microsoft.com/office/powerpoint/2010/main" val="23647846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2575E939-B1E1-4C8D-AF53-9E23E51B7418}" type="slidenum">
              <a:rPr lang="en-US" altLang="en-US"/>
              <a:pPr>
                <a:defRPr/>
              </a:pPr>
              <a:t>81</a:t>
            </a:fld>
            <a:endParaRPr lang="en-US" altLang="en-US"/>
          </a:p>
        </p:txBody>
      </p:sp>
      <p:sp>
        <p:nvSpPr>
          <p:cNvPr id="83971" name="Rectangle 1"/>
          <p:cNvSpPr>
            <a:spLocks noGrp="1" noChangeArrowheads="1"/>
          </p:cNvSpPr>
          <p:nvPr>
            <p:ph type="title" idx="4294967295"/>
          </p:nvPr>
        </p:nvSpPr>
        <p:spPr>
          <a:xfrm>
            <a:off x="685800" y="342900"/>
            <a:ext cx="7772400" cy="890112"/>
          </a:xfrm>
        </p:spPr>
        <p:txBody>
          <a:bodyPr lIns="82296" tIns="41148" rIns="82296" bIns="41148" anchor="ctr"/>
          <a:lstStyle/>
          <a:p>
            <a:pPr eaLnBrk="1" hangingPunct="1"/>
            <a:r>
              <a:rPr lang="en-US" altLang="ja-JP" sz="3900">
                <a:ea typeface="ＭＳ Ｐゴシック" pitchFamily="-107" charset="-128"/>
              </a:rPr>
              <a:t>Why use this tool?</a:t>
            </a:r>
          </a:p>
        </p:txBody>
      </p:sp>
      <p:sp>
        <p:nvSpPr>
          <p:cNvPr id="83972" name="Rectangle 2"/>
          <p:cNvSpPr>
            <a:spLocks noGrp="1" noChangeArrowheads="1"/>
          </p:cNvSpPr>
          <p:nvPr>
            <p:ph type="body" idx="4294967295"/>
          </p:nvPr>
        </p:nvSpPr>
        <p:spPr>
          <a:xfrm>
            <a:off x="685800" y="1371600"/>
            <a:ext cx="7772400" cy="4937760"/>
          </a:xfrm>
        </p:spPr>
        <p:txBody>
          <a:bodyPr lIns="82296" tIns="41148" rIns="82296" bIns="41148"/>
          <a:lstStyle/>
          <a:p>
            <a:pPr eaLnBrk="1" hangingPunct="1"/>
            <a:r>
              <a:rPr lang="en-US" altLang="ja-JP" sz="2300">
                <a:ea typeface="ＭＳ Ｐゴシック" pitchFamily="-107" charset="-128"/>
              </a:rPr>
              <a:t>Blogging offers at least three distinct benefits:</a:t>
            </a:r>
          </a:p>
          <a:p>
            <a:pPr marL="822960" lvl="1" indent="-478632">
              <a:buFont typeface="Times New Roman" pitchFamily="18" charset="0"/>
              <a:buAutoNum type="arabicParenR"/>
            </a:pPr>
            <a:r>
              <a:rPr lang="en-US" altLang="ja-JP" sz="2300">
                <a:ea typeface="ＭＳ Ｐゴシック" pitchFamily="-107" charset="-128"/>
              </a:rPr>
              <a:t>The software used to host blog sites is usually very easy to use. This means that people can create simple websites in just a few minutes.  </a:t>
            </a:r>
          </a:p>
          <a:p>
            <a:pPr marL="822960" lvl="1" indent="-478632">
              <a:buFont typeface="Times New Roman" pitchFamily="18" charset="0"/>
              <a:buAutoNum type="arabicParenR"/>
            </a:pPr>
            <a:r>
              <a:rPr lang="en-US" altLang="ja-JP" sz="2300">
                <a:ea typeface="ＭＳ Ｐゴシック" pitchFamily="-107" charset="-128"/>
              </a:rPr>
              <a:t>The process of writing blog entries is one of the easiest ways of engaging in knowledge capture, and sharing. </a:t>
            </a:r>
          </a:p>
          <a:p>
            <a:pPr marL="822960" lvl="1" indent="-478632">
              <a:buFont typeface="Times New Roman" pitchFamily="18" charset="0"/>
              <a:buAutoNum type="arabicParenR"/>
            </a:pPr>
            <a:r>
              <a:rPr lang="en-US" altLang="ja-JP" sz="2300">
                <a:ea typeface="ＭＳ Ｐゴシック" pitchFamily="-107" charset="-128"/>
              </a:rPr>
              <a:t>The simplicity of the blog sites, coupled with the ability for readers to be automatically notified of new entries, makes the process of knowledge distribution very simple.</a:t>
            </a:r>
          </a:p>
          <a:p>
            <a:pPr>
              <a:spcBef>
                <a:spcPts val="1620"/>
              </a:spcBef>
            </a:pPr>
            <a:r>
              <a:rPr lang="en-US" altLang="ja-JP" sz="2300">
                <a:ea typeface="ＭＳ Ｐゴシック" pitchFamily="-107" charset="-128"/>
              </a:rPr>
              <a:t>In essence, blogs offer an easy way for individuals, teams, and entire organisations, to capture and publish information about specific topics.  And, to make this information available, automatically, to as wide an audience as they want.</a:t>
            </a:r>
            <a:br>
              <a:rPr lang="en-US" altLang="ja-JP" sz="2300">
                <a:ea typeface="ＭＳ Ｐゴシック" pitchFamily="-107" charset="-128"/>
              </a:rPr>
            </a:br>
            <a:endParaRPr lang="en-US" altLang="ja-JP" sz="2300">
              <a:ea typeface="ＭＳ Ｐゴシック" pitchFamily="-107" charset="-128"/>
            </a:endParaRPr>
          </a:p>
        </p:txBody>
      </p:sp>
      <p:sp>
        <p:nvSpPr>
          <p:cNvPr id="83973" name="Slide Number Placeholder 5"/>
          <p:cNvSpPr txBox="1">
            <a:spLocks noGrp="1"/>
          </p:cNvSpPr>
          <p:nvPr/>
        </p:nvSpPr>
        <p:spPr bwMode="auto">
          <a:xfrm>
            <a:off x="6916579" y="6377940"/>
            <a:ext cx="190738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CBCAA85-2D6E-4064-AA00-FEE3CB88F98C}" type="slidenum">
              <a:rPr lang="ja-JP" altLang="en-US" sz="1300">
                <a:latin typeface="Calibri" pitchFamily="34" charset="0"/>
                <a:ea typeface="ＭＳ Ｐゴシック" pitchFamily="-107" charset="-128"/>
              </a:rPr>
              <a:pPr algn="r" eaLnBrk="1" hangingPunct="1"/>
              <a:t>81</a:t>
            </a:fld>
            <a:endParaRPr lang="en-US" altLang="ja-JP" sz="1300">
              <a:latin typeface="Calibri" pitchFamily="34" charset="0"/>
              <a:ea typeface="ＭＳ Ｐゴシック" pitchFamily="-107" charset="-128"/>
            </a:endParaRPr>
          </a:p>
        </p:txBody>
      </p:sp>
    </p:spTree>
    <p:extLst>
      <p:ext uri="{BB962C8B-B14F-4D97-AF65-F5344CB8AC3E}">
        <p14:creationId xmlns:p14="http://schemas.microsoft.com/office/powerpoint/2010/main" val="19589414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373B8CD5-0CE3-4B00-BA00-0E923DE1AD20}" type="slidenum">
              <a:rPr lang="en-US" altLang="en-US"/>
              <a:pPr>
                <a:defRPr/>
              </a:pPr>
              <a:t>82</a:t>
            </a:fld>
            <a:endParaRPr lang="en-US" altLang="en-US"/>
          </a:p>
        </p:txBody>
      </p:sp>
      <p:sp>
        <p:nvSpPr>
          <p:cNvPr id="84995" name="Rectangle 1"/>
          <p:cNvSpPr>
            <a:spLocks noGrp="1" noChangeArrowheads="1"/>
          </p:cNvSpPr>
          <p:nvPr>
            <p:ph type="title" idx="4294967295"/>
          </p:nvPr>
        </p:nvSpPr>
        <p:spPr>
          <a:xfrm>
            <a:off x="685800" y="342900"/>
            <a:ext cx="7772400" cy="890112"/>
          </a:xfrm>
        </p:spPr>
        <p:txBody>
          <a:bodyPr lIns="82296" tIns="41148" rIns="82296" bIns="41148" anchor="ctr"/>
          <a:lstStyle/>
          <a:p>
            <a:pPr eaLnBrk="1" hangingPunct="1"/>
            <a:r>
              <a:rPr lang="en-US" altLang="ja-JP" sz="3900">
                <a:ea typeface="ＭＳ Ｐゴシック" pitchFamily="-107" charset="-128"/>
              </a:rPr>
              <a:t>How to use</a:t>
            </a:r>
          </a:p>
        </p:txBody>
      </p:sp>
      <p:sp>
        <p:nvSpPr>
          <p:cNvPr id="84996" name="Rectangle 2"/>
          <p:cNvSpPr>
            <a:spLocks noGrp="1" noChangeArrowheads="1"/>
          </p:cNvSpPr>
          <p:nvPr>
            <p:ph type="body" idx="4294967295"/>
          </p:nvPr>
        </p:nvSpPr>
        <p:spPr>
          <a:xfrm>
            <a:off x="685800" y="1371600"/>
            <a:ext cx="7863840" cy="5143500"/>
          </a:xfrm>
        </p:spPr>
        <p:txBody>
          <a:bodyPr lIns="82296" tIns="41148" rIns="82296" bIns="41148"/>
          <a:lstStyle/>
          <a:p>
            <a:pPr marL="411480" indent="-411480">
              <a:lnSpc>
                <a:spcPct val="80000"/>
              </a:lnSpc>
              <a:buFont typeface="Times New Roman" pitchFamily="18" charset="0"/>
              <a:buAutoNum type="arabicParenR"/>
            </a:pPr>
            <a:r>
              <a:rPr lang="en-US" altLang="ja-JP" sz="2300">
                <a:ea typeface="ＭＳ Ｐゴシック" pitchFamily="-107" charset="-128"/>
              </a:rPr>
              <a:t>Decide who you are writing for, and what tone you wish to adopt.  For instance, do you wish to be very formal, or more informal?  It is well worth reading a number of blogs to see the range of ways in which people communicate.</a:t>
            </a:r>
          </a:p>
          <a:p>
            <a:pPr marL="411480" indent="-411480">
              <a:lnSpc>
                <a:spcPct val="80000"/>
              </a:lnSpc>
              <a:spcBef>
                <a:spcPts val="1080"/>
              </a:spcBef>
              <a:buFont typeface="Times New Roman" pitchFamily="18" charset="0"/>
              <a:buAutoNum type="arabicParenR"/>
            </a:pPr>
            <a:r>
              <a:rPr lang="en-US" altLang="ja-JP" sz="2300">
                <a:ea typeface="ＭＳ Ｐゴシック" pitchFamily="-107" charset="-128"/>
              </a:rPr>
              <a:t>Decide what topic(s) your blog will cover.</a:t>
            </a:r>
          </a:p>
          <a:p>
            <a:pPr marL="411480" indent="-411480">
              <a:lnSpc>
                <a:spcPct val="80000"/>
              </a:lnSpc>
              <a:spcBef>
                <a:spcPts val="1080"/>
              </a:spcBef>
              <a:buFont typeface="Times New Roman" pitchFamily="18" charset="0"/>
              <a:buAutoNum type="arabicParenR"/>
            </a:pPr>
            <a:r>
              <a:rPr lang="en-US" altLang="ja-JP" sz="2300">
                <a:ea typeface="ＭＳ Ｐゴシック" pitchFamily="-107" charset="-128"/>
              </a:rPr>
              <a:t>Agree who will write entries.</a:t>
            </a:r>
          </a:p>
          <a:p>
            <a:pPr marL="411480" indent="-411480">
              <a:lnSpc>
                <a:spcPct val="80000"/>
              </a:lnSpc>
              <a:spcBef>
                <a:spcPts val="1080"/>
              </a:spcBef>
              <a:buFont typeface="Times New Roman" pitchFamily="18" charset="0"/>
              <a:buAutoNum type="arabicParenR"/>
            </a:pPr>
            <a:r>
              <a:rPr lang="en-US" altLang="ja-JP" sz="2300">
                <a:ea typeface="ＭＳ Ｐゴシック" pitchFamily="-107" charset="-128"/>
              </a:rPr>
              <a:t>Decide how you wish to promote your blog.  One of the simplest ways is to start adding relevant comments on other people's blogs, with links back to your own articles.</a:t>
            </a:r>
          </a:p>
          <a:p>
            <a:pPr marL="411480" indent="-411480">
              <a:lnSpc>
                <a:spcPct val="80000"/>
              </a:lnSpc>
              <a:spcBef>
                <a:spcPts val="1080"/>
              </a:spcBef>
              <a:buFont typeface="Times New Roman" pitchFamily="18" charset="0"/>
              <a:buAutoNum type="arabicParenR"/>
            </a:pPr>
            <a:r>
              <a:rPr lang="en-US" altLang="ja-JP" sz="2300">
                <a:ea typeface="ＭＳ Ｐゴシック" pitchFamily="-107" charset="-128"/>
              </a:rPr>
              <a:t>Create the blog.  If you are in a larger organisation, you may wish to discuss the options with your IT department. </a:t>
            </a:r>
          </a:p>
          <a:p>
            <a:pPr marL="411480" indent="-411480">
              <a:lnSpc>
                <a:spcPct val="80000"/>
              </a:lnSpc>
              <a:spcBef>
                <a:spcPts val="1080"/>
              </a:spcBef>
              <a:buFont typeface="Times New Roman" pitchFamily="18" charset="0"/>
              <a:buAutoNum type="arabicParenR"/>
            </a:pPr>
            <a:r>
              <a:rPr lang="en-US" altLang="ja-JP" sz="2300">
                <a:ea typeface="ＭＳ Ｐゴシック" pitchFamily="-107" charset="-128"/>
              </a:rPr>
              <a:t>Create your first entries. </a:t>
            </a:r>
          </a:p>
          <a:p>
            <a:pPr marL="411480" indent="-411480">
              <a:lnSpc>
                <a:spcPct val="80000"/>
              </a:lnSpc>
              <a:spcBef>
                <a:spcPts val="1080"/>
              </a:spcBef>
              <a:buFont typeface="Times New Roman" pitchFamily="18" charset="0"/>
              <a:buAutoNum type="arabicParenR"/>
            </a:pPr>
            <a:r>
              <a:rPr lang="en-US" altLang="ja-JP" sz="2300">
                <a:ea typeface="ＭＳ Ｐゴシック" pitchFamily="-107" charset="-128"/>
              </a:rPr>
              <a:t>Keep going.  Blogs are all about the ongoing creation of useful content.</a:t>
            </a:r>
          </a:p>
        </p:txBody>
      </p:sp>
      <p:sp>
        <p:nvSpPr>
          <p:cNvPr id="84997" name="Slide Number Placeholder 5"/>
          <p:cNvSpPr txBox="1">
            <a:spLocks noGrp="1"/>
          </p:cNvSpPr>
          <p:nvPr/>
        </p:nvSpPr>
        <p:spPr bwMode="auto">
          <a:xfrm>
            <a:off x="6916579" y="6377940"/>
            <a:ext cx="190738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575F304-8C99-4A80-B89B-AA4539BAF8A3}" type="slidenum">
              <a:rPr lang="ja-JP" altLang="en-US" sz="1300">
                <a:latin typeface="Calibri" pitchFamily="34" charset="0"/>
                <a:ea typeface="ＭＳ Ｐゴシック" pitchFamily="-107" charset="-128"/>
              </a:rPr>
              <a:pPr algn="r" eaLnBrk="1" hangingPunct="1"/>
              <a:t>82</a:t>
            </a:fld>
            <a:endParaRPr lang="en-US" altLang="ja-JP" sz="1300">
              <a:latin typeface="Calibri" pitchFamily="34" charset="0"/>
              <a:ea typeface="ＭＳ Ｐゴシック" pitchFamily="-107" charset="-128"/>
            </a:endParaRPr>
          </a:p>
        </p:txBody>
      </p:sp>
    </p:spTree>
    <p:extLst>
      <p:ext uri="{BB962C8B-B14F-4D97-AF65-F5344CB8AC3E}">
        <p14:creationId xmlns:p14="http://schemas.microsoft.com/office/powerpoint/2010/main" val="22376949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8D5012A9-6CA4-494E-918B-D6C2C158165F}" type="slidenum">
              <a:rPr lang="en-US" altLang="en-US"/>
              <a:pPr>
                <a:defRPr/>
              </a:pPr>
              <a:t>83</a:t>
            </a:fld>
            <a:endParaRPr lang="en-US" altLang="en-US"/>
          </a:p>
        </p:txBody>
      </p:sp>
      <p:sp>
        <p:nvSpPr>
          <p:cNvPr id="86019" name="Rectangle 1"/>
          <p:cNvSpPr>
            <a:spLocks noGrp="1" noChangeArrowheads="1"/>
          </p:cNvSpPr>
          <p:nvPr>
            <p:ph type="title" idx="4294967295"/>
          </p:nvPr>
        </p:nvSpPr>
        <p:spPr>
          <a:xfrm>
            <a:off x="685800" y="342900"/>
            <a:ext cx="7772400" cy="890112"/>
          </a:xfrm>
        </p:spPr>
        <p:txBody>
          <a:bodyPr lIns="82296" tIns="41148" rIns="82296" bIns="41148" anchor="ctr"/>
          <a:lstStyle/>
          <a:p>
            <a:pPr eaLnBrk="1" hangingPunct="1"/>
            <a:r>
              <a:rPr lang="en-US" altLang="ja-JP" sz="3900">
                <a:ea typeface="ＭＳ Ｐゴシック" pitchFamily="-107" charset="-128"/>
              </a:rPr>
              <a:t>When to use … (and when not)    </a:t>
            </a:r>
          </a:p>
        </p:txBody>
      </p:sp>
      <p:sp>
        <p:nvSpPr>
          <p:cNvPr id="86020" name="Rectangle 2"/>
          <p:cNvSpPr>
            <a:spLocks noGrp="1" noChangeArrowheads="1"/>
          </p:cNvSpPr>
          <p:nvPr>
            <p:ph type="body" idx="4294967295"/>
          </p:nvPr>
        </p:nvSpPr>
        <p:spPr>
          <a:xfrm>
            <a:off x="685800" y="1508760"/>
            <a:ext cx="7772400" cy="4869180"/>
          </a:xfrm>
        </p:spPr>
        <p:txBody>
          <a:bodyPr lIns="82296" tIns="41148" rIns="82296" bIns="41148"/>
          <a:lstStyle/>
          <a:p>
            <a:pPr eaLnBrk="1" hangingPunct="1"/>
            <a:r>
              <a:rPr lang="en-US" altLang="ja-JP" sz="2300">
                <a:ea typeface="ＭＳ Ｐゴシック" pitchFamily="-107" charset="-128"/>
              </a:rPr>
              <a:t>Blogging is a useful and appropriate tool for communicating with a wider audience.  They have also been used as personal journals, without any intended audience beyond the author. </a:t>
            </a:r>
          </a:p>
          <a:p>
            <a:pPr>
              <a:spcBef>
                <a:spcPts val="1620"/>
              </a:spcBef>
            </a:pPr>
            <a:r>
              <a:rPr lang="en-US" altLang="ja-JP" sz="2300">
                <a:ea typeface="ＭＳ Ｐゴシック" pitchFamily="-107" charset="-128"/>
              </a:rPr>
              <a:t>Over time, the contents of a blog can build up to become a very useful, searchable knowledgebase.</a:t>
            </a:r>
          </a:p>
          <a:p>
            <a:pPr>
              <a:spcBef>
                <a:spcPts val="1620"/>
              </a:spcBef>
            </a:pPr>
            <a:r>
              <a:rPr lang="en-US" altLang="ja-JP" sz="2300">
                <a:ea typeface="ＭＳ Ｐゴシック" pitchFamily="-107" charset="-128"/>
              </a:rPr>
              <a:t>A blog should not be used for information that needs to be revised frequently. A Wiki is a more appropriate tool for that problem.</a:t>
            </a:r>
          </a:p>
        </p:txBody>
      </p:sp>
      <p:sp>
        <p:nvSpPr>
          <p:cNvPr id="86021" name="Slide Number Placeholder 5"/>
          <p:cNvSpPr txBox="1">
            <a:spLocks noGrp="1"/>
          </p:cNvSpPr>
          <p:nvPr/>
        </p:nvSpPr>
        <p:spPr bwMode="auto">
          <a:xfrm>
            <a:off x="6916579" y="6377940"/>
            <a:ext cx="190738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02E80F0-DF28-4FFA-8310-980BCB0FFC43}" type="slidenum">
              <a:rPr lang="ja-JP" altLang="en-US" sz="1300">
                <a:latin typeface="Calibri" pitchFamily="34" charset="0"/>
                <a:ea typeface="ＭＳ Ｐゴシック" pitchFamily="-107" charset="-128"/>
              </a:rPr>
              <a:pPr algn="r" eaLnBrk="1" hangingPunct="1"/>
              <a:t>83</a:t>
            </a:fld>
            <a:endParaRPr lang="en-US" altLang="ja-JP" sz="1300">
              <a:latin typeface="Calibri" pitchFamily="34" charset="0"/>
              <a:ea typeface="ＭＳ Ｐゴシック" pitchFamily="-107" charset="-128"/>
            </a:endParaRPr>
          </a:p>
        </p:txBody>
      </p:sp>
    </p:spTree>
    <p:extLst>
      <p:ext uri="{BB962C8B-B14F-4D97-AF65-F5344CB8AC3E}">
        <p14:creationId xmlns:p14="http://schemas.microsoft.com/office/powerpoint/2010/main" val="2053003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A3C7C657-6D3A-4CE6-AA9C-DDA6F1DB81AE}" type="slidenum">
              <a:rPr lang="en-US" altLang="en-US"/>
              <a:pPr>
                <a:defRPr/>
              </a:pPr>
              <a:t>84</a:t>
            </a:fld>
            <a:endParaRPr lang="en-US" altLang="en-US"/>
          </a:p>
        </p:txBody>
      </p:sp>
      <p:sp>
        <p:nvSpPr>
          <p:cNvPr id="87043" name="Rectangle 1"/>
          <p:cNvSpPr>
            <a:spLocks noGrp="1" noChangeArrowheads="1"/>
          </p:cNvSpPr>
          <p:nvPr>
            <p:ph type="title" idx="4294967295"/>
          </p:nvPr>
        </p:nvSpPr>
        <p:spPr>
          <a:xfrm>
            <a:off x="685800" y="342900"/>
            <a:ext cx="7772400" cy="890112"/>
          </a:xfrm>
        </p:spPr>
        <p:txBody>
          <a:bodyPr lIns="82296" tIns="41148" rIns="82296" bIns="41148" anchor="ctr"/>
          <a:lstStyle/>
          <a:p>
            <a:pPr eaLnBrk="1" hangingPunct="1"/>
            <a:r>
              <a:rPr lang="en-US" altLang="ja-JP" sz="3900">
                <a:ea typeface="ＭＳ Ｐゴシック" pitchFamily="-107" charset="-128"/>
              </a:rPr>
              <a:t>Example    </a:t>
            </a:r>
          </a:p>
        </p:txBody>
      </p:sp>
      <p:sp>
        <p:nvSpPr>
          <p:cNvPr id="87044" name="Rectangle 2"/>
          <p:cNvSpPr>
            <a:spLocks noGrp="1" noChangeArrowheads="1"/>
          </p:cNvSpPr>
          <p:nvPr>
            <p:ph type="body" idx="4294967295"/>
          </p:nvPr>
        </p:nvSpPr>
        <p:spPr>
          <a:xfrm>
            <a:off x="685800" y="1440180"/>
            <a:ext cx="7772400" cy="4663440"/>
          </a:xfrm>
        </p:spPr>
        <p:txBody>
          <a:bodyPr lIns="82296" tIns="41148" rIns="82296" bIns="41148"/>
          <a:lstStyle/>
          <a:p>
            <a:pPr eaLnBrk="1" hangingPunct="1"/>
            <a:r>
              <a:rPr lang="en-US" altLang="ja-JP" sz="2600">
                <a:ea typeface="ＭＳ Ｐゴシック" pitchFamily="-107" charset="-128"/>
              </a:rPr>
              <a:t>There are, quite literally, millions of blogs.</a:t>
            </a:r>
          </a:p>
          <a:p>
            <a:pPr>
              <a:spcBef>
                <a:spcPts val="1620"/>
              </a:spcBef>
            </a:pPr>
            <a:r>
              <a:rPr lang="en-US" altLang="ja-JP" sz="2600">
                <a:ea typeface="ＭＳ Ｐゴシック" pitchFamily="-107" charset="-128"/>
              </a:rPr>
              <a:t>Try looking at some of the entries listed in </a:t>
            </a:r>
            <a:r>
              <a:rPr lang="en-US" altLang="ja-JP" sz="2600">
                <a:ea typeface="ＭＳ Ｐゴシック" pitchFamily="-107" charset="-128"/>
                <a:hlinkClick r:id="rId2"/>
              </a:rPr>
              <a:t>All Tops</a:t>
            </a:r>
            <a:r>
              <a:rPr lang="en-US" altLang="ja-JP" sz="2600">
                <a:ea typeface="ＭＳ Ｐゴシック" pitchFamily="-107" charset="-128"/>
              </a:rPr>
              <a:t> to get an idea of a different range of blogs that are popular.</a:t>
            </a:r>
          </a:p>
        </p:txBody>
      </p:sp>
      <p:sp>
        <p:nvSpPr>
          <p:cNvPr id="87045" name="Slide Number Placeholder 5"/>
          <p:cNvSpPr txBox="1">
            <a:spLocks noGrp="1"/>
          </p:cNvSpPr>
          <p:nvPr/>
        </p:nvSpPr>
        <p:spPr bwMode="auto">
          <a:xfrm>
            <a:off x="6916579" y="6377940"/>
            <a:ext cx="190738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D54A49F-6602-46F6-ACD6-2F0868DE386D}" type="slidenum">
              <a:rPr lang="ja-JP" altLang="en-US" sz="1300">
                <a:latin typeface="Calibri" pitchFamily="34" charset="0"/>
                <a:ea typeface="ＭＳ Ｐゴシック" pitchFamily="-107" charset="-128"/>
              </a:rPr>
              <a:pPr algn="r" eaLnBrk="1" hangingPunct="1"/>
              <a:t>84</a:t>
            </a:fld>
            <a:endParaRPr lang="en-US" altLang="ja-JP" sz="1300">
              <a:latin typeface="Calibri" pitchFamily="34" charset="0"/>
              <a:ea typeface="ＭＳ Ｐゴシック" pitchFamily="-107" charset="-128"/>
            </a:endParaRPr>
          </a:p>
        </p:txBody>
      </p:sp>
    </p:spTree>
    <p:extLst>
      <p:ext uri="{BB962C8B-B14F-4D97-AF65-F5344CB8AC3E}">
        <p14:creationId xmlns:p14="http://schemas.microsoft.com/office/powerpoint/2010/main" val="379484217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5B34991D-610F-4833-9FB7-7D8831E2113A}" type="slidenum">
              <a:rPr lang="en-US" altLang="en-US"/>
              <a:pPr>
                <a:defRPr/>
              </a:pPr>
              <a:t>85</a:t>
            </a:fld>
            <a:endParaRPr lang="en-US" altLang="en-US"/>
          </a:p>
        </p:txBody>
      </p:sp>
      <p:sp>
        <p:nvSpPr>
          <p:cNvPr id="88067" name="Rectangle 1"/>
          <p:cNvSpPr>
            <a:spLocks noGrp="1" noChangeArrowheads="1"/>
          </p:cNvSpPr>
          <p:nvPr>
            <p:ph type="ctrTitle" idx="4294967295"/>
          </p:nvPr>
        </p:nvSpPr>
        <p:spPr>
          <a:xfrm>
            <a:off x="685800" y="2130267"/>
            <a:ext cx="7772400" cy="1470183"/>
          </a:xfrm>
        </p:spPr>
        <p:txBody>
          <a:bodyPr lIns="82296" tIns="41148" rIns="82296" bIns="41148" anchor="ctr"/>
          <a:lstStyle/>
          <a:p>
            <a:pPr eaLnBrk="1" hangingPunct="1"/>
            <a:r>
              <a:rPr lang="en-US" altLang="ja-JP" sz="5600">
                <a:ea typeface="ＭＳ Ｐゴシック" pitchFamily="-107" charset="-128"/>
              </a:rPr>
              <a:t>15. Social Networking</a:t>
            </a:r>
          </a:p>
        </p:txBody>
      </p:sp>
    </p:spTree>
    <p:extLst>
      <p:ext uri="{BB962C8B-B14F-4D97-AF65-F5344CB8AC3E}">
        <p14:creationId xmlns:p14="http://schemas.microsoft.com/office/powerpoint/2010/main" val="17476721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A49E3EB-E904-4BE2-8303-5D652967AE76}" type="slidenum">
              <a:rPr lang="en-US" altLang="en-US"/>
              <a:pPr>
                <a:defRPr/>
              </a:pPr>
              <a:t>86</a:t>
            </a:fld>
            <a:endParaRPr lang="en-US" altLang="en-US"/>
          </a:p>
        </p:txBody>
      </p:sp>
      <p:sp>
        <p:nvSpPr>
          <p:cNvPr id="89091" name="Rectangle 6"/>
          <p:cNvSpPr>
            <a:spLocks noGrp="1" noChangeArrowheads="1"/>
          </p:cNvSpPr>
          <p:nvPr>
            <p:ph type="title"/>
          </p:nvPr>
        </p:nvSpPr>
        <p:spPr/>
        <p:txBody>
          <a:bodyPr/>
          <a:lstStyle/>
          <a:p>
            <a:pPr eaLnBrk="1" hangingPunct="1"/>
            <a:r>
              <a:rPr lang="en-GB" altLang="en-US" smtClean="0"/>
              <a:t>Social Networks - Facebook</a:t>
            </a:r>
          </a:p>
        </p:txBody>
      </p:sp>
      <p:pic>
        <p:nvPicPr>
          <p:cNvPr id="89092"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84422" y="1600200"/>
            <a:ext cx="6972300" cy="4530567"/>
          </a:xfrm>
          <a:noFill/>
        </p:spPr>
      </p:pic>
    </p:spTree>
    <p:extLst>
      <p:ext uri="{BB962C8B-B14F-4D97-AF65-F5344CB8AC3E}">
        <p14:creationId xmlns:p14="http://schemas.microsoft.com/office/powerpoint/2010/main" val="42418977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F20406FD-17A0-4A09-8B82-553CF407ADEA}" type="slidenum">
              <a:rPr lang="en-US" altLang="en-US"/>
              <a:pPr>
                <a:defRPr/>
              </a:pPr>
              <a:t>87</a:t>
            </a:fld>
            <a:endParaRPr lang="en-US" altLang="en-US"/>
          </a:p>
        </p:txBody>
      </p:sp>
      <p:sp>
        <p:nvSpPr>
          <p:cNvPr id="90115" name="Rectangle 1"/>
          <p:cNvSpPr>
            <a:spLocks noGrp="1" noChangeArrowheads="1"/>
          </p:cNvSpPr>
          <p:nvPr>
            <p:ph type="title" idx="4294967295"/>
          </p:nvPr>
        </p:nvSpPr>
        <p:spPr>
          <a:xfrm>
            <a:off x="685800" y="342900"/>
            <a:ext cx="7772400" cy="890112"/>
          </a:xfrm>
        </p:spPr>
        <p:txBody>
          <a:bodyPr lIns="82296" tIns="41148" rIns="82296" bIns="41148" anchor="ctr"/>
          <a:lstStyle/>
          <a:p>
            <a:pPr eaLnBrk="1" hangingPunct="1"/>
            <a:r>
              <a:rPr lang="en-US" altLang="ja-JP" sz="3900">
                <a:ea typeface="ＭＳ Ｐゴシック" pitchFamily="-107" charset="-128"/>
              </a:rPr>
              <a:t>What is Social networking?</a:t>
            </a:r>
          </a:p>
        </p:txBody>
      </p:sp>
      <p:sp>
        <p:nvSpPr>
          <p:cNvPr id="90116" name="Rectangle 2"/>
          <p:cNvSpPr>
            <a:spLocks noGrp="1" noChangeArrowheads="1"/>
          </p:cNvSpPr>
          <p:nvPr>
            <p:ph idx="4294967295"/>
          </p:nvPr>
        </p:nvSpPr>
        <p:spPr>
          <a:xfrm>
            <a:off x="525780" y="1371600"/>
            <a:ext cx="8092440" cy="5212080"/>
          </a:xfrm>
        </p:spPr>
        <p:txBody>
          <a:bodyPr lIns="82296" tIns="41148" rIns="82296" bIns="41148"/>
          <a:lstStyle/>
          <a:p>
            <a:pPr eaLnBrk="1" hangingPunct="1"/>
            <a:r>
              <a:rPr lang="en-US" altLang="ja-JP" sz="2600">
                <a:ea typeface="ＭＳ Ｐゴシック" pitchFamily="-107" charset="-128"/>
              </a:rPr>
              <a:t>A social network is a group of people who share a common area of interest.  </a:t>
            </a:r>
          </a:p>
          <a:p>
            <a:pPr eaLnBrk="1" hangingPunct="1"/>
            <a:r>
              <a:rPr lang="en-US" altLang="ja-JP" sz="2600">
                <a:ea typeface="ＭＳ Ｐゴシック" pitchFamily="-107" charset="-128"/>
              </a:rPr>
              <a:t>Social network services are online systems that support social networking.   The core services they offer usually include:</a:t>
            </a:r>
          </a:p>
          <a:p>
            <a:pPr lvl="1">
              <a:spcBef>
                <a:spcPts val="1620"/>
              </a:spcBef>
            </a:pPr>
            <a:r>
              <a:rPr lang="en-US" altLang="ja-JP" smtClean="0">
                <a:ea typeface="ＭＳ Ｐゴシック" pitchFamily="-107" charset="-128"/>
              </a:rPr>
              <a:t>Finding people who have similar interests or needs </a:t>
            </a:r>
          </a:p>
          <a:p>
            <a:pPr lvl="1">
              <a:spcBef>
                <a:spcPts val="1620"/>
              </a:spcBef>
            </a:pPr>
            <a:r>
              <a:rPr lang="en-US" altLang="ja-JP" smtClean="0">
                <a:ea typeface="ＭＳ Ｐゴシック" pitchFamily="-107" charset="-128"/>
              </a:rPr>
              <a:t>Aggregating people into groups, or subgroups, and being able to communicate with those groups </a:t>
            </a:r>
          </a:p>
          <a:p>
            <a:pPr lvl="1">
              <a:spcBef>
                <a:spcPts val="1620"/>
              </a:spcBef>
            </a:pPr>
            <a:r>
              <a:rPr lang="en-US" altLang="ja-JP" smtClean="0">
                <a:ea typeface="ＭＳ Ｐゴシック" pitchFamily="-107" charset="-128"/>
              </a:rPr>
              <a:t>Sharing content such as documents, links to relevant websites, or even streaming video</a:t>
            </a:r>
          </a:p>
        </p:txBody>
      </p:sp>
      <p:sp>
        <p:nvSpPr>
          <p:cNvPr id="90117" name="Slide Number Placeholder 5"/>
          <p:cNvSpPr txBox="1">
            <a:spLocks noGrp="1"/>
          </p:cNvSpPr>
          <p:nvPr/>
        </p:nvSpPr>
        <p:spPr bwMode="auto">
          <a:xfrm>
            <a:off x="6916579" y="6377940"/>
            <a:ext cx="190738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AA4A522-16BB-4652-B266-618AC959E1D2}" type="slidenum">
              <a:rPr lang="ja-JP" altLang="en-US" sz="1300">
                <a:latin typeface="Calibri" pitchFamily="34" charset="0"/>
                <a:ea typeface="ＭＳ Ｐゴシック" pitchFamily="-107" charset="-128"/>
              </a:rPr>
              <a:pPr algn="r" eaLnBrk="1" hangingPunct="1"/>
              <a:t>87</a:t>
            </a:fld>
            <a:endParaRPr lang="en-US" altLang="ja-JP" sz="1300">
              <a:latin typeface="Calibri" pitchFamily="34" charset="0"/>
              <a:ea typeface="ＭＳ Ｐゴシック" pitchFamily="-107" charset="-128"/>
            </a:endParaRPr>
          </a:p>
        </p:txBody>
      </p:sp>
    </p:spTree>
    <p:extLst>
      <p:ext uri="{BB962C8B-B14F-4D97-AF65-F5344CB8AC3E}">
        <p14:creationId xmlns:p14="http://schemas.microsoft.com/office/powerpoint/2010/main" val="32702738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5382531A-737E-438B-A569-302EF413A574}" type="slidenum">
              <a:rPr lang="en-US" altLang="en-US"/>
              <a:pPr>
                <a:defRPr/>
              </a:pPr>
              <a:t>88</a:t>
            </a:fld>
            <a:endParaRPr lang="en-US" altLang="en-US"/>
          </a:p>
        </p:txBody>
      </p:sp>
      <p:sp>
        <p:nvSpPr>
          <p:cNvPr id="91139" name="Rectangle 1"/>
          <p:cNvSpPr>
            <a:spLocks noGrp="1" noChangeArrowheads="1"/>
          </p:cNvSpPr>
          <p:nvPr>
            <p:ph type="title" idx="4294967295"/>
          </p:nvPr>
        </p:nvSpPr>
        <p:spPr>
          <a:xfrm>
            <a:off x="685800" y="342900"/>
            <a:ext cx="7772400" cy="890112"/>
          </a:xfrm>
        </p:spPr>
        <p:txBody>
          <a:bodyPr lIns="82296" tIns="41148" rIns="82296" bIns="41148" anchor="ctr"/>
          <a:lstStyle/>
          <a:p>
            <a:pPr eaLnBrk="1" hangingPunct="1"/>
            <a:r>
              <a:rPr lang="en-US" altLang="ja-JP" sz="3900">
                <a:ea typeface="ＭＳ Ｐゴシック" pitchFamily="-107" charset="-128"/>
              </a:rPr>
              <a:t>Why use this tool?</a:t>
            </a:r>
          </a:p>
        </p:txBody>
      </p:sp>
      <p:sp>
        <p:nvSpPr>
          <p:cNvPr id="91140" name="Rectangle 2"/>
          <p:cNvSpPr>
            <a:spLocks noGrp="1" noChangeArrowheads="1"/>
          </p:cNvSpPr>
          <p:nvPr>
            <p:ph type="body" idx="4294967295"/>
          </p:nvPr>
        </p:nvSpPr>
        <p:spPr>
          <a:xfrm>
            <a:off x="685800" y="1371600"/>
            <a:ext cx="7772400" cy="4937760"/>
          </a:xfrm>
        </p:spPr>
        <p:txBody>
          <a:bodyPr lIns="82296" tIns="41148" rIns="82296" bIns="41148"/>
          <a:lstStyle/>
          <a:p>
            <a:pPr>
              <a:spcBef>
                <a:spcPts val="1080"/>
              </a:spcBef>
            </a:pPr>
            <a:r>
              <a:rPr lang="en-US" altLang="ja-JP" sz="2600">
                <a:ea typeface="ＭＳ Ｐゴシック" pitchFamily="-107" charset="-128"/>
              </a:rPr>
              <a:t>Social networks can be very powerful knowledge sharing tools. A well targeted network can provide its members with access to highly relevant knowledge, connections and advice. </a:t>
            </a:r>
          </a:p>
          <a:p>
            <a:pPr>
              <a:spcBef>
                <a:spcPts val="1620"/>
              </a:spcBef>
            </a:pPr>
            <a:r>
              <a:rPr lang="en-US" altLang="ja-JP" sz="2600">
                <a:ea typeface="ＭＳ Ｐゴシック" pitchFamily="-107" charset="-128"/>
              </a:rPr>
              <a:t>In a business setting, the knowledge sharing allows companies to have a much closer relationship with customers, and potential customers.  </a:t>
            </a:r>
          </a:p>
          <a:p>
            <a:pPr>
              <a:spcBef>
                <a:spcPts val="1620"/>
              </a:spcBef>
            </a:pPr>
            <a:r>
              <a:rPr lang="en-US" altLang="ja-JP" sz="2600">
                <a:ea typeface="ＭＳ Ｐゴシック" pitchFamily="-107" charset="-128"/>
              </a:rPr>
              <a:t>Internet-based social networking has opened up a totally new way of managing customer relationships. </a:t>
            </a:r>
          </a:p>
        </p:txBody>
      </p:sp>
      <p:sp>
        <p:nvSpPr>
          <p:cNvPr id="91141" name="Slide Number Placeholder 5"/>
          <p:cNvSpPr txBox="1">
            <a:spLocks noGrp="1"/>
          </p:cNvSpPr>
          <p:nvPr/>
        </p:nvSpPr>
        <p:spPr bwMode="auto">
          <a:xfrm>
            <a:off x="6916579" y="6377940"/>
            <a:ext cx="190738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8EBFECB-0A1E-49CD-A56A-02392672AA5C}" type="slidenum">
              <a:rPr lang="ja-JP" altLang="en-US" sz="1300">
                <a:latin typeface="Calibri" pitchFamily="34" charset="0"/>
                <a:ea typeface="ＭＳ Ｐゴシック" pitchFamily="-107" charset="-128"/>
              </a:rPr>
              <a:pPr algn="r" eaLnBrk="1" hangingPunct="1"/>
              <a:t>88</a:t>
            </a:fld>
            <a:endParaRPr lang="en-US" altLang="ja-JP" sz="1300">
              <a:latin typeface="Calibri" pitchFamily="34" charset="0"/>
              <a:ea typeface="ＭＳ Ｐゴシック" pitchFamily="-107" charset="-128"/>
            </a:endParaRPr>
          </a:p>
        </p:txBody>
      </p:sp>
    </p:spTree>
    <p:extLst>
      <p:ext uri="{BB962C8B-B14F-4D97-AF65-F5344CB8AC3E}">
        <p14:creationId xmlns:p14="http://schemas.microsoft.com/office/powerpoint/2010/main" val="19220209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9C31BAE4-AAED-40DE-8BEB-6A994591FDFB}" type="slidenum">
              <a:rPr lang="en-US" altLang="en-US"/>
              <a:pPr>
                <a:defRPr/>
              </a:pPr>
              <a:t>89</a:t>
            </a:fld>
            <a:endParaRPr lang="en-US" altLang="en-US"/>
          </a:p>
        </p:txBody>
      </p:sp>
      <p:sp>
        <p:nvSpPr>
          <p:cNvPr id="92163" name="Rectangle 1"/>
          <p:cNvSpPr>
            <a:spLocks noGrp="1" noChangeArrowheads="1"/>
          </p:cNvSpPr>
          <p:nvPr>
            <p:ph type="title" idx="4294967295"/>
          </p:nvPr>
        </p:nvSpPr>
        <p:spPr>
          <a:xfrm>
            <a:off x="685800" y="342900"/>
            <a:ext cx="7772400" cy="890112"/>
          </a:xfrm>
        </p:spPr>
        <p:txBody>
          <a:bodyPr lIns="82296" tIns="41148" rIns="82296" bIns="41148" anchor="ctr"/>
          <a:lstStyle/>
          <a:p>
            <a:pPr eaLnBrk="1" hangingPunct="1"/>
            <a:r>
              <a:rPr lang="en-US" altLang="ja-JP" sz="3900">
                <a:ea typeface="ＭＳ Ｐゴシック" pitchFamily="-107" charset="-128"/>
              </a:rPr>
              <a:t>How to use</a:t>
            </a:r>
          </a:p>
        </p:txBody>
      </p:sp>
      <p:sp>
        <p:nvSpPr>
          <p:cNvPr id="92164" name="Rectangle 2"/>
          <p:cNvSpPr>
            <a:spLocks noGrp="1" noChangeArrowheads="1"/>
          </p:cNvSpPr>
          <p:nvPr>
            <p:ph type="body" idx="4294967295"/>
          </p:nvPr>
        </p:nvSpPr>
        <p:spPr>
          <a:xfrm>
            <a:off x="594360" y="1303020"/>
            <a:ext cx="8092440" cy="5280660"/>
          </a:xfrm>
        </p:spPr>
        <p:txBody>
          <a:bodyPr lIns="82296" tIns="41148" rIns="82296" bIns="41148"/>
          <a:lstStyle/>
          <a:p>
            <a:pPr eaLnBrk="1" hangingPunct="1"/>
            <a:r>
              <a:rPr lang="en-US" altLang="ja-JP" sz="1700">
                <a:ea typeface="ＭＳ Ｐゴシック" pitchFamily="-107" charset="-128"/>
              </a:rPr>
              <a:t>Steps for getting involved in a social network would therefore look like this:</a:t>
            </a:r>
          </a:p>
          <a:p>
            <a:pPr lvl="1">
              <a:spcBef>
                <a:spcPts val="540"/>
              </a:spcBef>
            </a:pPr>
            <a:r>
              <a:rPr lang="en-US" altLang="ja-JP" sz="1700">
                <a:ea typeface="ＭＳ Ｐゴシック" pitchFamily="-107" charset="-128"/>
              </a:rPr>
              <a:t>Identify the topics you wish to network on. </a:t>
            </a:r>
          </a:p>
          <a:p>
            <a:pPr lvl="1">
              <a:spcBef>
                <a:spcPts val="540"/>
              </a:spcBef>
            </a:pPr>
            <a:r>
              <a:rPr lang="en-US" altLang="ja-JP" sz="1700">
                <a:ea typeface="ＭＳ Ｐゴシック" pitchFamily="-107" charset="-128"/>
              </a:rPr>
              <a:t>Search the major social networks to see if there are any existing groups.  We recommend exploring </a:t>
            </a:r>
            <a:r>
              <a:rPr lang="en-US" altLang="ja-JP" sz="1700">
                <a:ea typeface="ＭＳ Ｐゴシック" pitchFamily="-107" charset="-128"/>
                <a:hlinkClick r:id="rId2"/>
              </a:rPr>
              <a:t>Facebook</a:t>
            </a:r>
            <a:r>
              <a:rPr lang="en-US" altLang="ja-JP" sz="1700">
                <a:ea typeface="ＭＳ Ｐゴシック" pitchFamily="-107" charset="-128"/>
              </a:rPr>
              <a:t> and </a:t>
            </a:r>
            <a:r>
              <a:rPr lang="en-US" altLang="ja-JP" sz="1700">
                <a:ea typeface="ＭＳ Ｐゴシック" pitchFamily="-107" charset="-128"/>
                <a:hlinkClick r:id="rId3"/>
              </a:rPr>
              <a:t>LinkedIn</a:t>
            </a:r>
            <a:r>
              <a:rPr lang="en-US" altLang="ja-JP" sz="1700">
                <a:ea typeface="ＭＳ Ｐゴシック" pitchFamily="-107" charset="-128"/>
              </a:rPr>
              <a:t> as good starting points.  If you want to use social networking as part of your strategy to service your customers more effectively, you are likely to both join relevant existing networks, and to start a new one specifically dedicated to your business.</a:t>
            </a:r>
          </a:p>
          <a:p>
            <a:pPr lvl="1">
              <a:spcBef>
                <a:spcPts val="540"/>
              </a:spcBef>
            </a:pPr>
            <a:r>
              <a:rPr lang="en-US" altLang="ja-JP" sz="1700">
                <a:ea typeface="ＭＳ Ｐゴシック" pitchFamily="-107" charset="-128"/>
              </a:rPr>
              <a:t>Join a network, and read through some of the previous discussions, in order to understand the tone and level. Many social network sites have different discussion areas depending upon, for example, people's level of expertise. </a:t>
            </a:r>
          </a:p>
          <a:p>
            <a:pPr lvl="1">
              <a:spcBef>
                <a:spcPts val="540"/>
              </a:spcBef>
            </a:pPr>
            <a:r>
              <a:rPr lang="en-US" altLang="ja-JP" sz="1700">
                <a:ea typeface="ＭＳ Ｐゴシック" pitchFamily="-107" charset="-128"/>
              </a:rPr>
              <a:t>Once you feel comfortable in a network, join in the discussions, and start to make connections. </a:t>
            </a:r>
          </a:p>
          <a:p>
            <a:pPr lvl="1">
              <a:spcBef>
                <a:spcPts val="540"/>
              </a:spcBef>
            </a:pPr>
            <a:r>
              <a:rPr lang="en-US" altLang="ja-JP" sz="1700">
                <a:ea typeface="ＭＳ Ｐゴシック" pitchFamily="-107" charset="-128"/>
              </a:rPr>
              <a:t>If you want to start your own network, because your specific areas of interest are not being well covered, it is often easiest to simply propose the new network within the discussion areas of your existing network.  If enough people share your interest, it is usually very simple to create a new space. </a:t>
            </a:r>
          </a:p>
          <a:p>
            <a:pPr lvl="1">
              <a:spcBef>
                <a:spcPts val="540"/>
              </a:spcBef>
            </a:pPr>
            <a:r>
              <a:rPr lang="en-US" altLang="ja-JP" sz="1700">
                <a:ea typeface="ＭＳ Ｐゴシック" pitchFamily="-107" charset="-128"/>
              </a:rPr>
              <a:t>Content is king.  Your new network needs to be valuable to its members.  This means that you, and your colleagues, need to work hard at finding relevant content, encouraging discussion, and welcoming new members.</a:t>
            </a:r>
          </a:p>
        </p:txBody>
      </p:sp>
      <p:sp>
        <p:nvSpPr>
          <p:cNvPr id="92165" name="Slide Number Placeholder 5"/>
          <p:cNvSpPr txBox="1">
            <a:spLocks noGrp="1"/>
          </p:cNvSpPr>
          <p:nvPr/>
        </p:nvSpPr>
        <p:spPr bwMode="auto">
          <a:xfrm>
            <a:off x="6916579" y="6377940"/>
            <a:ext cx="190738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BE18226-5228-4929-B685-25C0697E219A}" type="slidenum">
              <a:rPr lang="ja-JP" altLang="en-US" sz="1300">
                <a:latin typeface="Calibri" pitchFamily="34" charset="0"/>
                <a:ea typeface="ＭＳ Ｐゴシック" pitchFamily="-107" charset="-128"/>
              </a:rPr>
              <a:pPr algn="r" eaLnBrk="1" hangingPunct="1"/>
              <a:t>89</a:t>
            </a:fld>
            <a:endParaRPr lang="en-US" altLang="ja-JP" sz="1300">
              <a:latin typeface="Calibri" pitchFamily="34" charset="0"/>
              <a:ea typeface="ＭＳ Ｐゴシック" pitchFamily="-107" charset="-128"/>
            </a:endParaRPr>
          </a:p>
        </p:txBody>
      </p:sp>
    </p:spTree>
    <p:extLst>
      <p:ext uri="{BB962C8B-B14F-4D97-AF65-F5344CB8AC3E}">
        <p14:creationId xmlns:p14="http://schemas.microsoft.com/office/powerpoint/2010/main" val="3100368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B4144843-FDB7-4EC9-9936-DB7D079E0AB2}" type="slidenum">
              <a:rPr lang="en-US" altLang="en-US"/>
              <a:pPr>
                <a:defRPr/>
              </a:pPr>
              <a:t>9</a:t>
            </a:fld>
            <a:endParaRPr lang="en-US" altLang="en-US"/>
          </a:p>
        </p:txBody>
      </p:sp>
      <p:sp>
        <p:nvSpPr>
          <p:cNvPr id="10243" name="Rectangle 1"/>
          <p:cNvSpPr>
            <a:spLocks noGrp="1" noChangeArrowheads="1"/>
          </p:cNvSpPr>
          <p:nvPr>
            <p:ph type="title" idx="4294967295"/>
          </p:nvPr>
        </p:nvSpPr>
        <p:spPr>
          <a:xfrm>
            <a:off x="685800" y="342900"/>
            <a:ext cx="7772400" cy="890112"/>
          </a:xfrm>
        </p:spPr>
        <p:txBody>
          <a:bodyPr lIns="82296" tIns="41148" rIns="82296" bIns="41148" anchor="ctr"/>
          <a:lstStyle/>
          <a:p>
            <a:pPr eaLnBrk="1" hangingPunct="1"/>
            <a:r>
              <a:rPr lang="en-US" altLang="ja-JP" sz="3900">
                <a:ea typeface="ＭＳ Ｐゴシック" pitchFamily="-107" charset="-128"/>
              </a:rPr>
              <a:t>What is Brainstorming?</a:t>
            </a:r>
          </a:p>
        </p:txBody>
      </p:sp>
      <p:sp>
        <p:nvSpPr>
          <p:cNvPr id="10244" name="Rectangle 2"/>
          <p:cNvSpPr>
            <a:spLocks noGrp="1" noChangeArrowheads="1"/>
          </p:cNvSpPr>
          <p:nvPr>
            <p:ph idx="4294967295"/>
          </p:nvPr>
        </p:nvSpPr>
        <p:spPr>
          <a:xfrm>
            <a:off x="685800" y="1440180"/>
            <a:ext cx="7772400" cy="4800600"/>
          </a:xfrm>
        </p:spPr>
        <p:txBody>
          <a:bodyPr lIns="82296" tIns="41148" rIns="82296" bIns="41148"/>
          <a:lstStyle/>
          <a:p>
            <a:pPr eaLnBrk="1" hangingPunct="1"/>
            <a:r>
              <a:rPr lang="en-US" altLang="ja-JP" smtClean="0">
                <a:ea typeface="ＭＳ Ｐゴシック" pitchFamily="-107" charset="-128"/>
              </a:rPr>
              <a:t>Brainstorming is a simple way of helping a group of people generate new and unusual ideas</a:t>
            </a:r>
          </a:p>
          <a:p>
            <a:pPr>
              <a:spcBef>
                <a:spcPts val="1620"/>
              </a:spcBef>
            </a:pPr>
            <a:r>
              <a:rPr lang="en-US" altLang="ja-JP" smtClean="0">
                <a:ea typeface="ＭＳ Ｐゴシック" pitchFamily="-107" charset="-128"/>
              </a:rPr>
              <a:t>It is split into two main phases:</a:t>
            </a:r>
          </a:p>
          <a:p>
            <a:pPr lvl="1" eaLnBrk="1" hangingPunct="1"/>
            <a:r>
              <a:rPr lang="en-US" altLang="ja-JP" smtClean="0">
                <a:ea typeface="ＭＳ Ｐゴシック" pitchFamily="-107" charset="-128"/>
              </a:rPr>
              <a:t>Divergent thinking - generation of ideas</a:t>
            </a:r>
          </a:p>
          <a:p>
            <a:pPr lvl="1" eaLnBrk="1" hangingPunct="1"/>
            <a:r>
              <a:rPr lang="en-US" altLang="ja-JP" smtClean="0">
                <a:ea typeface="ＭＳ Ｐゴシック" pitchFamily="-107" charset="-128"/>
              </a:rPr>
              <a:t>Convergent thinking - selection of ideas</a:t>
            </a:r>
          </a:p>
          <a:p>
            <a:pPr>
              <a:spcBef>
                <a:spcPts val="1620"/>
              </a:spcBef>
            </a:pPr>
            <a:r>
              <a:rPr lang="en-US" altLang="ja-JP" smtClean="0">
                <a:ea typeface="ＭＳ Ｐゴシック" pitchFamily="-107" charset="-128"/>
              </a:rPr>
              <a:t>There are some important rules that make brainstorming effective</a:t>
            </a:r>
          </a:p>
        </p:txBody>
      </p:sp>
      <p:sp>
        <p:nvSpPr>
          <p:cNvPr id="10245" name="Slide Number Placeholder 5"/>
          <p:cNvSpPr txBox="1">
            <a:spLocks noGrp="1"/>
          </p:cNvSpPr>
          <p:nvPr/>
        </p:nvSpPr>
        <p:spPr bwMode="auto">
          <a:xfrm>
            <a:off x="6916579" y="6377940"/>
            <a:ext cx="190738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7501EB5-8F41-4225-ABDE-AC7F1CC22BFB}" type="slidenum">
              <a:rPr lang="ja-JP" altLang="en-US" sz="1300">
                <a:latin typeface="Calibri" pitchFamily="34" charset="0"/>
                <a:ea typeface="ＭＳ Ｐゴシック" pitchFamily="-107" charset="-128"/>
              </a:rPr>
              <a:pPr algn="r" eaLnBrk="1" hangingPunct="1"/>
              <a:t>9</a:t>
            </a:fld>
            <a:endParaRPr lang="en-US" altLang="ja-JP" sz="1300">
              <a:latin typeface="Calibri" pitchFamily="34" charset="0"/>
              <a:ea typeface="ＭＳ Ｐゴシック" pitchFamily="-107" charset="-128"/>
            </a:endParaRPr>
          </a:p>
        </p:txBody>
      </p:sp>
    </p:spTree>
    <p:extLst>
      <p:ext uri="{BB962C8B-B14F-4D97-AF65-F5344CB8AC3E}">
        <p14:creationId xmlns:p14="http://schemas.microsoft.com/office/powerpoint/2010/main" val="22132344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5F0496C2-4A2A-4F61-A3AA-629CDAF84A78}" type="slidenum">
              <a:rPr lang="en-US" altLang="en-US"/>
              <a:pPr>
                <a:defRPr/>
              </a:pPr>
              <a:t>90</a:t>
            </a:fld>
            <a:endParaRPr lang="en-US" altLang="en-US"/>
          </a:p>
        </p:txBody>
      </p:sp>
      <p:sp>
        <p:nvSpPr>
          <p:cNvPr id="93187" name="Rectangle 1"/>
          <p:cNvSpPr>
            <a:spLocks noGrp="1" noChangeArrowheads="1"/>
          </p:cNvSpPr>
          <p:nvPr>
            <p:ph type="title" idx="4294967295"/>
          </p:nvPr>
        </p:nvSpPr>
        <p:spPr>
          <a:xfrm>
            <a:off x="685800" y="342900"/>
            <a:ext cx="7772400" cy="890112"/>
          </a:xfrm>
        </p:spPr>
        <p:txBody>
          <a:bodyPr lIns="82296" tIns="41148" rIns="82296" bIns="41148" anchor="ctr"/>
          <a:lstStyle/>
          <a:p>
            <a:pPr eaLnBrk="1" hangingPunct="1"/>
            <a:r>
              <a:rPr lang="en-US" altLang="ja-JP" sz="3900">
                <a:ea typeface="ＭＳ Ｐゴシック" pitchFamily="-107" charset="-128"/>
              </a:rPr>
              <a:t>When to use … (and when not)    </a:t>
            </a:r>
          </a:p>
        </p:txBody>
      </p:sp>
      <p:sp>
        <p:nvSpPr>
          <p:cNvPr id="93188" name="Rectangle 2"/>
          <p:cNvSpPr>
            <a:spLocks noGrp="1" noChangeArrowheads="1"/>
          </p:cNvSpPr>
          <p:nvPr>
            <p:ph type="body" idx="4294967295"/>
          </p:nvPr>
        </p:nvSpPr>
        <p:spPr>
          <a:xfrm>
            <a:off x="685800" y="1508760"/>
            <a:ext cx="7772400" cy="4869180"/>
          </a:xfrm>
        </p:spPr>
        <p:txBody>
          <a:bodyPr lIns="82296" tIns="41148" rIns="82296" bIns="41148"/>
          <a:lstStyle/>
          <a:p>
            <a:pPr>
              <a:spcBef>
                <a:spcPts val="1620"/>
              </a:spcBef>
            </a:pPr>
            <a:r>
              <a:rPr lang="en-US" altLang="ja-JP" sz="2300">
                <a:ea typeface="ＭＳ Ｐゴシック" pitchFamily="-107" charset="-128"/>
              </a:rPr>
              <a:t>Social networks offer cheap and effective tools for knowledge sharing.  If knowledge is important to your organisation, there is almost certainly a network that you should be part of. </a:t>
            </a:r>
          </a:p>
          <a:p>
            <a:pPr>
              <a:spcBef>
                <a:spcPts val="1620"/>
              </a:spcBef>
            </a:pPr>
            <a:r>
              <a:rPr lang="en-US" altLang="ja-JP" sz="2300">
                <a:ea typeface="ＭＳ Ｐゴシック" pitchFamily="-107" charset="-128"/>
              </a:rPr>
              <a:t>In addition, the networks offer new ways to build deeper relationships with current and future customers.  </a:t>
            </a:r>
          </a:p>
          <a:p>
            <a:pPr>
              <a:spcBef>
                <a:spcPts val="1620"/>
              </a:spcBef>
            </a:pPr>
            <a:r>
              <a:rPr lang="en-US" altLang="ja-JP" sz="2300">
                <a:ea typeface="ＭＳ Ｐゴシック" pitchFamily="-107" charset="-128"/>
              </a:rPr>
              <a:t>However, social networks, by their very nature, are designed to encourage discussion.  If customers like your products, they will talk about them, and if they don't, they will probably shout about them.  Many companies have been shocked at the strength of feeling that can be generated through social networking sites. </a:t>
            </a:r>
            <a:r>
              <a:rPr lang="en-US" altLang="ja-JP" sz="2300" b="1">
                <a:ea typeface="ＭＳ Ｐゴシック" pitchFamily="-107" charset="-128"/>
              </a:rPr>
              <a:t/>
            </a:r>
            <a:br>
              <a:rPr lang="en-US" altLang="ja-JP" sz="2300" b="1">
                <a:ea typeface="ＭＳ Ｐゴシック" pitchFamily="-107" charset="-128"/>
              </a:rPr>
            </a:br>
            <a:endParaRPr lang="en-US" altLang="ja-JP" sz="2300">
              <a:ea typeface="ＭＳ Ｐゴシック" pitchFamily="-107" charset="-128"/>
            </a:endParaRPr>
          </a:p>
        </p:txBody>
      </p:sp>
      <p:sp>
        <p:nvSpPr>
          <p:cNvPr id="93189" name="Slide Number Placeholder 5"/>
          <p:cNvSpPr txBox="1">
            <a:spLocks noGrp="1"/>
          </p:cNvSpPr>
          <p:nvPr/>
        </p:nvSpPr>
        <p:spPr bwMode="auto">
          <a:xfrm>
            <a:off x="6916579" y="6377940"/>
            <a:ext cx="190738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AE2C38E-E3E9-4045-B2EA-8CA39BADA168}" type="slidenum">
              <a:rPr lang="ja-JP" altLang="en-US" sz="1300">
                <a:latin typeface="Calibri" pitchFamily="34" charset="0"/>
                <a:ea typeface="ＭＳ Ｐゴシック" pitchFamily="-107" charset="-128"/>
              </a:rPr>
              <a:pPr algn="r" eaLnBrk="1" hangingPunct="1"/>
              <a:t>90</a:t>
            </a:fld>
            <a:endParaRPr lang="en-US" altLang="ja-JP" sz="1300">
              <a:latin typeface="Calibri" pitchFamily="34" charset="0"/>
              <a:ea typeface="ＭＳ Ｐゴシック" pitchFamily="-107" charset="-128"/>
            </a:endParaRPr>
          </a:p>
        </p:txBody>
      </p:sp>
    </p:spTree>
    <p:extLst>
      <p:ext uri="{BB962C8B-B14F-4D97-AF65-F5344CB8AC3E}">
        <p14:creationId xmlns:p14="http://schemas.microsoft.com/office/powerpoint/2010/main" val="33677047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BCABB268-5D56-47B4-9401-E62D3FE458B7}" type="slidenum">
              <a:rPr lang="en-US" altLang="en-US"/>
              <a:pPr>
                <a:defRPr/>
              </a:pPr>
              <a:t>91</a:t>
            </a:fld>
            <a:endParaRPr lang="en-US" altLang="en-US"/>
          </a:p>
        </p:txBody>
      </p:sp>
      <p:sp>
        <p:nvSpPr>
          <p:cNvPr id="94211" name="Rectangle 1"/>
          <p:cNvSpPr>
            <a:spLocks noGrp="1" noChangeArrowheads="1"/>
          </p:cNvSpPr>
          <p:nvPr>
            <p:ph type="title" idx="4294967295"/>
          </p:nvPr>
        </p:nvSpPr>
        <p:spPr>
          <a:xfrm>
            <a:off x="685800" y="342900"/>
            <a:ext cx="7772400" cy="890112"/>
          </a:xfrm>
        </p:spPr>
        <p:txBody>
          <a:bodyPr lIns="82296" tIns="41148" rIns="82296" bIns="41148" anchor="ctr"/>
          <a:lstStyle/>
          <a:p>
            <a:pPr eaLnBrk="1" hangingPunct="1"/>
            <a:r>
              <a:rPr lang="en-US" altLang="ja-JP" sz="3900">
                <a:ea typeface="ＭＳ Ｐゴシック" pitchFamily="-107" charset="-128"/>
              </a:rPr>
              <a:t>Example    </a:t>
            </a:r>
          </a:p>
        </p:txBody>
      </p:sp>
      <p:sp>
        <p:nvSpPr>
          <p:cNvPr id="94212" name="Rectangle 2"/>
          <p:cNvSpPr>
            <a:spLocks noGrp="1" noChangeArrowheads="1"/>
          </p:cNvSpPr>
          <p:nvPr>
            <p:ph type="body" idx="4294967295"/>
          </p:nvPr>
        </p:nvSpPr>
        <p:spPr>
          <a:xfrm>
            <a:off x="685800" y="1440180"/>
            <a:ext cx="7772400" cy="4663440"/>
          </a:xfrm>
        </p:spPr>
        <p:txBody>
          <a:bodyPr lIns="82296" tIns="41148" rIns="82296" bIns="41148"/>
          <a:lstStyle/>
          <a:p>
            <a:pPr eaLnBrk="1" hangingPunct="1"/>
            <a:r>
              <a:rPr lang="en-US" altLang="ja-JP" smtClean="0">
                <a:ea typeface="ＭＳ Ｐゴシック" pitchFamily="-107" charset="-128"/>
              </a:rPr>
              <a:t>The </a:t>
            </a:r>
            <a:r>
              <a:rPr lang="en-US" altLang="ja-JP" smtClean="0">
                <a:ea typeface="ＭＳ Ｐゴシック" pitchFamily="-107" charset="-128"/>
                <a:hlinkClick r:id="rId2"/>
              </a:rPr>
              <a:t>Ecadamy</a:t>
            </a:r>
            <a:r>
              <a:rPr lang="en-US" altLang="ja-JP" smtClean="0">
                <a:ea typeface="ＭＳ Ｐゴシック" pitchFamily="-107" charset="-128"/>
              </a:rPr>
              <a:t> was one of the earliest social networks dedicated to business and business relationships.  </a:t>
            </a:r>
          </a:p>
          <a:p>
            <a:pPr>
              <a:spcBef>
                <a:spcPts val="1620"/>
              </a:spcBef>
            </a:pPr>
            <a:r>
              <a:rPr lang="en-US" altLang="ja-JP" smtClean="0">
                <a:ea typeface="ＭＳ Ｐゴシック" pitchFamily="-107" charset="-128"/>
              </a:rPr>
              <a:t>The network provides a useful example of what can be achieved through professional networks. </a:t>
            </a:r>
            <a:r>
              <a:rPr lang="en-US" altLang="ja-JP" b="1" smtClean="0">
                <a:ea typeface="ＭＳ Ｐゴシック" pitchFamily="-107" charset="-128"/>
              </a:rPr>
              <a:t/>
            </a:r>
            <a:br>
              <a:rPr lang="en-US" altLang="ja-JP" b="1" smtClean="0">
                <a:ea typeface="ＭＳ Ｐゴシック" pitchFamily="-107" charset="-128"/>
              </a:rPr>
            </a:br>
            <a:endParaRPr lang="en-US" altLang="ja-JP" smtClean="0">
              <a:ea typeface="ＭＳ Ｐゴシック" pitchFamily="-107" charset="-128"/>
            </a:endParaRPr>
          </a:p>
        </p:txBody>
      </p:sp>
      <p:sp>
        <p:nvSpPr>
          <p:cNvPr id="94213" name="Slide Number Placeholder 5"/>
          <p:cNvSpPr txBox="1">
            <a:spLocks noGrp="1"/>
          </p:cNvSpPr>
          <p:nvPr/>
        </p:nvSpPr>
        <p:spPr bwMode="auto">
          <a:xfrm>
            <a:off x="6916579" y="6377940"/>
            <a:ext cx="190738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FA8683A-B7B6-462E-A369-16538C422D75}" type="slidenum">
              <a:rPr lang="ja-JP" altLang="en-US" sz="1300">
                <a:latin typeface="Calibri" pitchFamily="34" charset="0"/>
                <a:ea typeface="ＭＳ Ｐゴシック" pitchFamily="-107" charset="-128"/>
              </a:rPr>
              <a:pPr algn="r" eaLnBrk="1" hangingPunct="1"/>
              <a:t>91</a:t>
            </a:fld>
            <a:endParaRPr lang="en-US" altLang="ja-JP" sz="1300">
              <a:latin typeface="Calibri" pitchFamily="34" charset="0"/>
              <a:ea typeface="ＭＳ Ｐゴシック" pitchFamily="-107" charset="-128"/>
            </a:endParaRPr>
          </a:p>
        </p:txBody>
      </p:sp>
    </p:spTree>
    <p:extLst>
      <p:ext uri="{BB962C8B-B14F-4D97-AF65-F5344CB8AC3E}">
        <p14:creationId xmlns:p14="http://schemas.microsoft.com/office/powerpoint/2010/main" val="23107108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EA29E039-B20E-4AA3-AB0C-266BA873D69C}" type="slidenum">
              <a:rPr lang="en-US" altLang="en-US"/>
              <a:pPr>
                <a:defRPr/>
              </a:pPr>
              <a:t>92</a:t>
            </a:fld>
            <a:endParaRPr lang="en-US" altLang="en-US"/>
          </a:p>
        </p:txBody>
      </p:sp>
      <p:sp>
        <p:nvSpPr>
          <p:cNvPr id="95235" name="Rectangle 1"/>
          <p:cNvSpPr>
            <a:spLocks noGrp="1" noChangeArrowheads="1"/>
          </p:cNvSpPr>
          <p:nvPr>
            <p:ph type="ctrTitle" idx="4294967295"/>
          </p:nvPr>
        </p:nvSpPr>
        <p:spPr>
          <a:xfrm>
            <a:off x="685800" y="2130267"/>
            <a:ext cx="7772400" cy="1470183"/>
          </a:xfrm>
        </p:spPr>
        <p:txBody>
          <a:bodyPr lIns="82296" tIns="41148" rIns="82296" bIns="41148" anchor="ctr"/>
          <a:lstStyle/>
          <a:p>
            <a:pPr eaLnBrk="1" hangingPunct="1"/>
            <a:r>
              <a:rPr lang="en-US" altLang="ja-JP" sz="5600">
                <a:ea typeface="ＭＳ Ｐゴシック" pitchFamily="-107" charset="-128"/>
              </a:rPr>
              <a:t>16. Video and VOIP</a:t>
            </a:r>
          </a:p>
        </p:txBody>
      </p:sp>
    </p:spTree>
    <p:extLst>
      <p:ext uri="{BB962C8B-B14F-4D97-AF65-F5344CB8AC3E}">
        <p14:creationId xmlns:p14="http://schemas.microsoft.com/office/powerpoint/2010/main" val="28567288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154B2545-F7E8-4A20-8A1E-38567E7F7676}" type="slidenum">
              <a:rPr lang="en-US" altLang="en-US"/>
              <a:pPr>
                <a:defRPr/>
              </a:pPr>
              <a:t>93</a:t>
            </a:fld>
            <a:endParaRPr lang="en-US" altLang="en-US"/>
          </a:p>
        </p:txBody>
      </p:sp>
      <p:sp>
        <p:nvSpPr>
          <p:cNvPr id="96259" name="Rectangle 4"/>
          <p:cNvSpPr>
            <a:spLocks noGrp="1" noChangeArrowheads="1"/>
          </p:cNvSpPr>
          <p:nvPr>
            <p:ph type="title"/>
          </p:nvPr>
        </p:nvSpPr>
        <p:spPr/>
        <p:txBody>
          <a:bodyPr/>
          <a:lstStyle/>
          <a:p>
            <a:pPr eaLnBrk="1" hangingPunct="1"/>
            <a:r>
              <a:rPr lang="en-GB" altLang="en-US" smtClean="0"/>
              <a:t>VOIP - Videoconferencing</a:t>
            </a:r>
          </a:p>
        </p:txBody>
      </p:sp>
      <p:pic>
        <p:nvPicPr>
          <p:cNvPr id="962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922" y="2003108"/>
            <a:ext cx="5623560" cy="363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3495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2573843A-221A-4A84-A766-8116F0239921}" type="slidenum">
              <a:rPr lang="en-US" altLang="en-US"/>
              <a:pPr>
                <a:defRPr/>
              </a:pPr>
              <a:t>94</a:t>
            </a:fld>
            <a:endParaRPr lang="en-US" altLang="en-US"/>
          </a:p>
        </p:txBody>
      </p:sp>
      <p:sp>
        <p:nvSpPr>
          <p:cNvPr id="97283" name="Rectangle 1"/>
          <p:cNvSpPr>
            <a:spLocks noGrp="1" noChangeArrowheads="1"/>
          </p:cNvSpPr>
          <p:nvPr>
            <p:ph type="title" idx="4294967295"/>
          </p:nvPr>
        </p:nvSpPr>
        <p:spPr>
          <a:xfrm>
            <a:off x="685800" y="342900"/>
            <a:ext cx="7772400" cy="890112"/>
          </a:xfrm>
        </p:spPr>
        <p:txBody>
          <a:bodyPr lIns="82296" tIns="41148" rIns="82296" bIns="41148" anchor="ctr"/>
          <a:lstStyle/>
          <a:p>
            <a:pPr eaLnBrk="1" hangingPunct="1"/>
            <a:r>
              <a:rPr lang="en-US" altLang="ja-JP" sz="3900">
                <a:ea typeface="ＭＳ Ｐゴシック" pitchFamily="-107" charset="-128"/>
              </a:rPr>
              <a:t>What is it?</a:t>
            </a:r>
          </a:p>
        </p:txBody>
      </p:sp>
      <p:sp>
        <p:nvSpPr>
          <p:cNvPr id="97284" name="Rectangle 2"/>
          <p:cNvSpPr>
            <a:spLocks noGrp="1" noChangeArrowheads="1"/>
          </p:cNvSpPr>
          <p:nvPr>
            <p:ph idx="4294967295"/>
          </p:nvPr>
        </p:nvSpPr>
        <p:spPr>
          <a:xfrm>
            <a:off x="525780" y="1371600"/>
            <a:ext cx="8092440" cy="5212080"/>
          </a:xfrm>
        </p:spPr>
        <p:txBody>
          <a:bodyPr lIns="82296" tIns="41148" rIns="82296" bIns="41148"/>
          <a:lstStyle/>
          <a:p>
            <a:pPr eaLnBrk="1" hangingPunct="1"/>
            <a:r>
              <a:rPr lang="en-US" altLang="ja-JP" sz="2300">
                <a:ea typeface="ＭＳ Ｐゴシック" pitchFamily="-107" charset="-128"/>
              </a:rPr>
              <a:t>In very simple terms, the internet is now capable of sending both audio and video signals between computers, using nothing more than a broadband connection, and some low cost equipment such as a webcam, and a headset. This capability is often referred to as VOIP.  You can read more about it in </a:t>
            </a:r>
            <a:r>
              <a:rPr lang="en-US" altLang="ja-JP" sz="2300">
                <a:ea typeface="ＭＳ Ｐゴシック" pitchFamily="-107" charset="-128"/>
                <a:hlinkClick r:id="rId2"/>
              </a:rPr>
              <a:t>this Wikipedia article</a:t>
            </a:r>
            <a:r>
              <a:rPr lang="en-US" altLang="ja-JP" sz="2300">
                <a:ea typeface="ＭＳ Ｐゴシック" pitchFamily="-107" charset="-128"/>
              </a:rPr>
              <a:t>.</a:t>
            </a:r>
          </a:p>
          <a:p>
            <a:pPr>
              <a:spcBef>
                <a:spcPts val="1620"/>
              </a:spcBef>
            </a:pPr>
            <a:r>
              <a:rPr lang="en-US" altLang="ja-JP" sz="2300">
                <a:ea typeface="ＭＳ Ｐゴシック" pitchFamily="-107" charset="-128"/>
              </a:rPr>
              <a:t>The adoption of broadband has lead to the creation of a number of companies that offer various VOIP services.  In general, they all offer, instant messaging, voice transmission, and many of them provide video calls as well.  </a:t>
            </a:r>
          </a:p>
          <a:p>
            <a:pPr>
              <a:spcBef>
                <a:spcPts val="1620"/>
              </a:spcBef>
            </a:pPr>
            <a:r>
              <a:rPr lang="en-US" altLang="ja-JP" sz="2300">
                <a:ea typeface="ＭＳ Ｐゴシック" pitchFamily="-107" charset="-128"/>
              </a:rPr>
              <a:t>The cost of the service varies from company to company.  However, almost all of the providers offer free computer-to-computer audio, and many of them provide free one-to-one video calls.</a:t>
            </a:r>
            <a:br>
              <a:rPr lang="en-US" altLang="ja-JP" sz="2300">
                <a:ea typeface="ＭＳ Ｐゴシック" pitchFamily="-107" charset="-128"/>
              </a:rPr>
            </a:br>
            <a:endParaRPr lang="en-US" altLang="ja-JP" sz="2600">
              <a:ea typeface="ＭＳ Ｐゴシック" pitchFamily="-107" charset="-128"/>
            </a:endParaRPr>
          </a:p>
        </p:txBody>
      </p:sp>
      <p:sp>
        <p:nvSpPr>
          <p:cNvPr id="97285" name="Slide Number Placeholder 5"/>
          <p:cNvSpPr txBox="1">
            <a:spLocks noGrp="1"/>
          </p:cNvSpPr>
          <p:nvPr/>
        </p:nvSpPr>
        <p:spPr bwMode="auto">
          <a:xfrm>
            <a:off x="6916579" y="6377940"/>
            <a:ext cx="190738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577AFEF-73F3-4DA9-9712-FCD6B5347C3D}" type="slidenum">
              <a:rPr lang="ja-JP" altLang="en-US" sz="1300">
                <a:latin typeface="Calibri" pitchFamily="34" charset="0"/>
                <a:ea typeface="ＭＳ Ｐゴシック" pitchFamily="-107" charset="-128"/>
              </a:rPr>
              <a:pPr algn="r" eaLnBrk="1" hangingPunct="1"/>
              <a:t>94</a:t>
            </a:fld>
            <a:endParaRPr lang="en-US" altLang="ja-JP" sz="1300">
              <a:latin typeface="Calibri" pitchFamily="34" charset="0"/>
              <a:ea typeface="ＭＳ Ｐゴシック" pitchFamily="-107" charset="-128"/>
            </a:endParaRPr>
          </a:p>
        </p:txBody>
      </p:sp>
    </p:spTree>
    <p:extLst>
      <p:ext uri="{BB962C8B-B14F-4D97-AF65-F5344CB8AC3E}">
        <p14:creationId xmlns:p14="http://schemas.microsoft.com/office/powerpoint/2010/main" val="21170348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68908BD9-1D38-4033-9EEA-1F1C7DD1D5CF}" type="slidenum">
              <a:rPr lang="en-US" altLang="en-US"/>
              <a:pPr>
                <a:defRPr/>
              </a:pPr>
              <a:t>95</a:t>
            </a:fld>
            <a:endParaRPr lang="en-US" altLang="en-US"/>
          </a:p>
        </p:txBody>
      </p:sp>
      <p:sp>
        <p:nvSpPr>
          <p:cNvPr id="98307" name="Rectangle 1"/>
          <p:cNvSpPr>
            <a:spLocks noGrp="1" noChangeArrowheads="1"/>
          </p:cNvSpPr>
          <p:nvPr>
            <p:ph type="title" idx="4294967295"/>
          </p:nvPr>
        </p:nvSpPr>
        <p:spPr>
          <a:xfrm>
            <a:off x="685800" y="342900"/>
            <a:ext cx="7772400" cy="890112"/>
          </a:xfrm>
        </p:spPr>
        <p:txBody>
          <a:bodyPr lIns="82296" tIns="41148" rIns="82296" bIns="41148" anchor="ctr"/>
          <a:lstStyle/>
          <a:p>
            <a:pPr eaLnBrk="1" hangingPunct="1"/>
            <a:r>
              <a:rPr lang="en-US" altLang="ja-JP" sz="3900">
                <a:ea typeface="ＭＳ Ｐゴシック" pitchFamily="-107" charset="-128"/>
              </a:rPr>
              <a:t>Why use this tool?</a:t>
            </a:r>
          </a:p>
        </p:txBody>
      </p:sp>
      <p:sp>
        <p:nvSpPr>
          <p:cNvPr id="98308" name="Rectangle 2"/>
          <p:cNvSpPr>
            <a:spLocks noGrp="1" noChangeArrowheads="1"/>
          </p:cNvSpPr>
          <p:nvPr>
            <p:ph type="body" idx="4294967295"/>
          </p:nvPr>
        </p:nvSpPr>
        <p:spPr>
          <a:xfrm>
            <a:off x="685800" y="1371600"/>
            <a:ext cx="7772400" cy="4937760"/>
          </a:xfrm>
        </p:spPr>
        <p:txBody>
          <a:bodyPr lIns="82296" tIns="41148" rIns="82296" bIns="41148"/>
          <a:lstStyle/>
          <a:p>
            <a:pPr>
              <a:spcBef>
                <a:spcPts val="1080"/>
              </a:spcBef>
            </a:pPr>
            <a:r>
              <a:rPr lang="en-US" altLang="ja-JP" sz="2600">
                <a:ea typeface="ＭＳ Ｐゴシック" pitchFamily="-107" charset="-128"/>
              </a:rPr>
              <a:t>VOIP offers a free, or very low cost, means of calling people anywhere in the world - provided that they have a suitable internet connection.  </a:t>
            </a:r>
          </a:p>
          <a:p>
            <a:pPr>
              <a:spcBef>
                <a:spcPts val="1620"/>
              </a:spcBef>
            </a:pPr>
            <a:r>
              <a:rPr lang="en-US" altLang="ja-JP" sz="2600">
                <a:ea typeface="ＭＳ Ｐゴシック" pitchFamily="-107" charset="-128"/>
              </a:rPr>
              <a:t>When combined with video calling, the service offers a significantly richer form of communication.  </a:t>
            </a:r>
          </a:p>
          <a:p>
            <a:pPr>
              <a:spcBef>
                <a:spcPts val="1620"/>
              </a:spcBef>
            </a:pPr>
            <a:r>
              <a:rPr lang="en-US" altLang="ja-JP" sz="2600">
                <a:ea typeface="ＭＳ Ｐゴシック" pitchFamily="-107" charset="-128"/>
              </a:rPr>
              <a:t>The addition of screen sharing allows people to deliver presentations, and e-learning, at very low cost, and with surprisingly high levels of interaction.</a:t>
            </a:r>
            <a:br>
              <a:rPr lang="en-US" altLang="ja-JP" sz="2600">
                <a:ea typeface="ＭＳ Ｐゴシック" pitchFamily="-107" charset="-128"/>
              </a:rPr>
            </a:br>
            <a:endParaRPr lang="en-US" altLang="ja-JP" sz="2600">
              <a:ea typeface="ＭＳ Ｐゴシック" pitchFamily="-107" charset="-128"/>
            </a:endParaRPr>
          </a:p>
        </p:txBody>
      </p:sp>
      <p:sp>
        <p:nvSpPr>
          <p:cNvPr id="98309" name="Slide Number Placeholder 5"/>
          <p:cNvSpPr txBox="1">
            <a:spLocks noGrp="1"/>
          </p:cNvSpPr>
          <p:nvPr/>
        </p:nvSpPr>
        <p:spPr bwMode="auto">
          <a:xfrm>
            <a:off x="6916579" y="6377940"/>
            <a:ext cx="190738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C193159-7262-430B-8441-38AB4640AAFE}" type="slidenum">
              <a:rPr lang="ja-JP" altLang="en-US" sz="1300">
                <a:latin typeface="Calibri" pitchFamily="34" charset="0"/>
                <a:ea typeface="ＭＳ Ｐゴシック" pitchFamily="-107" charset="-128"/>
              </a:rPr>
              <a:pPr algn="r" eaLnBrk="1" hangingPunct="1"/>
              <a:t>95</a:t>
            </a:fld>
            <a:endParaRPr lang="en-US" altLang="ja-JP" sz="1300">
              <a:latin typeface="Calibri" pitchFamily="34" charset="0"/>
              <a:ea typeface="ＭＳ Ｐゴシック" pitchFamily="-107" charset="-128"/>
            </a:endParaRPr>
          </a:p>
        </p:txBody>
      </p:sp>
    </p:spTree>
    <p:extLst>
      <p:ext uri="{BB962C8B-B14F-4D97-AF65-F5344CB8AC3E}">
        <p14:creationId xmlns:p14="http://schemas.microsoft.com/office/powerpoint/2010/main" val="26833817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5494E3D0-9476-4749-9B3B-527655C67D1E}" type="slidenum">
              <a:rPr lang="en-US" altLang="en-US"/>
              <a:pPr>
                <a:defRPr/>
              </a:pPr>
              <a:t>96</a:t>
            </a:fld>
            <a:endParaRPr lang="en-US" altLang="en-US"/>
          </a:p>
        </p:txBody>
      </p:sp>
      <p:sp>
        <p:nvSpPr>
          <p:cNvPr id="99331" name="Rectangle 1"/>
          <p:cNvSpPr>
            <a:spLocks noGrp="1" noChangeArrowheads="1"/>
          </p:cNvSpPr>
          <p:nvPr>
            <p:ph type="title" idx="4294967295"/>
          </p:nvPr>
        </p:nvSpPr>
        <p:spPr>
          <a:xfrm>
            <a:off x="685800" y="342900"/>
            <a:ext cx="7772400" cy="890112"/>
          </a:xfrm>
        </p:spPr>
        <p:txBody>
          <a:bodyPr lIns="82296" tIns="41148" rIns="82296" bIns="41148" anchor="ctr"/>
          <a:lstStyle/>
          <a:p>
            <a:pPr eaLnBrk="1" hangingPunct="1"/>
            <a:r>
              <a:rPr lang="en-US" altLang="ja-JP" sz="3900">
                <a:ea typeface="ＭＳ Ｐゴシック" pitchFamily="-107" charset="-128"/>
              </a:rPr>
              <a:t>How to use</a:t>
            </a:r>
          </a:p>
        </p:txBody>
      </p:sp>
      <p:sp>
        <p:nvSpPr>
          <p:cNvPr id="99332" name="Rectangle 2"/>
          <p:cNvSpPr>
            <a:spLocks noGrp="1" noChangeArrowheads="1"/>
          </p:cNvSpPr>
          <p:nvPr>
            <p:ph type="body" idx="4294967295"/>
          </p:nvPr>
        </p:nvSpPr>
        <p:spPr>
          <a:xfrm>
            <a:off x="685800" y="1371600"/>
            <a:ext cx="7863840" cy="4800600"/>
          </a:xfrm>
        </p:spPr>
        <p:txBody>
          <a:bodyPr lIns="82296" tIns="41148" rIns="82296" bIns="41148"/>
          <a:lstStyle/>
          <a:p>
            <a:pPr marL="411480" indent="-411480">
              <a:buFont typeface="Times New Roman" pitchFamily="18" charset="0"/>
              <a:buAutoNum type="arabicParenR"/>
            </a:pPr>
            <a:r>
              <a:rPr lang="en-US" altLang="ja-JP" sz="2100">
                <a:ea typeface="ＭＳ Ｐゴシック" pitchFamily="-107" charset="-128"/>
              </a:rPr>
              <a:t>Select the service you wish to use. </a:t>
            </a:r>
            <a:r>
              <a:rPr lang="en-US" altLang="ja-JP" sz="2100">
                <a:ea typeface="ＭＳ Ｐゴシック" pitchFamily="-107" charset="-128"/>
                <a:hlinkClick r:id="rId2"/>
              </a:rPr>
              <a:t>Skype</a:t>
            </a:r>
            <a:r>
              <a:rPr lang="en-US" altLang="ja-JP" sz="2100">
                <a:ea typeface="ＭＳ Ｐゴシック" pitchFamily="-107" charset="-128"/>
              </a:rPr>
              <a:t> is probably the most popular provider, and is available on many different operating systems and devices.  It is certainly possible to be subscribed to several different services, at the same time. </a:t>
            </a:r>
          </a:p>
          <a:p>
            <a:pPr marL="411480" indent="-411480">
              <a:spcBef>
                <a:spcPts val="1080"/>
              </a:spcBef>
              <a:buFont typeface="Times New Roman" pitchFamily="18" charset="0"/>
              <a:buAutoNum type="arabicParenR"/>
            </a:pPr>
            <a:r>
              <a:rPr lang="en-US" altLang="ja-JP" sz="2100">
                <a:ea typeface="ＭＳ Ｐゴシック" pitchFamily="-107" charset="-128"/>
              </a:rPr>
              <a:t>Make sure that your computer is suitable.  Typically, this means having a webcam and a pair of headphones.  Webcams that support 640 by 480 pictures provide significantly better image quality, and are recommended.</a:t>
            </a:r>
          </a:p>
          <a:p>
            <a:pPr marL="411480" indent="-411480">
              <a:spcBef>
                <a:spcPts val="1080"/>
              </a:spcBef>
              <a:buFont typeface="Times New Roman" pitchFamily="18" charset="0"/>
              <a:buAutoNum type="arabicParenR"/>
            </a:pPr>
            <a:r>
              <a:rPr lang="en-US" altLang="ja-JP" sz="2100">
                <a:ea typeface="ＭＳ Ｐゴシック" pitchFamily="-107" charset="-128"/>
              </a:rPr>
              <a:t>Register with your selected service(s). This is normally no more than a few minutes work. </a:t>
            </a:r>
          </a:p>
          <a:p>
            <a:pPr marL="411480" indent="-411480">
              <a:spcBef>
                <a:spcPts val="1080"/>
              </a:spcBef>
              <a:buFont typeface="Times New Roman" pitchFamily="18" charset="0"/>
              <a:buAutoNum type="arabicParenR"/>
            </a:pPr>
            <a:r>
              <a:rPr lang="en-US" altLang="ja-JP" sz="2100">
                <a:ea typeface="ＭＳ Ｐゴシック" pitchFamily="-107" charset="-128"/>
              </a:rPr>
              <a:t>Download and install the software. </a:t>
            </a:r>
          </a:p>
          <a:p>
            <a:pPr marL="411480" indent="-411480">
              <a:spcBef>
                <a:spcPts val="1080"/>
              </a:spcBef>
              <a:buFont typeface="Times New Roman" pitchFamily="18" charset="0"/>
              <a:buAutoNum type="arabicParenR"/>
            </a:pPr>
            <a:r>
              <a:rPr lang="en-US" altLang="ja-JP" sz="2100">
                <a:ea typeface="ＭＳ Ｐゴシック" pitchFamily="-107" charset="-128"/>
              </a:rPr>
              <a:t>Make a test call.</a:t>
            </a:r>
          </a:p>
          <a:p>
            <a:pPr marL="411480" indent="-411480">
              <a:spcBef>
                <a:spcPts val="1080"/>
              </a:spcBef>
              <a:buFont typeface="Times New Roman" pitchFamily="18" charset="0"/>
              <a:buAutoNum type="arabicParenR"/>
            </a:pPr>
            <a:r>
              <a:rPr lang="en-US" altLang="ja-JP" sz="2100">
                <a:ea typeface="ＭＳ Ｐゴシック" pitchFamily="-107" charset="-128"/>
              </a:rPr>
              <a:t>Publicise your new service to your colleagues.</a:t>
            </a:r>
          </a:p>
        </p:txBody>
      </p:sp>
      <p:sp>
        <p:nvSpPr>
          <p:cNvPr id="99333" name="Slide Number Placeholder 5"/>
          <p:cNvSpPr txBox="1">
            <a:spLocks noGrp="1"/>
          </p:cNvSpPr>
          <p:nvPr/>
        </p:nvSpPr>
        <p:spPr bwMode="auto">
          <a:xfrm>
            <a:off x="6916579" y="6377940"/>
            <a:ext cx="190738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7CA7B0C9-FC30-444B-9F8F-9238E7641EAB}" type="slidenum">
              <a:rPr lang="ja-JP" altLang="en-US" sz="1300">
                <a:latin typeface="Calibri" pitchFamily="34" charset="0"/>
                <a:ea typeface="ＭＳ Ｐゴシック" pitchFamily="-107" charset="-128"/>
              </a:rPr>
              <a:pPr algn="r" eaLnBrk="1" hangingPunct="1"/>
              <a:t>96</a:t>
            </a:fld>
            <a:endParaRPr lang="en-US" altLang="ja-JP" sz="1300">
              <a:latin typeface="Calibri" pitchFamily="34" charset="0"/>
              <a:ea typeface="ＭＳ Ｐゴシック" pitchFamily="-107" charset="-128"/>
            </a:endParaRPr>
          </a:p>
        </p:txBody>
      </p:sp>
    </p:spTree>
    <p:extLst>
      <p:ext uri="{BB962C8B-B14F-4D97-AF65-F5344CB8AC3E}">
        <p14:creationId xmlns:p14="http://schemas.microsoft.com/office/powerpoint/2010/main" val="79628818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9373822A-4D23-4478-8C6B-9C5A76F57873}" type="slidenum">
              <a:rPr lang="en-US" altLang="en-US"/>
              <a:pPr>
                <a:defRPr/>
              </a:pPr>
              <a:t>97</a:t>
            </a:fld>
            <a:endParaRPr lang="en-US" altLang="en-US"/>
          </a:p>
        </p:txBody>
      </p:sp>
      <p:sp>
        <p:nvSpPr>
          <p:cNvPr id="100355" name="Rectangle 1"/>
          <p:cNvSpPr>
            <a:spLocks noGrp="1" noChangeArrowheads="1"/>
          </p:cNvSpPr>
          <p:nvPr>
            <p:ph type="title" idx="4294967295"/>
          </p:nvPr>
        </p:nvSpPr>
        <p:spPr>
          <a:xfrm>
            <a:off x="685800" y="342900"/>
            <a:ext cx="7772400" cy="890112"/>
          </a:xfrm>
        </p:spPr>
        <p:txBody>
          <a:bodyPr lIns="82296" tIns="41148" rIns="82296" bIns="41148" anchor="ctr"/>
          <a:lstStyle/>
          <a:p>
            <a:pPr eaLnBrk="1" hangingPunct="1"/>
            <a:r>
              <a:rPr lang="en-US" altLang="ja-JP" sz="3900">
                <a:ea typeface="ＭＳ Ｐゴシック" pitchFamily="-107" charset="-128"/>
              </a:rPr>
              <a:t>When to use … (and when not)    </a:t>
            </a:r>
          </a:p>
        </p:txBody>
      </p:sp>
      <p:sp>
        <p:nvSpPr>
          <p:cNvPr id="100356" name="Rectangle 2"/>
          <p:cNvSpPr>
            <a:spLocks noGrp="1" noChangeArrowheads="1"/>
          </p:cNvSpPr>
          <p:nvPr>
            <p:ph type="body" idx="4294967295"/>
          </p:nvPr>
        </p:nvSpPr>
        <p:spPr>
          <a:xfrm>
            <a:off x="685800" y="1303020"/>
            <a:ext cx="7772400" cy="5349240"/>
          </a:xfrm>
        </p:spPr>
        <p:txBody>
          <a:bodyPr lIns="82296" tIns="41148" rIns="82296" bIns="41148"/>
          <a:lstStyle/>
          <a:p>
            <a:pPr eaLnBrk="1" hangingPunct="1"/>
            <a:r>
              <a:rPr lang="en-US" altLang="ja-JP" sz="1600">
                <a:ea typeface="ＭＳ Ｐゴシック" pitchFamily="-107" charset="-128"/>
              </a:rPr>
              <a:t>Given the cost advantages of VOIP, combined with the benefits of video calling, the key question should probably be "when wouldn't one use VOIP"?  There are several times when it would make sense to use an existing telephone, or video conferencing, system.</a:t>
            </a:r>
          </a:p>
          <a:p>
            <a:pPr lvl="1">
              <a:spcBef>
                <a:spcPts val="1080"/>
              </a:spcBef>
              <a:buFont typeface="Times New Roman" pitchFamily="18" charset="0"/>
              <a:buAutoNum type="arabicParenR"/>
            </a:pPr>
            <a:r>
              <a:rPr lang="en-US" altLang="ja-JP" sz="1600" i="1">
                <a:ea typeface="ＭＳ Ｐゴシック" pitchFamily="-107" charset="-128"/>
              </a:rPr>
              <a:t>Legality</a:t>
            </a:r>
            <a:r>
              <a:rPr lang="en-US" altLang="ja-JP" sz="1600">
                <a:ea typeface="ＭＳ Ｐゴシック" pitchFamily="-107" charset="-128"/>
              </a:rPr>
              <a:t> – there are a number of countries in the world that are currently protecting the existing -- government-owned -- telephone provider.  In those countries, it may be illegal to use VOIPs.</a:t>
            </a:r>
          </a:p>
          <a:p>
            <a:pPr lvl="1">
              <a:spcBef>
                <a:spcPts val="1080"/>
              </a:spcBef>
              <a:buFont typeface="Times New Roman" pitchFamily="18" charset="0"/>
              <a:buAutoNum type="arabicParenR"/>
            </a:pPr>
            <a:r>
              <a:rPr lang="en-US" altLang="ja-JP" sz="1600" i="1">
                <a:ea typeface="ＭＳ Ｐゴシック" pitchFamily="-107" charset="-128"/>
              </a:rPr>
              <a:t>Call quality</a:t>
            </a:r>
            <a:r>
              <a:rPr lang="en-US" altLang="ja-JP" sz="1600">
                <a:ea typeface="ＭＳ Ｐゴシック" pitchFamily="-107" charset="-128"/>
              </a:rPr>
              <a:t> – in general the quality of calls via the Internet is at least as good as those via the traditional telephone system, and often significantly better.  However, quality varies over time. </a:t>
            </a:r>
          </a:p>
          <a:p>
            <a:pPr lvl="1">
              <a:spcBef>
                <a:spcPts val="1080"/>
              </a:spcBef>
              <a:buFont typeface="Times New Roman" pitchFamily="18" charset="0"/>
              <a:buAutoNum type="arabicParenR"/>
            </a:pPr>
            <a:r>
              <a:rPr lang="en-US" altLang="ja-JP" sz="1600" i="1">
                <a:ea typeface="ＭＳ Ｐゴシック" pitchFamily="-107" charset="-128"/>
              </a:rPr>
              <a:t>Video quality</a:t>
            </a:r>
            <a:r>
              <a:rPr lang="en-US" altLang="ja-JP" sz="1600">
                <a:ea typeface="ＭＳ Ｐゴシック" pitchFamily="-107" charset="-128"/>
              </a:rPr>
              <a:t> – VOIP video quality can also vary over time.  So, if the quality of the image is important to you, for instance if you're giving a presentation to a large audience, you may choose to use one of the dedicated videoconferencing systems that can guarantee image quality -- for a price! </a:t>
            </a:r>
          </a:p>
          <a:p>
            <a:pPr lvl="1">
              <a:spcBef>
                <a:spcPts val="1080"/>
              </a:spcBef>
              <a:buFont typeface="Times New Roman" pitchFamily="18" charset="0"/>
              <a:buAutoNum type="arabicParenR"/>
            </a:pPr>
            <a:r>
              <a:rPr lang="en-US" altLang="ja-JP" sz="1600" i="1">
                <a:ea typeface="ＭＳ Ｐゴシック" pitchFamily="-107" charset="-128"/>
              </a:rPr>
              <a:t>Firewalls</a:t>
            </a:r>
            <a:r>
              <a:rPr lang="en-US" altLang="ja-JP" sz="1600">
                <a:ea typeface="ＭＳ Ｐゴシック" pitchFamily="-107" charset="-128"/>
              </a:rPr>
              <a:t> – your organisation may use firewalls to limit the access of software both into and out of your organisation.  It is therefore possible that the VOIP software may not work at all. </a:t>
            </a:r>
          </a:p>
          <a:p>
            <a:pPr lvl="1">
              <a:spcBef>
                <a:spcPts val="1080"/>
              </a:spcBef>
              <a:buFont typeface="Times New Roman" pitchFamily="18" charset="0"/>
              <a:buAutoNum type="arabicParenR"/>
            </a:pPr>
            <a:r>
              <a:rPr lang="en-US" altLang="ja-JP" sz="1600" i="1">
                <a:ea typeface="ＭＳ Ｐゴシック" pitchFamily="-107" charset="-128"/>
              </a:rPr>
              <a:t>Mobility</a:t>
            </a:r>
            <a:r>
              <a:rPr lang="en-US" altLang="ja-JP" sz="1600">
                <a:ea typeface="ＭＳ Ｐゴシック" pitchFamily="-107" charset="-128"/>
              </a:rPr>
              <a:t> – in general, VOIP is associated with computers.  If you are choosing to travel without a computer, or, you don't have Internet access, you will need to fall back on the traditional telephone service. </a:t>
            </a:r>
            <a:r>
              <a:rPr lang="en-US" altLang="ja-JP" sz="1600" b="1">
                <a:ea typeface="ＭＳ Ｐゴシック" pitchFamily="-107" charset="-128"/>
              </a:rPr>
              <a:t/>
            </a:r>
            <a:br>
              <a:rPr lang="en-US" altLang="ja-JP" sz="1600" b="1">
                <a:ea typeface="ＭＳ Ｐゴシック" pitchFamily="-107" charset="-128"/>
              </a:rPr>
            </a:br>
            <a:endParaRPr lang="en-US" altLang="ja-JP" sz="1600">
              <a:ea typeface="ＭＳ Ｐゴシック" pitchFamily="-107" charset="-128"/>
            </a:endParaRPr>
          </a:p>
        </p:txBody>
      </p:sp>
      <p:sp>
        <p:nvSpPr>
          <p:cNvPr id="100357" name="Slide Number Placeholder 5"/>
          <p:cNvSpPr txBox="1">
            <a:spLocks noGrp="1"/>
          </p:cNvSpPr>
          <p:nvPr/>
        </p:nvSpPr>
        <p:spPr bwMode="auto">
          <a:xfrm>
            <a:off x="6916579" y="6377940"/>
            <a:ext cx="190738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546905A-8A5A-4D09-A653-0156679A0FFA}" type="slidenum">
              <a:rPr lang="ja-JP" altLang="en-US" sz="1300">
                <a:latin typeface="Calibri" pitchFamily="34" charset="0"/>
                <a:ea typeface="ＭＳ Ｐゴシック" pitchFamily="-107" charset="-128"/>
              </a:rPr>
              <a:pPr algn="r" eaLnBrk="1" hangingPunct="1"/>
              <a:t>97</a:t>
            </a:fld>
            <a:endParaRPr lang="en-US" altLang="ja-JP" sz="1300">
              <a:latin typeface="Calibri" pitchFamily="34" charset="0"/>
              <a:ea typeface="ＭＳ Ｐゴシック" pitchFamily="-107" charset="-128"/>
            </a:endParaRPr>
          </a:p>
        </p:txBody>
      </p:sp>
    </p:spTree>
    <p:extLst>
      <p:ext uri="{BB962C8B-B14F-4D97-AF65-F5344CB8AC3E}">
        <p14:creationId xmlns:p14="http://schemas.microsoft.com/office/powerpoint/2010/main" val="412131185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BD01F565-B075-4862-A9DA-3B6ED4A12970}" type="slidenum">
              <a:rPr lang="en-US" altLang="en-US"/>
              <a:pPr>
                <a:defRPr/>
              </a:pPr>
              <a:t>98</a:t>
            </a:fld>
            <a:endParaRPr lang="en-US" altLang="en-US"/>
          </a:p>
        </p:txBody>
      </p:sp>
      <p:sp>
        <p:nvSpPr>
          <p:cNvPr id="101379" name="Rectangle 1"/>
          <p:cNvSpPr>
            <a:spLocks noGrp="1" noChangeArrowheads="1"/>
          </p:cNvSpPr>
          <p:nvPr>
            <p:ph type="title" idx="4294967295"/>
          </p:nvPr>
        </p:nvSpPr>
        <p:spPr>
          <a:xfrm>
            <a:off x="685800" y="342900"/>
            <a:ext cx="7772400" cy="890112"/>
          </a:xfrm>
        </p:spPr>
        <p:txBody>
          <a:bodyPr lIns="82296" tIns="41148" rIns="82296" bIns="41148" anchor="ctr"/>
          <a:lstStyle/>
          <a:p>
            <a:pPr eaLnBrk="1" hangingPunct="1"/>
            <a:r>
              <a:rPr lang="en-US" altLang="ja-JP" sz="3900">
                <a:ea typeface="ＭＳ Ｐゴシック" pitchFamily="-107" charset="-128"/>
              </a:rPr>
              <a:t>Links   </a:t>
            </a:r>
          </a:p>
        </p:txBody>
      </p:sp>
      <p:sp>
        <p:nvSpPr>
          <p:cNvPr id="101380" name="Rectangle 2"/>
          <p:cNvSpPr>
            <a:spLocks noGrp="1" noChangeArrowheads="1"/>
          </p:cNvSpPr>
          <p:nvPr>
            <p:ph type="body" idx="4294967295"/>
          </p:nvPr>
        </p:nvSpPr>
        <p:spPr>
          <a:xfrm>
            <a:off x="685800" y="1440180"/>
            <a:ext cx="7772400" cy="5074920"/>
          </a:xfrm>
        </p:spPr>
        <p:txBody>
          <a:bodyPr lIns="82296" tIns="41148" rIns="82296" bIns="41148"/>
          <a:lstStyle/>
          <a:p>
            <a:pPr eaLnBrk="1" hangingPunct="1"/>
            <a:r>
              <a:rPr lang="en-US" altLang="ja-JP" sz="2600">
                <a:ea typeface="ＭＳ Ｐゴシック" pitchFamily="-107" charset="-128"/>
              </a:rPr>
              <a:t>The following organisations represent a subset of companies who offer VOIP services</a:t>
            </a:r>
            <a:r>
              <a:rPr lang="en-US" altLang="ja-JP" sz="2600" b="1">
                <a:ea typeface="ＭＳ Ｐゴシック" pitchFamily="-107" charset="-128"/>
              </a:rPr>
              <a:t>:</a:t>
            </a:r>
          </a:p>
          <a:p>
            <a:pPr lvl="1" eaLnBrk="1" hangingPunct="1">
              <a:buSzPct val="85000"/>
            </a:pPr>
            <a:r>
              <a:rPr lang="en-US" altLang="ja-JP" b="1" smtClean="0">
                <a:ea typeface="ＭＳ Ｐゴシック" pitchFamily="-107" charset="-128"/>
                <a:hlinkClick r:id="rId2"/>
              </a:rPr>
              <a:t>Skype</a:t>
            </a:r>
            <a:r>
              <a:rPr lang="en-US" altLang="ja-JP" smtClean="0">
                <a:ea typeface="ＭＳ Ｐゴシック" pitchFamily="-107" charset="-128"/>
              </a:rPr>
              <a:t> </a:t>
            </a:r>
          </a:p>
          <a:p>
            <a:pPr lvl="1" eaLnBrk="1" hangingPunct="1">
              <a:buSzPct val="85000"/>
            </a:pPr>
            <a:r>
              <a:rPr lang="en-US" altLang="ja-JP" b="1" smtClean="0">
                <a:ea typeface="ＭＳ Ｐゴシック" pitchFamily="-107" charset="-128"/>
                <a:hlinkClick r:id="rId3"/>
              </a:rPr>
              <a:t>ooVoo</a:t>
            </a:r>
            <a:r>
              <a:rPr lang="en-US" altLang="ja-JP" smtClean="0">
                <a:ea typeface="ＭＳ Ｐゴシック" pitchFamily="-107" charset="-128"/>
              </a:rPr>
              <a:t> </a:t>
            </a:r>
          </a:p>
          <a:p>
            <a:pPr lvl="1" eaLnBrk="1" hangingPunct="1">
              <a:buSzPct val="85000"/>
            </a:pPr>
            <a:r>
              <a:rPr lang="en-US" altLang="ja-JP" b="1" smtClean="0">
                <a:ea typeface="ＭＳ Ｐゴシック" pitchFamily="-107" charset="-128"/>
                <a:hlinkClick r:id="rId4"/>
              </a:rPr>
              <a:t>Apple</a:t>
            </a:r>
            <a:r>
              <a:rPr lang="en-US" altLang="ja-JP" smtClean="0">
                <a:ea typeface="ＭＳ Ｐゴシック" pitchFamily="-107" charset="-128"/>
              </a:rPr>
              <a:t> </a:t>
            </a:r>
          </a:p>
          <a:p>
            <a:pPr lvl="1" eaLnBrk="1" hangingPunct="1">
              <a:buSzPct val="85000"/>
            </a:pPr>
            <a:r>
              <a:rPr lang="en-US" altLang="ja-JP" b="1" smtClean="0">
                <a:ea typeface="ＭＳ Ｐゴシック" pitchFamily="-107" charset="-128"/>
                <a:hlinkClick r:id="rId5"/>
              </a:rPr>
              <a:t>Google</a:t>
            </a:r>
            <a:r>
              <a:rPr lang="en-US" altLang="ja-JP" smtClean="0">
                <a:ea typeface="ＭＳ Ｐゴシック" pitchFamily="-107" charset="-128"/>
              </a:rPr>
              <a:t> </a:t>
            </a:r>
          </a:p>
          <a:p>
            <a:pPr lvl="1" eaLnBrk="1" hangingPunct="1">
              <a:buSzPct val="85000"/>
            </a:pPr>
            <a:r>
              <a:rPr lang="en-US" altLang="ja-JP" b="1" smtClean="0">
                <a:ea typeface="ＭＳ Ｐゴシック" pitchFamily="-107" charset="-128"/>
                <a:hlinkClick r:id="rId6"/>
              </a:rPr>
              <a:t>Yahoo</a:t>
            </a:r>
            <a:endParaRPr lang="en-US" altLang="ja-JP" smtClean="0">
              <a:ea typeface="ＭＳ Ｐゴシック" pitchFamily="-107" charset="-128"/>
            </a:endParaRPr>
          </a:p>
        </p:txBody>
      </p:sp>
      <p:sp>
        <p:nvSpPr>
          <p:cNvPr id="101381" name="Slide Number Placeholder 5"/>
          <p:cNvSpPr txBox="1">
            <a:spLocks noGrp="1"/>
          </p:cNvSpPr>
          <p:nvPr/>
        </p:nvSpPr>
        <p:spPr bwMode="auto">
          <a:xfrm>
            <a:off x="6916579" y="6377940"/>
            <a:ext cx="1907381"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80D1A23-3D6A-46BB-9664-6F72586D9EF9}" type="slidenum">
              <a:rPr lang="ja-JP" altLang="en-US" sz="1300">
                <a:latin typeface="Calibri" pitchFamily="34" charset="0"/>
                <a:ea typeface="ＭＳ Ｐゴシック" pitchFamily="-107" charset="-128"/>
              </a:rPr>
              <a:pPr algn="r" eaLnBrk="1" hangingPunct="1"/>
              <a:t>98</a:t>
            </a:fld>
            <a:endParaRPr lang="en-US" altLang="ja-JP" sz="1300">
              <a:latin typeface="Calibri" pitchFamily="34" charset="0"/>
              <a:ea typeface="ＭＳ Ｐゴシック" pitchFamily="-107" charset="-128"/>
            </a:endParaRPr>
          </a:p>
        </p:txBody>
      </p:sp>
    </p:spTree>
    <p:extLst>
      <p:ext uri="{BB962C8B-B14F-4D97-AF65-F5344CB8AC3E}">
        <p14:creationId xmlns:p14="http://schemas.microsoft.com/office/powerpoint/2010/main" val="127234138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8A6F9A17-B1A2-4481-80FE-4B180A43156B}" type="slidenum">
              <a:rPr lang="en-US" altLang="en-US"/>
              <a:pPr>
                <a:defRPr/>
              </a:pPr>
              <a:t>99</a:t>
            </a:fld>
            <a:endParaRPr lang="en-US" altLang="en-US"/>
          </a:p>
        </p:txBody>
      </p:sp>
      <p:sp>
        <p:nvSpPr>
          <p:cNvPr id="102403" name="Rectangle 1"/>
          <p:cNvSpPr>
            <a:spLocks noGrp="1" noChangeArrowheads="1"/>
          </p:cNvSpPr>
          <p:nvPr>
            <p:ph type="ctrTitle" idx="4294967295"/>
          </p:nvPr>
        </p:nvSpPr>
        <p:spPr>
          <a:xfrm>
            <a:off x="685800" y="2130267"/>
            <a:ext cx="7772400" cy="1470183"/>
          </a:xfrm>
        </p:spPr>
        <p:txBody>
          <a:bodyPr lIns="82296" tIns="41148" rIns="82296" bIns="41148" anchor="ctr"/>
          <a:lstStyle/>
          <a:p>
            <a:pPr eaLnBrk="1" hangingPunct="1"/>
            <a:r>
              <a:rPr lang="en-US" altLang="ja-JP" sz="5600">
                <a:ea typeface="ＭＳ Ｐゴシック" pitchFamily="-107" charset="-128"/>
              </a:rPr>
              <a:t>17. Advanced Search Tools</a:t>
            </a:r>
          </a:p>
        </p:txBody>
      </p:sp>
    </p:spTree>
    <p:extLst>
      <p:ext uri="{BB962C8B-B14F-4D97-AF65-F5344CB8AC3E}">
        <p14:creationId xmlns:p14="http://schemas.microsoft.com/office/powerpoint/2010/main" val="2793059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1454</TotalTime>
  <Words>4676</Words>
  <Application>Microsoft Office PowerPoint</Application>
  <PresentationFormat>On-screen Show (4:3)</PresentationFormat>
  <Paragraphs>830</Paragraphs>
  <Slides>125</Slides>
  <Notes>35</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125</vt:i4>
      </vt:variant>
    </vt:vector>
  </HeadingPairs>
  <TitlesOfParts>
    <vt:vector size="127" baseType="lpstr">
      <vt:lpstr>Office Theme</vt:lpstr>
      <vt:lpstr>???</vt:lpstr>
      <vt:lpstr>PowerPoint Presentation</vt:lpstr>
      <vt:lpstr>APO KM Tools and Techniques</vt:lpstr>
      <vt:lpstr>Objectives</vt:lpstr>
      <vt:lpstr>Agenda</vt:lpstr>
      <vt:lpstr>APO KM Framework</vt:lpstr>
      <vt:lpstr>Mapping KM Tools &amp; Techniques to APO KM Framework</vt:lpstr>
      <vt:lpstr>Twenty Essential KM Tools &amp; Techniques</vt:lpstr>
      <vt:lpstr>1. Brainstorming</vt:lpstr>
      <vt:lpstr>What is Brainstorming?</vt:lpstr>
      <vt:lpstr>Why use this tool?</vt:lpstr>
      <vt:lpstr>How to do it</vt:lpstr>
      <vt:lpstr>Guidelines for brainstorming</vt:lpstr>
      <vt:lpstr>When to use … (and when not)   </vt:lpstr>
      <vt:lpstr>Where to use</vt:lpstr>
      <vt:lpstr>2. Learning’s and Ideas capture</vt:lpstr>
      <vt:lpstr>Mobile &amp; Wireless tools to capture   </vt:lpstr>
      <vt:lpstr>2. Learning’s and Ideas capture</vt:lpstr>
      <vt:lpstr>2. Learning’s and Ideas Capture</vt:lpstr>
      <vt:lpstr>PowerPoint Presentation</vt:lpstr>
      <vt:lpstr>PowerPoint Presentation</vt:lpstr>
      <vt:lpstr>Personal Capture Tools</vt:lpstr>
      <vt:lpstr>Collective Capture Tools</vt:lpstr>
      <vt:lpstr>What to Capture?</vt:lpstr>
      <vt:lpstr>PowerPoint Presentation</vt:lpstr>
      <vt:lpstr>3. Peer Assist</vt:lpstr>
      <vt:lpstr>Peer Assist</vt:lpstr>
      <vt:lpstr>Peer Assist</vt:lpstr>
      <vt:lpstr>4.Learning Review</vt:lpstr>
      <vt:lpstr>Learning Reviews</vt:lpstr>
      <vt:lpstr>Learning Reviews</vt:lpstr>
      <vt:lpstr>5. After Action Review</vt:lpstr>
      <vt:lpstr>After Action Review (AAR)</vt:lpstr>
      <vt:lpstr>After Action Review (AAR)</vt:lpstr>
      <vt:lpstr>6. Expertise Locator</vt:lpstr>
      <vt:lpstr>PowerPoint Presentation</vt:lpstr>
      <vt:lpstr>Expertise Locator (Who’s Who)</vt:lpstr>
      <vt:lpstr>Expertise Locator (Who’s Who)</vt:lpstr>
      <vt:lpstr>Expertise Locator (Who’s Who)</vt:lpstr>
      <vt:lpstr>Expertise Locator (Who’s Who)</vt:lpstr>
      <vt:lpstr>PowerPoint Presentation</vt:lpstr>
      <vt:lpstr>7. Communities of Practice</vt:lpstr>
      <vt:lpstr>PowerPoint Presentation</vt:lpstr>
      <vt:lpstr>Communities of Practice</vt:lpstr>
      <vt:lpstr>Communities of Practice</vt:lpstr>
      <vt:lpstr>Communities of Practice</vt:lpstr>
      <vt:lpstr>Communities of Practice</vt:lpstr>
      <vt:lpstr>8. Storytelling</vt:lpstr>
      <vt:lpstr>8. Storytelling</vt:lpstr>
      <vt:lpstr>PowerPoint Presentation</vt:lpstr>
      <vt:lpstr>PowerPoint Presentation</vt:lpstr>
      <vt:lpstr>PowerPoint Presentation</vt:lpstr>
      <vt:lpstr>PowerPoint Presentation</vt:lpstr>
      <vt:lpstr>PowerPoint Presentation</vt:lpstr>
      <vt:lpstr>9. Collaborative Virtual Work Space</vt:lpstr>
      <vt:lpstr>Collaborative Virtual Workspaces</vt:lpstr>
      <vt:lpstr>What is it?</vt:lpstr>
      <vt:lpstr>Why use this tool?</vt:lpstr>
      <vt:lpstr>How to use</vt:lpstr>
      <vt:lpstr>When to use … (and when not)    </vt:lpstr>
      <vt:lpstr>Example    </vt:lpstr>
      <vt:lpstr>10. Collaborative Physical Work Space</vt:lpstr>
      <vt:lpstr>PowerPoint Presentation</vt:lpstr>
      <vt:lpstr>Collaborative Physical Workspace</vt:lpstr>
      <vt:lpstr>Collaborative Physical Workspace</vt:lpstr>
      <vt:lpstr>Collaborative Physical Workspace</vt:lpstr>
      <vt:lpstr>Collaborative Physical Workspace</vt:lpstr>
      <vt:lpstr>Collaborative Physical Workspace</vt:lpstr>
      <vt:lpstr>11. Document Libraries</vt:lpstr>
      <vt:lpstr>Google Docs</vt:lpstr>
      <vt:lpstr>Document Libraries</vt:lpstr>
      <vt:lpstr>12. Knowledge Bases &amp; Wiki’s</vt:lpstr>
      <vt:lpstr>Knowledge Bases</vt:lpstr>
      <vt:lpstr>Knowledge Bases</vt:lpstr>
      <vt:lpstr>Wikipedia</vt:lpstr>
      <vt:lpstr>13. APO Knowledge Assessment Tool</vt:lpstr>
      <vt:lpstr>PowerPoint Presentation</vt:lpstr>
      <vt:lpstr>PowerPoint Presentation</vt:lpstr>
      <vt:lpstr>14. Blogs</vt:lpstr>
      <vt:lpstr>Blogs</vt:lpstr>
      <vt:lpstr>What is a Blog?</vt:lpstr>
      <vt:lpstr>Why use this tool?</vt:lpstr>
      <vt:lpstr>How to use</vt:lpstr>
      <vt:lpstr>When to use … (and when not)    </vt:lpstr>
      <vt:lpstr>Example    </vt:lpstr>
      <vt:lpstr>15. Social Networking</vt:lpstr>
      <vt:lpstr>Social Networks - Facebook</vt:lpstr>
      <vt:lpstr>What is Social networking?</vt:lpstr>
      <vt:lpstr>Why use this tool?</vt:lpstr>
      <vt:lpstr>How to use</vt:lpstr>
      <vt:lpstr>When to use … (and when not)    </vt:lpstr>
      <vt:lpstr>Example    </vt:lpstr>
      <vt:lpstr>16. Video and VOIP</vt:lpstr>
      <vt:lpstr>VOIP - Videoconferencing</vt:lpstr>
      <vt:lpstr>What is it?</vt:lpstr>
      <vt:lpstr>Why use this tool?</vt:lpstr>
      <vt:lpstr>How to use</vt:lpstr>
      <vt:lpstr>When to use … (and when not)    </vt:lpstr>
      <vt:lpstr>Links   </vt:lpstr>
      <vt:lpstr>17. Advanced Search Tools</vt:lpstr>
      <vt:lpstr>Advanced Search</vt:lpstr>
      <vt:lpstr>What is it?</vt:lpstr>
      <vt:lpstr>Why use these tools?</vt:lpstr>
      <vt:lpstr>How to use</vt:lpstr>
      <vt:lpstr>When to use … (and when not)    </vt:lpstr>
      <vt:lpstr>18. Knowledge Clusters</vt:lpstr>
      <vt:lpstr>Knowledge Clusters</vt:lpstr>
      <vt:lpstr>19. Taxonomy</vt:lpstr>
      <vt:lpstr>Taxonomy</vt:lpstr>
      <vt:lpstr>Taxonomy</vt:lpstr>
      <vt:lpstr>20. Knowledge Cafe</vt:lpstr>
      <vt:lpstr>Knowledge Café’s</vt:lpstr>
      <vt:lpstr>Six Highly Recommended KM Tools and Techniques</vt:lpstr>
      <vt:lpstr>21. Knowledge Worker Competency Plan</vt:lpstr>
      <vt:lpstr>Knowledge Worker Competency Plan</vt:lpstr>
      <vt:lpstr>22. Knowledge Mapping</vt:lpstr>
      <vt:lpstr>Knowledge Mapping</vt:lpstr>
      <vt:lpstr>23. Knowledge Portal</vt:lpstr>
      <vt:lpstr>Knowledge Portal</vt:lpstr>
      <vt:lpstr>24. KM Maturity Model</vt:lpstr>
      <vt:lpstr>KM Maturity Model</vt:lpstr>
      <vt:lpstr>25. Video Sharing</vt:lpstr>
      <vt:lpstr>Video Sharing - YouTube </vt:lpstr>
      <vt:lpstr>Video Sharing</vt:lpstr>
      <vt:lpstr>26. Mentor / Mentee Scheme</vt:lpstr>
      <vt:lpstr>Mentor / Mentee Scheme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The Concept of Strategy</dc:title>
  <dc:creator>User</dc:creator>
  <cp:lastModifiedBy>Rhian Indradewa</cp:lastModifiedBy>
  <cp:revision>131</cp:revision>
  <dcterms:created xsi:type="dcterms:W3CDTF">2013-08-01T03:39:28Z</dcterms:created>
  <dcterms:modified xsi:type="dcterms:W3CDTF">2019-04-16T10:26:22Z</dcterms:modified>
</cp:coreProperties>
</file>